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3"/>
  </p:notesMasterIdLst>
  <p:sldIdLst>
    <p:sldId id="256" r:id="rId2"/>
    <p:sldId id="581" r:id="rId3"/>
    <p:sldId id="258" r:id="rId4"/>
    <p:sldId id="257" r:id="rId5"/>
    <p:sldId id="372" r:id="rId6"/>
    <p:sldId id="373" r:id="rId7"/>
    <p:sldId id="259" r:id="rId8"/>
    <p:sldId id="374" r:id="rId9"/>
    <p:sldId id="260" r:id="rId10"/>
    <p:sldId id="261" r:id="rId11"/>
    <p:sldId id="262" r:id="rId12"/>
    <p:sldId id="263" r:id="rId13"/>
    <p:sldId id="264" r:id="rId14"/>
    <p:sldId id="508" r:id="rId15"/>
    <p:sldId id="268" r:id="rId16"/>
    <p:sldId id="267" r:id="rId17"/>
    <p:sldId id="266" r:id="rId18"/>
    <p:sldId id="269" r:id="rId19"/>
    <p:sldId id="270" r:id="rId20"/>
    <p:sldId id="310" r:id="rId21"/>
    <p:sldId id="272" r:id="rId22"/>
    <p:sldId id="577" r:id="rId23"/>
    <p:sldId id="273" r:id="rId24"/>
    <p:sldId id="306" r:id="rId25"/>
    <p:sldId id="582" r:id="rId26"/>
    <p:sldId id="583" r:id="rId27"/>
    <p:sldId id="275" r:id="rId28"/>
    <p:sldId id="276" r:id="rId29"/>
    <p:sldId id="288" r:id="rId30"/>
    <p:sldId id="455" r:id="rId31"/>
    <p:sldId id="456" r:id="rId32"/>
    <p:sldId id="605" r:id="rId33"/>
    <p:sldId id="468" r:id="rId34"/>
    <p:sldId id="459" r:id="rId35"/>
    <p:sldId id="460" r:id="rId36"/>
    <p:sldId id="461" r:id="rId37"/>
    <p:sldId id="462" r:id="rId38"/>
    <p:sldId id="463" r:id="rId39"/>
    <p:sldId id="464" r:id="rId40"/>
    <p:sldId id="465" r:id="rId41"/>
    <p:sldId id="466" r:id="rId42"/>
    <p:sldId id="467" r:id="rId43"/>
    <p:sldId id="311" r:id="rId44"/>
    <p:sldId id="544" r:id="rId45"/>
    <p:sldId id="545" r:id="rId46"/>
    <p:sldId id="546" r:id="rId47"/>
    <p:sldId id="575" r:id="rId48"/>
    <p:sldId id="548" r:id="rId49"/>
    <p:sldId id="551" r:id="rId50"/>
    <p:sldId id="587" r:id="rId51"/>
    <p:sldId id="586" r:id="rId52"/>
    <p:sldId id="553" r:id="rId53"/>
    <p:sldId id="588" r:id="rId54"/>
    <p:sldId id="550" r:id="rId55"/>
    <p:sldId id="554" r:id="rId56"/>
    <p:sldId id="590" r:id="rId57"/>
    <p:sldId id="592" r:id="rId58"/>
    <p:sldId id="594" r:id="rId59"/>
    <p:sldId id="597" r:id="rId60"/>
    <p:sldId id="598" r:id="rId61"/>
    <p:sldId id="562" r:id="rId62"/>
    <p:sldId id="563" r:id="rId63"/>
    <p:sldId id="564" r:id="rId64"/>
    <p:sldId id="565" r:id="rId65"/>
    <p:sldId id="567" r:id="rId66"/>
    <p:sldId id="568" r:id="rId67"/>
    <p:sldId id="599" r:id="rId68"/>
    <p:sldId id="600" r:id="rId69"/>
    <p:sldId id="601" r:id="rId70"/>
    <p:sldId id="602" r:id="rId71"/>
    <p:sldId id="603" r:id="rId72"/>
    <p:sldId id="604" r:id="rId73"/>
    <p:sldId id="570" r:id="rId74"/>
    <p:sldId id="571" r:id="rId75"/>
    <p:sldId id="572" r:id="rId76"/>
    <p:sldId id="574" r:id="rId77"/>
    <p:sldId id="606" r:id="rId78"/>
    <p:sldId id="674" r:id="rId79"/>
    <p:sldId id="387" r:id="rId80"/>
    <p:sldId id="388" r:id="rId81"/>
    <p:sldId id="389" r:id="rId82"/>
    <p:sldId id="390" r:id="rId83"/>
    <p:sldId id="391" r:id="rId84"/>
    <p:sldId id="392" r:id="rId85"/>
    <p:sldId id="469" r:id="rId86"/>
    <p:sldId id="393" r:id="rId87"/>
    <p:sldId id="585" r:id="rId88"/>
    <p:sldId id="395" r:id="rId89"/>
    <p:sldId id="396" r:id="rId90"/>
    <p:sldId id="397" r:id="rId91"/>
    <p:sldId id="511" r:id="rId92"/>
    <p:sldId id="398" r:id="rId93"/>
    <p:sldId id="399" r:id="rId94"/>
    <p:sldId id="400" r:id="rId95"/>
    <p:sldId id="515" r:id="rId96"/>
    <p:sldId id="402" r:id="rId97"/>
    <p:sldId id="403" r:id="rId98"/>
    <p:sldId id="401" r:id="rId99"/>
    <p:sldId id="404" r:id="rId100"/>
    <p:sldId id="607" r:id="rId101"/>
    <p:sldId id="608" r:id="rId102"/>
    <p:sldId id="609" r:id="rId103"/>
    <p:sldId id="610" r:id="rId104"/>
    <p:sldId id="611" r:id="rId105"/>
    <p:sldId id="612" r:id="rId106"/>
    <p:sldId id="613" r:id="rId107"/>
    <p:sldId id="614" r:id="rId108"/>
    <p:sldId id="512" r:id="rId109"/>
    <p:sldId id="513" r:id="rId110"/>
    <p:sldId id="514" r:id="rId111"/>
    <p:sldId id="448" r:id="rId112"/>
    <p:sldId id="522" r:id="rId113"/>
    <p:sldId id="525" r:id="rId114"/>
    <p:sldId id="416" r:id="rId115"/>
    <p:sldId id="415" r:id="rId116"/>
    <p:sldId id="523" r:id="rId117"/>
    <p:sldId id="527" r:id="rId118"/>
    <p:sldId id="524" r:id="rId119"/>
    <p:sldId id="528" r:id="rId120"/>
    <p:sldId id="529" r:id="rId121"/>
    <p:sldId id="530" r:id="rId122"/>
    <p:sldId id="531" r:id="rId123"/>
    <p:sldId id="532" r:id="rId124"/>
    <p:sldId id="616" r:id="rId125"/>
    <p:sldId id="617" r:id="rId126"/>
    <p:sldId id="618" r:id="rId127"/>
    <p:sldId id="615" r:id="rId128"/>
    <p:sldId id="619" r:id="rId129"/>
    <p:sldId id="620" r:id="rId130"/>
    <p:sldId id="621" r:id="rId131"/>
    <p:sldId id="622" r:id="rId132"/>
    <p:sldId id="623" r:id="rId133"/>
    <p:sldId id="624" r:id="rId134"/>
    <p:sldId id="625" r:id="rId135"/>
    <p:sldId id="626" r:id="rId136"/>
    <p:sldId id="627" r:id="rId137"/>
    <p:sldId id="628" r:id="rId138"/>
    <p:sldId id="629" r:id="rId139"/>
    <p:sldId id="630" r:id="rId140"/>
    <p:sldId id="631" r:id="rId141"/>
    <p:sldId id="632" r:id="rId142"/>
    <p:sldId id="673" r:id="rId143"/>
    <p:sldId id="668" r:id="rId144"/>
    <p:sldId id="633" r:id="rId145"/>
    <p:sldId id="634" r:id="rId146"/>
    <p:sldId id="635" r:id="rId147"/>
    <p:sldId id="636" r:id="rId148"/>
    <p:sldId id="637" r:id="rId149"/>
    <p:sldId id="638" r:id="rId150"/>
    <p:sldId id="639" r:id="rId151"/>
    <p:sldId id="640" r:id="rId152"/>
    <p:sldId id="641" r:id="rId153"/>
    <p:sldId id="642" r:id="rId154"/>
    <p:sldId id="643" r:id="rId155"/>
    <p:sldId id="644" r:id="rId156"/>
    <p:sldId id="645" r:id="rId157"/>
    <p:sldId id="646" r:id="rId158"/>
    <p:sldId id="647" r:id="rId159"/>
    <p:sldId id="648" r:id="rId160"/>
    <p:sldId id="649" r:id="rId161"/>
    <p:sldId id="650" r:id="rId162"/>
    <p:sldId id="651" r:id="rId163"/>
    <p:sldId id="712" r:id="rId164"/>
    <p:sldId id="713" r:id="rId165"/>
    <p:sldId id="714" r:id="rId166"/>
    <p:sldId id="715" r:id="rId167"/>
    <p:sldId id="716" r:id="rId168"/>
    <p:sldId id="717" r:id="rId169"/>
    <p:sldId id="718" r:id="rId170"/>
    <p:sldId id="679" r:id="rId171"/>
    <p:sldId id="680" r:id="rId172"/>
    <p:sldId id="681" r:id="rId173"/>
    <p:sldId id="682" r:id="rId174"/>
    <p:sldId id="683" r:id="rId175"/>
    <p:sldId id="684" r:id="rId176"/>
    <p:sldId id="685" r:id="rId177"/>
    <p:sldId id="686" r:id="rId178"/>
    <p:sldId id="687" r:id="rId179"/>
    <p:sldId id="688" r:id="rId180"/>
    <p:sldId id="689" r:id="rId181"/>
    <p:sldId id="690" r:id="rId182"/>
    <p:sldId id="691" r:id="rId183"/>
    <p:sldId id="692" r:id="rId184"/>
    <p:sldId id="693" r:id="rId185"/>
    <p:sldId id="694" r:id="rId186"/>
    <p:sldId id="695" r:id="rId187"/>
    <p:sldId id="696" r:id="rId188"/>
    <p:sldId id="697" r:id="rId189"/>
    <p:sldId id="698" r:id="rId190"/>
    <p:sldId id="699" r:id="rId191"/>
    <p:sldId id="700" r:id="rId192"/>
    <p:sldId id="701" r:id="rId193"/>
    <p:sldId id="702" r:id="rId194"/>
    <p:sldId id="703" r:id="rId195"/>
    <p:sldId id="704" r:id="rId196"/>
    <p:sldId id="705" r:id="rId197"/>
    <p:sldId id="706" r:id="rId198"/>
    <p:sldId id="707" r:id="rId199"/>
    <p:sldId id="708" r:id="rId200"/>
    <p:sldId id="709" r:id="rId201"/>
    <p:sldId id="471" r:id="rId202"/>
    <p:sldId id="443" r:id="rId203"/>
    <p:sldId id="444" r:id="rId204"/>
    <p:sldId id="445" r:id="rId205"/>
    <p:sldId id="447" r:id="rId206"/>
    <p:sldId id="710" r:id="rId207"/>
    <p:sldId id="584" r:id="rId208"/>
    <p:sldId id="470" r:id="rId209"/>
    <p:sldId id="452" r:id="rId210"/>
    <p:sldId id="711" r:id="rId211"/>
    <p:sldId id="662" r:id="rId212"/>
    <p:sldId id="663" r:id="rId213"/>
    <p:sldId id="652" r:id="rId214"/>
    <p:sldId id="653" r:id="rId215"/>
    <p:sldId id="654" r:id="rId216"/>
    <p:sldId id="655" r:id="rId217"/>
    <p:sldId id="656" r:id="rId218"/>
    <p:sldId id="675" r:id="rId219"/>
    <p:sldId id="676" r:id="rId220"/>
    <p:sldId id="677" r:id="rId221"/>
    <p:sldId id="678" r:id="rId2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41" autoAdjust="0"/>
    <p:restoredTop sz="87149" autoAdjust="0"/>
  </p:normalViewPr>
  <p:slideViewPr>
    <p:cSldViewPr>
      <p:cViewPr>
        <p:scale>
          <a:sx n="100" d="100"/>
          <a:sy n="100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186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tableStyles" Target="tableStyles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presProps" Target="pres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6FFF6-76C1-4F7B-8B4D-ACE888136AC9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36468-F5C1-44B9-A4FF-133AAA2E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4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49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9970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3332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7815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2048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7ED91-382B-45D8-A366-2656B718693B}" type="slidenum">
              <a:rPr lang="en-US"/>
              <a:pPr/>
              <a:t>127</a:t>
            </a:fld>
            <a:endParaRPr lang="en-US"/>
          </a:p>
        </p:txBody>
      </p:sp>
      <p:sp>
        <p:nvSpPr>
          <p:cNvPr id="140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6287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Why is this interesting seven years later, from a scientist’s perspective?</a:t>
            </a:r>
          </a:p>
        </p:txBody>
      </p:sp>
    </p:spTree>
    <p:extLst>
      <p:ext uri="{BB962C8B-B14F-4D97-AF65-F5344CB8AC3E}">
        <p14:creationId xmlns:p14="http://schemas.microsoft.com/office/powerpoint/2010/main" val="320208821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So going back to the pipeline, this dataset lets us take a mixed-method look at the whole pipeline.</a:t>
            </a:r>
          </a:p>
        </p:txBody>
      </p:sp>
    </p:spTree>
    <p:extLst>
      <p:ext uri="{BB962C8B-B14F-4D97-AF65-F5344CB8AC3E}">
        <p14:creationId xmlns:p14="http://schemas.microsoft.com/office/powerpoint/2010/main" val="6648126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4" name="Shape 4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59% of Exhibit users are using a data format that isn’t supported by mainstream data editors like Excel. They are either stuck “abusing” Excel to encode the data or editing JSON, which our interview subjects didn’t like.</a:t>
            </a:r>
          </a:p>
        </p:txBody>
      </p:sp>
    </p:spTree>
    <p:extLst>
      <p:ext uri="{BB962C8B-B14F-4D97-AF65-F5344CB8AC3E}">
        <p14:creationId xmlns:p14="http://schemas.microsoft.com/office/powerpoint/2010/main" val="131333496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8" name="Shape 4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From an HCI perspective, you’re essentially throwing away a tremendous amount of information that you could have otherwise used to help the user</a:t>
            </a:r>
          </a:p>
        </p:txBody>
      </p:sp>
    </p:spTree>
    <p:extLst>
      <p:ext uri="{BB962C8B-B14F-4D97-AF65-F5344CB8AC3E}">
        <p14:creationId xmlns:p14="http://schemas.microsoft.com/office/powerpoint/2010/main" val="411073677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8B51E-3A09-42AF-AB4B-7F90A74E90E8}" type="slidenum">
              <a:rPr lang="en-US"/>
              <a:pPr/>
              <a:t>139</a:t>
            </a:fld>
            <a:endParaRPr lang="en-US"/>
          </a:p>
        </p:txBody>
      </p:sp>
      <p:sp>
        <p:nvSpPr>
          <p:cNvPr id="156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88975"/>
            <a:ext cx="4597400" cy="3448050"/>
          </a:xfrm>
        </p:spPr>
      </p:sp>
      <p:sp>
        <p:nvSpPr>
          <p:cNvPr id="156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367213"/>
            <a:ext cx="5629275" cy="41386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9672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11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9636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8570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I’m going to show you the simple task of making David’s website look like someone else’s</a:t>
            </a:r>
          </a:p>
        </p:txBody>
      </p:sp>
    </p:spTree>
    <p:extLst>
      <p:ext uri="{BB962C8B-B14F-4D97-AF65-F5344CB8AC3E}">
        <p14:creationId xmlns:p14="http://schemas.microsoft.com/office/powerpoint/2010/main" val="61688441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I’m going to show you the simple task of making David’s website look like someone else’s</a:t>
            </a:r>
          </a:p>
        </p:txBody>
      </p:sp>
    </p:spTree>
    <p:extLst>
      <p:ext uri="{BB962C8B-B14F-4D97-AF65-F5344CB8AC3E}">
        <p14:creationId xmlns:p14="http://schemas.microsoft.com/office/powerpoint/2010/main" val="28673434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9" name="Shape 3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OK, So let’s look at the surface form of the language.</a:t>
            </a:r>
          </a:p>
          <a:p>
            <a:pPr lvl="0">
              <a:defRPr sz="1800"/>
            </a:pPr>
            <a:r>
              <a:rPr sz="2400"/>
              <a:t>How should we describe these relations?</a:t>
            </a:r>
          </a:p>
          <a:p>
            <a:pPr lvl="0">
              <a:defRPr sz="1800"/>
            </a:pPr>
            <a:r>
              <a:rPr sz="2400"/>
              <a:t>Well, CSS provides a pretty good way to say what THIS and THAT are.</a:t>
            </a:r>
          </a:p>
        </p:txBody>
      </p:sp>
    </p:spTree>
    <p:extLst>
      <p:ext uri="{BB962C8B-B14F-4D97-AF65-F5344CB8AC3E}">
        <p14:creationId xmlns:p14="http://schemas.microsoft.com/office/powerpoint/2010/main" val="123407043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9" name="Shape 3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OK, So let’s look at the surface form of the language.</a:t>
            </a:r>
          </a:p>
          <a:p>
            <a:pPr lvl="0">
              <a:defRPr sz="1800"/>
            </a:pPr>
            <a:r>
              <a:rPr sz="2400"/>
              <a:t>How should we describe these relations?</a:t>
            </a:r>
          </a:p>
          <a:p>
            <a:pPr lvl="0">
              <a:defRPr sz="1800"/>
            </a:pPr>
            <a:r>
              <a:rPr sz="2400"/>
              <a:t>Well, CSS provides a pretty good way to say what THIS and THAT are.</a:t>
            </a:r>
          </a:p>
        </p:txBody>
      </p:sp>
    </p:spTree>
    <p:extLst>
      <p:ext uri="{BB962C8B-B14F-4D97-AF65-F5344CB8AC3E}">
        <p14:creationId xmlns:p14="http://schemas.microsoft.com/office/powerpoint/2010/main" val="10962013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5" name="Shape 4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So here’s what we’ll do. We’ll let you just reuse CSS selectors to talk about the nodes. </a:t>
            </a:r>
          </a:p>
        </p:txBody>
      </p:sp>
    </p:spTree>
    <p:extLst>
      <p:ext uri="{BB962C8B-B14F-4D97-AF65-F5344CB8AC3E}">
        <p14:creationId xmlns:p14="http://schemas.microsoft.com/office/powerpoint/2010/main" val="286138225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22" name="Shape 4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And while we’re at it, we might as well let you attach these relations the same way you attach CSS. So you could put it right on a node, or in a style block or style sheet. And we’ll call that a tree sheet.</a:t>
            </a:r>
          </a:p>
        </p:txBody>
      </p:sp>
    </p:spTree>
    <p:extLst>
      <p:ext uri="{BB962C8B-B14F-4D97-AF65-F5344CB8AC3E}">
        <p14:creationId xmlns:p14="http://schemas.microsoft.com/office/powerpoint/2010/main" val="402049881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9" name="Shape 4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OK, so we have this little language for expressing relations between HTML nodes. And we don’t even know what does yet, but we do know that it aligns with a lot of what we know about programming.</a:t>
            </a:r>
          </a:p>
        </p:txBody>
      </p:sp>
    </p:spTree>
    <p:extLst>
      <p:ext uri="{BB962C8B-B14F-4D97-AF65-F5344CB8AC3E}">
        <p14:creationId xmlns:p14="http://schemas.microsoft.com/office/powerpoint/2010/main" val="389927562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Prevalent enough that everyone is making them.</a:t>
            </a:r>
          </a:p>
          <a:p>
            <a:pPr lvl="0">
              <a:defRPr sz="1800"/>
            </a:pPr>
            <a:r>
              <a:rPr sz="2400"/>
              <a:t>Transient enough that nobody bothers to attempt to use CMS.</a:t>
            </a:r>
          </a:p>
          <a:p>
            <a:pPr lvl="0">
              <a:defRPr sz="1800"/>
            </a:pPr>
            <a:r>
              <a:rPr sz="2400"/>
              <a:t>So they’re often hand-build.</a:t>
            </a:r>
          </a:p>
        </p:txBody>
      </p:sp>
    </p:spTree>
    <p:extLst>
      <p:ext uri="{BB962C8B-B14F-4D97-AF65-F5344CB8AC3E}">
        <p14:creationId xmlns:p14="http://schemas.microsoft.com/office/powerpoint/2010/main" val="121033896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86" name="Shape 9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At the minimum -&gt; template</a:t>
            </a:r>
          </a:p>
          <a:p>
            <a:pPr lvl="0">
              <a:defRPr sz="1800"/>
            </a:pPr>
            <a:r>
              <a:rPr sz="2400"/>
              <a:t>It’s also going to have these other interesting properties.</a:t>
            </a:r>
          </a:p>
        </p:txBody>
      </p:sp>
    </p:spTree>
    <p:extLst>
      <p:ext uri="{BB962C8B-B14F-4D97-AF65-F5344CB8AC3E}">
        <p14:creationId xmlns:p14="http://schemas.microsoft.com/office/powerpoint/2010/main" val="3216200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7436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Shape 11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88" name="Shape 1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Let’s go back to this problem of editing content in the browser.</a:t>
            </a:r>
          </a:p>
        </p:txBody>
      </p:sp>
    </p:spTree>
    <p:extLst>
      <p:ext uri="{BB962C8B-B14F-4D97-AF65-F5344CB8AC3E}">
        <p14:creationId xmlns:p14="http://schemas.microsoft.com/office/powerpoint/2010/main" val="102539399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00" name="Shape 1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And remember that a problem with the way we build web applications today is that the rendering process doesn’t go both ways. We need an entirely </a:t>
            </a:r>
            <a:r>
              <a:rPr sz="2800" b="1"/>
              <a:t>DIFFERENT</a:t>
            </a:r>
            <a:r>
              <a:rPr sz="2800" i="1"/>
              <a:t> </a:t>
            </a:r>
            <a:r>
              <a:rPr sz="2800"/>
              <a:t>apparatus to bring us backward than we have to go forward.	</a:t>
            </a:r>
          </a:p>
        </p:txBody>
      </p:sp>
    </p:spTree>
    <p:extLst>
      <p:ext uri="{BB962C8B-B14F-4D97-AF65-F5344CB8AC3E}">
        <p14:creationId xmlns:p14="http://schemas.microsoft.com/office/powerpoint/2010/main" val="359845216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Shape 13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88" name="Shape 13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Editing documents is nice, but wanted to see what else we could do with better environments for application creation. So we built a system called Quilt to explore spreadsheet backed apps.</a:t>
            </a:r>
          </a:p>
        </p:txBody>
      </p:sp>
    </p:spTree>
    <p:extLst>
      <p:ext uri="{BB962C8B-B14F-4D97-AF65-F5344CB8AC3E}">
        <p14:creationId xmlns:p14="http://schemas.microsoft.com/office/powerpoint/2010/main" val="192452114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Shape 14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02" name="Shape 14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Integrating spreadsheets into CTS is a few implementation steps, so I’m just going to cover one or two interesting bits.</a:t>
            </a:r>
          </a:p>
          <a:p>
            <a:pPr lvl="0">
              <a:defRPr sz="1800"/>
            </a:pPr>
            <a:r>
              <a:rPr sz="2400"/>
              <a:t>Google Spreadsheets has an API, and we wrapped it in a tree-shaped proxy. And it handles events and throws events and translates tree manipulations into API calls against the spreadsheet.</a:t>
            </a:r>
          </a:p>
        </p:txBody>
      </p:sp>
    </p:spTree>
    <p:extLst>
      <p:ext uri="{BB962C8B-B14F-4D97-AF65-F5344CB8AC3E}">
        <p14:creationId xmlns:p14="http://schemas.microsoft.com/office/powerpoint/2010/main" val="299525198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Shape 14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02" name="Shape 14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Integrating spreadsheets into CTS is a few implementation steps, so I’m just going to cover one or two interesting bits.</a:t>
            </a:r>
          </a:p>
          <a:p>
            <a:pPr lvl="0">
              <a:defRPr sz="1800"/>
            </a:pPr>
            <a:r>
              <a:rPr sz="2400"/>
              <a:t>Google Spreadsheets has an API, and we wrapped it in a tree-shaped proxy. And it handles events and throws events and translates tree manipulations into API calls against the spreadsheet.</a:t>
            </a:r>
          </a:p>
        </p:txBody>
      </p:sp>
    </p:spTree>
    <p:extLst>
      <p:ext uri="{BB962C8B-B14F-4D97-AF65-F5344CB8AC3E}">
        <p14:creationId xmlns:p14="http://schemas.microsoft.com/office/powerpoint/2010/main" val="92847612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Shape 14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11" name="Shape 14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And so the interesting part became this choice of how to allow users to address the spreadsheet. For the web, they use CSS selectors, but what about a sheet.</a:t>
            </a:r>
          </a:p>
          <a:p>
            <a:pPr lvl="0">
              <a:defRPr sz="1800"/>
            </a:pPr>
            <a:r>
              <a:rPr sz="2400"/>
              <a:t>Well…</a:t>
            </a:r>
          </a:p>
          <a:p>
            <a:pPr lvl="0">
              <a:defRPr sz="1800"/>
            </a:pPr>
            <a:endParaRPr sz="2400"/>
          </a:p>
          <a:p>
            <a:pPr lvl="0">
              <a:defRPr sz="1800"/>
            </a:pPr>
            <a:r>
              <a:rPr sz="2400"/>
              <a:t>.. (And there are others you might do, and users we’ve been talking to have suggested to us based on their own spreadsheet habits)</a:t>
            </a:r>
          </a:p>
        </p:txBody>
      </p:sp>
    </p:spTree>
    <p:extLst>
      <p:ext uri="{BB962C8B-B14F-4D97-AF65-F5344CB8AC3E}">
        <p14:creationId xmlns:p14="http://schemas.microsoft.com/office/powerpoint/2010/main" val="404282768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Shape 14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19" name="Shape 14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So here is one thing you might say. </a:t>
            </a:r>
          </a:p>
          <a:p>
            <a:pPr lvl="0">
              <a:defRPr sz="1800"/>
            </a:pPr>
            <a:r>
              <a:rPr sz="2400"/>
              <a:t>You might say the H1 is….</a:t>
            </a:r>
          </a:p>
        </p:txBody>
      </p:sp>
    </p:spTree>
    <p:extLst>
      <p:ext uri="{BB962C8B-B14F-4D97-AF65-F5344CB8AC3E}">
        <p14:creationId xmlns:p14="http://schemas.microsoft.com/office/powerpoint/2010/main" val="14712454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Shape 14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28" name="Shape 14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And there is another interesting bit.</a:t>
            </a:r>
          </a:p>
          <a:p>
            <a:pPr lvl="0">
              <a:defRPr sz="1800"/>
            </a:pPr>
            <a:r>
              <a:rPr sz="2400"/>
              <a:t>Because, given a spreadsheet selection, you know what the type is.</a:t>
            </a:r>
          </a:p>
          <a:p>
            <a:pPr lvl="0">
              <a:defRPr sz="1800"/>
            </a:pPr>
            <a:r>
              <a:rPr sz="2400"/>
              <a:t>Remember back to that LI and DIV example when we created the ARE command?</a:t>
            </a:r>
          </a:p>
          <a:p>
            <a:pPr lvl="0">
              <a:defRPr sz="1800"/>
            </a:pPr>
            <a:r>
              <a:rPr sz="2400"/>
              <a:t>Well with a spreadsheet there is no ambiguity. We know if you’re addressing a set or a scalar. And since we now know these relations</a:t>
            </a:r>
            <a:r>
              <a:rPr sz="2400" b="1"/>
              <a:t> are symmetric.</a:t>
            </a:r>
          </a:p>
        </p:txBody>
      </p:sp>
    </p:spTree>
    <p:extLst>
      <p:ext uri="{BB962C8B-B14F-4D97-AF65-F5344CB8AC3E}">
        <p14:creationId xmlns:p14="http://schemas.microsoft.com/office/powerpoint/2010/main" val="214610070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93" name="Shape 14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Offered 3&amp;4 to 7</a:t>
            </a:r>
          </a:p>
        </p:txBody>
      </p:sp>
    </p:spTree>
    <p:extLst>
      <p:ext uri="{BB962C8B-B14F-4D97-AF65-F5344CB8AC3E}">
        <p14:creationId xmlns:p14="http://schemas.microsoft.com/office/powerpoint/2010/main" val="92371939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Shape 15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25" name="Shape 15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And I want to go back to this Facebook example.</a:t>
            </a:r>
          </a:p>
        </p:txBody>
      </p:sp>
    </p:spTree>
    <p:extLst>
      <p:ext uri="{BB962C8B-B14F-4D97-AF65-F5344CB8AC3E}">
        <p14:creationId xmlns:p14="http://schemas.microsoft.com/office/powerpoint/2010/main" val="68068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3770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8088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6942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8447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5126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6676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274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1550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5808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7F65-2C8C-4D9E-8829-CB0855BA88DD}" type="slidenum">
              <a:rPr lang="en-US" smtClean="0"/>
              <a:pPr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8611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646F3-CFF2-491C-9487-7BDEA9176780}" type="slidenum">
              <a:rPr lang="en-US"/>
              <a:pPr/>
              <a:t>212</a:t>
            </a:fld>
            <a:endParaRPr lang="en-US"/>
          </a:p>
        </p:txBody>
      </p:sp>
      <p:sp>
        <p:nvSpPr>
          <p:cNvPr id="154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4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8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9509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144591-9F3F-4BAD-A645-11DE2FCDC14C}" type="slidenum">
              <a:rPr lang="en-US"/>
              <a:pPr/>
              <a:t>213</a:t>
            </a:fld>
            <a:endParaRPr lang="en-US"/>
          </a:p>
        </p:txBody>
      </p:sp>
      <p:sp>
        <p:nvSpPr>
          <p:cNvPr id="156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6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5647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14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7F65-2C8C-4D9E-8829-CB0855BA88DD}" type="slidenum">
              <a:rPr lang="en-US" smtClean="0"/>
              <a:pPr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8294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42549" y="4384132"/>
            <a:ext cx="4317198" cy="464760"/>
          </a:xfrm>
        </p:spPr>
        <p:txBody>
          <a:bodyPr/>
          <a:lstStyle/>
          <a:p>
            <a:r>
              <a:rPr lang="en-US" dirty="0" smtClean="0"/>
              <a:t>Loop through</a:t>
            </a:r>
            <a:r>
              <a:rPr lang="en-US" baseline="0" dirty="0" smtClean="0"/>
              <a:t> a bunch of pictures of bloggers using plain exhibits.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BABF-1F78-AA4B-97EF-21D63AD4FB96}" type="slidenum">
              <a:rPr lang="en-US" smtClean="0"/>
              <a:pPr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4599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7F65-2C8C-4D9E-8829-CB0855BA88DD}" type="slidenum">
              <a:rPr lang="en-US" smtClean="0"/>
              <a:pPr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10203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7F65-2C8C-4D9E-8829-CB0855BA88DD}" type="slidenum">
              <a:rPr lang="en-US" smtClean="0"/>
              <a:pPr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317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A67543-AF24-471E-B39A-BE4E8DCFD5F4}" type="slidenum">
              <a:rPr lang="en-US"/>
              <a:pPr/>
              <a:t>219</a:t>
            </a:fld>
            <a:endParaRPr lang="en-US"/>
          </a:p>
        </p:txBody>
      </p:sp>
      <p:sp>
        <p:nvSpPr>
          <p:cNvPr id="153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1728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10E86D-9CAA-43A2-BDDC-CE926653B33E}" type="slidenum">
              <a:rPr lang="en-US"/>
              <a:pPr/>
              <a:t>220</a:t>
            </a:fld>
            <a:endParaRPr lang="en-US"/>
          </a:p>
        </p:txBody>
      </p:sp>
      <p:sp>
        <p:nvSpPr>
          <p:cNvPr id="153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7046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847679-966F-4C4B-A381-7C6C332B2C66}" type="slidenum">
              <a:rPr lang="en-US"/>
              <a:pPr/>
              <a:t>221</a:t>
            </a:fld>
            <a:endParaRPr lang="en-US"/>
          </a:p>
        </p:txBody>
      </p:sp>
      <p:sp>
        <p:nvSpPr>
          <p:cNvPr id="153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42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54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35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97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99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5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83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62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30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02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54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22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06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16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94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88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72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1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50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few features to learn </a:t>
            </a:r>
          </a:p>
          <a:p>
            <a:r>
              <a:rPr lang="en-US" sz="250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features are obvious, easy to understand </a:t>
            </a:r>
          </a:p>
          <a:p>
            <a:r>
              <a:rPr lang="en-US" sz="250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reduce upfront navigation, actions, decisions and categorization:</a:t>
            </a:r>
          </a:p>
          <a:p>
            <a:r>
              <a:rPr lang="en-US" sz="250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goes in the same place, in any way you like</a:t>
            </a:r>
          </a:p>
        </p:txBody>
      </p:sp>
    </p:spTree>
    <p:extLst>
      <p:ext uri="{BB962C8B-B14F-4D97-AF65-F5344CB8AC3E}">
        <p14:creationId xmlns:p14="http://schemas.microsoft.com/office/powerpoint/2010/main" val="1524699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82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123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051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327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380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228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964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058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27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095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978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455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806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005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973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165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752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164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236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87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880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342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004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769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763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253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752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935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935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407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2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359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18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216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804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92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360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885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091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501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250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9667E-C3F1-4F31-9A18-B1A3EF76918C}" type="slidenum">
              <a:rPr lang="en-US"/>
              <a:pPr/>
              <a:t>81</a:t>
            </a:fld>
            <a:endParaRPr lang="en-US"/>
          </a:p>
        </p:txBody>
      </p:sp>
      <p:sp>
        <p:nvSpPr>
          <p:cNvPr id="136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60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113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D28F87-2448-45F0-8CFF-1E36EDBFFF9E}" type="slidenum">
              <a:rPr lang="en-US"/>
              <a:pPr/>
              <a:t>82</a:t>
            </a:fld>
            <a:endParaRPr lang="en-US"/>
          </a:p>
        </p:txBody>
      </p:sp>
      <p:sp>
        <p:nvSpPr>
          <p:cNvPr id="136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36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70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D7A025-4298-492C-A69F-9FA397701E88}" type="slidenum">
              <a:rPr lang="en-US"/>
              <a:pPr/>
              <a:t>83</a:t>
            </a:fld>
            <a:endParaRPr lang="en-US"/>
          </a:p>
        </p:txBody>
      </p:sp>
      <p:sp>
        <p:nvSpPr>
          <p:cNvPr id="136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36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586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7F65-2C8C-4D9E-8829-CB0855BA88DD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704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7F65-2C8C-4D9E-8829-CB0855BA88DD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215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728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8716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0108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7F65-2C8C-4D9E-8829-CB0855BA88DD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0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0779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9667E-C3F1-4F31-9A18-B1A3EF76918C}" type="slidenum">
              <a:rPr lang="en-US"/>
              <a:pPr/>
              <a:t>92</a:t>
            </a:fld>
            <a:endParaRPr lang="en-US"/>
          </a:p>
        </p:txBody>
      </p:sp>
      <p:sp>
        <p:nvSpPr>
          <p:cNvPr id="136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8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9498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9667E-C3F1-4F31-9A18-B1A3EF76918C}" type="slidenum">
              <a:rPr lang="en-US"/>
              <a:pPr/>
              <a:t>93</a:t>
            </a:fld>
            <a:endParaRPr lang="en-US"/>
          </a:p>
        </p:txBody>
      </p:sp>
      <p:sp>
        <p:nvSpPr>
          <p:cNvPr id="136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24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9667E-C3F1-4F31-9A18-B1A3EF76918C}" type="slidenum">
              <a:rPr lang="en-US"/>
              <a:pPr/>
              <a:t>94</a:t>
            </a:fld>
            <a:endParaRPr lang="en-US"/>
          </a:p>
        </p:txBody>
      </p:sp>
      <p:sp>
        <p:nvSpPr>
          <p:cNvPr id="136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656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9667E-C3F1-4F31-9A18-B1A3EF76918C}" type="slidenum">
              <a:rPr lang="en-US"/>
              <a:pPr/>
              <a:t>95</a:t>
            </a:fld>
            <a:endParaRPr lang="en-US"/>
          </a:p>
        </p:txBody>
      </p:sp>
      <p:sp>
        <p:nvSpPr>
          <p:cNvPr id="136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700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9667E-C3F1-4F31-9A18-B1A3EF76918C}" type="slidenum">
              <a:rPr lang="en-US"/>
              <a:pPr/>
              <a:t>96</a:t>
            </a:fld>
            <a:endParaRPr lang="en-US"/>
          </a:p>
        </p:txBody>
      </p:sp>
      <p:sp>
        <p:nvSpPr>
          <p:cNvPr id="136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1686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9667E-C3F1-4F31-9A18-B1A3EF76918C}" type="slidenum">
              <a:rPr lang="en-US"/>
              <a:pPr/>
              <a:t>97</a:t>
            </a:fld>
            <a:endParaRPr lang="en-US"/>
          </a:p>
        </p:txBody>
      </p:sp>
      <p:sp>
        <p:nvSpPr>
          <p:cNvPr id="136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978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9667E-C3F1-4F31-9A18-B1A3EF76918C}" type="slidenum">
              <a:rPr lang="en-US"/>
              <a:pPr/>
              <a:t>98</a:t>
            </a:fld>
            <a:endParaRPr lang="en-US"/>
          </a:p>
        </p:txBody>
      </p:sp>
      <p:sp>
        <p:nvSpPr>
          <p:cNvPr id="136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8191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7F65-2C8C-4D9E-8829-CB0855BA88DD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8740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7F65-2C8C-4D9E-8829-CB0855BA88DD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081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950F1-B60A-45DE-B8CF-9754E6A9A4FE}" type="slidenum">
              <a:rPr lang="en-US"/>
              <a:pPr/>
              <a:t>109</a:t>
            </a:fld>
            <a:endParaRPr lang="en-US"/>
          </a:p>
        </p:txBody>
      </p:sp>
      <p:sp>
        <p:nvSpPr>
          <p:cNvPr id="152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5931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F1846-789E-4A45-B9A6-4C4C3A8C9F38}" type="slidenum">
              <a:rPr lang="en-US"/>
              <a:pPr/>
              <a:t>110</a:t>
            </a:fld>
            <a:endParaRPr lang="en-US"/>
          </a:p>
        </p:txBody>
      </p:sp>
      <p:sp>
        <p:nvSpPr>
          <p:cNvPr id="146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6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05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2112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1206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3189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2119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FB94C-E692-453B-B0F2-AFDE8C80DEB1}" type="slidenum">
              <a:rPr lang="en-US"/>
              <a:pPr/>
              <a:t>114</a:t>
            </a:fld>
            <a:endParaRPr lang="en-US"/>
          </a:p>
        </p:txBody>
      </p:sp>
      <p:sp>
        <p:nvSpPr>
          <p:cNvPr id="143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43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4393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E4F070-12ED-496C-A8BC-420803A1F7E9}" type="slidenum">
              <a:rPr lang="en-US"/>
              <a:pPr/>
              <a:t>115</a:t>
            </a:fld>
            <a:endParaRPr lang="en-US"/>
          </a:p>
        </p:txBody>
      </p:sp>
      <p:sp>
        <p:nvSpPr>
          <p:cNvPr id="142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42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1" y="4343085"/>
            <a:ext cx="5487019" cy="41157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7718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8427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1085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5062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0999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6468-F5C1-44B9-A4FF-133AAA2E8D81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7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70AE-3EE9-41F4-B631-765D1C416080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81E-718D-405F-BC82-428A92AB7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70AE-3EE9-41F4-B631-765D1C416080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81E-718D-405F-BC82-428A92AB7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70AE-3EE9-41F4-B631-765D1C416080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81E-718D-405F-BC82-428A92AB7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892970" y="2268142"/>
            <a:ext cx="7358062" cy="819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2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4437983" y="6509742"/>
            <a:ext cx="259104" cy="2678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7534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70AE-3EE9-41F4-B631-765D1C416080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81E-718D-405F-BC82-428A92AB7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70AE-3EE9-41F4-B631-765D1C416080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81E-718D-405F-BC82-428A92AB7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70AE-3EE9-41F4-B631-765D1C416080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81E-718D-405F-BC82-428A92AB7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70AE-3EE9-41F4-B631-765D1C416080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81E-718D-405F-BC82-428A92AB7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70AE-3EE9-41F4-B631-765D1C416080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81E-718D-405F-BC82-428A92AB7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70AE-3EE9-41F4-B631-765D1C416080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81E-718D-405F-BC82-428A92AB7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70AE-3EE9-41F4-B631-765D1C416080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81E-718D-405F-BC82-428A92AB7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70AE-3EE9-41F4-B631-765D1C416080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81E-718D-405F-BC82-428A92AB7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770AE-3EE9-41F4-B631-765D1C416080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9481E-718D-405F-BC82-428A92AB7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"/><Relationship Id="rId2" Type="http://schemas.openxmlformats.org/officeDocument/2006/relationships/image" Target="../media/image86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tif"/><Relationship Id="rId4" Type="http://schemas.openxmlformats.org/officeDocument/2006/relationships/image" Target="../media/image88.tif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tif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1.ti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ti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ti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"/><Relationship Id="rId2" Type="http://schemas.openxmlformats.org/officeDocument/2006/relationships/image" Target="../media/image104.tif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8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09.pn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image" Target="../media/image111.tif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2" Type="http://schemas.openxmlformats.org/officeDocument/2006/relationships/image" Target="../media/image104.tif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tif"/><Relationship Id="rId5" Type="http://schemas.openxmlformats.org/officeDocument/2006/relationships/image" Target="../media/image122.tif"/><Relationship Id="rId4" Type="http://schemas.openxmlformats.org/officeDocument/2006/relationships/image" Target="../media/image121.tif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2" Type="http://schemas.openxmlformats.org/officeDocument/2006/relationships/image" Target="../media/image104.tif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2" Type="http://schemas.openxmlformats.org/officeDocument/2006/relationships/image" Target="../media/image104.tif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"/><Relationship Id="rId2" Type="http://schemas.openxmlformats.org/officeDocument/2006/relationships/image" Target="../media/image125.tif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hyperlink" Target="http://haystack.csail.mit.edu/" TargetMode="External"/><Relationship Id="rId7" Type="http://schemas.openxmlformats.org/officeDocument/2006/relationships/hyperlink" Target="http://projects.csail.mit.edu/datapress" TargetMode="Externa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imile-widgets.org/exhibit" TargetMode="External"/><Relationship Id="rId5" Type="http://schemas.openxmlformats.org/officeDocument/2006/relationships/hyperlink" Target="http://nb.mit.edu/" TargetMode="External"/><Relationship Id="rId4" Type="http://schemas.openxmlformats.org/officeDocument/2006/relationships/hyperlink" Target="http://listit.csail.mit.edu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hyperlink" Target="http://murmur.csail.mit.edu/" TargetMode="Externa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4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05000"/>
            <a:ext cx="8534400" cy="1904999"/>
          </a:xfrm>
        </p:spPr>
        <p:txBody>
          <a:bodyPr>
            <a:normAutofit/>
          </a:bodyPr>
          <a:lstStyle/>
          <a:p>
            <a:r>
              <a:rPr lang="en-US" dirty="0" smtClean="0"/>
              <a:t>User Interfaces that Entice People to Manage Better Information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David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Karger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Scraps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tools for managing many info types</a:t>
            </a:r>
          </a:p>
          <a:p>
            <a:r>
              <a:rPr lang="en-US" dirty="0" smtClean="0"/>
              <a:t>But lots of it never placed in computer</a:t>
            </a:r>
          </a:p>
          <a:p>
            <a:r>
              <a:rPr lang="en-US" dirty="0" smtClean="0"/>
              <a:t>So cannot be managed by tools</a:t>
            </a:r>
          </a:p>
          <a:p>
            <a:pPr lvl="1"/>
            <a:r>
              <a:rPr lang="en-US" dirty="0" smtClean="0"/>
              <a:t>No matter how good they are</a:t>
            </a:r>
          </a:p>
          <a:p>
            <a:r>
              <a:rPr lang="en-US" dirty="0" smtClean="0"/>
              <a:t>Why? (ran a study)</a:t>
            </a:r>
          </a:p>
          <a:p>
            <a:r>
              <a:rPr lang="en-US" dirty="0" smtClean="0"/>
              <a:t>What can we do about it? (built a tool)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8210"/>
            <a:ext cx="6019800" cy="517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Enough?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753308"/>
            <a:ext cx="1676400" cy="428430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Text search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790205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Faceted Browsing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7600" y="1677139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Sorting by Properties</a:t>
            </a:r>
          </a:p>
        </p:txBody>
      </p:sp>
      <p:sp>
        <p:nvSpPr>
          <p:cNvPr id="11" name="Right Arrow 10"/>
          <p:cNvSpPr/>
          <p:nvPr/>
        </p:nvSpPr>
        <p:spPr>
          <a:xfrm rot="975612">
            <a:off x="462820" y="2298723"/>
            <a:ext cx="1206393" cy="21237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2" name="Right Arrow 11"/>
          <p:cNvSpPr/>
          <p:nvPr/>
        </p:nvSpPr>
        <p:spPr>
          <a:xfrm rot="20119937">
            <a:off x="903693" y="5346644"/>
            <a:ext cx="1206393" cy="21237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3" name="Right Arrow 12"/>
          <p:cNvSpPr/>
          <p:nvPr/>
        </p:nvSpPr>
        <p:spPr>
          <a:xfrm rot="9215434">
            <a:off x="7376275" y="2674017"/>
            <a:ext cx="1102789" cy="1906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5" name="TextBox 14"/>
          <p:cNvSpPr txBox="1"/>
          <p:nvPr/>
        </p:nvSpPr>
        <p:spPr>
          <a:xfrm>
            <a:off x="7543800" y="5485534"/>
            <a:ext cx="16002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 err="1"/>
              <a:t>Templated</a:t>
            </a:r>
            <a:r>
              <a:rPr lang="en-US" sz="2184" dirty="0"/>
              <a:t> Items</a:t>
            </a:r>
          </a:p>
        </p:txBody>
      </p:sp>
      <p:sp>
        <p:nvSpPr>
          <p:cNvPr id="16" name="Right Arrow 15"/>
          <p:cNvSpPr/>
          <p:nvPr/>
        </p:nvSpPr>
        <p:spPr>
          <a:xfrm rot="12197080">
            <a:off x="5734177" y="4714881"/>
            <a:ext cx="2306218" cy="18659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</p:spTree>
    <p:extLst>
      <p:ext uri="{BB962C8B-B14F-4D97-AF65-F5344CB8AC3E}">
        <p14:creationId xmlns:p14="http://schemas.microsoft.com/office/powerpoint/2010/main" val="370420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58454"/>
            <a:ext cx="5937504" cy="596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448635"/>
            <a:ext cx="1676400" cy="428430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Text search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790205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Faceted Browsing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7600" y="1677139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Sorting by Properties</a:t>
            </a:r>
          </a:p>
        </p:txBody>
      </p:sp>
      <p:sp>
        <p:nvSpPr>
          <p:cNvPr id="11" name="Right Arrow 10"/>
          <p:cNvSpPr/>
          <p:nvPr/>
        </p:nvSpPr>
        <p:spPr>
          <a:xfrm rot="975612">
            <a:off x="462820" y="1994053"/>
            <a:ext cx="1206393" cy="21237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2" name="Right Arrow 11"/>
          <p:cNvSpPr/>
          <p:nvPr/>
        </p:nvSpPr>
        <p:spPr>
          <a:xfrm rot="20119937">
            <a:off x="903693" y="5346644"/>
            <a:ext cx="1206393" cy="21237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3" name="Right Arrow 12"/>
          <p:cNvSpPr/>
          <p:nvPr/>
        </p:nvSpPr>
        <p:spPr>
          <a:xfrm rot="9215434">
            <a:off x="6899499" y="2757413"/>
            <a:ext cx="1599140" cy="21909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5" name="TextBox 14"/>
          <p:cNvSpPr txBox="1"/>
          <p:nvPr/>
        </p:nvSpPr>
        <p:spPr>
          <a:xfrm>
            <a:off x="7543800" y="5485534"/>
            <a:ext cx="16002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 err="1"/>
              <a:t>Templated</a:t>
            </a:r>
            <a:r>
              <a:rPr lang="en-US" sz="2184" dirty="0"/>
              <a:t> Items</a:t>
            </a:r>
          </a:p>
        </p:txBody>
      </p:sp>
      <p:sp>
        <p:nvSpPr>
          <p:cNvPr id="16" name="Right Arrow 15"/>
          <p:cNvSpPr/>
          <p:nvPr/>
        </p:nvSpPr>
        <p:spPr>
          <a:xfrm rot="11108902">
            <a:off x="5334976" y="5153097"/>
            <a:ext cx="2784211" cy="14681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</p:spTree>
    <p:extLst>
      <p:ext uri="{BB962C8B-B14F-4D97-AF65-F5344CB8AC3E}">
        <p14:creationId xmlns:p14="http://schemas.microsoft.com/office/powerpoint/2010/main" val="151641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2" y="458452"/>
            <a:ext cx="6030977" cy="605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448635"/>
            <a:ext cx="1676400" cy="428430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Text search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790205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Faceted Browsing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7600" y="1677139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Sorting by Properties</a:t>
            </a:r>
          </a:p>
        </p:txBody>
      </p:sp>
      <p:sp>
        <p:nvSpPr>
          <p:cNvPr id="11" name="Right Arrow 10"/>
          <p:cNvSpPr/>
          <p:nvPr/>
        </p:nvSpPr>
        <p:spPr>
          <a:xfrm rot="221502">
            <a:off x="462820" y="1994053"/>
            <a:ext cx="1206393" cy="21237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2" name="Right Arrow 11"/>
          <p:cNvSpPr/>
          <p:nvPr/>
        </p:nvSpPr>
        <p:spPr>
          <a:xfrm rot="21337119">
            <a:off x="901022" y="5441901"/>
            <a:ext cx="4278247" cy="20302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3" name="Right Arrow 12"/>
          <p:cNvSpPr/>
          <p:nvPr/>
        </p:nvSpPr>
        <p:spPr>
          <a:xfrm rot="10546669">
            <a:off x="3584605" y="2280031"/>
            <a:ext cx="3972409" cy="21240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5" name="TextBox 14"/>
          <p:cNvSpPr txBox="1"/>
          <p:nvPr/>
        </p:nvSpPr>
        <p:spPr>
          <a:xfrm>
            <a:off x="7543800" y="5485534"/>
            <a:ext cx="16002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 err="1"/>
              <a:t>Templated</a:t>
            </a:r>
            <a:r>
              <a:rPr lang="en-US" sz="2184" dirty="0"/>
              <a:t> Items</a:t>
            </a:r>
          </a:p>
        </p:txBody>
      </p:sp>
      <p:sp>
        <p:nvSpPr>
          <p:cNvPr id="16" name="Right Arrow 15"/>
          <p:cNvSpPr/>
          <p:nvPr/>
        </p:nvSpPr>
        <p:spPr>
          <a:xfrm rot="11108902">
            <a:off x="4018776" y="4983744"/>
            <a:ext cx="4108025" cy="25702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</p:spTree>
    <p:extLst>
      <p:ext uri="{BB962C8B-B14F-4D97-AF65-F5344CB8AC3E}">
        <p14:creationId xmlns:p14="http://schemas.microsoft.com/office/powerpoint/2010/main" val="130604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458452"/>
            <a:ext cx="6020139" cy="604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382286"/>
            <a:ext cx="1676400" cy="428430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Text search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790205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Faceted Browsing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7600" y="1677139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Sorting by Properties</a:t>
            </a:r>
          </a:p>
        </p:txBody>
      </p:sp>
      <p:sp>
        <p:nvSpPr>
          <p:cNvPr id="11" name="Right Arrow 10"/>
          <p:cNvSpPr/>
          <p:nvPr/>
        </p:nvSpPr>
        <p:spPr>
          <a:xfrm rot="506307">
            <a:off x="841003" y="1105990"/>
            <a:ext cx="2698986" cy="23720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2" name="Right Arrow 11"/>
          <p:cNvSpPr/>
          <p:nvPr/>
        </p:nvSpPr>
        <p:spPr>
          <a:xfrm rot="20022773">
            <a:off x="433275" y="5325335"/>
            <a:ext cx="1391605" cy="2168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3" name="Right Arrow 12"/>
          <p:cNvSpPr/>
          <p:nvPr/>
        </p:nvSpPr>
        <p:spPr>
          <a:xfrm rot="9935681">
            <a:off x="5700647" y="2704683"/>
            <a:ext cx="2467107" cy="19631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5" name="TextBox 14"/>
          <p:cNvSpPr txBox="1"/>
          <p:nvPr/>
        </p:nvSpPr>
        <p:spPr>
          <a:xfrm>
            <a:off x="7543800" y="5485534"/>
            <a:ext cx="16002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 err="1"/>
              <a:t>Templated</a:t>
            </a:r>
            <a:r>
              <a:rPr lang="en-US" sz="2184" dirty="0"/>
              <a:t> Items</a:t>
            </a:r>
          </a:p>
        </p:txBody>
      </p:sp>
      <p:sp>
        <p:nvSpPr>
          <p:cNvPr id="16" name="Right Arrow 15"/>
          <p:cNvSpPr/>
          <p:nvPr/>
        </p:nvSpPr>
        <p:spPr>
          <a:xfrm rot="11938294">
            <a:off x="4818263" y="4833727"/>
            <a:ext cx="3527207" cy="22912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</p:spTree>
    <p:extLst>
      <p:ext uri="{BB962C8B-B14F-4D97-AF65-F5344CB8AC3E}">
        <p14:creationId xmlns:p14="http://schemas.microsoft.com/office/powerpoint/2010/main" val="177732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2" y="382286"/>
            <a:ext cx="5818293" cy="609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763124"/>
            <a:ext cx="1676400" cy="428430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Text search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790205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Faceted Browsing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7600" y="153781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Sorting by Properties</a:t>
            </a:r>
          </a:p>
        </p:txBody>
      </p:sp>
      <p:sp>
        <p:nvSpPr>
          <p:cNvPr id="11" name="Right Arrow 10"/>
          <p:cNvSpPr/>
          <p:nvPr/>
        </p:nvSpPr>
        <p:spPr>
          <a:xfrm rot="1348160">
            <a:off x="776913" y="1377895"/>
            <a:ext cx="1204836" cy="19095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2" name="Right Arrow 11"/>
          <p:cNvSpPr/>
          <p:nvPr/>
        </p:nvSpPr>
        <p:spPr>
          <a:xfrm rot="18411720">
            <a:off x="-130479" y="3738621"/>
            <a:ext cx="5008881" cy="2135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3" name="Right Arrow 12"/>
          <p:cNvSpPr/>
          <p:nvPr/>
        </p:nvSpPr>
        <p:spPr>
          <a:xfrm rot="9444674">
            <a:off x="6139389" y="1283878"/>
            <a:ext cx="2005027" cy="16708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5" name="TextBox 14"/>
          <p:cNvSpPr txBox="1"/>
          <p:nvPr/>
        </p:nvSpPr>
        <p:spPr>
          <a:xfrm>
            <a:off x="7543800" y="5485534"/>
            <a:ext cx="16002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 err="1"/>
              <a:t>Templated</a:t>
            </a:r>
            <a:r>
              <a:rPr lang="en-US" sz="2184" dirty="0"/>
              <a:t> Items</a:t>
            </a:r>
          </a:p>
        </p:txBody>
      </p:sp>
      <p:sp>
        <p:nvSpPr>
          <p:cNvPr id="16" name="Right Arrow 15"/>
          <p:cNvSpPr/>
          <p:nvPr/>
        </p:nvSpPr>
        <p:spPr>
          <a:xfrm rot="12599968">
            <a:off x="7156366" y="4950359"/>
            <a:ext cx="969077" cy="23381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</p:spTree>
    <p:extLst>
      <p:ext uri="{BB962C8B-B14F-4D97-AF65-F5344CB8AC3E}">
        <p14:creationId xmlns:p14="http://schemas.microsoft.com/office/powerpoint/2010/main" val="121458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306117"/>
            <a:ext cx="6000115" cy="628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 rot="414129">
            <a:off x="703894" y="1941883"/>
            <a:ext cx="5253780" cy="20677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2" name="Right Arrow 11"/>
          <p:cNvSpPr/>
          <p:nvPr/>
        </p:nvSpPr>
        <p:spPr>
          <a:xfrm rot="18800517" flipV="1">
            <a:off x="111743" y="4152185"/>
            <a:ext cx="4196113" cy="22932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3" name="Right Arrow 12"/>
          <p:cNvSpPr/>
          <p:nvPr/>
        </p:nvSpPr>
        <p:spPr>
          <a:xfrm rot="9639618">
            <a:off x="4841557" y="1785053"/>
            <a:ext cx="2902412" cy="17840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6" name="Right Arrow 15"/>
          <p:cNvSpPr/>
          <p:nvPr/>
        </p:nvSpPr>
        <p:spPr>
          <a:xfrm rot="11620756">
            <a:off x="5470854" y="5112585"/>
            <a:ext cx="2667096" cy="1883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8" name="TextBox 7"/>
          <p:cNvSpPr txBox="1"/>
          <p:nvPr/>
        </p:nvSpPr>
        <p:spPr>
          <a:xfrm>
            <a:off x="0" y="1112053"/>
            <a:ext cx="1676400" cy="428430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Text search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790205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Faceted Browsing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7600" y="458453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Sorting by Properties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43800" y="5485534"/>
            <a:ext cx="16002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 err="1"/>
              <a:t>Templated</a:t>
            </a:r>
            <a:r>
              <a:rPr lang="en-US" sz="2184" dirty="0"/>
              <a:t> Items</a:t>
            </a:r>
          </a:p>
        </p:txBody>
      </p:sp>
    </p:spTree>
    <p:extLst>
      <p:ext uri="{BB962C8B-B14F-4D97-AF65-F5344CB8AC3E}">
        <p14:creationId xmlns:p14="http://schemas.microsoft.com/office/powerpoint/2010/main" val="100197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382285"/>
            <a:ext cx="6000115" cy="628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2362650"/>
            <a:ext cx="1676400" cy="428430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Text search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790205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Faceted Browsing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7600" y="1677139"/>
            <a:ext cx="16764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/>
              <a:t>Sorting by Properties</a:t>
            </a:r>
          </a:p>
        </p:txBody>
      </p:sp>
      <p:sp>
        <p:nvSpPr>
          <p:cNvPr id="11" name="Right Arrow 10"/>
          <p:cNvSpPr/>
          <p:nvPr/>
        </p:nvSpPr>
        <p:spPr>
          <a:xfrm rot="20984656">
            <a:off x="985250" y="1945500"/>
            <a:ext cx="3989573" cy="25792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2" name="Right Arrow 11"/>
          <p:cNvSpPr/>
          <p:nvPr/>
        </p:nvSpPr>
        <p:spPr>
          <a:xfrm rot="20223453">
            <a:off x="520866" y="4534092"/>
            <a:ext cx="5329098" cy="23509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3" name="Right Arrow 12"/>
          <p:cNvSpPr/>
          <p:nvPr/>
        </p:nvSpPr>
        <p:spPr>
          <a:xfrm rot="10400645">
            <a:off x="3424410" y="2865565"/>
            <a:ext cx="4748501" cy="19683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  <p:sp>
        <p:nvSpPr>
          <p:cNvPr id="15" name="TextBox 14"/>
          <p:cNvSpPr txBox="1"/>
          <p:nvPr/>
        </p:nvSpPr>
        <p:spPr>
          <a:xfrm>
            <a:off x="7543800" y="5485534"/>
            <a:ext cx="1600200" cy="76454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buNone/>
            </a:pPr>
            <a:r>
              <a:rPr lang="en-US" sz="2184" dirty="0" err="1"/>
              <a:t>Templated</a:t>
            </a:r>
            <a:r>
              <a:rPr lang="en-US" sz="2184" dirty="0"/>
              <a:t> Items</a:t>
            </a:r>
          </a:p>
        </p:txBody>
      </p:sp>
      <p:sp>
        <p:nvSpPr>
          <p:cNvPr id="16" name="Right Arrow 15"/>
          <p:cNvSpPr/>
          <p:nvPr/>
        </p:nvSpPr>
        <p:spPr>
          <a:xfrm rot="11108902">
            <a:off x="4018776" y="4983744"/>
            <a:ext cx="4108025" cy="25702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en-US" sz="1638"/>
          </a:p>
        </p:txBody>
      </p:sp>
    </p:spTree>
    <p:extLst>
      <p:ext uri="{BB962C8B-B14F-4D97-AF65-F5344CB8AC3E}">
        <p14:creationId xmlns:p14="http://schemas.microsoft.com/office/powerpoint/2010/main" val="275126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Impoverished Information Visualization?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3009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Is the sameness of all these pages a good thing?</a:t>
            </a:r>
          </a:p>
          <a:p>
            <a:r>
              <a:rPr lang="en-US" dirty="0" smtClean="0"/>
              <a:t>Most information presenters are not ambitious</a:t>
            </a:r>
          </a:p>
          <a:p>
            <a:r>
              <a:rPr lang="en-US" dirty="0" smtClean="0"/>
              <a:t>Carefully designed, domain- and task-specific information interactions will always be superior</a:t>
            </a:r>
          </a:p>
          <a:p>
            <a:r>
              <a:rPr lang="en-US" dirty="0" smtClean="0"/>
              <a:t>But powerful lowest common denominator</a:t>
            </a:r>
          </a:p>
          <a:p>
            <a:r>
              <a:rPr lang="en-US" dirty="0" smtClean="0"/>
              <a:t>People’s experience of it makes it more powerful</a:t>
            </a:r>
          </a:p>
          <a:p>
            <a:pPr lvl="1"/>
            <a:r>
              <a:rPr lang="en-US" dirty="0" smtClean="0"/>
              <a:t>Leverage expectations</a:t>
            </a:r>
          </a:p>
          <a:p>
            <a:pPr lvl="1"/>
            <a:r>
              <a:rPr lang="en-US" dirty="0" smtClean="0"/>
              <a:t>No need to learn new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00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Exhibit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Proof-of-concept implementation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86800" y="6553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7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Exhibit</a:t>
            </a:r>
            <a:endParaRPr lang="en-US"/>
          </a:p>
        </p:txBody>
      </p:sp>
      <p:sp>
        <p:nvSpPr>
          <p:cNvPr id="152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5344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 vocabulary just outlined</a:t>
            </a:r>
          </a:p>
          <a:p>
            <a:r>
              <a:rPr lang="en-US" dirty="0" smtClean="0"/>
              <a:t>Link to a </a:t>
            </a:r>
            <a:r>
              <a:rPr lang="en-US" dirty="0" err="1" smtClean="0"/>
              <a:t>javascript</a:t>
            </a:r>
            <a:r>
              <a:rPr lang="en-US" dirty="0" smtClean="0"/>
              <a:t> library that </a:t>
            </a:r>
          </a:p>
          <a:p>
            <a:pPr lvl="1"/>
            <a:r>
              <a:rPr lang="en-US" dirty="0" smtClean="0"/>
              <a:t>Loads the data</a:t>
            </a:r>
          </a:p>
          <a:p>
            <a:pPr lvl="1"/>
            <a:r>
              <a:rPr lang="en-US" dirty="0" smtClean="0"/>
              <a:t>Interprets the new data-HTML tags</a:t>
            </a:r>
          </a:p>
          <a:p>
            <a:pPr lvl="1"/>
            <a:r>
              <a:rPr lang="en-US" dirty="0" smtClean="0"/>
              <a:t>Implements the widgets they describe on the data</a:t>
            </a:r>
          </a:p>
          <a:p>
            <a:r>
              <a:rPr lang="en-US" dirty="0" smtClean="0"/>
              <a:t>An interactive web site from 2 static files</a:t>
            </a:r>
          </a:p>
          <a:p>
            <a:pPr lvl="1"/>
            <a:r>
              <a:rPr lang="en-US" dirty="0" smtClean="0"/>
              <a:t>HTML + data-HTML describes presentation</a:t>
            </a:r>
          </a:p>
          <a:p>
            <a:pPr lvl="1"/>
            <a:r>
              <a:rPr lang="en-US" dirty="0" smtClean="0"/>
              <a:t>And links to data file: spreadsheet, CSV, XML, JSON…</a:t>
            </a:r>
          </a:p>
          <a:p>
            <a:r>
              <a:rPr lang="en-US" dirty="0" smtClean="0"/>
              <a:t>Nothing to install or configure</a:t>
            </a:r>
          </a:p>
          <a:p>
            <a:pPr lvl="1"/>
            <a:r>
              <a:rPr lang="en-US" dirty="0" smtClean="0"/>
              <a:t>All runs in visitor’s browser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Info Scraps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791200"/>
          </a:xfrm>
        </p:spPr>
        <p:txBody>
          <a:bodyPr>
            <a:normAutofit/>
          </a:bodyPr>
          <a:lstStyle/>
          <a:p>
            <a:r>
              <a:rPr lang="en-US" dirty="0" smtClean="0"/>
              <a:t>Long Interview Study</a:t>
            </a:r>
          </a:p>
          <a:p>
            <a:pPr lvl="1"/>
            <a:r>
              <a:rPr lang="en-US" dirty="0" smtClean="0">
                <a:sym typeface="Helvetica Neue Light" charset="0"/>
              </a:rPr>
              <a:t>27 participants</a:t>
            </a:r>
          </a:p>
          <a:p>
            <a:pPr lvl="1"/>
            <a:r>
              <a:rPr lang="en-US" dirty="0" smtClean="0">
                <a:sym typeface="Helvetica Neue Light" charset="0"/>
              </a:rPr>
              <a:t>5 organizations</a:t>
            </a:r>
          </a:p>
          <a:p>
            <a:pPr lvl="1"/>
            <a:r>
              <a:rPr lang="en-US" dirty="0" smtClean="0">
                <a:sym typeface="Helvetica Neue Light" charset="0"/>
              </a:rPr>
              <a:t>1-hour semi-structured interviews </a:t>
            </a:r>
          </a:p>
          <a:p>
            <a:pPr lvl="1"/>
            <a:r>
              <a:rPr lang="en-US" dirty="0" smtClean="0">
                <a:sym typeface="Helvetica Neue Light" charset="0"/>
              </a:rPr>
              <a:t>and artifact examinations</a:t>
            </a:r>
          </a:p>
          <a:p>
            <a:r>
              <a:rPr lang="en-US" dirty="0" smtClean="0">
                <a:sym typeface="Helvetica Neue Light" charset="0"/>
              </a:rPr>
              <a:t>Triangulation</a:t>
            </a:r>
          </a:p>
          <a:p>
            <a:pPr lvl="1"/>
            <a:r>
              <a:rPr lang="en-US" dirty="0" smtClean="0">
                <a:sym typeface="Helvetica Neue Light" charset="0"/>
              </a:rPr>
              <a:t>try to get at all info</a:t>
            </a:r>
          </a:p>
          <a:p>
            <a:pPr lvl="1"/>
            <a:r>
              <a:rPr lang="en-US" dirty="0" smtClean="0">
                <a:sym typeface="Helvetica Neue Light" charset="0"/>
              </a:rPr>
              <a:t>by inquiring about tools, locations, and types</a:t>
            </a:r>
          </a:p>
          <a:p>
            <a:r>
              <a:rPr lang="en-US" dirty="0" smtClean="0">
                <a:sym typeface="Helvetica Neue Light" charset="0"/>
              </a:rPr>
              <a:t>Self validating</a:t>
            </a:r>
          </a:p>
          <a:p>
            <a:pPr lvl="1"/>
            <a:r>
              <a:rPr lang="en-US" dirty="0" smtClean="0">
                <a:sym typeface="Helvetica Neue Light" charset="0"/>
              </a:rPr>
              <a:t>Our personal weird information management practices are actually quite common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396" name="Rectangle 4"/>
          <p:cNvSpPr>
            <a:spLocks noGrp="1" noChangeArrowheads="1"/>
          </p:cNvSpPr>
          <p:nvPr>
            <p:ph type="title"/>
          </p:nvPr>
        </p:nvSpPr>
        <p:spPr>
          <a:xfrm>
            <a:off x="722504" y="4406237"/>
            <a:ext cx="7772689" cy="5605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source project as of 2008</a:t>
            </a:r>
          </a:p>
          <a:p>
            <a:r>
              <a:rPr lang="en-US" dirty="0" smtClean="0"/>
              <a:t>1800 </a:t>
            </a:r>
            <a:r>
              <a:rPr lang="en-US" dirty="0" smtClean="0"/>
              <a:t>exhibits on 800 domains</a:t>
            </a:r>
            <a:endParaRPr lang="en-US" dirty="0" smtClean="0"/>
          </a:p>
          <a:p>
            <a:r>
              <a:rPr lang="en-US" dirty="0" smtClean="0"/>
              <a:t>Reasonably large user community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Hobby Stores</a:t>
            </a:r>
            <a:endParaRPr lang="en-US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099" y="914400"/>
            <a:ext cx="820930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099" y="838200"/>
            <a:ext cx="831455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01017"/>
            <a:ext cx="8229600" cy="5656983"/>
          </a:xfrm>
          <a:prstGeom prst="rect">
            <a:avLst/>
          </a:prstGeom>
          <a:noFill/>
          <a:ln w="9525">
            <a:solidFill>
              <a:srgbClr val="A7A7A7"/>
            </a:solidFill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PhD Theses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6654"/>
            <a:ext cx="7993039" cy="5561346"/>
          </a:xfrm>
          <a:prstGeom prst="rect">
            <a:avLst/>
          </a:prstGeom>
          <a:noFill/>
          <a:ln w="9525">
            <a:solidFill>
              <a:srgbClr val="A7A7A7"/>
            </a:solidFill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Rental Apartments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Data.gov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099" y="838200"/>
            <a:ext cx="831455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NGOs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099" y="838200"/>
            <a:ext cx="831455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Newspapers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83255"/>
            <a:ext cx="8114205" cy="587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Libraries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838200"/>
            <a:ext cx="831455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0523" y="183059"/>
            <a:ext cx="6027539" cy="64784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099" y="838200"/>
            <a:ext cx="831455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Strange Hobbyists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099" y="914400"/>
            <a:ext cx="820930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Strange Hobbyists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099" y="886025"/>
            <a:ext cx="8248501" cy="597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596" y="0"/>
            <a:ext cx="8596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exhibit-example.pdf"/>
          <p:cNvPicPr/>
          <p:nvPr/>
        </p:nvPicPr>
        <p:blipFill>
          <a:blip r:embed="rId2">
            <a:extLst/>
          </a:blip>
          <a:srcRect l="66700" t="33602" b="33602"/>
          <a:stretch>
            <a:fillRect/>
          </a:stretch>
        </p:blipFill>
        <p:spPr>
          <a:xfrm>
            <a:off x="1357690" y="1243144"/>
            <a:ext cx="6428721" cy="63166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647" y="417607"/>
            <a:ext cx="7144111" cy="822240"/>
          </a:xfrm>
        </p:spPr>
        <p:txBody>
          <a:bodyPr>
            <a:normAutofit fontScale="90000"/>
          </a:bodyPr>
          <a:lstStyle/>
          <a:p>
            <a:pPr lvl="0"/>
            <a:r>
              <a:rPr lang="en-US" sz="2913" dirty="0"/>
              <a:t>Urdu Dictionary</a:t>
            </a:r>
            <a:br>
              <a:rPr lang="en-US" sz="2913" dirty="0"/>
            </a:br>
            <a:endParaRPr lang="en-US" dirty="0"/>
          </a:p>
        </p:txBody>
      </p:sp>
      <p:sp>
        <p:nvSpPr>
          <p:cNvPr id="291" name="Shape 291"/>
          <p:cNvSpPr>
            <a:spLocks noGrp="1"/>
          </p:cNvSpPr>
          <p:nvPr>
            <p:ph type="sldNum" sz="quarter" idx="4294967295"/>
          </p:nvPr>
        </p:nvSpPr>
        <p:spPr>
          <a:xfrm>
            <a:off x="0" y="6503973"/>
            <a:ext cx="260101" cy="26732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86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exhibit-example.pdf"/>
          <p:cNvPicPr/>
          <p:nvPr/>
        </p:nvPicPr>
        <p:blipFill>
          <a:blip r:embed="rId2">
            <a:extLst/>
          </a:blip>
          <a:srcRect l="33440" t="137" r="33440" b="66389"/>
          <a:stretch>
            <a:fillRect/>
          </a:stretch>
        </p:blipFill>
        <p:spPr>
          <a:xfrm>
            <a:off x="1707894" y="1132009"/>
            <a:ext cx="5728309" cy="57761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647" y="417607"/>
            <a:ext cx="7144111" cy="465048"/>
          </a:xfrm>
        </p:spPr>
        <p:txBody>
          <a:bodyPr>
            <a:normAutofit fontScale="90000"/>
          </a:bodyPr>
          <a:lstStyle/>
          <a:p>
            <a:pPr lvl="0"/>
            <a:r>
              <a:rPr lang="en-US" sz="2913" dirty="0"/>
              <a:t>Network Television </a:t>
            </a:r>
            <a:r>
              <a:rPr lang="en-US" sz="2913" dirty="0"/>
              <a:t>Schedule</a:t>
            </a:r>
            <a:endParaRPr lang="en-US" dirty="0"/>
          </a:p>
        </p:txBody>
      </p:sp>
      <p:sp>
        <p:nvSpPr>
          <p:cNvPr id="295" name="Shape 295"/>
          <p:cNvSpPr>
            <a:spLocks noGrp="1"/>
          </p:cNvSpPr>
          <p:nvPr>
            <p:ph type="sldNum" sz="quarter" idx="4294967295"/>
          </p:nvPr>
        </p:nvSpPr>
        <p:spPr>
          <a:xfrm>
            <a:off x="0" y="6503973"/>
            <a:ext cx="260101" cy="26732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14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exhibit-example.pdf"/>
          <p:cNvPicPr/>
          <p:nvPr/>
        </p:nvPicPr>
        <p:blipFill>
          <a:blip r:embed="rId2">
            <a:extLst/>
          </a:blip>
          <a:srcRect r="66980" b="67205"/>
          <a:stretch>
            <a:fillRect/>
          </a:stretch>
        </p:blipFill>
        <p:spPr>
          <a:xfrm>
            <a:off x="1683347" y="1169081"/>
            <a:ext cx="5777284" cy="572465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647" y="417607"/>
            <a:ext cx="7144111" cy="465048"/>
          </a:xfrm>
        </p:spPr>
        <p:txBody>
          <a:bodyPr>
            <a:normAutofit fontScale="90000"/>
          </a:bodyPr>
          <a:lstStyle/>
          <a:p>
            <a:pPr lvl="0"/>
            <a:r>
              <a:rPr lang="en-US" sz="2913" dirty="0"/>
              <a:t>Map Store</a:t>
            </a:r>
            <a:endParaRPr lang="en-US" dirty="0"/>
          </a:p>
        </p:txBody>
      </p:sp>
      <p:sp>
        <p:nvSpPr>
          <p:cNvPr id="299" name="Shape 299"/>
          <p:cNvSpPr>
            <a:spLocks noGrp="1"/>
          </p:cNvSpPr>
          <p:nvPr>
            <p:ph type="sldNum" sz="quarter" idx="4294967295"/>
          </p:nvPr>
        </p:nvSpPr>
        <p:spPr>
          <a:xfrm>
            <a:off x="0" y="6503973"/>
            <a:ext cx="260101" cy="26732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4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ym typeface="Gill Sans" charset="0"/>
              </a:rPr>
              <a:t>Scalability</a:t>
            </a:r>
            <a:endParaRPr lang="en-US">
              <a:sym typeface="Gill Sans" charset="0"/>
            </a:endParaRPr>
          </a:p>
        </p:txBody>
      </p:sp>
      <p:sp>
        <p:nvSpPr>
          <p:cNvPr id="14028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5800" cy="5410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Javascript</a:t>
            </a:r>
            <a:r>
              <a:rPr lang="en-US" dirty="0" smtClean="0"/>
              <a:t> is slow, not designed for databases</a:t>
            </a:r>
          </a:p>
          <a:p>
            <a:pPr lvl="1"/>
            <a:r>
              <a:rPr lang="en-US" dirty="0" smtClean="0"/>
              <a:t>Exhibit is fast for &lt; 25000 items</a:t>
            </a:r>
          </a:p>
          <a:p>
            <a:pPr lvl="1"/>
            <a:r>
              <a:rPr lang="en-US" dirty="0" smtClean="0"/>
              <a:t>Works for bigger sets, just slows down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Plenty </a:t>
            </a:r>
            <a:r>
              <a:rPr lang="en-US" dirty="0"/>
              <a:t>of small data </a:t>
            </a:r>
            <a:r>
              <a:rPr lang="en-US" dirty="0" smtClean="0"/>
              <a:t>sets</a:t>
            </a:r>
          </a:p>
          <a:p>
            <a:pPr lvl="1"/>
            <a:r>
              <a:rPr lang="en-US" dirty="0" smtClean="0"/>
              <a:t>(most end users’)</a:t>
            </a:r>
          </a:p>
        </p:txBody>
      </p:sp>
    </p:spTree>
    <p:extLst>
      <p:ext uri="{BB962C8B-B14F-4D97-AF65-F5344CB8AC3E}">
        <p14:creationId xmlns:p14="http://schemas.microsoft.com/office/powerpoint/2010/main" val="467288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1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Usage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336239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Deployed 2007</a:t>
            </a:r>
          </a:p>
          <a:p>
            <a:pPr lvl="1"/>
            <a:r>
              <a:rPr lang="en-US" dirty="0" smtClean="0"/>
              <a:t>~1900 exhibits on 800 domains</a:t>
            </a:r>
          </a:p>
          <a:p>
            <a:pPr lvl="1"/>
            <a:r>
              <a:rPr lang="en-US" dirty="0" smtClean="0"/>
              <a:t>Millions of views</a:t>
            </a:r>
          </a:p>
          <a:p>
            <a:r>
              <a:rPr lang="en-US" dirty="0" smtClean="0"/>
              <a:t>Many data sets with no natural site on the web</a:t>
            </a:r>
          </a:p>
          <a:p>
            <a:endParaRPr lang="en-US" dirty="0"/>
          </a:p>
          <a:p>
            <a:r>
              <a:rPr lang="en-US" dirty="0"/>
              <a:t>By fetching and analyzing these, we can ask</a:t>
            </a:r>
          </a:p>
          <a:p>
            <a:pPr lvl="1"/>
            <a:r>
              <a:rPr lang="en-US" dirty="0"/>
              <a:t>What kind of data do people want to publish?</a:t>
            </a:r>
          </a:p>
          <a:p>
            <a:pPr lvl="1"/>
            <a:r>
              <a:rPr lang="en-US" dirty="0"/>
              <a:t>And how do they want to publish it?</a:t>
            </a:r>
          </a:p>
          <a:p>
            <a:pPr lvl="1"/>
            <a:r>
              <a:rPr lang="en-US" dirty="0"/>
              <a:t>(subject to limitations imposed by Exhibit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3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376449"/>
            <a:ext cx="2133600" cy="345026"/>
          </a:xfrm>
        </p:spPr>
        <p:txBody>
          <a:bodyPr/>
          <a:lstStyle/>
          <a:p>
            <a:fld id="{2403C068-50F2-4BDE-B2F5-4B9DAC90E0BB}" type="slidenum">
              <a:rPr lang="en-US"/>
              <a:pPr/>
              <a:t>13</a:t>
            </a:fld>
            <a:endParaRPr lang="en-US"/>
          </a:p>
        </p:txBody>
      </p:sp>
      <p:pic>
        <p:nvPicPr>
          <p:cNvPr id="28673" name="Picture 1"/>
          <p:cNvPicPr>
            <a:picLocks noChangeArrowheads="1"/>
          </p:cNvPicPr>
          <p:nvPr/>
        </p:nvPicPr>
        <p:blipFill>
          <a:blip r:embed="rId3" cstate="print"/>
          <a:srcRect r="163" b="9956"/>
          <a:stretch>
            <a:fillRect/>
          </a:stretch>
        </p:blipFill>
        <p:spPr bwMode="auto">
          <a:xfrm>
            <a:off x="0" y="381000"/>
            <a:ext cx="5597798" cy="6463606"/>
          </a:xfrm>
          <a:prstGeom prst="rect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34633" y="1399246"/>
            <a:ext cx="3518297" cy="4590341"/>
            <a:chOff x="0" y="0"/>
            <a:chExt cx="3152" cy="4351"/>
          </a:xfrm>
        </p:grpSpPr>
        <p:pic>
          <p:nvPicPr>
            <p:cNvPr id="28674" name="Picture 2"/>
            <p:cNvPicPr>
              <a:picLocks noChangeArrowheads="1"/>
            </p:cNvPicPr>
            <p:nvPr/>
          </p:nvPicPr>
          <p:blipFill>
            <a:blip r:embed="rId4" cstate="print"/>
            <a:srcRect r="29500"/>
            <a:stretch>
              <a:fillRect/>
            </a:stretch>
          </p:blipFill>
          <p:spPr bwMode="auto">
            <a:xfrm>
              <a:off x="0" y="0"/>
              <a:ext cx="3152" cy="3191"/>
            </a:xfrm>
            <a:prstGeom prst="rect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/>
              <a:tailEnd/>
            </a:ln>
          </p:spPr>
        </p:pic>
        <p:pic>
          <p:nvPicPr>
            <p:cNvPr id="28675" name="Picture 3"/>
            <p:cNvPicPr>
              <a:picLocks noChangeArrowheads="1"/>
            </p:cNvPicPr>
            <p:nvPr/>
          </p:nvPicPr>
          <p:blipFill>
            <a:blip r:embed="rId5" cstate="print"/>
            <a:srcRect l="13156" t="26653" r="43552" b="35585"/>
            <a:stretch>
              <a:fillRect/>
            </a:stretch>
          </p:blipFill>
          <p:spPr bwMode="auto">
            <a:xfrm>
              <a:off x="0" y="2029"/>
              <a:ext cx="3152" cy="2322"/>
            </a:xfrm>
            <a:prstGeom prst="rect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/>
              <a:tailEnd/>
            </a:ln>
          </p:spPr>
        </p:pic>
      </p:grpSp>
      <p:pic>
        <p:nvPicPr>
          <p:cNvPr id="28677" name="Picture 5"/>
          <p:cNvPicPr>
            <a:picLocks noChangeArrowheads="1"/>
          </p:cNvPicPr>
          <p:nvPr/>
        </p:nvPicPr>
        <p:blipFill>
          <a:blip r:embed="rId6" cstate="print"/>
          <a:srcRect l="63332"/>
          <a:stretch>
            <a:fillRect/>
          </a:stretch>
        </p:blipFill>
        <p:spPr bwMode="auto">
          <a:xfrm>
            <a:off x="5607844" y="370002"/>
            <a:ext cx="3540621" cy="650474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/>
          </p:cNvSpPr>
          <p:nvPr/>
        </p:nvSpPr>
        <p:spPr bwMode="auto">
          <a:xfrm>
            <a:off x="-152400" y="-91440"/>
            <a:ext cx="9296400" cy="533400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89294" tIns="89294" rIns="89294" bIns="89294"/>
          <a:lstStyle/>
          <a:p>
            <a:pPr algn="l"/>
            <a:r>
              <a:rPr lang="en-US" sz="32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 #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1 </a:t>
            </a:r>
            <a:r>
              <a:rPr lang="en-US" sz="32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– using computer is distracting/impossible</a:t>
            </a:r>
            <a:endParaRPr lang="en-US" sz="32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ym typeface="Helvetica"/>
              </a:rPr>
              <a:t>Exhibit</a:t>
            </a:r>
            <a:br>
              <a:rPr lang="en-US" smtClean="0">
                <a:sym typeface="Helvetica"/>
              </a:rPr>
            </a:br>
            <a:r>
              <a:rPr lang="en-US" smtClean="0">
                <a:sym typeface="Helvetica"/>
              </a:rPr>
              <a:t>from a scientist’s perspective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283290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ym typeface="Helvetica"/>
              </a:rPr>
              <a:t>Open</a:t>
            </a:r>
          </a:p>
          <a:p>
            <a:pPr lvl="1"/>
            <a:r>
              <a:rPr lang="en-US" dirty="0" smtClean="0">
                <a:sym typeface="Helvetica"/>
              </a:rPr>
              <a:t>(Everything </a:t>
            </a:r>
            <a:r>
              <a:rPr lang="en-US" dirty="0">
                <a:sym typeface="Helvetica"/>
              </a:rPr>
              <a:t>can be downloaded and inspected)</a:t>
            </a:r>
            <a:br>
              <a:rPr lang="en-US" dirty="0">
                <a:sym typeface="Helvetica"/>
              </a:rPr>
            </a:br>
            <a:endParaRPr lang="en-US" dirty="0">
              <a:sym typeface="Helvetica"/>
            </a:endParaRPr>
          </a:p>
          <a:p>
            <a:r>
              <a:rPr lang="en-US" dirty="0">
                <a:sym typeface="Helvetica"/>
              </a:rPr>
              <a:t>Declarative </a:t>
            </a:r>
            <a:endParaRPr lang="en-US" dirty="0" smtClean="0">
              <a:sym typeface="Helvetica"/>
            </a:endParaRPr>
          </a:p>
          <a:p>
            <a:pPr lvl="1"/>
            <a:r>
              <a:rPr lang="en-US" dirty="0" smtClean="0">
                <a:sym typeface="Helvetica"/>
              </a:rPr>
              <a:t>(</a:t>
            </a:r>
            <a:r>
              <a:rPr lang="en-US" dirty="0">
                <a:sym typeface="Helvetica"/>
              </a:rPr>
              <a:t>easy to analyze)</a:t>
            </a:r>
            <a:br>
              <a:rPr lang="en-US" dirty="0">
                <a:sym typeface="Helvetica"/>
              </a:rPr>
            </a:br>
            <a:endParaRPr lang="en-US" dirty="0">
              <a:sym typeface="Helvetica"/>
            </a:endParaRPr>
          </a:p>
          <a:p>
            <a:r>
              <a:rPr lang="en-US" dirty="0">
                <a:sym typeface="Helvetica"/>
              </a:rPr>
              <a:t>Standard widget </a:t>
            </a:r>
            <a:r>
              <a:rPr lang="en-US" dirty="0" smtClean="0">
                <a:sym typeface="Helvetica"/>
              </a:rPr>
              <a:t>set</a:t>
            </a:r>
          </a:p>
          <a:p>
            <a:pPr lvl="1"/>
            <a:r>
              <a:rPr lang="en-US" dirty="0" smtClean="0">
                <a:sym typeface="Helvetica"/>
              </a:rPr>
              <a:t>(analysis </a:t>
            </a:r>
            <a:r>
              <a:rPr lang="en-US" dirty="0">
                <a:sym typeface="Helvetica"/>
              </a:rPr>
              <a:t>domain independent</a:t>
            </a:r>
            <a:r>
              <a:rPr lang="en-US" dirty="0" smtClean="0">
                <a:sym typeface="Helvetica"/>
              </a:rPr>
              <a:t>)</a:t>
            </a:r>
            <a:endParaRPr lang="en-US" dirty="0"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1538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Set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ym typeface="Helvetica"/>
              </a:rPr>
              <a:t>1,897 Exhibits scraped from web</a:t>
            </a:r>
          </a:p>
          <a:p>
            <a:pPr lvl="1"/>
            <a:r>
              <a:rPr lang="en-US" smtClean="0">
                <a:sym typeface="Helvetica"/>
              </a:rPr>
              <a:t>data, viz config, surrounding design</a:t>
            </a:r>
            <a:br>
              <a:rPr lang="en-US" smtClean="0">
                <a:sym typeface="Helvetica"/>
              </a:rPr>
            </a:br>
            <a:endParaRPr lang="en-US" smtClean="0">
              <a:sym typeface="Helvetica"/>
            </a:endParaRPr>
          </a:p>
          <a:p>
            <a:r>
              <a:rPr lang="en-US" smtClean="0">
                <a:sym typeface="Helvetica"/>
              </a:rPr>
              <a:t>100 Hand-coded</a:t>
            </a:r>
            <a:br>
              <a:rPr lang="en-US" smtClean="0">
                <a:sym typeface="Helvetica"/>
              </a:rPr>
            </a:br>
            <a:endParaRPr lang="en-US" smtClean="0">
              <a:sym typeface="Helvetica"/>
            </a:endParaRPr>
          </a:p>
          <a:p>
            <a:r>
              <a:rPr lang="en-US" smtClean="0">
                <a:sym typeface="Helvetica"/>
              </a:rPr>
              <a:t>266k Usage Events from 56 Exhibits</a:t>
            </a:r>
          </a:p>
          <a:p>
            <a:pPr lvl="1"/>
            <a:r>
              <a:rPr lang="en-US" smtClean="0">
                <a:sym typeface="Helvetica"/>
              </a:rPr>
              <a:t>how people browse and interact</a:t>
            </a:r>
            <a:br>
              <a:rPr lang="en-US" smtClean="0">
                <a:sym typeface="Helvetica"/>
              </a:rPr>
            </a:br>
            <a:endParaRPr lang="en-US" smtClean="0">
              <a:sym typeface="Helvetica"/>
            </a:endParaRPr>
          </a:p>
          <a:p>
            <a:r>
              <a:rPr lang="en-US" smtClean="0">
                <a:sym typeface="Helvetica"/>
              </a:rPr>
              <a:t>12 Author interviews</a:t>
            </a:r>
          </a:p>
          <a:p>
            <a:endParaRPr lang="en-US" dirty="0"/>
          </a:p>
        </p:txBody>
      </p:sp>
      <p:sp>
        <p:nvSpPr>
          <p:cNvPr id="280" name="Shape 280"/>
          <p:cNvSpPr>
            <a:spLocks noGrp="1"/>
          </p:cNvSpPr>
          <p:nvPr>
            <p:ph type="sldNum" sz="quarter" idx="4294967295"/>
          </p:nvPr>
        </p:nvSpPr>
        <p:spPr>
          <a:xfrm>
            <a:off x="0" y="6503973"/>
            <a:ext cx="260101" cy="26732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65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64647" y="417607"/>
            <a:ext cx="7144111" cy="465048"/>
          </a:xfrm>
        </p:spPr>
        <p:txBody>
          <a:bodyPr>
            <a:normAutofit fontScale="90000"/>
          </a:bodyPr>
          <a:lstStyle/>
          <a:p>
            <a:r>
              <a:rPr lang="en-US" sz="2913" dirty="0"/>
              <a:t>12 Interview Subjects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ym typeface="Helvetica"/>
              </a:rPr>
              <a:t>None trained in web development.</a:t>
            </a:r>
          </a:p>
          <a:p>
            <a:endParaRPr lang="en-US" smtClean="0">
              <a:sym typeface="Helvetica"/>
            </a:endParaRPr>
          </a:p>
          <a:p>
            <a:r>
              <a:rPr lang="en-US" smtClean="0">
                <a:sym typeface="Helvetica"/>
              </a:rPr>
              <a:t>Occupations:</a:t>
            </a:r>
          </a:p>
          <a:p>
            <a:pPr lvl="1"/>
            <a:r>
              <a:rPr lang="en-US" smtClean="0">
                <a:sym typeface="Helvetica"/>
              </a:rPr>
              <a:t>administrators (e.g.: study abroad office)</a:t>
            </a:r>
          </a:p>
          <a:p>
            <a:pPr lvl="1"/>
            <a:r>
              <a:rPr lang="en-US" smtClean="0">
                <a:sym typeface="Helvetica"/>
              </a:rPr>
              <a:t>teachers</a:t>
            </a:r>
          </a:p>
          <a:p>
            <a:pPr lvl="1"/>
            <a:r>
              <a:rPr lang="en-US" smtClean="0">
                <a:sym typeface="Helvetica"/>
              </a:rPr>
              <a:t>business managers</a:t>
            </a:r>
          </a:p>
          <a:p>
            <a:pPr lvl="1"/>
            <a:r>
              <a:rPr lang="en-US" smtClean="0">
                <a:sym typeface="Helvetica"/>
              </a:rPr>
              <a:t>students</a:t>
            </a:r>
          </a:p>
          <a:p>
            <a:endParaRPr lang="en-US" smtClean="0">
              <a:sym typeface="Helvetica"/>
            </a:endParaRPr>
          </a:p>
          <a:p>
            <a:r>
              <a:rPr lang="en-US" smtClean="0">
                <a:sym typeface="Helvetica"/>
              </a:rPr>
              <a:t>Some learned HTML in order to use Exhibit. </a:t>
            </a:r>
            <a:endParaRPr lang="en-US" dirty="0">
              <a:sym typeface="Helvetica"/>
            </a:endParaRPr>
          </a:p>
        </p:txBody>
      </p:sp>
      <p:sp>
        <p:nvSpPr>
          <p:cNvPr id="953" name="Shape 953"/>
          <p:cNvSpPr>
            <a:spLocks noGrp="1"/>
          </p:cNvSpPr>
          <p:nvPr>
            <p:ph type="sldNum" sz="quarter" idx="4294967295"/>
          </p:nvPr>
        </p:nvSpPr>
        <p:spPr>
          <a:xfrm>
            <a:off x="0" y="6503973"/>
            <a:ext cx="348247" cy="26732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37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Schema Size (Number of Properties)</a:t>
            </a:r>
            <a:endParaRPr lang="en-US" dirty="0"/>
          </a:p>
        </p:txBody>
      </p:sp>
      <p:pic>
        <p:nvPicPr>
          <p:cNvPr id="2050" name="Picture 2" descr="https://lh3.googleusercontent.com/fQGFS0fqlJ4pVbF4653Gi84CyOh1D_uSDv9fwrvOuh6f5HA_7F5mMVYvRw0imlBe2KCyY2w4unZ7hRT7mQXkxzU1vA0w9RISyCwzXwkISrTEbnjZI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77376"/>
            <a:ext cx="6248400" cy="624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97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Format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341022" y="1764353"/>
            <a:ext cx="4150058" cy="1614250"/>
          </a:xfrm>
        </p:spPr>
        <p:txBody>
          <a:bodyPr/>
          <a:lstStyle/>
          <a:p>
            <a:r>
              <a:rPr lang="en-US" dirty="0"/>
              <a:t>Some exhibits use multiple formats, so sum &gt; 100%</a:t>
            </a:r>
          </a:p>
          <a:p>
            <a:endParaRPr lang="en-US" dirty="0"/>
          </a:p>
        </p:txBody>
      </p:sp>
      <p:graphicFrame>
        <p:nvGraphicFramePr>
          <p:cNvPr id="12" name="Content Placeholder 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202753" y="1891311"/>
          <a:ext cx="4849441" cy="4726254"/>
        </p:xfrm>
        <a:graphic>
          <a:graphicData uri="http://schemas.openxmlformats.org/drawingml/2006/table">
            <a:tbl>
              <a:tblPr/>
              <a:tblGrid>
                <a:gridCol w="3468015"/>
                <a:gridCol w="1381426"/>
              </a:tblGrid>
              <a:tr h="620454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JSON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69%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436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Google Spreadsheet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32%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454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Bibtex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454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RDF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454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Excel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0.1%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454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CSV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0.06%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5548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Freebase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0.06%</a:t>
                      </a:r>
                      <a:endParaRPr lang="en-US" sz="2800" b="0" dirty="0">
                        <a:effectLst/>
                        <a:latin typeface="+mn-lt"/>
                      </a:endParaRPr>
                    </a:p>
                  </a:txBody>
                  <a:tcPr marL="77220" marR="77220" marT="95210" marB="952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73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Users author data in Spreadsheets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440875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ym typeface="Helvetica"/>
              </a:rPr>
              <a:t>2,000 Exhibits: 32% use Google Spreadsheets</a:t>
            </a:r>
          </a:p>
          <a:p>
            <a:r>
              <a:rPr lang="en-US" dirty="0" smtClean="0">
                <a:sym typeface="Helvetica"/>
              </a:rPr>
              <a:t>Only a handful of Excel users; reason to believe they’re writing in Excel and converting to JSON</a:t>
            </a:r>
          </a:p>
          <a:p>
            <a:pPr lvl="1"/>
            <a:r>
              <a:rPr lang="en-US" dirty="0" smtClean="0">
                <a:sym typeface="Helvetica"/>
              </a:rPr>
              <a:t>12 Interviews: many used Excel to author, converted JSON to publish</a:t>
            </a:r>
          </a:p>
          <a:p>
            <a:r>
              <a:rPr lang="en-US" dirty="0" smtClean="0">
                <a:sym typeface="Helvetica"/>
              </a:rPr>
              <a:t>All who interacted with JSON hated it</a:t>
            </a:r>
          </a:p>
          <a:p>
            <a:pPr lvl="1"/>
            <a:r>
              <a:rPr lang="en-US" dirty="0"/>
              <a:t>“With JSON, it </a:t>
            </a:r>
            <a:r>
              <a:rPr lang="en-US" dirty="0" smtClean="0"/>
              <a:t>was </a:t>
            </a:r>
            <a:r>
              <a:rPr lang="en-US" dirty="0"/>
              <a:t>too tedious and too difficult to chase after every missed comma and every unequal bracket.”</a:t>
            </a:r>
          </a:p>
          <a:p>
            <a:pPr lvl="1"/>
            <a:r>
              <a:rPr lang="en-US" dirty="0">
                <a:sym typeface="Helvetica"/>
              </a:rPr>
              <a:t>“That was the part that was less intuitive to me, setting up the JSON file.”</a:t>
            </a:r>
          </a:p>
          <a:p>
            <a:pPr lvl="1"/>
            <a:r>
              <a:rPr lang="en-US" dirty="0">
                <a:sym typeface="Helvetica"/>
              </a:rPr>
              <a:t>“</a:t>
            </a:r>
            <a:r>
              <a:rPr lang="en-US" dirty="0"/>
              <a:t>With JSON one of my concerns is not the coding but the missing brackets…that gets to be an issue</a:t>
            </a:r>
            <a:r>
              <a:rPr lang="en-US" dirty="0" smtClean="0"/>
              <a:t>.”</a:t>
            </a:r>
          </a:p>
          <a:p>
            <a:r>
              <a:rPr lang="en-US" dirty="0" smtClean="0">
                <a:sym typeface="Helvetica"/>
              </a:rPr>
              <a:t>Because of bad documentation, didn’t know exhibit reads Excel/csv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5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5" name="Table 365"/>
          <p:cNvGraphicFramePr/>
          <p:nvPr/>
        </p:nvGraphicFramePr>
        <p:xfrm>
          <a:off x="819856" y="2086433"/>
          <a:ext cx="2947174" cy="1049688"/>
        </p:xfrm>
        <a:graphic>
          <a:graphicData uri="http://schemas.openxmlformats.org/drawingml/2006/table">
            <a:tbl>
              <a:tblPr firstRow="1" bandRow="1"/>
              <a:tblGrid>
                <a:gridCol w="1379733"/>
                <a:gridCol w="1567441"/>
              </a:tblGrid>
              <a:tr h="349896">
                <a:tc>
                  <a:txBody>
                    <a:bodyPr/>
                    <a:lstStyle/>
                    <a:p>
                      <a:pPr lvl="0" algn="l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sym typeface="Helvetica"/>
                        </a:rPr>
                        <a:t>Name</a:t>
                      </a:r>
                    </a:p>
                  </a:txBody>
                  <a:tcPr marL="35703" marR="35703" marT="35703" marB="35703" anchor="ctr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sym typeface="Helvetica"/>
                        </a:rPr>
                        <a:t>Country</a:t>
                      </a:r>
                    </a:p>
                  </a:txBody>
                  <a:tcPr marL="35703" marR="35703" marT="35703" marB="35703" anchor="ctr" horzOverflow="overflow"/>
                </a:tc>
              </a:tr>
              <a:tr h="349896">
                <a:tc>
                  <a:txBody>
                    <a:bodyPr/>
                    <a:lstStyle/>
                    <a:p>
                      <a:pPr lvl="0" algn="l">
                        <a:defRPr sz="1800">
                          <a:uFillTx/>
                        </a:defRPr>
                      </a:pPr>
                      <a:r>
                        <a:rPr sz="18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Ted</a:t>
                      </a:r>
                    </a:p>
                  </a:txBody>
                  <a:tcPr marL="35703" marR="35703" marT="35703" marB="35703" anchor="ctr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>
                          <a:uFillTx/>
                        </a:defRPr>
                      </a:pPr>
                      <a:r>
                        <a:rPr sz="18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USA</a:t>
                      </a:r>
                    </a:p>
                  </a:txBody>
                  <a:tcPr marL="35703" marR="35703" marT="35703" marB="35703" anchor="ctr" horzOverflow="overflow"/>
                </a:tc>
              </a:tr>
              <a:tr h="349896">
                <a:tc>
                  <a:txBody>
                    <a:bodyPr/>
                    <a:lstStyle/>
                    <a:p>
                      <a:pPr lvl="0" algn="l">
                        <a:defRPr sz="1800">
                          <a:uFillTx/>
                        </a:defRPr>
                      </a:pPr>
                      <a:r>
                        <a:rPr sz="18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Bob</a:t>
                      </a:r>
                    </a:p>
                  </a:txBody>
                  <a:tcPr marL="35703" marR="35703" marT="35703" marB="35703" anchor="ctr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>
                          <a:uFillTx/>
                        </a:defRPr>
                      </a:pPr>
                      <a:r>
                        <a:rPr sz="18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Canada</a:t>
                      </a:r>
                    </a:p>
                  </a:txBody>
                  <a:tcPr marL="35703" marR="35703" marT="35703" marB="35703" anchor="ctr" horzOverflow="overflow"/>
                </a:tc>
              </a:tr>
            </a:tbl>
          </a:graphicData>
        </a:graphic>
      </p:graphicFrame>
      <p:sp>
        <p:nvSpPr>
          <p:cNvPr id="366" name="Shape 366"/>
          <p:cNvSpPr/>
          <p:nvPr/>
        </p:nvSpPr>
        <p:spPr>
          <a:xfrm>
            <a:off x="715889" y="1478439"/>
            <a:ext cx="1106169" cy="59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3373" dirty="0"/>
              <a:t>Table</a:t>
            </a:r>
          </a:p>
        </p:txBody>
      </p:sp>
      <p:graphicFrame>
        <p:nvGraphicFramePr>
          <p:cNvPr id="367" name="Table 367"/>
          <p:cNvGraphicFramePr/>
          <p:nvPr/>
        </p:nvGraphicFramePr>
        <p:xfrm>
          <a:off x="4585825" y="2067951"/>
          <a:ext cx="4236037" cy="1049688"/>
        </p:xfrm>
        <a:graphic>
          <a:graphicData uri="http://schemas.openxmlformats.org/drawingml/2006/table">
            <a:tbl>
              <a:tblPr firstRow="1" bandRow="1"/>
              <a:tblGrid>
                <a:gridCol w="958440"/>
                <a:gridCol w="1269644"/>
                <a:gridCol w="2007953"/>
              </a:tblGrid>
              <a:tr h="349896">
                <a:tc>
                  <a:txBody>
                    <a:bodyPr/>
                    <a:lstStyle/>
                    <a:p>
                      <a:pPr lvl="0" algn="l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sym typeface="Helvetica"/>
                        </a:rPr>
                        <a:t>Name</a:t>
                      </a:r>
                    </a:p>
                  </a:txBody>
                  <a:tcPr marL="35703" marR="35703" marT="35703" marB="35703" anchor="ctr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sym typeface="Helvetica"/>
                        </a:rPr>
                        <a:t>Country</a:t>
                      </a:r>
                    </a:p>
                  </a:txBody>
                  <a:tcPr marL="35703" marR="35703" marT="35703" marB="35703" anchor="ctr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sym typeface="Helvetica"/>
                        </a:rPr>
                        <a:t>Hobbies</a:t>
                      </a:r>
                    </a:p>
                  </a:txBody>
                  <a:tcPr marL="35703" marR="35703" marT="35703" marB="35703" anchor="ctr" horzOverflow="overflow"/>
                </a:tc>
              </a:tr>
              <a:tr h="349896">
                <a:tc>
                  <a:txBody>
                    <a:bodyPr/>
                    <a:lstStyle/>
                    <a:p>
                      <a:pPr lvl="0" algn="l">
                        <a:defRPr sz="1800">
                          <a:uFillTx/>
                        </a:defRPr>
                      </a:pPr>
                      <a:r>
                        <a:rPr sz="18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Ted</a:t>
                      </a:r>
                    </a:p>
                  </a:txBody>
                  <a:tcPr marL="35703" marR="35703" marT="35703" marB="35703" anchor="ctr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>
                          <a:uFillTx/>
                        </a:defRPr>
                      </a:pPr>
                      <a:r>
                        <a:rPr sz="18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USA</a:t>
                      </a:r>
                    </a:p>
                  </a:txBody>
                  <a:tcPr marL="35703" marR="35703" marT="35703" marB="35703" anchor="ctr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>
                          <a:uFillTx/>
                        </a:defRPr>
                      </a:pPr>
                      <a:r>
                        <a:rPr sz="18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hiking, running</a:t>
                      </a:r>
                    </a:p>
                  </a:txBody>
                  <a:tcPr marL="35703" marR="35703" marT="35703" marB="35703" anchor="ctr" horzOverflow="overflow"/>
                </a:tc>
              </a:tr>
              <a:tr h="349896">
                <a:tc>
                  <a:txBody>
                    <a:bodyPr/>
                    <a:lstStyle/>
                    <a:p>
                      <a:pPr lvl="0" algn="l">
                        <a:defRPr sz="1800">
                          <a:uFillTx/>
                        </a:defRPr>
                      </a:pPr>
                      <a:r>
                        <a:rPr sz="18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Bob</a:t>
                      </a:r>
                    </a:p>
                  </a:txBody>
                  <a:tcPr marL="35703" marR="35703" marT="35703" marB="35703" anchor="ctr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>
                          <a:uFillTx/>
                        </a:defRPr>
                      </a:pPr>
                      <a:r>
                        <a:rPr sz="18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Canada</a:t>
                      </a:r>
                    </a:p>
                  </a:txBody>
                  <a:tcPr marL="35703" marR="35703" marT="35703" marB="35703" anchor="ctr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>
                          <a:uFillTx/>
                        </a:defRPr>
                      </a:pPr>
                      <a:r>
                        <a:rPr sz="18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hiking, fishing</a:t>
                      </a:r>
                    </a:p>
                  </a:txBody>
                  <a:tcPr marL="35703" marR="35703" marT="35703" marB="35703" anchor="ctr" horzOverflow="overflow"/>
                </a:tc>
              </a:tr>
            </a:tbl>
          </a:graphicData>
        </a:graphic>
      </p:graphicFrame>
      <p:sp>
        <p:nvSpPr>
          <p:cNvPr id="368" name="Shape 368"/>
          <p:cNvSpPr/>
          <p:nvPr/>
        </p:nvSpPr>
        <p:spPr>
          <a:xfrm>
            <a:off x="4535975" y="1478439"/>
            <a:ext cx="3590952" cy="59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3373" dirty="0"/>
              <a:t>Multi-Valued Table</a:t>
            </a:r>
          </a:p>
        </p:txBody>
      </p:sp>
      <p:sp>
        <p:nvSpPr>
          <p:cNvPr id="369" name="Shape 369"/>
          <p:cNvSpPr/>
          <p:nvPr/>
        </p:nvSpPr>
        <p:spPr>
          <a:xfrm>
            <a:off x="1674153" y="4645934"/>
            <a:ext cx="892593" cy="448261"/>
          </a:xfrm>
          <a:prstGeom prst="roundRect">
            <a:avLst>
              <a:gd name="adj" fmla="val 29869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0333" tIns="80333" rIns="80333" bIns="80333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1687"/>
              <a:t>Ted</a:t>
            </a:r>
          </a:p>
        </p:txBody>
      </p:sp>
      <p:sp>
        <p:nvSpPr>
          <p:cNvPr id="370" name="Shape 370"/>
          <p:cNvSpPr/>
          <p:nvPr/>
        </p:nvSpPr>
        <p:spPr>
          <a:xfrm>
            <a:off x="1674153" y="5435519"/>
            <a:ext cx="892593" cy="448261"/>
          </a:xfrm>
          <a:prstGeom prst="roundRect">
            <a:avLst>
              <a:gd name="adj" fmla="val 29869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0333" tIns="80333" rIns="80333" bIns="80333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1687"/>
              <a:t>Bob</a:t>
            </a:r>
          </a:p>
        </p:txBody>
      </p:sp>
      <p:sp>
        <p:nvSpPr>
          <p:cNvPr id="371" name="Shape 371"/>
          <p:cNvSpPr/>
          <p:nvPr/>
        </p:nvSpPr>
        <p:spPr>
          <a:xfrm>
            <a:off x="3473823" y="4251141"/>
            <a:ext cx="1058023" cy="448261"/>
          </a:xfrm>
          <a:prstGeom prst="roundRect">
            <a:avLst>
              <a:gd name="adj" fmla="val 29869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0333" tIns="80333" rIns="80333" bIns="80333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lang="en-US" sz="1687" dirty="0"/>
              <a:t>running</a:t>
            </a:r>
            <a:endParaRPr sz="1687" dirty="0"/>
          </a:p>
        </p:txBody>
      </p:sp>
      <p:sp>
        <p:nvSpPr>
          <p:cNvPr id="372" name="Shape 372"/>
          <p:cNvSpPr/>
          <p:nvPr/>
        </p:nvSpPr>
        <p:spPr>
          <a:xfrm>
            <a:off x="3473823" y="5040726"/>
            <a:ext cx="1058023" cy="448261"/>
          </a:xfrm>
          <a:prstGeom prst="roundRect">
            <a:avLst>
              <a:gd name="adj" fmla="val 29869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0333" tIns="80333" rIns="80333" bIns="80333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1687" dirty="0"/>
              <a:t>hiking</a:t>
            </a:r>
          </a:p>
        </p:txBody>
      </p:sp>
      <p:sp>
        <p:nvSpPr>
          <p:cNvPr id="373" name="Shape 373"/>
          <p:cNvSpPr/>
          <p:nvPr/>
        </p:nvSpPr>
        <p:spPr>
          <a:xfrm>
            <a:off x="3473822" y="5830311"/>
            <a:ext cx="1058024" cy="448261"/>
          </a:xfrm>
          <a:prstGeom prst="roundRect">
            <a:avLst>
              <a:gd name="adj" fmla="val 29869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0333" tIns="80333" rIns="80333" bIns="80333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1687" dirty="0"/>
              <a:t>fishing</a:t>
            </a:r>
          </a:p>
        </p:txBody>
      </p:sp>
      <p:cxnSp>
        <p:nvCxnSpPr>
          <p:cNvPr id="374" name="Connector 374"/>
          <p:cNvCxnSpPr>
            <a:stCxn id="369" idx="3"/>
            <a:endCxn id="371" idx="1"/>
          </p:cNvCxnSpPr>
          <p:nvPr/>
        </p:nvCxnSpPr>
        <p:spPr>
          <a:xfrm flipV="1">
            <a:off x="2566745" y="4475271"/>
            <a:ext cx="907078" cy="394793"/>
          </a:xfrm>
          <a:prstGeom prst="straightConnector1">
            <a:avLst/>
          </a:prstGeom>
          <a:ln w="25400">
            <a:solidFill/>
            <a:miter lim="400000"/>
            <a:tailEnd type="triangle" w="lg" len="lg"/>
          </a:ln>
        </p:spPr>
      </p:cxnSp>
      <p:cxnSp>
        <p:nvCxnSpPr>
          <p:cNvPr id="375" name="Connector 375"/>
          <p:cNvCxnSpPr>
            <a:stCxn id="370" idx="3"/>
            <a:endCxn id="373" idx="1"/>
          </p:cNvCxnSpPr>
          <p:nvPr/>
        </p:nvCxnSpPr>
        <p:spPr>
          <a:xfrm>
            <a:off x="2566745" y="5659650"/>
            <a:ext cx="907076" cy="394792"/>
          </a:xfrm>
          <a:prstGeom prst="straightConnector1">
            <a:avLst/>
          </a:prstGeom>
          <a:ln w="25400">
            <a:solidFill/>
            <a:miter lim="400000"/>
            <a:tailEnd type="triangle" w="lg" len="lg"/>
          </a:ln>
        </p:spPr>
      </p:cxnSp>
      <p:cxnSp>
        <p:nvCxnSpPr>
          <p:cNvPr id="376" name="Connector 376"/>
          <p:cNvCxnSpPr>
            <a:stCxn id="370" idx="3"/>
            <a:endCxn id="372" idx="1"/>
          </p:cNvCxnSpPr>
          <p:nvPr/>
        </p:nvCxnSpPr>
        <p:spPr>
          <a:xfrm flipV="1">
            <a:off x="2566746" y="5264856"/>
            <a:ext cx="907077" cy="394793"/>
          </a:xfrm>
          <a:prstGeom prst="straightConnector1">
            <a:avLst/>
          </a:prstGeom>
          <a:ln w="25400">
            <a:solidFill/>
            <a:miter lim="400000"/>
            <a:tailEnd type="triangle" w="lg" len="lg"/>
          </a:ln>
        </p:spPr>
      </p:cxnSp>
      <p:cxnSp>
        <p:nvCxnSpPr>
          <p:cNvPr id="377" name="Connector 377"/>
          <p:cNvCxnSpPr>
            <a:stCxn id="369" idx="3"/>
            <a:endCxn id="372" idx="1"/>
          </p:cNvCxnSpPr>
          <p:nvPr/>
        </p:nvCxnSpPr>
        <p:spPr>
          <a:xfrm>
            <a:off x="2566746" y="4870065"/>
            <a:ext cx="907077" cy="394792"/>
          </a:xfrm>
          <a:prstGeom prst="straightConnector1">
            <a:avLst/>
          </a:prstGeom>
          <a:ln w="25400">
            <a:solidFill/>
            <a:miter lim="400000"/>
            <a:tailEnd type="triangle" w="lg" len="lg"/>
          </a:ln>
        </p:spPr>
      </p:cxnSp>
      <p:sp>
        <p:nvSpPr>
          <p:cNvPr id="378" name="Shape 378"/>
          <p:cNvSpPr/>
          <p:nvPr/>
        </p:nvSpPr>
        <p:spPr>
          <a:xfrm>
            <a:off x="2616967" y="4269329"/>
            <a:ext cx="512930" cy="30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lang="en-US" sz="1546" dirty="0"/>
              <a:t>sport</a:t>
            </a:r>
            <a:endParaRPr sz="1546" dirty="0"/>
          </a:p>
        </p:txBody>
      </p:sp>
      <p:sp>
        <p:nvSpPr>
          <p:cNvPr id="379" name="Shape 379"/>
          <p:cNvSpPr/>
          <p:nvPr/>
        </p:nvSpPr>
        <p:spPr>
          <a:xfrm>
            <a:off x="2501916" y="5109862"/>
            <a:ext cx="512930" cy="30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lang="en-US" sz="1546" dirty="0"/>
              <a:t>sport</a:t>
            </a:r>
            <a:endParaRPr sz="1546" dirty="0"/>
          </a:p>
        </p:txBody>
      </p:sp>
      <p:sp>
        <p:nvSpPr>
          <p:cNvPr id="380" name="Shape 380"/>
          <p:cNvSpPr/>
          <p:nvPr/>
        </p:nvSpPr>
        <p:spPr>
          <a:xfrm>
            <a:off x="2702505" y="6285379"/>
            <a:ext cx="512930" cy="30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lang="en-US" sz="1546" dirty="0"/>
              <a:t>sport</a:t>
            </a:r>
            <a:endParaRPr sz="1546" dirty="0"/>
          </a:p>
        </p:txBody>
      </p:sp>
      <p:sp>
        <p:nvSpPr>
          <p:cNvPr id="381" name="Shape 381"/>
          <p:cNvSpPr/>
          <p:nvPr/>
        </p:nvSpPr>
        <p:spPr>
          <a:xfrm>
            <a:off x="280656" y="4645934"/>
            <a:ext cx="892593" cy="448261"/>
          </a:xfrm>
          <a:prstGeom prst="roundRect">
            <a:avLst>
              <a:gd name="adj" fmla="val 29869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0333" tIns="80333" rIns="80333" bIns="80333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1687"/>
              <a:t>USA</a:t>
            </a:r>
          </a:p>
        </p:txBody>
      </p:sp>
      <p:sp>
        <p:nvSpPr>
          <p:cNvPr id="382" name="Shape 382"/>
          <p:cNvSpPr/>
          <p:nvPr/>
        </p:nvSpPr>
        <p:spPr>
          <a:xfrm>
            <a:off x="156798" y="5431720"/>
            <a:ext cx="1140309" cy="448261"/>
          </a:xfrm>
          <a:prstGeom prst="roundRect">
            <a:avLst>
              <a:gd name="adj" fmla="val 29869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0333" tIns="80333" rIns="80333" bIns="80333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1687"/>
              <a:t>Canada</a:t>
            </a:r>
          </a:p>
        </p:txBody>
      </p:sp>
      <p:sp>
        <p:nvSpPr>
          <p:cNvPr id="383" name="Shape 383"/>
          <p:cNvSpPr/>
          <p:nvPr/>
        </p:nvSpPr>
        <p:spPr>
          <a:xfrm>
            <a:off x="779484" y="3376818"/>
            <a:ext cx="2741104" cy="59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3373" dirty="0"/>
              <a:t>Acyclic Graph</a:t>
            </a:r>
          </a:p>
        </p:txBody>
      </p:sp>
      <p:cxnSp>
        <p:nvCxnSpPr>
          <p:cNvPr id="384" name="Connector 384"/>
          <p:cNvCxnSpPr>
            <a:stCxn id="381" idx="3"/>
            <a:endCxn id="369" idx="1"/>
          </p:cNvCxnSpPr>
          <p:nvPr/>
        </p:nvCxnSpPr>
        <p:spPr>
          <a:xfrm>
            <a:off x="1173249" y="4870064"/>
            <a:ext cx="500903" cy="0"/>
          </a:xfrm>
          <a:prstGeom prst="straightConnector1">
            <a:avLst/>
          </a:prstGeom>
          <a:ln w="25400">
            <a:solidFill/>
            <a:miter lim="400000"/>
            <a:tailEnd type="triangle" w="lg" len="lg"/>
          </a:ln>
        </p:spPr>
      </p:cxnSp>
      <p:sp>
        <p:nvSpPr>
          <p:cNvPr id="385" name="Shape 385"/>
          <p:cNvSpPr/>
          <p:nvPr/>
        </p:nvSpPr>
        <p:spPr>
          <a:xfrm>
            <a:off x="1060566" y="4259232"/>
            <a:ext cx="666818" cy="30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buNone/>
              <a:defRPr sz="1800"/>
            </a:pPr>
            <a:r>
              <a:rPr lang="en-US" sz="1546" dirty="0"/>
              <a:t>athlete</a:t>
            </a:r>
            <a:endParaRPr sz="1546" dirty="0"/>
          </a:p>
        </p:txBody>
      </p:sp>
      <p:cxnSp>
        <p:nvCxnSpPr>
          <p:cNvPr id="386" name="Connector 386"/>
          <p:cNvCxnSpPr>
            <a:stCxn id="382" idx="3"/>
            <a:endCxn id="45" idx="1"/>
          </p:cNvCxnSpPr>
          <p:nvPr/>
        </p:nvCxnSpPr>
        <p:spPr>
          <a:xfrm>
            <a:off x="1297107" y="5655851"/>
            <a:ext cx="356385" cy="622720"/>
          </a:xfrm>
          <a:prstGeom prst="straightConnector1">
            <a:avLst/>
          </a:prstGeom>
          <a:ln w="25400">
            <a:solidFill/>
            <a:miter lim="400000"/>
            <a:tailEnd type="triangle" w="lg" len="lg"/>
          </a:ln>
        </p:spPr>
      </p:cxnSp>
      <p:sp>
        <p:nvSpPr>
          <p:cNvPr id="387" name="Shape 387"/>
          <p:cNvSpPr/>
          <p:nvPr/>
        </p:nvSpPr>
        <p:spPr>
          <a:xfrm>
            <a:off x="907120" y="6493518"/>
            <a:ext cx="666818" cy="30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lang="en-US" sz="1546" dirty="0"/>
              <a:t>athlete</a:t>
            </a:r>
            <a:endParaRPr sz="1546" dirty="0"/>
          </a:p>
        </p:txBody>
      </p:sp>
      <p:sp>
        <p:nvSpPr>
          <p:cNvPr id="388" name="Shape 388"/>
          <p:cNvSpPr/>
          <p:nvPr/>
        </p:nvSpPr>
        <p:spPr>
          <a:xfrm>
            <a:off x="5250593" y="5013992"/>
            <a:ext cx="892593" cy="448261"/>
          </a:xfrm>
          <a:prstGeom prst="roundRect">
            <a:avLst>
              <a:gd name="adj" fmla="val 29869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0333" tIns="80333" rIns="80333" bIns="80333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1687"/>
              <a:t>Ted</a:t>
            </a:r>
          </a:p>
        </p:txBody>
      </p:sp>
      <p:sp>
        <p:nvSpPr>
          <p:cNvPr id="389" name="Shape 389"/>
          <p:cNvSpPr/>
          <p:nvPr/>
        </p:nvSpPr>
        <p:spPr>
          <a:xfrm>
            <a:off x="6736994" y="5013992"/>
            <a:ext cx="892593" cy="448261"/>
          </a:xfrm>
          <a:prstGeom prst="roundRect">
            <a:avLst>
              <a:gd name="adj" fmla="val 29869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0333" tIns="80333" rIns="80333" bIns="80333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1687"/>
              <a:t>Bob</a:t>
            </a:r>
          </a:p>
        </p:txBody>
      </p:sp>
      <p:sp>
        <p:nvSpPr>
          <p:cNvPr id="390" name="Shape 390"/>
          <p:cNvSpPr/>
          <p:nvPr/>
        </p:nvSpPr>
        <p:spPr>
          <a:xfrm>
            <a:off x="4534775" y="3376818"/>
            <a:ext cx="2548743" cy="59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3373" dirty="0"/>
              <a:t>Cyclic Graph</a:t>
            </a:r>
          </a:p>
        </p:txBody>
      </p:sp>
      <p:sp>
        <p:nvSpPr>
          <p:cNvPr id="391" name="Shape 391"/>
          <p:cNvSpPr/>
          <p:nvPr/>
        </p:nvSpPr>
        <p:spPr>
          <a:xfrm>
            <a:off x="6099806" y="5832921"/>
            <a:ext cx="676436" cy="30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1546"/>
              <a:t>follows</a:t>
            </a:r>
          </a:p>
        </p:txBody>
      </p:sp>
      <p:sp>
        <p:nvSpPr>
          <p:cNvPr id="392" name="Shape 392"/>
          <p:cNvSpPr/>
          <p:nvPr/>
        </p:nvSpPr>
        <p:spPr>
          <a:xfrm>
            <a:off x="6102502" y="4335032"/>
            <a:ext cx="676436" cy="30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1546"/>
              <a:t>follows</a:t>
            </a:r>
          </a:p>
        </p:txBody>
      </p:sp>
      <p:cxnSp>
        <p:nvCxnSpPr>
          <p:cNvPr id="22" name="Curved Connector 21"/>
          <p:cNvCxnSpPr>
            <a:stCxn id="388" idx="0"/>
            <a:endCxn id="389" idx="0"/>
          </p:cNvCxnSpPr>
          <p:nvPr/>
        </p:nvCxnSpPr>
        <p:spPr>
          <a:xfrm rot="5400000" flipH="1" flipV="1">
            <a:off x="6440090" y="4270791"/>
            <a:ext cx="8926" cy="1486402"/>
          </a:xfrm>
          <a:prstGeom prst="curvedConnector3">
            <a:avLst>
              <a:gd name="adj1" fmla="val 180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Curved Connector 23"/>
          <p:cNvCxnSpPr>
            <a:stCxn id="389" idx="2"/>
            <a:endCxn id="388" idx="2"/>
          </p:cNvCxnSpPr>
          <p:nvPr/>
        </p:nvCxnSpPr>
        <p:spPr>
          <a:xfrm rot="5400000">
            <a:off x="6440090" y="4719053"/>
            <a:ext cx="8926" cy="1486402"/>
          </a:xfrm>
          <a:prstGeom prst="curvedConnector3">
            <a:avLst>
              <a:gd name="adj1" fmla="val 180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Shape 370"/>
          <p:cNvSpPr/>
          <p:nvPr/>
        </p:nvSpPr>
        <p:spPr>
          <a:xfrm>
            <a:off x="1653492" y="6054440"/>
            <a:ext cx="892593" cy="448261"/>
          </a:xfrm>
          <a:prstGeom prst="roundRect">
            <a:avLst>
              <a:gd name="adj" fmla="val 29869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0333" tIns="80333" rIns="80333" bIns="80333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lang="en-US" sz="1687" dirty="0"/>
              <a:t>Claire</a:t>
            </a:r>
            <a:endParaRPr sz="1687" dirty="0"/>
          </a:p>
        </p:txBody>
      </p:sp>
      <p:cxnSp>
        <p:nvCxnSpPr>
          <p:cNvPr id="46" name="Connector 386"/>
          <p:cNvCxnSpPr>
            <a:stCxn id="382" idx="3"/>
            <a:endCxn id="370" idx="1"/>
          </p:cNvCxnSpPr>
          <p:nvPr/>
        </p:nvCxnSpPr>
        <p:spPr>
          <a:xfrm>
            <a:off x="1297107" y="5655851"/>
            <a:ext cx="377045" cy="3798"/>
          </a:xfrm>
          <a:prstGeom prst="straightConnector1">
            <a:avLst/>
          </a:prstGeom>
          <a:ln w="25400">
            <a:solidFill/>
            <a:miter lim="400000"/>
            <a:tailEnd type="triangle" w="lg" len="lg"/>
          </a:ln>
        </p:spPr>
      </p:cxnSp>
      <p:cxnSp>
        <p:nvCxnSpPr>
          <p:cNvPr id="50" name="Connector 375"/>
          <p:cNvCxnSpPr>
            <a:stCxn id="45" idx="3"/>
            <a:endCxn id="371" idx="1"/>
          </p:cNvCxnSpPr>
          <p:nvPr/>
        </p:nvCxnSpPr>
        <p:spPr>
          <a:xfrm flipV="1">
            <a:off x="2546085" y="4475271"/>
            <a:ext cx="927739" cy="1803300"/>
          </a:xfrm>
          <a:prstGeom prst="straightConnector1">
            <a:avLst/>
          </a:prstGeom>
          <a:ln w="25400">
            <a:solidFill/>
            <a:miter lim="400000"/>
            <a:tailEnd type="triangle" w="lg" len="lg"/>
          </a:ln>
        </p:spPr>
      </p:cxnSp>
      <p:cxnSp>
        <p:nvCxnSpPr>
          <p:cNvPr id="51" name="Connector 375"/>
          <p:cNvCxnSpPr>
            <a:stCxn id="45" idx="3"/>
            <a:endCxn id="373" idx="1"/>
          </p:cNvCxnSpPr>
          <p:nvPr/>
        </p:nvCxnSpPr>
        <p:spPr>
          <a:xfrm flipV="1">
            <a:off x="2546085" y="6054442"/>
            <a:ext cx="927737" cy="224129"/>
          </a:xfrm>
          <a:prstGeom prst="straightConnector1">
            <a:avLst/>
          </a:prstGeom>
          <a:ln w="25400">
            <a:solidFill/>
            <a:miter lim="400000"/>
            <a:tailEnd type="triangle" w="lg" len="lg"/>
          </a:ln>
        </p:spPr>
      </p:cxn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1664647" y="417607"/>
            <a:ext cx="7144111" cy="465048"/>
          </a:xfrm>
        </p:spPr>
        <p:txBody>
          <a:bodyPr>
            <a:normAutofit fontScale="90000"/>
          </a:bodyPr>
          <a:lstStyle/>
          <a:p>
            <a:r>
              <a:rPr lang="en-US" sz="2913" dirty="0"/>
              <a:t>Data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1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/>
        </p:nvSpPr>
        <p:spPr>
          <a:xfrm>
            <a:off x="1034625" y="2041794"/>
            <a:ext cx="7358902" cy="342314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03" tIns="35703" rIns="35703" bIns="35703" anchor="ctr"/>
          <a:lstStyle/>
          <a:p>
            <a:pPr lvl="0">
              <a:buNone/>
              <a:defRPr sz="2400"/>
            </a:pPr>
            <a:endParaRPr sz="1687"/>
          </a:p>
        </p:txBody>
      </p:sp>
      <p:sp>
        <p:nvSpPr>
          <p:cNvPr id="461" name="Shape 461"/>
          <p:cNvSpPr/>
          <p:nvPr/>
        </p:nvSpPr>
        <p:spPr>
          <a:xfrm>
            <a:off x="1018885" y="2038570"/>
            <a:ext cx="3571943" cy="1723736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buNone/>
              <a:defRPr sz="2400"/>
            </a:pPr>
            <a:endParaRPr sz="1687"/>
          </a:p>
        </p:txBody>
      </p:sp>
      <p:sp>
        <p:nvSpPr>
          <p:cNvPr id="464" name="Shape 464"/>
          <p:cNvSpPr/>
          <p:nvPr/>
        </p:nvSpPr>
        <p:spPr>
          <a:xfrm>
            <a:off x="1057748" y="1994976"/>
            <a:ext cx="1106169" cy="59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3373" dirty="0"/>
              <a:t>Table</a:t>
            </a:r>
          </a:p>
        </p:txBody>
      </p:sp>
      <p:sp>
        <p:nvSpPr>
          <p:cNvPr id="465" name="Shape 465"/>
          <p:cNvSpPr/>
          <p:nvPr/>
        </p:nvSpPr>
        <p:spPr>
          <a:xfrm>
            <a:off x="4804880" y="1994976"/>
            <a:ext cx="3590952" cy="59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3373"/>
              <a:t>Multi-Valued Table</a:t>
            </a:r>
          </a:p>
        </p:txBody>
      </p:sp>
      <p:sp>
        <p:nvSpPr>
          <p:cNvPr id="466" name="Shape 466"/>
          <p:cNvSpPr/>
          <p:nvPr/>
        </p:nvSpPr>
        <p:spPr>
          <a:xfrm>
            <a:off x="1121344" y="3893355"/>
            <a:ext cx="2741104" cy="59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3373"/>
              <a:t>Acyclic Graph</a:t>
            </a:r>
          </a:p>
        </p:txBody>
      </p:sp>
      <p:sp>
        <p:nvSpPr>
          <p:cNvPr id="467" name="Shape 467"/>
          <p:cNvSpPr/>
          <p:nvPr/>
        </p:nvSpPr>
        <p:spPr>
          <a:xfrm>
            <a:off x="4869944" y="3893355"/>
            <a:ext cx="2548743" cy="59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3373"/>
              <a:t>Cyclic Graph</a:t>
            </a:r>
          </a:p>
        </p:txBody>
      </p:sp>
      <p:sp>
        <p:nvSpPr>
          <p:cNvPr id="468" name="Shape 468"/>
          <p:cNvSpPr/>
          <p:nvPr/>
        </p:nvSpPr>
        <p:spPr>
          <a:xfrm>
            <a:off x="1230374" y="2604861"/>
            <a:ext cx="937725" cy="59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800" b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>
                <a:solidFill>
                  <a:srgbClr val="000000"/>
                </a:solidFill>
              </a:defRPr>
            </a:pPr>
            <a:r>
              <a:rPr sz="3373"/>
              <a:t>41%</a:t>
            </a:r>
          </a:p>
        </p:txBody>
      </p:sp>
      <p:sp>
        <p:nvSpPr>
          <p:cNvPr id="469" name="Shape 469"/>
          <p:cNvSpPr/>
          <p:nvPr/>
        </p:nvSpPr>
        <p:spPr>
          <a:xfrm>
            <a:off x="4969727" y="2604861"/>
            <a:ext cx="937725" cy="59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800" b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>
                <a:solidFill>
                  <a:srgbClr val="000000"/>
                </a:solidFill>
              </a:defRPr>
            </a:pPr>
            <a:r>
              <a:rPr sz="3373"/>
              <a:t>38%</a:t>
            </a:r>
          </a:p>
        </p:txBody>
      </p:sp>
      <p:sp>
        <p:nvSpPr>
          <p:cNvPr id="470" name="Shape 470"/>
          <p:cNvSpPr/>
          <p:nvPr/>
        </p:nvSpPr>
        <p:spPr>
          <a:xfrm>
            <a:off x="1230374" y="4560370"/>
            <a:ext cx="937725" cy="59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800" b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>
                <a:solidFill>
                  <a:srgbClr val="000000"/>
                </a:solidFill>
              </a:defRPr>
            </a:pPr>
            <a:r>
              <a:rPr sz="3373"/>
              <a:t>21%</a:t>
            </a:r>
          </a:p>
        </p:txBody>
      </p:sp>
      <p:sp>
        <p:nvSpPr>
          <p:cNvPr id="471" name="Shape 471"/>
          <p:cNvSpPr/>
          <p:nvPr/>
        </p:nvSpPr>
        <p:spPr>
          <a:xfrm>
            <a:off x="4966890" y="4515454"/>
            <a:ext cx="697274" cy="59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800" b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>
                <a:solidFill>
                  <a:srgbClr val="000000"/>
                </a:solidFill>
              </a:defRPr>
            </a:pPr>
            <a:r>
              <a:rPr sz="3373"/>
              <a:t>6%</a:t>
            </a:r>
          </a:p>
        </p:txBody>
      </p:sp>
      <p:sp>
        <p:nvSpPr>
          <p:cNvPr id="472" name="Shape 472"/>
          <p:cNvSpPr/>
          <p:nvPr/>
        </p:nvSpPr>
        <p:spPr>
          <a:xfrm>
            <a:off x="529895" y="5806432"/>
            <a:ext cx="8121865" cy="85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03" tIns="35703" rIns="35703" bIns="35703" anchor="ctr">
            <a:spAutoFit/>
          </a:bodyPr>
          <a:lstStyle>
            <a:lvl1pPr>
              <a:defRPr sz="7200" b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>
                <a:solidFill>
                  <a:srgbClr val="000000"/>
                </a:solidFill>
              </a:defRPr>
            </a:pPr>
            <a:r>
              <a:rPr sz="5060" dirty="0"/>
              <a:t>59</a:t>
            </a:r>
            <a:r>
              <a:rPr sz="5060" dirty="0"/>
              <a:t>%</a:t>
            </a:r>
            <a:r>
              <a:rPr lang="en-US" sz="5060" dirty="0"/>
              <a:t> using non-tabular data</a:t>
            </a:r>
            <a:endParaRPr sz="506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647" y="417607"/>
            <a:ext cx="7144111" cy="465048"/>
          </a:xfrm>
        </p:spPr>
        <p:txBody>
          <a:bodyPr>
            <a:normAutofit fontScale="90000"/>
          </a:bodyPr>
          <a:lstStyle/>
          <a:p>
            <a:r>
              <a:rPr lang="en-US" sz="2913" dirty="0"/>
              <a:t>Data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6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data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51273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ea typeface="Helvetica"/>
                <a:cs typeface="Helvetica"/>
                <a:sym typeface="Helvetica"/>
              </a:rPr>
              <a:t>All of these </a:t>
            </a:r>
            <a:r>
              <a:rPr lang="en-US" dirty="0">
                <a:solidFill>
                  <a:srgbClr val="FF0000"/>
                </a:solidFill>
                <a:ea typeface="Helvetica"/>
                <a:cs typeface="Helvetica"/>
                <a:sym typeface="Helvetica"/>
              </a:rPr>
              <a:t>can be </a:t>
            </a:r>
            <a:r>
              <a:rPr lang="en-US" dirty="0">
                <a:ea typeface="Helvetica"/>
                <a:cs typeface="Helvetica"/>
                <a:sym typeface="Helvetica"/>
              </a:rPr>
              <a:t>written in a spreadsheet</a:t>
            </a:r>
          </a:p>
          <a:p>
            <a:pPr lvl="0"/>
            <a:r>
              <a:rPr lang="en-US" dirty="0" smtClean="0">
                <a:ea typeface="Helvetica"/>
                <a:cs typeface="Helvetica"/>
                <a:sym typeface="Helvetica"/>
              </a:rPr>
              <a:t>But </a:t>
            </a:r>
            <a:r>
              <a:rPr lang="en-US" dirty="0">
                <a:ea typeface="Helvetica"/>
                <a:cs typeface="Helvetica"/>
                <a:sym typeface="Helvetica"/>
              </a:rPr>
              <a:t>that’s like saying Notepad.exe can be used to author a computer program</a:t>
            </a:r>
            <a:r>
              <a:rPr lang="en-US" dirty="0" smtClean="0">
                <a:ea typeface="Helvetica"/>
                <a:cs typeface="Helvetica"/>
                <a:sym typeface="Helvetica"/>
              </a:rPr>
              <a:t>.</a:t>
            </a:r>
          </a:p>
          <a:p>
            <a:pPr lvl="0"/>
            <a:endParaRPr lang="en-US" dirty="0">
              <a:ea typeface="Helvetica"/>
              <a:cs typeface="Helvetica"/>
              <a:sym typeface="Helvetica"/>
            </a:endParaRPr>
          </a:p>
          <a:p>
            <a:pPr lvl="0"/>
            <a:endParaRPr lang="en-US" dirty="0" smtClean="0">
              <a:ea typeface="Helvetica"/>
              <a:cs typeface="Helvetica"/>
              <a:sym typeface="Helvetica"/>
            </a:endParaRPr>
          </a:p>
          <a:p>
            <a:pPr lvl="0"/>
            <a:endParaRPr lang="en-US" dirty="0">
              <a:ea typeface="Helvetica"/>
              <a:cs typeface="Helvetica"/>
              <a:sym typeface="Helvetica"/>
            </a:endParaRPr>
          </a:p>
          <a:p>
            <a:pPr lvl="0"/>
            <a:endParaRPr lang="en-US" dirty="0" smtClean="0">
              <a:ea typeface="Helvetica"/>
              <a:cs typeface="Helvetica"/>
              <a:sym typeface="Helvetica"/>
            </a:endParaRPr>
          </a:p>
          <a:p>
            <a:pPr lvl="0"/>
            <a:endParaRPr lang="en-US" dirty="0">
              <a:ea typeface="Helvetica"/>
              <a:cs typeface="Helvetica"/>
              <a:sym typeface="Helvetica"/>
            </a:endParaRPr>
          </a:p>
          <a:p>
            <a:pPr lvl="0"/>
            <a:endParaRPr lang="en-US" dirty="0" smtClean="0">
              <a:ea typeface="Helvetica"/>
              <a:cs typeface="Helvetica"/>
              <a:sym typeface="Helvetica"/>
            </a:endParaRPr>
          </a:p>
          <a:p>
            <a:pPr lvl="0"/>
            <a:endParaRPr lang="en-US" dirty="0">
              <a:ea typeface="Helvetica"/>
              <a:cs typeface="Helvetica"/>
              <a:sym typeface="Helvetica"/>
            </a:endParaRPr>
          </a:p>
          <a:p>
            <a:pPr lvl="0"/>
            <a:r>
              <a:rPr lang="en-US" dirty="0" smtClean="0">
                <a:ea typeface="Helvetica"/>
                <a:cs typeface="Helvetica"/>
                <a:sym typeface="Helvetica"/>
              </a:rPr>
              <a:t>Need end-user tools for editing rich data models</a:t>
            </a:r>
          </a:p>
          <a:p>
            <a:pPr lvl="1"/>
            <a:r>
              <a:rPr lang="en-US" dirty="0" smtClean="0">
                <a:ea typeface="Helvetica"/>
                <a:cs typeface="Helvetica"/>
                <a:sym typeface="Helvetica"/>
              </a:rPr>
              <a:t>(not MS Access)</a:t>
            </a:r>
            <a:endParaRPr lang="en-US" dirty="0">
              <a:ea typeface="Helvetica"/>
              <a:cs typeface="Helvetica"/>
              <a:sym typeface="Helvetica"/>
            </a:endParaRPr>
          </a:p>
          <a:p>
            <a:endParaRPr lang="en-US" dirty="0"/>
          </a:p>
        </p:txBody>
      </p:sp>
      <p:pic>
        <p:nvPicPr>
          <p:cNvPr id="45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1831" y="2956043"/>
            <a:ext cx="3676096" cy="24276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416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3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5664" y="1556272"/>
            <a:ext cx="6008336" cy="4515645"/>
          </a:xfrm>
          <a:prstGeom prst="rect">
            <a:avLst/>
          </a:prstGeom>
          <a:noFill/>
          <a:ln w="9525">
            <a:solidFill>
              <a:srgbClr val="A7A7A7"/>
            </a:solidFill>
            <a:miter lim="800000"/>
            <a:headEnd/>
            <a:tailEnd/>
          </a:ln>
        </p:spPr>
      </p:pic>
      <p:grpSp>
        <p:nvGrpSpPr>
          <p:cNvPr id="1563651" name="Group 3"/>
          <p:cNvGrpSpPr>
            <a:grpSpLocks/>
          </p:cNvGrpSpPr>
          <p:nvPr/>
        </p:nvGrpSpPr>
        <p:grpSpPr bwMode="auto">
          <a:xfrm>
            <a:off x="5681765" y="2388595"/>
            <a:ext cx="1273051" cy="820764"/>
            <a:chOff x="3703" y="1940"/>
            <a:chExt cx="881" cy="568"/>
          </a:xfrm>
        </p:grpSpPr>
        <p:sp>
          <p:nvSpPr>
            <p:cNvPr id="1563652" name="AutoShape 4"/>
            <p:cNvSpPr>
              <a:spLocks/>
            </p:cNvSpPr>
            <p:nvPr/>
          </p:nvSpPr>
          <p:spPr bwMode="auto">
            <a:xfrm rot="10800000" flipH="1">
              <a:off x="3703" y="1940"/>
              <a:ext cx="881" cy="568"/>
            </a:xfrm>
            <a:prstGeom prst="wedgeEllipseCallout">
              <a:avLst>
                <a:gd name="adj1" fmla="val -52500"/>
                <a:gd name="adj2" fmla="val 50000"/>
              </a:avLst>
            </a:prstGeom>
            <a:solidFill>
              <a:srgbClr val="AAAA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/>
            <a:lstStyle/>
            <a:p>
              <a:endParaRPr lang="en-US" sz="1638"/>
            </a:p>
          </p:txBody>
        </p:sp>
        <p:sp>
          <p:nvSpPr>
            <p:cNvPr id="1563653" name="Rectangle 5"/>
            <p:cNvSpPr>
              <a:spLocks/>
            </p:cNvSpPr>
            <p:nvPr/>
          </p:nvSpPr>
          <p:spPr bwMode="auto">
            <a:xfrm>
              <a:off x="3832" y="2034"/>
              <a:ext cx="635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3000">
                <a:spcBef>
                  <a:spcPct val="0"/>
                </a:spcBef>
              </a:pPr>
              <a:r>
                <a:rPr lang="en-US" sz="2913">
                  <a:latin typeface="Gill Sans" charset="0"/>
                  <a:sym typeface="Gill Sans" charset="0"/>
                </a:rPr>
                <a:t>oops!</a:t>
              </a:r>
            </a:p>
          </p:txBody>
        </p:sp>
      </p:grpSp>
      <p:sp>
        <p:nvSpPr>
          <p:cNvPr id="1563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Authoring by Copying</a:t>
            </a:r>
          </a:p>
        </p:txBody>
      </p:sp>
      <p:sp>
        <p:nvSpPr>
          <p:cNvPr id="15636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41021" y="1764353"/>
            <a:ext cx="2635692" cy="24042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HTML describes visualization</a:t>
            </a:r>
            <a:endParaRPr lang="en-US" dirty="0"/>
          </a:p>
          <a:p>
            <a:r>
              <a:rPr lang="en-US" dirty="0"/>
              <a:t>Copy it, change the data</a:t>
            </a:r>
          </a:p>
          <a:p>
            <a:r>
              <a:rPr lang="en-US" dirty="0"/>
              <a:t>(Maybe change the presentation too)</a:t>
            </a:r>
          </a:p>
        </p:txBody>
      </p:sp>
    </p:spTree>
    <p:extLst>
      <p:ext uri="{BB962C8B-B14F-4D97-AF65-F5344CB8AC3E}">
        <p14:creationId xmlns:p14="http://schemas.microsoft.com/office/powerpoint/2010/main" val="346549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6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Ben </a:t>
            </a:r>
            <a:r>
              <a:rPr lang="en-US" dirty="0" err="1" smtClean="0"/>
              <a:t>Bederson</a:t>
            </a:r>
            <a:r>
              <a:rPr lang="en-US" dirty="0" smtClean="0"/>
              <a:t>, “Interfaces for Staying in the Flow”, Ubiquity 2004</a:t>
            </a:r>
          </a:p>
          <a:p>
            <a:r>
              <a:rPr lang="en-US" dirty="0" smtClean="0"/>
              <a:t>A sense of focused task concentration</a:t>
            </a:r>
          </a:p>
          <a:p>
            <a:r>
              <a:rPr lang="en-US" dirty="0" smtClean="0"/>
              <a:t>“First, by whatever name you call it - “the runner's high,” “being in the moment,” “in the zone”, “when time slows down,” “the opposite of writer's block,” </a:t>
            </a:r>
            <a:r>
              <a:rPr lang="en-US" b="1" dirty="0" smtClean="0"/>
              <a:t>flow</a:t>
            </a:r>
            <a:r>
              <a:rPr lang="en-US" dirty="0" smtClean="0"/>
              <a:t> has been studied and celebrated by mystics, athletes, artists and their coaches and guides for centuries.”</a:t>
            </a:r>
          </a:p>
          <a:p>
            <a:pPr>
              <a:buNone/>
            </a:pPr>
            <a:r>
              <a:rPr lang="en-US" dirty="0" smtClean="0"/>
              <a:t>         ---Obama presidential campaign solicitation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0447" y="4188843"/>
            <a:ext cx="6149706" cy="282513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647" y="417607"/>
            <a:ext cx="7144111" cy="465048"/>
          </a:xfrm>
        </p:spPr>
        <p:txBody>
          <a:bodyPr>
            <a:normAutofit fontScale="90000"/>
          </a:bodyPr>
          <a:lstStyle/>
          <a:p>
            <a:r>
              <a:rPr lang="en-US" sz="2913" dirty="0"/>
              <a:t>Copy-Paste-Tweak Development</a:t>
            </a:r>
            <a:endParaRPr lang="en-US" dirty="0"/>
          </a:p>
        </p:txBody>
      </p:sp>
      <p:sp>
        <p:nvSpPr>
          <p:cNvPr id="991" name="Shape 991"/>
          <p:cNvSpPr>
            <a:spLocks noGrp="1"/>
          </p:cNvSpPr>
          <p:nvPr>
            <p:ph type="sldNum" sz="quarter" idx="4294967295"/>
          </p:nvPr>
        </p:nvSpPr>
        <p:spPr>
          <a:xfrm>
            <a:off x="0" y="6503973"/>
            <a:ext cx="348247" cy="26732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140</a:t>
            </a:fld>
            <a:endParaRPr/>
          </a:p>
        </p:txBody>
      </p:sp>
      <p:pic>
        <p:nvPicPr>
          <p:cNvPr id="99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256" y="1234792"/>
            <a:ext cx="4417033" cy="2825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4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0488" y="1286923"/>
            <a:ext cx="5252465" cy="2773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5" name="pasted-image.tif"/>
          <p:cNvPicPr/>
          <p:nvPr/>
        </p:nvPicPr>
        <p:blipFill>
          <a:blip r:embed="rId5">
            <a:extLst/>
          </a:blip>
          <a:srcRect t="5093"/>
          <a:stretch>
            <a:fillRect/>
          </a:stretch>
        </p:blipFill>
        <p:spPr>
          <a:xfrm rot="21600000">
            <a:off x="-32872" y="4170272"/>
            <a:ext cx="4459703" cy="32193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739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hape 957"/>
          <p:cNvSpPr/>
          <p:nvPr/>
        </p:nvSpPr>
        <p:spPr>
          <a:xfrm>
            <a:off x="-64448" y="789639"/>
            <a:ext cx="671626" cy="2235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 algn="l" defTabSz="457200">
              <a:spcBef>
                <a:spcPts val="1200"/>
              </a:spcBef>
              <a:defRPr sz="20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 i="0">
                <a:solidFill>
                  <a:srgbClr val="000000"/>
                </a:solidFill>
              </a:defRPr>
            </a:pPr>
            <a:r>
              <a:rPr sz="14055" dirty="0"/>
              <a:t>“</a:t>
            </a:r>
            <a:endParaRPr sz="14055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Copy-Paste-Tweak Development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ym typeface="Helvetica"/>
              </a:rPr>
              <a:t>The reason that the exhibits ended up being something I was able to use was that there were some examples, and God I just wished there were more. </a:t>
            </a:r>
            <a:br>
              <a:rPr lang="en-US" dirty="0" smtClean="0">
                <a:sym typeface="Helvetica"/>
              </a:rPr>
            </a:br>
            <a:endParaRPr lang="en-US" dirty="0" smtClean="0">
              <a:sym typeface="Helvetica"/>
            </a:endParaRPr>
          </a:p>
          <a:p>
            <a:pPr marL="0" indent="0">
              <a:buNone/>
            </a:pPr>
            <a:r>
              <a:rPr lang="en-US" dirty="0" smtClean="0">
                <a:sym typeface="Helvetica"/>
              </a:rPr>
              <a:t>It was one of the things I remember very clearly, going through [the wiki] and seeing how everybody did things. </a:t>
            </a:r>
          </a:p>
          <a:p>
            <a:pPr marL="0" indent="0">
              <a:buNone/>
            </a:pPr>
            <a:endParaRPr lang="en-US" dirty="0" smtClean="0">
              <a:sym typeface="Helvetica"/>
            </a:endParaRPr>
          </a:p>
          <a:p>
            <a:pPr marL="0" indent="0">
              <a:buNone/>
            </a:pPr>
            <a:r>
              <a:rPr lang="en-US" dirty="0" smtClean="0">
                <a:sym typeface="Helvetica"/>
              </a:rPr>
              <a:t>Examples were invaluable.</a:t>
            </a:r>
            <a:endParaRPr lang="en-US" dirty="0">
              <a:sym typeface="Helvetica"/>
            </a:endParaRPr>
          </a:p>
        </p:txBody>
      </p:sp>
      <p:sp>
        <p:nvSpPr>
          <p:cNvPr id="958" name="Shape 958"/>
          <p:cNvSpPr>
            <a:spLocks noGrp="1"/>
          </p:cNvSpPr>
          <p:nvPr>
            <p:ph type="sldNum" sz="quarter" idx="4294967295"/>
          </p:nvPr>
        </p:nvSpPr>
        <p:spPr>
          <a:xfrm>
            <a:off x="0" y="6503973"/>
            <a:ext cx="348247" cy="26732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141</a:t>
            </a:fld>
            <a:endParaRPr/>
          </a:p>
        </p:txBody>
      </p:sp>
      <p:sp>
        <p:nvSpPr>
          <p:cNvPr id="961" name="Shape 961"/>
          <p:cNvSpPr/>
          <p:nvPr/>
        </p:nvSpPr>
        <p:spPr>
          <a:xfrm>
            <a:off x="7701457" y="5183675"/>
            <a:ext cx="671626" cy="2235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 algn="l" defTabSz="457200">
              <a:spcBef>
                <a:spcPts val="1200"/>
              </a:spcBef>
              <a:defRPr sz="20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 i="0">
                <a:solidFill>
                  <a:srgbClr val="000000"/>
                </a:solidFill>
              </a:defRPr>
            </a:pPr>
            <a:r>
              <a:rPr sz="14055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27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Structured data is good data</a:t>
            </a:r>
          </a:p>
          <a:p>
            <a:r>
              <a:rPr lang="en-US" dirty="0" smtClean="0"/>
              <a:t>Massive current efforts in information extraction</a:t>
            </a:r>
          </a:p>
          <a:p>
            <a:r>
              <a:rPr lang="en-US" dirty="0" smtClean="0"/>
              <a:t>Instead, give people the ability (simple language) and incentive (visualization) to author structured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Anyone who can write HTML can write a data-interactive web page</a:t>
            </a:r>
          </a:p>
          <a:p>
            <a:pPr lvl="1"/>
            <a:r>
              <a:rPr lang="en-US" dirty="0" smtClean="0"/>
              <a:t>Sorting, filtering, searching</a:t>
            </a:r>
          </a:p>
          <a:p>
            <a:pPr lvl="1"/>
            <a:r>
              <a:rPr lang="en-US" dirty="0" smtClean="0"/>
              <a:t>Lists, Maps, Timelines, Plots</a:t>
            </a:r>
          </a:p>
          <a:p>
            <a:pPr lvl="1"/>
            <a:r>
              <a:rPr lang="en-US" dirty="0" smtClean="0"/>
              <a:t>Item templates</a:t>
            </a:r>
          </a:p>
          <a:p>
            <a:r>
              <a:rPr lang="en-US" dirty="0" smtClean="0"/>
              <a:t>Post it on the web and it works</a:t>
            </a:r>
          </a:p>
          <a:p>
            <a:r>
              <a:rPr lang="en-US" dirty="0" smtClean="0"/>
              <a:t>Data is explicit, can be extracted for reuse</a:t>
            </a:r>
          </a:p>
          <a:p>
            <a:r>
              <a:rPr lang="en-US" dirty="0" smtClean="0"/>
              <a:t>The visualization is the incentive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4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504" y="4405825"/>
            <a:ext cx="7772689" cy="560299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HTMLifying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9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Bricolage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4118797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Ranjitha</a:t>
            </a:r>
            <a:r>
              <a:rPr lang="en-US" dirty="0" smtClean="0"/>
              <a:t> Kumar with Scott </a:t>
            </a:r>
            <a:r>
              <a:rPr lang="en-US" dirty="0" err="1" smtClean="0"/>
              <a:t>Klemmer</a:t>
            </a:r>
            <a:endParaRPr lang="en-US" dirty="0" smtClean="0"/>
          </a:p>
          <a:p>
            <a:r>
              <a:rPr lang="en-US" dirty="0" smtClean="0"/>
              <a:t>“Design Mining the Web”</a:t>
            </a:r>
          </a:p>
          <a:p>
            <a:r>
              <a:rPr lang="en-US" dirty="0" smtClean="0"/>
              <a:t>Identified common patterns on the web </a:t>
            </a:r>
          </a:p>
          <a:p>
            <a:pPr lvl="1"/>
            <a:r>
              <a:rPr lang="en-US" dirty="0" smtClean="0"/>
              <a:t>Commonly used elements</a:t>
            </a:r>
          </a:p>
          <a:p>
            <a:pPr lvl="1"/>
            <a:r>
              <a:rPr lang="en-US" dirty="0" smtClean="0"/>
              <a:t>(“Hero Image”, “Top menu bar”)</a:t>
            </a:r>
          </a:p>
          <a:p>
            <a:pPr lvl="1"/>
            <a:r>
              <a:rPr lang="en-US" dirty="0" smtClean="0"/>
              <a:t>Color </a:t>
            </a:r>
            <a:r>
              <a:rPr lang="en-US" dirty="0" err="1" smtClean="0"/>
              <a:t>pallettes</a:t>
            </a:r>
            <a:endParaRPr lang="en-US" dirty="0" smtClean="0"/>
          </a:p>
          <a:p>
            <a:r>
              <a:rPr lang="en-US" dirty="0" smtClean="0"/>
              <a:t>Used machine learning to extract, classify, learn patterns</a:t>
            </a:r>
          </a:p>
          <a:p>
            <a:r>
              <a:rPr lang="en-US" dirty="0" smtClean="0"/>
              <a:t>Bricolage could remap your web site</a:t>
            </a:r>
          </a:p>
          <a:p>
            <a:pPr lvl="1"/>
            <a:r>
              <a:rPr lang="en-US" dirty="0" smtClean="0"/>
              <a:t>Determine what design you’re using</a:t>
            </a:r>
          </a:p>
          <a:p>
            <a:pPr lvl="1"/>
            <a:r>
              <a:rPr lang="en-US" dirty="0" smtClean="0"/>
              <a:t>Extract the content</a:t>
            </a:r>
          </a:p>
          <a:p>
            <a:pPr lvl="1"/>
            <a:r>
              <a:rPr lang="en-US" dirty="0" smtClean="0"/>
              <a:t>Embed in a different found design for that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6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190000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Bricolage “knew” what the designs were</a:t>
            </a:r>
          </a:p>
          <a:p>
            <a:r>
              <a:rPr lang="en-US" dirty="0" smtClean="0"/>
              <a:t>But it couldn’t “explain” or “provide a recipe” for them</a:t>
            </a:r>
          </a:p>
          <a:p>
            <a:r>
              <a:rPr lang="en-US" dirty="0" smtClean="0"/>
              <a:t>So nobody could repurpose or tweak them</a:t>
            </a:r>
          </a:p>
          <a:p>
            <a:r>
              <a:rPr lang="en-US" dirty="0" smtClean="0"/>
              <a:t>A descriptive language for “what Bricolage did” could  change that….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6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Wasn’t CSS supposed to solve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472392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“Separate content from presentation”</a:t>
            </a:r>
          </a:p>
          <a:p>
            <a:pPr lvl="1"/>
            <a:r>
              <a:rPr lang="en-US" dirty="0" smtClean="0"/>
              <a:t>Content in HTML</a:t>
            </a:r>
            <a:endParaRPr lang="en-US" dirty="0"/>
          </a:p>
          <a:p>
            <a:pPr lvl="1"/>
            <a:r>
              <a:rPr lang="en-US" dirty="0" smtClean="0"/>
              <a:t>CSS describes presentation</a:t>
            </a:r>
          </a:p>
          <a:p>
            <a:pPr lvl="1"/>
            <a:r>
              <a:rPr lang="en-US" dirty="0" smtClean="0"/>
              <a:t>Selectors attach CSS to relevant bits of HTML</a:t>
            </a:r>
          </a:p>
          <a:p>
            <a:r>
              <a:rPr lang="en-US" dirty="0" smtClean="0"/>
              <a:t>Semantic labels let you change the style without touching the content</a:t>
            </a:r>
          </a:p>
          <a:p>
            <a:pPr lvl="1"/>
            <a:r>
              <a:rPr lang="en-US" dirty="0" smtClean="0"/>
              <a:t>Write CSS once, use often</a:t>
            </a:r>
          </a:p>
          <a:p>
            <a:pPr lvl="1"/>
            <a:r>
              <a:rPr lang="en-US" dirty="0" smtClean="0"/>
              <a:t>Change in one place, applies everywhere</a:t>
            </a:r>
            <a:endParaRPr lang="en-US" dirty="0"/>
          </a:p>
          <a:p>
            <a:r>
              <a:rPr lang="en-US" dirty="0" smtClean="0"/>
              <a:t>Users who see something they like can easily reuse</a:t>
            </a:r>
          </a:p>
          <a:p>
            <a:pPr lvl="1"/>
            <a:r>
              <a:rPr lang="en-US" dirty="0" smtClean="0"/>
              <a:t>Annotate own html with classes</a:t>
            </a:r>
          </a:p>
          <a:p>
            <a:pPr lvl="1"/>
            <a:r>
              <a:rPr lang="en-US" dirty="0" smtClean="0"/>
              <a:t>Copy or link to </a:t>
            </a:r>
            <a:r>
              <a:rPr lang="en-US" dirty="0" err="1" smtClean="0"/>
              <a:t>css</a:t>
            </a:r>
            <a:endParaRPr lang="en-US" dirty="0" smtClean="0"/>
          </a:p>
          <a:p>
            <a:pPr lvl="1"/>
            <a:r>
              <a:rPr lang="en-US" dirty="0" smtClean="0"/>
              <a:t>Without knowing CSS!</a:t>
            </a:r>
          </a:p>
          <a:p>
            <a:r>
              <a:rPr lang="en-US" dirty="0" smtClean="0"/>
              <a:t>No server or application beyond browser</a:t>
            </a:r>
          </a:p>
        </p:txBody>
      </p:sp>
    </p:spTree>
    <p:extLst>
      <p:ext uri="{BB962C8B-B14F-4D97-AF65-F5344CB8AC3E}">
        <p14:creationId xmlns:p14="http://schemas.microsoft.com/office/powerpoint/2010/main" val="288558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2913" dirty="0"/>
              <a:t>How would you make David’s site look like James</a:t>
            </a:r>
            <a:r>
              <a:rPr lang="en-US" sz="2913" dirty="0"/>
              <a:t>’?</a:t>
            </a:r>
            <a:r>
              <a:rPr lang="en-US" sz="2913" dirty="0"/>
              <a:t/>
            </a:r>
            <a:br>
              <a:rPr lang="en-US" sz="2913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38719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Just copy some CSS?</a:t>
            </a:r>
            <a:endParaRPr lang="en-US" dirty="0"/>
          </a:p>
        </p:txBody>
      </p:sp>
      <p:pic>
        <p:nvPicPr>
          <p:cNvPr id="8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437" y="2435848"/>
            <a:ext cx="3824567" cy="3509663"/>
          </a:xfrm>
          <a:prstGeom prst="rect">
            <a:avLst/>
          </a:prstGeom>
          <a:ln w="25400">
            <a:solidFill/>
            <a:miter lim="400000"/>
          </a:ln>
        </p:spPr>
      </p:pic>
      <p:pic>
        <p:nvPicPr>
          <p:cNvPr id="87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62953" y="2435848"/>
            <a:ext cx="4521235" cy="3509663"/>
          </a:xfrm>
          <a:prstGeom prst="rect">
            <a:avLst/>
          </a:prstGeom>
          <a:ln w="25400">
            <a:solidFill/>
            <a:miter lim="400000"/>
          </a:ln>
        </p:spPr>
      </p:pic>
    </p:spTree>
    <p:extLst>
      <p:ext uri="{BB962C8B-B14F-4D97-AF65-F5344CB8AC3E}">
        <p14:creationId xmlns:p14="http://schemas.microsoft.com/office/powerpoint/2010/main" val="288354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sldNum" sz="quarter" idx="4294967295"/>
          </p:nvPr>
        </p:nvSpPr>
        <p:spPr>
          <a:xfrm>
            <a:off x="4482705" y="6503981"/>
            <a:ext cx="169664" cy="2677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149</a:t>
            </a:fld>
            <a:endParaRPr/>
          </a:p>
        </p:txBody>
      </p:sp>
      <p:pic>
        <p:nvPicPr>
          <p:cNvPr id="9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11" y="274702"/>
            <a:ext cx="7526298" cy="64747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718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57" y="544711"/>
            <a:ext cx="9010055" cy="4805288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32771" name="Rectangle 3"/>
          <p:cNvSpPr>
            <a:spLocks/>
          </p:cNvSpPr>
          <p:nvPr/>
        </p:nvSpPr>
        <p:spPr bwMode="auto">
          <a:xfrm>
            <a:off x="160734" y="5697141"/>
            <a:ext cx="8983266" cy="82153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241093" indent="-241093"/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meeting notes contain to-dos, contacts, ref. bits, calculations;</a:t>
            </a:r>
          </a:p>
          <a:p>
            <a:pPr marL="241093" indent="-241093"/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calendar events share parts with contacts, bookmarks,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maps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marL="241093" indent="-241093"/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contacts double as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reminders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(to-contacts)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548640"/>
            <a:ext cx="5303520" cy="2759877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32770" name="Rectangle 2"/>
          <p:cNvSpPr>
            <a:spLocks/>
          </p:cNvSpPr>
          <p:nvPr/>
        </p:nvSpPr>
        <p:spPr bwMode="auto">
          <a:xfrm>
            <a:off x="89296" y="35719"/>
            <a:ext cx="9054704" cy="4616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marL="241093" indent="-241093"/>
            <a:r>
              <a:rPr lang="en-US" sz="30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#2 – chimeric information fights app boundaries</a:t>
            </a:r>
            <a:endParaRPr lang="en-US" sz="30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sldNum" sz="quarter" idx="4294967295"/>
          </p:nvPr>
        </p:nvSpPr>
        <p:spPr>
          <a:xfrm>
            <a:off x="4482705" y="6503981"/>
            <a:ext cx="169664" cy="2677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150</a:t>
            </a:fld>
            <a:endParaRPr/>
          </a:p>
        </p:txBody>
      </p:sp>
      <p:pic>
        <p:nvPicPr>
          <p:cNvPr id="9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11" y="274702"/>
            <a:ext cx="7526298" cy="647474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1037334" y="272198"/>
            <a:ext cx="3136904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98" name="Shape 98"/>
          <p:cNvSpPr/>
          <p:nvPr/>
        </p:nvSpPr>
        <p:spPr>
          <a:xfrm>
            <a:off x="1239654" y="435840"/>
            <a:ext cx="2511766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99" name="Shape 99"/>
          <p:cNvSpPr/>
          <p:nvPr/>
        </p:nvSpPr>
        <p:spPr>
          <a:xfrm>
            <a:off x="1239654" y="608408"/>
            <a:ext cx="2511766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00" name="Shape 100"/>
          <p:cNvSpPr/>
          <p:nvPr/>
        </p:nvSpPr>
        <p:spPr>
          <a:xfrm>
            <a:off x="1239654" y="772050"/>
            <a:ext cx="2511766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01" name="Shape 101"/>
          <p:cNvSpPr/>
          <p:nvPr/>
        </p:nvSpPr>
        <p:spPr>
          <a:xfrm>
            <a:off x="1239654" y="935692"/>
            <a:ext cx="2511766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02" name="Shape 102"/>
          <p:cNvSpPr/>
          <p:nvPr/>
        </p:nvSpPr>
        <p:spPr>
          <a:xfrm>
            <a:off x="1239655" y="1108260"/>
            <a:ext cx="7226048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03" name="Shape 103"/>
          <p:cNvSpPr/>
          <p:nvPr/>
        </p:nvSpPr>
        <p:spPr>
          <a:xfrm>
            <a:off x="1239655" y="1271902"/>
            <a:ext cx="589902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04" name="Shape 104"/>
          <p:cNvSpPr/>
          <p:nvPr/>
        </p:nvSpPr>
        <p:spPr>
          <a:xfrm>
            <a:off x="1055186" y="1435543"/>
            <a:ext cx="507755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05" name="Shape 105"/>
          <p:cNvSpPr/>
          <p:nvPr/>
        </p:nvSpPr>
        <p:spPr>
          <a:xfrm>
            <a:off x="894520" y="1599186"/>
            <a:ext cx="507755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06" name="Shape 106"/>
          <p:cNvSpPr/>
          <p:nvPr/>
        </p:nvSpPr>
        <p:spPr>
          <a:xfrm>
            <a:off x="921297" y="1762827"/>
            <a:ext cx="775533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07" name="Shape 107"/>
          <p:cNvSpPr/>
          <p:nvPr/>
        </p:nvSpPr>
        <p:spPr>
          <a:xfrm>
            <a:off x="921298" y="2090111"/>
            <a:ext cx="1398999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08" name="Shape 108"/>
          <p:cNvSpPr/>
          <p:nvPr/>
        </p:nvSpPr>
        <p:spPr>
          <a:xfrm>
            <a:off x="921297" y="2414420"/>
            <a:ext cx="1716242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09" name="Shape 109"/>
          <p:cNvSpPr/>
          <p:nvPr/>
        </p:nvSpPr>
        <p:spPr>
          <a:xfrm>
            <a:off x="921297" y="2589963"/>
            <a:ext cx="1716242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10" name="Shape 110"/>
          <p:cNvSpPr/>
          <p:nvPr/>
        </p:nvSpPr>
        <p:spPr>
          <a:xfrm>
            <a:off x="1081963" y="2762531"/>
            <a:ext cx="1716242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11" name="Shape 111"/>
          <p:cNvSpPr/>
          <p:nvPr/>
        </p:nvSpPr>
        <p:spPr>
          <a:xfrm>
            <a:off x="1230729" y="2935098"/>
            <a:ext cx="3290459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12" name="Shape 112"/>
          <p:cNvSpPr/>
          <p:nvPr/>
        </p:nvSpPr>
        <p:spPr>
          <a:xfrm>
            <a:off x="1230729" y="3101716"/>
            <a:ext cx="6682543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13" name="Shape 113"/>
          <p:cNvSpPr/>
          <p:nvPr/>
        </p:nvSpPr>
        <p:spPr>
          <a:xfrm>
            <a:off x="1233030" y="3265358"/>
            <a:ext cx="1568546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14" name="Shape 114"/>
          <p:cNvSpPr/>
          <p:nvPr/>
        </p:nvSpPr>
        <p:spPr>
          <a:xfrm>
            <a:off x="1055186" y="3429000"/>
            <a:ext cx="507755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15" name="Shape 115"/>
          <p:cNvSpPr/>
          <p:nvPr/>
        </p:nvSpPr>
        <p:spPr>
          <a:xfrm>
            <a:off x="1055186" y="3595617"/>
            <a:ext cx="507755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16" name="Shape 116"/>
          <p:cNvSpPr/>
          <p:nvPr/>
        </p:nvSpPr>
        <p:spPr>
          <a:xfrm>
            <a:off x="1852569" y="4235308"/>
            <a:ext cx="1399000" cy="154577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17" name="Shape 117"/>
          <p:cNvSpPr/>
          <p:nvPr/>
        </p:nvSpPr>
        <p:spPr>
          <a:xfrm>
            <a:off x="3738914" y="4395975"/>
            <a:ext cx="1399000" cy="154577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18" name="Shape 118"/>
          <p:cNvSpPr/>
          <p:nvPr/>
        </p:nvSpPr>
        <p:spPr>
          <a:xfrm>
            <a:off x="4566050" y="3896123"/>
            <a:ext cx="1398999" cy="154577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19" name="Shape 119"/>
          <p:cNvSpPr/>
          <p:nvPr/>
        </p:nvSpPr>
        <p:spPr>
          <a:xfrm>
            <a:off x="5405086" y="3589597"/>
            <a:ext cx="2511766" cy="166618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20" name="Shape 120"/>
          <p:cNvSpPr/>
          <p:nvPr/>
        </p:nvSpPr>
        <p:spPr>
          <a:xfrm>
            <a:off x="1240585" y="3759260"/>
            <a:ext cx="370380" cy="154577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21" name="Shape 121"/>
          <p:cNvSpPr/>
          <p:nvPr/>
        </p:nvSpPr>
        <p:spPr>
          <a:xfrm>
            <a:off x="1763426" y="3589597"/>
            <a:ext cx="3619927" cy="166618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22" name="Shape 122"/>
          <p:cNvSpPr/>
          <p:nvPr/>
        </p:nvSpPr>
        <p:spPr>
          <a:xfrm>
            <a:off x="1272501" y="3899098"/>
            <a:ext cx="3290459" cy="166619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23" name="Shape 123"/>
          <p:cNvSpPr/>
          <p:nvPr/>
        </p:nvSpPr>
        <p:spPr>
          <a:xfrm>
            <a:off x="1525541" y="3756283"/>
            <a:ext cx="983525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24" name="Shape 124"/>
          <p:cNvSpPr/>
          <p:nvPr/>
        </p:nvSpPr>
        <p:spPr>
          <a:xfrm>
            <a:off x="1245072" y="4073084"/>
            <a:ext cx="662145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25" name="Shape 125"/>
          <p:cNvSpPr/>
          <p:nvPr/>
        </p:nvSpPr>
        <p:spPr>
          <a:xfrm>
            <a:off x="1185681" y="4235308"/>
            <a:ext cx="662146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26" name="Shape 126"/>
          <p:cNvSpPr/>
          <p:nvPr/>
        </p:nvSpPr>
        <p:spPr>
          <a:xfrm>
            <a:off x="1245071" y="4398950"/>
            <a:ext cx="2500932" cy="166619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27" name="Shape 127"/>
          <p:cNvSpPr/>
          <p:nvPr/>
        </p:nvSpPr>
        <p:spPr>
          <a:xfrm>
            <a:off x="5154627" y="4389885"/>
            <a:ext cx="1138009" cy="166619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28" name="Shape 128"/>
          <p:cNvSpPr/>
          <p:nvPr/>
        </p:nvSpPr>
        <p:spPr>
          <a:xfrm>
            <a:off x="5998126" y="3890102"/>
            <a:ext cx="1138009" cy="166619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29" name="Shape 129"/>
          <p:cNvSpPr/>
          <p:nvPr/>
        </p:nvSpPr>
        <p:spPr>
          <a:xfrm>
            <a:off x="1051792" y="4574494"/>
            <a:ext cx="1568546" cy="166619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30" name="Shape 130"/>
          <p:cNvSpPr/>
          <p:nvPr/>
        </p:nvSpPr>
        <p:spPr>
          <a:xfrm>
            <a:off x="1155812" y="4750037"/>
            <a:ext cx="4312895" cy="166618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31" name="Shape 131"/>
          <p:cNvSpPr/>
          <p:nvPr/>
        </p:nvSpPr>
        <p:spPr>
          <a:xfrm>
            <a:off x="1256972" y="4925580"/>
            <a:ext cx="4312895" cy="166619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32" name="Shape 132"/>
          <p:cNvSpPr/>
          <p:nvPr/>
        </p:nvSpPr>
        <p:spPr>
          <a:xfrm>
            <a:off x="1256972" y="5104098"/>
            <a:ext cx="5275361" cy="166619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33" name="Shape 133"/>
          <p:cNvSpPr/>
          <p:nvPr/>
        </p:nvSpPr>
        <p:spPr>
          <a:xfrm>
            <a:off x="1256972" y="5371876"/>
            <a:ext cx="5275361" cy="166619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34" name="Shape 134"/>
          <p:cNvSpPr/>
          <p:nvPr/>
        </p:nvSpPr>
        <p:spPr>
          <a:xfrm>
            <a:off x="1655664" y="5544583"/>
            <a:ext cx="5943411" cy="166619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35" name="Shape 135"/>
          <p:cNvSpPr/>
          <p:nvPr/>
        </p:nvSpPr>
        <p:spPr>
          <a:xfrm>
            <a:off x="1655663" y="5721406"/>
            <a:ext cx="5275361" cy="166619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36" name="Shape 136"/>
          <p:cNvSpPr/>
          <p:nvPr/>
        </p:nvSpPr>
        <p:spPr>
          <a:xfrm>
            <a:off x="1655664" y="5895809"/>
            <a:ext cx="2308327" cy="166619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37" name="Shape 137"/>
          <p:cNvSpPr/>
          <p:nvPr/>
        </p:nvSpPr>
        <p:spPr>
          <a:xfrm>
            <a:off x="1262876" y="6056058"/>
            <a:ext cx="507756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38" name="Shape 138"/>
          <p:cNvSpPr/>
          <p:nvPr/>
        </p:nvSpPr>
        <p:spPr>
          <a:xfrm>
            <a:off x="1055186" y="6228765"/>
            <a:ext cx="507755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39" name="Shape 139"/>
          <p:cNvSpPr/>
          <p:nvPr/>
        </p:nvSpPr>
        <p:spPr>
          <a:xfrm>
            <a:off x="894520" y="6398357"/>
            <a:ext cx="507755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40" name="Shape 140"/>
          <p:cNvSpPr/>
          <p:nvPr/>
        </p:nvSpPr>
        <p:spPr>
          <a:xfrm>
            <a:off x="930224" y="6558885"/>
            <a:ext cx="662145" cy="154577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41" name="Shape 141"/>
          <p:cNvSpPr/>
          <p:nvPr/>
        </p:nvSpPr>
        <p:spPr>
          <a:xfrm>
            <a:off x="2798205" y="1327055"/>
            <a:ext cx="5951116" cy="153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03" tIns="35703" rIns="35703" bIns="35703" anchor="ctr">
            <a:spAutoFit/>
          </a:bodyPr>
          <a:lstStyle/>
          <a:p>
            <a:pPr defTabSz="321304">
              <a:defRPr sz="1800"/>
            </a:pPr>
            <a:r>
              <a:rPr lang="en-US" sz="3162" dirty="0">
                <a:latin typeface="Helvetica Neue Thin"/>
                <a:ea typeface="Helvetica Neue Thin"/>
                <a:cs typeface="Helvetica Neue Thin"/>
                <a:sym typeface="Helvetica Neue Thin"/>
              </a:rPr>
              <a:t>Huge amount of “design HTML” </a:t>
            </a:r>
            <a:r>
              <a:rPr lang="en-US" sz="3162" dirty="0">
                <a:latin typeface="Helvetica Neue Thin"/>
                <a:ea typeface="Helvetica Neue Thin"/>
                <a:cs typeface="Helvetica Neue Thin"/>
                <a:sym typeface="Helvetica Neue Thin"/>
              </a:rPr>
              <a:t>c</a:t>
            </a:r>
            <a:r>
              <a:rPr sz="3162" dirty="0">
                <a:latin typeface="Helvetica Neue Thin"/>
                <a:ea typeface="Helvetica Neue Thin"/>
                <a:cs typeface="Helvetica Neue Thin"/>
                <a:sym typeface="Helvetica Neue Thin"/>
              </a:rPr>
              <a:t>ommingled </a:t>
            </a:r>
            <a:r>
              <a:rPr lang="en-US" sz="3162" dirty="0">
                <a:latin typeface="Helvetica Neue Thin"/>
                <a:ea typeface="Helvetica Neue Thin"/>
                <a:cs typeface="Helvetica Neue Thin"/>
                <a:sym typeface="Helvetica Neue Thin"/>
              </a:rPr>
              <a:t>with </a:t>
            </a:r>
            <a:r>
              <a:rPr sz="3162" dirty="0">
                <a:latin typeface="Helvetica Neue Thin"/>
                <a:ea typeface="Helvetica Neue Thin"/>
                <a:cs typeface="Helvetica Neue Thin"/>
                <a:sym typeface="Helvetica Neue Thin"/>
              </a:rPr>
              <a:t>content and </a:t>
            </a:r>
            <a:r>
              <a:rPr sz="3162" dirty="0">
                <a:latin typeface="Helvetica Neue Thin"/>
                <a:ea typeface="Helvetica Neue Thin"/>
                <a:cs typeface="Helvetica Neue Thin"/>
                <a:sym typeface="Helvetica Neue Thin"/>
              </a:rPr>
              <a:t>hard to edit</a:t>
            </a:r>
          </a:p>
        </p:txBody>
      </p:sp>
    </p:spTree>
    <p:extLst>
      <p:ext uri="{BB962C8B-B14F-4D97-AF65-F5344CB8AC3E}">
        <p14:creationId xmlns:p14="http://schemas.microsoft.com/office/powerpoint/2010/main" val="41371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CSS Struggles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416922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High-level layout rules are complex or impossible in CSS</a:t>
            </a:r>
          </a:p>
          <a:p>
            <a:pPr lvl="1"/>
            <a:r>
              <a:rPr lang="en-US" dirty="0" smtClean="0"/>
              <a:t>Visual nesting described in tags, not </a:t>
            </a:r>
            <a:r>
              <a:rPr lang="en-US" dirty="0" err="1" smtClean="0"/>
              <a:t>css</a:t>
            </a:r>
            <a:r>
              <a:rPr lang="en-US" dirty="0" smtClean="0"/>
              <a:t> rules</a:t>
            </a:r>
          </a:p>
          <a:p>
            <a:pPr lvl="1"/>
            <a:r>
              <a:rPr lang="en-US" dirty="0" smtClean="0"/>
              <a:t>CSS styles individual DOM nodes, not relationships between nodes</a:t>
            </a:r>
          </a:p>
          <a:p>
            <a:r>
              <a:rPr lang="en-US" dirty="0" smtClean="0"/>
              <a:t>CSS often requires HTML “scaffolding” to hang its rules on</a:t>
            </a:r>
          </a:p>
          <a:p>
            <a:pPr lvl="1"/>
            <a:r>
              <a:rPr lang="en-US" dirty="0" smtClean="0"/>
              <a:t>A div inside a div so the two can get different pieces of the CSS</a:t>
            </a:r>
          </a:p>
          <a:p>
            <a:r>
              <a:rPr lang="en-US" dirty="0" smtClean="0"/>
              <a:t>Changes to design often require changes to “design HTML” in the content document</a:t>
            </a:r>
          </a:p>
          <a:p>
            <a:r>
              <a:rPr lang="en-US" dirty="0" smtClean="0"/>
              <a:t>“Design HTML” has to be repeated everywhere it’s used</a:t>
            </a:r>
          </a:p>
          <a:p>
            <a:pPr lvl="1"/>
            <a:r>
              <a:rPr lang="en-US" dirty="0" smtClean="0"/>
              <a:t>So design changes have to be redone everywhere</a:t>
            </a:r>
          </a:p>
          <a:p>
            <a:r>
              <a:rPr lang="en-US" dirty="0" smtClean="0"/>
              <a:t>Reusing design requires figuring out which parts </a:t>
            </a:r>
            <a:r>
              <a:rPr lang="en-US" dirty="0" smtClean="0">
                <a:solidFill>
                  <a:srgbClr val="FF0000"/>
                </a:solidFill>
              </a:rPr>
              <a:t>are</a:t>
            </a:r>
            <a:r>
              <a:rPr lang="en-US" dirty="0" smtClean="0"/>
              <a:t> design</a:t>
            </a:r>
          </a:p>
          <a:p>
            <a:r>
              <a:rPr lang="en-US" dirty="0" smtClean="0"/>
              <a:t>Editable content obscured by mass of design 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3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647" y="417607"/>
            <a:ext cx="7144111" cy="465048"/>
          </a:xfrm>
        </p:spPr>
        <p:txBody>
          <a:bodyPr>
            <a:normAutofit fontScale="90000"/>
          </a:bodyPr>
          <a:lstStyle/>
          <a:p>
            <a:r>
              <a:rPr lang="en-US" sz="2913" dirty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Common solution: </a:t>
            </a:r>
            <a:r>
              <a:rPr lang="en-US" sz="2913" dirty="0" err="1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Templating</a:t>
            </a:r>
            <a:endParaRPr lang="en-US" dirty="0"/>
          </a:p>
        </p:txBody>
      </p:sp>
      <p:pic>
        <p:nvPicPr>
          <p:cNvPr id="14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6554" y="1786630"/>
            <a:ext cx="5122276" cy="51661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086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7" y="378814"/>
            <a:ext cx="9140147" cy="61003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567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7" y="378814"/>
            <a:ext cx="9140147" cy="610037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>
            <a:spLocks noGrp="1"/>
          </p:cNvSpPr>
          <p:nvPr>
            <p:ph type="sldNum" sz="quarter" idx="4294967295"/>
          </p:nvPr>
        </p:nvSpPr>
        <p:spPr>
          <a:xfrm>
            <a:off x="4482705" y="6503981"/>
            <a:ext cx="169664" cy="2677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154</a:t>
            </a:fld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97136" y="483446"/>
            <a:ext cx="5809941" cy="166943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54" name="Shape 154"/>
          <p:cNvSpPr/>
          <p:nvPr/>
        </p:nvSpPr>
        <p:spPr>
          <a:xfrm>
            <a:off x="567236" y="1191568"/>
            <a:ext cx="2827380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55" name="Shape 155"/>
          <p:cNvSpPr/>
          <p:nvPr/>
        </p:nvSpPr>
        <p:spPr>
          <a:xfrm>
            <a:off x="1588418" y="1411741"/>
            <a:ext cx="2112376" cy="166943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56" name="Shape 156"/>
          <p:cNvSpPr/>
          <p:nvPr/>
        </p:nvSpPr>
        <p:spPr>
          <a:xfrm>
            <a:off x="4105528" y="1411741"/>
            <a:ext cx="2301494" cy="166943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57" name="Shape 157"/>
          <p:cNvSpPr/>
          <p:nvPr/>
        </p:nvSpPr>
        <p:spPr>
          <a:xfrm>
            <a:off x="564911" y="1631913"/>
            <a:ext cx="1127688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58" name="Shape 158"/>
          <p:cNvSpPr/>
          <p:nvPr/>
        </p:nvSpPr>
        <p:spPr>
          <a:xfrm>
            <a:off x="564911" y="1861013"/>
            <a:ext cx="2396518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59" name="Shape 159"/>
          <p:cNvSpPr/>
          <p:nvPr/>
        </p:nvSpPr>
        <p:spPr>
          <a:xfrm>
            <a:off x="564911" y="2090112"/>
            <a:ext cx="1228524" cy="166943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60" name="Shape 160"/>
          <p:cNvSpPr/>
          <p:nvPr/>
        </p:nvSpPr>
        <p:spPr>
          <a:xfrm>
            <a:off x="514494" y="2780383"/>
            <a:ext cx="4402201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61" name="Shape 161"/>
          <p:cNvSpPr/>
          <p:nvPr/>
        </p:nvSpPr>
        <p:spPr>
          <a:xfrm>
            <a:off x="5661777" y="2780383"/>
            <a:ext cx="2228227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62" name="Shape 162"/>
          <p:cNvSpPr/>
          <p:nvPr/>
        </p:nvSpPr>
        <p:spPr>
          <a:xfrm>
            <a:off x="2502000" y="3000556"/>
            <a:ext cx="6142384" cy="166943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63" name="Shape 163"/>
          <p:cNvSpPr/>
          <p:nvPr/>
        </p:nvSpPr>
        <p:spPr>
          <a:xfrm>
            <a:off x="1139309" y="3238580"/>
            <a:ext cx="1377986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64" name="Shape 164"/>
          <p:cNvSpPr/>
          <p:nvPr/>
        </p:nvSpPr>
        <p:spPr>
          <a:xfrm>
            <a:off x="5441604" y="4149024"/>
            <a:ext cx="2827380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65" name="Shape 165"/>
          <p:cNvSpPr/>
          <p:nvPr/>
        </p:nvSpPr>
        <p:spPr>
          <a:xfrm>
            <a:off x="1588418" y="4387049"/>
            <a:ext cx="3644706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66" name="Shape 166"/>
          <p:cNvSpPr/>
          <p:nvPr/>
        </p:nvSpPr>
        <p:spPr>
          <a:xfrm>
            <a:off x="5521775" y="4387049"/>
            <a:ext cx="1686488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67" name="Shape 167"/>
          <p:cNvSpPr/>
          <p:nvPr/>
        </p:nvSpPr>
        <p:spPr>
          <a:xfrm>
            <a:off x="707726" y="4616148"/>
            <a:ext cx="7433575" cy="166943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68" name="Shape 168"/>
          <p:cNvSpPr/>
          <p:nvPr/>
        </p:nvSpPr>
        <p:spPr>
          <a:xfrm>
            <a:off x="707726" y="4845246"/>
            <a:ext cx="2241152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69" name="Shape 169"/>
          <p:cNvSpPr/>
          <p:nvPr/>
        </p:nvSpPr>
        <p:spPr>
          <a:xfrm>
            <a:off x="3303938" y="4836968"/>
            <a:ext cx="3981661" cy="166943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70" name="Shape 170"/>
          <p:cNvSpPr/>
          <p:nvPr/>
        </p:nvSpPr>
        <p:spPr>
          <a:xfrm>
            <a:off x="346482" y="5303445"/>
            <a:ext cx="3268888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71" name="Shape 171"/>
          <p:cNvSpPr/>
          <p:nvPr/>
        </p:nvSpPr>
        <p:spPr>
          <a:xfrm>
            <a:off x="1010161" y="5517667"/>
            <a:ext cx="2578664" cy="166943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72" name="Shape 172"/>
          <p:cNvSpPr/>
          <p:nvPr/>
        </p:nvSpPr>
        <p:spPr>
          <a:xfrm>
            <a:off x="325841" y="5761641"/>
            <a:ext cx="1377986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73" name="Shape 173"/>
          <p:cNvSpPr/>
          <p:nvPr/>
        </p:nvSpPr>
        <p:spPr>
          <a:xfrm>
            <a:off x="105668" y="6219839"/>
            <a:ext cx="1377986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74" name="Shape 174"/>
          <p:cNvSpPr/>
          <p:nvPr/>
        </p:nvSpPr>
        <p:spPr>
          <a:xfrm>
            <a:off x="95161" y="733835"/>
            <a:ext cx="2067189" cy="154577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75" name="Shape 175"/>
          <p:cNvSpPr/>
          <p:nvPr/>
        </p:nvSpPr>
        <p:spPr>
          <a:xfrm>
            <a:off x="267728" y="900034"/>
            <a:ext cx="683625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76" name="Shape 176"/>
          <p:cNvSpPr/>
          <p:nvPr/>
        </p:nvSpPr>
        <p:spPr>
          <a:xfrm>
            <a:off x="583111" y="1391054"/>
            <a:ext cx="952285" cy="208318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77" name="Shape 177"/>
          <p:cNvSpPr/>
          <p:nvPr/>
        </p:nvSpPr>
        <p:spPr>
          <a:xfrm>
            <a:off x="3753813" y="1391054"/>
            <a:ext cx="298694" cy="208318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78" name="Shape 178"/>
          <p:cNvSpPr/>
          <p:nvPr/>
        </p:nvSpPr>
        <p:spPr>
          <a:xfrm>
            <a:off x="6460041" y="1401444"/>
            <a:ext cx="439231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79" name="Shape 179"/>
          <p:cNvSpPr/>
          <p:nvPr/>
        </p:nvSpPr>
        <p:spPr>
          <a:xfrm>
            <a:off x="301154" y="2307448"/>
            <a:ext cx="616774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80" name="Shape 180"/>
          <p:cNvSpPr/>
          <p:nvPr/>
        </p:nvSpPr>
        <p:spPr>
          <a:xfrm>
            <a:off x="399339" y="2548310"/>
            <a:ext cx="2241152" cy="208318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81" name="Shape 181"/>
          <p:cNvSpPr/>
          <p:nvPr/>
        </p:nvSpPr>
        <p:spPr>
          <a:xfrm>
            <a:off x="4927758" y="2739007"/>
            <a:ext cx="657034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82" name="Shape 182"/>
          <p:cNvSpPr/>
          <p:nvPr/>
        </p:nvSpPr>
        <p:spPr>
          <a:xfrm>
            <a:off x="7872058" y="2759695"/>
            <a:ext cx="1127688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83" name="Shape 183"/>
          <p:cNvSpPr/>
          <p:nvPr/>
        </p:nvSpPr>
        <p:spPr>
          <a:xfrm>
            <a:off x="495410" y="3215058"/>
            <a:ext cx="598501" cy="208318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84" name="Shape 184"/>
          <p:cNvSpPr/>
          <p:nvPr/>
        </p:nvSpPr>
        <p:spPr>
          <a:xfrm>
            <a:off x="2345355" y="2988795"/>
            <a:ext cx="177403" cy="208318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85" name="Shape 185"/>
          <p:cNvSpPr/>
          <p:nvPr/>
        </p:nvSpPr>
        <p:spPr>
          <a:xfrm>
            <a:off x="494688" y="3009249"/>
            <a:ext cx="1782025" cy="166944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86" name="Shape 186"/>
          <p:cNvSpPr/>
          <p:nvPr/>
        </p:nvSpPr>
        <p:spPr>
          <a:xfrm>
            <a:off x="8658958" y="2997604"/>
            <a:ext cx="258995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87" name="Shape 187"/>
          <p:cNvSpPr/>
          <p:nvPr/>
        </p:nvSpPr>
        <p:spPr>
          <a:xfrm>
            <a:off x="322144" y="3451408"/>
            <a:ext cx="683625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88" name="Shape 188"/>
          <p:cNvSpPr/>
          <p:nvPr/>
        </p:nvSpPr>
        <p:spPr>
          <a:xfrm>
            <a:off x="345738" y="3686388"/>
            <a:ext cx="2727104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89" name="Shape 189"/>
          <p:cNvSpPr/>
          <p:nvPr/>
        </p:nvSpPr>
        <p:spPr>
          <a:xfrm>
            <a:off x="578021" y="3905189"/>
            <a:ext cx="873625" cy="208318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90" name="Shape 190"/>
          <p:cNvSpPr/>
          <p:nvPr/>
        </p:nvSpPr>
        <p:spPr>
          <a:xfrm>
            <a:off x="1841480" y="4137937"/>
            <a:ext cx="3432438" cy="166943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91" name="Shape 191"/>
          <p:cNvSpPr/>
          <p:nvPr/>
        </p:nvSpPr>
        <p:spPr>
          <a:xfrm>
            <a:off x="800171" y="4149025"/>
            <a:ext cx="1054467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92" name="Shape 192"/>
          <p:cNvSpPr/>
          <p:nvPr/>
        </p:nvSpPr>
        <p:spPr>
          <a:xfrm>
            <a:off x="800171" y="4384004"/>
            <a:ext cx="767024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93" name="Shape 193"/>
          <p:cNvSpPr/>
          <p:nvPr/>
        </p:nvSpPr>
        <p:spPr>
          <a:xfrm>
            <a:off x="280445" y="5062515"/>
            <a:ext cx="767024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94" name="Shape 194"/>
          <p:cNvSpPr/>
          <p:nvPr/>
        </p:nvSpPr>
        <p:spPr>
          <a:xfrm>
            <a:off x="280445" y="5528986"/>
            <a:ext cx="767024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95" name="Shape 195"/>
          <p:cNvSpPr/>
          <p:nvPr/>
        </p:nvSpPr>
        <p:spPr>
          <a:xfrm>
            <a:off x="48372" y="5976004"/>
            <a:ext cx="598501" cy="208318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96" name="Shape 196"/>
          <p:cNvSpPr/>
          <p:nvPr/>
        </p:nvSpPr>
        <p:spPr>
          <a:xfrm>
            <a:off x="2970124" y="4846618"/>
            <a:ext cx="258996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97" name="Shape 197"/>
          <p:cNvSpPr/>
          <p:nvPr/>
        </p:nvSpPr>
        <p:spPr>
          <a:xfrm>
            <a:off x="5247951" y="4366362"/>
            <a:ext cx="258995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98" name="Shape 198"/>
          <p:cNvSpPr/>
          <p:nvPr/>
        </p:nvSpPr>
        <p:spPr>
          <a:xfrm>
            <a:off x="5247951" y="4105534"/>
            <a:ext cx="258995" cy="208318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199" name="Shape 199"/>
          <p:cNvSpPr/>
          <p:nvPr/>
        </p:nvSpPr>
        <p:spPr>
          <a:xfrm>
            <a:off x="8307172" y="4149025"/>
            <a:ext cx="767024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200" name="Shape 200"/>
          <p:cNvSpPr/>
          <p:nvPr/>
        </p:nvSpPr>
        <p:spPr>
          <a:xfrm>
            <a:off x="8184073" y="4585070"/>
            <a:ext cx="177402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201" name="Shape 201"/>
          <p:cNvSpPr/>
          <p:nvPr/>
        </p:nvSpPr>
        <p:spPr>
          <a:xfrm>
            <a:off x="3583038" y="5528986"/>
            <a:ext cx="952286" cy="208319"/>
          </a:xfrm>
          <a:prstGeom prst="rect">
            <a:avLst/>
          </a:prstGeom>
          <a:solidFill>
            <a:srgbClr val="66DBE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59FA57"/>
                </a:solidFill>
              </a:defRPr>
            </a:pPr>
            <a:endParaRPr sz="1687"/>
          </a:p>
        </p:txBody>
      </p:sp>
      <p:sp>
        <p:nvSpPr>
          <p:cNvPr id="202" name="Shape 202"/>
          <p:cNvSpPr/>
          <p:nvPr/>
        </p:nvSpPr>
        <p:spPr>
          <a:xfrm>
            <a:off x="2733644" y="5111646"/>
            <a:ext cx="6289405" cy="153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3" tIns="35703" rIns="35703" bIns="35703" anchor="ctr">
            <a:spAutoFit/>
          </a:bodyPr>
          <a:lstStyle/>
          <a:p>
            <a:pPr algn="r" defTabSz="321304">
              <a:defRPr sz="1800"/>
            </a:pPr>
            <a:r>
              <a:rPr sz="3162" dirty="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Template languages </a:t>
            </a:r>
            <a:br>
              <a:rPr sz="3162" dirty="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</a:br>
            <a:r>
              <a:rPr sz="3162" dirty="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today are not</a:t>
            </a:r>
            <a:br>
              <a:rPr sz="3162" dirty="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</a:br>
            <a:r>
              <a:rPr sz="3162" dirty="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HTML</a:t>
            </a:r>
          </a:p>
        </p:txBody>
      </p:sp>
    </p:spTree>
    <p:extLst>
      <p:ext uri="{BB962C8B-B14F-4D97-AF65-F5344CB8AC3E}">
        <p14:creationId xmlns:p14="http://schemas.microsoft.com/office/powerpoint/2010/main" val="116550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Templating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411879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Template is often a program</a:t>
            </a:r>
          </a:p>
          <a:p>
            <a:pPr lvl="1"/>
            <a:r>
              <a:rPr lang="en-US" dirty="0" smtClean="0"/>
              <a:t>With control flow and side effects and other confusing behavior</a:t>
            </a:r>
          </a:p>
          <a:p>
            <a:r>
              <a:rPr lang="en-US" dirty="0" smtClean="0"/>
              <a:t>In a language quite different from HTML</a:t>
            </a:r>
          </a:p>
          <a:p>
            <a:pPr lvl="1"/>
            <a:r>
              <a:rPr lang="en-US" dirty="0" smtClean="0"/>
              <a:t>You can’t look at it and see what it will make</a:t>
            </a:r>
          </a:p>
          <a:p>
            <a:pPr lvl="1"/>
            <a:r>
              <a:rPr lang="en-US" dirty="0" smtClean="0"/>
              <a:t>Hard to edit</a:t>
            </a:r>
          </a:p>
          <a:p>
            <a:pPr lvl="1"/>
            <a:r>
              <a:rPr lang="en-US" dirty="0" smtClean="0"/>
              <a:t>(Impossible for end users)</a:t>
            </a:r>
          </a:p>
          <a:p>
            <a:r>
              <a:rPr lang="en-US" dirty="0" smtClean="0"/>
              <a:t>Often executed server-side</a:t>
            </a:r>
          </a:p>
          <a:p>
            <a:pPr lvl="1"/>
            <a:r>
              <a:rPr lang="en-US" dirty="0" smtClean="0"/>
              <a:t>Never appears in client</a:t>
            </a:r>
          </a:p>
          <a:p>
            <a:pPr lvl="1"/>
            <a:r>
              <a:rPr lang="en-US" dirty="0" smtClean="0"/>
              <a:t>End users can’t copy/tweak it</a:t>
            </a:r>
          </a:p>
          <a:p>
            <a:pPr lvl="1"/>
            <a:r>
              <a:rPr lang="en-US" dirty="0" smtClean="0"/>
              <a:t>Needs right server-side infrastructure to use it</a:t>
            </a:r>
          </a:p>
          <a:p>
            <a:r>
              <a:rPr lang="en-US" dirty="0" smtClean="0"/>
              <a:t>People happy to use CSS fail to adopt these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5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Cascading Tree Sheets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517776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Modeled on CSS</a:t>
            </a:r>
          </a:p>
          <a:p>
            <a:pPr lvl="1"/>
            <a:r>
              <a:rPr lang="en-US" dirty="0" smtClean="0"/>
              <a:t>Wraps content html in presentational html</a:t>
            </a:r>
          </a:p>
          <a:p>
            <a:pPr lvl="1"/>
            <a:r>
              <a:rPr lang="en-US" dirty="0" smtClean="0"/>
              <a:t>Declarative</a:t>
            </a:r>
          </a:p>
          <a:p>
            <a:pPr lvl="1"/>
            <a:r>
              <a:rPr lang="en-US" dirty="0" smtClean="0"/>
              <a:t>No control flow, state, order</a:t>
            </a:r>
          </a:p>
          <a:p>
            <a:r>
              <a:rPr lang="en-US" dirty="0" smtClean="0"/>
              <a:t>Any web page is a CTS “sheet”---a design mockup</a:t>
            </a:r>
          </a:p>
          <a:p>
            <a:pPr lvl="1"/>
            <a:r>
              <a:rPr lang="en-US" dirty="0" smtClean="0"/>
              <a:t>“I want my page to look like that one”</a:t>
            </a:r>
          </a:p>
          <a:p>
            <a:r>
              <a:rPr lang="en-US" dirty="0" smtClean="0"/>
              <a:t>CSS selectors specify content to by “styled”</a:t>
            </a:r>
          </a:p>
          <a:p>
            <a:pPr lvl="1"/>
            <a:r>
              <a:rPr lang="en-US" dirty="0" smtClean="0"/>
              <a:t>Used to connect content HTML to presentational HTML</a:t>
            </a:r>
          </a:p>
          <a:p>
            <a:r>
              <a:rPr lang="en-US" dirty="0" smtClean="0"/>
              <a:t>Only skill/tools required are HTML/CSS editing</a:t>
            </a:r>
          </a:p>
          <a:p>
            <a:pPr lvl="1"/>
            <a:r>
              <a:rPr lang="en-US" dirty="0" smtClean="0"/>
              <a:t>To create content HTML</a:t>
            </a:r>
          </a:p>
          <a:p>
            <a:pPr lvl="1"/>
            <a:r>
              <a:rPr lang="en-US" dirty="0" smtClean="0"/>
              <a:t>To connect content to presentation</a:t>
            </a:r>
          </a:p>
          <a:p>
            <a:pPr lvl="1"/>
            <a:r>
              <a:rPr lang="en-US" dirty="0" smtClean="0"/>
              <a:t>To create a new presentation mockup/CTS sheet</a:t>
            </a:r>
          </a:p>
          <a:p>
            <a:r>
              <a:rPr lang="en-US" dirty="0" smtClean="0"/>
              <a:t>Client-side </a:t>
            </a:r>
            <a:r>
              <a:rPr lang="en-US" dirty="0" err="1" smtClean="0"/>
              <a:t>js</a:t>
            </a:r>
            <a:r>
              <a:rPr lang="en-US" dirty="0" smtClean="0"/>
              <a:t> implementation</a:t>
            </a:r>
          </a:p>
          <a:p>
            <a:pPr lvl="1"/>
            <a:r>
              <a:rPr lang="en-US" dirty="0" smtClean="0"/>
              <a:t>Simulation of future browsers with native capability</a:t>
            </a:r>
          </a:p>
        </p:txBody>
      </p:sp>
    </p:spTree>
    <p:extLst>
      <p:ext uri="{BB962C8B-B14F-4D97-AF65-F5344CB8AC3E}">
        <p14:creationId xmlns:p14="http://schemas.microsoft.com/office/powerpoint/2010/main" val="50199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04" y="4405825"/>
            <a:ext cx="7772689" cy="5602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CTS Syntax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CTS </a:t>
            </a:r>
            <a:r>
              <a:rPr lang="en-US" dirty="0" smtClean="0"/>
              <a:t>Language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790607"/>
          </a:xfrm>
        </p:spPr>
        <p:txBody>
          <a:bodyPr/>
          <a:lstStyle/>
          <a:p>
            <a:pPr lvl="0"/>
            <a:r>
              <a:rPr lang="en-US" dirty="0"/>
              <a:t>CSS Relates Parts of Two (HTML) Trees</a:t>
            </a:r>
          </a:p>
          <a:p>
            <a:endParaRPr lang="en-US" dirty="0"/>
          </a:p>
        </p:txBody>
      </p:sp>
      <p:pic>
        <p:nvPicPr>
          <p:cNvPr id="38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979" y="2276566"/>
            <a:ext cx="3824567" cy="3509663"/>
          </a:xfrm>
          <a:prstGeom prst="rect">
            <a:avLst/>
          </a:prstGeom>
          <a:ln w="25400">
            <a:solidFill/>
            <a:miter lim="400000"/>
          </a:ln>
        </p:spPr>
      </p:pic>
      <p:pic>
        <p:nvPicPr>
          <p:cNvPr id="383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28497" y="2276566"/>
            <a:ext cx="4521235" cy="3509663"/>
          </a:xfrm>
          <a:prstGeom prst="rect">
            <a:avLst/>
          </a:prstGeom>
          <a:ln w="25400">
            <a:solidFill/>
            <a:miter lim="400000"/>
          </a:ln>
        </p:spPr>
      </p:pic>
      <p:grpSp>
        <p:nvGrpSpPr>
          <p:cNvPr id="387" name="Group 387"/>
          <p:cNvGrpSpPr/>
          <p:nvPr/>
        </p:nvGrpSpPr>
        <p:grpSpPr>
          <a:xfrm>
            <a:off x="185343" y="2472335"/>
            <a:ext cx="5504414" cy="2391543"/>
            <a:chOff x="0" y="0"/>
            <a:chExt cx="7831798" cy="3402738"/>
          </a:xfrm>
        </p:grpSpPr>
        <p:sp>
          <p:nvSpPr>
            <p:cNvPr id="384" name="Shape 384"/>
            <p:cNvSpPr/>
            <p:nvPr/>
          </p:nvSpPr>
          <p:spPr>
            <a:xfrm>
              <a:off x="0" y="0"/>
              <a:ext cx="1710399" cy="143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39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buNone/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85" name="Shape 385"/>
            <p:cNvSpPr/>
            <p:nvPr/>
          </p:nvSpPr>
          <p:spPr>
            <a:xfrm>
              <a:off x="6121400" y="1972733"/>
              <a:ext cx="1710399" cy="143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39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buNone/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86" name="Shape 386"/>
            <p:cNvSpPr/>
            <p:nvPr/>
          </p:nvSpPr>
          <p:spPr>
            <a:xfrm>
              <a:off x="1507066" y="1202266"/>
              <a:ext cx="4594404" cy="1253068"/>
            </a:xfrm>
            <a:prstGeom prst="line">
              <a:avLst/>
            </a:prstGeom>
            <a:noFill/>
            <a:ln w="1143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buNone/>
                <a:defRPr sz="2400"/>
              </a:pPr>
              <a:endParaRPr sz="1687"/>
            </a:p>
          </p:txBody>
        </p:sp>
      </p:grpSp>
      <p:pic>
        <p:nvPicPr>
          <p:cNvPr id="1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73383" y="5814175"/>
            <a:ext cx="4657883" cy="5129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32102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CTS </a:t>
            </a:r>
            <a:r>
              <a:rPr lang="en-US" dirty="0" smtClean="0"/>
              <a:t>Language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790607"/>
          </a:xfrm>
        </p:spPr>
        <p:txBody>
          <a:bodyPr/>
          <a:lstStyle/>
          <a:p>
            <a:pPr lvl="0"/>
            <a:r>
              <a:rPr lang="en-US" dirty="0"/>
              <a:t>How should we describe these relations?</a:t>
            </a:r>
          </a:p>
          <a:p>
            <a:endParaRPr lang="en-US" dirty="0"/>
          </a:p>
        </p:txBody>
      </p:sp>
      <p:pic>
        <p:nvPicPr>
          <p:cNvPr id="38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979" y="2276566"/>
            <a:ext cx="3824567" cy="3509663"/>
          </a:xfrm>
          <a:prstGeom prst="rect">
            <a:avLst/>
          </a:prstGeom>
          <a:ln w="25400">
            <a:solidFill/>
            <a:miter lim="400000"/>
          </a:ln>
        </p:spPr>
      </p:pic>
      <p:pic>
        <p:nvPicPr>
          <p:cNvPr id="383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28497" y="2276566"/>
            <a:ext cx="4521235" cy="3509663"/>
          </a:xfrm>
          <a:prstGeom prst="rect">
            <a:avLst/>
          </a:prstGeom>
          <a:ln w="25400">
            <a:solidFill/>
            <a:miter lim="400000"/>
          </a:ln>
        </p:spPr>
      </p:pic>
      <p:grpSp>
        <p:nvGrpSpPr>
          <p:cNvPr id="387" name="Group 387"/>
          <p:cNvGrpSpPr/>
          <p:nvPr/>
        </p:nvGrpSpPr>
        <p:grpSpPr>
          <a:xfrm>
            <a:off x="185343" y="2472335"/>
            <a:ext cx="5504414" cy="2391543"/>
            <a:chOff x="0" y="0"/>
            <a:chExt cx="7831798" cy="3402738"/>
          </a:xfrm>
        </p:grpSpPr>
        <p:sp>
          <p:nvSpPr>
            <p:cNvPr id="384" name="Shape 384"/>
            <p:cNvSpPr/>
            <p:nvPr/>
          </p:nvSpPr>
          <p:spPr>
            <a:xfrm>
              <a:off x="0" y="0"/>
              <a:ext cx="1710399" cy="143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39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buNone/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85" name="Shape 385"/>
            <p:cNvSpPr/>
            <p:nvPr/>
          </p:nvSpPr>
          <p:spPr>
            <a:xfrm>
              <a:off x="6121400" y="1972733"/>
              <a:ext cx="1710399" cy="143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39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buNone/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86" name="Shape 386"/>
            <p:cNvSpPr/>
            <p:nvPr/>
          </p:nvSpPr>
          <p:spPr>
            <a:xfrm>
              <a:off x="1507066" y="1202266"/>
              <a:ext cx="4594404" cy="1253068"/>
            </a:xfrm>
            <a:prstGeom prst="line">
              <a:avLst/>
            </a:prstGeom>
            <a:noFill/>
            <a:ln w="1143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buNone/>
                <a:defRPr sz="2400"/>
              </a:pPr>
              <a:endParaRPr sz="1687"/>
            </a:p>
          </p:txBody>
        </p:sp>
      </p:grpSp>
    </p:spTree>
    <p:extLst>
      <p:ext uri="{BB962C8B-B14F-4D97-AF65-F5344CB8AC3E}">
        <p14:creationId xmlns:p14="http://schemas.microsoft.com/office/powerpoint/2010/main" val="76090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328" y="1062633"/>
            <a:ext cx="8572500" cy="4572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-133945" y="0"/>
            <a:ext cx="9295805" cy="660797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89294" tIns="89294" rIns="89294" bIns="89294"/>
          <a:lstStyle/>
          <a:p>
            <a:pPr algn="l"/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 </a:t>
            </a:r>
            <a:r>
              <a:rPr lang="en-US" sz="32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#3 – “rare” information forms don’t fit any app</a:t>
            </a:r>
            <a:endParaRPr lang="en-US" sz="32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CTS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790607"/>
          </a:xfrm>
        </p:spPr>
        <p:txBody>
          <a:bodyPr/>
          <a:lstStyle/>
          <a:p>
            <a:pPr lvl="0"/>
            <a:r>
              <a:rPr lang="en-US" dirty="0"/>
              <a:t>CSS Selectors to describe binding points.</a:t>
            </a:r>
          </a:p>
          <a:p>
            <a:endParaRPr lang="en-US" dirty="0"/>
          </a:p>
        </p:txBody>
      </p:sp>
      <p:pic>
        <p:nvPicPr>
          <p:cNvPr id="395" name="pasted-image.tif"/>
          <p:cNvPicPr/>
          <p:nvPr/>
        </p:nvPicPr>
        <p:blipFill>
          <a:blip r:embed="rId3">
            <a:extLst/>
          </a:blip>
          <a:srcRect r="69676" b="61207"/>
          <a:stretch>
            <a:fillRect/>
          </a:stretch>
        </p:blipFill>
        <p:spPr>
          <a:xfrm>
            <a:off x="383980" y="2276566"/>
            <a:ext cx="1159760" cy="1361490"/>
          </a:xfrm>
          <a:prstGeom prst="rect">
            <a:avLst/>
          </a:prstGeom>
          <a:ln w="25400">
            <a:solidFill/>
            <a:miter lim="400000"/>
          </a:ln>
        </p:spPr>
      </p:pic>
      <p:pic>
        <p:nvPicPr>
          <p:cNvPr id="396" name="pasted-image.tif"/>
          <p:cNvPicPr/>
          <p:nvPr/>
        </p:nvPicPr>
        <p:blipFill>
          <a:blip r:embed="rId4">
            <a:extLst/>
          </a:blip>
          <a:srcRect t="39261" r="61191" b="22388"/>
          <a:stretch>
            <a:fillRect/>
          </a:stretch>
        </p:blipFill>
        <p:spPr>
          <a:xfrm>
            <a:off x="4428497" y="3654506"/>
            <a:ext cx="1754616" cy="1345963"/>
          </a:xfrm>
          <a:prstGeom prst="rect">
            <a:avLst/>
          </a:prstGeom>
          <a:ln w="25400">
            <a:solidFill/>
            <a:miter lim="400000"/>
          </a:ln>
        </p:spPr>
      </p:pic>
      <p:grpSp>
        <p:nvGrpSpPr>
          <p:cNvPr id="400" name="Group 400"/>
          <p:cNvGrpSpPr/>
          <p:nvPr/>
        </p:nvGrpSpPr>
        <p:grpSpPr>
          <a:xfrm>
            <a:off x="185343" y="2472335"/>
            <a:ext cx="5504414" cy="2391543"/>
            <a:chOff x="0" y="0"/>
            <a:chExt cx="7831798" cy="3402738"/>
          </a:xfrm>
        </p:grpSpPr>
        <p:sp>
          <p:nvSpPr>
            <p:cNvPr id="397" name="Shape 397"/>
            <p:cNvSpPr/>
            <p:nvPr/>
          </p:nvSpPr>
          <p:spPr>
            <a:xfrm>
              <a:off x="0" y="0"/>
              <a:ext cx="1710399" cy="143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39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buNone/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98" name="Shape 398"/>
            <p:cNvSpPr/>
            <p:nvPr/>
          </p:nvSpPr>
          <p:spPr>
            <a:xfrm>
              <a:off x="6121400" y="1972733"/>
              <a:ext cx="1710399" cy="143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39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buNone/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99" name="Shape 399"/>
            <p:cNvSpPr/>
            <p:nvPr/>
          </p:nvSpPr>
          <p:spPr>
            <a:xfrm>
              <a:off x="1507066" y="1202266"/>
              <a:ext cx="4594404" cy="1253068"/>
            </a:xfrm>
            <a:prstGeom prst="line">
              <a:avLst/>
            </a:prstGeom>
            <a:noFill/>
            <a:ln w="1143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buNone/>
                <a:defRPr sz="2400"/>
              </a:pPr>
              <a:endParaRPr sz="1687"/>
            </a:p>
          </p:txBody>
        </p:sp>
      </p:grpSp>
      <p:sp>
        <p:nvSpPr>
          <p:cNvPr id="401" name="Shape 401"/>
          <p:cNvSpPr/>
          <p:nvPr/>
        </p:nvSpPr>
        <p:spPr>
          <a:xfrm>
            <a:off x="1812899" y="2649362"/>
            <a:ext cx="2249303" cy="52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4900" b="1">
                <a:solidFill>
                  <a:srgbClr val="2E3E5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>
                <a:solidFill>
                  <a:srgbClr val="000000"/>
                </a:solidFill>
              </a:defRPr>
            </a:pPr>
            <a:r>
              <a:rPr sz="3443"/>
              <a:t>h1 &gt; img</a:t>
            </a:r>
          </a:p>
        </p:txBody>
      </p:sp>
      <p:sp>
        <p:nvSpPr>
          <p:cNvPr id="402" name="Shape 402"/>
          <p:cNvSpPr/>
          <p:nvPr/>
        </p:nvSpPr>
        <p:spPr>
          <a:xfrm>
            <a:off x="6633648" y="4019491"/>
            <a:ext cx="1956375" cy="52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4900" b="1">
                <a:solidFill>
                  <a:srgbClr val="2E3E5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>
                <a:solidFill>
                  <a:srgbClr val="000000"/>
                </a:solidFill>
              </a:defRPr>
            </a:pPr>
            <a:r>
              <a:rPr sz="3443"/>
              <a:t>img.me</a:t>
            </a:r>
          </a:p>
        </p:txBody>
      </p:sp>
      <p:sp>
        <p:nvSpPr>
          <p:cNvPr id="403" name="Shape 403"/>
          <p:cNvSpPr/>
          <p:nvPr/>
        </p:nvSpPr>
        <p:spPr>
          <a:xfrm rot="977529">
            <a:off x="1815403" y="3844416"/>
            <a:ext cx="2249303" cy="475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4400" b="1">
                <a:solidFill>
                  <a:srgbClr val="2E3E5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>
                <a:solidFill>
                  <a:srgbClr val="000000"/>
                </a:solidFill>
              </a:defRPr>
            </a:pPr>
            <a:r>
              <a:rPr sz="3092"/>
              <a:t>goesThere</a:t>
            </a:r>
          </a:p>
        </p:txBody>
      </p:sp>
    </p:spTree>
    <p:extLst>
      <p:ext uri="{BB962C8B-B14F-4D97-AF65-F5344CB8AC3E}">
        <p14:creationId xmlns:p14="http://schemas.microsoft.com/office/powerpoint/2010/main" val="126657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CTS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14965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ym typeface="Helvetica Neue Light"/>
              </a:rPr>
              <a:t>CSS-style attachment as well:</a:t>
            </a:r>
          </a:p>
          <a:p>
            <a:pPr lvl="1"/>
            <a:r>
              <a:rPr lang="en-US" dirty="0" smtClean="0">
                <a:sym typeface="Helvetica Neue Light"/>
              </a:rPr>
              <a:t>On the node</a:t>
            </a:r>
          </a:p>
          <a:p>
            <a:pPr lvl="1"/>
            <a:r>
              <a:rPr lang="en-US" dirty="0" smtClean="0">
                <a:sym typeface="Helvetica Neue Light"/>
              </a:rPr>
              <a:t>In a &lt;style&gt; block</a:t>
            </a:r>
          </a:p>
          <a:p>
            <a:pPr lvl="1"/>
            <a:r>
              <a:rPr lang="en-US" dirty="0" smtClean="0">
                <a:sym typeface="Helvetica Neue Light"/>
              </a:rPr>
              <a:t>In a stylesheet (“Tree sheet”)</a:t>
            </a:r>
            <a:endParaRPr lang="en-US" dirty="0">
              <a:sym typeface="Helvetica Neue Light"/>
            </a:endParaRPr>
          </a:p>
        </p:txBody>
      </p:sp>
      <p:grpSp>
        <p:nvGrpSpPr>
          <p:cNvPr id="420" name="Group 420"/>
          <p:cNvGrpSpPr/>
          <p:nvPr/>
        </p:nvGrpSpPr>
        <p:grpSpPr>
          <a:xfrm>
            <a:off x="531025" y="3728516"/>
            <a:ext cx="8404679" cy="2723903"/>
            <a:chOff x="0" y="0"/>
            <a:chExt cx="11958360" cy="3875627"/>
          </a:xfrm>
        </p:grpSpPr>
        <p:pic>
          <p:nvPicPr>
            <p:cNvPr id="411" name="pasted-image.tif"/>
            <p:cNvPicPr/>
            <p:nvPr/>
          </p:nvPicPr>
          <p:blipFill>
            <a:blip r:embed="rId3">
              <a:extLst/>
            </a:blip>
            <a:srcRect r="69676" b="61207"/>
            <a:stretch>
              <a:fillRect/>
            </a:stretch>
          </p:blipFill>
          <p:spPr>
            <a:xfrm>
              <a:off x="282623" y="0"/>
              <a:ext cx="1650132" cy="1937157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412" name="pasted-image.tif"/>
            <p:cNvPicPr/>
            <p:nvPr/>
          </p:nvPicPr>
          <p:blipFill>
            <a:blip r:embed="rId4">
              <a:extLst/>
            </a:blip>
            <a:srcRect t="39261" r="61191" b="22388"/>
            <a:stretch>
              <a:fillRect/>
            </a:stretch>
          </p:blipFill>
          <p:spPr>
            <a:xfrm>
              <a:off x="6037250" y="1960562"/>
              <a:ext cx="2496506" cy="191506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grpSp>
          <p:nvGrpSpPr>
            <p:cNvPr id="416" name="Group 416"/>
            <p:cNvGrpSpPr/>
            <p:nvPr/>
          </p:nvGrpSpPr>
          <p:grpSpPr>
            <a:xfrm>
              <a:off x="0" y="278545"/>
              <a:ext cx="7831799" cy="3402740"/>
              <a:chOff x="0" y="0"/>
              <a:chExt cx="7831798" cy="3402738"/>
            </a:xfrm>
          </p:grpSpPr>
          <p:sp>
            <p:nvSpPr>
              <p:cNvPr id="413" name="Shape 413"/>
              <p:cNvSpPr/>
              <p:nvPr/>
            </p:nvSpPr>
            <p:spPr>
              <a:xfrm>
                <a:off x="0" y="0"/>
                <a:ext cx="1710399" cy="1430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139700" cap="flat">
                <a:solidFill>
                  <a:srgbClr val="C82506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buNone/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6121400" y="1972733"/>
                <a:ext cx="1710399" cy="1430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139700" cap="flat">
                <a:solidFill>
                  <a:srgbClr val="C82506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buNone/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415" name="Shape 415"/>
              <p:cNvSpPr/>
              <p:nvPr/>
            </p:nvSpPr>
            <p:spPr>
              <a:xfrm>
                <a:off x="1507066" y="1202266"/>
                <a:ext cx="4594404" cy="1253068"/>
              </a:xfrm>
              <a:prstGeom prst="line">
                <a:avLst/>
              </a:prstGeom>
              <a:noFill/>
              <a:ln w="114300" cap="flat">
                <a:solidFill>
                  <a:srgbClr val="C82506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buNone/>
                  <a:defRPr sz="2400"/>
                </a:pPr>
                <a:endParaRPr sz="1687"/>
              </a:p>
            </p:txBody>
          </p:sp>
        </p:grpSp>
        <p:sp>
          <p:nvSpPr>
            <p:cNvPr id="417" name="Shape 417"/>
            <p:cNvSpPr/>
            <p:nvPr/>
          </p:nvSpPr>
          <p:spPr>
            <a:xfrm>
              <a:off x="2315721" y="530423"/>
              <a:ext cx="3200357" cy="753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4900" b="1">
                  <a:solidFill>
                    <a:srgbClr val="2E3E5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buNone/>
                <a:defRPr sz="1800" b="0">
                  <a:solidFill>
                    <a:srgbClr val="000000"/>
                  </a:solidFill>
                </a:defRPr>
              </a:pPr>
              <a:r>
                <a:rPr sz="3443"/>
                <a:t>h1 &gt; img</a:t>
              </a:r>
            </a:p>
          </p:txBody>
        </p:sp>
        <p:sp>
          <p:nvSpPr>
            <p:cNvPr id="418" name="Shape 418"/>
            <p:cNvSpPr/>
            <p:nvPr/>
          </p:nvSpPr>
          <p:spPr>
            <a:xfrm>
              <a:off x="9174789" y="2479872"/>
              <a:ext cx="2783571" cy="753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4900" b="1">
                  <a:solidFill>
                    <a:srgbClr val="2E3E5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buNone/>
                <a:defRPr sz="1800" b="0">
                  <a:solidFill>
                    <a:srgbClr val="000000"/>
                  </a:solidFill>
                </a:defRPr>
              </a:pPr>
              <a:r>
                <a:rPr sz="3443"/>
                <a:t>img.me</a:t>
              </a:r>
            </a:p>
          </p:txBody>
        </p:sp>
        <p:sp>
          <p:nvSpPr>
            <p:cNvPr id="419" name="Shape 419"/>
            <p:cNvSpPr/>
            <p:nvPr/>
          </p:nvSpPr>
          <p:spPr>
            <a:xfrm rot="977529">
              <a:off x="2319283" y="2230772"/>
              <a:ext cx="3200357" cy="677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4400" b="1">
                  <a:solidFill>
                    <a:srgbClr val="2E3E5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buNone/>
                <a:defRPr sz="1800" b="0">
                  <a:solidFill>
                    <a:srgbClr val="000000"/>
                  </a:solidFill>
                </a:defRPr>
              </a:pPr>
              <a:r>
                <a:rPr sz="3092"/>
                <a:t>goesThere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764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sldNum" sz="quarter" idx="4294967295"/>
          </p:nvPr>
        </p:nvSpPr>
        <p:spPr>
          <a:xfrm>
            <a:off x="4438040" y="6503981"/>
            <a:ext cx="258995" cy="2677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162</a:t>
            </a:fld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1022860" y="714849"/>
            <a:ext cx="7098281" cy="2145943"/>
          </a:xfrm>
          <a:prstGeom prst="roundRect">
            <a:avLst>
              <a:gd name="adj" fmla="val 19505"/>
            </a:avLst>
          </a:prstGeom>
          <a:solidFill>
            <a:srgbClr val="51A7F9">
              <a:alpha val="14000"/>
            </a:srgbClr>
          </a:solidFill>
          <a:ln w="88900">
            <a:solidFill>
              <a:srgbClr val="164F86"/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 lvl="0">
              <a:buNone/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pic>
        <p:nvPicPr>
          <p:cNvPr id="426" name="droppedImage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5305" y="895207"/>
            <a:ext cx="1148390" cy="126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5592" y="911093"/>
            <a:ext cx="1008630" cy="1162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82495" y="923576"/>
            <a:ext cx="1014536" cy="1169296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429"/>
          <p:cNvSpPr/>
          <p:nvPr/>
        </p:nvSpPr>
        <p:spPr>
          <a:xfrm>
            <a:off x="3220099" y="2019419"/>
            <a:ext cx="981006" cy="60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buNone/>
              <a:defRPr sz="1800"/>
            </a:pPr>
            <a:r>
              <a:rPr sz="3443"/>
              <a:t>CSS</a:t>
            </a:r>
          </a:p>
        </p:txBody>
      </p:sp>
      <p:sp>
        <p:nvSpPr>
          <p:cNvPr id="430" name="Shape 430"/>
          <p:cNvSpPr/>
          <p:nvPr/>
        </p:nvSpPr>
        <p:spPr>
          <a:xfrm>
            <a:off x="1327221" y="2031901"/>
            <a:ext cx="1272753" cy="60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buNone/>
              <a:defRPr sz="1800"/>
            </a:pPr>
            <a:r>
              <a:rPr sz="3443"/>
              <a:t>HTML</a:t>
            </a:r>
          </a:p>
        </p:txBody>
      </p:sp>
      <p:sp>
        <p:nvSpPr>
          <p:cNvPr id="431" name="Shape 431"/>
          <p:cNvSpPr/>
          <p:nvPr/>
        </p:nvSpPr>
        <p:spPr>
          <a:xfrm>
            <a:off x="5027807" y="2019419"/>
            <a:ext cx="1005051" cy="60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buNone/>
              <a:defRPr sz="1800"/>
            </a:pPr>
            <a:r>
              <a:rPr sz="3443"/>
              <a:t>Data</a:t>
            </a:r>
          </a:p>
        </p:txBody>
      </p:sp>
      <p:pic>
        <p:nvPicPr>
          <p:cNvPr id="432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63477" y="950193"/>
            <a:ext cx="1011934" cy="1157512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Shape 433"/>
          <p:cNvSpPr/>
          <p:nvPr/>
        </p:nvSpPr>
        <p:spPr>
          <a:xfrm>
            <a:off x="6691689" y="2019419"/>
            <a:ext cx="955358" cy="60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buNone/>
              <a:defRPr sz="1800"/>
            </a:pPr>
            <a:r>
              <a:rPr sz="3443"/>
              <a:t>CTS</a:t>
            </a:r>
          </a:p>
        </p:txBody>
      </p:sp>
      <p:sp>
        <p:nvSpPr>
          <p:cNvPr id="434" name="Shape 434"/>
          <p:cNvSpPr/>
          <p:nvPr/>
        </p:nvSpPr>
        <p:spPr>
          <a:xfrm>
            <a:off x="634567" y="3467609"/>
            <a:ext cx="7874867" cy="3555726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03" tIns="35703" rIns="35703" bIns="35703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435" name="Shape 435"/>
          <p:cNvSpPr/>
          <p:nvPr/>
        </p:nvSpPr>
        <p:spPr>
          <a:xfrm>
            <a:off x="706671" y="3809607"/>
            <a:ext cx="8053385" cy="34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3200" b="1">
                <a:solidFill>
                  <a:srgbClr val="2E3E5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>
                <a:solidFill>
                  <a:srgbClr val="000000"/>
                </a:solidFill>
              </a:defRPr>
            </a:pPr>
            <a:r>
              <a:rPr sz="2249" dirty="0" err="1"/>
              <a:t>Karger</a:t>
            </a:r>
            <a:r>
              <a:rPr sz="2249" dirty="0"/>
              <a:t> | h1&gt;</a:t>
            </a:r>
            <a:r>
              <a:rPr sz="2249" dirty="0" err="1"/>
              <a:t>img</a:t>
            </a:r>
            <a:r>
              <a:rPr sz="2249" dirty="0"/>
              <a:t>  :</a:t>
            </a:r>
            <a:r>
              <a:rPr sz="2249" dirty="0" err="1"/>
              <a:t>goesThere</a:t>
            </a:r>
            <a:r>
              <a:rPr sz="2249" dirty="0"/>
              <a:t>  </a:t>
            </a:r>
            <a:r>
              <a:rPr sz="2249" dirty="0" err="1"/>
              <a:t>Landay</a:t>
            </a:r>
            <a:r>
              <a:rPr sz="2249" dirty="0"/>
              <a:t> | img.me;</a:t>
            </a:r>
          </a:p>
        </p:txBody>
      </p:sp>
      <p:sp>
        <p:nvSpPr>
          <p:cNvPr id="436" name="Shape 436"/>
          <p:cNvSpPr/>
          <p:nvPr/>
        </p:nvSpPr>
        <p:spPr>
          <a:xfrm flipV="1">
            <a:off x="502057" y="2072259"/>
            <a:ext cx="6182412" cy="1467060"/>
          </a:xfrm>
          <a:prstGeom prst="line">
            <a:avLst/>
          </a:prstGeom>
          <a:ln w="101600">
            <a:solidFill>
              <a:srgbClr val="861001"/>
            </a:solidFill>
            <a:miter lim="400000"/>
          </a:ln>
        </p:spPr>
        <p:txBody>
          <a:bodyPr lIns="0" tIns="0" rIns="0" bIns="0" anchor="ctr"/>
          <a:lstStyle/>
          <a:p>
            <a:pPr lvl="0">
              <a:buNone/>
              <a:defRPr sz="2400"/>
            </a:pPr>
            <a:endParaRPr sz="1687"/>
          </a:p>
        </p:txBody>
      </p:sp>
      <p:sp>
        <p:nvSpPr>
          <p:cNvPr id="437" name="Shape 437"/>
          <p:cNvSpPr/>
          <p:nvPr/>
        </p:nvSpPr>
        <p:spPr>
          <a:xfrm flipH="1" flipV="1">
            <a:off x="7659160" y="2072259"/>
            <a:ext cx="891662" cy="1467061"/>
          </a:xfrm>
          <a:prstGeom prst="line">
            <a:avLst/>
          </a:prstGeom>
          <a:ln w="101600">
            <a:solidFill>
              <a:srgbClr val="861001"/>
            </a:solidFill>
            <a:miter lim="400000"/>
          </a:ln>
        </p:spPr>
        <p:txBody>
          <a:bodyPr lIns="0" tIns="0" rIns="0" bIns="0" anchor="ctr"/>
          <a:lstStyle/>
          <a:p>
            <a:pPr lvl="0">
              <a:buNone/>
              <a:defRPr sz="2400"/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3693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mtClean="0"/>
              <a:t>Mockup Driven Design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Helvetica Neue Light"/>
              </a:rPr>
              <a:t> Content Document</a:t>
            </a:r>
          </a:p>
          <a:p>
            <a:pPr lvl="1"/>
            <a:r>
              <a:rPr lang="en-US" dirty="0" smtClean="0">
                <a:sym typeface="Helvetica Neue Light"/>
              </a:rPr>
              <a:t> Data object expressed as HTML</a:t>
            </a:r>
          </a:p>
          <a:p>
            <a:r>
              <a:rPr lang="en-US" dirty="0" smtClean="0">
                <a:sym typeface="Helvetica Neue Light"/>
              </a:rPr>
              <a:t> Design Mockup</a:t>
            </a:r>
          </a:p>
          <a:p>
            <a:pPr lvl="1"/>
            <a:r>
              <a:rPr lang="en-US" dirty="0" smtClean="0">
                <a:sym typeface="Helvetica Neue Light"/>
              </a:rPr>
              <a:t> Design object expressed as HTML</a:t>
            </a:r>
          </a:p>
          <a:p>
            <a:r>
              <a:rPr lang="en-US" dirty="0" smtClean="0">
                <a:sym typeface="Helvetica Neue Light"/>
              </a:rPr>
              <a:t> Renders in browser</a:t>
            </a:r>
          </a:p>
          <a:p>
            <a:r>
              <a:rPr lang="en-US" dirty="0" smtClean="0">
                <a:sym typeface="Helvetica Neue Light"/>
              </a:rPr>
              <a:t> Direct manipulation</a:t>
            </a:r>
          </a:p>
          <a:p>
            <a:r>
              <a:rPr lang="en-US" dirty="0" smtClean="0">
                <a:sym typeface="Helvetica Neue Light"/>
              </a:rPr>
              <a:t> O(1) design updates</a:t>
            </a:r>
          </a:p>
          <a:p>
            <a:pPr lvl="1"/>
            <a:r>
              <a:rPr lang="en-US" dirty="0" smtClean="0">
                <a:sym typeface="Helvetica Neue Light"/>
              </a:rPr>
              <a:t>Using any HTML edit tool you like</a:t>
            </a:r>
          </a:p>
          <a:p>
            <a:r>
              <a:rPr lang="en-US" dirty="0" smtClean="0">
                <a:sym typeface="Helvetica Neue Light"/>
              </a:rPr>
              <a:t> For either task, high signal-to-noise ratio</a:t>
            </a:r>
          </a:p>
          <a:p>
            <a:pPr lvl="1"/>
            <a:endParaRPr lang="en-US" dirty="0" smtClean="0">
              <a:sym typeface="Helvetica Neue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0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three-website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100" y="1387464"/>
            <a:ext cx="8965801" cy="32975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mtClean="0"/>
              <a:t>User Study: Course Pages</a:t>
            </a:r>
            <a:br>
              <a:rPr lang="en-US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1022" y="4608124"/>
            <a:ext cx="8440282" cy="159744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ym typeface="Helvetica Neue Light"/>
              </a:rPr>
              <a:t>17 participants</a:t>
            </a:r>
          </a:p>
          <a:p>
            <a:r>
              <a:rPr lang="en-US" dirty="0" smtClean="0">
                <a:sym typeface="Helvetica Neue Light"/>
              </a:rPr>
              <a:t>Modify, Copy, Insert the nth announcement</a:t>
            </a:r>
          </a:p>
          <a:p>
            <a:r>
              <a:rPr lang="en-US" dirty="0" smtClean="0">
                <a:sym typeface="Helvetica Neue Light"/>
              </a:rPr>
              <a:t>Two variants ordinary HTML versus content-only HTML.</a:t>
            </a:r>
          </a:p>
          <a:p>
            <a:endParaRPr lang="en-US" dirty="0"/>
          </a:p>
        </p:txBody>
      </p:sp>
      <p:sp>
        <p:nvSpPr>
          <p:cNvPr id="967" name="Shape 967"/>
          <p:cNvSpPr>
            <a:spLocks noGrp="1"/>
          </p:cNvSpPr>
          <p:nvPr>
            <p:ph type="sldNum" sz="quarter" idx="4294967295"/>
          </p:nvPr>
        </p:nvSpPr>
        <p:spPr>
          <a:xfrm>
            <a:off x="0" y="6508309"/>
            <a:ext cx="260101" cy="2673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164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0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copy-pic-htm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298" y="429890"/>
            <a:ext cx="8265406" cy="5998222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Shape 974"/>
          <p:cNvSpPr>
            <a:spLocks noGrp="1"/>
          </p:cNvSpPr>
          <p:nvPr>
            <p:ph type="sldNum" sz="quarter" idx="4294967295"/>
          </p:nvPr>
        </p:nvSpPr>
        <p:spPr>
          <a:xfrm>
            <a:off x="4438040" y="6503981"/>
            <a:ext cx="258995" cy="2677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87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nofirst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3435" y="-474604"/>
            <a:ext cx="5297131" cy="6855111"/>
          </a:xfrm>
          <a:prstGeom prst="rect">
            <a:avLst/>
          </a:prstGeom>
          <a:ln w="12700">
            <a:miter lim="400000"/>
          </a:ln>
        </p:spPr>
      </p:pic>
      <p:sp>
        <p:nvSpPr>
          <p:cNvPr id="977" name="Shape 977"/>
          <p:cNvSpPr/>
          <p:nvPr/>
        </p:nvSpPr>
        <p:spPr>
          <a:xfrm>
            <a:off x="1102080" y="5706669"/>
            <a:ext cx="6939842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spcBef>
                <a:spcPts val="1200"/>
              </a:spcBef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buNone/>
              <a:defRPr sz="1800"/>
            </a:pPr>
            <a:r>
              <a:rPr sz="2600" dirty="0"/>
              <a:t>Copy, Paste, and Edit  operations significantly faster with CTS-separated HTML</a:t>
            </a:r>
          </a:p>
        </p:txBody>
      </p:sp>
      <p:sp>
        <p:nvSpPr>
          <p:cNvPr id="978" name="Shape 978"/>
          <p:cNvSpPr>
            <a:spLocks noGrp="1"/>
          </p:cNvSpPr>
          <p:nvPr>
            <p:ph type="sldNum" sz="quarter" idx="4294967295"/>
          </p:nvPr>
        </p:nvSpPr>
        <p:spPr>
          <a:xfrm>
            <a:off x="4438040" y="6508444"/>
            <a:ext cx="258995" cy="2677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166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1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7927" y="3833549"/>
            <a:ext cx="2315089" cy="2259591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Shape 983"/>
          <p:cNvSpPr/>
          <p:nvPr/>
        </p:nvSpPr>
        <p:spPr>
          <a:xfrm>
            <a:off x="3642690" y="3622382"/>
            <a:ext cx="543173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99069" indent="-99069">
              <a:defRPr sz="1800"/>
            </a:pPr>
            <a:endParaRPr sz="2600" i="1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Microformat Themes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1022" y="1764352"/>
            <a:ext cx="8440282" cy="452221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ym typeface="Helvetica Neue Light"/>
              </a:rPr>
              <a:t>CTS not just for whole-page design</a:t>
            </a:r>
          </a:p>
          <a:p>
            <a:r>
              <a:rPr lang="en-US" dirty="0" smtClean="0">
                <a:sym typeface="Helvetica Neue Light"/>
              </a:rPr>
              <a:t>Concept from the SW community</a:t>
            </a:r>
          </a:p>
          <a:p>
            <a:r>
              <a:rPr lang="en-US" dirty="0" smtClean="0">
                <a:sym typeface="Helvetica Neue Light"/>
              </a:rPr>
              <a:t>Overload CSS classes to annotate data amidst HTML</a:t>
            </a:r>
          </a:p>
          <a:p>
            <a:r>
              <a:rPr lang="en-US" dirty="0" smtClean="0">
                <a:sym typeface="Helvetica Neue Light"/>
              </a:rPr>
              <a:t>Used for “small” objects</a:t>
            </a:r>
          </a:p>
          <a:p>
            <a:pPr lvl="1"/>
            <a:r>
              <a:rPr lang="en-US" dirty="0" smtClean="0">
                <a:sym typeface="Helvetica Neue Light"/>
              </a:rPr>
              <a:t> </a:t>
            </a:r>
            <a:r>
              <a:rPr lang="en-US" dirty="0" err="1" smtClean="0">
                <a:sym typeface="Helvetica Neue Light"/>
              </a:rPr>
              <a:t>hCard</a:t>
            </a:r>
            <a:endParaRPr lang="en-US" dirty="0" smtClean="0">
              <a:sym typeface="Helvetica Neue Light"/>
            </a:endParaRPr>
          </a:p>
          <a:p>
            <a:pPr lvl="1"/>
            <a:r>
              <a:rPr lang="en-US" dirty="0" smtClean="0">
                <a:sym typeface="Helvetica Neue Light"/>
              </a:rPr>
              <a:t> </a:t>
            </a:r>
            <a:r>
              <a:rPr lang="en-US" dirty="0" err="1" smtClean="0">
                <a:sym typeface="Helvetica Neue Light"/>
              </a:rPr>
              <a:t>hCal</a:t>
            </a:r>
            <a:endParaRPr lang="en-US" dirty="0" smtClean="0">
              <a:sym typeface="Helvetica Neue Light"/>
            </a:endParaRPr>
          </a:p>
          <a:p>
            <a:pPr lvl="1"/>
            <a:r>
              <a:rPr lang="en-US" dirty="0" smtClean="0">
                <a:sym typeface="Helvetica Neue Light"/>
              </a:rPr>
              <a:t> </a:t>
            </a:r>
            <a:r>
              <a:rPr lang="en-US" dirty="0" err="1" smtClean="0">
                <a:sym typeface="Helvetica Neue Light"/>
              </a:rPr>
              <a:t>hReview</a:t>
            </a:r>
            <a:endParaRPr lang="en-US" dirty="0" smtClean="0">
              <a:sym typeface="Helvetica Neue Light"/>
            </a:endParaRPr>
          </a:p>
          <a:p>
            <a:pPr lvl="1"/>
            <a:endParaRPr lang="en-US" dirty="0">
              <a:sym typeface="Helvetica Neue Light"/>
            </a:endParaRPr>
          </a:p>
          <a:p>
            <a:r>
              <a:rPr lang="en-US" dirty="0" err="1" smtClean="0">
                <a:sym typeface="Helvetica Neue Light"/>
              </a:rPr>
              <a:t>Microformatted</a:t>
            </a:r>
            <a:r>
              <a:rPr lang="en-US" dirty="0" smtClean="0">
                <a:sym typeface="Helvetica Neue Light"/>
              </a:rPr>
              <a:t> data can be styled</a:t>
            </a:r>
            <a:br>
              <a:rPr lang="en-US" dirty="0" smtClean="0">
                <a:sym typeface="Helvetica Neue Light"/>
              </a:rPr>
            </a:br>
            <a:r>
              <a:rPr lang="en-US" dirty="0" smtClean="0">
                <a:sym typeface="Helvetica Neue Light"/>
              </a:rPr>
              <a:t>by CTS</a:t>
            </a:r>
          </a:p>
          <a:p>
            <a:endParaRPr lang="en-US" dirty="0" smtClean="0">
              <a:sym typeface="Helvetica Neue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77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504" y="4405825"/>
            <a:ext cx="7772689" cy="5602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Widget Encapsulation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9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/>
          <p:nvPr/>
        </p:nvSpPr>
        <p:spPr>
          <a:xfrm>
            <a:off x="500887" y="661087"/>
            <a:ext cx="4348554" cy="774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03" tIns="35703" rIns="35703" bIns="35703" anchor="ctr">
            <a:spAutoFit/>
          </a:bodyPr>
          <a:lstStyle/>
          <a:p>
            <a:pPr lvl="0" algn="l">
              <a:buNone/>
              <a:defRPr sz="1800"/>
            </a:pPr>
            <a:r>
              <a:rPr sz="1335" dirty="0">
                <a:latin typeface="Helvetica"/>
                <a:ea typeface="Helvetica"/>
                <a:cs typeface="Helvetica"/>
                <a:sym typeface="Helvetica"/>
              </a:rPr>
              <a:t>&lt;!DOCTYPE html&gt;</a:t>
            </a:r>
          </a:p>
          <a:p>
            <a:pPr lvl="0" algn="l">
              <a:buNone/>
              <a:defRPr sz="1800"/>
            </a:pPr>
            <a:r>
              <a:rPr sz="1335" dirty="0">
                <a:latin typeface="Helvetica"/>
                <a:ea typeface="Helvetica"/>
                <a:cs typeface="Helvetica"/>
                <a:sym typeface="Helvetica"/>
              </a:rPr>
              <a:t>&lt;meta charset="utf-8"&gt;</a:t>
            </a:r>
          </a:p>
          <a:p>
            <a:pPr lvl="0" algn="l">
              <a:buNone/>
              <a:defRPr sz="1800"/>
            </a:pPr>
            <a:r>
              <a:rPr sz="844" dirty="0">
                <a:latin typeface="Helvetica"/>
                <a:ea typeface="Helvetica"/>
                <a:cs typeface="Helvetica"/>
                <a:sym typeface="Helvetica"/>
              </a:rPr>
              <a:t>&lt;style&gt;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.node {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cursor: pointer;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}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.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node:hover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{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stroke: #000;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stroke-width: 1.5px;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}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.node--leaf {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fill: white;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}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.label {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font: 11px "Helvetica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Neue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", Helvetica, Arial, sans-serif;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text-anchor: middle;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text-shadow: 0 1px 0 #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fff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, 1px 0 0 #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fff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, -1px 0 0 #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fff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, 0 -1px 0 #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fff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}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.label,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.node--root,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.node--leaf {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pointer-events: none;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}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&lt;/style&gt;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&lt;body&gt;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&lt;script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src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="http://d3js.org/d3.v3.min.js"&gt;&lt;/script&gt;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&lt;script&gt;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function zoom(d) {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focus0 = focus; focus = d;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transition = d3.transition()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  .duration(d3.event.altKey ? 7500 : 750)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  .tween("zoom", function(d) {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   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= d3.interpolateZoom(view, [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focus.x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focus.y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focus.r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* 2 + margin]);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    return function(t) {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zoomTo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(t)); };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  });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transition.selectAll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("text")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.filter(function(d) { return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d.parent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=== focus ||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this.style.display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=== "inline"; })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  .style("fill-opacity", function(d) { return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d.parent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=== focus ? 1 : 0; })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  .each("start", function(d) { if (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d.parent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=== focus)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this.style.display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= "inline"; })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  .each("end", function(d) { if (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d.parent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!== focus)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this.style.display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= "none"; });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}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function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zoomTo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(v) {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k = diameter / v[2]; view = v;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node.attr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("transform", function(d) { return "translate(" + (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d.x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- v[0]) * k + "," + (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d.y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- v[1]) * k + ")"; });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circle.attr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("r", function(d) { return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* k; });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}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});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d3.select(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self.frameElement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).style("height", diameter + "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px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");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&lt;/script&gt;</a:t>
            </a:r>
          </a:p>
        </p:txBody>
      </p:sp>
      <p:sp>
        <p:nvSpPr>
          <p:cNvPr id="1156" name="Shape 1156"/>
          <p:cNvSpPr/>
          <p:nvPr/>
        </p:nvSpPr>
        <p:spPr>
          <a:xfrm>
            <a:off x="5096250" y="181387"/>
            <a:ext cx="3412233" cy="6138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3" tIns="35703" rIns="35703" bIns="35703" anchor="ctr">
            <a:spAutoFit/>
          </a:bodyPr>
          <a:lstStyle/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margin = 20,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diameter = 960;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color = d3.scale.linear()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.domain([-1, 5])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.range(["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hsl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(152,80%,80%)", "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hsl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(228,30%,40%)"])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.interpolate(d3.interpolateHcl);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pack = d3.layout.pack()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.padding(2)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.size([diameter - margin, diameter - margin])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.value(function(d) { return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d.size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; })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svg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= d3.select("body").append("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svg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")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.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attr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("width", diameter)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.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attr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("height", diameter)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.append("g")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.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attr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("transform", "translate(" + diameter / 2 + "," + diameter / 2 + ")");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d3.json("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flare.json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", function(error, root) {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if (error) return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console.error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(error);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focus = root,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nodes =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pack.nodes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(root),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view;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circle =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svg.selectAll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("circle")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.data(nodes)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.enter().append("circle")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.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attr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("class", function(d) { return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d.parent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?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d.children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? "node" : "node node--leaf" : "node node--root"; })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.style("fill", function(d) { return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d.children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? color(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d.depth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) : null; })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.on("click", function(d) { if (focus !== d) zoom(d), d3.event.stopPropagation(); });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text =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svg.selectAll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("text")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.data(nodes)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.enter().append("text")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.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attr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("class", "label")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.style("fill-opacity", function(d) { return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d.parent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=== root ? 1 : 0; })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.style("display", function(d) { return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d.parent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=== root ? null : "none"; })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.text(function(d) { return d.name; });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node =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svg.selectAll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("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circle,text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");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d3.select("body")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.style("background", color(-1))</a:t>
            </a: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    .on("click", function() { zoom(root); });</a:t>
            </a:r>
          </a:p>
          <a:p>
            <a:pPr lvl="0" algn="l">
              <a:buNone/>
              <a:defRPr sz="1800"/>
            </a:pPr>
            <a:endParaRPr sz="773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zoomTo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([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root.x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root.y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773" dirty="0" err="1">
                <a:latin typeface="Helvetica"/>
                <a:ea typeface="Helvetica"/>
                <a:cs typeface="Helvetica"/>
                <a:sym typeface="Helvetica"/>
              </a:rPr>
              <a:t>root.r</a:t>
            </a:r>
            <a:r>
              <a:rPr sz="773" dirty="0">
                <a:latin typeface="Helvetica"/>
                <a:ea typeface="Helvetica"/>
                <a:cs typeface="Helvetica"/>
                <a:sym typeface="Helvetica"/>
              </a:rPr>
              <a:t> * 2 + margin]);</a:t>
            </a:r>
          </a:p>
        </p:txBody>
      </p:sp>
    </p:spTree>
    <p:extLst>
      <p:ext uri="{BB962C8B-B14F-4D97-AF65-F5344CB8AC3E}">
        <p14:creationId xmlns:p14="http://schemas.microsoft.com/office/powerpoint/2010/main" val="49285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 b="64839"/>
          <a:stretch>
            <a:fillRect/>
          </a:stretch>
        </p:blipFill>
        <p:spPr bwMode="auto">
          <a:xfrm>
            <a:off x="0" y="0"/>
            <a:ext cx="3505200" cy="68589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t="34433" b="30405"/>
          <a:stretch>
            <a:fillRect/>
          </a:stretch>
        </p:blipFill>
        <p:spPr bwMode="auto">
          <a:xfrm>
            <a:off x="3657600" y="0"/>
            <a:ext cx="3505200" cy="685912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3559596" y="595833"/>
            <a:ext cx="0" cy="5741789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 t="75119" r="24506"/>
          <a:stretch>
            <a:fillRect/>
          </a:stretch>
        </p:blipFill>
        <p:spPr bwMode="auto">
          <a:xfrm>
            <a:off x="7239000" y="1295400"/>
            <a:ext cx="2646216" cy="485358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7140401" y="595833"/>
            <a:ext cx="0" cy="5741789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/>
          <a:srcRect t="69507" r="24506" b="26514"/>
          <a:stretch>
            <a:fillRect/>
          </a:stretch>
        </p:blipFill>
        <p:spPr bwMode="auto">
          <a:xfrm>
            <a:off x="7239000" y="457200"/>
            <a:ext cx="2646216" cy="77619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04" y="4405825"/>
            <a:ext cx="7772689" cy="5602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Adding Data Interaction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4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3110" y="1556272"/>
            <a:ext cx="5122276" cy="51661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28800"/>
          </a:xfrm>
        </p:spPr>
        <p:txBody>
          <a:bodyPr>
            <a:normAutofit fontScale="90000"/>
          </a:bodyPr>
          <a:lstStyle/>
          <a:p>
            <a:pPr lvl="0"/>
            <a:r>
              <a:rPr lang="en-US" smtClean="0"/>
              <a:t>How would you edit a publication from your web browser?</a:t>
            </a:r>
            <a:br>
              <a:rPr lang="en-US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0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Shape 1191"/>
          <p:cNvSpPr/>
          <p:nvPr/>
        </p:nvSpPr>
        <p:spPr>
          <a:xfrm>
            <a:off x="904718" y="1845366"/>
            <a:ext cx="989790" cy="65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5400"/>
            </a:lvl1pPr>
          </a:lstStyle>
          <a:p>
            <a:pPr lvl="0">
              <a:buNone/>
              <a:defRPr sz="1800"/>
            </a:pPr>
            <a:r>
              <a:rPr sz="3795"/>
              <a:t>Data</a:t>
            </a:r>
          </a:p>
        </p:txBody>
      </p:sp>
      <p:sp>
        <p:nvSpPr>
          <p:cNvPr id="1192" name="Shape 1192"/>
          <p:cNvSpPr/>
          <p:nvPr/>
        </p:nvSpPr>
        <p:spPr>
          <a:xfrm>
            <a:off x="858467" y="2517785"/>
            <a:ext cx="1894590" cy="65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5400"/>
            </a:lvl1pPr>
          </a:lstStyle>
          <a:p>
            <a:pPr lvl="0">
              <a:buNone/>
              <a:defRPr sz="1800"/>
            </a:pPr>
            <a:r>
              <a:rPr sz="3795"/>
              <a:t>Template</a:t>
            </a:r>
          </a:p>
        </p:txBody>
      </p:sp>
      <p:sp>
        <p:nvSpPr>
          <p:cNvPr id="1193" name="Shape 1193"/>
          <p:cNvSpPr/>
          <p:nvPr/>
        </p:nvSpPr>
        <p:spPr>
          <a:xfrm>
            <a:off x="3149802" y="2631617"/>
            <a:ext cx="3094147" cy="1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5703" tIns="35703" rIns="35703" bIns="35703" anchor="ctr"/>
          <a:lstStyle/>
          <a:p>
            <a:pPr lvl="0">
              <a:buNone/>
              <a:defRPr sz="2400"/>
            </a:pPr>
            <a:endParaRPr sz="1687"/>
          </a:p>
        </p:txBody>
      </p:sp>
      <p:sp>
        <p:nvSpPr>
          <p:cNvPr id="1194" name="Shape 1194"/>
          <p:cNvSpPr/>
          <p:nvPr/>
        </p:nvSpPr>
        <p:spPr>
          <a:xfrm>
            <a:off x="3906717" y="2156923"/>
            <a:ext cx="1416126" cy="4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/>
          <a:p>
            <a:pPr lvl="0">
              <a:buNone/>
              <a:defRPr sz="1800"/>
            </a:pPr>
            <a:r>
              <a:rPr sz="2530"/>
              <a:t>Rendering</a:t>
            </a:r>
          </a:p>
        </p:txBody>
      </p:sp>
      <p:sp>
        <p:nvSpPr>
          <p:cNvPr id="1195" name="Shape 1195"/>
          <p:cNvSpPr/>
          <p:nvPr/>
        </p:nvSpPr>
        <p:spPr>
          <a:xfrm>
            <a:off x="6410294" y="2303564"/>
            <a:ext cx="2037128" cy="65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5400"/>
            </a:lvl1pPr>
          </a:lstStyle>
          <a:p>
            <a:pPr lvl="0">
              <a:buNone/>
              <a:defRPr sz="1800"/>
            </a:pPr>
            <a:r>
              <a:rPr sz="3795"/>
              <a:t>Web Page</a:t>
            </a:r>
          </a:p>
        </p:txBody>
      </p:sp>
      <p:sp>
        <p:nvSpPr>
          <p:cNvPr id="1198" name="Shape 1198"/>
          <p:cNvSpPr/>
          <p:nvPr/>
        </p:nvSpPr>
        <p:spPr>
          <a:xfrm>
            <a:off x="2612552" y="3323569"/>
            <a:ext cx="4160644" cy="416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5" extrusionOk="0">
                <a:moveTo>
                  <a:pt x="21600" y="0"/>
                </a:moveTo>
                <a:cubicBezTo>
                  <a:pt x="14446" y="20644"/>
                  <a:pt x="7246" y="21600"/>
                  <a:pt x="0" y="2868"/>
                </a:cubicBezTo>
              </a:path>
            </a:pathLst>
          </a:custGeom>
          <a:ln w="63500">
            <a:solidFill>
              <a:srgbClr val="C82506"/>
            </a:solidFill>
            <a:miter lim="400000"/>
            <a:tailEnd type="triangle"/>
          </a:ln>
        </p:spPr>
        <p:txBody>
          <a:bodyPr/>
          <a:lstStyle/>
          <a:p>
            <a:pPr lvl="0">
              <a:buNone/>
            </a:pPr>
            <a:endParaRPr sz="1405"/>
          </a:p>
        </p:txBody>
      </p:sp>
      <p:sp>
        <p:nvSpPr>
          <p:cNvPr id="1197" name="Shape 1197"/>
          <p:cNvSpPr/>
          <p:nvPr/>
        </p:nvSpPr>
        <p:spPr>
          <a:xfrm>
            <a:off x="2151511" y="3889851"/>
            <a:ext cx="4515692" cy="515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4100">
                <a:solidFill>
                  <a:srgbClr val="C82506"/>
                </a:solidFill>
              </a:defRPr>
            </a:lvl1pPr>
          </a:lstStyle>
          <a:p>
            <a:pPr lvl="0">
              <a:buNone/>
              <a:defRPr sz="1800">
                <a:solidFill>
                  <a:srgbClr val="000000"/>
                </a:solidFill>
              </a:defRPr>
            </a:pPr>
            <a:r>
              <a:rPr sz="2882"/>
              <a:t>…but you can’t go backwards.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</a:t>
            </a:r>
            <a:r>
              <a:rPr lang="en-US" dirty="0" smtClean="0"/>
              <a:t>Templates/Exhibit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8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mtClean="0"/>
              <a:t>Bidirectional Data Flow</a:t>
            </a:r>
            <a:br>
              <a:rPr lang="en-US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356409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The relational approach </a:t>
            </a:r>
            <a:r>
              <a:rPr lang="en-US" dirty="0" smtClean="0"/>
              <a:t>we’ve defined enables </a:t>
            </a:r>
            <a:r>
              <a:rPr lang="en-US" dirty="0"/>
              <a:t>bidirectional data flow without any modification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Data tree nodes related to web page tree nodes</a:t>
            </a:r>
          </a:p>
          <a:p>
            <a:pPr lvl="1"/>
            <a:r>
              <a:rPr lang="en-US" dirty="0" smtClean="0"/>
              <a:t>Change to web page node changes mapped data node</a:t>
            </a:r>
          </a:p>
          <a:p>
            <a:pPr lvl="1"/>
            <a:r>
              <a:rPr lang="en-US" dirty="0" smtClean="0"/>
              <a:t>Independent of particular page editing method</a:t>
            </a:r>
          </a:p>
          <a:p>
            <a:pPr lvl="1"/>
            <a:r>
              <a:rPr lang="en-US" dirty="0" smtClean="0"/>
              <a:t>Just listen for page changes</a:t>
            </a:r>
          </a:p>
          <a:p>
            <a:pPr lvl="0"/>
            <a:r>
              <a:rPr lang="en-US" dirty="0" smtClean="0"/>
              <a:t>Just need a server that can store a (data) tree and receive/send update messages</a:t>
            </a:r>
          </a:p>
          <a:p>
            <a:pPr lvl="1"/>
            <a:r>
              <a:rPr lang="en-US" dirty="0" smtClean="0"/>
              <a:t>Firebase or Meteor</a:t>
            </a:r>
          </a:p>
          <a:p>
            <a:pPr lvl="1"/>
            <a:r>
              <a:rPr lang="en-US" dirty="0" smtClean="0"/>
              <a:t>Favorite CMS</a:t>
            </a:r>
            <a:endParaRPr lang="en-US" dirty="0"/>
          </a:p>
        </p:txBody>
      </p:sp>
      <p:sp>
        <p:nvSpPr>
          <p:cNvPr id="6" name="Shape 1203"/>
          <p:cNvSpPr/>
          <p:nvPr/>
        </p:nvSpPr>
        <p:spPr>
          <a:xfrm>
            <a:off x="738897" y="5444365"/>
            <a:ext cx="989790" cy="65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5400"/>
            </a:lvl1pPr>
          </a:lstStyle>
          <a:p>
            <a:pPr lvl="0">
              <a:buNone/>
              <a:defRPr sz="1800"/>
            </a:pPr>
            <a:r>
              <a:rPr sz="3795"/>
              <a:t>Data</a:t>
            </a:r>
          </a:p>
        </p:txBody>
      </p:sp>
      <p:sp>
        <p:nvSpPr>
          <p:cNvPr id="7" name="Shape 1204"/>
          <p:cNvSpPr/>
          <p:nvPr/>
        </p:nvSpPr>
        <p:spPr>
          <a:xfrm>
            <a:off x="692646" y="6116784"/>
            <a:ext cx="1894590" cy="65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5400"/>
            </a:lvl1pPr>
          </a:lstStyle>
          <a:p>
            <a:pPr lvl="0">
              <a:buNone/>
              <a:defRPr sz="1800"/>
            </a:pPr>
            <a:r>
              <a:rPr sz="3795"/>
              <a:t>Template</a:t>
            </a:r>
          </a:p>
        </p:txBody>
      </p:sp>
      <p:sp>
        <p:nvSpPr>
          <p:cNvPr id="8" name="Shape 1205"/>
          <p:cNvSpPr/>
          <p:nvPr/>
        </p:nvSpPr>
        <p:spPr>
          <a:xfrm>
            <a:off x="2983981" y="6230616"/>
            <a:ext cx="3094147" cy="1"/>
          </a:xfrm>
          <a:prstGeom prst="line">
            <a:avLst/>
          </a:prstGeom>
          <a:ln w="114300">
            <a:solidFill>
              <a:srgbClr val="00882B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buNone/>
              <a:defRPr sz="2400"/>
            </a:pPr>
            <a:endParaRPr sz="1687"/>
          </a:p>
        </p:txBody>
      </p:sp>
      <p:sp>
        <p:nvSpPr>
          <p:cNvPr id="9" name="Shape 1206"/>
          <p:cNvSpPr/>
          <p:nvPr/>
        </p:nvSpPr>
        <p:spPr>
          <a:xfrm>
            <a:off x="3740896" y="6214119"/>
            <a:ext cx="1416126" cy="4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/>
          <a:p>
            <a:pPr lvl="0">
              <a:buNone/>
              <a:defRPr sz="1800"/>
            </a:pPr>
            <a:r>
              <a:rPr sz="2530"/>
              <a:t>Rendering</a:t>
            </a:r>
          </a:p>
        </p:txBody>
      </p:sp>
      <p:sp>
        <p:nvSpPr>
          <p:cNvPr id="10" name="Shape 1207"/>
          <p:cNvSpPr/>
          <p:nvPr/>
        </p:nvSpPr>
        <p:spPr>
          <a:xfrm>
            <a:off x="6244473" y="5902562"/>
            <a:ext cx="2037128" cy="65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5400"/>
            </a:lvl1pPr>
          </a:lstStyle>
          <a:p>
            <a:pPr lvl="0">
              <a:buNone/>
              <a:defRPr sz="1800"/>
            </a:pPr>
            <a:r>
              <a:rPr sz="3795"/>
              <a:t>Web Page</a:t>
            </a:r>
          </a:p>
        </p:txBody>
      </p:sp>
      <p:sp>
        <p:nvSpPr>
          <p:cNvPr id="11" name="Shape 1208"/>
          <p:cNvSpPr/>
          <p:nvPr/>
        </p:nvSpPr>
        <p:spPr>
          <a:xfrm>
            <a:off x="3600956" y="5767823"/>
            <a:ext cx="1728519" cy="4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/>
          <a:p>
            <a:pPr lvl="0">
              <a:buNone/>
              <a:defRPr sz="1800"/>
            </a:pPr>
            <a:r>
              <a:rPr sz="2530" dirty="0"/>
              <a:t>Bidirectional</a:t>
            </a:r>
          </a:p>
        </p:txBody>
      </p:sp>
    </p:spTree>
    <p:extLst>
      <p:ext uri="{BB962C8B-B14F-4D97-AF65-F5344CB8AC3E}">
        <p14:creationId xmlns:p14="http://schemas.microsoft.com/office/powerpoint/2010/main" val="391963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04" y="4405825"/>
            <a:ext cx="7772689" cy="5602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Spreadsheet Backed Apps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3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14965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Google spreadsheets are a fine back-end store for bidirectional content editing</a:t>
            </a:r>
          </a:p>
          <a:p>
            <a:r>
              <a:rPr lang="en-US" dirty="0" smtClean="0"/>
              <a:t>Bonus: they can compute</a:t>
            </a:r>
          </a:p>
          <a:p>
            <a:pPr lvl="1"/>
            <a:r>
              <a:rPr lang="en-US" dirty="0" smtClean="0"/>
              <a:t>In a model that end users understand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57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Quilt: Spreadsheet </a:t>
            </a:r>
            <a:r>
              <a:rPr lang="en-US" dirty="0" smtClean="0"/>
              <a:t>Backed Apps</a:t>
            </a:r>
            <a:endParaRPr lang="en-US" dirty="0"/>
          </a:p>
        </p:txBody>
      </p:sp>
      <p:sp>
        <p:nvSpPr>
          <p:cNvPr id="1379" name="Shape 1379"/>
          <p:cNvSpPr/>
          <p:nvPr/>
        </p:nvSpPr>
        <p:spPr>
          <a:xfrm>
            <a:off x="968647" y="1747613"/>
            <a:ext cx="7670215" cy="123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buNone/>
              <a:defRPr sz="1800"/>
            </a:pPr>
            <a:r>
              <a:rPr sz="2671" dirty="0">
                <a:solidFill>
                  <a:srgbClr val="0024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Spreadsheets remain one of the most popular data management tools today.</a:t>
            </a:r>
            <a:br>
              <a:rPr sz="2671" dirty="0">
                <a:solidFill>
                  <a:srgbClr val="0024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endParaRPr sz="2671" dirty="0">
              <a:solidFill>
                <a:srgbClr val="002452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80" name="Shape 1380"/>
          <p:cNvSpPr/>
          <p:nvPr/>
        </p:nvSpPr>
        <p:spPr>
          <a:xfrm>
            <a:off x="4165772" y="2669039"/>
            <a:ext cx="4445032" cy="37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 algn="l"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buNone/>
              <a:defRPr sz="1800"/>
            </a:pPr>
            <a:r>
              <a:rPr sz="1968" dirty="0"/>
              <a:t> [</a:t>
            </a:r>
            <a:r>
              <a:rPr sz="1968" dirty="0" err="1"/>
              <a:t>Voida</a:t>
            </a:r>
            <a:r>
              <a:rPr sz="1968" dirty="0"/>
              <a:t>, Harmon, and Al-</a:t>
            </a:r>
            <a:r>
              <a:rPr sz="1968" dirty="0" err="1"/>
              <a:t>Ani</a:t>
            </a:r>
            <a:r>
              <a:rPr sz="1968" dirty="0"/>
              <a:t>. CHI 2011]</a:t>
            </a:r>
          </a:p>
        </p:txBody>
      </p:sp>
      <p:pic>
        <p:nvPicPr>
          <p:cNvPr id="138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7998" y="3480873"/>
            <a:ext cx="2272461" cy="1830849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1383" name="Shape 1383"/>
          <p:cNvSpPr/>
          <p:nvPr/>
        </p:nvSpPr>
        <p:spPr>
          <a:xfrm>
            <a:off x="1555065" y="5413291"/>
            <a:ext cx="2223333" cy="894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/>
          <a:p>
            <a:pPr lvl="0">
              <a:buNone/>
              <a:defRPr sz="1800"/>
            </a:pPr>
            <a:r>
              <a:rPr sz="2671">
                <a:solidFill>
                  <a:srgbClr val="0024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data modeling</a:t>
            </a:r>
          </a:p>
          <a:p>
            <a:pPr lvl="0">
              <a:buNone/>
              <a:defRPr sz="1800"/>
            </a:pPr>
            <a:r>
              <a:rPr sz="2671">
                <a:solidFill>
                  <a:srgbClr val="0024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computation</a:t>
            </a:r>
          </a:p>
        </p:txBody>
      </p:sp>
      <p:sp>
        <p:nvSpPr>
          <p:cNvPr id="1384" name="Shape 1384"/>
          <p:cNvSpPr/>
          <p:nvPr/>
        </p:nvSpPr>
        <p:spPr>
          <a:xfrm>
            <a:off x="5437645" y="5413291"/>
            <a:ext cx="1798538" cy="894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/>
          <a:p>
            <a:pPr lvl="0">
              <a:buNone/>
              <a:defRPr sz="1800"/>
            </a:pPr>
            <a:r>
              <a:rPr sz="2671">
                <a:solidFill>
                  <a:srgbClr val="0024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UI flexibility</a:t>
            </a:r>
          </a:p>
          <a:p>
            <a:pPr lvl="0">
              <a:buNone/>
              <a:defRPr sz="1800"/>
            </a:pPr>
            <a:r>
              <a:rPr sz="2671">
                <a:solidFill>
                  <a:srgbClr val="0024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distribution</a:t>
            </a:r>
          </a:p>
        </p:txBody>
      </p:sp>
      <p:sp>
        <p:nvSpPr>
          <p:cNvPr id="1385" name="Shape 1385"/>
          <p:cNvSpPr/>
          <p:nvPr/>
        </p:nvSpPr>
        <p:spPr>
          <a:xfrm>
            <a:off x="5827943" y="3471947"/>
            <a:ext cx="1370695" cy="18487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49"/>
              <a:t>HTML</a:t>
            </a:r>
          </a:p>
        </p:txBody>
      </p:sp>
      <p:sp>
        <p:nvSpPr>
          <p:cNvPr id="1386" name="Shape 1386"/>
          <p:cNvSpPr/>
          <p:nvPr/>
        </p:nvSpPr>
        <p:spPr>
          <a:xfrm flipV="1">
            <a:off x="4230612" y="4497310"/>
            <a:ext cx="1356101" cy="1"/>
          </a:xfrm>
          <a:prstGeom prst="line">
            <a:avLst/>
          </a:prstGeom>
          <a:ln w="88900">
            <a:solidFill>
              <a:srgbClr val="C82506"/>
            </a:solidFill>
            <a:miter lim="400000"/>
          </a:ln>
        </p:spPr>
        <p:txBody>
          <a:bodyPr lIns="0" tIns="0" rIns="0" bIns="0" anchor="ctr"/>
          <a:lstStyle/>
          <a:p>
            <a:pPr lvl="0">
              <a:buNone/>
              <a:defRPr sz="2400"/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82375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err="1" smtClean="0"/>
              <a:t>Quiltfor</a:t>
            </a:r>
            <a:r>
              <a:rPr lang="en-US" dirty="0" smtClean="0"/>
              <a:t> </a:t>
            </a:r>
            <a:r>
              <a:rPr lang="en-US" dirty="0" smtClean="0"/>
              <a:t>Spreadsheets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Helvetica"/>
              </a:rPr>
              <a:t>Wrap the Google Data API in a Tree</a:t>
            </a:r>
            <a:br>
              <a:rPr lang="en-US" dirty="0" smtClean="0">
                <a:sym typeface="Helvetica"/>
              </a:rPr>
            </a:br>
            <a:r>
              <a:rPr lang="en-US" dirty="0" smtClean="0">
                <a:sym typeface="Helvetica"/>
              </a:rPr>
              <a:t> </a:t>
            </a:r>
            <a:r>
              <a:rPr lang="en-US" dirty="0" smtClean="0"/>
              <a:t>Handles events, throws events</a:t>
            </a:r>
            <a:endParaRPr lang="en-US" dirty="0" smtClean="0">
              <a:sym typeface="Helvetica"/>
            </a:endParaRPr>
          </a:p>
          <a:p>
            <a:r>
              <a:rPr lang="en-US" dirty="0" smtClean="0"/>
              <a:t>Create a selector language for the spreadsheet “tree”</a:t>
            </a:r>
          </a:p>
          <a:p>
            <a:endParaRPr lang="en-US" dirty="0"/>
          </a:p>
        </p:txBody>
      </p:sp>
      <p:pic>
        <p:nvPicPr>
          <p:cNvPr id="139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897" y="4038093"/>
            <a:ext cx="2272460" cy="1830849"/>
          </a:xfrm>
          <a:prstGeom prst="rect">
            <a:avLst/>
          </a:prstGeom>
          <a:ln w="25400">
            <a:solidFill/>
            <a:miter lim="400000"/>
          </a:ln>
        </p:spPr>
      </p:pic>
      <p:pic>
        <p:nvPicPr>
          <p:cNvPr id="139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2924" y="3885022"/>
            <a:ext cx="2705319" cy="2074444"/>
          </a:xfrm>
          <a:prstGeom prst="rect">
            <a:avLst/>
          </a:prstGeom>
          <a:ln w="12700">
            <a:miter lim="400000"/>
          </a:ln>
        </p:spPr>
      </p:pic>
      <p:sp>
        <p:nvSpPr>
          <p:cNvPr id="1395" name="Shape 1395"/>
          <p:cNvSpPr/>
          <p:nvPr/>
        </p:nvSpPr>
        <p:spPr>
          <a:xfrm flipV="1">
            <a:off x="2895758" y="4922244"/>
            <a:ext cx="892593" cy="1"/>
          </a:xfrm>
          <a:prstGeom prst="line">
            <a:avLst/>
          </a:prstGeom>
          <a:ln w="101600">
            <a:solidFill/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buNone/>
              <a:defRPr sz="2400"/>
            </a:pPr>
            <a:endParaRPr sz="1687"/>
          </a:p>
        </p:txBody>
      </p:sp>
      <p:pic>
        <p:nvPicPr>
          <p:cNvPr id="1396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81517" y="3938173"/>
            <a:ext cx="1968141" cy="1968141"/>
          </a:xfrm>
          <a:prstGeom prst="rect">
            <a:avLst/>
          </a:prstGeom>
          <a:ln w="12700">
            <a:miter lim="400000"/>
          </a:ln>
        </p:spPr>
      </p:pic>
      <p:sp>
        <p:nvSpPr>
          <p:cNvPr id="1397" name="Shape 1397"/>
          <p:cNvSpPr/>
          <p:nvPr/>
        </p:nvSpPr>
        <p:spPr>
          <a:xfrm flipV="1">
            <a:off x="6035852" y="4922243"/>
            <a:ext cx="892592" cy="1"/>
          </a:xfrm>
          <a:prstGeom prst="line">
            <a:avLst/>
          </a:prstGeom>
          <a:ln w="101600">
            <a:solidFill/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buNone/>
              <a:defRPr sz="2400"/>
            </a:pPr>
            <a:endParaRPr sz="1687"/>
          </a:p>
        </p:txBody>
      </p:sp>
      <p:sp>
        <p:nvSpPr>
          <p:cNvPr id="1398" name="Shape 1398"/>
          <p:cNvSpPr/>
          <p:nvPr/>
        </p:nvSpPr>
        <p:spPr>
          <a:xfrm>
            <a:off x="441308" y="5881508"/>
            <a:ext cx="2498068" cy="45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3" tIns="35703" rIns="35703" bIns="35703" anchor="ctr">
            <a:spAutoFit/>
          </a:bodyPr>
          <a:lstStyle>
            <a:lvl1pPr>
              <a:defRPr sz="3500">
                <a:solidFill>
                  <a:srgbClr val="0024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buNone/>
              <a:defRPr sz="1800">
                <a:solidFill>
                  <a:srgbClr val="000000"/>
                </a:solidFill>
              </a:defRPr>
            </a:pPr>
            <a:r>
              <a:rPr sz="2459"/>
              <a:t>Google Sheet</a:t>
            </a:r>
          </a:p>
        </p:txBody>
      </p:sp>
      <p:sp>
        <p:nvSpPr>
          <p:cNvPr id="1399" name="Shape 1399"/>
          <p:cNvSpPr/>
          <p:nvPr/>
        </p:nvSpPr>
        <p:spPr>
          <a:xfrm>
            <a:off x="4240168" y="5881508"/>
            <a:ext cx="1600855" cy="45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3500">
                <a:solidFill>
                  <a:srgbClr val="0024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buNone/>
              <a:defRPr sz="1800">
                <a:solidFill>
                  <a:srgbClr val="000000"/>
                </a:solidFill>
              </a:defRPr>
            </a:pPr>
            <a:r>
              <a:rPr sz="2459"/>
              <a:t>Tree Proxy</a:t>
            </a:r>
          </a:p>
        </p:txBody>
      </p:sp>
      <p:sp>
        <p:nvSpPr>
          <p:cNvPr id="1400" name="Shape 1400"/>
          <p:cNvSpPr/>
          <p:nvPr/>
        </p:nvSpPr>
        <p:spPr>
          <a:xfrm>
            <a:off x="6980516" y="5881508"/>
            <a:ext cx="1769684" cy="45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3500">
                <a:solidFill>
                  <a:srgbClr val="0024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buNone/>
              <a:defRPr sz="1800">
                <a:solidFill>
                  <a:srgbClr val="000000"/>
                </a:solidFill>
              </a:defRPr>
            </a:pPr>
            <a:r>
              <a:rPr sz="2459"/>
              <a:t>CTS Engine</a:t>
            </a:r>
          </a:p>
        </p:txBody>
      </p:sp>
    </p:spTree>
    <p:extLst>
      <p:ext uri="{BB962C8B-B14F-4D97-AF65-F5344CB8AC3E}">
        <p14:creationId xmlns:p14="http://schemas.microsoft.com/office/powerpoint/2010/main" val="269237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Quilt for </a:t>
            </a:r>
            <a:r>
              <a:rPr lang="en-US" dirty="0" smtClean="0"/>
              <a:t>Spreadsheets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159744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ym typeface="Helvetica"/>
              </a:rPr>
              <a:t>Wrap the Google Data API in a Tree</a:t>
            </a:r>
          </a:p>
          <a:p>
            <a:pPr lvl="1"/>
            <a:r>
              <a:rPr lang="en-US" dirty="0" smtClean="0"/>
              <a:t>Handles events, throws events</a:t>
            </a:r>
            <a:endParaRPr lang="en-US" dirty="0" smtClean="0">
              <a:sym typeface="Helvetica"/>
            </a:endParaRPr>
          </a:p>
          <a:p>
            <a:r>
              <a:rPr lang="en-US" dirty="0" smtClean="0"/>
              <a:t>Create a selector language for the spreadsheet “tree”</a:t>
            </a:r>
          </a:p>
          <a:p>
            <a:endParaRPr lang="en-US" dirty="0"/>
          </a:p>
        </p:txBody>
      </p:sp>
      <p:pic>
        <p:nvPicPr>
          <p:cNvPr id="139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897" y="4038093"/>
            <a:ext cx="2272460" cy="1830849"/>
          </a:xfrm>
          <a:prstGeom prst="rect">
            <a:avLst/>
          </a:prstGeom>
          <a:ln w="25400">
            <a:solidFill/>
            <a:miter lim="400000"/>
          </a:ln>
        </p:spPr>
      </p:pic>
      <p:pic>
        <p:nvPicPr>
          <p:cNvPr id="139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2924" y="3885022"/>
            <a:ext cx="2705319" cy="2074444"/>
          </a:xfrm>
          <a:prstGeom prst="rect">
            <a:avLst/>
          </a:prstGeom>
          <a:ln w="12700">
            <a:miter lim="400000"/>
          </a:ln>
        </p:spPr>
      </p:pic>
      <p:sp>
        <p:nvSpPr>
          <p:cNvPr id="1395" name="Shape 1395"/>
          <p:cNvSpPr/>
          <p:nvPr/>
        </p:nvSpPr>
        <p:spPr>
          <a:xfrm flipV="1">
            <a:off x="2895758" y="4922244"/>
            <a:ext cx="892593" cy="1"/>
          </a:xfrm>
          <a:prstGeom prst="line">
            <a:avLst/>
          </a:prstGeom>
          <a:ln w="101600">
            <a:solidFill/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buNone/>
              <a:defRPr sz="2400"/>
            </a:pPr>
            <a:endParaRPr sz="1687"/>
          </a:p>
        </p:txBody>
      </p:sp>
      <p:pic>
        <p:nvPicPr>
          <p:cNvPr id="1396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81517" y="3938173"/>
            <a:ext cx="1968141" cy="1968141"/>
          </a:xfrm>
          <a:prstGeom prst="rect">
            <a:avLst/>
          </a:prstGeom>
          <a:ln w="12700">
            <a:miter lim="400000"/>
          </a:ln>
        </p:spPr>
      </p:pic>
      <p:sp>
        <p:nvSpPr>
          <p:cNvPr id="1397" name="Shape 1397"/>
          <p:cNvSpPr/>
          <p:nvPr/>
        </p:nvSpPr>
        <p:spPr>
          <a:xfrm flipV="1">
            <a:off x="6035852" y="4922243"/>
            <a:ext cx="892592" cy="1"/>
          </a:xfrm>
          <a:prstGeom prst="line">
            <a:avLst/>
          </a:prstGeom>
          <a:ln w="101600">
            <a:solidFill/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buNone/>
              <a:defRPr sz="2400"/>
            </a:pPr>
            <a:endParaRPr sz="1687"/>
          </a:p>
        </p:txBody>
      </p:sp>
      <p:sp>
        <p:nvSpPr>
          <p:cNvPr id="1398" name="Shape 1398"/>
          <p:cNvSpPr/>
          <p:nvPr/>
        </p:nvSpPr>
        <p:spPr>
          <a:xfrm>
            <a:off x="441308" y="5881508"/>
            <a:ext cx="2498068" cy="45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3" tIns="35703" rIns="35703" bIns="35703" anchor="ctr">
            <a:spAutoFit/>
          </a:bodyPr>
          <a:lstStyle>
            <a:lvl1pPr>
              <a:defRPr sz="3500">
                <a:solidFill>
                  <a:srgbClr val="0024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buNone/>
              <a:defRPr sz="1800">
                <a:solidFill>
                  <a:srgbClr val="000000"/>
                </a:solidFill>
              </a:defRPr>
            </a:pPr>
            <a:r>
              <a:rPr sz="2459"/>
              <a:t>Google Sheet</a:t>
            </a:r>
          </a:p>
        </p:txBody>
      </p:sp>
      <p:sp>
        <p:nvSpPr>
          <p:cNvPr id="1399" name="Shape 1399"/>
          <p:cNvSpPr/>
          <p:nvPr/>
        </p:nvSpPr>
        <p:spPr>
          <a:xfrm>
            <a:off x="4240168" y="5881508"/>
            <a:ext cx="1600855" cy="45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3500">
                <a:solidFill>
                  <a:srgbClr val="0024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buNone/>
              <a:defRPr sz="1800">
                <a:solidFill>
                  <a:srgbClr val="000000"/>
                </a:solidFill>
              </a:defRPr>
            </a:pPr>
            <a:r>
              <a:rPr sz="2459"/>
              <a:t>Tree Proxy</a:t>
            </a:r>
          </a:p>
        </p:txBody>
      </p:sp>
      <p:sp>
        <p:nvSpPr>
          <p:cNvPr id="1400" name="Shape 1400"/>
          <p:cNvSpPr/>
          <p:nvPr/>
        </p:nvSpPr>
        <p:spPr>
          <a:xfrm>
            <a:off x="6980516" y="5881508"/>
            <a:ext cx="1769684" cy="45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>
              <a:defRPr sz="3500">
                <a:solidFill>
                  <a:srgbClr val="0024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buNone/>
              <a:defRPr sz="1800">
                <a:solidFill>
                  <a:srgbClr val="000000"/>
                </a:solidFill>
              </a:defRPr>
            </a:pPr>
            <a:r>
              <a:rPr sz="2459"/>
              <a:t>CTS Engine</a:t>
            </a:r>
          </a:p>
        </p:txBody>
      </p:sp>
    </p:spTree>
    <p:extLst>
      <p:ext uri="{BB962C8B-B14F-4D97-AF65-F5344CB8AC3E}">
        <p14:creationId xmlns:p14="http://schemas.microsoft.com/office/powerpoint/2010/main" val="78469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Quilt for </a:t>
            </a:r>
            <a:r>
              <a:rPr lang="en-US" dirty="0" smtClean="0"/>
              <a:t>Spreadsheets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159744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Wrap the Google Data API with a Tree</a:t>
            </a:r>
            <a:endParaRPr lang="en-US" dirty="0"/>
          </a:p>
          <a:p>
            <a:pPr lvl="1"/>
            <a:r>
              <a:rPr lang="en-US" dirty="0" smtClean="0"/>
              <a:t>Handles events, throws events</a:t>
            </a:r>
            <a:endParaRPr lang="en-US" dirty="0" smtClean="0">
              <a:sym typeface="Helvetica"/>
            </a:endParaRPr>
          </a:p>
          <a:p>
            <a:r>
              <a:rPr lang="en-US" dirty="0" smtClean="0">
                <a:sym typeface="Helvetica"/>
              </a:rPr>
              <a:t>Create a selector language for the spreadsheet “tree”</a:t>
            </a:r>
          </a:p>
          <a:p>
            <a:endParaRPr lang="en-US" dirty="0"/>
          </a:p>
        </p:txBody>
      </p:sp>
      <p:pic>
        <p:nvPicPr>
          <p:cNvPr id="140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2562" y="3893947"/>
            <a:ext cx="2330662" cy="1877740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1407" name="Shape 1407"/>
          <p:cNvSpPr/>
          <p:nvPr/>
        </p:nvSpPr>
        <p:spPr>
          <a:xfrm>
            <a:off x="4370522" y="3369501"/>
            <a:ext cx="2111123" cy="274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/>
          <a:p>
            <a:pPr lvl="0" algn="l">
              <a:buNone/>
              <a:defRPr sz="1800"/>
            </a:pPr>
            <a:r>
              <a:rPr sz="1617" b="1" dirty="0">
                <a:latin typeface="Helvetica"/>
                <a:ea typeface="Helvetica"/>
                <a:cs typeface="Helvetica"/>
                <a:sym typeface="Helvetica"/>
              </a:rPr>
              <a:t>As Cells</a:t>
            </a:r>
          </a:p>
          <a:p>
            <a:pPr lvl="0" algn="l">
              <a:buNone/>
              <a:defRPr sz="1800"/>
            </a:pPr>
            <a:r>
              <a:rPr sz="2319" dirty="0"/>
              <a:t>A1, B3</a:t>
            </a:r>
          </a:p>
          <a:p>
            <a:pPr lvl="0" algn="l">
              <a:buNone/>
              <a:defRPr sz="1800"/>
            </a:pPr>
            <a:r>
              <a:rPr sz="1617" b="1" dirty="0">
                <a:latin typeface="Helvetica"/>
                <a:ea typeface="Helvetica"/>
                <a:cs typeface="Helvetica"/>
                <a:sym typeface="Helvetica"/>
              </a:rPr>
              <a:t/>
            </a:r>
            <a:br>
              <a:rPr sz="1617" b="1" dirty="0">
                <a:latin typeface="Helvetica"/>
                <a:ea typeface="Helvetica"/>
                <a:cs typeface="Helvetica"/>
                <a:sym typeface="Helvetica"/>
              </a:rPr>
            </a:br>
            <a:r>
              <a:rPr sz="1617" b="1" dirty="0">
                <a:latin typeface="Helvetica"/>
                <a:ea typeface="Helvetica"/>
                <a:cs typeface="Helvetica"/>
                <a:sym typeface="Helvetica"/>
              </a:rPr>
              <a:t>As Items Collections</a:t>
            </a:r>
          </a:p>
          <a:p>
            <a:pPr lvl="0" algn="l">
              <a:buNone/>
              <a:defRPr sz="1800"/>
            </a:pPr>
            <a:r>
              <a:rPr sz="2319" dirty="0"/>
              <a:t>rows, cols</a:t>
            </a:r>
            <a:br>
              <a:rPr sz="2319" dirty="0"/>
            </a:br>
            <a:endParaRPr sz="2319" dirty="0"/>
          </a:p>
          <a:p>
            <a:pPr lvl="0" algn="l">
              <a:buNone/>
              <a:defRPr sz="1800"/>
            </a:pPr>
            <a:r>
              <a:rPr sz="1617" b="1" dirty="0">
                <a:latin typeface="Helvetica"/>
                <a:ea typeface="Helvetica"/>
                <a:cs typeface="Helvetica"/>
                <a:sym typeface="Helvetica"/>
              </a:rPr>
              <a:t>As Item </a:t>
            </a:r>
            <a:r>
              <a:rPr sz="1617" b="1" dirty="0">
                <a:latin typeface="Helvetica"/>
                <a:ea typeface="Helvetica"/>
                <a:cs typeface="Helvetica"/>
                <a:sym typeface="Helvetica"/>
              </a:rPr>
              <a:t>Properties</a:t>
            </a:r>
            <a:r>
              <a:rPr lang="en-US" sz="1617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lvl="0" algn="l">
              <a:buNone/>
              <a:defRPr sz="1800"/>
            </a:pPr>
            <a:r>
              <a:rPr lang="en-US" sz="1617" b="1" dirty="0">
                <a:latin typeface="Helvetica"/>
                <a:ea typeface="Helvetica"/>
                <a:cs typeface="Helvetica"/>
                <a:sym typeface="Helvetica"/>
              </a:rPr>
              <a:t>(column headings)</a:t>
            </a:r>
            <a:endParaRPr sz="1617" b="1" dirty="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buNone/>
              <a:defRPr sz="1800"/>
            </a:pPr>
            <a:r>
              <a:rPr sz="2319" dirty="0"/>
              <a:t>Task, Done</a:t>
            </a:r>
          </a:p>
        </p:txBody>
      </p:sp>
      <p:sp>
        <p:nvSpPr>
          <p:cNvPr id="1408" name="Shape 1408"/>
          <p:cNvSpPr/>
          <p:nvPr/>
        </p:nvSpPr>
        <p:spPr>
          <a:xfrm>
            <a:off x="6899534" y="3625105"/>
            <a:ext cx="1761155" cy="67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/>
          <a:p>
            <a:pPr lvl="0" algn="l">
              <a:buNone/>
              <a:defRPr sz="1800"/>
            </a:pPr>
            <a:r>
              <a:rPr sz="1617" b="1">
                <a:latin typeface="Helvetica"/>
                <a:ea typeface="Helvetica"/>
                <a:cs typeface="Helvetica"/>
                <a:sym typeface="Helvetica"/>
              </a:rPr>
              <a:t>Worksheet Prefix</a:t>
            </a:r>
          </a:p>
          <a:p>
            <a:pPr lvl="0" algn="l">
              <a:buNone/>
              <a:defRPr sz="1800"/>
            </a:pPr>
            <a:r>
              <a:rPr sz="2319"/>
              <a:t>worksheet !</a:t>
            </a:r>
          </a:p>
        </p:txBody>
      </p:sp>
    </p:spTree>
    <p:extLst>
      <p:ext uri="{BB962C8B-B14F-4D97-AF65-F5344CB8AC3E}">
        <p14:creationId xmlns:p14="http://schemas.microsoft.com/office/powerpoint/2010/main" val="306575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81400" y="1828800"/>
            <a:ext cx="9150698" cy="6863581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 l="34666" t="19400" r="1660" b="14583"/>
          <a:stretch>
            <a:fillRect/>
          </a:stretch>
        </p:blipFill>
        <p:spPr bwMode="auto">
          <a:xfrm>
            <a:off x="-1074911" y="-11162"/>
            <a:ext cx="4167932" cy="3240361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33797" name="Picture 5"/>
          <p:cNvPicPr>
            <a:picLocks noChangeArrowheads="1"/>
          </p:cNvPicPr>
          <p:nvPr/>
        </p:nvPicPr>
        <p:blipFill>
          <a:blip r:embed="rId5" cstate="print"/>
          <a:srcRect l="16051" t="32137" r="9923" b="19501"/>
          <a:stretch>
            <a:fillRect/>
          </a:stretch>
        </p:blipFill>
        <p:spPr bwMode="auto">
          <a:xfrm>
            <a:off x="3276600" y="3232547"/>
            <a:ext cx="7834908" cy="3625453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685800"/>
            <a:ext cx="707150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/>
          </p:cNvSpPr>
          <p:nvPr/>
        </p:nvSpPr>
        <p:spPr bwMode="auto">
          <a:xfrm>
            <a:off x="0" y="0"/>
            <a:ext cx="9151814" cy="6786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169658" tIns="169658" rIns="169658" bIns="169658"/>
          <a:lstStyle/>
          <a:p>
            <a:pPr algn="l"/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#4 </a:t>
            </a:r>
            <a:r>
              <a:rPr lang="en-US" sz="28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– Want in view at right time---workflow integration</a:t>
            </a:r>
            <a:endParaRPr lang="en-US" sz="28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Quilt for </a:t>
            </a:r>
            <a:r>
              <a:rPr lang="en-US" dirty="0" smtClean="0"/>
              <a:t>Spreadsheets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159744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Wrap the Google Data API with a Tree</a:t>
            </a:r>
          </a:p>
          <a:p>
            <a:pPr lvl="1"/>
            <a:r>
              <a:rPr lang="en-US" dirty="0" smtClean="0"/>
              <a:t>Handles events, throws events</a:t>
            </a:r>
            <a:endParaRPr lang="en-US" dirty="0" smtClean="0">
              <a:sym typeface="Helvetica"/>
            </a:endParaRPr>
          </a:p>
          <a:p>
            <a:r>
              <a:rPr lang="en-US" dirty="0" smtClean="0">
                <a:sym typeface="Helvetica"/>
              </a:rPr>
              <a:t>Create a selector language</a:t>
            </a:r>
          </a:p>
          <a:p>
            <a:endParaRPr lang="en-US" dirty="0"/>
          </a:p>
        </p:txBody>
      </p:sp>
      <p:sp>
        <p:nvSpPr>
          <p:cNvPr id="1415" name="Shape 1415"/>
          <p:cNvSpPr/>
          <p:nvPr/>
        </p:nvSpPr>
        <p:spPr>
          <a:xfrm>
            <a:off x="1312066" y="4102634"/>
            <a:ext cx="5333993" cy="47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 algn="l">
              <a:defRPr sz="3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/>
            </a:pPr>
            <a:r>
              <a:rPr sz="2600" dirty="0" err="1"/>
              <a:t>mypage</a:t>
            </a:r>
            <a:r>
              <a:rPr sz="2600" dirty="0"/>
              <a:t> | h1   :is   </a:t>
            </a:r>
            <a:r>
              <a:rPr sz="2600" dirty="0" err="1"/>
              <a:t>someSheet</a:t>
            </a:r>
            <a:r>
              <a:rPr sz="2600" dirty="0"/>
              <a:t> | A1 ;</a:t>
            </a:r>
          </a:p>
        </p:txBody>
      </p:sp>
      <p:sp>
        <p:nvSpPr>
          <p:cNvPr id="1416" name="Shape 1416"/>
          <p:cNvSpPr/>
          <p:nvPr/>
        </p:nvSpPr>
        <p:spPr>
          <a:xfrm>
            <a:off x="1295809" y="4858362"/>
            <a:ext cx="5777191" cy="47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 algn="l">
              <a:defRPr sz="3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/>
            </a:pPr>
            <a:r>
              <a:rPr sz="2600"/>
              <a:t>mypage | ul   :are   someSheet | rows ;</a:t>
            </a:r>
          </a:p>
        </p:txBody>
      </p:sp>
    </p:spTree>
    <p:extLst>
      <p:ext uri="{BB962C8B-B14F-4D97-AF65-F5344CB8AC3E}">
        <p14:creationId xmlns:p14="http://schemas.microsoft.com/office/powerpoint/2010/main" val="152389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Shape 1423"/>
          <p:cNvSpPr/>
          <p:nvPr/>
        </p:nvSpPr>
        <p:spPr>
          <a:xfrm>
            <a:off x="1034625" y="4033273"/>
            <a:ext cx="6263735" cy="47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 algn="l">
              <a:defRPr sz="3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/>
            </a:pPr>
            <a:r>
              <a:rPr sz="2600"/>
              <a:t>mypage | h1   :connect   someSheet | A1 ;</a:t>
            </a:r>
          </a:p>
        </p:txBody>
      </p:sp>
      <p:sp>
        <p:nvSpPr>
          <p:cNvPr id="1424" name="Shape 1424"/>
          <p:cNvSpPr/>
          <p:nvPr/>
        </p:nvSpPr>
        <p:spPr>
          <a:xfrm>
            <a:off x="1018367" y="4789002"/>
            <a:ext cx="6464879" cy="47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 algn="l">
              <a:defRPr sz="3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 b="0"/>
            </a:pPr>
            <a:r>
              <a:rPr sz="2600"/>
              <a:t>mypage | ul   :connect   someSheet | rows ;</a:t>
            </a:r>
          </a:p>
        </p:txBody>
      </p:sp>
      <p:sp>
        <p:nvSpPr>
          <p:cNvPr id="1425" name="Shape 1425"/>
          <p:cNvSpPr/>
          <p:nvPr/>
        </p:nvSpPr>
        <p:spPr>
          <a:xfrm>
            <a:off x="2647740" y="5491634"/>
            <a:ext cx="5176633" cy="497508"/>
          </a:xfrm>
          <a:prstGeom prst="rect">
            <a:avLst/>
          </a:pr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buNone/>
              <a:defRPr sz="1800"/>
            </a:pPr>
            <a:r>
              <a:rPr sz="3233" b="1">
                <a:solidFill>
                  <a:srgbClr val="C825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connect</a:t>
            </a:r>
            <a:r>
              <a:rPr sz="3022">
                <a:latin typeface="Helvetica Neue Thin"/>
                <a:ea typeface="Helvetica Neue Thin"/>
                <a:cs typeface="Helvetica Neue Thin"/>
                <a:sym typeface="Helvetica Neue Thin"/>
              </a:rPr>
              <a:t> is </a:t>
            </a:r>
            <a:r>
              <a:rPr sz="3022" b="1">
                <a:latin typeface="Helvetica Neue"/>
                <a:ea typeface="Helvetica Neue"/>
                <a:cs typeface="Helvetica Neue"/>
                <a:sym typeface="Helvetica Neue"/>
              </a:rPr>
              <a:t>is, are, </a:t>
            </a:r>
            <a:r>
              <a:rPr sz="3022">
                <a:latin typeface="Helvetica Neue Thin"/>
                <a:ea typeface="Helvetica Neue Thin"/>
                <a:cs typeface="Helvetica Neue Thin"/>
                <a:sym typeface="Helvetica Neue Thin"/>
              </a:rPr>
              <a:t>and </a:t>
            </a:r>
            <a:r>
              <a:rPr sz="3022" b="1">
                <a:latin typeface="Helvetica Neue"/>
                <a:ea typeface="Helvetica Neue"/>
                <a:cs typeface="Helvetica Neue"/>
                <a:sym typeface="Helvetica Neue"/>
              </a:rPr>
              <a:t>graft</a:t>
            </a:r>
            <a:r>
              <a:rPr sz="3022">
                <a:latin typeface="Helvetica Neue Thin"/>
                <a:ea typeface="Helvetica Neue Thin"/>
                <a:cs typeface="Helvetica Neue Thin"/>
                <a:sym typeface="Helvetica Neue Thin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Quilt for </a:t>
            </a:r>
            <a:r>
              <a:rPr lang="en-US" dirty="0" smtClean="0"/>
              <a:t>Spreadsheets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764353"/>
            <a:ext cx="8440282" cy="159744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Wrap the Google Data API with a Tree</a:t>
            </a:r>
            <a:endParaRPr lang="en-US" dirty="0"/>
          </a:p>
          <a:p>
            <a:pPr lvl="1"/>
            <a:r>
              <a:rPr lang="en-US" dirty="0" smtClean="0"/>
              <a:t>Handles events, throws events</a:t>
            </a:r>
            <a:endParaRPr lang="en-US" dirty="0" smtClean="0">
              <a:sym typeface="Helvetica"/>
            </a:endParaRPr>
          </a:p>
          <a:p>
            <a:r>
              <a:rPr lang="en-US" dirty="0" smtClean="0">
                <a:sym typeface="Helvetica"/>
              </a:rPr>
              <a:t>Create a selector language for spreadsheet “tree”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4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Shape 1435"/>
          <p:cNvSpPr/>
          <p:nvPr/>
        </p:nvSpPr>
        <p:spPr>
          <a:xfrm>
            <a:off x="3069384" y="1758198"/>
            <a:ext cx="2012285" cy="1699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703" y="9496"/>
                  <a:pt x="10903" y="2296"/>
                  <a:pt x="21600" y="0"/>
                </a:cubicBezTo>
              </a:path>
            </a:pathLst>
          </a:custGeom>
          <a:ln w="114300">
            <a:solidFill>
              <a:srgbClr val="C82506"/>
            </a:solidFill>
            <a:miter lim="400000"/>
            <a:tailEnd type="triangle"/>
          </a:ln>
        </p:spPr>
        <p:txBody>
          <a:bodyPr/>
          <a:lstStyle/>
          <a:p>
            <a:pPr lvl="0"/>
            <a:endParaRPr sz="1405"/>
          </a:p>
        </p:txBody>
      </p:sp>
      <p:sp>
        <p:nvSpPr>
          <p:cNvPr id="1436" name="Shape 1436"/>
          <p:cNvSpPr/>
          <p:nvPr/>
        </p:nvSpPr>
        <p:spPr>
          <a:xfrm>
            <a:off x="3907668" y="3291104"/>
            <a:ext cx="1920888" cy="1237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6" extrusionOk="0">
                <a:moveTo>
                  <a:pt x="21600" y="0"/>
                </a:moveTo>
                <a:cubicBezTo>
                  <a:pt x="17475" y="14470"/>
                  <a:pt x="10275" y="21600"/>
                  <a:pt x="0" y="21391"/>
                </a:cubicBezTo>
              </a:path>
            </a:pathLst>
          </a:custGeom>
          <a:ln w="114300">
            <a:solidFill>
              <a:srgbClr val="C82506"/>
            </a:solidFill>
            <a:miter lim="400000"/>
            <a:tailEnd type="triangle"/>
          </a:ln>
        </p:spPr>
        <p:txBody>
          <a:bodyPr/>
          <a:lstStyle/>
          <a:p>
            <a:pPr lvl="0"/>
            <a:endParaRPr sz="1405"/>
          </a:p>
        </p:txBody>
      </p:sp>
      <p:pic>
        <p:nvPicPr>
          <p:cNvPr id="143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5173" y="473897"/>
            <a:ext cx="3155041" cy="2541917"/>
          </a:xfrm>
          <a:prstGeom prst="rect">
            <a:avLst/>
          </a:prstGeom>
          <a:ln w="25400">
            <a:solidFill/>
            <a:miter lim="400000"/>
          </a:ln>
        </p:spPr>
      </p:pic>
      <p:pic>
        <p:nvPicPr>
          <p:cNvPr id="143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327" y="3569456"/>
            <a:ext cx="3479188" cy="2461932"/>
          </a:xfrm>
          <a:prstGeom prst="rect">
            <a:avLst/>
          </a:prstGeom>
          <a:ln w="25400">
            <a:solidFill/>
            <a:miter lim="400000"/>
          </a:ln>
        </p:spPr>
      </p:pic>
    </p:spTree>
    <p:extLst>
      <p:ext uri="{BB962C8B-B14F-4D97-AF65-F5344CB8AC3E}">
        <p14:creationId xmlns:p14="http://schemas.microsoft.com/office/powerpoint/2010/main" val="97504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todolist-demo.mo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556272"/>
            <a:ext cx="9205279" cy="54390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mtClean="0"/>
              <a:t>Todo List Demo</a:t>
            </a:r>
            <a:br>
              <a:rPr lang="en-US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1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0" fill="hold"/>
                                        <p:tgtEl>
                                          <p:spTgt spid="15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04"/>
                </p:tgtEl>
              </p:cMediaNode>
            </p:video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" name="mortgage-demo.mo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1662" y="1368464"/>
            <a:ext cx="8537096" cy="5488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647" y="417607"/>
            <a:ext cx="7144111" cy="822240"/>
          </a:xfrm>
        </p:spPr>
        <p:txBody>
          <a:bodyPr>
            <a:normAutofit fontScale="90000"/>
          </a:bodyPr>
          <a:lstStyle/>
          <a:p>
            <a:pPr lvl="0"/>
            <a:r>
              <a:rPr lang="en-US" sz="2913" dirty="0"/>
              <a:t>Mortgage Calculator Demo</a:t>
            </a:r>
            <a:br>
              <a:rPr lang="en-US" sz="2913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81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3" fill="hold"/>
                                        <p:tgtEl>
                                          <p:spTgt spid="1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08"/>
                </p:tgtEl>
              </p:cMediaNode>
            </p:video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ym typeface="Helvetica Neue Light"/>
              </a:rPr>
              <a:t> 15 HTML Beginners</a:t>
            </a:r>
            <a:br>
              <a:rPr lang="en-US" smtClean="0">
                <a:sym typeface="Helvetica Neue Light"/>
              </a:rPr>
            </a:br>
            <a:r>
              <a:rPr lang="en-US" smtClean="0">
                <a:sym typeface="Helvetica Neue Light"/>
              </a:rPr>
              <a:t>       40% hadn’t used </a:t>
            </a:r>
            <a:r>
              <a:rPr lang="en-US" smtClean="0">
                <a:sym typeface="Helvetica"/>
              </a:rPr>
              <a:t>&lt;table&gt;</a:t>
            </a:r>
            <a:r>
              <a:rPr lang="en-US" smtClean="0">
                <a:sym typeface="Helvetica Neue Light"/>
              </a:rPr>
              <a:t/>
            </a:r>
            <a:br>
              <a:rPr lang="en-US" smtClean="0">
                <a:sym typeface="Helvetica Neue Light"/>
              </a:rPr>
            </a:br>
            <a:r>
              <a:rPr lang="en-US" smtClean="0">
                <a:sym typeface="Helvetica Neue Light"/>
              </a:rPr>
              <a:t>       66% hadn’t used </a:t>
            </a:r>
            <a:r>
              <a:rPr lang="en-US" smtClean="0">
                <a:sym typeface="Helvetica"/>
              </a:rPr>
              <a:t>&lt;form&gt;</a:t>
            </a:r>
            <a:r>
              <a:rPr lang="en-US" smtClean="0">
                <a:sym typeface="Helvetica Neue Light"/>
              </a:rPr>
              <a:t/>
            </a:r>
            <a:br>
              <a:rPr lang="en-US" smtClean="0">
                <a:sym typeface="Helvetica Neue Light"/>
              </a:rPr>
            </a:br>
            <a:endParaRPr lang="en-US" smtClean="0">
              <a:sym typeface="Helvetica Neue Light"/>
            </a:endParaRPr>
          </a:p>
          <a:p>
            <a:r>
              <a:rPr lang="en-US" smtClean="0">
                <a:sym typeface="Helvetica Neue Light"/>
              </a:rPr>
              <a:t> 15 Minutes learning session</a:t>
            </a:r>
            <a:br>
              <a:rPr lang="en-US" smtClean="0">
                <a:sym typeface="Helvetica Neue Light"/>
              </a:rPr>
            </a:br>
            <a:r>
              <a:rPr lang="en-US" smtClean="0">
                <a:sym typeface="Helvetica Neue Light"/>
              </a:rPr>
              <a:t>    </a:t>
            </a:r>
            <a:r>
              <a:rPr lang="en-US" smtClean="0">
                <a:sym typeface="Helvetica"/>
              </a:rPr>
              <a:t>connect, show-if, hide-if</a:t>
            </a:r>
            <a:br>
              <a:rPr lang="en-US" smtClean="0">
                <a:sym typeface="Helvetica"/>
              </a:rPr>
            </a:br>
            <a:endParaRPr lang="en-US" smtClean="0">
              <a:sym typeface="Helvetica Neue Light"/>
            </a:endParaRPr>
          </a:p>
          <a:p>
            <a:r>
              <a:rPr lang="en-US" smtClean="0">
                <a:sym typeface="Helvetica Neue Light"/>
              </a:rPr>
              <a:t> 4 App building tasks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7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201" y="1707849"/>
            <a:ext cx="4408756" cy="3142982"/>
          </a:xfrm>
          <a:prstGeom prst="rect">
            <a:avLst/>
          </a:prstGeom>
          <a:ln w="25400">
            <a:solidFill/>
            <a:miter lim="400000"/>
          </a:ln>
        </p:spPr>
      </p:pic>
      <p:pic>
        <p:nvPicPr>
          <p:cNvPr id="151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2671" y="1719485"/>
            <a:ext cx="4408756" cy="3119710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ym typeface="Helvetica Neue"/>
              </a:rPr>
              <a:t>Given Ordinary HTML Mockups</a:t>
            </a:r>
            <a:br>
              <a:rPr lang="en-US" dirty="0" smtClean="0">
                <a:sym typeface="Helvetica Neue"/>
              </a:rPr>
            </a:br>
            <a:r>
              <a:rPr lang="en-US" dirty="0" smtClean="0">
                <a:sym typeface="Helvetica Neue"/>
              </a:rPr>
              <a:t>without CTS Present</a:t>
            </a:r>
            <a:br>
              <a:rPr lang="en-US" dirty="0" smtClean="0">
                <a:sym typeface="Helvetica Neue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92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Shape 1463"/>
          <p:cNvSpPr/>
          <p:nvPr/>
        </p:nvSpPr>
        <p:spPr>
          <a:xfrm>
            <a:off x="3237726" y="2894524"/>
            <a:ext cx="4356931" cy="3447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/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&lt;h1&gt;TODO&lt;/h1&gt;</a:t>
            </a:r>
          </a:p>
          <a:p>
            <a:pPr defTabSz="321304">
              <a:defRPr sz="1800"/>
            </a:pPr>
            <a:endParaRPr sz="1687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&lt;</a:t>
            </a:r>
            <a:r>
              <a:rPr sz="1687" dirty="0" err="1">
                <a:latin typeface="Courier New"/>
                <a:ea typeface="Courier New"/>
                <a:cs typeface="Courier New"/>
                <a:sym typeface="Courier New"/>
              </a:rPr>
              <a:t>ul</a:t>
            </a: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  &lt;li&gt;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    &lt;input type="checkbox" /&gt;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    &lt;span&gt;Example Task&lt;/span&gt;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  &lt;/li&gt;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&lt;/</a:t>
            </a:r>
            <a:r>
              <a:rPr sz="1687" dirty="0" err="1">
                <a:latin typeface="Courier New"/>
                <a:ea typeface="Courier New"/>
                <a:cs typeface="Courier New"/>
                <a:sym typeface="Courier New"/>
              </a:rPr>
              <a:t>ul</a:t>
            </a: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defTabSz="321304">
              <a:defRPr sz="1800"/>
            </a:pPr>
            <a:endParaRPr sz="1687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&lt;form&gt;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 &lt;input /&gt;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 &lt;button&gt;Add&lt;/button&gt;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&lt;/form&gt;</a:t>
            </a:r>
          </a:p>
        </p:txBody>
      </p:sp>
      <p:grpSp>
        <p:nvGrpSpPr>
          <p:cNvPr id="1467" name="Group 1467"/>
          <p:cNvGrpSpPr/>
          <p:nvPr/>
        </p:nvGrpSpPr>
        <p:grpSpPr>
          <a:xfrm>
            <a:off x="3785338" y="289930"/>
            <a:ext cx="3355952" cy="2240208"/>
            <a:chOff x="0" y="0"/>
            <a:chExt cx="4774920" cy="3187415"/>
          </a:xfrm>
        </p:grpSpPr>
        <p:pic>
          <p:nvPicPr>
            <p:cNvPr id="1464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74921" cy="3187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5" name="Shape 1465"/>
            <p:cNvSpPr/>
            <p:nvPr/>
          </p:nvSpPr>
          <p:spPr>
            <a:xfrm>
              <a:off x="2994108" y="2368886"/>
              <a:ext cx="928428" cy="309320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buNone/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466" name="Shape 1466"/>
            <p:cNvSpPr/>
            <p:nvPr/>
          </p:nvSpPr>
          <p:spPr>
            <a:xfrm>
              <a:off x="3244368" y="2383108"/>
              <a:ext cx="477518" cy="316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03" tIns="35703" rIns="35703" bIns="35703" numCol="1" anchor="ctr">
              <a:noAutofit/>
            </a:bodyPr>
            <a:lstStyle>
              <a:lvl1pPr>
                <a:defRPr sz="1500"/>
              </a:lvl1pPr>
            </a:lstStyle>
            <a:p>
              <a:pPr lvl="0">
                <a:buNone/>
                <a:defRPr sz="1800"/>
              </a:pPr>
              <a:r>
                <a:rPr sz="1054"/>
                <a:t>Add</a:t>
              </a:r>
            </a:p>
          </p:txBody>
        </p:sp>
      </p:grpSp>
      <p:sp>
        <p:nvSpPr>
          <p:cNvPr id="9" name="Shape 1477"/>
          <p:cNvSpPr/>
          <p:nvPr/>
        </p:nvSpPr>
        <p:spPr>
          <a:xfrm>
            <a:off x="127927" y="741415"/>
            <a:ext cx="3195588" cy="130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03" tIns="35703" rIns="35703" bIns="35703" anchor="ctr">
            <a:spAutoFit/>
          </a:bodyPr>
          <a:lstStyle/>
          <a:p>
            <a:pPr lvl="0" algn="l">
              <a:buNone/>
              <a:defRPr sz="1800"/>
            </a:pPr>
            <a:r>
              <a:rPr sz="4005" dirty="0" err="1">
                <a:latin typeface="Helvetica Neue Thin"/>
                <a:ea typeface="Helvetica Neue Thin"/>
                <a:cs typeface="Helvetica Neue Thin"/>
                <a:sym typeface="Helvetica Neue Thin"/>
              </a:rPr>
              <a:t>Todo</a:t>
            </a:r>
            <a:r>
              <a:rPr sz="4005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</a:t>
            </a:r>
            <a:r>
              <a:rPr sz="4005" dirty="0">
                <a:latin typeface="Helvetica Neue Thin"/>
                <a:ea typeface="Helvetica Neue Thin"/>
                <a:cs typeface="Helvetica Neue Thin"/>
                <a:sym typeface="Helvetica Neue Thin"/>
              </a:rPr>
              <a:t>L</a:t>
            </a:r>
            <a:r>
              <a:rPr lang="en-US" sz="4005" dirty="0">
                <a:latin typeface="Helvetica Neue Thin"/>
                <a:ea typeface="Helvetica Neue Thin"/>
                <a:cs typeface="Helvetica Neue Thin"/>
                <a:sym typeface="Helvetica Neue Thin"/>
              </a:rPr>
              <a:t>ist Task</a:t>
            </a:r>
            <a:endParaRPr sz="4005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85" y="3505856"/>
            <a:ext cx="3155041" cy="25419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707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Shape 1471"/>
          <p:cNvSpPr/>
          <p:nvPr/>
        </p:nvSpPr>
        <p:spPr>
          <a:xfrm>
            <a:off x="3040510" y="2825163"/>
            <a:ext cx="5972789" cy="33750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&lt;h1&gt;TODO&lt;/h1&gt;</a:t>
            </a:r>
          </a:p>
          <a:p>
            <a:pPr defTabSz="321304">
              <a:defRPr sz="1800"/>
            </a:pPr>
            <a:endParaRPr sz="1687" dirty="0">
              <a:solidFill>
                <a:srgbClr val="53585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&lt;</a:t>
            </a:r>
            <a:r>
              <a:rPr sz="1687" dirty="0" err="1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ul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687" b="1" dirty="0">
                <a:solidFill>
                  <a:srgbClr val="861001"/>
                </a:solidFill>
                <a:latin typeface="Courier New"/>
                <a:ea typeface="Courier New"/>
                <a:cs typeface="Courier New"/>
                <a:sym typeface="Courier New"/>
              </a:rPr>
              <a:t>connect=rows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  &lt;li&gt;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    &lt;input </a:t>
            </a:r>
            <a:r>
              <a:rPr sz="1687" b="1" dirty="0">
                <a:solidFill>
                  <a:srgbClr val="861001"/>
                </a:solidFill>
                <a:latin typeface="Courier New"/>
                <a:ea typeface="Courier New"/>
                <a:cs typeface="Courier New"/>
                <a:sym typeface="Courier New"/>
              </a:rPr>
              <a:t>connect=Done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type="checkbox" /&gt;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    &lt;span </a:t>
            </a:r>
            <a:r>
              <a:rPr sz="1687" b="1" dirty="0">
                <a:solidFill>
                  <a:srgbClr val="861001"/>
                </a:solidFill>
                <a:latin typeface="Courier New"/>
                <a:ea typeface="Courier New"/>
                <a:cs typeface="Courier New"/>
                <a:sym typeface="Courier New"/>
              </a:rPr>
              <a:t>connect=Task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&gt;Example Task&lt;/span&gt;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  &lt;/li&gt;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&lt;/</a:t>
            </a:r>
            <a:r>
              <a:rPr sz="1687" dirty="0" err="1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ul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defTabSz="321304">
              <a:defRPr sz="1800"/>
            </a:pPr>
            <a:endParaRPr sz="1687" dirty="0">
              <a:solidFill>
                <a:srgbClr val="53585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&lt;form </a:t>
            </a:r>
            <a:r>
              <a:rPr sz="1687" b="1" dirty="0">
                <a:solidFill>
                  <a:srgbClr val="861001"/>
                </a:solidFill>
                <a:latin typeface="Courier New"/>
                <a:ea typeface="Courier New"/>
                <a:cs typeface="Courier New"/>
                <a:sym typeface="Courier New"/>
              </a:rPr>
              <a:t>connect=rows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 &lt;input </a:t>
            </a:r>
            <a:r>
              <a:rPr sz="1687" b="1" dirty="0">
                <a:solidFill>
                  <a:srgbClr val="861001"/>
                </a:solidFill>
                <a:latin typeface="Courier New"/>
                <a:ea typeface="Courier New"/>
                <a:cs typeface="Courier New"/>
                <a:sym typeface="Courier New"/>
              </a:rPr>
              <a:t>connect=Task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/&gt;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 &lt;button&gt;Add&lt;/button&gt;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&lt;/form&gt;</a:t>
            </a:r>
          </a:p>
        </p:txBody>
      </p:sp>
      <p:pic>
        <p:nvPicPr>
          <p:cNvPr id="147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685" y="3505856"/>
            <a:ext cx="3155041" cy="25419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6" name="Group 1476"/>
          <p:cNvGrpSpPr/>
          <p:nvPr/>
        </p:nvGrpSpPr>
        <p:grpSpPr>
          <a:xfrm>
            <a:off x="3579196" y="197174"/>
            <a:ext cx="3355952" cy="2240208"/>
            <a:chOff x="0" y="0"/>
            <a:chExt cx="4774920" cy="3187415"/>
          </a:xfrm>
        </p:grpSpPr>
        <p:pic>
          <p:nvPicPr>
            <p:cNvPr id="1473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774921" cy="3187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74" name="Shape 1474"/>
            <p:cNvSpPr/>
            <p:nvPr/>
          </p:nvSpPr>
          <p:spPr>
            <a:xfrm>
              <a:off x="2994108" y="2368886"/>
              <a:ext cx="928428" cy="309320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buNone/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475" name="Shape 1475"/>
            <p:cNvSpPr/>
            <p:nvPr/>
          </p:nvSpPr>
          <p:spPr>
            <a:xfrm>
              <a:off x="3244368" y="2383108"/>
              <a:ext cx="477518" cy="316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03" tIns="35703" rIns="35703" bIns="35703" numCol="1" anchor="ctr">
              <a:noAutofit/>
            </a:bodyPr>
            <a:lstStyle>
              <a:lvl1pPr>
                <a:defRPr sz="1500"/>
              </a:lvl1pPr>
            </a:lstStyle>
            <a:p>
              <a:pPr lvl="0">
                <a:buNone/>
                <a:defRPr sz="1800"/>
              </a:pPr>
              <a:r>
                <a:rPr sz="1054"/>
                <a:t>Add</a:t>
              </a:r>
            </a:p>
          </p:txBody>
        </p:sp>
      </p:grpSp>
      <p:sp>
        <p:nvSpPr>
          <p:cNvPr id="1477" name="Shape 1477"/>
          <p:cNvSpPr/>
          <p:nvPr/>
        </p:nvSpPr>
        <p:spPr>
          <a:xfrm>
            <a:off x="127927" y="741416"/>
            <a:ext cx="3355952" cy="130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3" tIns="35703" rIns="35703" bIns="35703" anchor="ctr">
            <a:spAutoFit/>
          </a:bodyPr>
          <a:lstStyle/>
          <a:p>
            <a:pPr lvl="0" algn="l">
              <a:buNone/>
              <a:defRPr sz="1800"/>
            </a:pPr>
            <a:r>
              <a:rPr sz="4005" dirty="0" err="1">
                <a:latin typeface="Helvetica Neue Thin"/>
                <a:ea typeface="Helvetica Neue Thin"/>
                <a:cs typeface="Helvetica Neue Thin"/>
                <a:sym typeface="Helvetica Neue Thin"/>
              </a:rPr>
              <a:t>Todo</a:t>
            </a:r>
            <a:r>
              <a:rPr sz="4005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</a:t>
            </a:r>
            <a:r>
              <a:rPr sz="4005" dirty="0">
                <a:latin typeface="Helvetica Neue Thin"/>
                <a:ea typeface="Helvetica Neue Thin"/>
                <a:cs typeface="Helvetica Neue Thin"/>
                <a:sym typeface="Helvetica Neue Thin"/>
              </a:rPr>
              <a:t>List</a:t>
            </a:r>
            <a:r>
              <a:rPr lang="en-US" sz="4005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</a:t>
            </a:r>
            <a:r>
              <a:rPr sz="4005" dirty="0">
                <a:latin typeface="Helvetica Neue Thin"/>
                <a:ea typeface="Helvetica Neue Thin"/>
                <a:cs typeface="Helvetica Neue Thin"/>
                <a:sym typeface="Helvetica Neue Thin"/>
              </a:rPr>
              <a:t>“Answer </a:t>
            </a:r>
            <a:r>
              <a:rPr lang="en-US" sz="4005" dirty="0">
                <a:latin typeface="Helvetica Neue Thin"/>
                <a:ea typeface="Helvetica Neue Thin"/>
                <a:cs typeface="Helvetica Neue Thin"/>
                <a:sym typeface="Helvetica Neue Thin"/>
              </a:rPr>
              <a:t>K</a:t>
            </a:r>
            <a:r>
              <a:rPr sz="4005" dirty="0">
                <a:latin typeface="Helvetica Neue Thin"/>
                <a:ea typeface="Helvetica Neue Thin"/>
                <a:cs typeface="Helvetica Neue Thin"/>
                <a:sym typeface="Helvetica Neue Thin"/>
              </a:rPr>
              <a:t>ey</a:t>
            </a:r>
            <a:r>
              <a:rPr sz="4005" dirty="0">
                <a:latin typeface="Helvetica Neue Thin"/>
                <a:ea typeface="Helvetica Neue Thin"/>
                <a:cs typeface="Helvetica Neue Thin"/>
                <a:sym typeface="Helvetica Neue Thin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35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385" y="453136"/>
            <a:ext cx="2022757" cy="1399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17853" y="411443"/>
            <a:ext cx="2078736" cy="14827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9" name="Group 1449"/>
          <p:cNvGrpSpPr/>
          <p:nvPr/>
        </p:nvGrpSpPr>
        <p:grpSpPr>
          <a:xfrm>
            <a:off x="629679" y="2045256"/>
            <a:ext cx="7884644" cy="1552778"/>
            <a:chOff x="0" y="0"/>
            <a:chExt cx="11218441" cy="2209324"/>
          </a:xfrm>
        </p:grpSpPr>
        <p:pic>
          <p:nvPicPr>
            <p:cNvPr id="1445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6659" y="16264"/>
              <a:ext cx="2878022" cy="21930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6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693075" y="274280"/>
              <a:ext cx="3040864" cy="17945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47" name="Shape 1447"/>
            <p:cNvSpPr/>
            <p:nvPr/>
          </p:nvSpPr>
          <p:spPr>
            <a:xfrm flipH="1" flipV="1">
              <a:off x="0" y="0"/>
              <a:ext cx="112184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03" tIns="35703" rIns="35703" bIns="35703" numCol="1" anchor="ctr">
              <a:noAutofit/>
            </a:bodyPr>
            <a:lstStyle/>
            <a:p>
              <a:pPr lvl="0">
                <a:defRPr sz="2400"/>
              </a:pPr>
              <a:endParaRPr sz="1687"/>
            </a:p>
          </p:txBody>
        </p:sp>
        <p:sp>
          <p:nvSpPr>
            <p:cNvPr id="1448" name="Shape 1448"/>
            <p:cNvSpPr/>
            <p:nvPr/>
          </p:nvSpPr>
          <p:spPr>
            <a:xfrm>
              <a:off x="8015788" y="711585"/>
              <a:ext cx="3076372" cy="9950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03" tIns="35703" rIns="35703" bIns="35703" numCol="1" anchor="ctr">
              <a:spAutoFit/>
            </a:bodyPr>
            <a:lstStyle>
              <a:lvl1pPr>
                <a:defRPr sz="5800">
                  <a:solidFill>
                    <a:srgbClr val="00245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076"/>
                <a:t>Todo List</a:t>
              </a:r>
            </a:p>
          </p:txBody>
        </p:sp>
      </p:grpSp>
      <p:grpSp>
        <p:nvGrpSpPr>
          <p:cNvPr id="1455" name="Group 1455"/>
          <p:cNvGrpSpPr/>
          <p:nvPr/>
        </p:nvGrpSpPr>
        <p:grpSpPr>
          <a:xfrm>
            <a:off x="528519" y="3734975"/>
            <a:ext cx="7999726" cy="1305228"/>
            <a:chOff x="0" y="0"/>
            <a:chExt cx="11382182" cy="1857105"/>
          </a:xfrm>
        </p:grpSpPr>
        <p:pic>
          <p:nvPicPr>
            <p:cNvPr id="1451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14641" y="194845"/>
              <a:ext cx="3189925" cy="1575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2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903035" y="228970"/>
              <a:ext cx="2957671" cy="1628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3" name="Shape 1453"/>
            <p:cNvSpPr/>
            <p:nvPr/>
          </p:nvSpPr>
          <p:spPr>
            <a:xfrm flipH="1" flipV="1">
              <a:off x="0" y="0"/>
              <a:ext cx="112184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03" tIns="35703" rIns="35703" bIns="35703" numCol="1" anchor="ctr">
              <a:noAutofit/>
            </a:bodyPr>
            <a:lstStyle/>
            <a:p>
              <a:pPr lvl="0">
                <a:defRPr sz="2400"/>
              </a:pPr>
              <a:endParaRPr sz="1687"/>
            </a:p>
          </p:txBody>
        </p:sp>
        <p:sp>
          <p:nvSpPr>
            <p:cNvPr id="1454" name="Shape 1454"/>
            <p:cNvSpPr/>
            <p:nvPr/>
          </p:nvSpPr>
          <p:spPr>
            <a:xfrm>
              <a:off x="7520855" y="545531"/>
              <a:ext cx="3861327" cy="9950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03" tIns="35703" rIns="35703" bIns="35703" numCol="1" anchor="ctr">
              <a:spAutoFit/>
            </a:bodyPr>
            <a:lstStyle>
              <a:lvl1pPr>
                <a:defRPr sz="5800">
                  <a:solidFill>
                    <a:srgbClr val="00245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076"/>
                <a:t>Chat Room</a:t>
              </a:r>
            </a:p>
          </p:txBody>
        </p:sp>
      </p:grpSp>
      <p:grpSp>
        <p:nvGrpSpPr>
          <p:cNvPr id="1460" name="Group 1460"/>
          <p:cNvGrpSpPr/>
          <p:nvPr/>
        </p:nvGrpSpPr>
        <p:grpSpPr>
          <a:xfrm>
            <a:off x="528519" y="5216183"/>
            <a:ext cx="7884644" cy="1283197"/>
            <a:chOff x="0" y="0"/>
            <a:chExt cx="11218441" cy="1825759"/>
          </a:xfrm>
        </p:grpSpPr>
        <p:pic>
          <p:nvPicPr>
            <p:cNvPr id="1456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24041" y="250390"/>
              <a:ext cx="3371125" cy="1575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7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233734" y="250390"/>
              <a:ext cx="2296272" cy="1575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8" name="Shape 1458"/>
            <p:cNvSpPr/>
            <p:nvPr/>
          </p:nvSpPr>
          <p:spPr>
            <a:xfrm flipH="1" flipV="1">
              <a:off x="0" y="0"/>
              <a:ext cx="112184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03" tIns="35703" rIns="35703" bIns="35703" numCol="1" anchor="ctr">
              <a:noAutofit/>
            </a:bodyPr>
            <a:lstStyle/>
            <a:p>
              <a:pPr lvl="0">
                <a:defRPr sz="2400"/>
              </a:pPr>
              <a:endParaRPr sz="1687"/>
            </a:p>
          </p:txBody>
        </p:sp>
        <p:sp>
          <p:nvSpPr>
            <p:cNvPr id="1459" name="Shape 1459"/>
            <p:cNvSpPr/>
            <p:nvPr/>
          </p:nvSpPr>
          <p:spPr>
            <a:xfrm>
              <a:off x="7704638" y="511441"/>
              <a:ext cx="3446224" cy="9950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03" tIns="35703" rIns="35703" bIns="35703" numCol="1" anchor="ctr">
              <a:spAutoFit/>
            </a:bodyPr>
            <a:lstStyle>
              <a:lvl1pPr>
                <a:defRPr sz="5800">
                  <a:solidFill>
                    <a:srgbClr val="00245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076"/>
                <a:t>Calculator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237809" y="716336"/>
            <a:ext cx="1803368" cy="652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41" dirty="0">
                <a:solidFill>
                  <a:schemeClr val="bg1"/>
                </a:solidFill>
              </a:rPr>
              <a:t>2 Tasks</a:t>
            </a:r>
            <a:endParaRPr lang="en-US" sz="364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3561" y="3935371"/>
            <a:ext cx="3067499" cy="652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41" dirty="0">
                <a:solidFill>
                  <a:schemeClr val="bg1"/>
                </a:solidFill>
              </a:rPr>
              <a:t>Then 2 more </a:t>
            </a:r>
            <a:endParaRPr lang="en-US" sz="364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5250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9" grpId="0" animBg="1" advAuto="0"/>
      <p:bldP spid="1455" grpId="0" animBg="1" advAuto="0"/>
      <p:bldP spid="1460" grpId="0" animBg="1" advAuto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/>
          </p:cNvSpPr>
          <p:nvPr/>
        </p:nvSpPr>
        <p:spPr bwMode="auto">
          <a:xfrm>
            <a:off x="5217354" y="1447800"/>
            <a:ext cx="3926646" cy="79398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l"/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“If it takes 3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clicks to get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down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, it’s easier to e-mail.”- FIN1</a:t>
            </a:r>
          </a:p>
        </p:txBody>
      </p:sp>
      <p:sp>
        <p:nvSpPr>
          <p:cNvPr id="34819" name="Rectangle 3"/>
          <p:cNvSpPr>
            <a:spLocks/>
          </p:cNvSpPr>
          <p:nvPr/>
        </p:nvSpPr>
        <p:spPr bwMode="auto">
          <a:xfrm>
            <a:off x="5126377" y="3733800"/>
            <a:ext cx="3985015" cy="990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ts val="1266"/>
              </a:spcBef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“I wanted to assign dates to notes, but Outlook would only allow dates on tasks.”- MAN3</a:t>
            </a:r>
          </a:p>
        </p:txBody>
      </p:sp>
      <p:sp>
        <p:nvSpPr>
          <p:cNvPr id="34820" name="Rectangle 4"/>
          <p:cNvSpPr>
            <a:spLocks/>
          </p:cNvSpPr>
          <p:nvPr/>
        </p:nvSpPr>
        <p:spPr bwMode="auto">
          <a:xfrm>
            <a:off x="5158804" y="4876808"/>
            <a:ext cx="3952588" cy="76199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ts val="1266"/>
              </a:spcBef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“I don’t have a place to put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MAC addresses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” - ENG6</a:t>
            </a:r>
          </a:p>
        </p:txBody>
      </p:sp>
      <p:sp>
        <p:nvSpPr>
          <p:cNvPr id="34821" name="Rectangle 5"/>
          <p:cNvSpPr>
            <a:spLocks/>
          </p:cNvSpPr>
          <p:nvPr/>
        </p:nvSpPr>
        <p:spPr bwMode="auto">
          <a:xfrm>
            <a:off x="5144056" y="5867400"/>
            <a:ext cx="3967336" cy="685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ts val="1266"/>
              </a:spcBef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“If it’s not in my face, I’ll forget about it” - ADMN3</a:t>
            </a:r>
          </a:p>
        </p:txBody>
      </p:sp>
      <p:sp>
        <p:nvSpPr>
          <p:cNvPr id="34822" name="Rectangle 6"/>
          <p:cNvSpPr>
            <a:spLocks/>
          </p:cNvSpPr>
          <p:nvPr/>
        </p:nvSpPr>
        <p:spPr bwMode="auto">
          <a:xfrm>
            <a:off x="5181600" y="2514600"/>
            <a:ext cx="3962400" cy="990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l"/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“When I’m in meetings or run into someone in the hall” - ADMIN6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ym typeface="Helvetica Neue Medium" charset="0"/>
              </a:rPr>
              <a:t>Interviews: </a:t>
            </a:r>
            <a:r>
              <a:rPr lang="en-US" smtClean="0">
                <a:sym typeface="Helvetica Neue Light" charset="0"/>
              </a:rPr>
              <a:t>Why do you create information scraps?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5029200" cy="5410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ym typeface="Helvetica Neue Light" charset="0"/>
              </a:rPr>
              <a:t>Using computer distracting or impossible: </a:t>
            </a:r>
          </a:p>
          <a:p>
            <a:pPr lvl="1"/>
            <a:r>
              <a:rPr lang="en-US" dirty="0" smtClean="0">
                <a:sym typeface="Helvetica Neue Light" charset="0"/>
              </a:rPr>
              <a:t>speed/effort</a:t>
            </a:r>
          </a:p>
          <a:p>
            <a:pPr lvl="1"/>
            <a:r>
              <a:rPr lang="en-US" dirty="0">
                <a:sym typeface="Helvetica Neue Light" charset="0"/>
              </a:rPr>
              <a:t>a</a:t>
            </a:r>
            <a:r>
              <a:rPr lang="en-US" dirty="0" smtClean="0">
                <a:sym typeface="Helvetica Neue Light" charset="0"/>
              </a:rPr>
              <a:t>vailability</a:t>
            </a:r>
          </a:p>
          <a:p>
            <a:pPr lvl="1"/>
            <a:endParaRPr lang="en-US" dirty="0" smtClean="0">
              <a:sym typeface="Helvetica Neue Light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ym typeface="Helvetica Neue Light" charset="0"/>
              </a:rPr>
              <a:t>Schema mismatch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ym typeface="Helvetica Neue Light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ym typeface="Helvetica Neue Light" charset="0"/>
              </a:rPr>
              <a:t>No suitable place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ym typeface="Helvetica Neue Light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ym typeface="Helvetica Neue Light" charset="0"/>
              </a:rPr>
              <a:t>In view at right time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Shape 1480"/>
          <p:cNvSpPr/>
          <p:nvPr/>
        </p:nvSpPr>
        <p:spPr>
          <a:xfrm>
            <a:off x="749058" y="1660223"/>
            <a:ext cx="165939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3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2600"/>
              <a:t>Task 1</a:t>
            </a:r>
          </a:p>
        </p:txBody>
      </p:sp>
      <p:pic>
        <p:nvPicPr>
          <p:cNvPr id="148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645" y="2357176"/>
            <a:ext cx="2146219" cy="1606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2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67509" y="2281942"/>
            <a:ext cx="1659392" cy="1548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3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42546" y="2492579"/>
            <a:ext cx="1908372" cy="133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4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29984" y="2670237"/>
            <a:ext cx="1908372" cy="980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85" name="Shape 1485"/>
          <p:cNvSpPr/>
          <p:nvPr/>
        </p:nvSpPr>
        <p:spPr>
          <a:xfrm>
            <a:off x="2867509" y="1660223"/>
            <a:ext cx="165939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3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2600"/>
              <a:t>Task 2</a:t>
            </a:r>
          </a:p>
        </p:txBody>
      </p:sp>
      <p:sp>
        <p:nvSpPr>
          <p:cNvPr id="1486" name="Shape 1486"/>
          <p:cNvSpPr/>
          <p:nvPr/>
        </p:nvSpPr>
        <p:spPr>
          <a:xfrm>
            <a:off x="4867035" y="1660223"/>
            <a:ext cx="165939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3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2600"/>
              <a:t>Task 3</a:t>
            </a:r>
          </a:p>
        </p:txBody>
      </p:sp>
      <p:sp>
        <p:nvSpPr>
          <p:cNvPr id="1487" name="Shape 1487"/>
          <p:cNvSpPr/>
          <p:nvPr/>
        </p:nvSpPr>
        <p:spPr>
          <a:xfrm>
            <a:off x="6854473" y="1660223"/>
            <a:ext cx="165939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3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buNone/>
              <a:defRPr sz="1800"/>
            </a:pPr>
            <a:r>
              <a:rPr sz="2600"/>
              <a:t>Task 4</a:t>
            </a:r>
          </a:p>
        </p:txBody>
      </p:sp>
      <p:sp>
        <p:nvSpPr>
          <p:cNvPr id="1488" name="Shape 1488"/>
          <p:cNvSpPr/>
          <p:nvPr/>
        </p:nvSpPr>
        <p:spPr>
          <a:xfrm>
            <a:off x="688584" y="4162553"/>
            <a:ext cx="1224663" cy="64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 algn="l">
              <a:defRPr sz="5300"/>
            </a:lvl1pPr>
          </a:lstStyle>
          <a:p>
            <a:pPr lvl="0">
              <a:buNone/>
              <a:defRPr sz="1800"/>
            </a:pPr>
            <a:r>
              <a:rPr sz="3725"/>
              <a:t>14/15</a:t>
            </a:r>
          </a:p>
        </p:txBody>
      </p:sp>
      <p:sp>
        <p:nvSpPr>
          <p:cNvPr id="1489" name="Shape 1489"/>
          <p:cNvSpPr/>
          <p:nvPr/>
        </p:nvSpPr>
        <p:spPr>
          <a:xfrm>
            <a:off x="2761827" y="4162553"/>
            <a:ext cx="1224663" cy="64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 algn="l">
              <a:defRPr sz="5300"/>
            </a:lvl1pPr>
          </a:lstStyle>
          <a:p>
            <a:pPr lvl="0">
              <a:buNone/>
              <a:defRPr sz="1800"/>
            </a:pPr>
            <a:r>
              <a:rPr sz="3725"/>
              <a:t>13/15</a:t>
            </a:r>
          </a:p>
        </p:txBody>
      </p:sp>
      <p:sp>
        <p:nvSpPr>
          <p:cNvPr id="1490" name="Shape 1490"/>
          <p:cNvSpPr/>
          <p:nvPr/>
        </p:nvSpPr>
        <p:spPr>
          <a:xfrm>
            <a:off x="5071964" y="4162553"/>
            <a:ext cx="740556" cy="64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 algn="l">
              <a:defRPr sz="5300"/>
            </a:lvl1pPr>
          </a:lstStyle>
          <a:p>
            <a:pPr lvl="0">
              <a:buNone/>
              <a:defRPr sz="1800"/>
            </a:pPr>
            <a:r>
              <a:rPr sz="3725"/>
              <a:t>5/5</a:t>
            </a:r>
          </a:p>
        </p:txBody>
      </p:sp>
      <p:sp>
        <p:nvSpPr>
          <p:cNvPr id="1491" name="Shape 1491"/>
          <p:cNvSpPr/>
          <p:nvPr/>
        </p:nvSpPr>
        <p:spPr>
          <a:xfrm>
            <a:off x="7196947" y="4162553"/>
            <a:ext cx="740556" cy="64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>
            <a:lvl1pPr algn="l">
              <a:defRPr sz="5300"/>
            </a:lvl1pPr>
          </a:lstStyle>
          <a:p>
            <a:pPr lvl="0">
              <a:buNone/>
              <a:defRPr sz="1800"/>
            </a:pPr>
            <a:r>
              <a:rPr sz="3725"/>
              <a:t>5/5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3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Completion Times---Predicted</a:t>
            </a:r>
            <a:endParaRPr lang="en-US" dirty="0"/>
          </a:p>
        </p:txBody>
      </p:sp>
      <p:pic>
        <p:nvPicPr>
          <p:cNvPr id="1496" name="estimates-and-actual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4413" y="1314430"/>
            <a:ext cx="6909236" cy="422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7" name="estimates-and-actuals.pdf"/>
          <p:cNvPicPr/>
          <p:nvPr/>
        </p:nvPicPr>
        <p:blipFill>
          <a:blip r:embed="rId2">
            <a:extLst/>
          </a:blip>
          <a:srcRect t="85348"/>
          <a:stretch>
            <a:fillRect/>
          </a:stretch>
        </p:blipFill>
        <p:spPr>
          <a:xfrm>
            <a:off x="974419" y="3119243"/>
            <a:ext cx="6909236" cy="619636"/>
          </a:xfrm>
          <a:prstGeom prst="rect">
            <a:avLst/>
          </a:prstGeom>
          <a:ln w="12700">
            <a:miter lim="400000"/>
          </a:ln>
        </p:spPr>
      </p:pic>
      <p:sp>
        <p:nvSpPr>
          <p:cNvPr id="1498" name="Shape 1498"/>
          <p:cNvSpPr/>
          <p:nvPr/>
        </p:nvSpPr>
        <p:spPr>
          <a:xfrm>
            <a:off x="853610" y="3678579"/>
            <a:ext cx="6909236" cy="20887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72144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Completion Times---Actual</a:t>
            </a:r>
            <a:endParaRPr lang="en-US" dirty="0"/>
          </a:p>
        </p:txBody>
      </p:sp>
      <p:sp>
        <p:nvSpPr>
          <p:cNvPr id="1500" name="Shape 1500"/>
          <p:cNvSpPr>
            <a:spLocks noGrp="1"/>
          </p:cNvSpPr>
          <p:nvPr>
            <p:ph type="sldNum" sz="quarter" idx="4294967295"/>
          </p:nvPr>
        </p:nvSpPr>
        <p:spPr>
          <a:xfrm>
            <a:off x="0" y="6503973"/>
            <a:ext cx="348247" cy="2673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192</a:t>
            </a:fld>
            <a:endParaRPr/>
          </a:p>
        </p:txBody>
      </p:sp>
      <p:pic>
        <p:nvPicPr>
          <p:cNvPr id="1501" name="estimates-and-actual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4413" y="1314430"/>
            <a:ext cx="6909236" cy="42291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999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76" y="2405449"/>
            <a:ext cx="8440282" cy="200085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It feels amazing. I thought it would take me three 8 hour days to do something like this. And then to be able to just do it with Google Docs which is something that I use so frequently, and for it to be so easy and to make so much sense, yeah, it’s really cool.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18" name="Shape 1518"/>
          <p:cNvSpPr/>
          <p:nvPr/>
        </p:nvSpPr>
        <p:spPr>
          <a:xfrm>
            <a:off x="418020" y="1400406"/>
            <a:ext cx="480901" cy="1730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buNone/>
              <a:defRPr sz="1800"/>
            </a:pPr>
            <a:r>
              <a:rPr sz="11245" dirty="0"/>
              <a:t>“</a:t>
            </a:r>
          </a:p>
        </p:txBody>
      </p:sp>
      <p:sp>
        <p:nvSpPr>
          <p:cNvPr id="1519" name="Shape 1519"/>
          <p:cNvSpPr/>
          <p:nvPr/>
        </p:nvSpPr>
        <p:spPr>
          <a:xfrm>
            <a:off x="6459834" y="4141045"/>
            <a:ext cx="480901" cy="1730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buNone/>
              <a:defRPr sz="1800"/>
            </a:pPr>
            <a:r>
              <a:rPr sz="11245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2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Shape 1521"/>
          <p:cNvSpPr/>
          <p:nvPr/>
        </p:nvSpPr>
        <p:spPr>
          <a:xfrm>
            <a:off x="18241" y="272944"/>
            <a:ext cx="5222552" cy="650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/>
          <a:p>
            <a:pPr defTabSz="321304">
              <a:defRPr sz="1800"/>
            </a:pP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TodoList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React.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createClass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({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displayName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sz="1195" dirty="0">
                <a:solidFill>
                  <a:srgbClr val="CD1D00"/>
                </a:solidFill>
                <a:latin typeface="Helvetica"/>
                <a:ea typeface="Helvetica"/>
                <a:cs typeface="Helvetica"/>
                <a:sym typeface="Helvetica"/>
              </a:rPr>
              <a:t>'</a:t>
            </a:r>
            <a:r>
              <a:rPr sz="1195" dirty="0" err="1">
                <a:solidFill>
                  <a:srgbClr val="CD1D00"/>
                </a:solidFill>
                <a:latin typeface="Helvetica"/>
                <a:ea typeface="Helvetica"/>
                <a:cs typeface="Helvetica"/>
                <a:sym typeface="Helvetica"/>
              </a:rPr>
              <a:t>TodoList</a:t>
            </a:r>
            <a:r>
              <a:rPr sz="1195" dirty="0">
                <a:solidFill>
                  <a:srgbClr val="CD1D00"/>
                </a:solidFill>
                <a:latin typeface="Helvetica"/>
                <a:ea typeface="Helvetica"/>
                <a:cs typeface="Helvetica"/>
                <a:sym typeface="Helvetica"/>
              </a:rPr>
              <a:t>'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,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render: 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function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() {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createItem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function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itemText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) {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  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return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React.DOM.</a:t>
            </a:r>
            <a:r>
              <a:rPr sz="1195" dirty="0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li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null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itemText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);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};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return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React.DOM.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ul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null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this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.props.items.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map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createItem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));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}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});</a:t>
            </a:r>
          </a:p>
          <a:p>
            <a:pPr defTabSz="321304">
              <a:defRPr sz="1800"/>
            </a:pP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TodoApp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React.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createClass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({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displayName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sz="1195" dirty="0">
                <a:solidFill>
                  <a:srgbClr val="CD1D00"/>
                </a:solidFill>
                <a:latin typeface="Helvetica"/>
                <a:ea typeface="Helvetica"/>
                <a:cs typeface="Helvetica"/>
                <a:sym typeface="Helvetica"/>
              </a:rPr>
              <a:t>'</a:t>
            </a:r>
            <a:r>
              <a:rPr sz="1195" dirty="0" err="1">
                <a:solidFill>
                  <a:srgbClr val="CD1D00"/>
                </a:solidFill>
                <a:latin typeface="Helvetica"/>
                <a:ea typeface="Helvetica"/>
                <a:cs typeface="Helvetica"/>
                <a:sym typeface="Helvetica"/>
              </a:rPr>
              <a:t>TodoApp</a:t>
            </a:r>
            <a:r>
              <a:rPr sz="1195" dirty="0">
                <a:solidFill>
                  <a:srgbClr val="CD1D00"/>
                </a:solidFill>
                <a:latin typeface="Helvetica"/>
                <a:ea typeface="Helvetica"/>
                <a:cs typeface="Helvetica"/>
                <a:sym typeface="Helvetica"/>
              </a:rPr>
              <a:t>'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,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getInitialState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function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() {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return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{items: [], text: </a:t>
            </a:r>
            <a:r>
              <a:rPr sz="1195" dirty="0">
                <a:solidFill>
                  <a:srgbClr val="CD1D00"/>
                </a:solidFill>
                <a:latin typeface="Helvetica"/>
                <a:ea typeface="Helvetica"/>
                <a:cs typeface="Helvetica"/>
                <a:sym typeface="Helvetica"/>
              </a:rPr>
              <a:t>''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};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},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onChange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function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(e) {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this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setState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({text: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e.target.value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});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},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handleSubmit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function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(e) {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e.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preventDefault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();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nextItems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this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.state.items.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concat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([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this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.state.text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]);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var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nextText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sz="1195" dirty="0">
                <a:solidFill>
                  <a:srgbClr val="CD1D00"/>
                </a:solidFill>
                <a:latin typeface="Helvetica"/>
                <a:ea typeface="Helvetica"/>
                <a:cs typeface="Helvetica"/>
                <a:sym typeface="Helvetica"/>
              </a:rPr>
              <a:t>''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;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this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setState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({items: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nextItems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, text: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nextText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});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},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render: 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function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() {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return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(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 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React.DOM.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div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null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, 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    React.DOM.</a:t>
            </a:r>
            <a:r>
              <a:rPr sz="1195" dirty="0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h3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null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195" dirty="0">
                <a:solidFill>
                  <a:srgbClr val="CD1D00"/>
                </a:solidFill>
                <a:latin typeface="Helvetica"/>
                <a:ea typeface="Helvetica"/>
                <a:cs typeface="Helvetica"/>
                <a:sym typeface="Helvetica"/>
              </a:rPr>
              <a:t>"TODO"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),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    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TodoList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 {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items: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this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.state.items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} ),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   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React.DOM.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form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 {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onSubmit: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this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.handleSubmit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}, 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     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React.DOM.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input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 {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onChange: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this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.onChange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value: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this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.state.text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} ),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     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React.DOM.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button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null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195" dirty="0">
                <a:solidFill>
                  <a:srgbClr val="CD1D00"/>
                </a:solidFill>
                <a:latin typeface="Helvetica"/>
                <a:ea typeface="Helvetica"/>
                <a:cs typeface="Helvetica"/>
                <a:sym typeface="Helvetica"/>
              </a:rPr>
              <a:t>'Add #'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+ (</a:t>
            </a:r>
            <a:r>
              <a:rPr sz="1195" b="1" dirty="0" err="1">
                <a:latin typeface="Helvetica"/>
                <a:ea typeface="Helvetica"/>
                <a:cs typeface="Helvetica"/>
                <a:sym typeface="Helvetica"/>
              </a:rPr>
              <a:t>this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.state.items.length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+ </a:t>
            </a:r>
            <a:r>
              <a:rPr sz="1195" dirty="0">
                <a:solidFill>
                  <a:srgbClr val="BF8F00"/>
                </a:solidFill>
                <a:latin typeface="Helvetica"/>
                <a:ea typeface="Helvetica"/>
                <a:cs typeface="Helvetica"/>
                <a:sym typeface="Helvetica"/>
              </a:rPr>
              <a:t>1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))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    )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  )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  );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 }</a:t>
            </a:r>
          </a:p>
          <a:p>
            <a:pPr defTabSz="321304">
              <a:defRPr sz="1800"/>
            </a:pP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});</a:t>
            </a:r>
          </a:p>
          <a:p>
            <a:pPr defTabSz="321304">
              <a:defRPr sz="1800"/>
            </a:pP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React.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renderComponent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sz="1195" dirty="0" err="1">
                <a:solidFill>
                  <a:srgbClr val="021994"/>
                </a:solidFill>
                <a:latin typeface="Helvetica"/>
                <a:ea typeface="Helvetica"/>
                <a:cs typeface="Helvetica"/>
                <a:sym typeface="Helvetica"/>
              </a:rPr>
              <a:t>TodoApp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sz="1195" b="1" dirty="0">
                <a:latin typeface="Helvetica"/>
                <a:ea typeface="Helvetica"/>
                <a:cs typeface="Helvetica"/>
                <a:sym typeface="Helvetica"/>
              </a:rPr>
              <a:t>null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 ), </a:t>
            </a:r>
            <a:r>
              <a:rPr sz="1195" dirty="0" err="1">
                <a:latin typeface="Helvetica"/>
                <a:ea typeface="Helvetica"/>
                <a:cs typeface="Helvetica"/>
                <a:sym typeface="Helvetica"/>
              </a:rPr>
              <a:t>mountNode</a:t>
            </a:r>
            <a:r>
              <a:rPr sz="1195" dirty="0">
                <a:latin typeface="Helvetica"/>
                <a:ea typeface="Helvetica"/>
                <a:cs typeface="Helvetica"/>
                <a:sym typeface="Helvetica"/>
              </a:rPr>
              <a:t>);</a:t>
            </a:r>
          </a:p>
        </p:txBody>
      </p:sp>
      <p:sp>
        <p:nvSpPr>
          <p:cNvPr id="1523" name="Shape 1523"/>
          <p:cNvSpPr/>
          <p:nvPr/>
        </p:nvSpPr>
        <p:spPr>
          <a:xfrm>
            <a:off x="4351378" y="472926"/>
            <a:ext cx="4692302" cy="4841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3" tIns="35703" rIns="35703" bIns="35703" anchor="ctr">
            <a:spAutoFit/>
          </a:bodyPr>
          <a:lstStyle>
            <a:lvl1pPr algn="r">
              <a:defRPr sz="63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lvl="0">
              <a:buNone/>
              <a:defRPr sz="1800"/>
            </a:pPr>
            <a:r>
              <a:rPr sz="4427" dirty="0"/>
              <a:t>This is </a:t>
            </a:r>
            <a:r>
              <a:rPr sz="4427" dirty="0"/>
              <a:t>ho</a:t>
            </a:r>
            <a:r>
              <a:rPr lang="en-US" sz="4427" dirty="0"/>
              <a:t>w</a:t>
            </a:r>
            <a:r>
              <a:rPr sz="4427" dirty="0"/>
              <a:t> industry</a:t>
            </a:r>
            <a:r>
              <a:rPr lang="en-US" sz="4427" dirty="0"/>
              <a:t> today </a:t>
            </a:r>
            <a:r>
              <a:rPr sz="4427" dirty="0"/>
              <a:t> </a:t>
            </a:r>
            <a:r>
              <a:rPr sz="4427" dirty="0"/>
              <a:t>welcomes newcomers </a:t>
            </a:r>
            <a:r>
              <a:rPr sz="4427" dirty="0"/>
              <a:t>for </a:t>
            </a:r>
            <a:r>
              <a:rPr sz="4427" dirty="0"/>
              <a:t>something as basic as a </a:t>
            </a:r>
            <a:r>
              <a:rPr lang="en-US" sz="4427" dirty="0" err="1"/>
              <a:t>todo</a:t>
            </a:r>
            <a:r>
              <a:rPr sz="4427" dirty="0"/>
              <a:t> </a:t>
            </a:r>
            <a:r>
              <a:rPr sz="4427" dirty="0"/>
              <a:t>list</a:t>
            </a:r>
          </a:p>
        </p:txBody>
      </p:sp>
    </p:spTree>
    <p:extLst>
      <p:ext uri="{BB962C8B-B14F-4D97-AF65-F5344CB8AC3E}">
        <p14:creationId xmlns:p14="http://schemas.microsoft.com/office/powerpoint/2010/main" val="153659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Shape 1528"/>
          <p:cNvSpPr/>
          <p:nvPr/>
        </p:nvSpPr>
        <p:spPr>
          <a:xfrm>
            <a:off x="3011718" y="3306824"/>
            <a:ext cx="4356931" cy="3447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/>
          <a:p>
            <a:pPr defTabSz="321304">
              <a:defRPr sz="1800"/>
            </a:pPr>
            <a:r>
              <a:rPr sz="1687">
                <a:latin typeface="Courier New"/>
                <a:ea typeface="Courier New"/>
                <a:cs typeface="Courier New"/>
                <a:sym typeface="Courier New"/>
              </a:rPr>
              <a:t>    &lt;h1&gt;TODO&lt;/h1&gt;</a:t>
            </a:r>
          </a:p>
          <a:p>
            <a:pPr defTabSz="321304">
              <a:defRPr sz="1800"/>
            </a:pPr>
            <a:endParaRPr sz="1687">
              <a:latin typeface="Courier New"/>
              <a:ea typeface="Courier New"/>
              <a:cs typeface="Courier New"/>
              <a:sym typeface="Courier New"/>
            </a:endParaRPr>
          </a:p>
          <a:p>
            <a:pPr defTabSz="321304">
              <a:defRPr sz="1800"/>
            </a:pPr>
            <a:r>
              <a:rPr sz="1687">
                <a:latin typeface="Courier New"/>
                <a:ea typeface="Courier New"/>
                <a:cs typeface="Courier New"/>
                <a:sym typeface="Courier New"/>
              </a:rPr>
              <a:t>    &lt;ul&gt;</a:t>
            </a:r>
          </a:p>
          <a:p>
            <a:pPr defTabSz="321304">
              <a:defRPr sz="1800"/>
            </a:pPr>
            <a:r>
              <a:rPr sz="1687">
                <a:latin typeface="Courier New"/>
                <a:ea typeface="Courier New"/>
                <a:cs typeface="Courier New"/>
                <a:sym typeface="Courier New"/>
              </a:rPr>
              <a:t>      &lt;li&gt;</a:t>
            </a:r>
          </a:p>
          <a:p>
            <a:pPr defTabSz="321304">
              <a:defRPr sz="1800"/>
            </a:pPr>
            <a:r>
              <a:rPr sz="1687">
                <a:latin typeface="Courier New"/>
                <a:ea typeface="Courier New"/>
                <a:cs typeface="Courier New"/>
                <a:sym typeface="Courier New"/>
              </a:rPr>
              <a:t>        &lt;input type="checkbox" /&gt;</a:t>
            </a:r>
          </a:p>
          <a:p>
            <a:pPr defTabSz="321304">
              <a:defRPr sz="1800"/>
            </a:pPr>
            <a:r>
              <a:rPr sz="1687">
                <a:latin typeface="Courier New"/>
                <a:ea typeface="Courier New"/>
                <a:cs typeface="Courier New"/>
                <a:sym typeface="Courier New"/>
              </a:rPr>
              <a:t>        &lt;span&gt;Example Task&lt;/span&gt;</a:t>
            </a:r>
          </a:p>
          <a:p>
            <a:pPr defTabSz="321304">
              <a:defRPr sz="1800"/>
            </a:pPr>
            <a:r>
              <a:rPr sz="1687">
                <a:latin typeface="Courier New"/>
                <a:ea typeface="Courier New"/>
                <a:cs typeface="Courier New"/>
                <a:sym typeface="Courier New"/>
              </a:rPr>
              <a:t>      &lt;/li&gt;</a:t>
            </a:r>
          </a:p>
          <a:p>
            <a:pPr defTabSz="321304">
              <a:defRPr sz="1800"/>
            </a:pPr>
            <a:r>
              <a:rPr sz="1687">
                <a:latin typeface="Courier New"/>
                <a:ea typeface="Courier New"/>
                <a:cs typeface="Courier New"/>
                <a:sym typeface="Courier New"/>
              </a:rPr>
              <a:t>    &lt;/ul&gt;</a:t>
            </a:r>
          </a:p>
          <a:p>
            <a:pPr defTabSz="321304">
              <a:defRPr sz="1800"/>
            </a:pPr>
            <a:endParaRPr sz="1687">
              <a:latin typeface="Courier New"/>
              <a:ea typeface="Courier New"/>
              <a:cs typeface="Courier New"/>
              <a:sym typeface="Courier New"/>
            </a:endParaRPr>
          </a:p>
          <a:p>
            <a:pPr defTabSz="321304">
              <a:defRPr sz="1800"/>
            </a:pPr>
            <a:r>
              <a:rPr sz="1687">
                <a:latin typeface="Courier New"/>
                <a:ea typeface="Courier New"/>
                <a:cs typeface="Courier New"/>
                <a:sym typeface="Courier New"/>
              </a:rPr>
              <a:t>   &lt;form&gt;</a:t>
            </a:r>
          </a:p>
          <a:p>
            <a:pPr defTabSz="321304">
              <a:defRPr sz="1800"/>
            </a:pPr>
            <a:r>
              <a:rPr sz="1687">
                <a:latin typeface="Courier New"/>
                <a:ea typeface="Courier New"/>
                <a:cs typeface="Courier New"/>
                <a:sym typeface="Courier New"/>
              </a:rPr>
              <a:t>     &lt;input /&gt;</a:t>
            </a:r>
          </a:p>
          <a:p>
            <a:pPr defTabSz="321304">
              <a:defRPr sz="1800"/>
            </a:pPr>
            <a:r>
              <a:rPr sz="1687">
                <a:latin typeface="Courier New"/>
                <a:ea typeface="Courier New"/>
                <a:cs typeface="Courier New"/>
                <a:sym typeface="Courier New"/>
              </a:rPr>
              <a:t>     &lt;button&gt;Add&lt;/button&gt;</a:t>
            </a:r>
          </a:p>
          <a:p>
            <a:pPr defTabSz="321304">
              <a:defRPr sz="1800"/>
            </a:pPr>
            <a:r>
              <a:rPr sz="1687">
                <a:latin typeface="Courier New"/>
                <a:ea typeface="Courier New"/>
                <a:cs typeface="Courier New"/>
                <a:sym typeface="Courier New"/>
              </a:rPr>
              <a:t>   &lt;/form&gt;</a:t>
            </a:r>
          </a:p>
        </p:txBody>
      </p:sp>
      <p:grpSp>
        <p:nvGrpSpPr>
          <p:cNvPr id="1532" name="Group 1532"/>
          <p:cNvGrpSpPr/>
          <p:nvPr/>
        </p:nvGrpSpPr>
        <p:grpSpPr>
          <a:xfrm>
            <a:off x="3559330" y="702230"/>
            <a:ext cx="3355952" cy="2240208"/>
            <a:chOff x="0" y="0"/>
            <a:chExt cx="4774920" cy="3187415"/>
          </a:xfrm>
        </p:grpSpPr>
        <p:pic>
          <p:nvPicPr>
            <p:cNvPr id="1529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74921" cy="3187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0" name="Shape 1530"/>
            <p:cNvSpPr/>
            <p:nvPr/>
          </p:nvSpPr>
          <p:spPr>
            <a:xfrm>
              <a:off x="2994108" y="2368886"/>
              <a:ext cx="928428" cy="309320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531" name="Shape 1531"/>
            <p:cNvSpPr/>
            <p:nvPr/>
          </p:nvSpPr>
          <p:spPr>
            <a:xfrm>
              <a:off x="3244368" y="2383108"/>
              <a:ext cx="477518" cy="316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03" tIns="35703" rIns="35703" bIns="35703" numCol="1" anchor="ctr">
              <a:noAutofit/>
            </a:bodyPr>
            <a:lstStyle>
              <a:lvl1pPr>
                <a:defRPr sz="1500"/>
              </a:lvl1pPr>
            </a:lstStyle>
            <a:p>
              <a:pPr lvl="0">
                <a:defRPr sz="1800"/>
              </a:pPr>
              <a:r>
                <a:rPr sz="1054"/>
                <a:t>Add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87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Shape 1534"/>
          <p:cNvSpPr>
            <a:spLocks noGrp="1"/>
          </p:cNvSpPr>
          <p:nvPr>
            <p:ph type="sldNum" sz="quarter" idx="4294967295"/>
          </p:nvPr>
        </p:nvSpPr>
        <p:spPr>
          <a:xfrm>
            <a:off x="4393374" y="6503981"/>
            <a:ext cx="348326" cy="2677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196</a:t>
            </a:fld>
            <a:endParaRPr/>
          </a:p>
        </p:txBody>
      </p:sp>
      <p:pic>
        <p:nvPicPr>
          <p:cNvPr id="153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37" y="3505856"/>
            <a:ext cx="3155041" cy="25419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9" name="Group 1539"/>
          <p:cNvGrpSpPr/>
          <p:nvPr/>
        </p:nvGrpSpPr>
        <p:grpSpPr>
          <a:xfrm>
            <a:off x="3559330" y="693304"/>
            <a:ext cx="3355952" cy="2240208"/>
            <a:chOff x="0" y="0"/>
            <a:chExt cx="4774920" cy="3187415"/>
          </a:xfrm>
        </p:grpSpPr>
        <p:pic>
          <p:nvPicPr>
            <p:cNvPr id="1536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774921" cy="3187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7" name="Shape 1537"/>
            <p:cNvSpPr/>
            <p:nvPr/>
          </p:nvSpPr>
          <p:spPr>
            <a:xfrm>
              <a:off x="2994108" y="2368886"/>
              <a:ext cx="928428" cy="309320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538" name="Shape 1538"/>
            <p:cNvSpPr/>
            <p:nvPr/>
          </p:nvSpPr>
          <p:spPr>
            <a:xfrm>
              <a:off x="3244368" y="2383108"/>
              <a:ext cx="477518" cy="316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03" tIns="35703" rIns="35703" bIns="35703" numCol="1" anchor="ctr">
              <a:noAutofit/>
            </a:bodyPr>
            <a:lstStyle>
              <a:lvl1pPr>
                <a:defRPr sz="1500"/>
              </a:lvl1pPr>
            </a:lstStyle>
            <a:p>
              <a:pPr lvl="0">
                <a:defRPr sz="1800"/>
              </a:pPr>
              <a:r>
                <a:rPr sz="1054"/>
                <a:t>Add</a:t>
              </a:r>
            </a:p>
          </p:txBody>
        </p:sp>
      </p:grpSp>
      <p:sp>
        <p:nvSpPr>
          <p:cNvPr id="1540" name="Shape 1540"/>
          <p:cNvSpPr/>
          <p:nvPr/>
        </p:nvSpPr>
        <p:spPr>
          <a:xfrm>
            <a:off x="3011718" y="3297898"/>
            <a:ext cx="4356931" cy="3447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/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&lt;h1&gt;TODO&lt;/h1&gt;</a:t>
            </a:r>
          </a:p>
          <a:p>
            <a:pPr defTabSz="321304">
              <a:defRPr sz="1800"/>
            </a:pPr>
            <a:endParaRPr sz="1687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&lt;</a:t>
            </a:r>
            <a:r>
              <a:rPr sz="1687" dirty="0" err="1">
                <a:latin typeface="Courier New"/>
                <a:ea typeface="Courier New"/>
                <a:cs typeface="Courier New"/>
                <a:sym typeface="Courier New"/>
              </a:rPr>
              <a:t>ul</a:t>
            </a: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  &lt;li&gt;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    &lt;input type="checkbox" /&gt;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    &lt;span&gt;Example Task&lt;/span&gt;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  &lt;/li&gt;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&lt;/</a:t>
            </a:r>
            <a:r>
              <a:rPr sz="1687" dirty="0" err="1">
                <a:latin typeface="Courier New"/>
                <a:ea typeface="Courier New"/>
                <a:cs typeface="Courier New"/>
                <a:sym typeface="Courier New"/>
              </a:rPr>
              <a:t>ul</a:t>
            </a: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defTabSz="321304">
              <a:defRPr sz="1800"/>
            </a:pPr>
            <a:endParaRPr sz="1687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&lt;form&gt;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 &lt;input /&gt;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  &lt;button&gt;Add&lt;/button&gt;</a:t>
            </a:r>
          </a:p>
          <a:p>
            <a:pPr defTabSz="321304">
              <a:defRPr sz="1800"/>
            </a:pPr>
            <a:r>
              <a:rPr sz="1687" dirty="0">
                <a:latin typeface="Courier New"/>
                <a:ea typeface="Courier New"/>
                <a:cs typeface="Courier New"/>
                <a:sym typeface="Courier New"/>
              </a:rPr>
              <a:t>   &lt;/form&gt;</a:t>
            </a:r>
          </a:p>
        </p:txBody>
      </p:sp>
    </p:spTree>
    <p:extLst>
      <p:ext uri="{BB962C8B-B14F-4D97-AF65-F5344CB8AC3E}">
        <p14:creationId xmlns:p14="http://schemas.microsoft.com/office/powerpoint/2010/main" val="291136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Shape 1542"/>
          <p:cNvSpPr>
            <a:spLocks noGrp="1"/>
          </p:cNvSpPr>
          <p:nvPr>
            <p:ph type="sldNum" sz="quarter" idx="4294967295"/>
          </p:nvPr>
        </p:nvSpPr>
        <p:spPr>
          <a:xfrm>
            <a:off x="4393374" y="6503981"/>
            <a:ext cx="348326" cy="2677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t>197</a:t>
            </a:fld>
            <a:endParaRPr/>
          </a:p>
        </p:txBody>
      </p:sp>
      <p:sp>
        <p:nvSpPr>
          <p:cNvPr id="1543" name="Shape 1543"/>
          <p:cNvSpPr/>
          <p:nvPr/>
        </p:nvSpPr>
        <p:spPr>
          <a:xfrm>
            <a:off x="3028192" y="3321293"/>
            <a:ext cx="5972789" cy="33750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&lt;h1&gt;TODO&lt;/h1&gt;</a:t>
            </a:r>
          </a:p>
          <a:p>
            <a:pPr defTabSz="321304">
              <a:defRPr sz="1800"/>
            </a:pPr>
            <a:endParaRPr sz="1687" dirty="0">
              <a:solidFill>
                <a:srgbClr val="53585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&lt;</a:t>
            </a:r>
            <a:r>
              <a:rPr sz="1687" dirty="0" err="1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ul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687" b="1" dirty="0">
                <a:solidFill>
                  <a:srgbClr val="861001"/>
                </a:solidFill>
                <a:latin typeface="Courier New"/>
                <a:ea typeface="Courier New"/>
                <a:cs typeface="Courier New"/>
                <a:sym typeface="Courier New"/>
              </a:rPr>
              <a:t>connect=rows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  &lt;li&gt;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    &lt;input </a:t>
            </a:r>
            <a:r>
              <a:rPr sz="1687" b="1" dirty="0">
                <a:solidFill>
                  <a:srgbClr val="861001"/>
                </a:solidFill>
                <a:latin typeface="Courier New"/>
                <a:ea typeface="Courier New"/>
                <a:cs typeface="Courier New"/>
                <a:sym typeface="Courier New"/>
              </a:rPr>
              <a:t>connect=Done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type="checkbox" /&gt;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    &lt;span </a:t>
            </a:r>
            <a:r>
              <a:rPr sz="1687" b="1" dirty="0">
                <a:solidFill>
                  <a:srgbClr val="861001"/>
                </a:solidFill>
                <a:latin typeface="Courier New"/>
                <a:ea typeface="Courier New"/>
                <a:cs typeface="Courier New"/>
                <a:sym typeface="Courier New"/>
              </a:rPr>
              <a:t>connect=Task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&gt;Example Task&lt;/span&gt;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  &lt;/li&gt;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&lt;/</a:t>
            </a:r>
            <a:r>
              <a:rPr sz="1687" dirty="0" err="1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ul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defTabSz="321304">
              <a:defRPr sz="1800"/>
            </a:pPr>
            <a:endParaRPr sz="1687" dirty="0">
              <a:solidFill>
                <a:srgbClr val="53585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&lt;form </a:t>
            </a:r>
            <a:r>
              <a:rPr sz="1687" b="1" dirty="0">
                <a:solidFill>
                  <a:srgbClr val="861001"/>
                </a:solidFill>
                <a:latin typeface="Courier New"/>
                <a:ea typeface="Courier New"/>
                <a:cs typeface="Courier New"/>
                <a:sym typeface="Courier New"/>
              </a:rPr>
              <a:t>connect=rows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 &lt;input </a:t>
            </a:r>
            <a:r>
              <a:rPr sz="1687" b="1" dirty="0">
                <a:solidFill>
                  <a:srgbClr val="861001"/>
                </a:solidFill>
                <a:latin typeface="Courier New"/>
                <a:ea typeface="Courier New"/>
                <a:cs typeface="Courier New"/>
                <a:sym typeface="Courier New"/>
              </a:rPr>
              <a:t>connect=Task</a:t>
            </a: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/&gt;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  &lt;button&gt;Add&lt;/button&gt;</a:t>
            </a:r>
          </a:p>
          <a:p>
            <a:pPr defTabSz="321304">
              <a:defRPr sz="1800"/>
            </a:pPr>
            <a:r>
              <a:rPr sz="1687" dirty="0">
                <a:solidFill>
                  <a:srgbClr val="53585F"/>
                </a:solidFill>
                <a:latin typeface="Courier New"/>
                <a:ea typeface="Courier New"/>
                <a:cs typeface="Courier New"/>
                <a:sym typeface="Courier New"/>
              </a:rPr>
              <a:t>   &lt;/form&gt;</a:t>
            </a:r>
          </a:p>
        </p:txBody>
      </p:sp>
      <p:pic>
        <p:nvPicPr>
          <p:cNvPr id="154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685" y="3505856"/>
            <a:ext cx="3155041" cy="25419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8" name="Group 1548"/>
          <p:cNvGrpSpPr/>
          <p:nvPr/>
        </p:nvGrpSpPr>
        <p:grpSpPr>
          <a:xfrm>
            <a:off x="3566878" y="693304"/>
            <a:ext cx="3355952" cy="2240208"/>
            <a:chOff x="0" y="0"/>
            <a:chExt cx="4774920" cy="3187415"/>
          </a:xfrm>
        </p:grpSpPr>
        <p:pic>
          <p:nvPicPr>
            <p:cNvPr id="1545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774921" cy="3187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6" name="Shape 1546"/>
            <p:cNvSpPr/>
            <p:nvPr/>
          </p:nvSpPr>
          <p:spPr>
            <a:xfrm>
              <a:off x="2994108" y="2368886"/>
              <a:ext cx="928428" cy="309320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547" name="Shape 1547"/>
            <p:cNvSpPr/>
            <p:nvPr/>
          </p:nvSpPr>
          <p:spPr>
            <a:xfrm>
              <a:off x="3244368" y="2383108"/>
              <a:ext cx="477518" cy="316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03" tIns="35703" rIns="35703" bIns="35703" numCol="1" anchor="ctr">
              <a:noAutofit/>
            </a:bodyPr>
            <a:lstStyle>
              <a:lvl1pPr>
                <a:defRPr sz="1500"/>
              </a:lvl1pPr>
            </a:lstStyle>
            <a:p>
              <a:pPr lvl="0">
                <a:defRPr sz="1800"/>
              </a:pPr>
              <a:r>
                <a:rPr sz="1054"/>
                <a:t>Add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30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0109" y="858334"/>
            <a:ext cx="3115841" cy="4292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6621" y="858334"/>
            <a:ext cx="3257272" cy="4292019"/>
          </a:xfrm>
          <a:prstGeom prst="rect">
            <a:avLst/>
          </a:prstGeom>
          <a:ln w="12700">
            <a:miter lim="400000"/>
          </a:ln>
        </p:spPr>
      </p:pic>
      <p:sp>
        <p:nvSpPr>
          <p:cNvPr id="1553" name="Shape 1553"/>
          <p:cNvSpPr/>
          <p:nvPr/>
        </p:nvSpPr>
        <p:spPr>
          <a:xfrm>
            <a:off x="1135806" y="4888152"/>
            <a:ext cx="6827158" cy="1953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3" tIns="35703" rIns="35703" bIns="35703" anchor="ctr">
            <a:spAutoFit/>
          </a:bodyPr>
          <a:lstStyle/>
          <a:p>
            <a:pPr defTabSz="321304">
              <a:defRPr sz="1800"/>
            </a:pPr>
            <a:endParaRPr sz="2038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321304">
              <a:defRPr sz="1800"/>
            </a:pPr>
            <a:r>
              <a:rPr sz="2038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2038" dirty="0">
                <a:latin typeface="Courier New"/>
                <a:ea typeface="Courier New"/>
                <a:cs typeface="Courier New"/>
                <a:sym typeface="Courier New"/>
              </a:rPr>
              <a:t>  &lt;form</a:t>
            </a:r>
            <a:r>
              <a:rPr sz="2038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2038" b="1" dirty="0">
                <a:solidFill>
                  <a:srgbClr val="C82506"/>
                </a:solidFill>
                <a:latin typeface="Courier New"/>
                <a:ea typeface="Courier New"/>
                <a:cs typeface="Courier New"/>
                <a:sym typeface="Courier New"/>
              </a:rPr>
              <a:t>connect=“Weight ! rows”</a:t>
            </a:r>
            <a:r>
              <a:rPr sz="2038" dirty="0"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defTabSz="321304">
              <a:defRPr sz="1800"/>
            </a:pPr>
            <a:r>
              <a:rPr sz="2038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sz="2038" dirty="0">
                <a:latin typeface="Courier New"/>
                <a:ea typeface="Courier New"/>
                <a:cs typeface="Courier New"/>
                <a:sym typeface="Courier New"/>
              </a:rPr>
              <a:t>  &lt;input</a:t>
            </a:r>
            <a:r>
              <a:rPr sz="2038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2038" b="1" dirty="0">
                <a:solidFill>
                  <a:srgbClr val="C82506"/>
                </a:solidFill>
                <a:latin typeface="Courier New"/>
                <a:ea typeface="Courier New"/>
                <a:cs typeface="Courier New"/>
                <a:sym typeface="Courier New"/>
              </a:rPr>
              <a:t>connect=“weight”</a:t>
            </a:r>
            <a:r>
              <a:rPr sz="2038" dirty="0">
                <a:latin typeface="Courier New"/>
                <a:ea typeface="Courier New"/>
                <a:cs typeface="Courier New"/>
                <a:sym typeface="Courier New"/>
              </a:rPr>
              <a:t> /&gt;</a:t>
            </a:r>
          </a:p>
          <a:p>
            <a:pPr defTabSz="321304">
              <a:defRPr sz="1800"/>
            </a:pPr>
            <a:r>
              <a:rPr sz="2038" dirty="0">
                <a:latin typeface="Courier New"/>
                <a:ea typeface="Courier New"/>
                <a:cs typeface="Courier New"/>
                <a:sym typeface="Courier New"/>
              </a:rPr>
              <a:t>     &lt;input type=“hidden”</a:t>
            </a:r>
            <a:r>
              <a:rPr sz="2038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2038" b="1" dirty="0">
                <a:solidFill>
                  <a:srgbClr val="C82506"/>
                </a:solidFill>
                <a:latin typeface="Courier New"/>
                <a:ea typeface="Courier New"/>
                <a:cs typeface="Courier New"/>
                <a:sym typeface="Courier New"/>
              </a:rPr>
              <a:t>connect=“date”</a:t>
            </a:r>
            <a:r>
              <a:rPr sz="2038" dirty="0">
                <a:latin typeface="Courier New"/>
                <a:ea typeface="Courier New"/>
                <a:cs typeface="Courier New"/>
                <a:sym typeface="Courier New"/>
              </a:rPr>
              <a:t> /&gt;</a:t>
            </a:r>
          </a:p>
          <a:p>
            <a:pPr defTabSz="321304">
              <a:defRPr sz="1800"/>
            </a:pPr>
            <a:r>
              <a:rPr sz="2038" dirty="0">
                <a:latin typeface="Courier New"/>
                <a:ea typeface="Courier New"/>
                <a:cs typeface="Courier New"/>
                <a:sym typeface="Courier New"/>
              </a:rPr>
              <a:t>     &lt;button&gt;Record&lt;/button&gt;</a:t>
            </a:r>
          </a:p>
          <a:p>
            <a:pPr defTabSz="321304">
              <a:defRPr sz="1800"/>
            </a:pPr>
            <a:r>
              <a:rPr sz="2038" dirty="0">
                <a:latin typeface="Courier New"/>
                <a:ea typeface="Courier New"/>
                <a:cs typeface="Courier New"/>
                <a:sym typeface="Courier New"/>
              </a:rPr>
              <a:t>   &lt;/form&gt;</a:t>
            </a:r>
          </a:p>
        </p:txBody>
      </p:sp>
      <p:sp>
        <p:nvSpPr>
          <p:cNvPr id="1554" name="Shape 1554"/>
          <p:cNvSpPr/>
          <p:nvPr/>
        </p:nvSpPr>
        <p:spPr>
          <a:xfrm>
            <a:off x="294076" y="83909"/>
            <a:ext cx="8555848" cy="64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3" tIns="35703" rIns="35703" bIns="35703" anchor="ctr">
            <a:spAutoFit/>
          </a:bodyPr>
          <a:lstStyle>
            <a:lvl1pPr algn="l" defTabSz="457200">
              <a:defRPr sz="5300" b="1">
                <a:solidFill>
                  <a:srgbClr val="2E3E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buNone/>
              <a:defRPr sz="1800" b="0">
                <a:solidFill>
                  <a:srgbClr val="000000"/>
                </a:solidFill>
              </a:defRPr>
            </a:pPr>
            <a:r>
              <a:rPr sz="3725" dirty="0"/>
              <a:t>Self Tracker for High School Students</a:t>
            </a:r>
          </a:p>
        </p:txBody>
      </p:sp>
    </p:spTree>
    <p:extLst>
      <p:ext uri="{BB962C8B-B14F-4D97-AF65-F5344CB8AC3E}">
        <p14:creationId xmlns:p14="http://schemas.microsoft.com/office/powerpoint/2010/main" val="279610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889" y="706861"/>
            <a:ext cx="7068223" cy="6084902"/>
          </a:xfrm>
          <a:prstGeom prst="rect">
            <a:avLst/>
          </a:prstGeom>
          <a:ln w="12700">
            <a:miter lim="400000"/>
          </a:ln>
        </p:spPr>
      </p:pic>
      <p:sp>
        <p:nvSpPr>
          <p:cNvPr id="1558" name="Shape 1558"/>
          <p:cNvSpPr/>
          <p:nvPr/>
        </p:nvSpPr>
        <p:spPr>
          <a:xfrm>
            <a:off x="294076" y="83909"/>
            <a:ext cx="8555848" cy="64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3" tIns="35703" rIns="35703" bIns="35703" anchor="ctr">
            <a:spAutoFit/>
          </a:bodyPr>
          <a:lstStyle>
            <a:lvl1pPr defTabSz="457200">
              <a:defRPr sz="5300" b="1">
                <a:solidFill>
                  <a:srgbClr val="2E3E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buNone/>
              <a:defRPr sz="1800" b="0">
                <a:solidFill>
                  <a:srgbClr val="000000"/>
                </a:solidFill>
              </a:defRPr>
            </a:pPr>
            <a:r>
              <a:rPr sz="3725" dirty="0"/>
              <a:t>Meal Board for MIT Frat Catering</a:t>
            </a:r>
          </a:p>
        </p:txBody>
      </p:sp>
    </p:spTree>
    <p:extLst>
      <p:ext uri="{BB962C8B-B14F-4D97-AF65-F5344CB8AC3E}">
        <p14:creationId xmlns:p14="http://schemas.microsoft.com/office/powerpoint/2010/main" val="295935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Small Data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3820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Why do we think our tools will handle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exabytes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when we can’t even manage our personal information?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Inhibitions to Digital Capture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Costs</a:t>
            </a:r>
          </a:p>
          <a:p>
            <a:pPr lvl="1"/>
            <a:r>
              <a:rPr lang="en-US" dirty="0" smtClean="0"/>
              <a:t>Effort to record</a:t>
            </a:r>
          </a:p>
          <a:p>
            <a:pPr lvl="1"/>
            <a:r>
              <a:rPr lang="en-US" dirty="0" smtClean="0"/>
              <a:t>Fight imposed schema</a:t>
            </a:r>
          </a:p>
          <a:p>
            <a:pPr lvl="1"/>
            <a:r>
              <a:rPr lang="en-US" dirty="0" smtClean="0"/>
              <a:t>Entry time/distraction</a:t>
            </a:r>
          </a:p>
          <a:p>
            <a:pPr lvl="1"/>
            <a:r>
              <a:rPr lang="en-US" dirty="0" smtClean="0"/>
              <a:t>Tool unavailable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http://cloudstitch.io/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3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Ask not what your computer can do for you…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can be powerful information managers</a:t>
            </a:r>
          </a:p>
          <a:p>
            <a:pPr lvl="1"/>
            <a:r>
              <a:rPr lang="en-US" dirty="0" smtClean="0"/>
              <a:t>Capturing information scraps</a:t>
            </a:r>
          </a:p>
          <a:p>
            <a:pPr lvl="1"/>
            <a:r>
              <a:rPr lang="en-US" dirty="0" smtClean="0"/>
              <a:t>Discussing lecture notes</a:t>
            </a:r>
          </a:p>
          <a:p>
            <a:pPr lvl="1"/>
            <a:r>
              <a:rPr lang="en-US" dirty="0" smtClean="0"/>
              <a:t>Recommendation/sharing content</a:t>
            </a:r>
          </a:p>
          <a:p>
            <a:pPr lvl="1"/>
            <a:r>
              <a:rPr lang="en-US" dirty="0" smtClean="0"/>
              <a:t>Authoring structured data and visualization</a:t>
            </a:r>
          </a:p>
          <a:p>
            <a:r>
              <a:rPr lang="en-US" dirty="0" smtClean="0"/>
              <a:t>In each case, consider</a:t>
            </a:r>
          </a:p>
          <a:p>
            <a:pPr lvl="1"/>
            <a:r>
              <a:rPr lang="en-US" dirty="0" smtClean="0"/>
              <a:t>what people are </a:t>
            </a:r>
            <a:r>
              <a:rPr lang="en-US" dirty="0" smtClean="0">
                <a:solidFill>
                  <a:srgbClr val="FF0000"/>
                </a:solidFill>
              </a:rPr>
              <a:t>able</a:t>
            </a:r>
            <a:r>
              <a:rPr lang="en-US" dirty="0" smtClean="0"/>
              <a:t> to do</a:t>
            </a:r>
          </a:p>
          <a:p>
            <a:pPr lvl="1"/>
            <a:r>
              <a:rPr lang="en-US" dirty="0" smtClean="0"/>
              <a:t>how to reduce deterrents and show benefits </a:t>
            </a:r>
          </a:p>
          <a:p>
            <a:pPr lvl="1"/>
            <a:r>
              <a:rPr lang="en-US" dirty="0" smtClean="0"/>
              <a:t>so they </a:t>
            </a:r>
            <a:r>
              <a:rPr lang="en-US" dirty="0" smtClean="0">
                <a:solidFill>
                  <a:srgbClr val="FF0000"/>
                </a:solidFill>
              </a:rPr>
              <a:t>want to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List.it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People can capture more information</a:t>
            </a:r>
          </a:p>
          <a:p>
            <a:r>
              <a:rPr lang="en-US" dirty="0" smtClean="0"/>
              <a:t>Major deterrents:</a:t>
            </a:r>
          </a:p>
          <a:p>
            <a:pPr lvl="1"/>
            <a:r>
              <a:rPr lang="en-US" dirty="0" smtClean="0"/>
              <a:t>Interruption of work to capture data</a:t>
            </a:r>
          </a:p>
          <a:p>
            <a:pPr lvl="1"/>
            <a:r>
              <a:rPr lang="en-US" dirty="0" smtClean="0"/>
              <a:t>Struggle to decide where to put it</a:t>
            </a:r>
          </a:p>
          <a:p>
            <a:pPr lvl="1"/>
            <a:r>
              <a:rPr lang="en-US" dirty="0" smtClean="0"/>
              <a:t>Rigid structure of apps</a:t>
            </a:r>
          </a:p>
          <a:p>
            <a:r>
              <a:rPr lang="en-US" dirty="0" smtClean="0"/>
              <a:t>Resolve by:</a:t>
            </a:r>
          </a:p>
          <a:p>
            <a:pPr lvl="1"/>
            <a:r>
              <a:rPr lang="en-US" dirty="0" smtClean="0"/>
              <a:t>Minimizing capture effort</a:t>
            </a:r>
          </a:p>
          <a:p>
            <a:pPr lvl="1"/>
            <a:r>
              <a:rPr lang="en-US" dirty="0" smtClean="0"/>
              <a:t>Flat organization</a:t>
            </a:r>
          </a:p>
          <a:p>
            <a:pPr lvl="1"/>
            <a:r>
              <a:rPr lang="en-US" dirty="0" smtClean="0"/>
              <a:t>No required structure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Students can collaborate to understand content</a:t>
            </a:r>
          </a:p>
          <a:p>
            <a:r>
              <a:rPr lang="en-US" dirty="0" smtClean="0"/>
              <a:t>Deterrents from traditional forums:</a:t>
            </a:r>
          </a:p>
          <a:p>
            <a:pPr lvl="1"/>
            <a:r>
              <a:rPr lang="en-US" dirty="0" smtClean="0"/>
              <a:t>Interruption to use them</a:t>
            </a:r>
          </a:p>
          <a:p>
            <a:pPr lvl="1"/>
            <a:r>
              <a:rPr lang="en-US" dirty="0" smtClean="0"/>
              <a:t>Don’t know where/when to seek relevant Q&amp;A</a:t>
            </a:r>
          </a:p>
          <a:p>
            <a:r>
              <a:rPr lang="en-US" dirty="0" smtClean="0"/>
              <a:t>Resolve by:</a:t>
            </a:r>
          </a:p>
          <a:p>
            <a:pPr lvl="1"/>
            <a:r>
              <a:rPr lang="en-US" dirty="0" smtClean="0"/>
              <a:t>Placing discussion in margin</a:t>
            </a:r>
          </a:p>
          <a:p>
            <a:pPr lvl="1"/>
            <a:r>
              <a:rPr lang="en-US" dirty="0" smtClean="0"/>
              <a:t>Adjacent to relevant content</a:t>
            </a:r>
          </a:p>
          <a:p>
            <a:pPr lvl="1"/>
            <a:r>
              <a:rPr lang="en-US" dirty="0" smtClean="0"/>
              <a:t>See what’s relevant while you are reading</a:t>
            </a:r>
          </a:p>
          <a:p>
            <a:pPr lvl="1"/>
            <a:r>
              <a:rPr lang="en-US" dirty="0" smtClean="0"/>
              <a:t>Ask/answer without leaving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Exhibit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can author structured data and create rich interactive visualizations</a:t>
            </a:r>
          </a:p>
          <a:p>
            <a:r>
              <a:rPr lang="en-US" dirty="0" smtClean="0"/>
              <a:t>Deterrent:</a:t>
            </a:r>
          </a:p>
          <a:p>
            <a:pPr lvl="1"/>
            <a:r>
              <a:rPr lang="en-US" dirty="0" smtClean="0"/>
              <a:t>Complexity of structured data management tools</a:t>
            </a:r>
          </a:p>
          <a:p>
            <a:r>
              <a:rPr lang="en-US" dirty="0" smtClean="0"/>
              <a:t>Overcome by:</a:t>
            </a:r>
          </a:p>
          <a:p>
            <a:pPr lvl="1"/>
            <a:r>
              <a:rPr lang="en-US" dirty="0" smtClean="0"/>
              <a:t>Data as authoring (not programming or </a:t>
            </a:r>
            <a:r>
              <a:rPr lang="en-US" dirty="0" err="1" smtClean="0"/>
              <a:t>db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Incentive of rich visualizations</a:t>
            </a:r>
          </a:p>
          <a:p>
            <a:pPr lvl="1"/>
            <a:r>
              <a:rPr lang="en-US" dirty="0" smtClean="0"/>
              <a:t>Embed in well-known tools</a:t>
            </a:r>
          </a:p>
          <a:p>
            <a:pPr lvl="1"/>
            <a:r>
              <a:rPr lang="en-US" dirty="0" smtClean="0"/>
              <a:t>Write HTML, or edit a wiki or blog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HTML + Spreadsheet = complete web app</a:t>
            </a:r>
          </a:p>
          <a:p>
            <a:r>
              <a:rPr lang="en-US" dirty="0" smtClean="0"/>
              <a:t>Thinking about the task isn’t the problem---it’s the programming language/interface</a:t>
            </a:r>
          </a:p>
          <a:p>
            <a:r>
              <a:rPr lang="en-US" dirty="0" smtClean="0"/>
              <a:t>People can do computation (in a spreadsheet)</a:t>
            </a:r>
          </a:p>
          <a:p>
            <a:r>
              <a:rPr lang="en-US" dirty="0" smtClean="0"/>
              <a:t>People can do web design (in HTML)</a:t>
            </a:r>
          </a:p>
          <a:p>
            <a:r>
              <a:rPr lang="en-US" dirty="0" smtClean="0"/>
              <a:t>People can put them together</a:t>
            </a:r>
          </a:p>
        </p:txBody>
      </p:sp>
    </p:spTree>
    <p:extLst>
      <p:ext uri="{BB962C8B-B14F-4D97-AF65-F5344CB8AC3E}">
        <p14:creationId xmlns:p14="http://schemas.microsoft.com/office/powerpoint/2010/main" val="21980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work hard to create tools that effectively manage information for us</a:t>
            </a:r>
          </a:p>
          <a:p>
            <a:r>
              <a:rPr lang="en-US" dirty="0" smtClean="0"/>
              <a:t>People are better than computers at IM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hey just don’t have the right tools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r the time/desire</a:t>
            </a:r>
          </a:p>
          <a:p>
            <a:r>
              <a:rPr lang="en-US" dirty="0" smtClean="0"/>
              <a:t>Don’t assume passive information consumers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ncourage active user information management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y identifying user needs and capabilities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nd minimizing effort to use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nd maximizing/exposing benefit</a:t>
            </a:r>
          </a:p>
        </p:txBody>
      </p:sp>
    </p:spTree>
    <p:extLst>
      <p:ext uri="{BB962C8B-B14F-4D97-AF65-F5344CB8AC3E}">
        <p14:creationId xmlns:p14="http://schemas.microsoft.com/office/powerpoint/2010/main" val="38658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and *Colleagues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*Mark Ackerman (NB)</a:t>
            </a:r>
          </a:p>
          <a:p>
            <a:r>
              <a:rPr lang="en-US" dirty="0" smtClean="0"/>
              <a:t>Ted Benson (Exhibit, </a:t>
            </a:r>
            <a:r>
              <a:rPr lang="en-US" dirty="0" err="1" smtClean="0"/>
              <a:t>Datapress</a:t>
            </a:r>
            <a:r>
              <a:rPr lang="en-US" dirty="0" smtClean="0"/>
              <a:t>)</a:t>
            </a:r>
          </a:p>
          <a:p>
            <a:r>
              <a:rPr lang="en-US" dirty="0" smtClean="0"/>
              <a:t>Michael Bernstein (</a:t>
            </a:r>
            <a:r>
              <a:rPr lang="en-US" dirty="0" err="1" smtClean="0"/>
              <a:t>List.it</a:t>
            </a:r>
            <a:r>
              <a:rPr lang="en-US" dirty="0" smtClean="0"/>
              <a:t>, </a:t>
            </a:r>
            <a:r>
              <a:rPr lang="en-US" dirty="0" err="1" smtClean="0"/>
              <a:t>Feedme</a:t>
            </a:r>
            <a:r>
              <a:rPr lang="en-US" dirty="0" smtClean="0"/>
              <a:t>)</a:t>
            </a:r>
          </a:p>
          <a:p>
            <a:r>
              <a:rPr lang="en-US" dirty="0" smtClean="0"/>
              <a:t>Fabian </a:t>
            </a:r>
            <a:r>
              <a:rPr lang="en-US" dirty="0" err="1" smtClean="0"/>
              <a:t>Howahls</a:t>
            </a:r>
            <a:r>
              <a:rPr lang="en-US" dirty="0" smtClean="0"/>
              <a:t> (</a:t>
            </a:r>
            <a:r>
              <a:rPr lang="en-US" dirty="0" err="1" smtClean="0"/>
              <a:t>Wibit</a:t>
            </a:r>
            <a:r>
              <a:rPr lang="en-US" dirty="0" smtClean="0"/>
              <a:t>)</a:t>
            </a:r>
          </a:p>
          <a:p>
            <a:r>
              <a:rPr lang="en-US" dirty="0" smtClean="0"/>
              <a:t>David Huynh (Exhibit)</a:t>
            </a:r>
          </a:p>
          <a:p>
            <a:r>
              <a:rPr lang="en-US" dirty="0" smtClean="0"/>
              <a:t>Adam Marcus (</a:t>
            </a:r>
            <a:r>
              <a:rPr lang="en-US" dirty="0" err="1" smtClean="0"/>
              <a:t>Datapress</a:t>
            </a:r>
            <a:r>
              <a:rPr lang="en-US" dirty="0" smtClean="0"/>
              <a:t>, </a:t>
            </a:r>
            <a:r>
              <a:rPr lang="en-US" dirty="0" err="1" smtClean="0"/>
              <a:t>Feedme</a:t>
            </a:r>
            <a:r>
              <a:rPr lang="en-US" dirty="0" smtClean="0"/>
              <a:t>)</a:t>
            </a:r>
          </a:p>
          <a:p>
            <a:r>
              <a:rPr lang="en-US" dirty="0" smtClean="0"/>
              <a:t>*Rob Miller (Exhibit)</a:t>
            </a:r>
          </a:p>
          <a:p>
            <a:r>
              <a:rPr lang="en-US" dirty="0" smtClean="0"/>
              <a:t>Katrina </a:t>
            </a:r>
            <a:r>
              <a:rPr lang="en-US" dirty="0" err="1" smtClean="0"/>
              <a:t>Panovich</a:t>
            </a:r>
            <a:r>
              <a:rPr lang="en-US" dirty="0" smtClean="0"/>
              <a:t> (</a:t>
            </a:r>
            <a:r>
              <a:rPr lang="en-US" dirty="0" err="1" smtClean="0"/>
              <a:t>List.it</a:t>
            </a:r>
            <a:r>
              <a:rPr lang="en-US" dirty="0" smtClean="0"/>
              <a:t>, </a:t>
            </a:r>
            <a:r>
              <a:rPr lang="en-US" dirty="0" err="1" smtClean="0"/>
              <a:t>Feedme</a:t>
            </a:r>
            <a:r>
              <a:rPr lang="en-US" dirty="0" smtClean="0"/>
              <a:t>)</a:t>
            </a:r>
          </a:p>
          <a:p>
            <a:r>
              <a:rPr lang="en-US" dirty="0" smtClean="0"/>
              <a:t>*mc </a:t>
            </a:r>
            <a:r>
              <a:rPr lang="en-US" dirty="0" err="1" smtClean="0"/>
              <a:t>schraefel</a:t>
            </a:r>
            <a:r>
              <a:rPr lang="en-US" dirty="0" smtClean="0"/>
              <a:t> (</a:t>
            </a:r>
            <a:r>
              <a:rPr lang="en-US" dirty="0" err="1" smtClean="0"/>
              <a:t>List.it</a:t>
            </a:r>
            <a:r>
              <a:rPr lang="en-US" dirty="0" smtClean="0"/>
              <a:t>)</a:t>
            </a:r>
          </a:p>
          <a:p>
            <a:r>
              <a:rPr lang="en-US" dirty="0" smtClean="0"/>
              <a:t>Wolfe </a:t>
            </a:r>
            <a:r>
              <a:rPr lang="en-US" dirty="0" err="1" smtClean="0"/>
              <a:t>Styke</a:t>
            </a:r>
            <a:r>
              <a:rPr lang="en-US" dirty="0" smtClean="0"/>
              <a:t> (</a:t>
            </a:r>
            <a:r>
              <a:rPr lang="en-US" dirty="0" err="1" smtClean="0"/>
              <a:t>List.it</a:t>
            </a:r>
            <a:r>
              <a:rPr lang="en-US" dirty="0" smtClean="0"/>
              <a:t>)</a:t>
            </a:r>
          </a:p>
          <a:p>
            <a:r>
              <a:rPr lang="en-US" dirty="0" smtClean="0"/>
              <a:t>Greg Vargas (</a:t>
            </a:r>
            <a:r>
              <a:rPr lang="en-US" dirty="0" err="1" smtClean="0"/>
              <a:t>List.it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Max van </a:t>
            </a:r>
            <a:r>
              <a:rPr lang="en-US" dirty="0" err="1" smtClean="0"/>
              <a:t>Kleek</a:t>
            </a:r>
            <a:r>
              <a:rPr lang="en-US" dirty="0" smtClean="0"/>
              <a:t> (</a:t>
            </a:r>
            <a:r>
              <a:rPr lang="en-US" dirty="0" err="1" smtClean="0"/>
              <a:t>List.it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Sacha</a:t>
            </a:r>
            <a:r>
              <a:rPr lang="en-US" dirty="0" smtClean="0"/>
              <a:t> </a:t>
            </a:r>
            <a:r>
              <a:rPr lang="en-US" dirty="0" err="1" smtClean="0"/>
              <a:t>Zyto</a:t>
            </a:r>
            <a:r>
              <a:rPr lang="en-US" dirty="0" smtClean="0"/>
              <a:t> (NB)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</a:t>
            </a:r>
            <a:r>
              <a:rPr lang="en-US" dirty="0" smtClean="0"/>
              <a:t>Them All (Almost)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at </a:t>
            </a:r>
            <a:r>
              <a:rPr lang="en-US" dirty="0" smtClean="0">
                <a:hlinkClick r:id="rId3"/>
              </a:rPr>
              <a:t>http://haystack.csail.mit.edu/</a:t>
            </a:r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http://listit.csail.mit.edu/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http://nb.mit.edu/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</a:t>
            </a:r>
            <a:r>
              <a:rPr lang="en-US" dirty="0" smtClean="0">
                <a:hlinkClick r:id="rId6"/>
              </a:rPr>
              <a:t>://simile-widgets.org/exhibit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http://projects.csail.mit.edu/datapress</a:t>
            </a:r>
            <a:endParaRPr lang="en-US" dirty="0" smtClean="0"/>
          </a:p>
          <a:p>
            <a:r>
              <a:rPr lang="en-US" dirty="0" smtClean="0"/>
              <a:t>http://cloudstitch.io/</a:t>
            </a:r>
          </a:p>
          <a:p>
            <a:r>
              <a:rPr lang="en-US" dirty="0" smtClean="0"/>
              <a:t>All open source (</a:t>
            </a:r>
            <a:r>
              <a:rPr lang="en-US" dirty="0" err="1" smtClean="0"/>
              <a:t>cloudstitch</a:t>
            </a:r>
            <a:r>
              <a:rPr lang="en-US" dirty="0" smtClean="0"/>
              <a:t> caveats)</a:t>
            </a:r>
          </a:p>
          <a:p>
            <a:r>
              <a:rPr lang="en-US" dirty="0" smtClean="0"/>
              <a:t>All welcome contribution/collaboration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888287" cy="1362075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List.it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: </a:t>
            </a:r>
            <a:b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</a:b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Lightweight note Capture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Van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Kleek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, Bernstein, Vargas,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Panovich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Karger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schraefel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865" name="Rectangle 1"/>
          <p:cNvSpPr>
            <a:spLocks/>
          </p:cNvSpPr>
          <p:nvPr/>
        </p:nvSpPr>
        <p:spPr bwMode="auto">
          <a:xfrm>
            <a:off x="125016" y="3562945"/>
            <a:ext cx="8885039" cy="18573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l"/>
            <a:endParaRPr lang="en-US" sz="39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6800" y="6553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Deploying 2 new tools---please try</a:t>
            </a:r>
          </a:p>
          <a:p>
            <a:r>
              <a:rPr lang="en-US" dirty="0" smtClean="0"/>
              <a:t>Mailing list</a:t>
            </a:r>
          </a:p>
          <a:p>
            <a:pPr lvl="1"/>
            <a:r>
              <a:rPr lang="en-US" dirty="0" smtClean="0">
                <a:hlinkClick r:id="rId2"/>
              </a:rPr>
              <a:t>http://murmur.csail.mit.edu/</a:t>
            </a:r>
            <a:endParaRPr lang="en-US" dirty="0" smtClean="0"/>
          </a:p>
          <a:p>
            <a:r>
              <a:rPr lang="en-US" dirty="0" smtClean="0"/>
              <a:t>Social browsing</a:t>
            </a:r>
          </a:p>
          <a:p>
            <a:pPr lvl="1"/>
            <a:r>
              <a:rPr lang="en-US" dirty="0" smtClean="0"/>
              <a:t>http://eyebrowse.csail.mit.edu/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40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04" y="4406237"/>
            <a:ext cx="7772689" cy="5605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EXTENSIONS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if you can’t write HTML?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73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Wibit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Collaborative </a:t>
            </a:r>
            <a:r>
              <a:rPr lang="en-US" dirty="0"/>
              <a:t>Authoring in a Wiki</a:t>
            </a:r>
          </a:p>
        </p:txBody>
      </p:sp>
      <p:sp>
        <p:nvSpPr>
          <p:cNvPr id="154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941" y="1763651"/>
            <a:ext cx="2843772" cy="220349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Exhibit is </a:t>
            </a:r>
            <a:r>
              <a:rPr lang="en-US" dirty="0" smtClean="0"/>
              <a:t>text </a:t>
            </a:r>
            <a:r>
              <a:rPr lang="en-US" dirty="0"/>
              <a:t>file</a:t>
            </a:r>
          </a:p>
          <a:p>
            <a:r>
              <a:rPr lang="en-US" dirty="0" smtClean="0"/>
              <a:t>Put it </a:t>
            </a:r>
            <a:r>
              <a:rPr lang="en-US" dirty="0"/>
              <a:t>in a </a:t>
            </a:r>
            <a:r>
              <a:rPr lang="en-US" dirty="0" smtClean="0"/>
              <a:t>wiki</a:t>
            </a:r>
          </a:p>
          <a:p>
            <a:r>
              <a:rPr lang="en-US" dirty="0" smtClean="0"/>
              <a:t>Combine data interaction and collaboration</a:t>
            </a:r>
            <a:endParaRPr lang="en-US" dirty="0"/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074" y="1624872"/>
            <a:ext cx="5820485" cy="453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0553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Wibit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Collaborative </a:t>
            </a:r>
            <a:r>
              <a:rPr lang="en-US" dirty="0"/>
              <a:t>Authoring in a Wiki</a:t>
            </a:r>
          </a:p>
        </p:txBody>
      </p:sp>
      <p:sp>
        <p:nvSpPr>
          <p:cNvPr id="156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63652"/>
            <a:ext cx="2976713" cy="1208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Wikitext</a:t>
            </a:r>
            <a:r>
              <a:rPr lang="en-US" dirty="0" smtClean="0"/>
              <a:t> to describe Exhibit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534572"/>
            <a:ext cx="5816391" cy="467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0575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Contrast: </a:t>
            </a:r>
            <a:r>
              <a:rPr lang="en-US" dirty="0" err="1" smtClean="0"/>
              <a:t>DBpedia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Wikipedia “</a:t>
            </a:r>
            <a:r>
              <a:rPr lang="en-US" dirty="0" err="1" smtClean="0"/>
              <a:t>infoboxes</a:t>
            </a:r>
            <a:r>
              <a:rPr lang="en-US" dirty="0" smtClean="0"/>
              <a:t>” are “structured data”</a:t>
            </a:r>
          </a:p>
          <a:p>
            <a:pPr lvl="1"/>
            <a:r>
              <a:rPr lang="en-US" dirty="0" smtClean="0"/>
              <a:t>But are authored as text</a:t>
            </a:r>
          </a:p>
          <a:p>
            <a:r>
              <a:rPr lang="en-US" dirty="0" err="1" smtClean="0"/>
              <a:t>DBpedia</a:t>
            </a:r>
            <a:r>
              <a:rPr lang="en-US" dirty="0" smtClean="0"/>
              <a:t> project</a:t>
            </a:r>
          </a:p>
          <a:p>
            <a:pPr lvl="1"/>
            <a:r>
              <a:rPr lang="en-US" dirty="0" smtClean="0"/>
              <a:t>Spiders Wikipedia</a:t>
            </a:r>
          </a:p>
          <a:p>
            <a:pPr lvl="1"/>
            <a:r>
              <a:rPr lang="en-US" dirty="0" smtClean="0"/>
              <a:t>Applies information extraction to </a:t>
            </a:r>
            <a:r>
              <a:rPr lang="en-US" dirty="0" err="1" smtClean="0"/>
              <a:t>infoboxes</a:t>
            </a:r>
            <a:endParaRPr lang="en-US" dirty="0" smtClean="0"/>
          </a:p>
          <a:p>
            <a:pPr lvl="1"/>
            <a:r>
              <a:rPr lang="en-US" dirty="0" smtClean="0"/>
              <a:t>Stores results in </a:t>
            </a:r>
            <a:r>
              <a:rPr lang="en-US" dirty="0" err="1" smtClean="0"/>
              <a:t>queryable</a:t>
            </a:r>
            <a:r>
              <a:rPr lang="en-US" dirty="0" smtClean="0"/>
              <a:t> database</a:t>
            </a:r>
          </a:p>
          <a:p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Sloppy </a:t>
            </a:r>
            <a:r>
              <a:rPr lang="en-US" dirty="0" err="1" smtClean="0"/>
              <a:t>infoboxes</a:t>
            </a:r>
            <a:r>
              <a:rPr lang="en-US" dirty="0" smtClean="0"/>
              <a:t> yield errors in database</a:t>
            </a:r>
          </a:p>
          <a:p>
            <a:pPr lvl="1"/>
            <a:r>
              <a:rPr lang="en-US" dirty="0" smtClean="0"/>
              <a:t>Parsed data not in wiki for users to view</a:t>
            </a:r>
          </a:p>
          <a:p>
            <a:pPr lvl="1"/>
            <a:r>
              <a:rPr lang="en-US" dirty="0" smtClean="0"/>
              <a:t>No rich visualization in Wikipedia</a:t>
            </a:r>
          </a:p>
          <a:p>
            <a:r>
              <a:rPr lang="en-US" dirty="0" smtClean="0"/>
              <a:t>Better to author as structured data!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9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Exhibit in a Blog: </a:t>
            </a:r>
            <a:r>
              <a:rPr lang="en-US" dirty="0" err="1" smtClean="0"/>
              <a:t>Datapress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41022" y="1763652"/>
            <a:ext cx="4150058" cy="2732148"/>
          </a:xfrm>
        </p:spPr>
        <p:txBody>
          <a:bodyPr>
            <a:normAutofit/>
          </a:bodyPr>
          <a:lstStyle/>
          <a:p>
            <a:r>
              <a:rPr lang="en-US" dirty="0" err="1" smtClean="0"/>
              <a:t>Wordpress</a:t>
            </a:r>
            <a:r>
              <a:rPr lang="en-US" dirty="0" smtClean="0"/>
              <a:t> </a:t>
            </a:r>
            <a:r>
              <a:rPr lang="en-US" dirty="0" err="1" smtClean="0"/>
              <a:t>plugin</a:t>
            </a:r>
            <a:endParaRPr lang="en-US" dirty="0" smtClean="0"/>
          </a:p>
          <a:p>
            <a:r>
              <a:rPr lang="en-US" dirty="0" smtClean="0"/>
              <a:t>Link to data source</a:t>
            </a:r>
          </a:p>
          <a:p>
            <a:r>
              <a:rPr lang="en-US" dirty="0" smtClean="0"/>
              <a:t>Then WYSYWIG your visualization</a:t>
            </a:r>
            <a:endParaRPr lang="en-US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478" y="1624872"/>
            <a:ext cx="4918233" cy="457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6620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622" y="1759289"/>
            <a:ext cx="7670800" cy="360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WordPress</a:t>
            </a:r>
            <a:r>
              <a:rPr lang="en-US" dirty="0" smtClean="0"/>
              <a:t> </a:t>
            </a:r>
            <a:r>
              <a:rPr lang="en-US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+ </a:t>
            </a:r>
            <a:r>
              <a:rPr lang="en-US" dirty="0" err="1" smtClean="0">
                <a:solidFill>
                  <a:srgbClr val="4CB0D7"/>
                </a:solidFill>
                <a:latin typeface="Myriad Pro Semibold SemiExt" charset="0"/>
                <a:ea typeface="Myriad Pro Semibold SemiExt" charset="0"/>
                <a:cs typeface="Myriad Pro Semibold SemiExt" charset="0"/>
                <a:sym typeface="Myriad Pro Semibold SemiExt" charset="0"/>
              </a:rPr>
              <a:t>data</a:t>
            </a:r>
            <a:r>
              <a:rPr lang="en-US" dirty="0" err="1" smtClean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press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125579" y="1759287"/>
            <a:ext cx="1684421" cy="499976"/>
          </a:xfrm>
          <a:prstGeom prst="roundRect">
            <a:avLst/>
          </a:prstGeom>
          <a:noFill/>
          <a:ln w="57150" cmpd="sng">
            <a:solidFill>
              <a:srgbClr val="D253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8" rIns="91438" bIns="45718"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46624" y="1751266"/>
            <a:ext cx="1378957" cy="499976"/>
          </a:xfrm>
          <a:prstGeom prst="roundRect">
            <a:avLst/>
          </a:prstGeom>
          <a:noFill/>
          <a:ln w="57150" cmpd="sng">
            <a:solidFill>
              <a:srgbClr val="D253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8" rIns="91438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266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 Just a Document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1022" y="1763651"/>
            <a:ext cx="4150058" cy="3875149"/>
          </a:xfrm>
        </p:spPr>
        <p:txBody>
          <a:bodyPr>
            <a:normAutofit/>
          </a:bodyPr>
          <a:lstStyle/>
          <a:p>
            <a:r>
              <a:rPr lang="en-US" dirty="0" smtClean="0"/>
              <a:t>DIDO --- Data Integrated Active Document</a:t>
            </a:r>
          </a:p>
          <a:p>
            <a:r>
              <a:rPr lang="en-US" dirty="0" err="1" smtClean="0"/>
              <a:t>Javascript</a:t>
            </a:r>
            <a:r>
              <a:rPr lang="en-US" dirty="0" smtClean="0"/>
              <a:t> WYSIWYG Editor included with document</a:t>
            </a:r>
          </a:p>
          <a:p>
            <a:r>
              <a:rPr lang="en-US" dirty="0" smtClean="0"/>
              <a:t>Edit in place and save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360" y="1763652"/>
            <a:ext cx="4013242" cy="309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3513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504" y="4406237"/>
            <a:ext cx="7772689" cy="5605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EXPORT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86800" y="64770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746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29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46"/>
            <a:ext cx="9144000" cy="68608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78395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Inhibitions to Digital Capture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Costs</a:t>
            </a:r>
          </a:p>
          <a:p>
            <a:pPr lvl="1"/>
            <a:r>
              <a:rPr lang="en-US" dirty="0" smtClean="0"/>
              <a:t>Effort to record</a:t>
            </a:r>
          </a:p>
          <a:p>
            <a:pPr lvl="1"/>
            <a:r>
              <a:rPr lang="en-US" dirty="0" smtClean="0"/>
              <a:t>Fight imposed schema</a:t>
            </a:r>
          </a:p>
          <a:p>
            <a:pPr lvl="1"/>
            <a:r>
              <a:rPr lang="en-US" dirty="0" smtClean="0"/>
              <a:t>Entry time/distraction</a:t>
            </a:r>
          </a:p>
          <a:p>
            <a:pPr lvl="1"/>
            <a:r>
              <a:rPr lang="en-US" dirty="0" smtClean="0"/>
              <a:t>Tool unavailable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Fixes</a:t>
            </a:r>
          </a:p>
          <a:p>
            <a:pPr lvl="1"/>
            <a:r>
              <a:rPr lang="en-US" dirty="0" smtClean="0"/>
              <a:t>No organization</a:t>
            </a:r>
          </a:p>
          <a:p>
            <a:pPr lvl="1"/>
            <a:r>
              <a:rPr lang="en-US" dirty="0" smtClean="0"/>
              <a:t>Plain text</a:t>
            </a:r>
          </a:p>
          <a:p>
            <a:pPr lvl="1"/>
            <a:r>
              <a:rPr lang="en-US" dirty="0" smtClean="0"/>
              <a:t>Browser + Hotkeys</a:t>
            </a:r>
          </a:p>
          <a:p>
            <a:pPr lvl="1"/>
            <a:r>
              <a:rPr lang="en-US" dirty="0" smtClean="0"/>
              <a:t>Cross-computer sync</a:t>
            </a:r>
            <a:br>
              <a:rPr lang="en-US" dirty="0" smtClean="0"/>
            </a:br>
            <a:r>
              <a:rPr lang="en-US" dirty="0" smtClean="0"/>
              <a:t>offline + online modes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49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46"/>
            <a:ext cx="9144000" cy="68608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4184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46"/>
            <a:ext cx="9144000" cy="68608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6644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1112415" y="351433"/>
            <a:ext cx="8229600" cy="1143000"/>
          </a:xfrm>
          <a:ln/>
        </p:spPr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8600"/>
            <a:ext cx="7801199" cy="6402586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37891" name="Rectangle 3"/>
          <p:cNvSpPr>
            <a:spLocks/>
          </p:cNvSpPr>
          <p:nvPr/>
        </p:nvSpPr>
        <p:spPr bwMode="auto">
          <a:xfrm>
            <a:off x="1219200" y="987622"/>
            <a:ext cx="7558683" cy="5489377"/>
          </a:xfrm>
          <a:prstGeom prst="rect">
            <a:avLst/>
          </a:prstGeom>
          <a:solidFill>
            <a:schemeClr val="bg2"/>
          </a:solidFill>
          <a:ln w="9525" cap="flat">
            <a:noFill/>
            <a:round/>
            <a:headEnd type="none" w="med" len="med"/>
            <a:tailEnd type="none" w="med" len="med"/>
          </a:ln>
          <a:effectLst>
            <a:outerShdw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4286250" y="1093663"/>
            <a:ext cx="4313039" cy="5268516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26788" tIns="26788" rIns="26788" bIns="26788"/>
          <a:lstStyle/>
          <a:p>
            <a:pPr algn="r"/>
            <a:r>
              <a:rPr lang="en-US" sz="5100" dirty="0" err="1">
                <a:solidFill>
                  <a:srgbClr val="FD9A00"/>
                </a:solidFill>
                <a:latin typeface="Calibri" charset="0"/>
                <a:cs typeface="Calibri" charset="0"/>
                <a:sym typeface="Calibri" charset="0"/>
              </a:rPr>
              <a:t>list.it</a:t>
            </a:r>
            <a:endParaRPr lang="en-US" sz="5100" dirty="0">
              <a:solidFill>
                <a:srgbClr val="FD9A00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r"/>
            <a:r>
              <a:rPr lang="en-US" sz="2700" dirty="0">
                <a:latin typeface="Calibri" charset="0"/>
                <a:cs typeface="Calibri" charset="0"/>
                <a:sym typeface="Calibri" charset="0"/>
              </a:rPr>
              <a:t>An open source </a:t>
            </a:r>
            <a:endParaRPr lang="en-US" sz="1700" dirty="0">
              <a:latin typeface="Calibri" charset="0"/>
              <a:cs typeface="Calibri" charset="0"/>
              <a:sym typeface="Calibri" charset="0"/>
            </a:endParaRPr>
          </a:p>
          <a:p>
            <a:pPr algn="r"/>
            <a:r>
              <a:rPr lang="en-US" sz="2700" dirty="0">
                <a:latin typeface="Calibri" charset="0"/>
                <a:cs typeface="Calibri" charset="0"/>
                <a:sym typeface="Calibri" charset="0"/>
              </a:rPr>
              <a:t>micro-note tool for Firefox</a:t>
            </a:r>
            <a:endParaRPr lang="en-US" sz="1700" dirty="0">
              <a:latin typeface="Calibri" charset="0"/>
              <a:cs typeface="Calibri" charset="0"/>
              <a:sym typeface="Calibri" charset="0"/>
            </a:endParaRPr>
          </a:p>
          <a:p>
            <a:pPr algn="r"/>
            <a:r>
              <a:rPr lang="en-US" sz="1500" dirty="0">
                <a:latin typeface="Calibri" charset="0"/>
                <a:cs typeface="Calibri" charset="0"/>
                <a:sym typeface="Calibri" charset="0"/>
              </a:rPr>
              <a:t>(Aug 2008-now)</a:t>
            </a:r>
            <a:endParaRPr lang="en-US" sz="1700" dirty="0"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2700" dirty="0">
              <a:latin typeface="Calibri" charset="0"/>
              <a:cs typeface="Calibri" charset="0"/>
              <a:sym typeface="Calibri" charset="0"/>
            </a:endParaRPr>
          </a:p>
          <a:p>
            <a:pPr algn="l"/>
            <a:r>
              <a:rPr lang="en-US" sz="1400" dirty="0">
                <a:latin typeface="Calibri" charset="0"/>
                <a:cs typeface="Calibri" charset="0"/>
                <a:sym typeface="Calibri" charset="0"/>
              </a:rPr>
              <a:t>http://code.google.com/p/list-it</a:t>
            </a:r>
            <a:endParaRPr lang="en-US" sz="1100" dirty="0">
              <a:latin typeface="Calibri" charset="0"/>
              <a:cs typeface="Calibri" charset="0"/>
              <a:sym typeface="Calibri" charset="0"/>
            </a:endParaRPr>
          </a:p>
          <a:p>
            <a:pPr algn="l"/>
            <a:r>
              <a:rPr lang="en-US" sz="1400" dirty="0">
                <a:latin typeface="Calibri" charset="0"/>
                <a:cs typeface="Calibri" charset="0"/>
                <a:sym typeface="Calibri" charset="0"/>
              </a:rPr>
              <a:t>http://listit.csail.mit.edu</a:t>
            </a:r>
          </a:p>
          <a:p>
            <a:pPr algn="l"/>
            <a:r>
              <a:rPr lang="en-US" sz="1400" dirty="0">
                <a:latin typeface="Calibri" charset="0"/>
                <a:cs typeface="Calibri" charset="0"/>
                <a:sym typeface="Calibri" charset="0"/>
              </a:rPr>
              <a:t>http://addons.mozilla.org/en-US/firefox/addon/12737</a:t>
            </a:r>
            <a:r>
              <a:rPr lang="en-US" sz="1400" dirty="0" smtClean="0">
                <a:latin typeface="Calibri" charset="0"/>
                <a:cs typeface="Calibri" charset="0"/>
                <a:sym typeface="Calibri" charset="0"/>
              </a:rPr>
              <a:t>/</a:t>
            </a:r>
            <a:endParaRPr lang="en-US" sz="1400" dirty="0"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1400" dirty="0" smtClean="0">
              <a:latin typeface="Calibri" charset="0"/>
              <a:cs typeface="Calibri" charset="0"/>
              <a:sym typeface="Calibri" charset="0"/>
            </a:endParaRPr>
          </a:p>
          <a:p>
            <a:pPr algn="l"/>
            <a:r>
              <a:rPr lang="en-US" sz="2700" dirty="0" smtClean="0">
                <a:latin typeface="Calibri" charset="0"/>
                <a:cs typeface="Calibri" charset="0"/>
                <a:sym typeface="Calibri" charset="0"/>
              </a:rPr>
              <a:t>Rapid capture</a:t>
            </a:r>
          </a:p>
          <a:p>
            <a:pPr algn="l"/>
            <a:endParaRPr lang="en-US" sz="2700" dirty="0" smtClean="0">
              <a:latin typeface="Calibri" charset="0"/>
              <a:cs typeface="Calibri" charset="0"/>
              <a:sym typeface="Calibri" charset="0"/>
            </a:endParaRPr>
          </a:p>
          <a:p>
            <a:pPr algn="l"/>
            <a:r>
              <a:rPr lang="en-US" sz="2700" dirty="0" smtClean="0">
                <a:latin typeface="Calibri" charset="0"/>
                <a:cs typeface="Calibri" charset="0"/>
                <a:sym typeface="Calibri" charset="0"/>
              </a:rPr>
              <a:t>Generic (text) content</a:t>
            </a:r>
          </a:p>
          <a:p>
            <a:pPr algn="l"/>
            <a:endParaRPr lang="en-US" sz="2700" dirty="0" smtClean="0">
              <a:latin typeface="Calibri" charset="0"/>
              <a:cs typeface="Calibri" charset="0"/>
              <a:sym typeface="Calibri" charset="0"/>
            </a:endParaRPr>
          </a:p>
          <a:p>
            <a:pPr algn="l"/>
            <a:r>
              <a:rPr lang="en-US" sz="2700" dirty="0" smtClean="0">
                <a:latin typeface="Calibri" charset="0"/>
                <a:cs typeface="Calibri" charset="0"/>
                <a:sym typeface="Calibri" charset="0"/>
              </a:rPr>
              <a:t>No organization overhead</a:t>
            </a:r>
          </a:p>
          <a:p>
            <a:pPr algn="l"/>
            <a:endParaRPr lang="en-US" sz="1100" dirty="0"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1700" dirty="0">
              <a:latin typeface="Calibri" charset="0"/>
              <a:cs typeface="Calibri" charset="0"/>
              <a:sym typeface="Calibr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1112415" y="351433"/>
            <a:ext cx="8229600" cy="1143000"/>
          </a:xfrm>
          <a:ln/>
        </p:spPr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8600"/>
            <a:ext cx="7801199" cy="6402586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37891" name="Rectangle 3"/>
          <p:cNvSpPr>
            <a:spLocks/>
          </p:cNvSpPr>
          <p:nvPr/>
        </p:nvSpPr>
        <p:spPr bwMode="auto">
          <a:xfrm>
            <a:off x="4116586" y="987623"/>
            <a:ext cx="4661297" cy="5482828"/>
          </a:xfrm>
          <a:prstGeom prst="rect">
            <a:avLst/>
          </a:prstGeom>
          <a:solidFill>
            <a:schemeClr val="bg2"/>
          </a:solidFill>
          <a:ln w="9525" cap="flat">
            <a:noFill/>
            <a:round/>
            <a:headEnd type="none" w="med" len="med"/>
            <a:tailEnd type="none" w="med" len="med"/>
          </a:ln>
          <a:effectLst>
            <a:outerShdw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4286250" y="1093663"/>
            <a:ext cx="4313039" cy="5268516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26788" tIns="26788" rIns="26788" bIns="26788"/>
          <a:lstStyle/>
          <a:p>
            <a:pPr algn="r"/>
            <a:r>
              <a:rPr lang="en-US" sz="5100" dirty="0" err="1">
                <a:solidFill>
                  <a:srgbClr val="FD9A00"/>
                </a:solidFill>
                <a:latin typeface="Calibri" charset="0"/>
                <a:cs typeface="Calibri" charset="0"/>
                <a:sym typeface="Calibri" charset="0"/>
              </a:rPr>
              <a:t>list.it</a:t>
            </a:r>
            <a:endParaRPr lang="en-US" sz="5100" dirty="0">
              <a:solidFill>
                <a:srgbClr val="FD9A00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r"/>
            <a:r>
              <a:rPr lang="en-US" sz="2700" dirty="0">
                <a:latin typeface="Calibri" charset="0"/>
                <a:cs typeface="Calibri" charset="0"/>
                <a:sym typeface="Calibri" charset="0"/>
              </a:rPr>
              <a:t>An open source </a:t>
            </a:r>
            <a:endParaRPr lang="en-US" sz="1700" dirty="0">
              <a:latin typeface="Calibri" charset="0"/>
              <a:cs typeface="Calibri" charset="0"/>
              <a:sym typeface="Calibri" charset="0"/>
            </a:endParaRPr>
          </a:p>
          <a:p>
            <a:pPr algn="r"/>
            <a:r>
              <a:rPr lang="en-US" sz="2700" dirty="0">
                <a:latin typeface="Calibri" charset="0"/>
                <a:cs typeface="Calibri" charset="0"/>
                <a:sym typeface="Calibri" charset="0"/>
              </a:rPr>
              <a:t>micro-note tool for Firefox</a:t>
            </a:r>
            <a:endParaRPr lang="en-US" sz="1700" dirty="0">
              <a:latin typeface="Calibri" charset="0"/>
              <a:cs typeface="Calibri" charset="0"/>
              <a:sym typeface="Calibri" charset="0"/>
            </a:endParaRPr>
          </a:p>
          <a:p>
            <a:pPr algn="r"/>
            <a:r>
              <a:rPr lang="en-US" sz="1500" dirty="0">
                <a:latin typeface="Calibri" charset="0"/>
                <a:cs typeface="Calibri" charset="0"/>
                <a:sym typeface="Calibri" charset="0"/>
              </a:rPr>
              <a:t>(Aug </a:t>
            </a:r>
            <a:r>
              <a:rPr lang="en-US" sz="1500" dirty="0" smtClean="0">
                <a:latin typeface="Calibri" charset="0"/>
                <a:cs typeface="Calibri" charset="0"/>
                <a:sym typeface="Calibri" charset="0"/>
              </a:rPr>
              <a:t>2008 release)</a:t>
            </a:r>
            <a:endParaRPr lang="en-US" sz="1700" dirty="0"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2700" dirty="0">
              <a:latin typeface="Calibri" charset="0"/>
              <a:cs typeface="Calibri" charset="0"/>
              <a:sym typeface="Calibri" charset="0"/>
            </a:endParaRPr>
          </a:p>
          <a:p>
            <a:pPr algn="l"/>
            <a:r>
              <a:rPr lang="en-US" sz="1400" dirty="0">
                <a:latin typeface="Calibri" charset="0"/>
                <a:cs typeface="Calibri" charset="0"/>
                <a:sym typeface="Calibri" charset="0"/>
              </a:rPr>
              <a:t>http://code.google.com/p/list-it</a:t>
            </a:r>
            <a:endParaRPr lang="en-US" sz="1100" dirty="0">
              <a:latin typeface="Calibri" charset="0"/>
              <a:cs typeface="Calibri" charset="0"/>
              <a:sym typeface="Calibri" charset="0"/>
            </a:endParaRPr>
          </a:p>
          <a:p>
            <a:pPr algn="l"/>
            <a:r>
              <a:rPr lang="en-US" sz="1400" dirty="0">
                <a:latin typeface="Calibri" charset="0"/>
                <a:cs typeface="Calibri" charset="0"/>
                <a:sym typeface="Calibri" charset="0"/>
              </a:rPr>
              <a:t>http://listit.csail.mit.edu</a:t>
            </a:r>
          </a:p>
          <a:p>
            <a:pPr algn="l"/>
            <a:r>
              <a:rPr lang="en-US" sz="1400" dirty="0">
                <a:latin typeface="Calibri" charset="0"/>
                <a:cs typeface="Calibri" charset="0"/>
                <a:sym typeface="Calibri" charset="0"/>
              </a:rPr>
              <a:t>http://addons.mozilla.org/en-US/firefox/addon/12737/</a:t>
            </a:r>
            <a:endParaRPr lang="en-US" sz="1100" dirty="0"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1700" dirty="0"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2700" dirty="0" smtClean="0">
              <a:latin typeface="Calibri" charset="0"/>
              <a:cs typeface="Calibri" charset="0"/>
              <a:sym typeface="Calibri" charset="0"/>
            </a:endParaRPr>
          </a:p>
          <a:p>
            <a:pPr algn="l"/>
            <a:r>
              <a:rPr lang="en-US" sz="2700" dirty="0" smtClean="0">
                <a:latin typeface="Calibri" charset="0"/>
                <a:cs typeface="Calibri" charset="0"/>
                <a:sym typeface="Calibri" charset="0"/>
              </a:rPr>
              <a:t>50,000+ </a:t>
            </a:r>
            <a:r>
              <a:rPr lang="en-US" sz="2700" dirty="0">
                <a:latin typeface="Calibri" charset="0"/>
                <a:cs typeface="Calibri" charset="0"/>
                <a:sym typeface="Calibri" charset="0"/>
              </a:rPr>
              <a:t>downloads</a:t>
            </a:r>
            <a:endParaRPr lang="en-US" sz="1700" dirty="0">
              <a:latin typeface="Calibri" charset="0"/>
              <a:cs typeface="Calibri" charset="0"/>
              <a:sym typeface="Calibri" charset="0"/>
            </a:endParaRPr>
          </a:p>
          <a:p>
            <a:pPr algn="l"/>
            <a:r>
              <a:rPr lang="en-US" sz="2700" dirty="0" smtClean="0">
                <a:latin typeface="Calibri" charset="0"/>
                <a:cs typeface="Calibri" charset="0"/>
                <a:sym typeface="Calibri" charset="0"/>
              </a:rPr>
              <a:t>20,000 </a:t>
            </a:r>
            <a:r>
              <a:rPr lang="en-US" sz="2700" dirty="0">
                <a:latin typeface="Calibri" charset="0"/>
                <a:cs typeface="Calibri" charset="0"/>
                <a:sym typeface="Calibri" charset="0"/>
              </a:rPr>
              <a:t>registered users</a:t>
            </a:r>
          </a:p>
          <a:p>
            <a:r>
              <a:rPr lang="en-US" sz="2700" dirty="0">
                <a:latin typeface="Calibri" charset="0"/>
                <a:cs typeface="Calibri" charset="0"/>
                <a:sym typeface="Calibri" charset="0"/>
              </a:rPr>
              <a:t>594,000 notes</a:t>
            </a:r>
            <a:endParaRPr lang="en-US" sz="1700" dirty="0">
              <a:latin typeface="Calibri" charset="0"/>
              <a:cs typeface="Calibri" charset="0"/>
              <a:sym typeface="Calibri" charset="0"/>
            </a:endParaRPr>
          </a:p>
          <a:p>
            <a:pPr algn="l"/>
            <a:r>
              <a:rPr lang="en-US" sz="2700" dirty="0" smtClean="0">
                <a:latin typeface="Calibri" charset="0"/>
                <a:cs typeface="Calibri" charset="0"/>
                <a:sym typeface="Calibri" charset="0"/>
              </a:rPr>
              <a:t>920 study participants</a:t>
            </a:r>
            <a:endParaRPr lang="en-US" sz="1700" dirty="0"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906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Note Entry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8288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Text Search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5814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Filtered Note List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496" y="151805"/>
            <a:ext cx="8630543" cy="690264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8465344" y="6503045"/>
            <a:ext cx="221010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291" tIns="32146" rIns="64291" bIns="32146" anchor="ctr"/>
          <a:lstStyle/>
          <a:p>
            <a:pPr algn="r"/>
            <a:fld id="{AA890AD1-08A5-4E0A-8FE0-F6423F4C70C4}" type="slidenum">
              <a:rPr lang="en-US" sz="1100">
                <a:solidFill>
                  <a:srgbClr val="878787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pPr algn="r"/>
              <a:t>25</a:t>
            </a:fld>
            <a:endParaRPr lang="en-US" sz="1100" dirty="0">
              <a:solidFill>
                <a:srgbClr val="878787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5943600" y="1600200"/>
            <a:ext cx="2234115" cy="86177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median</a:t>
            </a:r>
            <a:r>
              <a:rPr lang="en-US" sz="28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:  7.4s</a:t>
            </a:r>
            <a:endParaRPr lang="en-US" sz="28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algn="l"/>
            <a:r>
              <a:rPr lang="en-US" sz="28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95% </a:t>
            </a:r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&lt; 60s</a:t>
            </a:r>
          </a:p>
        </p:txBody>
      </p:sp>
      <p:sp>
        <p:nvSpPr>
          <p:cNvPr id="16" name="Arc 15"/>
          <p:cNvSpPr/>
          <p:nvPr/>
        </p:nvSpPr>
        <p:spPr>
          <a:xfrm flipH="1">
            <a:off x="1371600" y="1828800"/>
            <a:ext cx="9144000" cy="3581400"/>
          </a:xfrm>
          <a:prstGeom prst="arc">
            <a:avLst>
              <a:gd name="adj1" fmla="val 16996623"/>
              <a:gd name="adj2" fmla="val 20909825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438400" y="274638"/>
            <a:ext cx="49530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Speed In Seconds</a:t>
            </a:r>
            <a:br>
              <a:rPr lang="en-US" dirty="0" smtClean="0"/>
            </a:br>
            <a:r>
              <a:rPr lang="en-US" dirty="0" smtClean="0"/>
              <a:t>U=484, N=33912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91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 cstate="print"/>
          <a:srcRect l="1855" t="7874" r="1953" b="9499"/>
          <a:stretch>
            <a:fillRect/>
          </a:stretch>
        </p:blipFill>
        <p:spPr bwMode="auto">
          <a:xfrm>
            <a:off x="169664" y="741164"/>
            <a:ext cx="8795742" cy="590252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8465344" y="6503045"/>
            <a:ext cx="221010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291" tIns="32146" rIns="64291" bIns="32146" anchor="ctr"/>
          <a:lstStyle/>
          <a:p>
            <a:pPr algn="r"/>
            <a:fld id="{A6092BCA-9D3A-4F3D-991F-7F292EC63879}" type="slidenum">
              <a:rPr lang="en-US" sz="1100">
                <a:solidFill>
                  <a:srgbClr val="878787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pPr algn="r"/>
              <a:t>26</a:t>
            </a:fld>
            <a:endParaRPr lang="en-US" sz="1100" dirty="0">
              <a:solidFill>
                <a:srgbClr val="878787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43012" name="Rectangle 4"/>
          <p:cNvSpPr>
            <a:spLocks/>
          </p:cNvSpPr>
          <p:nvPr/>
        </p:nvSpPr>
        <p:spPr bwMode="auto">
          <a:xfrm>
            <a:off x="4098727" y="1830586"/>
            <a:ext cx="4741664" cy="1866305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3" name="Rectangle 5"/>
          <p:cNvSpPr>
            <a:spLocks/>
          </p:cNvSpPr>
          <p:nvPr/>
        </p:nvSpPr>
        <p:spPr bwMode="auto">
          <a:xfrm>
            <a:off x="4800600" y="2447329"/>
            <a:ext cx="3222005" cy="147732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N: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33,912</a:t>
            </a:r>
          </a:p>
          <a:p>
            <a:pPr algn="l"/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algn="l"/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Median l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ines:            4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algn="l"/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Median c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haracters: 48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Note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53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711FE-0330-4448-8FA2-D569B563B15E}" type="slidenum">
              <a:rPr lang="en-US"/>
              <a:pPr/>
              <a:t>27</a:t>
            </a:fld>
            <a:endParaRPr lang="en-US"/>
          </a:p>
        </p:txBody>
      </p:sp>
      <p:sp>
        <p:nvSpPr>
          <p:cNvPr id="39937" name="Rectangle 1"/>
          <p:cNvSpPr>
            <a:spLocks/>
          </p:cNvSpPr>
          <p:nvPr/>
        </p:nvSpPr>
        <p:spPr bwMode="auto">
          <a:xfrm>
            <a:off x="276820" y="357188"/>
            <a:ext cx="3946922" cy="61972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teapot, power strip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email HW re vacation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talk to 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Brin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 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re:ictd</a:t>
            </a:r>
            <a:endParaRPr lang="en-US" sz="1300" dirty="0">
              <a:latin typeface="Inconsolata" charset="0"/>
              <a:ea typeface="Inconsolata" charset="0"/>
              <a:cs typeface="Inconsolata" charset="0"/>
              <a:sym typeface="Inconsolata" charset="0"/>
            </a:endParaRP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make inspiration wall. 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corkboard tiles.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ask 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dslr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	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deposit checks	</a:t>
            </a:r>
          </a:p>
          <a:p>
            <a:pPr>
              <a:spcBef>
                <a:spcPts val="703"/>
              </a:spcBef>
            </a:pP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sb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 at 8:15, 1111 Bent St</a:t>
            </a:r>
          </a:p>
          <a:p>
            <a:pPr>
              <a:spcBef>
                <a:spcPts val="703"/>
              </a:spcBef>
            </a:pP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costco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 optometrist?	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BGM wiki http://bg.xxxxx.xxx/wiki 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renter's insurance</a:t>
            </a:r>
          </a:p>
          <a:p>
            <a:pPr>
              <a:spcBef>
                <a:spcPts val="703"/>
              </a:spcBef>
            </a:pP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jshieh</a:t>
            </a:r>
            <a:endParaRPr lang="en-US" sz="1300" dirty="0">
              <a:latin typeface="Inconsolata" charset="0"/>
              <a:ea typeface="Inconsolata" charset="0"/>
              <a:cs typeface="Inconsolata" charset="0"/>
              <a:sym typeface="Inconsolata" charset="0"/>
            </a:endParaRP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4212B9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Thurs 11.30am - Fred 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fMRI</a:t>
            </a:r>
            <a:endParaRPr lang="en-US" sz="1300" dirty="0">
              <a:latin typeface="Inconsolata" charset="0"/>
              <a:ea typeface="Inconsolata" charset="0"/>
              <a:cs typeface="Inconsolata" charset="0"/>
              <a:sym typeface="Inconsolata" charset="0"/>
            </a:endParaRP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http://ec2.images-amazon.com/images/I/xxxx.jpg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Lynn, Tony, Dave(?);  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larry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 straw: 777-222-1111</a:t>
            </a:r>
          </a:p>
          <a:p>
            <a:pPr>
              <a:spcBef>
                <a:spcPts val="703"/>
              </a:spcBef>
            </a:pP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Wasserbett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 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nachfllen</a:t>
            </a:r>
            <a:endParaRPr lang="en-US" sz="1300" dirty="0">
              <a:latin typeface="Inconsolata" charset="0"/>
              <a:ea typeface="Inconsolata" charset="0"/>
              <a:cs typeface="Inconsolata" charset="0"/>
              <a:sym typeface="Inconsolata" charset="0"/>
            </a:endParaRP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Merlot proposal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Jack's 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retiremnt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 lunch Wed Feb 15 @2:30 in WXXX 811!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The United States has not caused this global meltdown. China and other export oriented countries did. It is their refusal to develop a domestic market willing and able to digest a large portion of the.... </a:t>
            </a:r>
          </a:p>
        </p:txBody>
      </p:sp>
      <p:sp>
        <p:nvSpPr>
          <p:cNvPr id="39938" name="Rectangle 2"/>
          <p:cNvSpPr>
            <a:spLocks/>
          </p:cNvSpPr>
          <p:nvPr/>
        </p:nvSpPr>
        <p:spPr bwMode="auto">
          <a:xfrm>
            <a:off x="4357688" y="357187"/>
            <a:ext cx="4572000" cy="584001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soy latte java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laptop at HMS (next week)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waiting on mechanic for AAA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Harp photos</a:t>
            </a:r>
          </a:p>
          <a:p>
            <a:pPr>
              <a:spcBef>
                <a:spcPts val="703"/>
              </a:spcBef>
            </a:pP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meltmuck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 http://web.mit.edu/…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malt, malted vanilla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jimmy: (323) 668-xyzz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pacific auto service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talk at noon, 7 Div Av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bring tonight: laundry, dishes, 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gas\N 8/12: $138.16\N 8/18:$89\N 8/23:$132.59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hotel for Reunions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mw 965 $100 shoemall.com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Play some more Rich King beta.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Egg Stain Removal from Clothing\N To remove an egg stain, cover the area with salt and let sit an hour before washing.\N (Homemaking, laundry, cleaning)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NABPB : \N\N Order Number 9999999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$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Xx,XXX.XX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 with interest, and continuing at a Contract rate of 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yy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% from 3/27/08; (through 4/25/08 in the amount of $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zz,zzz.zz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  a per diem rate of $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n.nnnnnn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)</a:t>
            </a:r>
          </a:p>
          <a:p>
            <a:pPr>
              <a:spcBef>
                <a:spcPts val="703"/>
              </a:spcBef>
            </a:pP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Mango Rhubarb Salsa: mince c rhubarb/2c mango/scallion/seeded jalapeno/T 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cilantro&amp;mint&amp;olvoil&amp;lime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/salt. Chill. </a:t>
            </a:r>
            <a:r>
              <a:rPr lang="en-US" sz="1300" dirty="0" err="1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Srv</a:t>
            </a:r>
            <a:r>
              <a:rPr lang="en-US" sz="1300" dirty="0">
                <a:latin typeface="Inconsolata" charset="0"/>
                <a:ea typeface="Inconsolata" charset="0"/>
                <a:cs typeface="Inconsolata" charset="0"/>
                <a:sym typeface="Inconsolata" charset="0"/>
              </a:rPr>
              <a:t> w tacos or grilled fish.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609600"/>
            <a:ext cx="1981200" cy="3048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4600" y="533400"/>
            <a:ext cx="1447800" cy="4572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TODO</a:t>
            </a:r>
            <a:endParaRPr lang="en-US" sz="2400" dirty="0"/>
          </a:p>
        </p:txBody>
      </p:sp>
      <p:cxnSp>
        <p:nvCxnSpPr>
          <p:cNvPr id="8" name="Straight Connector 7"/>
          <p:cNvCxnSpPr>
            <a:stCxn id="5" idx="3"/>
            <a:endCxn id="6" idx="1"/>
          </p:cNvCxnSpPr>
          <p:nvPr/>
        </p:nvCxnSpPr>
        <p:spPr>
          <a:xfrm>
            <a:off x="2133600" y="762000"/>
            <a:ext cx="381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2400" y="2286000"/>
            <a:ext cx="1981200" cy="3048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14600" y="2209800"/>
            <a:ext cx="1600200" cy="4572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CALENDAR</a:t>
            </a:r>
            <a:endParaRPr lang="en-US" sz="2400" dirty="0"/>
          </a:p>
        </p:txBody>
      </p:sp>
      <p:cxnSp>
        <p:nvCxnSpPr>
          <p:cNvPr id="11" name="Straight Connector 10"/>
          <p:cNvCxnSpPr>
            <a:stCxn id="9" idx="3"/>
            <a:endCxn id="10" idx="1"/>
          </p:cNvCxnSpPr>
          <p:nvPr/>
        </p:nvCxnSpPr>
        <p:spPr>
          <a:xfrm>
            <a:off x="2133600" y="2438400"/>
            <a:ext cx="381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28600" y="4648200"/>
            <a:ext cx="3581400" cy="3048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67000" y="5029200"/>
            <a:ext cx="1600200" cy="4572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CONTACT</a:t>
            </a:r>
            <a:endParaRPr lang="en-US" sz="2400" dirty="0"/>
          </a:p>
        </p:txBody>
      </p:sp>
      <p:cxnSp>
        <p:nvCxnSpPr>
          <p:cNvPr id="20" name="Straight Connector 19"/>
          <p:cNvCxnSpPr>
            <a:stCxn id="18" idx="2"/>
            <a:endCxn id="19" idx="1"/>
          </p:cNvCxnSpPr>
          <p:nvPr/>
        </p:nvCxnSpPr>
        <p:spPr>
          <a:xfrm>
            <a:off x="2019300" y="4953000"/>
            <a:ext cx="647700" cy="304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343400" y="1447800"/>
            <a:ext cx="2438400" cy="3048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162800" y="1371600"/>
            <a:ext cx="1676400" cy="4572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BOOKMARK</a:t>
            </a:r>
            <a:endParaRPr lang="en-US" sz="2400" dirty="0"/>
          </a:p>
        </p:txBody>
      </p:sp>
      <p:cxnSp>
        <p:nvCxnSpPr>
          <p:cNvPr id="29" name="Straight Connector 28"/>
          <p:cNvCxnSpPr>
            <a:stCxn id="27" idx="3"/>
            <a:endCxn id="28" idx="1"/>
          </p:cNvCxnSpPr>
          <p:nvPr/>
        </p:nvCxnSpPr>
        <p:spPr>
          <a:xfrm>
            <a:off x="6781800" y="1600200"/>
            <a:ext cx="381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191000" y="3124200"/>
            <a:ext cx="3733800" cy="3048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086600" y="2209800"/>
            <a:ext cx="1676400" cy="4572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ACCOUNTS</a:t>
            </a:r>
            <a:endParaRPr lang="en-US" sz="2400" dirty="0"/>
          </a:p>
        </p:txBody>
      </p:sp>
      <p:cxnSp>
        <p:nvCxnSpPr>
          <p:cNvPr id="34" name="Straight Connector 33"/>
          <p:cNvCxnSpPr>
            <a:stCxn id="32" idx="0"/>
            <a:endCxn id="33" idx="2"/>
          </p:cNvCxnSpPr>
          <p:nvPr/>
        </p:nvCxnSpPr>
        <p:spPr>
          <a:xfrm flipV="1">
            <a:off x="6057900" y="2667000"/>
            <a:ext cx="1866900" cy="457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343400" y="4343400"/>
            <a:ext cx="4572000" cy="6096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239000" y="3429000"/>
            <a:ext cx="1676400" cy="4572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REF</a:t>
            </a:r>
            <a:endParaRPr lang="en-US" sz="2400" dirty="0"/>
          </a:p>
        </p:txBody>
      </p:sp>
      <p:cxnSp>
        <p:nvCxnSpPr>
          <p:cNvPr id="42" name="Straight Connector 41"/>
          <p:cNvCxnSpPr>
            <a:stCxn id="40" idx="0"/>
            <a:endCxn id="41" idx="2"/>
          </p:cNvCxnSpPr>
          <p:nvPr/>
        </p:nvCxnSpPr>
        <p:spPr>
          <a:xfrm flipV="1">
            <a:off x="6629400" y="3886200"/>
            <a:ext cx="1447800" cy="457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038600" y="4800600"/>
            <a:ext cx="3733800" cy="3048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191000" y="6019800"/>
            <a:ext cx="4724400" cy="6096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239000" y="4800600"/>
            <a:ext cx="1676400" cy="457200"/>
          </a:xfrm>
          <a:prstGeom prst="rect">
            <a:avLst/>
          </a:prstGeom>
          <a:solidFill>
            <a:srgbClr val="4F81BD">
              <a:alpha val="20000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RECIPE</a:t>
            </a:r>
            <a:endParaRPr lang="en-US" sz="2400" dirty="0"/>
          </a:p>
        </p:txBody>
      </p:sp>
      <p:cxnSp>
        <p:nvCxnSpPr>
          <p:cNvPr id="47" name="Straight Connector 46"/>
          <p:cNvCxnSpPr>
            <a:stCxn id="45" idx="0"/>
            <a:endCxn id="46" idx="2"/>
          </p:cNvCxnSpPr>
          <p:nvPr/>
        </p:nvCxnSpPr>
        <p:spPr>
          <a:xfrm flipV="1">
            <a:off x="6553200" y="5257800"/>
            <a:ext cx="1524000" cy="762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8" grpId="0" animBg="1"/>
      <p:bldP spid="18" grpId="1" animBg="1"/>
      <p:bldP spid="19" grpId="0" animBg="1"/>
      <p:bldP spid="19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40" grpId="0" animBg="1"/>
      <p:bldP spid="40" grpId="1" animBg="1"/>
      <p:bldP spid="41" grpId="0" animBg="1"/>
      <p:bldP spid="41" grpId="1" animBg="1"/>
      <p:bldP spid="44" grpId="0" animBg="1"/>
      <p:bldP spid="44" grpId="1" animBg="1"/>
      <p:bldP spid="45" grpId="0" animBg="1"/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07156"/>
            <a:ext cx="91440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8465344" y="6503045"/>
            <a:ext cx="221010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291" tIns="32146" rIns="64291" bIns="32146" anchor="ctr"/>
          <a:lstStyle/>
          <a:p>
            <a:pPr algn="r"/>
            <a:fld id="{50180EBD-D17F-4F47-BD50-9E55B8769A0D}" type="slidenum">
              <a:rPr lang="en-US" sz="1100">
                <a:solidFill>
                  <a:srgbClr val="878787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pPr algn="r"/>
              <a:t>28</a:t>
            </a:fld>
            <a:endParaRPr lang="en-US" sz="1100" dirty="0">
              <a:solidFill>
                <a:srgbClr val="878787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40964" name="Rectangle 4"/>
          <p:cNvSpPr>
            <a:spLocks/>
          </p:cNvSpPr>
          <p:nvPr/>
        </p:nvSpPr>
        <p:spPr bwMode="auto">
          <a:xfrm>
            <a:off x="1828800" y="1447800"/>
            <a:ext cx="2362200" cy="419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l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N=540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algn="l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3 coders</a:t>
            </a:r>
          </a:p>
          <a:p>
            <a:pPr algn="l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48 categories</a:t>
            </a: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: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algn="l"/>
            <a:endParaRPr lang="en-US" sz="20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algn="l"/>
            <a:endParaRPr lang="en-US" sz="20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algn="l"/>
            <a:endParaRPr lang="en-US" sz="20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algn="l"/>
            <a:endParaRPr lang="en-US" sz="20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algn="l"/>
            <a:endParaRPr lang="en-US" sz="20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algn="l"/>
            <a:endParaRPr lang="en-US" sz="2000" dirty="0" smtClean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40965" name="Rectangle 5"/>
          <p:cNvSpPr>
            <a:spLocks/>
          </p:cNvSpPr>
          <p:nvPr/>
        </p:nvSpPr>
        <p:spPr bwMode="auto">
          <a:xfrm>
            <a:off x="1828800" y="2819400"/>
            <a:ext cx="7315200" cy="2819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Top Categories: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endParaRPr lang="en-US" dirty="0">
              <a:latin typeface="Helvetica" charset="0"/>
              <a:cs typeface="Helvetica" charset="0"/>
              <a:sym typeface="Helvetica" charset="0"/>
            </a:endParaRP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TODO</a:t>
            </a:r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: </a:t>
            </a:r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explicitly marked </a:t>
            </a:r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“to do”, or starting with a verb; 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WEB </a:t>
            </a:r>
            <a:r>
              <a:rPr lang="en-US" dirty="0">
                <a:latin typeface="Helvetica" charset="0"/>
                <a:cs typeface="Helvetica" charset="0"/>
                <a:sym typeface="Helvetica" charset="0"/>
              </a:rPr>
              <a:t>BOOKMARK: URL alone or w/ label; </a:t>
            </a:r>
            <a:endParaRPr lang="en-US" dirty="0" smtClean="0">
              <a:latin typeface="Helvetica" charset="0"/>
              <a:cs typeface="Helvetica" charset="0"/>
              <a:sym typeface="Helvetica" charset="0"/>
            </a:endParaRP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CONTACT: info about someone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OTHER- KEEP: codes, dates, non-word character sequences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THING: a single non-person entity (proper or common noun); 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CALENDAR: calendar entry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COPY_PASTE: clipboard stuff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HOWTO: instructions how to do something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dirty="0" smtClean="0">
                <a:latin typeface="Helvetica" charset="0"/>
                <a:cs typeface="Helvetica" charset="0"/>
                <a:sym typeface="Helvetica" charset="0"/>
              </a:rPr>
              <a:t>THINGLIST: multiple named or common nouns (e.g. “car, turnips, cat”); 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400" dirty="0" smtClean="0">
                <a:latin typeface="Helvetica" charset="0"/>
                <a:cs typeface="Helvetica" charset="0"/>
                <a:sym typeface="Helvetica" charset="0"/>
              </a:rPr>
              <a:t>; </a:t>
            </a:r>
            <a:endParaRPr lang="en-US" sz="1400" dirty="0">
              <a:latin typeface="Helvetica" charset="0"/>
              <a:cs typeface="Helvetica" charset="0"/>
              <a:sym typeface="Helvetica" charset="0"/>
            </a:endParaRP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endParaRPr lang="en-US" sz="10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Frequency of note </a:t>
            </a:r>
            <a:r>
              <a:rPr lang="en-US" sz="4000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types</a:t>
            </a:r>
            <a:endParaRPr lang="en-US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List.it</a:t>
            </a:r>
            <a:r>
              <a:rPr lang="en-US" dirty="0" smtClean="0"/>
              <a:t> Contains Apps’ Data</a:t>
            </a:r>
            <a:endParaRPr lang="en-US" dirty="0"/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7909" cy="4445868"/>
        </p:xfrm>
        <a:graphic>
          <a:graphicData uri="http://schemas.openxmlformats.org/drawingml/2006/table">
            <a:tbl>
              <a:tblPr/>
              <a:tblGrid>
                <a:gridCol w="1603061"/>
                <a:gridCol w="2434848"/>
              </a:tblGrid>
              <a:tr h="635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structured PIM type</a:t>
                      </a:r>
                    </a:p>
                  </a:txBody>
                  <a:tcPr marL="32465" marR="32465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application</a:t>
                      </a:r>
                    </a:p>
                  </a:txBody>
                  <a:tcPr marL="32465" marR="32465" marT="35719" marB="35719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635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to-do list</a:t>
                      </a:r>
                    </a:p>
                  </a:txBody>
                  <a:tcPr marL="32465" marR="32465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tasks; remember the milk; todo managers</a:t>
                      </a:r>
                    </a:p>
                  </a:txBody>
                  <a:tcPr marL="32465" marR="32465" marT="35719" marB="35719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35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web bookmark</a:t>
                      </a:r>
                    </a:p>
                  </a:txBody>
                  <a:tcPr marL="32465" marR="32465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browsers; delicious</a:t>
                      </a:r>
                    </a:p>
                  </a:txBody>
                  <a:tcPr marL="32465" marR="32465" marT="35719" marB="35719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35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calendar event</a:t>
                      </a:r>
                    </a:p>
                  </a:txBody>
                  <a:tcPr marL="32465" marR="32465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gCal, iCal, Outlook</a:t>
                      </a:r>
                    </a:p>
                  </a:txBody>
                  <a:tcPr marL="32465" marR="32465" marT="35719" marB="35719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35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contact info</a:t>
                      </a:r>
                    </a:p>
                  </a:txBody>
                  <a:tcPr marL="32465" marR="32465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Outlook, Address Book, mobile phones</a:t>
                      </a:r>
                    </a:p>
                  </a:txBody>
                  <a:tcPr marL="32465" marR="32465" marT="35719" marB="35719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35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meeting notes</a:t>
                      </a:r>
                    </a:p>
                  </a:txBody>
                  <a:tcPr marL="32465" marR="32465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OneNote, EverNote, Word</a:t>
                      </a:r>
                    </a:p>
                  </a:txBody>
                  <a:tcPr marL="32465" marR="32465" marT="35719" marB="35719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35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cooking recipes</a:t>
                      </a:r>
                    </a:p>
                  </a:txBody>
                  <a:tcPr marL="32465" marR="32465" marT="35719" marB="3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RecipeBank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,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RecipeManager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ヒラギノ角ゴ ProN W3" charset="0"/>
                        <a:sym typeface="Helvetica Neue Light" charset="0"/>
                      </a:endParaRPr>
                    </a:p>
                  </a:txBody>
                  <a:tcPr marL="32465" marR="32465" marT="35719" marB="35719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</a:tbl>
          </a:graphicData>
        </a:graphic>
      </p:graphicFrame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Because faster?</a:t>
            </a:r>
          </a:p>
          <a:p>
            <a:r>
              <a:rPr lang="en-US" dirty="0" smtClean="0"/>
              <a:t>Because more flexible?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work hard to create tools that effectively manage information for us</a:t>
            </a:r>
          </a:p>
          <a:p>
            <a:r>
              <a:rPr lang="en-US" dirty="0" smtClean="0"/>
              <a:t>People are better than computers at IM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hey just don’t have the right tools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r the time/desire</a:t>
            </a:r>
          </a:p>
          <a:p>
            <a:r>
              <a:rPr lang="en-US" dirty="0" smtClean="0"/>
              <a:t>Don’t assume passive information consumers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ncourage active user information management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y identifying user needs and capabilities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nd minimizing effort to use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nd maximizing/exposing benefit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List.it</a:t>
            </a:r>
            <a:r>
              <a:rPr lang="en-US" dirty="0" smtClean="0"/>
              <a:t> Interviews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online survey</a:t>
            </a:r>
          </a:p>
          <a:p>
            <a:pPr lvl="1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225 respondents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e-mail interviews</a:t>
            </a:r>
          </a:p>
          <a:p>
            <a:pPr lvl="1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18 participants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Why do you use </a:t>
            </a:r>
            <a:r>
              <a:rPr lang="en-US" dirty="0" err="1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list.it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?</a:t>
            </a:r>
          </a:p>
          <a:p>
            <a:pPr lvl="1">
              <a:tabLst>
                <a:tab pos="728860" algn="l"/>
              </a:tabLst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(35%) ease/speed </a:t>
            </a:r>
          </a:p>
          <a:p>
            <a:pPr lvl="1">
              <a:tabLst>
                <a:tab pos="728860" algn="l"/>
              </a:tabLst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(20%) simplicity</a:t>
            </a:r>
          </a:p>
          <a:p>
            <a:pPr lvl="1">
              <a:tabLst>
                <a:tab pos="728860" algn="l"/>
              </a:tabLst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(20%) “direct replacement for paper post-it”</a:t>
            </a:r>
          </a:p>
          <a:p>
            <a:pPr lvl="1">
              <a:tabLst>
                <a:tab pos="728860" algn="l"/>
              </a:tabLst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(15%) visibility and accessibility</a:t>
            </a:r>
            <a:r>
              <a:rPr lang="en-US" dirty="0" smtClean="0">
                <a:solidFill>
                  <a:srgbClr val="001445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</a:t>
            </a:r>
            <a:endParaRPr lang="en-US" dirty="0" smtClean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lvl="1">
              <a:tabLst>
                <a:tab pos="728860" algn="l"/>
              </a:tabLst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(5%) sync across machines </a:t>
            </a:r>
          </a:p>
          <a:p>
            <a:pPr lvl="1">
              <a:tabLst>
                <a:tab pos="728860" algn="l"/>
              </a:tabLst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(5%) nowhere else to put it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endParaRPr lang="en-US" dirty="0" smtClean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/>
          </p:cNvSpPr>
          <p:nvPr/>
        </p:nvSpPr>
        <p:spPr bwMode="auto">
          <a:xfrm>
            <a:off x="304800" y="381000"/>
            <a:ext cx="8608219" cy="263425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tabLst>
                <a:tab pos="0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6551925" algn="l"/>
                <a:tab pos="0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6551925" algn="l"/>
                <a:tab pos="0" algn="l"/>
                <a:tab pos="250022" algn="l"/>
                <a:tab pos="500045" algn="l"/>
                <a:tab pos="750067" algn="l"/>
              </a:tabLst>
            </a:pPr>
            <a:r>
              <a:rPr lang="en-US" sz="1700" i="1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At first I tried using </a:t>
            </a:r>
            <a:r>
              <a:rPr lang="en-US" sz="1700" i="1" dirty="0" err="1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Evernote</a:t>
            </a:r>
            <a:r>
              <a:rPr lang="en-US" sz="1700" i="1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and found it too "veiled." </a:t>
            </a:r>
            <a:r>
              <a:rPr lang="en-US" sz="17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Too laborious to load and to work with</a:t>
            </a:r>
            <a:r>
              <a:rPr lang="en-US" sz="1700" i="1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. [...] I was looking for a note-taking program that would really seem as if I were just doing that: typing onto a blank space of some sort and then going on to the next blank space.  </a:t>
            </a:r>
          </a:p>
          <a:p>
            <a:pPr>
              <a:tabLst>
                <a:tab pos="0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6551925" algn="l"/>
                <a:tab pos="0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6551925" algn="l"/>
                <a:tab pos="0" algn="l"/>
                <a:tab pos="250022" algn="l"/>
                <a:tab pos="500045" algn="l"/>
                <a:tab pos="750067" algn="l"/>
              </a:tabLst>
            </a:pPr>
            <a:endParaRPr lang="en-US" sz="1700" i="1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>
              <a:tabLst>
                <a:tab pos="0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6551925" algn="l"/>
                <a:tab pos="0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6551925" algn="l"/>
                <a:tab pos="0" algn="l"/>
                <a:tab pos="250022" algn="l"/>
                <a:tab pos="500045" algn="l"/>
                <a:tab pos="750067" algn="l"/>
              </a:tabLst>
            </a:pPr>
            <a:r>
              <a:rPr lang="en-US" sz="1700" i="1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I liked List-It for several reasons: the </a:t>
            </a:r>
            <a:r>
              <a:rPr lang="en-US" sz="17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ease of use</a:t>
            </a:r>
            <a:r>
              <a:rPr lang="en-US" sz="1700" i="1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, the fact that the text typed (or pasted) in was so clearly visible and uppermost in function. I had hoped that List-It would replace [...] WordPad and/or </a:t>
            </a:r>
            <a:r>
              <a:rPr lang="en-US" sz="1700" i="1" dirty="0" err="1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NotePad</a:t>
            </a:r>
            <a:r>
              <a:rPr lang="en-US" sz="1700" i="1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. List-It proved ideal:</a:t>
            </a:r>
            <a:r>
              <a:rPr lang="en-US" sz="17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I didn't have to open a new file; I didn't have to name this file; and I didn't have to wonder in which directory this file would end up once I had closed it.</a:t>
            </a:r>
          </a:p>
          <a:p>
            <a:pPr>
              <a:tabLst>
                <a:tab pos="0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6551925" algn="l"/>
                <a:tab pos="0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6551925" algn="l"/>
                <a:tab pos="0" algn="l"/>
                <a:tab pos="250022" algn="l"/>
                <a:tab pos="500045" algn="l"/>
                <a:tab pos="750067" algn="l"/>
              </a:tabLst>
            </a:pPr>
            <a:endParaRPr lang="en-US" sz="1700" i="1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67589" name="Rectangle 5"/>
          <p:cNvSpPr>
            <a:spLocks/>
          </p:cNvSpPr>
          <p:nvPr/>
        </p:nvSpPr>
        <p:spPr bwMode="auto">
          <a:xfrm>
            <a:off x="304800" y="3200400"/>
            <a:ext cx="8509992" cy="108049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700" i="1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It would be a great boon for me to have such a one click icon on my desk top to get me immediately into Link-It </a:t>
            </a:r>
            <a:r>
              <a:rPr lang="en-US" sz="17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[sic]</a:t>
            </a:r>
            <a:r>
              <a:rPr lang="en-US" sz="1700" i="1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to make a note.  At the moment I must open Firefox first </a:t>
            </a:r>
            <a:r>
              <a:rPr lang="en-US" sz="1700" i="1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- </a:t>
            </a:r>
            <a:r>
              <a:rPr lang="en-US" sz="17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two or so steps which can distract my stream of thought</a:t>
            </a:r>
            <a:r>
              <a:rPr lang="en-US" sz="1700" i="1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.  The joy of </a:t>
            </a:r>
            <a:r>
              <a:rPr lang="en-US" sz="1700" i="1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yellow </a:t>
            </a:r>
            <a:r>
              <a:rPr lang="en-US" sz="1700" i="1" dirty="0" err="1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stickies</a:t>
            </a:r>
            <a:r>
              <a:rPr lang="en-US" sz="1700" i="1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</a:t>
            </a:r>
            <a:r>
              <a:rPr lang="en-US" sz="1700" i="1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is that it takes no time to grab the little stack and write. 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04800" y="4657725"/>
            <a:ext cx="8268891" cy="1768078"/>
            <a:chOff x="0" y="0"/>
            <a:chExt cx="7408" cy="1584"/>
          </a:xfrm>
        </p:grpSpPr>
        <p:sp>
          <p:nvSpPr>
            <p:cNvPr id="8" name="Rectangle 1"/>
            <p:cNvSpPr>
              <a:spLocks/>
            </p:cNvSpPr>
            <p:nvPr/>
          </p:nvSpPr>
          <p:spPr bwMode="auto">
            <a:xfrm>
              <a:off x="0" y="0"/>
              <a:ext cx="7408" cy="10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l"/>
              <a:r>
                <a:rPr lang="en-US" sz="1700" i="1" dirty="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I like that list-it is </a:t>
              </a:r>
              <a:r>
                <a:rPr lang="en-US" sz="1700" i="1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flexible</a:t>
              </a:r>
              <a:r>
                <a:rPr lang="en-US" sz="1700" i="1" dirty="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. I often prefer to write notes that don't seem to pertain to anything important on paper because </a:t>
              </a:r>
              <a:r>
                <a:rPr lang="en-US" sz="1700" i="1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I'd feel silly seeing something unimportant in an organization program</a:t>
              </a:r>
              <a:r>
                <a:rPr lang="en-US" sz="1700" i="1" dirty="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, amongst my *real* tasks.</a:t>
              </a:r>
            </a:p>
            <a:p>
              <a:pPr algn="l"/>
              <a:endParaRPr lang="en-US" dirty="0"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9" name="Rectangle 2"/>
            <p:cNvSpPr>
              <a:spLocks/>
            </p:cNvSpPr>
            <p:nvPr/>
          </p:nvSpPr>
          <p:spPr bwMode="auto">
            <a:xfrm>
              <a:off x="0" y="1048"/>
              <a:ext cx="7408" cy="53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l"/>
              <a:r>
                <a:rPr lang="en-US" sz="1700" i="1" dirty="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I often use list-it to file stuff I want to look at later to </a:t>
              </a:r>
              <a:r>
                <a:rPr lang="en-US" sz="1700" i="1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see if I want to keep it or not. </a:t>
              </a:r>
            </a:p>
            <a:p>
              <a:pPr algn="l"/>
              <a:endParaRPr lang="en-US" dirty="0">
                <a:latin typeface="Calibri" charset="0"/>
                <a:cs typeface="Calibri" charset="0"/>
                <a:sym typeface="Calibri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8305800" cy="68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Types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86800" y="64770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 l="3726" t="6158" r="6482" b="4051"/>
          <a:stretch>
            <a:fillRect/>
          </a:stretch>
        </p:blipFill>
        <p:spPr bwMode="auto">
          <a:xfrm>
            <a:off x="294680" y="1486793"/>
            <a:ext cx="8608219" cy="4304109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56322" name="Rectangle 2"/>
          <p:cNvSpPr>
            <a:spLocks/>
          </p:cNvSpPr>
          <p:nvPr/>
        </p:nvSpPr>
        <p:spPr bwMode="auto">
          <a:xfrm>
            <a:off x="294679" y="5799832"/>
            <a:ext cx="5098852" cy="7947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l"/>
            <a:r>
              <a:rPr lang="en-US" sz="25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note lifelines: a two year retrospective of list-it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How do people keep and access information in list-it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?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3" cstate="print"/>
          <a:srcRect l="3726" t="6158" r="6482" b="4051"/>
          <a:stretch>
            <a:fillRect/>
          </a:stretch>
        </p:blipFill>
        <p:spPr bwMode="auto">
          <a:xfrm>
            <a:off x="294680" y="1080492"/>
            <a:ext cx="8608219" cy="4304109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57346" name="Rectangle 2"/>
          <p:cNvSpPr>
            <a:spLocks/>
          </p:cNvSpPr>
          <p:nvPr/>
        </p:nvSpPr>
        <p:spPr bwMode="auto">
          <a:xfrm>
            <a:off x="4232672" y="5607844"/>
            <a:ext cx="631583" cy="2308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5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 years</a:t>
            </a:r>
          </a:p>
        </p:txBody>
      </p:sp>
      <p:sp>
        <p:nvSpPr>
          <p:cNvPr id="57347" name="Rectangle 3"/>
          <p:cNvSpPr>
            <a:spLocks/>
          </p:cNvSpPr>
          <p:nvPr/>
        </p:nvSpPr>
        <p:spPr bwMode="auto">
          <a:xfrm>
            <a:off x="294680" y="5393531"/>
            <a:ext cx="634789" cy="1384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august 2008</a:t>
            </a:r>
          </a:p>
        </p:txBody>
      </p:sp>
      <p:sp>
        <p:nvSpPr>
          <p:cNvPr id="57348" name="Rectangle 4"/>
          <p:cNvSpPr>
            <a:spLocks/>
          </p:cNvSpPr>
          <p:nvPr/>
        </p:nvSpPr>
        <p:spPr bwMode="auto">
          <a:xfrm>
            <a:off x="8275923" y="866180"/>
            <a:ext cx="634789" cy="1384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9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august 2010</a:t>
            </a: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294680" y="5866805"/>
            <a:ext cx="8617148" cy="0"/>
          </a:xfrm>
          <a:prstGeom prst="line">
            <a:avLst/>
          </a:prstGeom>
          <a:noFill/>
          <a:ln w="15875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3" cstate="print"/>
          <a:srcRect l="3726" t="6158" r="6482" b="4051"/>
          <a:stretch>
            <a:fillRect/>
          </a:stretch>
        </p:blipFill>
        <p:spPr bwMode="auto">
          <a:xfrm>
            <a:off x="294680" y="1080492"/>
            <a:ext cx="8608219" cy="4304109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58370" name="Rectangle 2"/>
          <p:cNvSpPr>
            <a:spLocks/>
          </p:cNvSpPr>
          <p:nvPr/>
        </p:nvSpPr>
        <p:spPr bwMode="auto">
          <a:xfrm>
            <a:off x="142875" y="223242"/>
            <a:ext cx="3768660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how do people keep notes?</a:t>
            </a:r>
          </a:p>
        </p:txBody>
      </p:sp>
      <p:sp>
        <p:nvSpPr>
          <p:cNvPr id="58371" name="Rectangle 3"/>
          <p:cNvSpPr>
            <a:spLocks/>
          </p:cNvSpPr>
          <p:nvPr/>
        </p:nvSpPr>
        <p:spPr bwMode="auto">
          <a:xfrm flipH="1">
            <a:off x="7375922" y="1089422"/>
            <a:ext cx="1526977" cy="1196578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2" name="Rectangle 4"/>
          <p:cNvSpPr>
            <a:spLocks/>
          </p:cNvSpPr>
          <p:nvPr/>
        </p:nvSpPr>
        <p:spPr bwMode="auto">
          <a:xfrm>
            <a:off x="3714750" y="5384602"/>
            <a:ext cx="751210" cy="25896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l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 week</a:t>
            </a: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 flipH="1">
            <a:off x="4575349" y="1089422"/>
            <a:ext cx="2782714" cy="951012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 flipH="1">
            <a:off x="8786812" y="1089422"/>
            <a:ext cx="117203" cy="96217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281" y="2015877"/>
            <a:ext cx="4259461" cy="3627686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58376" name="Rectangle 8"/>
          <p:cNvSpPr>
            <a:spLocks/>
          </p:cNvSpPr>
          <p:nvPr/>
        </p:nvSpPr>
        <p:spPr bwMode="auto">
          <a:xfrm>
            <a:off x="5536406" y="5688211"/>
            <a:ext cx="2313134" cy="18466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(inner colors - day of week of edit)</a:t>
            </a: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 flipH="1">
            <a:off x="4679156" y="2580680"/>
            <a:ext cx="3991570" cy="1999134"/>
          </a:xfrm>
          <a:prstGeom prst="line">
            <a:avLst/>
          </a:prstGeom>
          <a:noFill/>
          <a:ln w="12700" cap="flat">
            <a:solidFill>
              <a:srgbClr val="1D300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8" name="Rectangle 10"/>
          <p:cNvSpPr>
            <a:spLocks/>
          </p:cNvSpPr>
          <p:nvPr/>
        </p:nvSpPr>
        <p:spPr bwMode="auto">
          <a:xfrm>
            <a:off x="6554391" y="4321969"/>
            <a:ext cx="825547" cy="18466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creation line</a:t>
            </a:r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>
            <a:off x="6496348" y="3425652"/>
            <a:ext cx="174129" cy="54694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0" name="Rectangle 12"/>
          <p:cNvSpPr>
            <a:spLocks/>
          </p:cNvSpPr>
          <p:nvPr/>
        </p:nvSpPr>
        <p:spPr bwMode="auto">
          <a:xfrm>
            <a:off x="4679157" y="3018234"/>
            <a:ext cx="535403" cy="18466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49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deletion</a:t>
            </a:r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 rot="10800000">
            <a:off x="5277445" y="3125391"/>
            <a:ext cx="169664" cy="11497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2" name="Rectangle 14"/>
          <p:cNvSpPr>
            <a:spLocks/>
          </p:cNvSpPr>
          <p:nvPr/>
        </p:nvSpPr>
        <p:spPr bwMode="auto">
          <a:xfrm>
            <a:off x="5670352" y="4348758"/>
            <a:ext cx="485710" cy="18466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lifetime</a:t>
            </a:r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5545336" y="3864322"/>
            <a:ext cx="250031" cy="48220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>
            <a:off x="7813477" y="3249291"/>
            <a:ext cx="169664" cy="16185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5" name="Rectangle 17"/>
          <p:cNvSpPr>
            <a:spLocks/>
          </p:cNvSpPr>
          <p:nvPr/>
        </p:nvSpPr>
        <p:spPr bwMode="auto">
          <a:xfrm>
            <a:off x="7983141" y="3312914"/>
            <a:ext cx="698909" cy="18466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edit shrink</a:t>
            </a:r>
          </a:p>
        </p:txBody>
      </p:sp>
      <p:sp>
        <p:nvSpPr>
          <p:cNvPr id="58386" name="Rectangle 18"/>
          <p:cNvSpPr>
            <a:spLocks/>
          </p:cNvSpPr>
          <p:nvPr/>
        </p:nvSpPr>
        <p:spPr bwMode="auto">
          <a:xfrm>
            <a:off x="4857750" y="4777383"/>
            <a:ext cx="750205" cy="18466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edit growth</a:t>
            </a:r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 flipH="1">
            <a:off x="5241727" y="4458147"/>
            <a:ext cx="7814" cy="31923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8" name="Rectangle 20"/>
          <p:cNvSpPr>
            <a:spLocks/>
          </p:cNvSpPr>
          <p:nvPr/>
        </p:nvSpPr>
        <p:spPr bwMode="auto">
          <a:xfrm>
            <a:off x="6679407" y="3804047"/>
            <a:ext cx="1489190" cy="369332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3F691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note still alive</a:t>
            </a:r>
          </a:p>
          <a:p>
            <a:pPr algn="l"/>
            <a:r>
              <a:rPr lang="en-US" sz="1200" dirty="0">
                <a:solidFill>
                  <a:srgbClr val="3F691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(remaining undeleted)</a:t>
            </a:r>
          </a:p>
        </p:txBody>
      </p:sp>
      <p:sp>
        <p:nvSpPr>
          <p:cNvPr id="58389" name="Line 21"/>
          <p:cNvSpPr>
            <a:spLocks noChangeShapeType="1"/>
          </p:cNvSpPr>
          <p:nvPr/>
        </p:nvSpPr>
        <p:spPr bwMode="auto">
          <a:xfrm>
            <a:off x="6331149" y="3801814"/>
            <a:ext cx="218777" cy="517922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0" name="Rectangle 22"/>
          <p:cNvSpPr>
            <a:spLocks/>
          </p:cNvSpPr>
          <p:nvPr/>
        </p:nvSpPr>
        <p:spPr bwMode="auto">
          <a:xfrm>
            <a:off x="4572000" y="5786437"/>
            <a:ext cx="751210" cy="25896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l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 week</a:t>
            </a:r>
          </a:p>
        </p:txBody>
      </p:sp>
      <p:sp>
        <p:nvSpPr>
          <p:cNvPr id="58391" name="Line 23"/>
          <p:cNvSpPr>
            <a:spLocks noChangeShapeType="1"/>
          </p:cNvSpPr>
          <p:nvPr/>
        </p:nvSpPr>
        <p:spPr bwMode="auto">
          <a:xfrm rot="10800000" flipH="1">
            <a:off x="4688086" y="5723930"/>
            <a:ext cx="309191" cy="0"/>
          </a:xfrm>
          <a:prstGeom prst="line">
            <a:avLst/>
          </a:prstGeom>
          <a:noFill/>
          <a:ln w="15875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 rot="10800000">
            <a:off x="4429125" y="5456039"/>
            <a:ext cx="8930" cy="142875"/>
          </a:xfrm>
          <a:prstGeom prst="line">
            <a:avLst/>
          </a:prstGeom>
          <a:noFill/>
          <a:ln w="15875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080492"/>
            <a:ext cx="8709794" cy="428625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95562" y="304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Who is this?</a:t>
            </a:r>
            <a:endParaRPr lang="en-US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9575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Minimalist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080492"/>
            <a:ext cx="8709794" cy="428625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2" y="1080492"/>
            <a:ext cx="8716492" cy="429518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2" y="1080492"/>
            <a:ext cx="8716492" cy="429518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383" y="1080492"/>
            <a:ext cx="8735467" cy="4304109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Packrat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080492"/>
            <a:ext cx="8709794" cy="428625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2" y="1080492"/>
            <a:ext cx="8716492" cy="429518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Revisionist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Tools</a:t>
            </a:r>
            <a:endParaRPr lang="en-US" dirty="0"/>
          </a:p>
        </p:txBody>
      </p:sp>
      <p:sp>
        <p:nvSpPr>
          <p:cNvPr id="6" name="Cloud Callout 5"/>
          <p:cNvSpPr/>
          <p:nvPr/>
        </p:nvSpPr>
        <p:spPr>
          <a:xfrm rot="21408013" flipH="1">
            <a:off x="377664" y="1293479"/>
            <a:ext cx="3055321" cy="3018720"/>
          </a:xfrm>
          <a:prstGeom prst="cloudCallout">
            <a:avLst>
              <a:gd name="adj1" fmla="val -42917"/>
              <a:gd name="adj2" fmla="val 56356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5791200" y="1524000"/>
            <a:ext cx="3124200" cy="2771888"/>
          </a:xfrm>
          <a:prstGeom prst="cloudCallout">
            <a:avLst>
              <a:gd name="adj1" fmla="val -47326"/>
              <a:gd name="adj2" fmla="val 56094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4191000" y="1905000"/>
            <a:ext cx="990600" cy="1905000"/>
            <a:chOff x="6019800" y="4724400"/>
            <a:chExt cx="990600" cy="1905000"/>
          </a:xfrm>
        </p:grpSpPr>
        <p:sp>
          <p:nvSpPr>
            <p:cNvPr id="8" name="Oval 7"/>
            <p:cNvSpPr/>
            <p:nvPr/>
          </p:nvSpPr>
          <p:spPr>
            <a:xfrm>
              <a:off x="6248400" y="4724400"/>
              <a:ext cx="609600" cy="60960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8" idx="4"/>
            </p:cNvCxnSpPr>
            <p:nvPr/>
          </p:nvCxnSpPr>
          <p:spPr>
            <a:xfrm>
              <a:off x="6553200" y="5334000"/>
              <a:ext cx="0" cy="7620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96000" y="6096000"/>
              <a:ext cx="457200" cy="5334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6553200" y="6096000"/>
              <a:ext cx="304800" cy="5334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019800" y="5638800"/>
              <a:ext cx="533400" cy="3048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6553200" y="5638800"/>
              <a:ext cx="457200" cy="3048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 descr="C:\Users\David\AppData\Local\Microsoft\Windows\Temporary Internet Files\Content.IE5\O2Y18G9U\MC900017091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343400"/>
            <a:ext cx="2867951" cy="2514600"/>
          </a:xfrm>
          <a:prstGeom prst="rect">
            <a:avLst/>
          </a:prstGeom>
          <a:noFill/>
        </p:spPr>
      </p:pic>
      <p:sp>
        <p:nvSpPr>
          <p:cNvPr id="30" name="Down Arrow 29"/>
          <p:cNvSpPr/>
          <p:nvPr/>
        </p:nvSpPr>
        <p:spPr>
          <a:xfrm flipV="1">
            <a:off x="4648200" y="4114800"/>
            <a:ext cx="228600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David\AppData\Local\Microsoft\Windows\Temporary Internet Files\Content.IE5\DH71PIHE\MC900433897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4267200"/>
            <a:ext cx="1400175" cy="140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7734E-6 C 0.00382 -0.01573 0.00347 -0.03146 0.00486 -0.04788 C 0.00555 -0.0717 0.00434 -0.09413 0.00868 -0.11679 C 0.00937 -0.13252 0.01007 -0.14755 0.01233 -0.16282 C 0.01805 -0.24122 0.0191 -0.32355 0.00746 -0.40125 C 0.00642 -0.41629 0.00625 -0.43594 8.33333E-7 -0.44913 C -0.00226 -0.46115 -0.0059 -0.47179 -0.01111 -0.48197 C -0.0132 -0.49284 -0.01771 -0.50463 -0.02587 -0.50833 C -0.02934 -0.51272 -0.03299 -0.51619 -0.03698 -0.51966 C -0.03785 -0.51851 -0.03993 -0.51781 -0.03958 -0.51642 C -0.03854 -0.51203 -0.03333 -0.51619 -0.02969 -0.51804 C -0.03316 -0.5229 -0.03733 -0.52429 -0.04201 -0.52637 C -0.04167 -0.52082 -0.04375 -0.51388 -0.0408 -0.50995 C -0.03681 -0.50463 -0.03004 -0.50555 -0.02465 -0.50324 C -0.02083 -0.50162 -0.01736 -0.49839 -0.01354 -0.49677 C -0.01163 -0.5044 -0.01372 -0.50648 -0.01597 -0.51319 C -0.01945 -0.52313 -0.01771 -0.52683 -0.02587 -0.52961 C -0.03542 -0.52544 -0.03073 -0.52706 -0.03958 -0.52475 C -0.04392 -0.51989 -0.04879 -0.51827 -0.0507 -0.51157 C -0.04879 -0.50486 -0.04583 -0.50024 -0.04201 -0.49515 C -0.03802 -0.48405 -0.03351 -0.47341 -0.02969 -0.46231 C -0.02379 -0.44473 -0.03021 -0.45838 -0.02465 -0.44751 C -0.02361 -0.44149 -0.02101 -0.43548 -0.02101 -0.42924 C -0.02101 -0.40426 -0.01215 -0.38437 -0.01736 -0.36194 C -0.01962 -0.35222 -0.01441 -0.33303 -0.01736 -0.32401 C -0.01892 -0.31915 -0.01858 -0.32401 -0.01979 -0.31915 C -0.02014 -0.31753 -0.01858 -0.30296 -0.01858 -0.30273 C -0.0158 -0.29186 -0.03299 -0.31638 -0.02847 -0.32077 C -0.02743 -0.32424 -0.01875 -0.31222 -0.02222 -0.31568 C -0.02344 -0.31684 -0.02344 -0.3136 -0.02465 -0.31245 C -0.025 -0.31083 -0.02517 -0.32239 -0.02465 -0.32077 C -0.02413 -0.31892 -0.03108 -0.32147 -0.02969 -0.32239 C -0.02847 -0.32308 -0.03056 -0.32563 -0.0309 -0.32725 C -0.03108 -0.32794 -0.02622 -0.32609 -0.02465 -0.32401 C -0.02309 -0.32193 -0.02031 -0.31545 -0.02101 -0.31407 C -0.02413 -0.3099 -0.02969 -0.31638 -0.02847 -0.31592 C -0.02344 -0.31707 -0.01823 -0.31661 -0.01354 -0.31915 C -0.01024 -0.321 -0.00764 -0.33326 -0.00625 -0.33719 C -0.00399 -0.35037 -0.00191 -0.36356 8.33333E-7 -0.37674 C -0.00087 -0.43109 0.00365 -0.46069 -0.02101 -0.5 C -0.02587 -0.50764 -0.02708 -0.51758 -0.03455 -0.52151 C -0.0349 -0.51989 -0.03663 -0.51527 -0.03576 -0.51642 C -0.03368 -0.5192 -0.0309 -0.52637 -0.0309 -0.52614 C -0.03212 -0.52753 -0.03316 -0.52938 -0.03455 -0.52961 C -0.03576 -0.52984 -0.0382 -0.52961 -0.0382 -0.52799 C -0.0382 -0.52614 -0.03594 -0.52544 -0.03455 -0.52475 C -0.03212 -0.52336 -0.02708 -0.52151 -0.02708 -0.52128 C -0.03038 -0.53308 -0.03004 -0.51989 -0.03333 -0.51319 C -0.03594 -0.49492 -0.01545 -0.47341 -0.01979 -0.4556 C -0.02135 -0.42091 -0.02083 -0.38576 -0.01476 -0.35199 C -0.01493 -0.34737 -0.02326 -0.30921 -0.01979 -0.30088 C -0.01892 -0.2988 -0.0349 -0.30875 -0.03333 -0.30759 C -0.03004 -0.30805 -0.02604 -0.30643 -0.02344 -0.30921 C -0.02188 -0.31106 -0.02292 -0.31615 -0.02465 -0.31753 C -0.025 -0.31777 -0.03438 -0.31106 -0.03455 -0.31083 C -0.03767 -0.29857 -0.02917 -0.30088 -0.02344 -0.30273 C -0.02309 -0.30435 -0.0217 -0.30597 -0.02222 -0.30759 C -0.02274 -0.30921 -0.02587 -0.31083 -0.02587 -0.30921 C -0.02587 -0.3069 -0.02344 -0.30597 -0.02222 -0.30435 C -0.02465 -0.31383 -0.02622 -0.31522 -0.03333 -0.31245 C -0.02795 -0.30158 -0.02951 -0.28076 -0.02708 -0.26642 C -0.02674 -0.26041 -0.02674 -0.25463 -0.02587 -0.24839 C -0.02517 -0.24422 -0.02049 -0.24052 -0.01858 -0.23844 C -0.01163 -0.23081 -0.01389 -0.22827 -0.00365 -0.22549 C 0.00399 -0.22017 0.00885 -0.21277 0.01736 -0.21069 C 0.02795 -0.20421 0.04028 -0.19658 0.05191 -0.19404 C 0.06649 -0.1908 0.0816 -0.19149 0.09635 -0.18918 C 0.10174 -0.18964 0.10712 -0.18941 0.11233 -0.1908 C 0.1151 -0.19149 0.11736 -0.19381 0.11979 -0.19589 C 0.12396 -0.19936 0.12865 -0.20236 0.13212 -0.20722 C 0.13559 -0.21208 0.13628 -0.2167 0.1408 -0.2204 C 0.14496 -0.23173 0.14844 -0.24839 0.15312 -0.25856 C 0.15399 -0.26457 0.15469 -0.26943 0.15677 -0.27475 " pathEditMode="relative" rAng="0" ptsTypes="fffffffffffffffffffffffffffffffffafffffffffffffffffffffffffffffffffffffff">
                                      <p:cBhvr>
                                        <p:cTn id="23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0" y="-2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080492"/>
            <a:ext cx="8709794" cy="428625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2" y="1080492"/>
            <a:ext cx="8716492" cy="429518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2" y="1080492"/>
            <a:ext cx="8716492" cy="429518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Spring Cleaner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/>
          </p:cNvSpPr>
          <p:nvPr/>
        </p:nvSpPr>
        <p:spPr bwMode="auto">
          <a:xfrm>
            <a:off x="258961" y="857250"/>
            <a:ext cx="4324902" cy="13080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3 coders</a:t>
            </a:r>
          </a:p>
          <a:p>
            <a:pPr algn="l"/>
            <a:r>
              <a:rPr lang="en-US" sz="17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first clustered, identified 4 archetypes</a:t>
            </a:r>
          </a:p>
          <a:p>
            <a:pPr algn="l"/>
            <a:endParaRPr lang="en-US" sz="17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algn="l"/>
            <a:r>
              <a:rPr lang="en-US" sz="17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coded 420 users each</a:t>
            </a:r>
          </a:p>
          <a:p>
            <a:pPr algn="l"/>
            <a:r>
              <a:rPr lang="en-US" sz="17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on &lt;none, some, much&gt; for each personality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 l="3726" t="6158" r="6482" b="4051"/>
          <a:stretch>
            <a:fillRect/>
          </a:stretch>
        </p:blipFill>
        <p:spPr bwMode="auto">
          <a:xfrm>
            <a:off x="241101" y="2446734"/>
            <a:ext cx="4071938" cy="2035969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63491" name="Rectangle 3"/>
          <p:cNvSpPr>
            <a:spLocks/>
          </p:cNvSpPr>
          <p:nvPr/>
        </p:nvSpPr>
        <p:spPr bwMode="auto">
          <a:xfrm>
            <a:off x="339328" y="5313164"/>
            <a:ext cx="2071080" cy="5232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K = 0.561 (moderate)</a:t>
            </a:r>
          </a:p>
          <a:p>
            <a:pPr algn="l"/>
            <a:endParaRPr lang="en-US" sz="1700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716125" y="562570"/>
            <a:ext cx="3048364" cy="5661422"/>
            <a:chOff x="19" y="0"/>
            <a:chExt cx="2730" cy="5072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9" y="0"/>
              <a:ext cx="2706" cy="1192"/>
              <a:chOff x="19" y="0"/>
              <a:chExt cx="2706" cy="1192"/>
            </a:xfrm>
          </p:grpSpPr>
          <p:pic>
            <p:nvPicPr>
              <p:cNvPr id="6349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1" y="0"/>
                <a:ext cx="2424" cy="1192"/>
              </a:xfrm>
              <a:prstGeom prst="rect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</p:pic>
          <p:sp>
            <p:nvSpPr>
              <p:cNvPr id="63493" name="Rectangle 5"/>
              <p:cNvSpPr>
                <a:spLocks/>
              </p:cNvSpPr>
              <p:nvPr/>
            </p:nvSpPr>
            <p:spPr bwMode="auto">
              <a:xfrm rot="5400000">
                <a:off x="-298" y="479"/>
                <a:ext cx="867" cy="23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700" dirty="0">
                    <a:latin typeface="Helvetica Neue Light" charset="0"/>
                    <a:ea typeface="Helvetica Neue Light" charset="0"/>
                    <a:cs typeface="Helvetica Neue Light" charset="0"/>
                    <a:sym typeface="Helvetica Neue Light" charset="0"/>
                  </a:rPr>
                  <a:t>minimalist</a:t>
                </a: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45" y="2568"/>
              <a:ext cx="2697" cy="1192"/>
              <a:chOff x="20" y="0"/>
              <a:chExt cx="2697" cy="1192"/>
            </a:xfrm>
          </p:grpSpPr>
          <p:pic>
            <p:nvPicPr>
              <p:cNvPr id="63495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97" y="0"/>
                <a:ext cx="2420" cy="1192"/>
              </a:xfrm>
              <a:prstGeom prst="rect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</p:pic>
          <p:sp>
            <p:nvSpPr>
              <p:cNvPr id="63496" name="Rectangle 8"/>
              <p:cNvSpPr>
                <a:spLocks/>
              </p:cNvSpPr>
              <p:nvPr/>
            </p:nvSpPr>
            <p:spPr bwMode="auto">
              <a:xfrm rot="5400000">
                <a:off x="-298" y="472"/>
                <a:ext cx="869" cy="23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700" dirty="0">
                    <a:latin typeface="Helvetica Neue Light" charset="0"/>
                    <a:ea typeface="Helvetica Neue Light" charset="0"/>
                    <a:cs typeface="Helvetica Neue Light" charset="0"/>
                    <a:sym typeface="Helvetica Neue Light" charset="0"/>
                  </a:rPr>
                  <a:t>revisionist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8" y="1280"/>
              <a:ext cx="2695" cy="1192"/>
              <a:chOff x="19" y="0"/>
              <a:chExt cx="2695" cy="1192"/>
            </a:xfrm>
          </p:grpSpPr>
          <p:pic>
            <p:nvPicPr>
              <p:cNvPr id="63498" name="Picture 1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95" y="0"/>
                <a:ext cx="2419" cy="1192"/>
              </a:xfrm>
              <a:prstGeom prst="rect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</p:pic>
          <p:sp>
            <p:nvSpPr>
              <p:cNvPr id="63499" name="Rectangle 11"/>
              <p:cNvSpPr>
                <a:spLocks/>
              </p:cNvSpPr>
              <p:nvPr/>
            </p:nvSpPr>
            <p:spPr bwMode="auto">
              <a:xfrm rot="5400000">
                <a:off x="-185" y="502"/>
                <a:ext cx="642" cy="23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700" dirty="0">
                    <a:latin typeface="Helvetica Neue Light" charset="0"/>
                    <a:ea typeface="Helvetica Neue Light" charset="0"/>
                    <a:cs typeface="Helvetica Neue Light" charset="0"/>
                    <a:sym typeface="Helvetica Neue Light" charset="0"/>
                  </a:rPr>
                  <a:t>packrat</a:t>
                </a:r>
              </a:p>
            </p:txBody>
          </p:sp>
        </p:grp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8" y="3856"/>
              <a:ext cx="2721" cy="1216"/>
              <a:chOff x="19" y="0"/>
              <a:chExt cx="2721" cy="1216"/>
            </a:xfrm>
          </p:grpSpPr>
          <p:pic>
            <p:nvPicPr>
              <p:cNvPr id="63501" name="Picture 1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2" y="0"/>
                <a:ext cx="2468" cy="1216"/>
              </a:xfrm>
              <a:prstGeom prst="rect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</p:pic>
          <p:sp>
            <p:nvSpPr>
              <p:cNvPr id="63502" name="Rectangle 14"/>
              <p:cNvSpPr>
                <a:spLocks/>
              </p:cNvSpPr>
              <p:nvPr/>
            </p:nvSpPr>
            <p:spPr bwMode="auto">
              <a:xfrm rot="5400000">
                <a:off x="-234" y="519"/>
                <a:ext cx="740" cy="23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700" dirty="0">
                    <a:latin typeface="Helvetica Neue Light" charset="0"/>
                    <a:ea typeface="Helvetica Neue Light" charset="0"/>
                    <a:cs typeface="Helvetica Neue Light" charset="0"/>
                    <a:sym typeface="Helvetica Neue Light" charset="0"/>
                  </a:rPr>
                  <a:t>sweeper</a:t>
                </a:r>
              </a:p>
            </p:txBody>
          </p:sp>
        </p:grp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4320853" y="1134070"/>
            <a:ext cx="1260202" cy="4429125"/>
            <a:chOff x="0" y="0"/>
            <a:chExt cx="1128" cy="3968"/>
          </a:xfrm>
        </p:grpSpPr>
        <p:sp>
          <p:nvSpPr>
            <p:cNvPr id="63505" name="Rectangle 17"/>
            <p:cNvSpPr>
              <a:spLocks/>
            </p:cNvSpPr>
            <p:nvPr/>
          </p:nvSpPr>
          <p:spPr bwMode="auto">
            <a:xfrm>
              <a:off x="432" y="0"/>
              <a:ext cx="422" cy="20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 dirty="0">
                  <a:latin typeface="Eurostile" charset="0"/>
                  <a:ea typeface="Eurostile" charset="0"/>
                  <a:cs typeface="Eurostile" charset="0"/>
                  <a:sym typeface="Eurostile" charset="0"/>
                </a:rPr>
                <a:t>much</a:t>
              </a:r>
            </a:p>
          </p:txBody>
        </p:sp>
        <p:sp>
          <p:nvSpPr>
            <p:cNvPr id="63506" name="Rectangle 18"/>
            <p:cNvSpPr>
              <a:spLocks/>
            </p:cNvSpPr>
            <p:nvPr/>
          </p:nvSpPr>
          <p:spPr bwMode="auto">
            <a:xfrm>
              <a:off x="432" y="3744"/>
              <a:ext cx="422" cy="20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 dirty="0">
                  <a:latin typeface="Eurostile" charset="0"/>
                  <a:ea typeface="Eurostile" charset="0"/>
                  <a:cs typeface="Eurostile" charset="0"/>
                  <a:sym typeface="Eurostile" charset="0"/>
                </a:rPr>
                <a:t>some</a:t>
              </a:r>
            </a:p>
          </p:txBody>
        </p:sp>
        <p:sp>
          <p:nvSpPr>
            <p:cNvPr id="63507" name="Rectangle 19"/>
            <p:cNvSpPr>
              <a:spLocks/>
            </p:cNvSpPr>
            <p:nvPr/>
          </p:nvSpPr>
          <p:spPr bwMode="auto">
            <a:xfrm>
              <a:off x="432" y="1224"/>
              <a:ext cx="385" cy="20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 dirty="0">
                  <a:latin typeface="Eurostile" charset="0"/>
                  <a:ea typeface="Eurostile" charset="0"/>
                  <a:cs typeface="Eurostile" charset="0"/>
                  <a:sym typeface="Eurostile" charset="0"/>
                </a:rPr>
                <a:t>none</a:t>
              </a:r>
            </a:p>
          </p:txBody>
        </p:sp>
        <p:sp>
          <p:nvSpPr>
            <p:cNvPr id="63508" name="Rectangle 20"/>
            <p:cNvSpPr>
              <a:spLocks/>
            </p:cNvSpPr>
            <p:nvPr/>
          </p:nvSpPr>
          <p:spPr bwMode="auto">
            <a:xfrm>
              <a:off x="432" y="2464"/>
              <a:ext cx="385" cy="20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 dirty="0">
                  <a:latin typeface="Eurostile" charset="0"/>
                  <a:ea typeface="Eurostile" charset="0"/>
                  <a:cs typeface="Eurostile" charset="0"/>
                  <a:sym typeface="Eurostile" charset="0"/>
                </a:rPr>
                <a:t>none</a:t>
              </a:r>
            </a:p>
          </p:txBody>
        </p:sp>
        <p:sp>
          <p:nvSpPr>
            <p:cNvPr id="63509" name="Freeform 21"/>
            <p:cNvSpPr>
              <a:spLocks/>
            </p:cNvSpPr>
            <p:nvPr/>
          </p:nvSpPr>
          <p:spPr bwMode="auto">
            <a:xfrm>
              <a:off x="8" y="224"/>
              <a:ext cx="1120" cy="1840"/>
            </a:xfrm>
            <a:custGeom>
              <a:avLst/>
              <a:gdLst/>
              <a:ahLst/>
              <a:cxnLst>
                <a:cxn ang="0">
                  <a:pos x="0" y="21600"/>
                </a:cxn>
                <a:cxn ang="0">
                  <a:pos x="8328" y="0"/>
                </a:cxn>
                <a:cxn ang="0">
                  <a:pos x="21600" y="0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8328" y="0"/>
                  </a:lnTo>
                  <a:lnTo>
                    <a:pt x="21600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 type="none" w="med" len="med"/>
              <a:tailEnd type="arrow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510" name="Freeform 22"/>
            <p:cNvSpPr>
              <a:spLocks/>
            </p:cNvSpPr>
            <p:nvPr/>
          </p:nvSpPr>
          <p:spPr bwMode="auto">
            <a:xfrm>
              <a:off x="0" y="1448"/>
              <a:ext cx="1104" cy="624"/>
            </a:xfrm>
            <a:custGeom>
              <a:avLst/>
              <a:gdLst/>
              <a:ahLst/>
              <a:cxnLst>
                <a:cxn ang="0">
                  <a:pos x="0" y="21600"/>
                </a:cxn>
                <a:cxn ang="0">
                  <a:pos x="8451" y="0"/>
                </a:cxn>
                <a:cxn ang="0">
                  <a:pos x="21600" y="0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8451" y="0"/>
                  </a:ln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arrow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511" name="Freeform 23"/>
            <p:cNvSpPr>
              <a:spLocks/>
            </p:cNvSpPr>
            <p:nvPr/>
          </p:nvSpPr>
          <p:spPr bwMode="auto">
            <a:xfrm>
              <a:off x="0" y="2056"/>
              <a:ext cx="1120" cy="6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485" y="21600"/>
                </a:cxn>
                <a:cxn ang="0">
                  <a:pos x="21600" y="21600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485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arrow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512" name="Freeform 24"/>
            <p:cNvSpPr>
              <a:spLocks/>
            </p:cNvSpPr>
            <p:nvPr/>
          </p:nvSpPr>
          <p:spPr bwMode="auto">
            <a:xfrm>
              <a:off x="8" y="2088"/>
              <a:ext cx="1104" cy="18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08" y="21600"/>
                </a:cxn>
                <a:cxn ang="0">
                  <a:pos x="21600" y="21600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608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arrow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9" y="1910953"/>
            <a:ext cx="9045773" cy="280503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4514" name="Rectangle 2"/>
          <p:cNvSpPr>
            <a:spLocks/>
          </p:cNvSpPr>
          <p:nvPr/>
        </p:nvSpPr>
        <p:spPr bwMode="auto">
          <a:xfrm>
            <a:off x="160734" y="4714875"/>
            <a:ext cx="8929688" cy="117871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100" dirty="0">
                <a:latin typeface="Helvetica" charset="0"/>
                <a:ea typeface="Apple Symbols" charset="0"/>
                <a:cs typeface="Apple Symbols" charset="0"/>
                <a:sym typeface="Helvetica" charset="0"/>
              </a:rPr>
              <a:t>All tests rejected the null hypothesis indicating significant differences among keeping styles as follows: chars/note: F(4, 66146)=49.69 (p ≪ 0.001), words/note: F(4, 66146)=32.21 (p ≪ 0.001); edits/note: F(4,66146)=297.99 (p ≪ 0.001); added notes/day F(4,415)=6.16 (p &lt; 0.01); deleted notes/day F(4,415)=2.95 (p &lt; 0.05); note collection size change/day F(4,415)=10.41 (p ≪ 0.001); % notes kept F(4, 415)=10847.48 (p ≪ 0.001); searches/day F(4,415)=8.35 (p &lt; 0.01); days active F(4,415)=5.87 (p &lt; 0.01). 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100" dirty="0">
                <a:latin typeface="Helvetica" charset="0"/>
                <a:ea typeface="Apple Symbols" charset="0"/>
                <a:cs typeface="Apple Symbols" charset="0"/>
                <a:sym typeface="Helvetica" charset="0"/>
              </a:rPr>
              <a:t>Results of </a:t>
            </a:r>
            <a:r>
              <a:rPr lang="en-US" sz="1100" dirty="0" err="1">
                <a:latin typeface="Helvetica" charset="0"/>
                <a:ea typeface="Apple Symbols" charset="0"/>
                <a:cs typeface="Apple Symbols" charset="0"/>
                <a:sym typeface="Helvetica" charset="0"/>
              </a:rPr>
              <a:t>pairwise</a:t>
            </a:r>
            <a:r>
              <a:rPr lang="en-US" sz="1100" dirty="0">
                <a:latin typeface="Helvetica" charset="0"/>
                <a:ea typeface="Apple Symbols" charset="0"/>
                <a:cs typeface="Apple Symbols" charset="0"/>
                <a:sym typeface="Helvetica" charset="0"/>
              </a:rPr>
              <a:t> </a:t>
            </a:r>
            <a:r>
              <a:rPr lang="en-US" sz="1100" dirty="0" err="1">
                <a:latin typeface="Helvetica" charset="0"/>
                <a:ea typeface="Apple Symbols" charset="0"/>
                <a:cs typeface="Apple Symbols" charset="0"/>
                <a:sym typeface="Helvetica" charset="0"/>
              </a:rPr>
              <a:t>Tukey</a:t>
            </a:r>
            <a:r>
              <a:rPr lang="en-US" sz="1100" dirty="0">
                <a:latin typeface="Helvetica" charset="0"/>
                <a:ea typeface="Apple Symbols" charset="0"/>
                <a:cs typeface="Apple Symbols" charset="0"/>
                <a:sym typeface="Helvetica" charset="0"/>
              </a:rPr>
              <a:t>-HSD post-hoc analysis indicated above with (***p ≪ 0.001, ** p &lt; 0.01, *p &lt; 0.05) for all features that exceeded </a:t>
            </a:r>
            <a:r>
              <a:rPr lang="en-US" sz="1100" dirty="0" err="1">
                <a:latin typeface="Helvetica" charset="0"/>
                <a:ea typeface="Apple Symbols" charset="0"/>
                <a:cs typeface="Apple Symbols" charset="0"/>
                <a:sym typeface="Helvetica" charset="0"/>
              </a:rPr>
              <a:t>pairwise</a:t>
            </a:r>
            <a:r>
              <a:rPr lang="en-US" sz="1100" dirty="0">
                <a:latin typeface="Helvetica" charset="0"/>
                <a:ea typeface="Apple Symbols" charset="0"/>
                <a:cs typeface="Apple Symbols" charset="0"/>
                <a:sym typeface="Helvetica" charset="0"/>
              </a:rPr>
              <a:t> significance.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5000" y="2438400"/>
            <a:ext cx="2438400" cy="228600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43400" y="4419600"/>
            <a:ext cx="1447800" cy="228600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05000" y="4038600"/>
            <a:ext cx="2438400" cy="228600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91200" y="4038600"/>
            <a:ext cx="1371600" cy="228600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43400" y="3048000"/>
            <a:ext cx="1447800" cy="21031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91200" y="3048000"/>
            <a:ext cx="1295400" cy="21031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43400" y="3810000"/>
            <a:ext cx="1447800" cy="228600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86600" y="3048000"/>
            <a:ext cx="1828800" cy="21031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86600" y="2819400"/>
            <a:ext cx="1828800" cy="21031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86600" y="2438400"/>
            <a:ext cx="1828800" cy="228600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86600" y="2667000"/>
            <a:ext cx="1828800" cy="21031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Encouraging Classroom Forum Contribution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86800" y="6553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“Take a log cabin in the West, put a wooden bench in it, with Mark Hopkins on one end and a student on the other, and you have a college.” --- James Garfield</a:t>
            </a:r>
          </a:p>
          <a:p>
            <a:r>
              <a:rPr lang="en-US" dirty="0" smtClean="0"/>
              <a:t>Faculty-student teaching doesn’t scale</a:t>
            </a:r>
          </a:p>
          <a:p>
            <a:pPr lvl="1"/>
            <a:r>
              <a:rPr lang="en-US" dirty="0" smtClean="0"/>
              <a:t>Even on campus</a:t>
            </a:r>
          </a:p>
          <a:p>
            <a:pPr lvl="1"/>
            <a:r>
              <a:rPr lang="en-US" dirty="0" smtClean="0"/>
              <a:t>Can’t continuously assess individual students</a:t>
            </a:r>
          </a:p>
          <a:p>
            <a:pPr lvl="1"/>
            <a:r>
              <a:rPr lang="en-US" dirty="0" smtClean="0"/>
              <a:t>We don’t know what they don’t know</a:t>
            </a:r>
          </a:p>
          <a:p>
            <a:pPr lvl="1"/>
            <a:r>
              <a:rPr lang="en-US" dirty="0" smtClean="0"/>
              <a:t>Can’t teach to their individual questions</a:t>
            </a:r>
          </a:p>
          <a:p>
            <a:r>
              <a:rPr lang="en-US" dirty="0" smtClean="0"/>
              <a:t>Student-student teaching does scale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Forums: Benefits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Students can ask questions </a:t>
            </a:r>
          </a:p>
          <a:p>
            <a:pPr lvl="1"/>
            <a:r>
              <a:rPr lang="en-US" dirty="0" smtClean="0"/>
              <a:t>whenever they have them, not just in class</a:t>
            </a:r>
          </a:p>
          <a:p>
            <a:r>
              <a:rPr lang="en-US" dirty="0" smtClean="0"/>
              <a:t>And get answers </a:t>
            </a:r>
          </a:p>
          <a:p>
            <a:pPr lvl="1"/>
            <a:r>
              <a:rPr lang="en-US" dirty="0" smtClean="0"/>
              <a:t>from other students (scale) and staff</a:t>
            </a:r>
          </a:p>
          <a:p>
            <a:r>
              <a:rPr lang="en-US" dirty="0" smtClean="0"/>
              <a:t>Archival Q&amp;A record </a:t>
            </a:r>
          </a:p>
          <a:p>
            <a:pPr lvl="1"/>
            <a:r>
              <a:rPr lang="en-US" dirty="0" smtClean="0"/>
              <a:t>knowledge accumulates over time</a:t>
            </a:r>
          </a:p>
          <a:p>
            <a:r>
              <a:rPr lang="en-US" dirty="0" smtClean="0"/>
              <a:t>Faculty feedback</a:t>
            </a:r>
          </a:p>
          <a:p>
            <a:pPr lvl="1"/>
            <a:r>
              <a:rPr lang="en-US" dirty="0" smtClean="0"/>
              <a:t>what’s confusing and needs teaching or editing?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Forums: Out of Context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Interrupt reading to visit forum</a:t>
            </a:r>
          </a:p>
          <a:p>
            <a:pPr lvl="1"/>
            <a:r>
              <a:rPr lang="en-US" dirty="0" smtClean="0"/>
              <a:t>Check </a:t>
            </a:r>
            <a:r>
              <a:rPr lang="en-US" dirty="0" err="1" smtClean="0"/>
              <a:t>Facebook</a:t>
            </a:r>
            <a:r>
              <a:rPr lang="en-US" dirty="0" smtClean="0"/>
              <a:t> while you’re at it….</a:t>
            </a:r>
          </a:p>
          <a:p>
            <a:pPr lvl="1"/>
            <a:r>
              <a:rPr lang="en-US" dirty="0" smtClean="0"/>
              <a:t>Cost of multitasking/loss of flow</a:t>
            </a:r>
          </a:p>
          <a:p>
            <a:r>
              <a:rPr lang="en-US" dirty="0" smtClean="0"/>
              <a:t>Hunt for answer to your question</a:t>
            </a:r>
          </a:p>
          <a:p>
            <a:pPr lvl="1"/>
            <a:r>
              <a:rPr lang="en-US" dirty="0" smtClean="0"/>
              <a:t>When it might not even exist</a:t>
            </a:r>
          </a:p>
          <a:p>
            <a:r>
              <a:rPr lang="en-US" dirty="0" smtClean="0"/>
              <a:t>Describe question context (“on page 23…”)</a:t>
            </a:r>
          </a:p>
          <a:p>
            <a:pPr lvl="1"/>
            <a:r>
              <a:rPr lang="en-US" dirty="0" smtClean="0"/>
              <a:t>If question longer than answer, skip</a:t>
            </a:r>
          </a:p>
          <a:p>
            <a:r>
              <a:rPr lang="en-US" dirty="0" smtClean="0"/>
              <a:t>Find questions you can answer</a:t>
            </a:r>
          </a:p>
          <a:p>
            <a:pPr lvl="1"/>
            <a:r>
              <a:rPr lang="en-US" dirty="0" smtClean="0"/>
              <a:t>Big effort with no benefit to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Retrieve content based on question</a:t>
            </a:r>
          </a:p>
          <a:p>
            <a:r>
              <a:rPr lang="en-US" dirty="0" smtClean="0"/>
              <a:t>Automatically filter for relevance &amp; quality</a:t>
            </a:r>
          </a:p>
          <a:p>
            <a:r>
              <a:rPr lang="en-US" dirty="0" smtClean="0"/>
              <a:t>Automatically classify to ease navigation/exploration</a:t>
            </a:r>
          </a:p>
          <a:p>
            <a:endParaRPr lang="en-US" dirty="0" smtClean="0"/>
          </a:p>
          <a:p>
            <a:r>
              <a:rPr lang="en-US" dirty="0" smtClean="0"/>
              <a:t>All</a:t>
            </a:r>
          </a:p>
          <a:p>
            <a:pPr lvl="1"/>
            <a:r>
              <a:rPr lang="en-US" dirty="0" smtClean="0"/>
              <a:t>In use</a:t>
            </a:r>
          </a:p>
          <a:p>
            <a:pPr lvl="1"/>
            <a:r>
              <a:rPr lang="en-US" dirty="0" smtClean="0"/>
              <a:t>Powerful</a:t>
            </a:r>
          </a:p>
          <a:p>
            <a:pPr lvl="1"/>
            <a:r>
              <a:rPr lang="en-US" dirty="0" smtClean="0"/>
              <a:t>Hard to do well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content provides a context</a:t>
            </a:r>
          </a:p>
          <a:p>
            <a:r>
              <a:rPr lang="en-US" dirty="0" smtClean="0"/>
              <a:t>Keep that context during discussion</a:t>
            </a:r>
          </a:p>
          <a:p>
            <a:r>
              <a:rPr lang="en-US" dirty="0" smtClean="0"/>
              <a:t>By having discussions in the margins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/>
          <a:lstStyle/>
          <a:p>
            <a:r>
              <a:rPr lang="en-US" dirty="0" smtClean="0"/>
              <a:t>Threaded discussions like a forum</a:t>
            </a:r>
          </a:p>
          <a:p>
            <a:pPr lvl="1"/>
            <a:r>
              <a:rPr lang="en-US" dirty="0" smtClean="0"/>
              <a:t>But in document margin </a:t>
            </a:r>
          </a:p>
          <a:p>
            <a:r>
              <a:rPr lang="en-US" dirty="0" smtClean="0"/>
              <a:t>Standard web site</a:t>
            </a:r>
          </a:p>
          <a:p>
            <a:r>
              <a:rPr lang="en-US" dirty="0" smtClean="0"/>
              <a:t>Faculty initiates</a:t>
            </a:r>
          </a:p>
          <a:p>
            <a:pPr lvl="1"/>
            <a:r>
              <a:rPr lang="en-US" dirty="0" smtClean="0"/>
              <a:t>signs up</a:t>
            </a:r>
          </a:p>
          <a:p>
            <a:pPr lvl="1"/>
            <a:r>
              <a:rPr lang="en-US" dirty="0" smtClean="0"/>
              <a:t>invites students</a:t>
            </a:r>
          </a:p>
          <a:p>
            <a:pPr lvl="1"/>
            <a:r>
              <a:rPr lang="en-US" dirty="0" smtClean="0"/>
              <a:t>uploads </a:t>
            </a:r>
            <a:r>
              <a:rPr lang="en-US" dirty="0" smtClean="0"/>
              <a:t>PDF (and now HTML/Video)</a:t>
            </a:r>
            <a:endParaRPr lang="en-US" dirty="0" smtClean="0"/>
          </a:p>
          <a:p>
            <a:r>
              <a:rPr lang="en-US" dirty="0" smtClean="0"/>
              <a:t>Students discuss</a:t>
            </a:r>
          </a:p>
          <a:p>
            <a:pPr lvl="1"/>
            <a:r>
              <a:rPr lang="en-US" dirty="0" smtClean="0"/>
              <a:t>Highlight text, enter comment</a:t>
            </a:r>
          </a:p>
          <a:p>
            <a:pPr lvl="1"/>
            <a:r>
              <a:rPr lang="en-US" dirty="0" smtClean="0"/>
              <a:t>Reply to existing comment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give people the </a:t>
            </a:r>
            <a:r>
              <a:rPr lang="en-US" dirty="0" smtClean="0">
                <a:solidFill>
                  <a:srgbClr val="FF0000"/>
                </a:solidFill>
              </a:rPr>
              <a:t>ability</a:t>
            </a:r>
            <a:r>
              <a:rPr lang="en-US" dirty="0" smtClean="0"/>
              <a:t> to manage </a:t>
            </a:r>
            <a:r>
              <a:rPr lang="en-US" dirty="0" smtClean="0">
                <a:solidFill>
                  <a:srgbClr val="FF0000"/>
                </a:solidFill>
              </a:rPr>
              <a:t>more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FF0000"/>
                </a:solidFill>
              </a:rPr>
              <a:t>better</a:t>
            </a:r>
            <a:r>
              <a:rPr lang="en-US" dirty="0" smtClean="0"/>
              <a:t> information?</a:t>
            </a:r>
          </a:p>
          <a:p>
            <a:r>
              <a:rPr lang="en-US" dirty="0" smtClean="0"/>
              <a:t>How do we make them </a:t>
            </a:r>
            <a:r>
              <a:rPr lang="en-US" dirty="0" smtClean="0">
                <a:solidFill>
                  <a:srgbClr val="FF0000"/>
                </a:solidFill>
              </a:rPr>
              <a:t>want</a:t>
            </a:r>
            <a:r>
              <a:rPr lang="en-US" dirty="0" smtClean="0"/>
              <a:t> to?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1"/>
            <a:ext cx="9144000" cy="70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5791200" y="1016000"/>
            <a:ext cx="2438400" cy="508000"/>
          </a:xfrm>
          <a:custGeom>
            <a:avLst/>
            <a:gdLst>
              <a:gd name="connsiteX0" fmla="*/ 711200 w 1756277"/>
              <a:gd name="connsiteY0" fmla="*/ 58057 h 614120"/>
              <a:gd name="connsiteX1" fmla="*/ 638629 w 1756277"/>
              <a:gd name="connsiteY1" fmla="*/ 43543 h 614120"/>
              <a:gd name="connsiteX2" fmla="*/ 275772 w 1756277"/>
              <a:gd name="connsiteY2" fmla="*/ 72571 h 614120"/>
              <a:gd name="connsiteX3" fmla="*/ 232229 w 1756277"/>
              <a:gd name="connsiteY3" fmla="*/ 87086 h 614120"/>
              <a:gd name="connsiteX4" fmla="*/ 174172 w 1756277"/>
              <a:gd name="connsiteY4" fmla="*/ 101600 h 614120"/>
              <a:gd name="connsiteX5" fmla="*/ 87086 w 1756277"/>
              <a:gd name="connsiteY5" fmla="*/ 130629 h 614120"/>
              <a:gd name="connsiteX6" fmla="*/ 14515 w 1756277"/>
              <a:gd name="connsiteY6" fmla="*/ 217714 h 614120"/>
              <a:gd name="connsiteX7" fmla="*/ 0 w 1756277"/>
              <a:gd name="connsiteY7" fmla="*/ 261257 h 614120"/>
              <a:gd name="connsiteX8" fmla="*/ 14515 w 1756277"/>
              <a:gd name="connsiteY8" fmla="*/ 319314 h 614120"/>
              <a:gd name="connsiteX9" fmla="*/ 101600 w 1756277"/>
              <a:gd name="connsiteY9" fmla="*/ 391886 h 614120"/>
              <a:gd name="connsiteX10" fmla="*/ 145143 w 1756277"/>
              <a:gd name="connsiteY10" fmla="*/ 406400 h 614120"/>
              <a:gd name="connsiteX11" fmla="*/ 203200 w 1756277"/>
              <a:gd name="connsiteY11" fmla="*/ 435429 h 614120"/>
              <a:gd name="connsiteX12" fmla="*/ 246743 w 1756277"/>
              <a:gd name="connsiteY12" fmla="*/ 464457 h 614120"/>
              <a:gd name="connsiteX13" fmla="*/ 304800 w 1756277"/>
              <a:gd name="connsiteY13" fmla="*/ 478971 h 614120"/>
              <a:gd name="connsiteX14" fmla="*/ 391886 w 1756277"/>
              <a:gd name="connsiteY14" fmla="*/ 508000 h 614120"/>
              <a:gd name="connsiteX15" fmla="*/ 435429 w 1756277"/>
              <a:gd name="connsiteY15" fmla="*/ 522514 h 614120"/>
              <a:gd name="connsiteX16" fmla="*/ 493486 w 1756277"/>
              <a:gd name="connsiteY16" fmla="*/ 551543 h 614120"/>
              <a:gd name="connsiteX17" fmla="*/ 566058 w 1756277"/>
              <a:gd name="connsiteY17" fmla="*/ 566057 h 614120"/>
              <a:gd name="connsiteX18" fmla="*/ 638629 w 1756277"/>
              <a:gd name="connsiteY18" fmla="*/ 595086 h 614120"/>
              <a:gd name="connsiteX19" fmla="*/ 1074058 w 1756277"/>
              <a:gd name="connsiteY19" fmla="*/ 595086 h 614120"/>
              <a:gd name="connsiteX20" fmla="*/ 1190172 w 1756277"/>
              <a:gd name="connsiteY20" fmla="*/ 566057 h 614120"/>
              <a:gd name="connsiteX21" fmla="*/ 1320800 w 1756277"/>
              <a:gd name="connsiteY21" fmla="*/ 551543 h 614120"/>
              <a:gd name="connsiteX22" fmla="*/ 1407886 w 1756277"/>
              <a:gd name="connsiteY22" fmla="*/ 537029 h 614120"/>
              <a:gd name="connsiteX23" fmla="*/ 1596572 w 1756277"/>
              <a:gd name="connsiteY23" fmla="*/ 522514 h 614120"/>
              <a:gd name="connsiteX24" fmla="*/ 1741715 w 1756277"/>
              <a:gd name="connsiteY24" fmla="*/ 449943 h 614120"/>
              <a:gd name="connsiteX25" fmla="*/ 1756229 w 1756277"/>
              <a:gd name="connsiteY25" fmla="*/ 406400 h 614120"/>
              <a:gd name="connsiteX26" fmla="*/ 1712686 w 1756277"/>
              <a:gd name="connsiteY26" fmla="*/ 232229 h 614120"/>
              <a:gd name="connsiteX27" fmla="*/ 1669143 w 1756277"/>
              <a:gd name="connsiteY27" fmla="*/ 203200 h 614120"/>
              <a:gd name="connsiteX28" fmla="*/ 1625600 w 1756277"/>
              <a:gd name="connsiteY28" fmla="*/ 188686 h 614120"/>
              <a:gd name="connsiteX29" fmla="*/ 1582058 w 1756277"/>
              <a:gd name="connsiteY29" fmla="*/ 159657 h 614120"/>
              <a:gd name="connsiteX30" fmla="*/ 1494972 w 1756277"/>
              <a:gd name="connsiteY30" fmla="*/ 130629 h 614120"/>
              <a:gd name="connsiteX31" fmla="*/ 1364343 w 1756277"/>
              <a:gd name="connsiteY31" fmla="*/ 72571 h 614120"/>
              <a:gd name="connsiteX32" fmla="*/ 1175658 w 1756277"/>
              <a:gd name="connsiteY32" fmla="*/ 29029 h 614120"/>
              <a:gd name="connsiteX33" fmla="*/ 986972 w 1756277"/>
              <a:gd name="connsiteY33" fmla="*/ 14514 h 614120"/>
              <a:gd name="connsiteX34" fmla="*/ 899886 w 1756277"/>
              <a:gd name="connsiteY34" fmla="*/ 0 h 614120"/>
              <a:gd name="connsiteX35" fmla="*/ 682172 w 1756277"/>
              <a:gd name="connsiteY35" fmla="*/ 14514 h 614120"/>
              <a:gd name="connsiteX36" fmla="*/ 653143 w 1756277"/>
              <a:gd name="connsiteY36" fmla="*/ 14514 h 61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56277" h="614120">
                <a:moveTo>
                  <a:pt x="711200" y="58057"/>
                </a:moveTo>
                <a:cubicBezTo>
                  <a:pt x="687010" y="53219"/>
                  <a:pt x="663298" y="43543"/>
                  <a:pt x="638629" y="43543"/>
                </a:cubicBezTo>
                <a:cubicBezTo>
                  <a:pt x="467945" y="43543"/>
                  <a:pt x="402297" y="36420"/>
                  <a:pt x="275772" y="72571"/>
                </a:cubicBezTo>
                <a:cubicBezTo>
                  <a:pt x="261061" y="76774"/>
                  <a:pt x="246940" y="82883"/>
                  <a:pt x="232229" y="87086"/>
                </a:cubicBezTo>
                <a:cubicBezTo>
                  <a:pt x="213049" y="92566"/>
                  <a:pt x="193279" y="95868"/>
                  <a:pt x="174172" y="101600"/>
                </a:cubicBezTo>
                <a:cubicBezTo>
                  <a:pt x="144864" y="110393"/>
                  <a:pt x="87086" y="130629"/>
                  <a:pt x="87086" y="130629"/>
                </a:cubicBezTo>
                <a:cubicBezTo>
                  <a:pt x="54983" y="162731"/>
                  <a:pt x="34724" y="177297"/>
                  <a:pt x="14515" y="217714"/>
                </a:cubicBezTo>
                <a:cubicBezTo>
                  <a:pt x="7673" y="231398"/>
                  <a:pt x="4838" y="246743"/>
                  <a:pt x="0" y="261257"/>
                </a:cubicBezTo>
                <a:cubicBezTo>
                  <a:pt x="4838" y="280609"/>
                  <a:pt x="4618" y="301994"/>
                  <a:pt x="14515" y="319314"/>
                </a:cubicBezTo>
                <a:cubicBezTo>
                  <a:pt x="27354" y="341782"/>
                  <a:pt x="77555" y="379863"/>
                  <a:pt x="101600" y="391886"/>
                </a:cubicBezTo>
                <a:cubicBezTo>
                  <a:pt x="115284" y="398728"/>
                  <a:pt x="131081" y="400373"/>
                  <a:pt x="145143" y="406400"/>
                </a:cubicBezTo>
                <a:cubicBezTo>
                  <a:pt x="165030" y="414923"/>
                  <a:pt x="184414" y="424694"/>
                  <a:pt x="203200" y="435429"/>
                </a:cubicBezTo>
                <a:cubicBezTo>
                  <a:pt x="218346" y="444084"/>
                  <a:pt x="230709" y="457586"/>
                  <a:pt x="246743" y="464457"/>
                </a:cubicBezTo>
                <a:cubicBezTo>
                  <a:pt x="265078" y="472315"/>
                  <a:pt x="285693" y="473239"/>
                  <a:pt x="304800" y="478971"/>
                </a:cubicBezTo>
                <a:cubicBezTo>
                  <a:pt x="334108" y="487764"/>
                  <a:pt x="362857" y="498324"/>
                  <a:pt x="391886" y="508000"/>
                </a:cubicBezTo>
                <a:cubicBezTo>
                  <a:pt x="406400" y="512838"/>
                  <a:pt x="421745" y="515672"/>
                  <a:pt x="435429" y="522514"/>
                </a:cubicBezTo>
                <a:cubicBezTo>
                  <a:pt x="454781" y="532190"/>
                  <a:pt x="472960" y="544701"/>
                  <a:pt x="493486" y="551543"/>
                </a:cubicBezTo>
                <a:cubicBezTo>
                  <a:pt x="516890" y="559344"/>
                  <a:pt x="541867" y="561219"/>
                  <a:pt x="566058" y="566057"/>
                </a:cubicBezTo>
                <a:cubicBezTo>
                  <a:pt x="590248" y="575733"/>
                  <a:pt x="613674" y="587599"/>
                  <a:pt x="638629" y="595086"/>
                </a:cubicBezTo>
                <a:cubicBezTo>
                  <a:pt x="773640" y="635590"/>
                  <a:pt x="962604" y="599544"/>
                  <a:pt x="1074058" y="595086"/>
                </a:cubicBezTo>
                <a:cubicBezTo>
                  <a:pt x="1112763" y="585410"/>
                  <a:pt x="1150520" y="570463"/>
                  <a:pt x="1190172" y="566057"/>
                </a:cubicBezTo>
                <a:cubicBezTo>
                  <a:pt x="1233715" y="561219"/>
                  <a:pt x="1277374" y="557333"/>
                  <a:pt x="1320800" y="551543"/>
                </a:cubicBezTo>
                <a:cubicBezTo>
                  <a:pt x="1349971" y="547654"/>
                  <a:pt x="1378619" y="540110"/>
                  <a:pt x="1407886" y="537029"/>
                </a:cubicBezTo>
                <a:cubicBezTo>
                  <a:pt x="1470621" y="530425"/>
                  <a:pt x="1533677" y="527352"/>
                  <a:pt x="1596572" y="522514"/>
                </a:cubicBezTo>
                <a:cubicBezTo>
                  <a:pt x="1729609" y="489255"/>
                  <a:pt x="1690556" y="526681"/>
                  <a:pt x="1741715" y="449943"/>
                </a:cubicBezTo>
                <a:cubicBezTo>
                  <a:pt x="1746553" y="435429"/>
                  <a:pt x="1756229" y="421699"/>
                  <a:pt x="1756229" y="406400"/>
                </a:cubicBezTo>
                <a:cubicBezTo>
                  <a:pt x="1756229" y="341841"/>
                  <a:pt x="1759472" y="279014"/>
                  <a:pt x="1712686" y="232229"/>
                </a:cubicBezTo>
                <a:cubicBezTo>
                  <a:pt x="1700351" y="219894"/>
                  <a:pt x="1684745" y="211001"/>
                  <a:pt x="1669143" y="203200"/>
                </a:cubicBezTo>
                <a:cubicBezTo>
                  <a:pt x="1655459" y="196358"/>
                  <a:pt x="1640114" y="193524"/>
                  <a:pt x="1625600" y="188686"/>
                </a:cubicBezTo>
                <a:cubicBezTo>
                  <a:pt x="1611086" y="179010"/>
                  <a:pt x="1597998" y="166742"/>
                  <a:pt x="1582058" y="159657"/>
                </a:cubicBezTo>
                <a:cubicBezTo>
                  <a:pt x="1554096" y="147230"/>
                  <a:pt x="1494972" y="130629"/>
                  <a:pt x="1494972" y="130629"/>
                </a:cubicBezTo>
                <a:cubicBezTo>
                  <a:pt x="1425970" y="84627"/>
                  <a:pt x="1467977" y="107116"/>
                  <a:pt x="1364343" y="72571"/>
                </a:cubicBezTo>
                <a:cubicBezTo>
                  <a:pt x="1297831" y="50400"/>
                  <a:pt x="1258927" y="35435"/>
                  <a:pt x="1175658" y="29029"/>
                </a:cubicBezTo>
                <a:lnTo>
                  <a:pt x="986972" y="14514"/>
                </a:lnTo>
                <a:cubicBezTo>
                  <a:pt x="957943" y="9676"/>
                  <a:pt x="929315" y="0"/>
                  <a:pt x="899886" y="0"/>
                </a:cubicBezTo>
                <a:cubicBezTo>
                  <a:pt x="827154" y="0"/>
                  <a:pt x="754779" y="10243"/>
                  <a:pt x="682172" y="14514"/>
                </a:cubicBezTo>
                <a:cubicBezTo>
                  <a:pt x="672512" y="15082"/>
                  <a:pt x="662819" y="14514"/>
                  <a:pt x="653143" y="1451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267200" y="1323060"/>
            <a:ext cx="1371600" cy="50574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18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703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Discuss as you read, without exiting note view</a:t>
            </a:r>
          </a:p>
          <a:p>
            <a:pPr lvl="1"/>
            <a:r>
              <a:rPr lang="en-US" dirty="0" smtClean="0"/>
              <a:t>Stay in the flow</a:t>
            </a:r>
          </a:p>
          <a:p>
            <a:r>
              <a:rPr lang="en-US" dirty="0" smtClean="0"/>
              <a:t>See discussion of what you are reading now</a:t>
            </a:r>
          </a:p>
          <a:p>
            <a:pPr lvl="1"/>
            <a:r>
              <a:rPr lang="en-US" dirty="0" smtClean="0"/>
              <a:t>Answers that can help you</a:t>
            </a:r>
          </a:p>
          <a:p>
            <a:pPr lvl="1"/>
            <a:r>
              <a:rPr lang="en-US" dirty="0" smtClean="0"/>
              <a:t>Questions others want answered</a:t>
            </a:r>
          </a:p>
          <a:p>
            <a:r>
              <a:rPr lang="en-US" dirty="0" smtClean="0"/>
              <a:t>Context is clear</a:t>
            </a:r>
          </a:p>
          <a:p>
            <a:pPr lvl="1"/>
            <a:r>
              <a:rPr lang="en-US" dirty="0" smtClean="0"/>
              <a:t>No need to explain in question</a:t>
            </a:r>
          </a:p>
          <a:p>
            <a:pPr lvl="1"/>
            <a:r>
              <a:rPr lang="en-US" dirty="0" smtClean="0"/>
              <a:t>No need to understand from question</a:t>
            </a:r>
          </a:p>
          <a:p>
            <a:r>
              <a:rPr lang="en-US" dirty="0" smtClean="0"/>
              <a:t>Annotations form “heat map” of trouble spots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3271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Babylonian Talmud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 descr="talmu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76717" y="0"/>
            <a:ext cx="4278281" cy="675255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810000" cy="44497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558ED5"/>
                </a:solidFill>
              </a:rPr>
              <a:t> Primary source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4DD034"/>
                </a:solidFill>
              </a:rPr>
              <a:t>Commentary on primary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Commentary on secondary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94552"/>
                </a:solidFill>
              </a:rPr>
              <a:t>Commentary on tertiary</a:t>
            </a:r>
            <a:endParaRPr lang="en-US" sz="2400" dirty="0">
              <a:solidFill>
                <a:srgbClr val="F9455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800" y="381000"/>
            <a:ext cx="3352800" cy="556260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91200" y="3124200"/>
            <a:ext cx="1447800" cy="990600"/>
          </a:xfrm>
          <a:prstGeom prst="rect">
            <a:avLst/>
          </a:prstGeom>
          <a:solidFill>
            <a:srgbClr val="2223F1">
              <a:alpha val="2902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91200" y="838200"/>
            <a:ext cx="1447800" cy="2286000"/>
          </a:xfrm>
          <a:prstGeom prst="rect">
            <a:avLst/>
          </a:prstGeom>
          <a:solidFill>
            <a:srgbClr val="4DD034">
              <a:alpha val="33725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91200" y="4114800"/>
            <a:ext cx="1447800" cy="762000"/>
          </a:xfrm>
          <a:prstGeom prst="rect">
            <a:avLst/>
          </a:prstGeom>
          <a:solidFill>
            <a:srgbClr val="4DD034">
              <a:alpha val="33725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43400" y="381000"/>
            <a:ext cx="533400" cy="6324600"/>
          </a:xfrm>
          <a:prstGeom prst="rect">
            <a:avLst/>
          </a:prstGeom>
          <a:solidFill>
            <a:srgbClr val="F4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876796" y="5943600"/>
            <a:ext cx="3352803" cy="762000"/>
          </a:xfrm>
          <a:prstGeom prst="rect">
            <a:avLst/>
          </a:prstGeom>
          <a:solidFill>
            <a:srgbClr val="F7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8229600" y="381000"/>
            <a:ext cx="304800" cy="6324600"/>
          </a:xfrm>
          <a:prstGeom prst="rect">
            <a:avLst/>
          </a:prstGeom>
          <a:solidFill>
            <a:srgbClr val="F4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04887"/>
            <a:ext cx="7253875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Concrete Mathematics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86800" y="6553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err="1" smtClean="0"/>
              <a:t>Nb</a:t>
            </a:r>
            <a:r>
              <a:rPr lang="en-US" dirty="0" smtClean="0"/>
              <a:t> Usage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381000" y="1066800"/>
          <a:ext cx="8305801" cy="574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3788"/>
                <a:gridCol w="1661160"/>
                <a:gridCol w="1500706"/>
                <a:gridCol w="1510147"/>
              </a:tblGrid>
              <a:tr h="43650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Class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School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Comments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Per Student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Approximation Methods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MIT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14258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151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Shakespeare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URI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10641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130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Human-Comp.</a:t>
                      </a:r>
                      <a:r>
                        <a:rPr lang="en-US" sz="2000" baseline="0" dirty="0" smtClean="0"/>
                        <a:t> Interaction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MIT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10420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83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Applied  Physics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Harvard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97</a:t>
                      </a:r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Applied Math 103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Cal State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4436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61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CopyrightX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Harvard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2688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17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2410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Olin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1993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39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Government 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Harvard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1324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19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Cell Biology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Rochester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1074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32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CS225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Harvard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880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40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Health Economics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Pacific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807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50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Fysik</a:t>
                      </a:r>
                      <a:r>
                        <a:rPr lang="en-US" sz="2000" dirty="0" smtClean="0"/>
                        <a:t> 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KTH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369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73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Nb</a:t>
            </a:r>
            <a:r>
              <a:rPr lang="en-US" dirty="0" smtClean="0"/>
              <a:t> Usage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19200"/>
            <a:ext cx="87630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294 classes with &gt; 100 comments</a:t>
            </a:r>
          </a:p>
          <a:p>
            <a:pPr lvl="1"/>
            <a:r>
              <a:rPr lang="en-US" dirty="0" smtClean="0"/>
              <a:t>No MOOCs</a:t>
            </a:r>
          </a:p>
          <a:p>
            <a:pPr lvl="1"/>
            <a:r>
              <a:rPr lang="en-US" dirty="0" smtClean="0"/>
              <a:t>11218 students</a:t>
            </a:r>
          </a:p>
          <a:p>
            <a:pPr lvl="1"/>
            <a:r>
              <a:rPr lang="en-US" dirty="0" smtClean="0"/>
              <a:t>310,010 comments in 199,549 threads</a:t>
            </a:r>
          </a:p>
          <a:p>
            <a:r>
              <a:rPr lang="en-US" dirty="0" smtClean="0"/>
              <a:t>U. Colorado, Cal State, Dartmouth, </a:t>
            </a:r>
            <a:r>
              <a:rPr lang="en-US" dirty="0" err="1" smtClean="0"/>
              <a:t>Edinborough</a:t>
            </a:r>
            <a:r>
              <a:rPr lang="en-US" dirty="0" smtClean="0"/>
              <a:t>, Harvard, Middlebury, MIT, NC State, Olin, Pacific, Pitt, Princeton, Puget Sounds, Rochester Institute of Technology, SKKU, Toronto, UC Davis, U. Rhode Island, U. Texas, Vermont, Wesleyan, Yale</a:t>
            </a:r>
          </a:p>
          <a:p>
            <a:r>
              <a:rPr lang="en-US" dirty="0" smtClean="0"/>
              <a:t>Math, Chemistry, Biology, </a:t>
            </a:r>
            <a:r>
              <a:rPr lang="en-US" dirty="0"/>
              <a:t>Stats, </a:t>
            </a:r>
            <a:r>
              <a:rPr lang="en-US" dirty="0" smtClean="0"/>
              <a:t>Physics, </a:t>
            </a:r>
            <a:r>
              <a:rPr lang="en-US" dirty="0" err="1" smtClean="0"/>
              <a:t>Mech</a:t>
            </a:r>
            <a:r>
              <a:rPr lang="en-US" dirty="0" smtClean="0"/>
              <a:t> </a:t>
            </a:r>
            <a:r>
              <a:rPr lang="en-US" dirty="0" smtClean="0"/>
              <a:t>E, </a:t>
            </a:r>
            <a:r>
              <a:rPr lang="en-US" dirty="0" smtClean="0"/>
              <a:t>CS, Law, Government, Shakespeare, Philosophy</a:t>
            </a:r>
          </a:p>
          <a:p>
            <a:r>
              <a:rPr lang="en-US" dirty="0" smtClean="0"/>
              <a:t>Frequent re-use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err="1" smtClean="0"/>
              <a:t>Nb</a:t>
            </a:r>
            <a:r>
              <a:rPr lang="en-US" dirty="0" smtClean="0"/>
              <a:t> Usage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381000" y="1066800"/>
          <a:ext cx="8305801" cy="574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3788"/>
                <a:gridCol w="1661160"/>
                <a:gridCol w="1500706"/>
                <a:gridCol w="1510147"/>
              </a:tblGrid>
              <a:tr h="43650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Class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School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Comments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Per Student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Approximation Methods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MIT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14258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151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Shakespeare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URI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10641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130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Human-Comp.</a:t>
                      </a:r>
                      <a:r>
                        <a:rPr lang="en-US" sz="2000" baseline="0" dirty="0" smtClean="0"/>
                        <a:t> Interaction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MIT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10420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83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Applied  Physics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Harvard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97</a:t>
                      </a:r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Applied Math 103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Cal State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4436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61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CopyrightX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Harvard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2688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17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2410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Olin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1993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39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Government 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Harvard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1324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19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Cell Biology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Rochester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1074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32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CS225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Harvard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880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40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Health Economics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Pacific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807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50</a:t>
                      </a:r>
                      <a:endParaRPr lang="en-US" sz="2000" dirty="0"/>
                    </a:p>
                  </a:txBody>
                  <a:tcPr/>
                </a:tc>
              </a:tr>
              <a:tr h="442566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Fysik</a:t>
                      </a:r>
                      <a:r>
                        <a:rPr lang="en-US" sz="2000" dirty="0" smtClean="0"/>
                        <a:t> 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KTH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369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1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Use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562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Sanjoy</a:t>
            </a:r>
            <a:r>
              <a:rPr lang="en-US" dirty="0" smtClean="0"/>
              <a:t> </a:t>
            </a:r>
            <a:r>
              <a:rPr lang="en-US" dirty="0" err="1" smtClean="0"/>
              <a:t>Mahajan</a:t>
            </a:r>
            <a:r>
              <a:rPr lang="en-US" dirty="0" smtClean="0"/>
              <a:t>, “The Art of Approximation”, MIT</a:t>
            </a:r>
          </a:p>
          <a:p>
            <a:pPr lvl="1"/>
            <a:r>
              <a:rPr lang="en-US" dirty="0" smtClean="0"/>
              <a:t>Prior to </a:t>
            </a:r>
            <a:r>
              <a:rPr lang="en-US" dirty="0" err="1" smtClean="0"/>
              <a:t>nb</a:t>
            </a:r>
            <a:r>
              <a:rPr lang="en-US" dirty="0" smtClean="0"/>
              <a:t>, had required paper annotations</a:t>
            </a:r>
          </a:p>
          <a:p>
            <a:r>
              <a:rPr lang="en-US" dirty="0" smtClean="0"/>
              <a:t>Annotation required</a:t>
            </a:r>
          </a:p>
          <a:p>
            <a:pPr lvl="1"/>
            <a:r>
              <a:rPr lang="en-US" dirty="0" smtClean="0"/>
              <a:t>But grew to double required amount over term</a:t>
            </a:r>
          </a:p>
          <a:p>
            <a:pPr lvl="1"/>
            <a:r>
              <a:rPr lang="en-US" dirty="0" smtClean="0"/>
              <a:t>Voluntary usage </a:t>
            </a:r>
            <a:r>
              <a:rPr lang="en-US" dirty="0" smtClean="0">
                <a:solidFill>
                  <a:srgbClr val="FF0000"/>
                </a:solidFill>
              </a:rPr>
              <a:t>after</a:t>
            </a:r>
            <a:r>
              <a:rPr lang="en-US" dirty="0" smtClean="0"/>
              <a:t> benefits demonstrated by force</a:t>
            </a:r>
          </a:p>
          <a:p>
            <a:r>
              <a:rPr lang="en-US" dirty="0" smtClean="0"/>
              <a:t>Extensive in-depth discussions</a:t>
            </a:r>
          </a:p>
          <a:p>
            <a:r>
              <a:rPr lang="en-US" dirty="0" smtClean="0"/>
              <a:t>73% questions resolved by other students</a:t>
            </a:r>
          </a:p>
          <a:p>
            <a:pPr lvl="1"/>
            <a:r>
              <a:rPr lang="en-US" dirty="0" smtClean="0"/>
              <a:t>Most students considered answers “timely” </a:t>
            </a:r>
          </a:p>
          <a:p>
            <a:pPr lvl="1"/>
            <a:r>
              <a:rPr lang="en-US" dirty="0" smtClean="0"/>
              <a:t>Meaning less than one hour</a:t>
            </a:r>
          </a:p>
          <a:p>
            <a:pPr lvl="1"/>
            <a:r>
              <a:rPr lang="en-US" dirty="0" smtClean="0"/>
              <a:t>Far faster than staff responses</a:t>
            </a:r>
          </a:p>
        </p:txBody>
      </p:sp>
    </p:spTree>
    <p:extLst>
      <p:ext uri="{BB962C8B-B14F-4D97-AF65-F5344CB8AC3E}">
        <p14:creationId xmlns:p14="http://schemas.microsoft.com/office/powerpoint/2010/main" val="33637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Capture small random “information scraps”</a:t>
            </a:r>
          </a:p>
          <a:p>
            <a:r>
              <a:rPr lang="en-US" dirty="0" smtClean="0"/>
              <a:t>Discuss lecture notes while reading</a:t>
            </a:r>
          </a:p>
          <a:p>
            <a:r>
              <a:rPr lang="en-US" dirty="0" smtClean="0"/>
              <a:t>Encourage collaborative news sharing</a:t>
            </a:r>
          </a:p>
          <a:p>
            <a:r>
              <a:rPr lang="en-US" dirty="0" smtClean="0"/>
              <a:t>Author structured data and visualizations</a:t>
            </a:r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Each encourages users to author information that was not previously recorded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You can try each one for yourself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pic>
        <p:nvPicPr>
          <p:cNvPr id="4" name="Picture 3" descr="dist_threadlen_605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7680" y="1828801"/>
            <a:ext cx="4846320" cy="2743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14,258 Annotations</a:t>
            </a:r>
          </a:p>
          <a:p>
            <a:pPr lvl="1"/>
            <a:r>
              <a:rPr lang="en-US" dirty="0" smtClean="0"/>
              <a:t>153/student</a:t>
            </a:r>
          </a:p>
          <a:p>
            <a:pPr lvl="1"/>
            <a:r>
              <a:rPr lang="en-US" dirty="0" smtClean="0"/>
              <a:t>310 by faculty</a:t>
            </a:r>
          </a:p>
          <a:p>
            <a:r>
              <a:rPr lang="en-US" dirty="0" smtClean="0"/>
              <a:t>77% in discussions</a:t>
            </a:r>
          </a:p>
          <a:p>
            <a:r>
              <a:rPr lang="en-US" dirty="0" smtClean="0"/>
              <a:t>13.9 discussions/page</a:t>
            </a:r>
          </a:p>
          <a:p>
            <a:r>
              <a:rPr lang="en-US" dirty="0" smtClean="0"/>
              <a:t>3.5 posts/discussion</a:t>
            </a:r>
          </a:p>
          <a:p>
            <a:r>
              <a:rPr lang="en-US" dirty="0" smtClean="0"/>
              <a:t>1.4 “long” discussions/page (length &gt; 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0" y="1197076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Discussion Length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59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73510652"/>
              </p:ext>
            </p:extLst>
          </p:nvPr>
        </p:nvGraphicFramePr>
        <p:xfrm>
          <a:off x="609600" y="4724400"/>
          <a:ext cx="7620000" cy="197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3810000"/>
              </a:tblGrid>
              <a:tr h="487680">
                <a:tc>
                  <a:txBody>
                    <a:bodyPr/>
                    <a:lstStyle/>
                    <a:p>
                      <a:r>
                        <a:rPr lang="en-US" dirty="0" smtClean="0"/>
                        <a:t>Question Resolutions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Percentage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By students</a:t>
                      </a:r>
                      <a:r>
                        <a:rPr lang="en-US" baseline="0" dirty="0" smtClean="0"/>
                        <a:t> in same thread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50.8%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By students in other thread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By faculty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Not resolved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635000" y="5562600"/>
            <a:ext cx="7620000" cy="381000"/>
          </a:xfrm>
          <a:prstGeom prst="round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609600" y="1295400"/>
          <a:ext cx="76200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3810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Percentage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26%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Substantive Commentary</a:t>
                      </a:r>
                    </a:p>
                    <a:p>
                      <a:r>
                        <a:rPr lang="en-US" dirty="0" smtClean="0"/>
                        <a:t>  (typos, wording</a:t>
                      </a:r>
                      <a:r>
                        <a:rPr lang="en-US" baseline="0" dirty="0" smtClean="0"/>
                        <a:t> suggestions)</a:t>
                      </a:r>
                      <a:endParaRPr lang="en-US" dirty="0"/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32.1%</a:t>
                      </a:r>
                    </a:p>
                    <a:p>
                      <a:r>
                        <a:rPr lang="en-US" dirty="0" smtClean="0"/>
                        <a:t>…20.3%</a:t>
                      </a:r>
                    </a:p>
                    <a:p>
                      <a:r>
                        <a:rPr lang="en-US" dirty="0" smtClean="0"/>
                        <a:t>…11.5%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Substantive Questions</a:t>
                      </a:r>
                    </a:p>
                    <a:p>
                      <a:r>
                        <a:rPr lang="en-US" dirty="0" smtClean="0"/>
                        <a:t>...about concepts</a:t>
                      </a:r>
                    </a:p>
                    <a:p>
                      <a:r>
                        <a:rPr lang="en-US" dirty="0" smtClean="0"/>
                        <a:t>...about meaning of text</a:t>
                      </a:r>
                      <a:endParaRPr lang="en-US" dirty="0"/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18.5%</a:t>
                      </a:r>
                    </a:p>
                    <a:p>
                      <a:r>
                        <a:rPr lang="en-US" dirty="0" smtClean="0"/>
                        <a:t>…15.7%</a:t>
                      </a:r>
                    </a:p>
                    <a:p>
                      <a:r>
                        <a:rPr lang="en-US" dirty="0" smtClean="0"/>
                        <a:t>…   2.8%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Substantive Answers</a:t>
                      </a:r>
                    </a:p>
                    <a:p>
                      <a:r>
                        <a:rPr lang="en-US" dirty="0" smtClean="0"/>
                        <a:t>…by</a:t>
                      </a:r>
                      <a:r>
                        <a:rPr lang="en-US" baseline="0" dirty="0" smtClean="0"/>
                        <a:t> students</a:t>
                      </a:r>
                    </a:p>
                    <a:p>
                      <a:r>
                        <a:rPr lang="en-US" baseline="0" dirty="0" smtClean="0"/>
                        <a:t>…by faculty</a:t>
                      </a:r>
                      <a:endParaRPr lang="en-US" dirty="0"/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23%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r>
                        <a:rPr lang="en-US" baseline="0" dirty="0" smtClean="0"/>
                        <a:t> (humor, anecdotes, “me too”)</a:t>
                      </a:r>
                      <a:endParaRPr lang="en-US" dirty="0"/>
                    </a:p>
                  </a:txBody>
                  <a:tcPr marL="44873" marR="4487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</a:t>
            </a:r>
            <a:endParaRPr lang="en-US" dirty="0"/>
          </a:p>
        </p:txBody>
      </p:sp>
      <p:pic>
        <p:nvPicPr>
          <p:cNvPr id="6" name="Content Placeholder 5" descr="dist_before_deadline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1447800"/>
            <a:ext cx="7010400" cy="2819095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90600" y="4724400"/>
            <a:ext cx="6934200" cy="1858963"/>
          </a:xfrm>
        </p:spPr>
        <p:txBody>
          <a:bodyPr/>
          <a:lstStyle/>
          <a:p>
            <a:r>
              <a:rPr lang="en-US" dirty="0" smtClean="0"/>
              <a:t>Time for discussion to happen</a:t>
            </a:r>
          </a:p>
          <a:p>
            <a:r>
              <a:rPr lang="en-US" dirty="0" smtClean="0"/>
              <a:t>Future opportunities to study/improve student study habits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Participation</a:t>
            </a:r>
            <a:endParaRPr lang="en-US" dirty="0"/>
          </a:p>
        </p:txBody>
      </p:sp>
      <p:pic>
        <p:nvPicPr>
          <p:cNvPr id="4" name="Content Placeholder 3" descr="participation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733114"/>
            <a:ext cx="4038600" cy="2260134"/>
          </a:xfr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No correlation between in-class participation and </a:t>
            </a:r>
            <a:r>
              <a:rPr lang="en-US" dirty="0" err="1" smtClean="0"/>
              <a:t>nb</a:t>
            </a:r>
            <a:r>
              <a:rPr lang="en-US" dirty="0" smtClean="0"/>
              <a:t> commenting</a:t>
            </a:r>
          </a:p>
          <a:p>
            <a:r>
              <a:rPr lang="en-US" dirty="0" err="1" smtClean="0"/>
              <a:t>Nb</a:t>
            </a:r>
            <a:r>
              <a:rPr lang="en-US" dirty="0" smtClean="0"/>
              <a:t> opens a new channel for quiet participants</a:t>
            </a:r>
          </a:p>
          <a:p>
            <a:r>
              <a:rPr lang="en-US" dirty="0" smtClean="0"/>
              <a:t>Benefits to them and to the class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24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Dead weight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/>
          <p:cNvCxnSpPr>
            <a:stCxn id="5" idx="2"/>
          </p:cNvCxnSpPr>
          <p:nvPr/>
        </p:nvCxnSpPr>
        <p:spPr>
          <a:xfrm>
            <a:off x="876300" y="1985665"/>
            <a:ext cx="190500" cy="75753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" y="56388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Talkers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1828800" y="5029200"/>
            <a:ext cx="152400" cy="84043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71800" y="1447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Writers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flipH="1">
            <a:off x="2819400" y="1909465"/>
            <a:ext cx="723900" cy="159573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5" grpId="0"/>
      <p:bldP spid="10" grpId="0"/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Feedback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Feedback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Substantial discussion</a:t>
            </a:r>
          </a:p>
          <a:p>
            <a:pPr lvl="1"/>
            <a:r>
              <a:rPr lang="en-US" dirty="0" smtClean="0"/>
              <a:t>“Never had this level of in-depth discussion before”</a:t>
            </a:r>
          </a:p>
          <a:p>
            <a:pPr lvl="1"/>
            <a:r>
              <a:rPr lang="en-US" dirty="0" smtClean="0"/>
              <a:t>“Cool to see other people's comments on the material.”</a:t>
            </a:r>
          </a:p>
          <a:p>
            <a:pPr lvl="1"/>
            <a:r>
              <a:rPr lang="en-US" dirty="0" smtClean="0"/>
              <a:t>“The volume of discussion and feedback was much greater than in any other class.”</a:t>
            </a:r>
          </a:p>
          <a:p>
            <a:r>
              <a:rPr lang="en-US" dirty="0" smtClean="0"/>
              <a:t>Collective intelligence</a:t>
            </a:r>
          </a:p>
          <a:p>
            <a:pPr lvl="1"/>
            <a:r>
              <a:rPr lang="en-US" dirty="0" smtClean="0"/>
              <a:t>“I was able to share ideas and have my questions answered by classmates”</a:t>
            </a:r>
          </a:p>
          <a:p>
            <a:pPr lvl="1"/>
            <a:r>
              <a:rPr lang="en-US" dirty="0" smtClean="0"/>
              <a:t>“I really enjoyed the collaborative learning. The comments that were made really helped my understanding of some of the material.”</a:t>
            </a:r>
          </a:p>
          <a:p>
            <a:pPr lvl="1"/>
            <a:r>
              <a:rPr lang="en-US" dirty="0" smtClean="0"/>
              <a:t>“Open questions to a whole class are incredibly useful. Everyone has their area of expertise and this is access to everyone's combined intelligence”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Measuring stick</a:t>
            </a:r>
          </a:p>
          <a:p>
            <a:pPr lvl="1"/>
            <a:r>
              <a:rPr lang="en-US" dirty="0" smtClean="0"/>
              <a:t>“It's encouraging to see if I'm not the only one confused and nice when people answer my questions. I also like answering other people's questions.”</a:t>
            </a:r>
          </a:p>
          <a:p>
            <a:pPr lvl="1"/>
            <a:r>
              <a:rPr lang="en-US" dirty="0" smtClean="0"/>
              <a:t>“[NB] helps me see whether the questions I have are reasonable/shared by others, or in some cases, whether I have misunderstood or glossed over an important concept.”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Faculty Feedback</a:t>
            </a:r>
            <a:endParaRPr lang="en-US" dirty="0"/>
          </a:p>
        </p:txBody>
      </p:sp>
      <p:pic>
        <p:nvPicPr>
          <p:cNvPr id="1026" name="Picture 2" descr="http://people.csail.mit.edu/karger/Talks/Nb-survey/satisfi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398"/>
            <a:ext cx="2558596" cy="204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eople.csail.mit.edu/karger/Talks/Nb-survey/qual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2558596" cy="204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eople.csail.mit.edu/karger/Talks/Nb-survey/reu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86" y="1676399"/>
            <a:ext cx="2558596" cy="204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107543"/>
            <a:ext cx="2329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Satisfaction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584348" y="4107543"/>
            <a:ext cx="194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Comment Quality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649584" y="4107543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Intent to reuse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492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Online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“Students </a:t>
            </a:r>
            <a:r>
              <a:rPr lang="en-US" dirty="0"/>
              <a:t>were much more comfortable than they ever are in class with asking one another questions and providing answers. There were </a:t>
            </a:r>
            <a:r>
              <a:rPr lang="en-US" b="1" dirty="0"/>
              <a:t>more real debates on NB than I've ever been able to conjure in a classroom</a:t>
            </a:r>
            <a:r>
              <a:rPr lang="en-US" dirty="0"/>
              <a:t>. </a:t>
            </a:r>
          </a:p>
          <a:p>
            <a:r>
              <a:rPr lang="en-US" dirty="0" smtClean="0"/>
              <a:t>“The </a:t>
            </a:r>
            <a:r>
              <a:rPr lang="en-US" b="1" dirty="0"/>
              <a:t>quiet students had really good things to say that they never would have said in class</a:t>
            </a:r>
            <a:r>
              <a:rPr lang="en-US" dirty="0"/>
              <a:t>. The loud students in class that aren't always right, were told when they weren't necessarily correct. </a:t>
            </a:r>
          </a:p>
          <a:p>
            <a:r>
              <a:rPr lang="en-US" dirty="0" smtClean="0"/>
              <a:t>“Students </a:t>
            </a:r>
            <a:r>
              <a:rPr lang="en-US" dirty="0"/>
              <a:t>did establish dialogue among themselves via comments, which delighted me because </a:t>
            </a:r>
            <a:r>
              <a:rPr lang="en-US" b="1" dirty="0"/>
              <a:t>even in class this not always happen</a:t>
            </a:r>
            <a:r>
              <a:rPr lang="en-US" dirty="0"/>
              <a:t>. </a:t>
            </a:r>
          </a:p>
          <a:p>
            <a:r>
              <a:rPr lang="en-US" dirty="0" smtClean="0"/>
              <a:t>“It's </a:t>
            </a:r>
            <a:r>
              <a:rPr lang="en-US" dirty="0"/>
              <a:t>a </a:t>
            </a:r>
            <a:r>
              <a:rPr lang="en-US" b="1" dirty="0"/>
              <a:t>definite improvement over traditional discussion boards</a:t>
            </a:r>
            <a:r>
              <a:rPr lang="en-US" dirty="0"/>
              <a:t>, which I have tried previously without success. </a:t>
            </a:r>
          </a:p>
        </p:txBody>
      </p:sp>
    </p:spTree>
    <p:extLst>
      <p:ext uri="{BB962C8B-B14F-4D97-AF65-F5344CB8AC3E}">
        <p14:creationId xmlns:p14="http://schemas.microsoft.com/office/powerpoint/2010/main" val="19291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In-Class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“The </a:t>
            </a:r>
            <a:r>
              <a:rPr lang="en-US" b="1" dirty="0"/>
              <a:t>quality of the in-class discussions was much higher </a:t>
            </a:r>
            <a:r>
              <a:rPr lang="en-US" dirty="0"/>
              <a:t>than when I had taught the course previously. </a:t>
            </a:r>
          </a:p>
          <a:p>
            <a:r>
              <a:rPr lang="en-US" dirty="0" smtClean="0"/>
              <a:t>“Class </a:t>
            </a:r>
            <a:r>
              <a:rPr lang="en-US" dirty="0"/>
              <a:t>sessions changed from regular teaching to discuss NB posts. Of course it had become possible </a:t>
            </a:r>
            <a:r>
              <a:rPr lang="en-US" b="1" dirty="0"/>
              <a:t>much better to focus on important and difficult points</a:t>
            </a:r>
            <a:r>
              <a:rPr lang="en-US" dirty="0"/>
              <a:t>. </a:t>
            </a:r>
          </a:p>
          <a:p>
            <a:r>
              <a:rPr lang="en-US" dirty="0" smtClean="0"/>
              <a:t>“They </a:t>
            </a:r>
            <a:r>
              <a:rPr lang="en-US" dirty="0"/>
              <a:t>don't just come to class and listen and go home. They know something when they come to class and can participate and ask GOOD questions in class. We </a:t>
            </a:r>
            <a:r>
              <a:rPr lang="en-US" dirty="0" smtClean="0"/>
              <a:t>were </a:t>
            </a:r>
            <a:r>
              <a:rPr lang="en-US" dirty="0"/>
              <a:t>able to have </a:t>
            </a:r>
            <a:r>
              <a:rPr lang="en-US" b="1" dirty="0"/>
              <a:t>deeper and more thought provoking discussions</a:t>
            </a:r>
            <a:r>
              <a:rPr lang="en-US" dirty="0"/>
              <a:t> where in the past we couldn't even have a discussion. </a:t>
            </a:r>
          </a:p>
          <a:p>
            <a:r>
              <a:rPr lang="en-US" dirty="0" smtClean="0"/>
              <a:t>“It </a:t>
            </a:r>
            <a:r>
              <a:rPr lang="en-US" dirty="0"/>
              <a:t>was obvious that the vast majority of the class was reading prior to class. This was </a:t>
            </a:r>
            <a:r>
              <a:rPr lang="en-US" b="1" dirty="0"/>
              <a:t>very different than prior years.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Scraps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 can’t find it if it isn’t there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Bernstein, van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Kleek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Karger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schraefel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6800" y="6553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your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“</a:t>
            </a:r>
            <a:r>
              <a:rPr lang="en-US" b="1" dirty="0" smtClean="0"/>
              <a:t>Students </a:t>
            </a:r>
            <a:r>
              <a:rPr lang="en-US" b="1" dirty="0"/>
              <a:t>came much more alive than in usual class teaching </a:t>
            </a:r>
            <a:r>
              <a:rPr lang="en-US" dirty="0"/>
              <a:t>(even with discussion time). I suddenly noticed their way of thinking, personality, struggles with the material, determinedness to solve big and small problems. </a:t>
            </a:r>
          </a:p>
          <a:p>
            <a:r>
              <a:rPr lang="en-US" dirty="0" smtClean="0"/>
              <a:t>“Being </a:t>
            </a:r>
            <a:r>
              <a:rPr lang="en-US" dirty="0"/>
              <a:t>able to respond directly to a student meant that even the </a:t>
            </a:r>
            <a:r>
              <a:rPr lang="en-US" b="1" dirty="0"/>
              <a:t>shy ones got a personalized learning experience</a:t>
            </a:r>
            <a:r>
              <a:rPr lang="en-US" dirty="0"/>
              <a:t>, which never would have happened ordinarily. I think this is extremely beneficial. </a:t>
            </a:r>
          </a:p>
          <a:p>
            <a:r>
              <a:rPr lang="en-US" dirty="0" smtClean="0"/>
              <a:t>“I </a:t>
            </a:r>
            <a:r>
              <a:rPr lang="en-US" dirty="0"/>
              <a:t>felt </a:t>
            </a:r>
            <a:r>
              <a:rPr lang="en-US" b="1" dirty="0"/>
              <a:t>more connected to the students </a:t>
            </a:r>
            <a:r>
              <a:rPr lang="en-US" dirty="0"/>
              <a:t>and what they were thinking. </a:t>
            </a:r>
          </a:p>
          <a:p>
            <a:r>
              <a:rPr lang="en-US" dirty="0" smtClean="0"/>
              <a:t>“NB </a:t>
            </a:r>
            <a:r>
              <a:rPr lang="en-US" dirty="0"/>
              <a:t>has certainly helped me make my classroom </a:t>
            </a:r>
            <a:r>
              <a:rPr lang="en-US" b="1" dirty="0"/>
              <a:t>more student-centered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32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“It </a:t>
            </a:r>
            <a:r>
              <a:rPr lang="en-US" dirty="0"/>
              <a:t>helped uncover misconceptions and </a:t>
            </a:r>
            <a:r>
              <a:rPr lang="en-US" b="1" dirty="0"/>
              <a:t>areas of confusion that I did not expect</a:t>
            </a:r>
            <a:r>
              <a:rPr lang="en-US" dirty="0"/>
              <a:t>. I never would have known about many of these things otherwise, </a:t>
            </a:r>
          </a:p>
          <a:p>
            <a:r>
              <a:rPr lang="en-US" dirty="0" smtClean="0"/>
              <a:t>“The </a:t>
            </a:r>
            <a:r>
              <a:rPr lang="en-US" dirty="0"/>
              <a:t>students' comments allowed me to </a:t>
            </a:r>
            <a:r>
              <a:rPr lang="en-US" b="1" dirty="0"/>
              <a:t>notice when they were misinterpreting something</a:t>
            </a:r>
            <a:r>
              <a:rPr lang="en-US" dirty="0"/>
              <a:t> from the reading, which I could follow up in class. </a:t>
            </a:r>
          </a:p>
          <a:p>
            <a:r>
              <a:rPr lang="en-US" dirty="0" smtClean="0"/>
              <a:t>“It </a:t>
            </a:r>
            <a:r>
              <a:rPr lang="en-US" dirty="0"/>
              <a:t>really did enable me to </a:t>
            </a:r>
            <a:r>
              <a:rPr lang="en-US" b="1" dirty="0"/>
              <a:t>tune a lecture to the students' </a:t>
            </a:r>
            <a:r>
              <a:rPr lang="en-US" dirty="0"/>
              <a:t>needs. </a:t>
            </a:r>
          </a:p>
          <a:p>
            <a:r>
              <a:rPr lang="en-US" dirty="0" smtClean="0"/>
              <a:t>“I </a:t>
            </a:r>
            <a:r>
              <a:rPr lang="en-US" dirty="0"/>
              <a:t>was surprised by how difficult some ideas were for students. For example, one reading had an estimate of the number of bits stored on a CDROM. That whole section was dripping with questions and anxiety in the comments. Thus, I spent the following class helping students get a feel for the physical parameters (e.g. highest frequency of human hearing), which was very helpful, and I </a:t>
            </a:r>
            <a:r>
              <a:rPr lang="en-US" b="1" dirty="0"/>
              <a:t>wouldn't have known to do that if it weren't for NB. </a:t>
            </a:r>
          </a:p>
        </p:txBody>
      </p:sp>
    </p:spTree>
    <p:extLst>
      <p:ext uri="{BB962C8B-B14F-4D97-AF65-F5344CB8AC3E}">
        <p14:creationId xmlns:p14="http://schemas.microsoft.com/office/powerpoint/2010/main" val="6950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a Forum?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/>
          <a:lstStyle/>
          <a:p>
            <a:r>
              <a:rPr lang="en-US" dirty="0" smtClean="0"/>
              <a:t>Most results/quotes could be about any forum</a:t>
            </a:r>
          </a:p>
          <a:p>
            <a:r>
              <a:rPr lang="en-US" dirty="0" smtClean="0"/>
              <a:t>Though it does indicate that no forum has succeeded this much in students’ other classes</a:t>
            </a:r>
          </a:p>
          <a:p>
            <a:r>
              <a:rPr lang="en-US" dirty="0" smtClean="0"/>
              <a:t>Any evidence annotation approach was better?</a:t>
            </a:r>
          </a:p>
        </p:txBody>
      </p:sp>
    </p:spTree>
    <p:extLst>
      <p:ext uri="{BB962C8B-B14F-4D97-AF65-F5344CB8AC3E}">
        <p14:creationId xmlns:p14="http://schemas.microsoft.com/office/powerpoint/2010/main" val="141161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NB-specific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Context sensitive comments</a:t>
            </a:r>
          </a:p>
          <a:p>
            <a:pPr lvl="1"/>
            <a:r>
              <a:rPr lang="en-US" dirty="0" smtClean="0"/>
              <a:t>“How does he get from 1 to 3 here?”</a:t>
            </a:r>
          </a:p>
          <a:p>
            <a:pPr lvl="1"/>
            <a:r>
              <a:rPr lang="en-US" dirty="0" smtClean="0"/>
              <a:t>“Why?”</a:t>
            </a:r>
          </a:p>
          <a:p>
            <a:pPr lvl="1"/>
            <a:r>
              <a:rPr lang="en-US" dirty="0" smtClean="0"/>
              <a:t>Easier to ask a question than standard forum</a:t>
            </a:r>
          </a:p>
          <a:p>
            <a:r>
              <a:rPr lang="en-US" dirty="0" smtClean="0"/>
              <a:t>Responses synthesizing proximate  threads</a:t>
            </a:r>
          </a:p>
          <a:p>
            <a:pPr lvl="1"/>
            <a:r>
              <a:rPr lang="en-US" dirty="0" smtClean="0"/>
              <a:t>“The two threads to the left say….”</a:t>
            </a:r>
          </a:p>
          <a:p>
            <a:r>
              <a:rPr lang="en-US" dirty="0" smtClean="0"/>
              <a:t>74% of students did not print notes</a:t>
            </a:r>
          </a:p>
          <a:p>
            <a:pPr lvl="1"/>
            <a:r>
              <a:rPr lang="en-US" dirty="0" smtClean="0"/>
              <a:t>Could have printed, read, checked forum later</a:t>
            </a:r>
          </a:p>
          <a:p>
            <a:pPr lvl="1"/>
            <a:r>
              <a:rPr lang="en-US" dirty="0" smtClean="0"/>
              <a:t>In-place benefits outweighed those of paper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r>
              <a:rPr lang="en-US" dirty="0" smtClean="0">
                <a:solidFill>
                  <a:srgbClr val="FF0000"/>
                </a:solidFill>
              </a:rPr>
              <a:t>While</a:t>
            </a:r>
            <a:r>
              <a:rPr lang="en-US" dirty="0" smtClean="0"/>
              <a:t> Reading</a:t>
            </a:r>
            <a:endParaRPr lang="en-US" dirty="0"/>
          </a:p>
        </p:txBody>
      </p:sp>
      <p:pic>
        <p:nvPicPr>
          <p:cNvPr id="8" name="Content Placeholder 7" descr="session_spread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953000" y="3714750"/>
            <a:ext cx="4191000" cy="3143250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153400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Logged all usage</a:t>
            </a:r>
          </a:p>
          <a:p>
            <a:r>
              <a:rPr lang="en-US" sz="3200" dirty="0" smtClean="0"/>
              <a:t>Identified reading sessions (10 min-1 hour)</a:t>
            </a:r>
          </a:p>
          <a:p>
            <a:r>
              <a:rPr lang="en-US" sz="3200" dirty="0" smtClean="0"/>
              <a:t>When in interval were replies to comments?</a:t>
            </a:r>
          </a:p>
          <a:p>
            <a:r>
              <a:rPr lang="en-US" sz="3200" dirty="0" smtClean="0"/>
              <a:t>Evenly distributed throughout reading</a:t>
            </a:r>
          </a:p>
          <a:p>
            <a:r>
              <a:rPr lang="en-US" sz="3200" dirty="0" smtClean="0"/>
              <a:t>Staying in the flow….</a:t>
            </a:r>
          </a:p>
          <a:p>
            <a:r>
              <a:rPr lang="en-US" sz="3200" dirty="0" smtClean="0"/>
              <a:t>Hypothesis: this gave</a:t>
            </a:r>
            <a:br>
              <a:rPr lang="en-US" sz="3200" dirty="0" smtClean="0"/>
            </a:br>
            <a:r>
              <a:rPr lang="en-US" sz="3200" dirty="0" smtClean="0"/>
              <a:t>critical mass for forum</a:t>
            </a:r>
            <a:br>
              <a:rPr lang="en-US" sz="3200" dirty="0" smtClean="0"/>
            </a:br>
            <a:r>
              <a:rPr lang="en-US" sz="3200" dirty="0" smtClean="0"/>
              <a:t>to succeed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Contrast: </a:t>
            </a:r>
            <a:r>
              <a:rPr lang="en-US" dirty="0" err="1" smtClean="0"/>
              <a:t>WebAnn</a:t>
            </a:r>
            <a:r>
              <a:rPr lang="en-US" dirty="0" smtClean="0"/>
              <a:t> [Brush, 2001]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/>
          <a:lstStyle/>
          <a:p>
            <a:r>
              <a:rPr lang="en-US" dirty="0" smtClean="0"/>
              <a:t>Similar system, but very different usage</a:t>
            </a:r>
          </a:p>
          <a:p>
            <a:pPr lvl="1"/>
            <a:r>
              <a:rPr lang="en-US" dirty="0" smtClean="0"/>
              <a:t>Students printed notes, annotated paper</a:t>
            </a:r>
          </a:p>
          <a:p>
            <a:pPr lvl="1"/>
            <a:r>
              <a:rPr lang="en-US" dirty="0" smtClean="0"/>
              <a:t>Returned later to type in annotations</a:t>
            </a:r>
          </a:p>
          <a:p>
            <a:r>
              <a:rPr lang="en-US" dirty="0" smtClean="0"/>
              <a:t>Result: far less/slower conversations</a:t>
            </a:r>
          </a:p>
          <a:p>
            <a:pPr lvl="1"/>
            <a:r>
              <a:rPr lang="en-US" dirty="0" smtClean="0"/>
              <a:t>Had to enforce separate “reply” requirement</a:t>
            </a:r>
          </a:p>
          <a:p>
            <a:r>
              <a:rPr lang="en-US" dirty="0" smtClean="0"/>
              <a:t>Reason?  “Minor” deterrents</a:t>
            </a:r>
          </a:p>
          <a:p>
            <a:pPr lvl="1"/>
            <a:r>
              <a:rPr lang="en-US" dirty="0" smtClean="0"/>
              <a:t>Required browser </a:t>
            </a:r>
            <a:r>
              <a:rPr lang="en-US" dirty="0" err="1" smtClean="0"/>
              <a:t>plugin</a:t>
            </a:r>
            <a:r>
              <a:rPr lang="en-US" dirty="0" smtClean="0"/>
              <a:t>, wireless connectivity</a:t>
            </a:r>
          </a:p>
          <a:p>
            <a:pPr lvl="2"/>
            <a:r>
              <a:rPr lang="en-US" dirty="0" smtClean="0"/>
              <a:t>Neither ubiquitous in 2001</a:t>
            </a:r>
          </a:p>
          <a:p>
            <a:pPr lvl="1"/>
            <a:r>
              <a:rPr lang="en-US" dirty="0" err="1" smtClean="0"/>
              <a:t>Clunkier</a:t>
            </a:r>
            <a:r>
              <a:rPr lang="en-US" dirty="0" smtClean="0"/>
              <a:t> web UIs</a:t>
            </a:r>
          </a:p>
          <a:p>
            <a:pPr lvl="1"/>
            <a:r>
              <a:rPr lang="en-US" dirty="0" smtClean="0"/>
              <a:t>Students less comfortable online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Annotation can work</a:t>
            </a:r>
          </a:p>
          <a:p>
            <a:pPr lvl="1"/>
            <a:r>
              <a:rPr lang="en-US" dirty="0" smtClean="0"/>
              <a:t>Substantial student-student teaching</a:t>
            </a:r>
          </a:p>
          <a:p>
            <a:pPr lvl="1"/>
            <a:r>
              <a:rPr lang="en-US" dirty="0" smtClean="0"/>
              <a:t>Participation by quiet students</a:t>
            </a:r>
          </a:p>
          <a:p>
            <a:pPr lvl="1"/>
            <a:r>
              <a:rPr lang="en-US" dirty="0" smtClean="0"/>
              <a:t>Online reading</a:t>
            </a:r>
          </a:p>
          <a:p>
            <a:pPr lvl="1"/>
            <a:r>
              <a:rPr lang="en-US" dirty="0" smtClean="0"/>
              <a:t>Timely guidance to faculty on trouble spots</a:t>
            </a:r>
          </a:p>
          <a:p>
            <a:r>
              <a:rPr lang="en-US" dirty="0" smtClean="0"/>
              <a:t>NB is just a medium; computes nothing</a:t>
            </a:r>
          </a:p>
          <a:p>
            <a:pPr lvl="1"/>
            <a:r>
              <a:rPr lang="en-US" dirty="0" smtClean="0"/>
              <a:t>People do the information management</a:t>
            </a:r>
          </a:p>
          <a:p>
            <a:r>
              <a:rPr lang="en-US" dirty="0" smtClean="0"/>
              <a:t>Key: providing information in the flow</a:t>
            </a:r>
          </a:p>
          <a:p>
            <a:pPr lvl="1"/>
            <a:r>
              <a:rPr lang="en-US" dirty="0" smtClean="0"/>
              <a:t>See questions/comments at the right time</a:t>
            </a:r>
          </a:p>
          <a:p>
            <a:pPr lvl="1"/>
            <a:r>
              <a:rPr lang="en-US" dirty="0" smtClean="0"/>
              <a:t>Ask questions without leaving context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to Hypertext?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Hypertext is now synonymous with the web</a:t>
            </a:r>
          </a:p>
          <a:p>
            <a:r>
              <a:rPr lang="en-US" dirty="0" smtClean="0"/>
              <a:t>It shouldn’t be</a:t>
            </a:r>
          </a:p>
          <a:p>
            <a:r>
              <a:rPr lang="en-US" dirty="0" smtClean="0"/>
              <a:t>Many ways to present linkage between text</a:t>
            </a:r>
          </a:p>
          <a:p>
            <a:pPr lvl="1"/>
            <a:r>
              <a:rPr lang="en-US" dirty="0" smtClean="0"/>
              <a:t>Web: navigate to a different page</a:t>
            </a:r>
          </a:p>
          <a:p>
            <a:pPr lvl="1"/>
            <a:r>
              <a:rPr lang="en-US" dirty="0" smtClean="0"/>
              <a:t>NB: present linked text in margins</a:t>
            </a:r>
          </a:p>
          <a:p>
            <a:pPr lvl="1"/>
            <a:r>
              <a:rPr lang="en-US" dirty="0" smtClean="0"/>
              <a:t>Another: embed in documents</a:t>
            </a:r>
          </a:p>
          <a:p>
            <a:r>
              <a:rPr lang="en-US" dirty="0" smtClean="0"/>
              <a:t>NB law-school students wanted to annotate the annotations</a:t>
            </a:r>
          </a:p>
          <a:p>
            <a:pPr lvl="1"/>
            <a:r>
              <a:rPr lang="en-US" dirty="0" smtClean="0"/>
              <a:t>How display/navigate this linkage?</a:t>
            </a:r>
          </a:p>
          <a:p>
            <a:pPr lvl="1"/>
            <a:r>
              <a:rPr lang="en-US" dirty="0" smtClean="0"/>
              <a:t>Without losing “center”?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44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Broader investigation of online discussion tools</a:t>
            </a:r>
          </a:p>
          <a:p>
            <a:r>
              <a:rPr lang="en-US" dirty="0" smtClean="0"/>
              <a:t>Mailing lists</a:t>
            </a:r>
          </a:p>
          <a:p>
            <a:r>
              <a:rPr lang="en-US" dirty="0" smtClean="0"/>
              <a:t>Why are they still here?</a:t>
            </a:r>
          </a:p>
          <a:p>
            <a:r>
              <a:rPr lang="en-US" dirty="0" smtClean="0"/>
              <a:t>How can we fix them</a:t>
            </a:r>
          </a:p>
          <a:p>
            <a:r>
              <a:rPr lang="en-US" dirty="0" smtClean="0"/>
              <a:t>CHI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10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[Huynh, Benson,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Karger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Miller]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6800" y="6553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State of PIM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developed a vast array of powerful tools to help people manage their personal information</a:t>
            </a:r>
          </a:p>
          <a:p>
            <a:r>
              <a:rPr lang="en-US" dirty="0" smtClean="0"/>
              <a:t>The result: everyone has a computer on their desk for PIM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all know structured data is good data</a:t>
            </a:r>
          </a:p>
          <a:p>
            <a:r>
              <a:rPr lang="en-US" dirty="0" smtClean="0"/>
              <a:t>It supports</a:t>
            </a:r>
          </a:p>
          <a:p>
            <a:pPr lvl="1"/>
            <a:r>
              <a:rPr lang="en-US" dirty="0" smtClean="0"/>
              <a:t>Rich visualizations</a:t>
            </a:r>
          </a:p>
          <a:p>
            <a:pPr lvl="1"/>
            <a:r>
              <a:rPr lang="en-US" dirty="0" smtClean="0"/>
              <a:t>Sorting, filtering, and other queries</a:t>
            </a:r>
          </a:p>
          <a:p>
            <a:pPr lvl="1"/>
            <a:r>
              <a:rPr lang="en-US" dirty="0" smtClean="0"/>
              <a:t>Merger with other structured data</a:t>
            </a:r>
          </a:p>
          <a:p>
            <a:r>
              <a:rPr lang="en-US" dirty="0" smtClean="0"/>
              <a:t>Clearly useful</a:t>
            </a:r>
          </a:p>
          <a:p>
            <a:pPr lvl="1"/>
            <a:r>
              <a:rPr lang="en-US" dirty="0" smtClean="0"/>
              <a:t>Companies pay money to get these features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24" y="124343"/>
            <a:ext cx="7571833" cy="6610338"/>
          </a:xfrm>
          <a:prstGeom prst="rect">
            <a:avLst/>
          </a:prstGeom>
          <a:noFill/>
          <a:ln w="9525">
            <a:solidFill>
              <a:srgbClr val="A7A7A7"/>
            </a:solidFill>
            <a:miter lim="800000"/>
            <a:headEnd/>
            <a:tailEnd/>
          </a:ln>
        </p:spPr>
      </p:pic>
      <p:sp>
        <p:nvSpPr>
          <p:cNvPr id="1361923" name="AutoShape 3"/>
          <p:cNvSpPr>
            <a:spLocks/>
          </p:cNvSpPr>
          <p:nvPr/>
        </p:nvSpPr>
        <p:spPr bwMode="auto">
          <a:xfrm>
            <a:off x="6097927" y="3706558"/>
            <a:ext cx="1072195" cy="555116"/>
          </a:xfrm>
          <a:prstGeom prst="wedgeEllipseCallout">
            <a:avLst>
              <a:gd name="adj1" fmla="val -52500"/>
              <a:gd name="adj2" fmla="val 50000"/>
            </a:avLst>
          </a:prstGeom>
          <a:solidFill>
            <a:srgbClr val="AAAA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83247" tIns="41623" rIns="83247" bIns="41623"/>
          <a:lstStyle/>
          <a:p>
            <a:pPr>
              <a:buNone/>
            </a:pPr>
            <a:r>
              <a:rPr lang="en-US" sz="2500" dirty="0">
                <a:latin typeface="Gill Sans" charset="0"/>
                <a:sym typeface="Gill Sans" charset="0"/>
              </a:rPr>
              <a:t>sort</a:t>
            </a:r>
          </a:p>
        </p:txBody>
      </p:sp>
      <p:sp>
        <p:nvSpPr>
          <p:cNvPr id="1361925" name="AutoShape 5"/>
          <p:cNvSpPr>
            <a:spLocks/>
          </p:cNvSpPr>
          <p:nvPr/>
        </p:nvSpPr>
        <p:spPr bwMode="auto">
          <a:xfrm>
            <a:off x="3115373" y="2134850"/>
            <a:ext cx="1329406" cy="638962"/>
          </a:xfrm>
          <a:prstGeom prst="wedgeEllipseCallout">
            <a:avLst>
              <a:gd name="adj1" fmla="val -52500"/>
              <a:gd name="adj2" fmla="val 50000"/>
            </a:avLst>
          </a:prstGeom>
          <a:solidFill>
            <a:srgbClr val="AAAA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83247" tIns="41623" rIns="83247" bIns="41623"/>
          <a:lstStyle/>
          <a:p>
            <a:pPr>
              <a:buFontTx/>
              <a:buNone/>
            </a:pPr>
            <a:r>
              <a:rPr lang="en-US" sz="2500" dirty="0">
                <a:sym typeface="Gill Sans" charset="0"/>
              </a:rPr>
              <a:t>filter</a:t>
            </a:r>
          </a:p>
        </p:txBody>
      </p:sp>
      <p:sp>
        <p:nvSpPr>
          <p:cNvPr id="1361927" name="AutoShape 7"/>
          <p:cNvSpPr>
            <a:spLocks/>
          </p:cNvSpPr>
          <p:nvPr/>
        </p:nvSpPr>
        <p:spPr bwMode="auto">
          <a:xfrm rot="10800000">
            <a:off x="4841973" y="1569614"/>
            <a:ext cx="1696010" cy="565235"/>
          </a:xfrm>
          <a:prstGeom prst="wedgeEllipseCallout">
            <a:avLst>
              <a:gd name="adj1" fmla="val -52500"/>
              <a:gd name="adj2" fmla="val 50000"/>
            </a:avLst>
          </a:prstGeom>
          <a:solidFill>
            <a:srgbClr val="AAAA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rot="10800000" lIns="83247" tIns="41623" rIns="83247" bIns="41623"/>
          <a:lstStyle/>
          <a:p>
            <a:pPr>
              <a:buNone/>
            </a:pPr>
            <a:r>
              <a:rPr lang="en-US" sz="2500" dirty="0">
                <a:latin typeface="Gill Sans" charset="0"/>
                <a:sym typeface="Gill Sans" charset="0"/>
              </a:rPr>
              <a:t>search</a:t>
            </a:r>
          </a:p>
        </p:txBody>
      </p:sp>
      <p:sp>
        <p:nvSpPr>
          <p:cNvPr id="10" name="AutoShape 5"/>
          <p:cNvSpPr>
            <a:spLocks/>
          </p:cNvSpPr>
          <p:nvPr/>
        </p:nvSpPr>
        <p:spPr bwMode="auto">
          <a:xfrm flipH="1">
            <a:off x="24884" y="4747401"/>
            <a:ext cx="2011451" cy="682331"/>
          </a:xfrm>
          <a:prstGeom prst="wedgeEllipseCallout">
            <a:avLst>
              <a:gd name="adj1" fmla="val -52500"/>
              <a:gd name="adj2" fmla="val 50000"/>
            </a:avLst>
          </a:prstGeom>
          <a:solidFill>
            <a:srgbClr val="AAAA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83247" tIns="41623" rIns="83247" bIns="41623"/>
          <a:lstStyle/>
          <a:p>
            <a:pPr>
              <a:buFontTx/>
              <a:buNone/>
            </a:pPr>
            <a:r>
              <a:rPr lang="en-US" sz="2500" dirty="0">
                <a:sym typeface="Gill Sans" charset="0"/>
              </a:rPr>
              <a:t>template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247" y="169138"/>
            <a:ext cx="8438837" cy="6286981"/>
          </a:xfrm>
          <a:prstGeom prst="rect">
            <a:avLst/>
          </a:prstGeom>
          <a:noFill/>
          <a:ln w="9525">
            <a:solidFill>
              <a:srgbClr val="A7A7A7"/>
            </a:solidFill>
            <a:miter lim="800000"/>
            <a:headEnd/>
            <a:tailEnd/>
          </a:ln>
        </p:spPr>
      </p:pic>
      <p:sp>
        <p:nvSpPr>
          <p:cNvPr id="1363972" name="Rectangle 4"/>
          <p:cNvSpPr>
            <a:spLocks/>
          </p:cNvSpPr>
          <p:nvPr/>
        </p:nvSpPr>
        <p:spPr bwMode="auto">
          <a:xfrm>
            <a:off x="4116824" y="5354561"/>
            <a:ext cx="903128" cy="44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3141">
              <a:spcBef>
                <a:spcPct val="0"/>
              </a:spcBef>
            </a:pPr>
            <a:r>
              <a:rPr lang="en-US" sz="2900" dirty="0">
                <a:latin typeface="Gill Sans" charset="0"/>
                <a:sym typeface="Gill Sans" charset="0"/>
              </a:rPr>
              <a:t>today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8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051" y="1945799"/>
            <a:ext cx="6727949" cy="49122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66800" y="6858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Mere mortals just write text or html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051" y="1945799"/>
            <a:ext cx="6727949" cy="49122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1202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531707" cy="551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02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2066" y="653418"/>
            <a:ext cx="6255829" cy="564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02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8606" y="1272143"/>
            <a:ext cx="6185394" cy="558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02301" y="5718855"/>
            <a:ext cx="1242705" cy="468780"/>
          </a:xfrm>
          <a:prstGeom prst="rect">
            <a:avLst/>
          </a:prstGeom>
          <a:noFill/>
        </p:spPr>
        <p:txBody>
          <a:bodyPr wrap="square" lIns="83247" tIns="41623" rIns="83247" bIns="41623" rtlCol="0">
            <a:spAutoFit/>
          </a:bodyPr>
          <a:lstStyle/>
          <a:p>
            <a:pPr>
              <a:buNone/>
            </a:pPr>
            <a:r>
              <a:rPr lang="en-US" sz="2500" dirty="0"/>
              <a:t>Blog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89507" y="6420782"/>
            <a:ext cx="1382293" cy="468780"/>
          </a:xfrm>
          <a:prstGeom prst="rect">
            <a:avLst/>
          </a:prstGeom>
          <a:solidFill>
            <a:schemeClr val="bg1"/>
          </a:solidFill>
        </p:spPr>
        <p:txBody>
          <a:bodyPr wrap="square" lIns="83247" tIns="41623" rIns="83247" bIns="41623" rtlCol="0">
            <a:spAutoFit/>
          </a:bodyPr>
          <a:lstStyle/>
          <a:p>
            <a:pPr>
              <a:buNone/>
            </a:pPr>
            <a:r>
              <a:rPr lang="en-US" sz="2500" dirty="0"/>
              <a:t>Forum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1294" y="722808"/>
            <a:ext cx="1109765" cy="468780"/>
          </a:xfrm>
          <a:prstGeom prst="rect">
            <a:avLst/>
          </a:prstGeom>
          <a:noFill/>
        </p:spPr>
        <p:txBody>
          <a:bodyPr wrap="square" lIns="83247" tIns="41623" rIns="83247" bIns="41623" rtlCol="0">
            <a:spAutoFit/>
          </a:bodyPr>
          <a:lstStyle/>
          <a:p>
            <a:pPr>
              <a:buNone/>
            </a:pPr>
            <a:r>
              <a:rPr lang="en-US" sz="2500" dirty="0"/>
              <a:t>Wiki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2" y="1066800"/>
            <a:ext cx="8440282" cy="5775903"/>
          </a:xfrm>
        </p:spPr>
        <p:txBody>
          <a:bodyPr>
            <a:normAutofit/>
          </a:bodyPr>
          <a:lstStyle/>
          <a:p>
            <a:r>
              <a:rPr lang="en-US" dirty="0" smtClean="0"/>
              <a:t>Professional sites implement a </a:t>
            </a:r>
            <a:r>
              <a:rPr lang="en-US" dirty="0" smtClean="0">
                <a:solidFill>
                  <a:srgbClr val="FF0000"/>
                </a:solidFill>
              </a:rPr>
              <a:t>rich data model</a:t>
            </a:r>
          </a:p>
          <a:p>
            <a:pPr lvl="1"/>
            <a:r>
              <a:rPr lang="en-US" dirty="0" smtClean="0"/>
              <a:t>Information stored in databases</a:t>
            </a:r>
          </a:p>
          <a:p>
            <a:pPr lvl="1"/>
            <a:r>
              <a:rPr lang="en-US" dirty="0" smtClean="0"/>
              <a:t>Extracted using complex queries</a:t>
            </a:r>
          </a:p>
          <a:p>
            <a:pPr lvl="1"/>
            <a:r>
              <a:rPr lang="en-US" dirty="0" smtClean="0"/>
              <a:t>Fed into </a:t>
            </a:r>
            <a:r>
              <a:rPr lang="en-US" dirty="0" err="1" smtClean="0"/>
              <a:t>templating</a:t>
            </a:r>
            <a:r>
              <a:rPr lang="en-US" dirty="0" smtClean="0"/>
              <a:t> web servers to create human readable content</a:t>
            </a:r>
          </a:p>
          <a:p>
            <a:r>
              <a:rPr lang="en-US" dirty="0" smtClean="0"/>
              <a:t>Plain authors left behind</a:t>
            </a:r>
          </a:p>
          <a:p>
            <a:pPr lvl="1"/>
            <a:r>
              <a:rPr lang="en-US" dirty="0" smtClean="0"/>
              <a:t>Can’t install/operate/define a database</a:t>
            </a:r>
          </a:p>
          <a:p>
            <a:pPr lvl="1"/>
            <a:r>
              <a:rPr lang="en-US" dirty="0" smtClean="0"/>
              <a:t>Can’t write the queries to extract the data</a:t>
            </a:r>
          </a:p>
          <a:p>
            <a:pPr lvl="1"/>
            <a:r>
              <a:rPr lang="en-US" dirty="0" smtClean="0"/>
              <a:t>Limited to unstructured text pages</a:t>
            </a:r>
          </a:p>
          <a:p>
            <a:pPr lvl="1"/>
            <a:r>
              <a:rPr lang="en-US" dirty="0" smtClean="0"/>
              <a:t>Less power to communicate effectively</a:t>
            </a:r>
          </a:p>
          <a:p>
            <a:pPr lvl="1"/>
            <a:r>
              <a:rPr lang="en-US" dirty="0" smtClean="0"/>
              <a:t>Less interest in publishing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Coping: Information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Lots of useful data locked in the text</a:t>
            </a:r>
          </a:p>
          <a:p>
            <a:r>
              <a:rPr lang="en-US" dirty="0" smtClean="0"/>
              <a:t>So lots of NLP/ML for information extraction</a:t>
            </a:r>
          </a:p>
          <a:p>
            <a:pPr lvl="1"/>
            <a:r>
              <a:rPr lang="en-US" dirty="0" smtClean="0"/>
              <a:t>Entity recognition</a:t>
            </a:r>
          </a:p>
          <a:p>
            <a:pPr lvl="1"/>
            <a:r>
              <a:rPr lang="en-US" dirty="0" err="1" smtClean="0"/>
              <a:t>Coreference</a:t>
            </a:r>
            <a:endParaRPr lang="en-US" dirty="0" smtClean="0"/>
          </a:p>
          <a:p>
            <a:pPr lvl="1"/>
            <a:r>
              <a:rPr lang="en-US" dirty="0" smtClean="0"/>
              <a:t>Relationship extraction</a:t>
            </a:r>
          </a:p>
          <a:p>
            <a:r>
              <a:rPr lang="en-US" dirty="0" smtClean="0"/>
              <a:t>Imperfect, so errors creep in</a:t>
            </a:r>
          </a:p>
          <a:p>
            <a:r>
              <a:rPr lang="en-US" dirty="0" smtClean="0"/>
              <a:t>And end user still misses out on benefits</a:t>
            </a:r>
          </a:p>
          <a:p>
            <a:pPr lvl="1"/>
            <a:r>
              <a:rPr lang="en-US" dirty="0" smtClean="0"/>
              <a:t>Can’t manage their data as data</a:t>
            </a:r>
          </a:p>
          <a:p>
            <a:pPr lvl="1"/>
            <a:r>
              <a:rPr lang="en-US" dirty="0" smtClean="0"/>
              <a:t>Can’t present rich visualizations and interactions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Alternative: Enforcement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 users to record structured data</a:t>
            </a:r>
          </a:p>
          <a:p>
            <a:r>
              <a:rPr lang="en-US" dirty="0" smtClean="0"/>
              <a:t>For the benefit of their corporate masters</a:t>
            </a:r>
          </a:p>
          <a:p>
            <a:r>
              <a:rPr lang="en-US" dirty="0" smtClean="0"/>
              <a:t>E.g., Electronic Medical Records 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06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Alternative: Incentives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 regular people tools that let them author structured data and visualizations themselves</a:t>
            </a:r>
          </a:p>
          <a:p>
            <a:r>
              <a:rPr lang="en-US" dirty="0" smtClean="0"/>
              <a:t>So they can communicate as well as professional web sites </a:t>
            </a:r>
          </a:p>
          <a:p>
            <a:pPr lvl="1"/>
            <a:r>
              <a:rPr lang="en-US" dirty="0" smtClean="0"/>
              <a:t>their incentive</a:t>
            </a:r>
          </a:p>
          <a:p>
            <a:r>
              <a:rPr lang="en-US" dirty="0" smtClean="0"/>
              <a:t>And their data is available in high fidelity for combination and reuse with other data </a:t>
            </a:r>
          </a:p>
          <a:p>
            <a:pPr lvl="1"/>
            <a:r>
              <a:rPr lang="en-US" dirty="0" smtClean="0"/>
              <a:t>social benefit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HTML is the language of the web</a:t>
            </a:r>
          </a:p>
          <a:p>
            <a:r>
              <a:rPr lang="en-US" dirty="0" smtClean="0"/>
              <a:t>Extend it to talk about data</a:t>
            </a:r>
          </a:p>
          <a:p>
            <a:r>
              <a:rPr lang="en-US" dirty="0" smtClean="0"/>
              <a:t>Anyone authoring HTML should be able to author data and interactive visualization</a:t>
            </a:r>
          </a:p>
          <a:p>
            <a:r>
              <a:rPr lang="en-US" dirty="0" smtClean="0"/>
              <a:t>Edit data-HTML in web pages, blogs and wikis to let authors create and visualize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6800" y="6553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8465344" y="6503045"/>
            <a:ext cx="221010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291" tIns="32146" rIns="64291" bIns="32146" anchor="ctr"/>
          <a:lstStyle/>
          <a:p>
            <a:pPr algn="r"/>
            <a:fld id="{EEA677F2-D252-4C57-A0C4-901026C97D09}" type="slidenum">
              <a:rPr lang="en-US" sz="1100">
                <a:solidFill>
                  <a:srgbClr val="878787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pPr algn="r"/>
              <a:t>9</a:t>
            </a:fld>
            <a:endParaRPr lang="en-US" sz="1100" dirty="0">
              <a:solidFill>
                <a:srgbClr val="878787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16" y="-169664"/>
            <a:ext cx="10531451" cy="70276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206508" cy="690488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70789" cy="687809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7859" y="0"/>
            <a:ext cx="91440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7859" y="-17859"/>
            <a:ext cx="10313789" cy="687585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7859" y="0"/>
            <a:ext cx="91440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4465"/>
            <a:ext cx="9251156" cy="693836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943808" presetClass="entr" presetSubtype="10554337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61943808" presetClass="entr" presetSubtype="10554359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1943808" presetClass="entr" presetSubtype="10554355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61943808" presetClass="entr" presetSubtype="1055436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1943808" presetClass="entr" presetSubtype="10554368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61943808" presetClass="entr" presetSubtype="10554372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61943808" presetClass="entr" presetSubtype="10554380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61943808" presetClass="entr" presetSubtype="10554384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1943808" presetClass="entr" presetSubtype="10554388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029200"/>
          </a:xfrm>
        </p:spPr>
        <p:txBody>
          <a:bodyPr/>
          <a:lstStyle/>
          <a:p>
            <a:r>
              <a:rPr lang="en-US" dirty="0" smtClean="0"/>
              <a:t>Publishing data is easy</a:t>
            </a:r>
          </a:p>
          <a:p>
            <a:pPr lvl="1"/>
            <a:r>
              <a:rPr lang="en-US" dirty="0" smtClean="0"/>
              <a:t>Just put a spreadsheet online</a:t>
            </a:r>
          </a:p>
          <a:p>
            <a:pPr lvl="1"/>
            <a:r>
              <a:rPr lang="en-US" dirty="0" smtClean="0"/>
              <a:t>Rows are items, columns are properties</a:t>
            </a:r>
          </a:p>
          <a:p>
            <a:r>
              <a:rPr lang="en-US" dirty="0" smtClean="0"/>
              <a:t>Identify key elements of interactive visualizations</a:t>
            </a:r>
          </a:p>
          <a:p>
            <a:pPr lvl="1"/>
            <a:r>
              <a:rPr lang="en-US" dirty="0" smtClean="0"/>
              <a:t>Like spreadsheet charts</a:t>
            </a:r>
          </a:p>
          <a:p>
            <a:r>
              <a:rPr lang="en-US" dirty="0" smtClean="0"/>
              <a:t>Add them to the HTML document vocabulary</a:t>
            </a:r>
          </a:p>
          <a:p>
            <a:pPr lvl="1"/>
            <a:r>
              <a:rPr lang="en-US" dirty="0" smtClean="0"/>
              <a:t>Insert them like images or videos today</a:t>
            </a:r>
          </a:p>
          <a:p>
            <a:r>
              <a:rPr lang="en-US" dirty="0" smtClean="0"/>
              <a:t>Configure by binding them to underlying data</a:t>
            </a:r>
          </a:p>
          <a:p>
            <a:pPr lvl="1"/>
            <a:r>
              <a:rPr lang="en-US" dirty="0" smtClean="0"/>
              <a:t>Pick chart columns in spreadsheet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93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Like Spreadsheets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sz="half" idx="2"/>
          </p:nvPr>
        </p:nvSpPr>
        <p:spPr>
          <a:xfrm>
            <a:off x="1371600" y="4876800"/>
            <a:ext cx="6629400" cy="25146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Put data in Spreadsheet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Items are rows, properties are columns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Pick a chart type (visualization)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Specify which columns used in chart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990600"/>
            <a:ext cx="8630129" cy="379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381000" y="2133600"/>
            <a:ext cx="1371600" cy="1600200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52600" y="1981200"/>
            <a:ext cx="3429000" cy="2514600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257800" y="2057400"/>
            <a:ext cx="3429000" cy="2514600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24" y="0"/>
            <a:ext cx="7855518" cy="6858000"/>
          </a:xfrm>
          <a:prstGeom prst="rect">
            <a:avLst/>
          </a:prstGeom>
          <a:noFill/>
          <a:ln w="9525">
            <a:solidFill>
              <a:srgbClr val="A7A7A7"/>
            </a:solidFill>
            <a:miter lim="800000"/>
            <a:headEnd/>
            <a:tailEnd/>
          </a:ln>
        </p:spPr>
      </p:pic>
      <p:sp>
        <p:nvSpPr>
          <p:cNvPr id="1361923" name="AutoShape 3"/>
          <p:cNvSpPr>
            <a:spLocks/>
          </p:cNvSpPr>
          <p:nvPr/>
        </p:nvSpPr>
        <p:spPr bwMode="auto">
          <a:xfrm>
            <a:off x="6097927" y="3706558"/>
            <a:ext cx="1072195" cy="555116"/>
          </a:xfrm>
          <a:prstGeom prst="wedgeEllipseCallout">
            <a:avLst>
              <a:gd name="adj1" fmla="val -52500"/>
              <a:gd name="adj2" fmla="val 50000"/>
            </a:avLst>
          </a:prstGeom>
          <a:solidFill>
            <a:srgbClr val="AAAA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83247" tIns="41623" rIns="83247" bIns="41623"/>
          <a:lstStyle/>
          <a:p>
            <a:pPr>
              <a:buNone/>
            </a:pPr>
            <a:r>
              <a:rPr lang="en-US" sz="2500" dirty="0">
                <a:latin typeface="Gill Sans" charset="0"/>
                <a:sym typeface="Gill Sans" charset="0"/>
              </a:rPr>
              <a:t>sort</a:t>
            </a:r>
          </a:p>
        </p:txBody>
      </p:sp>
      <p:sp>
        <p:nvSpPr>
          <p:cNvPr id="1361925" name="AutoShape 5"/>
          <p:cNvSpPr>
            <a:spLocks/>
          </p:cNvSpPr>
          <p:nvPr/>
        </p:nvSpPr>
        <p:spPr bwMode="auto">
          <a:xfrm>
            <a:off x="3115373" y="2134850"/>
            <a:ext cx="1329406" cy="638962"/>
          </a:xfrm>
          <a:prstGeom prst="wedgeEllipseCallout">
            <a:avLst>
              <a:gd name="adj1" fmla="val -52500"/>
              <a:gd name="adj2" fmla="val 50000"/>
            </a:avLst>
          </a:prstGeom>
          <a:solidFill>
            <a:srgbClr val="AAAA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83247" tIns="41623" rIns="83247" bIns="41623"/>
          <a:lstStyle/>
          <a:p>
            <a:pPr>
              <a:buFontTx/>
              <a:buNone/>
            </a:pPr>
            <a:r>
              <a:rPr lang="en-US" sz="2500" dirty="0">
                <a:sym typeface="Gill Sans" charset="0"/>
              </a:rPr>
              <a:t>filter</a:t>
            </a:r>
          </a:p>
        </p:txBody>
      </p:sp>
      <p:sp>
        <p:nvSpPr>
          <p:cNvPr id="1361927" name="AutoShape 7"/>
          <p:cNvSpPr>
            <a:spLocks/>
          </p:cNvSpPr>
          <p:nvPr/>
        </p:nvSpPr>
        <p:spPr bwMode="auto">
          <a:xfrm rot="10800000">
            <a:off x="4841973" y="1569614"/>
            <a:ext cx="1696010" cy="565235"/>
          </a:xfrm>
          <a:prstGeom prst="wedgeEllipseCallout">
            <a:avLst>
              <a:gd name="adj1" fmla="val -52500"/>
              <a:gd name="adj2" fmla="val 50000"/>
            </a:avLst>
          </a:prstGeom>
          <a:solidFill>
            <a:srgbClr val="AAAA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rot="10800000" lIns="83247" tIns="41623" rIns="83247" bIns="41623"/>
          <a:lstStyle/>
          <a:p>
            <a:pPr>
              <a:buNone/>
            </a:pPr>
            <a:r>
              <a:rPr lang="en-US" sz="2500" dirty="0">
                <a:latin typeface="Gill Sans" charset="0"/>
                <a:sym typeface="Gill Sans" charset="0"/>
              </a:rPr>
              <a:t>search</a:t>
            </a:r>
          </a:p>
        </p:txBody>
      </p:sp>
      <p:sp>
        <p:nvSpPr>
          <p:cNvPr id="10" name="AutoShape 5"/>
          <p:cNvSpPr>
            <a:spLocks/>
          </p:cNvSpPr>
          <p:nvPr/>
        </p:nvSpPr>
        <p:spPr bwMode="auto">
          <a:xfrm flipH="1">
            <a:off x="24884" y="4747401"/>
            <a:ext cx="2011451" cy="682331"/>
          </a:xfrm>
          <a:prstGeom prst="wedgeEllipseCallout">
            <a:avLst>
              <a:gd name="adj1" fmla="val -52500"/>
              <a:gd name="adj2" fmla="val 50000"/>
            </a:avLst>
          </a:prstGeom>
          <a:solidFill>
            <a:srgbClr val="AAAA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83247" tIns="41623" rIns="83247" bIns="41623"/>
          <a:lstStyle/>
          <a:p>
            <a:pPr>
              <a:buFontTx/>
              <a:buNone/>
            </a:pPr>
            <a:r>
              <a:rPr lang="en-US" sz="2500" dirty="0">
                <a:sym typeface="Gill Sans" charset="0"/>
              </a:rPr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395611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24" y="0"/>
            <a:ext cx="7855518" cy="6858000"/>
          </a:xfrm>
          <a:prstGeom prst="rect">
            <a:avLst/>
          </a:prstGeom>
          <a:noFill/>
          <a:ln w="9525">
            <a:solidFill>
              <a:srgbClr val="A7A7A7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2941" y="3042741"/>
            <a:ext cx="1248485" cy="2238495"/>
          </a:xfrm>
          <a:prstGeom prst="rect">
            <a:avLst/>
          </a:prstGeom>
          <a:noFill/>
        </p:spPr>
        <p:txBody>
          <a:bodyPr wrap="square" lIns="83247" tIns="41623" rIns="83247" bIns="41623" rtlCol="0">
            <a:spAutoFit/>
          </a:bodyPr>
          <a:lstStyle/>
          <a:p>
            <a:pPr>
              <a:buNone/>
            </a:pPr>
            <a:r>
              <a:rPr lang="en-US" sz="2800" dirty="0" smtClean="0"/>
              <a:t>Image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HTML:</a:t>
            </a:r>
          </a:p>
          <a:p>
            <a:pPr>
              <a:buNone/>
            </a:pPr>
            <a:r>
              <a:rPr lang="en-US" sz="2800" dirty="0" smtClean="0"/>
              <a:t>&lt;</a:t>
            </a:r>
            <a:r>
              <a:rPr lang="en-US" sz="2800" dirty="0" err="1" smtClean="0"/>
              <a:t>img</a:t>
            </a:r>
            <a:endParaRPr lang="en-US" sz="2800" dirty="0" smtClean="0"/>
          </a:p>
          <a:p>
            <a:pPr>
              <a:buNone/>
            </a:pPr>
            <a:r>
              <a:rPr lang="en-US" sz="2800" dirty="0" err="1" smtClean="0"/>
              <a:t>src</a:t>
            </a:r>
            <a:r>
              <a:rPr lang="en-US" sz="2800" dirty="0" smtClean="0"/>
              <a:t>=…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295400" y="3276600"/>
            <a:ext cx="4876800" cy="1295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6248400" y="3657600"/>
            <a:ext cx="2635692" cy="2194560"/>
          </a:xfrm>
          <a:prstGeom prst="rect">
            <a:avLst/>
          </a:prstGeom>
          <a:noFill/>
          <a:ln w="793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3823" tIns="41912" rIns="83823" bIns="41912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3247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Tx/>
              <a:buChar char="•"/>
            </a:pPr>
            <a:endParaRPr lang="en-US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37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4343"/>
            <a:ext cx="7571833" cy="6610338"/>
          </a:xfrm>
          <a:prstGeom prst="rect">
            <a:avLst/>
          </a:prstGeom>
          <a:noFill/>
          <a:ln w="9525">
            <a:solidFill>
              <a:srgbClr val="A7A7A7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37338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95400"/>
            <a:ext cx="4191000" cy="55626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98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4343"/>
            <a:ext cx="7571833" cy="6610338"/>
          </a:xfrm>
          <a:prstGeom prst="rect">
            <a:avLst/>
          </a:prstGeom>
          <a:noFill/>
          <a:ln w="9525">
            <a:solidFill>
              <a:srgbClr val="A7A7A7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3733800" cy="1143000"/>
          </a:xfrm>
        </p:spPr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95400"/>
            <a:ext cx="441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Items (Recipes)</a:t>
            </a:r>
          </a:p>
          <a:p>
            <a:r>
              <a:rPr lang="en-US" dirty="0" smtClean="0"/>
              <a:t>Each has properties</a:t>
            </a:r>
          </a:p>
          <a:p>
            <a:pPr lvl="1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Source magazine</a:t>
            </a:r>
          </a:p>
          <a:p>
            <a:pPr lvl="1"/>
            <a:r>
              <a:rPr lang="en-US" dirty="0" smtClean="0"/>
              <a:t>Publication date</a:t>
            </a:r>
          </a:p>
          <a:p>
            <a:pPr lvl="1"/>
            <a:r>
              <a:rPr lang="en-US" dirty="0" smtClean="0"/>
              <a:t>Rating</a:t>
            </a:r>
          </a:p>
          <a:p>
            <a:pPr lvl="1"/>
            <a:r>
              <a:rPr lang="en-US" dirty="0" smtClean="0"/>
              <a:t>Ingredients</a:t>
            </a:r>
          </a:p>
          <a:p>
            <a:r>
              <a:rPr lang="en-US" dirty="0" smtClean="0"/>
              <a:t>Publish as spreadsheet</a:t>
            </a:r>
          </a:p>
          <a:p>
            <a:pPr lvl="1"/>
            <a:r>
              <a:rPr lang="en-US" dirty="0" smtClean="0"/>
              <a:t>One item per row</a:t>
            </a:r>
          </a:p>
          <a:p>
            <a:pPr lvl="1"/>
            <a:r>
              <a:rPr lang="en-US" dirty="0" smtClean="0"/>
              <a:t>Columns for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98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4343"/>
            <a:ext cx="7571833" cy="6610338"/>
          </a:xfrm>
          <a:prstGeom prst="rect">
            <a:avLst/>
          </a:prstGeom>
          <a:noFill/>
          <a:ln w="9525">
            <a:solidFill>
              <a:srgbClr val="A7A7A7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3733800" cy="1143000"/>
          </a:xfrm>
        </p:spPr>
        <p:txBody>
          <a:bodyPr/>
          <a:lstStyle/>
          <a:p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0" y="990600"/>
            <a:ext cx="4419600" cy="6019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Show a collection</a:t>
            </a:r>
          </a:p>
          <a:p>
            <a:pPr lvl="1"/>
            <a:r>
              <a:rPr lang="en-US" dirty="0" smtClean="0"/>
              <a:t>Bar chart</a:t>
            </a:r>
          </a:p>
          <a:p>
            <a:pPr lvl="1"/>
            <a:r>
              <a:rPr lang="en-US" dirty="0" err="1" smtClean="0"/>
              <a:t>Sortable</a:t>
            </a:r>
            <a:r>
              <a:rPr lang="en-US" dirty="0" smtClean="0"/>
              <a:t> list (here)</a:t>
            </a:r>
          </a:p>
          <a:p>
            <a:pPr lvl="1"/>
            <a:r>
              <a:rPr lang="en-US" dirty="0" smtClean="0"/>
              <a:t>Map</a:t>
            </a:r>
          </a:p>
          <a:p>
            <a:pPr lvl="1"/>
            <a:r>
              <a:rPr lang="en-US" dirty="0" smtClean="0"/>
              <a:t>Thumbnail set</a:t>
            </a:r>
          </a:p>
          <a:p>
            <a:r>
              <a:rPr lang="en-US" dirty="0" smtClean="0"/>
              <a:t>Bound to properties</a:t>
            </a:r>
          </a:p>
          <a:p>
            <a:pPr lvl="1"/>
            <a:r>
              <a:rPr lang="en-US" dirty="0" smtClean="0"/>
              <a:t>Sort by property?</a:t>
            </a:r>
          </a:p>
          <a:p>
            <a:pPr lvl="1"/>
            <a:r>
              <a:rPr lang="en-US" dirty="0" smtClean="0"/>
              <a:t>Plot which property?</a:t>
            </a:r>
          </a:p>
          <a:p>
            <a:r>
              <a:rPr lang="en-US" dirty="0" smtClean="0"/>
              <a:t>HTML:</a:t>
            </a:r>
          </a:p>
          <a:p>
            <a:pPr>
              <a:buNone/>
            </a:pPr>
            <a:r>
              <a:rPr lang="en-US" dirty="0" smtClean="0"/>
              <a:t>    &lt;div </a:t>
            </a:r>
            <a:r>
              <a:rPr lang="en-US" dirty="0" err="1" smtClean="0"/>
              <a:t>ex:role</a:t>
            </a:r>
            <a:r>
              <a:rPr lang="en-US" dirty="0" smtClean="0"/>
              <a:t>=“view”</a:t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 err="1" smtClean="0"/>
              <a:t>ex:viewClass</a:t>
            </a:r>
            <a:r>
              <a:rPr lang="en-US" dirty="0" smtClean="0"/>
              <a:t>=“list”</a:t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 err="1" smtClean="0"/>
              <a:t>ex:sort</a:t>
            </a:r>
            <a:r>
              <a:rPr lang="en-US" dirty="0" smtClean="0"/>
              <a:t>=“price”/&gt;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572000" y="4038600"/>
            <a:ext cx="4461602" cy="2468880"/>
          </a:xfrm>
          <a:prstGeom prst="rect">
            <a:avLst/>
          </a:prstGeom>
          <a:noFill/>
          <a:ln w="793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3823" tIns="41912" rIns="83823" bIns="41912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3247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Tx/>
              <a:buChar char="•"/>
            </a:pPr>
            <a:endParaRPr lang="en-US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61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4343"/>
            <a:ext cx="7571833" cy="6610338"/>
          </a:xfrm>
          <a:prstGeom prst="rect">
            <a:avLst/>
          </a:prstGeom>
          <a:noFill/>
          <a:ln w="9525">
            <a:solidFill>
              <a:srgbClr val="A7A7A7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3733800" cy="1143000"/>
          </a:xfrm>
        </p:spPr>
        <p:txBody>
          <a:bodyPr/>
          <a:lstStyle/>
          <a:p>
            <a:r>
              <a:rPr lang="en-US" dirty="0" smtClean="0"/>
              <a:t>Facets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0" y="990600"/>
            <a:ext cx="4724400" cy="5867400"/>
          </a:xfrm>
        </p:spPr>
        <p:txBody>
          <a:bodyPr>
            <a:normAutofit fontScale="92500"/>
          </a:bodyPr>
          <a:lstStyle/>
          <a:p>
            <a:r>
              <a:rPr lang="en-US" sz="3400" dirty="0" smtClean="0"/>
              <a:t>Way to filter a collection</a:t>
            </a:r>
          </a:p>
          <a:p>
            <a:pPr lvl="1"/>
            <a:r>
              <a:rPr lang="en-US" sz="3400" dirty="0" smtClean="0"/>
              <a:t>Specify a property</a:t>
            </a:r>
          </a:p>
          <a:p>
            <a:pPr lvl="1"/>
            <a:r>
              <a:rPr lang="en-US" sz="3400" dirty="0" smtClean="0"/>
              <a:t>E.g. ingredient</a:t>
            </a:r>
          </a:p>
          <a:p>
            <a:pPr lvl="1"/>
            <a:r>
              <a:rPr lang="en-US" sz="3400" dirty="0" smtClean="0"/>
              <a:t>User clicks to pick</a:t>
            </a:r>
          </a:p>
          <a:p>
            <a:pPr lvl="1"/>
            <a:r>
              <a:rPr lang="en-US" sz="3400" dirty="0" smtClean="0"/>
              <a:t>Restrict collection to matching items</a:t>
            </a:r>
          </a:p>
          <a:p>
            <a:pPr lvl="1"/>
            <a:endParaRPr lang="en-US" sz="3400" dirty="0" smtClean="0"/>
          </a:p>
          <a:p>
            <a:r>
              <a:rPr lang="en-US" sz="3800" dirty="0" smtClean="0"/>
              <a:t>HTML:</a:t>
            </a:r>
          </a:p>
          <a:p>
            <a:pPr>
              <a:buNone/>
            </a:pPr>
            <a:r>
              <a:rPr lang="en-US" sz="3000" dirty="0" smtClean="0"/>
              <a:t>   &lt;div </a:t>
            </a:r>
            <a:r>
              <a:rPr lang="en-US" sz="3000" dirty="0" err="1" smtClean="0"/>
              <a:t>ex:role</a:t>
            </a:r>
            <a:r>
              <a:rPr lang="en-US" sz="3000" dirty="0" smtClean="0"/>
              <a:t>=“facet”</a:t>
            </a:r>
          </a:p>
          <a:p>
            <a:pPr>
              <a:buNone/>
            </a:pPr>
            <a:r>
              <a:rPr lang="en-US" sz="3000" dirty="0" smtClean="0"/>
              <a:t>   </a:t>
            </a:r>
            <a:r>
              <a:rPr lang="en-US" sz="3000" dirty="0" err="1" smtClean="0"/>
              <a:t>ex:expression</a:t>
            </a:r>
            <a:r>
              <a:rPr lang="en-US" sz="3000" dirty="0" smtClean="0"/>
              <a:t>=“ingredient”/&gt;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559380" y="3124200"/>
            <a:ext cx="4508420" cy="914400"/>
          </a:xfrm>
          <a:prstGeom prst="rect">
            <a:avLst/>
          </a:prstGeom>
          <a:noFill/>
          <a:ln w="793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3823" tIns="41912" rIns="83823" bIns="41912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3247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Tx/>
              <a:buChar char="•"/>
            </a:pPr>
            <a:endParaRPr lang="en-US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307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4343"/>
            <a:ext cx="7571833" cy="6610338"/>
          </a:xfrm>
          <a:prstGeom prst="rect">
            <a:avLst/>
          </a:prstGeom>
          <a:noFill/>
          <a:ln w="9525">
            <a:solidFill>
              <a:srgbClr val="A7A7A7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3733800" cy="1143000"/>
          </a:xfrm>
        </p:spPr>
        <p:txBody>
          <a:bodyPr/>
          <a:lstStyle/>
          <a:p>
            <a:r>
              <a:rPr lang="en-US" dirty="0" smtClean="0"/>
              <a:t>Templates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0" y="1219201"/>
            <a:ext cx="44958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Format per item</a:t>
            </a:r>
          </a:p>
          <a:p>
            <a:r>
              <a:rPr lang="en-US" dirty="0" smtClean="0"/>
              <a:t>HTML with “fill in the blanks”</a:t>
            </a:r>
          </a:p>
          <a:p>
            <a:endParaRPr lang="en-US" dirty="0" smtClean="0"/>
          </a:p>
          <a:p>
            <a:r>
              <a:rPr lang="en-US" dirty="0" smtClean="0"/>
              <a:t>HTML:</a:t>
            </a:r>
          </a:p>
          <a:p>
            <a:pPr>
              <a:buNone/>
            </a:pPr>
            <a:r>
              <a:rPr lang="en-US" sz="2800" dirty="0" smtClean="0"/>
              <a:t>    &lt;div </a:t>
            </a:r>
            <a:r>
              <a:rPr lang="en-US" sz="2800" dirty="0" err="1" smtClean="0"/>
              <a:t>ex:role</a:t>
            </a:r>
            <a:r>
              <a:rPr lang="en-US" sz="2800" dirty="0" smtClean="0"/>
              <a:t>=“template”</a:t>
            </a:r>
            <a:br>
              <a:rPr lang="en-US" sz="2800" dirty="0" smtClean="0"/>
            </a:br>
            <a:r>
              <a:rPr lang="en-US" sz="2800" dirty="0" smtClean="0"/>
              <a:t>   &lt;b&gt;</a:t>
            </a:r>
            <a:br>
              <a:rPr lang="en-US" sz="2800" dirty="0" smtClean="0"/>
            </a:br>
            <a:r>
              <a:rPr lang="en-US" sz="2800" dirty="0" smtClean="0"/>
              <a:t>   &lt;div </a:t>
            </a:r>
            <a:r>
              <a:rPr lang="en-US" sz="2800" dirty="0" err="1" smtClean="0"/>
              <a:t>ex:content</a:t>
            </a:r>
            <a:r>
              <a:rPr lang="en-US" sz="2800" dirty="0" smtClean="0"/>
              <a:t>=“title”/&gt;</a:t>
            </a:r>
            <a:br>
              <a:rPr lang="en-US" sz="2800" dirty="0" smtClean="0"/>
            </a:br>
            <a:r>
              <a:rPr lang="en-US" sz="2800" dirty="0" smtClean="0"/>
              <a:t>   &lt;/b&gt;</a:t>
            </a:r>
            <a:br>
              <a:rPr lang="en-US" sz="2800" dirty="0" smtClean="0"/>
            </a:br>
            <a:r>
              <a:rPr lang="en-US" sz="2800" dirty="0" smtClean="0"/>
              <a:t>   &lt;div </a:t>
            </a:r>
            <a:r>
              <a:rPr lang="en-US" sz="2800" dirty="0" err="1" smtClean="0"/>
              <a:t>ex:content</a:t>
            </a:r>
            <a:r>
              <a:rPr lang="en-US" sz="2800" dirty="0" smtClean="0"/>
              <a:t>=“date”/&gt;</a:t>
            </a:r>
          </a:p>
          <a:p>
            <a:pPr>
              <a:buNone/>
            </a:pPr>
            <a:r>
              <a:rPr lang="en-US" sz="2800" dirty="0" smtClean="0"/>
              <a:t>    &lt;/div&gt;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559380" y="4747401"/>
            <a:ext cx="4508420" cy="411480"/>
          </a:xfrm>
          <a:prstGeom prst="rect">
            <a:avLst/>
          </a:prstGeom>
          <a:noFill/>
          <a:ln w="793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3823" tIns="41912" rIns="83823" bIns="41912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3247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Tx/>
              <a:buChar char="•"/>
            </a:pPr>
            <a:endParaRPr lang="en-US" dirty="0">
              <a:latin typeface="Helvetica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569262" y="5580076"/>
            <a:ext cx="4498538" cy="411480"/>
          </a:xfrm>
          <a:prstGeom prst="rect">
            <a:avLst/>
          </a:prstGeom>
          <a:noFill/>
          <a:ln w="793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3823" tIns="41912" rIns="83823" bIns="41912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3247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Tx/>
              <a:buChar char="•"/>
            </a:pPr>
            <a:endParaRPr lang="en-US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3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Primitives of a Data Page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A spreadsheet</a:t>
            </a:r>
          </a:p>
          <a:p>
            <a:r>
              <a:rPr lang="en-US" dirty="0" smtClean="0"/>
              <a:t>Templates</a:t>
            </a:r>
          </a:p>
          <a:p>
            <a:pPr lvl="1"/>
            <a:r>
              <a:rPr lang="en-US" dirty="0" smtClean="0"/>
              <a:t>Explain how to display a single item</a:t>
            </a:r>
          </a:p>
          <a:p>
            <a:pPr lvl="1"/>
            <a:r>
              <a:rPr lang="en-US" dirty="0" smtClean="0"/>
              <a:t>Describe what properties should be shown where</a:t>
            </a:r>
          </a:p>
          <a:p>
            <a:r>
              <a:rPr lang="en-US" dirty="0" smtClean="0"/>
              <a:t>Views</a:t>
            </a:r>
          </a:p>
          <a:p>
            <a:pPr lvl="1"/>
            <a:r>
              <a:rPr lang="en-US" dirty="0" smtClean="0"/>
              <a:t>Ways of looking at collections of items</a:t>
            </a:r>
          </a:p>
          <a:p>
            <a:pPr lvl="1"/>
            <a:r>
              <a:rPr lang="en-US" dirty="0" smtClean="0"/>
              <a:t>Lists, Thumbnails, Maps, Scatter plots</a:t>
            </a:r>
          </a:p>
          <a:p>
            <a:pPr lvl="1"/>
            <a:r>
              <a:rPr lang="en-US" dirty="0" smtClean="0"/>
              <a:t>Specify which properties determine layout</a:t>
            </a:r>
          </a:p>
          <a:p>
            <a:r>
              <a:rPr lang="en-US" dirty="0" smtClean="0"/>
              <a:t>Facets</a:t>
            </a:r>
          </a:p>
          <a:p>
            <a:pPr lvl="1"/>
            <a:r>
              <a:rPr lang="en-US" dirty="0" smtClean="0"/>
              <a:t>For filtering information based on its structure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10531</TotalTime>
  <Words>8644</Words>
  <Application>Microsoft Office PowerPoint</Application>
  <PresentationFormat>On-screen Show (4:3)</PresentationFormat>
  <Paragraphs>1709</Paragraphs>
  <Slides>221</Slides>
  <Notes>148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221</vt:i4>
      </vt:variant>
    </vt:vector>
  </HeadingPairs>
  <TitlesOfParts>
    <vt:vector size="239" baseType="lpstr">
      <vt:lpstr>Apple Symbols</vt:lpstr>
      <vt:lpstr>Arial</vt:lpstr>
      <vt:lpstr>Calibri</vt:lpstr>
      <vt:lpstr>Courier New</vt:lpstr>
      <vt:lpstr>Eurostile</vt:lpstr>
      <vt:lpstr>Georgia</vt:lpstr>
      <vt:lpstr>Gill Sans</vt:lpstr>
      <vt:lpstr>Helvetica</vt:lpstr>
      <vt:lpstr>Helvetica Neue</vt:lpstr>
      <vt:lpstr>Helvetica Neue Bold Condensed</vt:lpstr>
      <vt:lpstr>Helvetica Neue Light</vt:lpstr>
      <vt:lpstr>Helvetica Neue Medium</vt:lpstr>
      <vt:lpstr>Helvetica Neue Thin</vt:lpstr>
      <vt:lpstr>Inconsolata</vt:lpstr>
      <vt:lpstr>Myriad Pro Semibold SemiExt</vt:lpstr>
      <vt:lpstr>Palatino</vt:lpstr>
      <vt:lpstr>ヒラギノ角ゴ ProN W3</vt:lpstr>
      <vt:lpstr>Office Theme</vt:lpstr>
      <vt:lpstr>User Interfaces that Entice People to Manage Better Information</vt:lpstr>
      <vt:lpstr>Small Data</vt:lpstr>
      <vt:lpstr>Conclusion</vt:lpstr>
      <vt:lpstr>Current Tools</vt:lpstr>
      <vt:lpstr>The Questions</vt:lpstr>
      <vt:lpstr>Examples</vt:lpstr>
      <vt:lpstr>Information Scraps</vt:lpstr>
      <vt:lpstr>The State of PIM</vt:lpstr>
      <vt:lpstr>PowerPoint Presentation</vt:lpstr>
      <vt:lpstr>Information Scraps</vt:lpstr>
      <vt:lpstr>Info Scraps Study</vt:lpstr>
      <vt:lpstr>PowerPoint Presentation</vt:lpstr>
      <vt:lpstr>PowerPoint Presentation</vt:lpstr>
      <vt:lpstr>Flow</vt:lpstr>
      <vt:lpstr>PowerPoint Presentation</vt:lpstr>
      <vt:lpstr>PowerPoint Presentation</vt:lpstr>
      <vt:lpstr>PowerPoint Presentation</vt:lpstr>
      <vt:lpstr>PowerPoint Presentation</vt:lpstr>
      <vt:lpstr>Interviews: Why do you create information scraps?</vt:lpstr>
      <vt:lpstr>Inhibitions to Digital Capture</vt:lpstr>
      <vt:lpstr>List.it:  Lightweight note Capture</vt:lpstr>
      <vt:lpstr>Inhibitions to Digital Capture</vt:lpstr>
      <vt:lpstr>PowerPoint Presentation</vt:lpstr>
      <vt:lpstr>PowerPoint Presentation</vt:lpstr>
      <vt:lpstr>Speed In Seconds U=484, N=33912</vt:lpstr>
      <vt:lpstr>Note Length</vt:lpstr>
      <vt:lpstr>PowerPoint Presentation</vt:lpstr>
      <vt:lpstr>Frequency of note types</vt:lpstr>
      <vt:lpstr>List.it Contains Apps’ Data</vt:lpstr>
      <vt:lpstr>List.it Interviews</vt:lpstr>
      <vt:lpstr>PowerPoint Presentation</vt:lpstr>
      <vt:lpstr>PowerPoint Presentation</vt:lpstr>
      <vt:lpstr>User Types</vt:lpstr>
      <vt:lpstr>How do people keep and access information in list-it?</vt:lpstr>
      <vt:lpstr>PowerPoint Presentation</vt:lpstr>
      <vt:lpstr>PowerPoint Presentation</vt:lpstr>
      <vt:lpstr>Minimalist</vt:lpstr>
      <vt:lpstr>Packrat</vt:lpstr>
      <vt:lpstr>Revisionist</vt:lpstr>
      <vt:lpstr>Spring Cleaner</vt:lpstr>
      <vt:lpstr>PowerPoint Presentation</vt:lpstr>
      <vt:lpstr>PowerPoint Presentation</vt:lpstr>
      <vt:lpstr>Encouraging Classroom Forum Contribution</vt:lpstr>
      <vt:lpstr>The Problem</vt:lpstr>
      <vt:lpstr>Discussion Forums: Benefits</vt:lpstr>
      <vt:lpstr>Discussion Forums: Out of Context</vt:lpstr>
      <vt:lpstr>Automation?</vt:lpstr>
      <vt:lpstr>Idea</vt:lpstr>
      <vt:lpstr>NB</vt:lpstr>
      <vt:lpstr>PowerPoint Presentation</vt:lpstr>
      <vt:lpstr>PowerPoint Presentation</vt:lpstr>
      <vt:lpstr>Benefits</vt:lpstr>
      <vt:lpstr>Babylonian Talmud</vt:lpstr>
      <vt:lpstr>Concrete Mathematics</vt:lpstr>
      <vt:lpstr>Assessment</vt:lpstr>
      <vt:lpstr>Nb Usage</vt:lpstr>
      <vt:lpstr>Nb Usage</vt:lpstr>
      <vt:lpstr>Nb Usage</vt:lpstr>
      <vt:lpstr>Best Use Class</vt:lpstr>
      <vt:lpstr>Content</vt:lpstr>
      <vt:lpstr>Content</vt:lpstr>
      <vt:lpstr>Timing</vt:lpstr>
      <vt:lpstr>Participation</vt:lpstr>
      <vt:lpstr>User Feedback</vt:lpstr>
      <vt:lpstr>Student Feedback</vt:lpstr>
      <vt:lpstr>Student Feedback</vt:lpstr>
      <vt:lpstr>Faculty Feedback</vt:lpstr>
      <vt:lpstr>Improved Online Discussion</vt:lpstr>
      <vt:lpstr>Improved In-Class Discussion</vt:lpstr>
      <vt:lpstr>Know your Students</vt:lpstr>
      <vt:lpstr>Better Teaching</vt:lpstr>
      <vt:lpstr>Just a Forum?</vt:lpstr>
      <vt:lpstr>NB-specific Benefits</vt:lpstr>
      <vt:lpstr>Discussion While Reading</vt:lpstr>
      <vt:lpstr>Contrast: WebAnn [Brush, 2001]</vt:lpstr>
      <vt:lpstr>Summary</vt:lpstr>
      <vt:lpstr>Return to Hypertext?</vt:lpstr>
      <vt:lpstr>Where Next?</vt:lpstr>
      <vt:lpstr>Structured Data</vt:lpstr>
      <vt:lpstr>Structured Data</vt:lpstr>
      <vt:lpstr>PowerPoint Presentation</vt:lpstr>
      <vt:lpstr>PowerPoint Presentation</vt:lpstr>
      <vt:lpstr>PowerPoint Presentation</vt:lpstr>
      <vt:lpstr>PowerPoint Presentation</vt:lpstr>
      <vt:lpstr>Why?</vt:lpstr>
      <vt:lpstr>Coping: Information Extraction</vt:lpstr>
      <vt:lpstr>Alternative: Enforcement</vt:lpstr>
      <vt:lpstr>Alternative: Incentives</vt:lpstr>
      <vt:lpstr>Approach</vt:lpstr>
      <vt:lpstr>Approach</vt:lpstr>
      <vt:lpstr>Like Spreadsheets </vt:lpstr>
      <vt:lpstr>PowerPoint Presentation</vt:lpstr>
      <vt:lpstr>PowerPoint Presentation</vt:lpstr>
      <vt:lpstr>PowerPoint Presentation</vt:lpstr>
      <vt:lpstr>Data</vt:lpstr>
      <vt:lpstr>Views</vt:lpstr>
      <vt:lpstr>Facets</vt:lpstr>
      <vt:lpstr>Templates</vt:lpstr>
      <vt:lpstr>Key Primitives of a Data Page</vt:lpstr>
      <vt:lpstr>General Enough?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Impoverished Information Visualization?</vt:lpstr>
      <vt:lpstr>Exhibit</vt:lpstr>
      <vt:lpstr>Exhibit</vt:lpstr>
      <vt:lpstr>Demo</vt:lpstr>
      <vt:lpstr>Outcomes</vt:lpstr>
      <vt:lpstr>Hobby Stores</vt:lpstr>
      <vt:lpstr>Science</vt:lpstr>
      <vt:lpstr>PhD Theses</vt:lpstr>
      <vt:lpstr>Rental Apartments</vt:lpstr>
      <vt:lpstr>Data.gov</vt:lpstr>
      <vt:lpstr>NGOs</vt:lpstr>
      <vt:lpstr>Newspapers</vt:lpstr>
      <vt:lpstr>Libraries</vt:lpstr>
      <vt:lpstr>Sports</vt:lpstr>
      <vt:lpstr>Strange Hobbyists</vt:lpstr>
      <vt:lpstr>Strange Hobbyists</vt:lpstr>
      <vt:lpstr>PowerPoint Presentation</vt:lpstr>
      <vt:lpstr>Urdu Dictionary </vt:lpstr>
      <vt:lpstr>Network Television Schedule</vt:lpstr>
      <vt:lpstr>Map Store</vt:lpstr>
      <vt:lpstr>Scalability</vt:lpstr>
      <vt:lpstr>Usage Study</vt:lpstr>
      <vt:lpstr>Usage Study</vt:lpstr>
      <vt:lpstr>Exhibit from a scientist’s perspective</vt:lpstr>
      <vt:lpstr>Data Set</vt:lpstr>
      <vt:lpstr>12 Interview Subjects</vt:lpstr>
      <vt:lpstr>Schema Size (Number of Properties)</vt:lpstr>
      <vt:lpstr>Data Format</vt:lpstr>
      <vt:lpstr>Users author data in Spreadsheets</vt:lpstr>
      <vt:lpstr>Data Model</vt:lpstr>
      <vt:lpstr>Data Model</vt:lpstr>
      <vt:lpstr>Better data tools</vt:lpstr>
      <vt:lpstr>Authoring by Copying</vt:lpstr>
      <vt:lpstr>Copy-Paste-Tweak Development</vt:lpstr>
      <vt:lpstr>Copy-Paste-Tweak Development</vt:lpstr>
      <vt:lpstr>Summary</vt:lpstr>
      <vt:lpstr>Summary</vt:lpstr>
      <vt:lpstr>HTMLifying Design</vt:lpstr>
      <vt:lpstr>Bricolage</vt:lpstr>
      <vt:lpstr>But</vt:lpstr>
      <vt:lpstr>Wasn’t CSS supposed to solve this?</vt:lpstr>
      <vt:lpstr>How would you make David’s site look like James’? </vt:lpstr>
      <vt:lpstr>PowerPoint Presentation</vt:lpstr>
      <vt:lpstr>PowerPoint Presentation</vt:lpstr>
      <vt:lpstr>CSS Struggles</vt:lpstr>
      <vt:lpstr>Common solution: Templating</vt:lpstr>
      <vt:lpstr>PowerPoint Presentation</vt:lpstr>
      <vt:lpstr>PowerPoint Presentation</vt:lpstr>
      <vt:lpstr>Templating Challenges</vt:lpstr>
      <vt:lpstr>Cascading Tree Sheets</vt:lpstr>
      <vt:lpstr>CTS Syntax</vt:lpstr>
      <vt:lpstr>CTS Language</vt:lpstr>
      <vt:lpstr>CTS Language</vt:lpstr>
      <vt:lpstr>CTS Language</vt:lpstr>
      <vt:lpstr>CTS Language</vt:lpstr>
      <vt:lpstr>PowerPoint Presentation</vt:lpstr>
      <vt:lpstr>Mockup Driven Design </vt:lpstr>
      <vt:lpstr>User Study: Course Pages </vt:lpstr>
      <vt:lpstr>PowerPoint Presentation</vt:lpstr>
      <vt:lpstr>PowerPoint Presentation</vt:lpstr>
      <vt:lpstr>Microformat Themes</vt:lpstr>
      <vt:lpstr>Widget Encapsulation</vt:lpstr>
      <vt:lpstr>PowerPoint Presentation</vt:lpstr>
      <vt:lpstr>Adding Data Interaction</vt:lpstr>
      <vt:lpstr>How would you edit a publication from your web browser? </vt:lpstr>
      <vt:lpstr>Standard Templates/Exhibit</vt:lpstr>
      <vt:lpstr>Bidirectional Data Flow </vt:lpstr>
      <vt:lpstr>Spreadsheet Backed Apps</vt:lpstr>
      <vt:lpstr>Idea</vt:lpstr>
      <vt:lpstr>Quilt: Spreadsheet Backed Apps</vt:lpstr>
      <vt:lpstr>Quiltfor Spreadsheets </vt:lpstr>
      <vt:lpstr>Quilt for Spreadsheets </vt:lpstr>
      <vt:lpstr>Quilt for Spreadsheets </vt:lpstr>
      <vt:lpstr>Quilt for Spreadsheets</vt:lpstr>
      <vt:lpstr>Quilt for Spreadsheets </vt:lpstr>
      <vt:lpstr>PowerPoint Presentation</vt:lpstr>
      <vt:lpstr>Todo List Demo </vt:lpstr>
      <vt:lpstr>Mortgage Calculator Demo </vt:lpstr>
      <vt:lpstr>User Study</vt:lpstr>
      <vt:lpstr>Given Ordinary HTML Mockups without CTS Present </vt:lpstr>
      <vt:lpstr>PowerPoint Presentation</vt:lpstr>
      <vt:lpstr>PowerPoint Presentation</vt:lpstr>
      <vt:lpstr>PowerPoint Presentation</vt:lpstr>
      <vt:lpstr>Results</vt:lpstr>
      <vt:lpstr>Completion Times---Predicted</vt:lpstr>
      <vt:lpstr>Completion Times---Actual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Graduated!</vt:lpstr>
      <vt:lpstr>Conclusion</vt:lpstr>
      <vt:lpstr>Conclusion</vt:lpstr>
      <vt:lpstr>List.it</vt:lpstr>
      <vt:lpstr>NB</vt:lpstr>
      <vt:lpstr>Exhibit</vt:lpstr>
      <vt:lpstr>Quilt</vt:lpstr>
      <vt:lpstr>Conclusion</vt:lpstr>
      <vt:lpstr>Students and *Colleagues</vt:lpstr>
      <vt:lpstr>Try Them All (Almost)</vt:lpstr>
      <vt:lpstr>Recruitment</vt:lpstr>
      <vt:lpstr>EXTENSIONS</vt:lpstr>
      <vt:lpstr>Wibit Collaborative Authoring in a Wiki</vt:lpstr>
      <vt:lpstr>Wibit Collaborative Authoring in a Wiki</vt:lpstr>
      <vt:lpstr>Contrast: DBpedia</vt:lpstr>
      <vt:lpstr>Exhibit in a Blog: Datapress</vt:lpstr>
      <vt:lpstr>WordPress + datapress</vt:lpstr>
      <vt:lpstr>Or Just a Document</vt:lpstr>
      <vt:lpstr>DATA EXPORT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 Interfaces that Entice People to Manage Better Information</dc:title>
  <dc:creator>David</dc:creator>
  <cp:lastModifiedBy>karger@mit.edu</cp:lastModifiedBy>
  <cp:revision>130</cp:revision>
  <dcterms:created xsi:type="dcterms:W3CDTF">2011-10-20T16:33:22Z</dcterms:created>
  <dcterms:modified xsi:type="dcterms:W3CDTF">2015-11-17T18:16:39Z</dcterms:modified>
</cp:coreProperties>
</file>