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67"/>
  </p:notesMasterIdLst>
  <p:handoutMasterIdLst>
    <p:handoutMasterId r:id="rId68"/>
  </p:handoutMasterIdLst>
  <p:sldIdLst>
    <p:sldId id="527" r:id="rId2"/>
    <p:sldId id="257" r:id="rId3"/>
    <p:sldId id="541" r:id="rId4"/>
    <p:sldId id="727" r:id="rId5"/>
    <p:sldId id="570" r:id="rId6"/>
    <p:sldId id="705" r:id="rId7"/>
    <p:sldId id="720" r:id="rId8"/>
    <p:sldId id="721" r:id="rId9"/>
    <p:sldId id="728" r:id="rId10"/>
    <p:sldId id="571" r:id="rId11"/>
    <p:sldId id="572" r:id="rId12"/>
    <p:sldId id="706" r:id="rId13"/>
    <p:sldId id="573" r:id="rId14"/>
    <p:sldId id="707" r:id="rId15"/>
    <p:sldId id="708" r:id="rId16"/>
    <p:sldId id="709" r:id="rId17"/>
    <p:sldId id="711" r:id="rId18"/>
    <p:sldId id="722" r:id="rId19"/>
    <p:sldId id="712" r:id="rId20"/>
    <p:sldId id="713" r:id="rId21"/>
    <p:sldId id="715" r:id="rId22"/>
    <p:sldId id="716" r:id="rId23"/>
    <p:sldId id="717" r:id="rId24"/>
    <p:sldId id="718" r:id="rId25"/>
    <p:sldId id="719" r:id="rId26"/>
    <p:sldId id="723" r:id="rId27"/>
    <p:sldId id="726" r:id="rId28"/>
    <p:sldId id="638" r:id="rId29"/>
    <p:sldId id="618" r:id="rId30"/>
    <p:sldId id="588" r:id="rId31"/>
    <p:sldId id="591" r:id="rId32"/>
    <p:sldId id="594" r:id="rId33"/>
    <p:sldId id="595" r:id="rId34"/>
    <p:sldId id="596" r:id="rId35"/>
    <p:sldId id="597" r:id="rId36"/>
    <p:sldId id="598" r:id="rId37"/>
    <p:sldId id="600" r:id="rId38"/>
    <p:sldId id="605" r:id="rId39"/>
    <p:sldId id="602" r:id="rId40"/>
    <p:sldId id="603" r:id="rId41"/>
    <p:sldId id="604" r:id="rId42"/>
    <p:sldId id="608" r:id="rId43"/>
    <p:sldId id="611" r:id="rId44"/>
    <p:sldId id="658" r:id="rId45"/>
    <p:sldId id="654" r:id="rId46"/>
    <p:sldId id="647" r:id="rId47"/>
    <p:sldId id="651" r:id="rId48"/>
    <p:sldId id="653" r:id="rId49"/>
    <p:sldId id="617" r:id="rId50"/>
    <p:sldId id="640" r:id="rId51"/>
    <p:sldId id="641" r:id="rId52"/>
    <p:sldId id="642" r:id="rId53"/>
    <p:sldId id="643" r:id="rId54"/>
    <p:sldId id="648" r:id="rId55"/>
    <p:sldId id="559" r:id="rId56"/>
    <p:sldId id="560" r:id="rId57"/>
    <p:sldId id="561" r:id="rId58"/>
    <p:sldId id="562" r:id="rId59"/>
    <p:sldId id="623" r:id="rId60"/>
    <p:sldId id="644" r:id="rId61"/>
    <p:sldId id="657" r:id="rId62"/>
    <p:sldId id="645" r:id="rId63"/>
    <p:sldId id="524" r:id="rId64"/>
    <p:sldId id="646" r:id="rId65"/>
    <p:sldId id="540" r:id="rId66"/>
  </p:sldIdLst>
  <p:sldSz cx="10045700" cy="7531100"/>
  <p:notesSz cx="7035800" cy="9194800"/>
  <p:custShowLst>
    <p:custShow name="short" id="0">
      <p:sldLst/>
    </p:custShow>
  </p:custShowLst>
  <p:defaultTextStyle>
    <a:defPPr>
      <a:defRPr lang="en-US"/>
    </a:defPPr>
    <a:lvl1pPr algn="l" rtl="0" eaLnBrk="0" fontAlgn="base" hangingPunct="0">
      <a:lnSpc>
        <a:spcPct val="90000"/>
      </a:lnSpc>
      <a:spcBef>
        <a:spcPct val="30000"/>
      </a:spcBef>
      <a:spcAft>
        <a:spcPct val="0"/>
      </a:spcAft>
      <a:buSzPct val="100000"/>
      <a:buChar char="•"/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30000"/>
      </a:spcBef>
      <a:spcAft>
        <a:spcPct val="0"/>
      </a:spcAft>
      <a:buSzPct val="100000"/>
      <a:buChar char="•"/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30000"/>
      </a:spcBef>
      <a:spcAft>
        <a:spcPct val="0"/>
      </a:spcAft>
      <a:buSzPct val="100000"/>
      <a:buChar char="•"/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30000"/>
      </a:spcBef>
      <a:spcAft>
        <a:spcPct val="0"/>
      </a:spcAft>
      <a:buSzPct val="100000"/>
      <a:buChar char="•"/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30000"/>
      </a:spcBef>
      <a:spcAft>
        <a:spcPct val="0"/>
      </a:spcAft>
      <a:buSzPct val="100000"/>
      <a:buChar char="•"/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Karg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 useTimings="0">
    <p:present/>
    <p:sldAll/>
    <p:penClr>
      <a:schemeClr val="tx1"/>
    </p:penClr>
  </p:showPr>
  <p:clrMru>
    <a:srgbClr val="F76681"/>
    <a:srgbClr val="B760F9"/>
    <a:srgbClr val="0066FF"/>
    <a:srgbClr val="FFFFCC"/>
    <a:srgbClr val="33CC33"/>
    <a:srgbClr val="FF9933"/>
    <a:srgbClr val="288FFF"/>
    <a:srgbClr val="02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5206" autoAdjust="0"/>
    <p:restoredTop sz="96429" autoAdjust="0"/>
  </p:normalViewPr>
  <p:slideViewPr>
    <p:cSldViewPr>
      <p:cViewPr varScale="1">
        <p:scale>
          <a:sx n="52" d="100"/>
          <a:sy n="52" d="100"/>
        </p:scale>
        <p:origin x="-96" y="-486"/>
      </p:cViewPr>
      <p:guideLst>
        <p:guide orient="horz" pos="2688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58"/>
    </p:cViewPr>
  </p:sorterViewPr>
  <p:notesViewPr>
    <p:cSldViewPr>
      <p:cViewPr>
        <p:scale>
          <a:sx n="75" d="100"/>
          <a:sy n="75" d="100"/>
        </p:scale>
        <p:origin x="-2490" y="-468"/>
      </p:cViewPr>
      <p:guideLst>
        <p:guide orient="horz" pos="2896"/>
        <p:guide pos="221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6988" y="0"/>
            <a:ext cx="30559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08" tIns="0" rIns="17708" bIns="0" numCol="1" anchor="t" anchorCtr="0" compatLnSpc="1">
            <a:prstTxWarp prst="textNoShape">
              <a:avLst/>
            </a:prstTxWarp>
          </a:bodyPr>
          <a:lstStyle>
            <a:lvl1pPr defTabSz="771525">
              <a:spcBef>
                <a:spcPct val="0"/>
              </a:spcBef>
              <a:buSzTx/>
              <a:buFontTx/>
              <a:buNone/>
              <a:defRPr sz="900" i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6850" y="0"/>
            <a:ext cx="30559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08" tIns="0" rIns="17708" bIns="0" numCol="1" anchor="t" anchorCtr="0" compatLnSpc="1">
            <a:prstTxWarp prst="textNoShape">
              <a:avLst/>
            </a:prstTxWarp>
          </a:bodyPr>
          <a:lstStyle>
            <a:lvl1pPr algn="r" defTabSz="771525">
              <a:spcBef>
                <a:spcPct val="0"/>
              </a:spcBef>
              <a:buSzTx/>
              <a:buFontTx/>
              <a:buNone/>
              <a:defRPr sz="900" i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6988" y="8720138"/>
            <a:ext cx="305593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08" tIns="0" rIns="17708" bIns="0" numCol="1" anchor="b" anchorCtr="0" compatLnSpc="1">
            <a:prstTxWarp prst="textNoShape">
              <a:avLst/>
            </a:prstTxWarp>
          </a:bodyPr>
          <a:lstStyle>
            <a:lvl1pPr defTabSz="771525">
              <a:spcBef>
                <a:spcPct val="0"/>
              </a:spcBef>
              <a:buSzTx/>
              <a:buFontTx/>
              <a:buNone/>
              <a:defRPr sz="900" i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6850" y="8720138"/>
            <a:ext cx="305593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08" tIns="0" rIns="17708" bIns="0" numCol="1" anchor="b" anchorCtr="0" compatLnSpc="1">
            <a:prstTxWarp prst="textNoShape">
              <a:avLst/>
            </a:prstTxWarp>
          </a:bodyPr>
          <a:lstStyle>
            <a:lvl1pPr algn="r" defTabSz="771525">
              <a:spcBef>
                <a:spcPct val="0"/>
              </a:spcBef>
              <a:buSzTx/>
              <a:buFontTx/>
              <a:buNone/>
              <a:defRPr sz="900" i="1">
                <a:latin typeface="Arial" charset="0"/>
              </a:defRPr>
            </a:lvl1pPr>
          </a:lstStyle>
          <a:p>
            <a:fld id="{07B7BE03-D734-44BD-BFF9-BCD157DA2F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6988" y="0"/>
            <a:ext cx="30559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08" tIns="0" rIns="17708" bIns="0" numCol="1" anchor="t" anchorCtr="0" compatLnSpc="1">
            <a:prstTxWarp prst="textNoShape">
              <a:avLst/>
            </a:prstTxWarp>
          </a:bodyPr>
          <a:lstStyle>
            <a:lvl1pPr defTabSz="771525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9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6850" y="0"/>
            <a:ext cx="30559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08" tIns="0" rIns="17708" bIns="0" numCol="1" anchor="t" anchorCtr="0" compatLnSpc="1">
            <a:prstTxWarp prst="textNoShape">
              <a:avLst/>
            </a:prstTxWarp>
          </a:bodyPr>
          <a:lstStyle>
            <a:lvl1pPr algn="r" defTabSz="771525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9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6988" y="8720138"/>
            <a:ext cx="305593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08" tIns="0" rIns="17708" bIns="0" numCol="1" anchor="b" anchorCtr="0" compatLnSpc="1">
            <a:prstTxWarp prst="textNoShape">
              <a:avLst/>
            </a:prstTxWarp>
          </a:bodyPr>
          <a:lstStyle>
            <a:lvl1pPr defTabSz="771525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9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6850" y="8720138"/>
            <a:ext cx="305593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08" tIns="0" rIns="17708" bIns="0" numCol="1" anchor="b" anchorCtr="0" compatLnSpc="1">
            <a:prstTxWarp prst="textNoShape">
              <a:avLst/>
            </a:prstTxWarp>
          </a:bodyPr>
          <a:lstStyle>
            <a:lvl1pPr algn="r" defTabSz="771525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900" i="1">
                <a:latin typeface="Times New Roman" pitchFamily="18" charset="0"/>
              </a:defRPr>
            </a:lvl1pPr>
          </a:lstStyle>
          <a:p>
            <a:fld id="{E42E7F65-2C8C-4D9E-8829-CB0855BA88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96988" y="633413"/>
            <a:ext cx="4459287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4763" y="4408488"/>
            <a:ext cx="4429125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9565" tIns="24147" rIns="59565" bIns="2414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20663" indent="-220663" algn="l" defTabSz="762000" rtl="0" fontAlgn="base">
      <a:lnSpc>
        <a:spcPct val="85000"/>
      </a:lnSpc>
      <a:spcBef>
        <a:spcPct val="40000"/>
      </a:spcBef>
      <a:spcAft>
        <a:spcPct val="0"/>
      </a:spcAft>
      <a:buSzPct val="100000"/>
      <a:buChar char="•"/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17513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35025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5095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668463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B4E6E-54BC-457E-877F-96B4983F661E}" type="slidenum">
              <a:rPr lang="en-US"/>
              <a:pPr/>
              <a:t>1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4763" y="4408488"/>
            <a:ext cx="4429125" cy="255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F652D-E195-4977-BB16-2855E251F321}" type="slidenum">
              <a:rPr lang="en-US"/>
              <a:pPr/>
              <a:t>19</a:t>
            </a:fld>
            <a:endParaRPr lang="en-US"/>
          </a:p>
        </p:txBody>
      </p:sp>
      <p:sp>
        <p:nvSpPr>
          <p:cNvPr id="111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4763" y="4408488"/>
            <a:ext cx="4429125" cy="255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CDF82-E847-4B18-8D8E-A182C6C3371B}" type="slidenum">
              <a:rPr lang="en-US"/>
              <a:pPr/>
              <a:t>20</a:t>
            </a:fld>
            <a:endParaRPr lang="en-US"/>
          </a:p>
        </p:txBody>
      </p:sp>
      <p:sp>
        <p:nvSpPr>
          <p:cNvPr id="150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9E4B0-28EE-4726-8826-061925258E7F}" type="slidenum">
              <a:rPr lang="en-US"/>
              <a:pPr/>
              <a:t>21</a:t>
            </a:fld>
            <a:endParaRPr lang="en-US"/>
          </a:p>
        </p:txBody>
      </p:sp>
      <p:sp>
        <p:nvSpPr>
          <p:cNvPr id="103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4763" y="4408488"/>
            <a:ext cx="4429125" cy="255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2430A0-10A7-41BD-A6C2-2C0B6F3D4CC0}" type="slidenum">
              <a:rPr lang="en-US"/>
              <a:pPr/>
              <a:t>22</a:t>
            </a:fld>
            <a:endParaRPr lang="en-US"/>
          </a:p>
        </p:txBody>
      </p:sp>
      <p:sp>
        <p:nvSpPr>
          <p:cNvPr id="149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9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4763" y="4408488"/>
            <a:ext cx="4429125" cy="255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05E03-C3F8-4D78-8FAD-4F342DA36C4F}" type="slidenum">
              <a:rPr lang="en-US"/>
              <a:pPr/>
              <a:t>23</a:t>
            </a:fld>
            <a:endParaRPr lang="en-US"/>
          </a:p>
        </p:txBody>
      </p:sp>
      <p:sp>
        <p:nvSpPr>
          <p:cNvPr id="129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4763" y="4408488"/>
            <a:ext cx="4429125" cy="255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526F4-F7D7-4FF2-AAD6-B1937A143498}" type="slidenum">
              <a:rPr lang="en-US"/>
              <a:pPr/>
              <a:t>24</a:t>
            </a:fld>
            <a:endParaRPr lang="en-US"/>
          </a:p>
        </p:txBody>
      </p:sp>
      <p:sp>
        <p:nvSpPr>
          <p:cNvPr id="129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4763" y="4408488"/>
            <a:ext cx="4429125" cy="255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7D0DD-E0DC-4326-A989-BF8FEED4C683}" type="slidenum">
              <a:rPr lang="en-US"/>
              <a:pPr/>
              <a:t>25</a:t>
            </a:fld>
            <a:endParaRPr lang="en-US"/>
          </a:p>
        </p:txBody>
      </p:sp>
      <p:sp>
        <p:nvSpPr>
          <p:cNvPr id="150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0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950F1-B60A-45DE-B8CF-9754E6A9A4FE}" type="slidenum">
              <a:rPr lang="en-US"/>
              <a:pPr/>
              <a:t>28</a:t>
            </a:fld>
            <a:endParaRPr lang="en-US"/>
          </a:p>
        </p:txBody>
      </p:sp>
      <p:sp>
        <p:nvSpPr>
          <p:cNvPr id="152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2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F1846-789E-4A45-B9A6-4C4C3A8C9F38}" type="slidenum">
              <a:rPr lang="en-US"/>
              <a:pPr/>
              <a:t>29</a:t>
            </a:fld>
            <a:endParaRPr lang="en-US"/>
          </a:p>
        </p:txBody>
      </p:sp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E453C-CB1C-459B-A66C-51951A70698D}" type="slidenum">
              <a:rPr lang="en-US"/>
              <a:pPr/>
              <a:t>30</a:t>
            </a:fld>
            <a:endParaRPr lang="en-US"/>
          </a:p>
        </p:txBody>
      </p:sp>
      <p:sp>
        <p:nvSpPr>
          <p:cNvPr id="139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8975"/>
            <a:ext cx="4597400" cy="3448050"/>
          </a:xfrm>
        </p:spPr>
      </p:sp>
      <p:sp>
        <p:nvSpPr>
          <p:cNvPr id="139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86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162B3-4413-44EC-9069-CD7233363915}" type="slidenum">
              <a:rPr lang="en-US"/>
              <a:pPr/>
              <a:t>2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4763" y="4408488"/>
            <a:ext cx="4429125" cy="255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7ED91-382B-45D8-A366-2656B718693B}" type="slidenum">
              <a:rPr lang="en-US"/>
              <a:pPr/>
              <a:t>31</a:t>
            </a:fld>
            <a:endParaRPr lang="en-US"/>
          </a:p>
        </p:txBody>
      </p:sp>
      <p:sp>
        <p:nvSpPr>
          <p:cNvPr id="140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8975"/>
            <a:ext cx="4597400" cy="3448050"/>
          </a:xfrm>
        </p:spPr>
      </p:sp>
      <p:sp>
        <p:nvSpPr>
          <p:cNvPr id="140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86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36902-D499-461D-8511-64714D1D36DE}" type="slidenum">
              <a:rPr lang="en-US"/>
              <a:pPr/>
              <a:t>32</a:t>
            </a:fld>
            <a:endParaRPr lang="en-US"/>
          </a:p>
        </p:txBody>
      </p:sp>
      <p:sp>
        <p:nvSpPr>
          <p:cNvPr id="141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8975"/>
            <a:ext cx="4597400" cy="3448050"/>
          </a:xfrm>
        </p:spPr>
      </p:sp>
      <p:sp>
        <p:nvSpPr>
          <p:cNvPr id="141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86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54545-5177-4D2D-A872-0914A9B94E37}" type="slidenum">
              <a:rPr lang="en-US"/>
              <a:pPr/>
              <a:t>33</a:t>
            </a:fld>
            <a:endParaRPr lang="en-US"/>
          </a:p>
        </p:txBody>
      </p:sp>
      <p:sp>
        <p:nvSpPr>
          <p:cNvPr id="141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8975"/>
            <a:ext cx="4597400" cy="3448050"/>
          </a:xfrm>
        </p:spPr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86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F877DA-BE5D-4AD7-BA21-D7296801CF85}" type="slidenum">
              <a:rPr lang="en-US"/>
              <a:pPr/>
              <a:t>34</a:t>
            </a:fld>
            <a:endParaRPr lang="en-US"/>
          </a:p>
        </p:txBody>
      </p:sp>
      <p:sp>
        <p:nvSpPr>
          <p:cNvPr id="141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8975"/>
            <a:ext cx="4597400" cy="3448050"/>
          </a:xfrm>
        </p:spPr>
      </p:sp>
      <p:sp>
        <p:nvSpPr>
          <p:cNvPr id="141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86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CFA13-781F-4072-BA67-72387F74C183}" type="slidenum">
              <a:rPr lang="en-US"/>
              <a:pPr/>
              <a:t>35</a:t>
            </a:fld>
            <a:endParaRPr lang="en-US"/>
          </a:p>
        </p:txBody>
      </p:sp>
      <p:sp>
        <p:nvSpPr>
          <p:cNvPr id="141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8975"/>
            <a:ext cx="4597400" cy="3448050"/>
          </a:xfrm>
        </p:spPr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86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A3C98-8725-49ED-B845-2C98B7E10916}" type="slidenum">
              <a:rPr lang="en-US"/>
              <a:pPr/>
              <a:t>36</a:t>
            </a:fld>
            <a:endParaRPr lang="en-US"/>
          </a:p>
        </p:txBody>
      </p:sp>
      <p:sp>
        <p:nvSpPr>
          <p:cNvPr id="141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8975"/>
            <a:ext cx="4597400" cy="3448050"/>
          </a:xfrm>
        </p:spPr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86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4F070-12ED-496C-A8BC-420803A1F7E9}" type="slidenum">
              <a:rPr lang="en-US"/>
              <a:pPr/>
              <a:t>37</a:t>
            </a:fld>
            <a:endParaRPr lang="en-US"/>
          </a:p>
        </p:txBody>
      </p:sp>
      <p:sp>
        <p:nvSpPr>
          <p:cNvPr id="142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8975"/>
            <a:ext cx="4597400" cy="3448050"/>
          </a:xfrm>
        </p:spPr>
      </p:sp>
      <p:sp>
        <p:nvSpPr>
          <p:cNvPr id="142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86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DFB94C-E692-453B-B0F2-AFDE8C80DEB1}" type="slidenum">
              <a:rPr lang="en-US"/>
              <a:pPr/>
              <a:t>38</a:t>
            </a:fld>
            <a:endParaRPr lang="en-US"/>
          </a:p>
        </p:txBody>
      </p:sp>
      <p:sp>
        <p:nvSpPr>
          <p:cNvPr id="143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8975"/>
            <a:ext cx="4597400" cy="3448050"/>
          </a:xfrm>
        </p:spPr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86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2133BD-C945-4512-A37C-BE7313A39486}" type="slidenum">
              <a:rPr lang="en-US"/>
              <a:pPr/>
              <a:t>39</a:t>
            </a:fld>
            <a:endParaRPr lang="en-US"/>
          </a:p>
        </p:txBody>
      </p:sp>
      <p:sp>
        <p:nvSpPr>
          <p:cNvPr id="142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8975"/>
            <a:ext cx="4597400" cy="3448050"/>
          </a:xfrm>
        </p:spPr>
      </p:sp>
      <p:sp>
        <p:nvSpPr>
          <p:cNvPr id="142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86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7CF2E-B70E-49D4-BB21-82BFE60CE88F}" type="slidenum">
              <a:rPr lang="en-US"/>
              <a:pPr/>
              <a:t>40</a:t>
            </a:fld>
            <a:endParaRPr lang="en-US"/>
          </a:p>
        </p:txBody>
      </p:sp>
      <p:sp>
        <p:nvSpPr>
          <p:cNvPr id="142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8975"/>
            <a:ext cx="4597400" cy="3448050"/>
          </a:xfrm>
        </p:spPr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86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5B62E-374A-4B4D-BECE-1195B25AF008}" type="slidenum">
              <a:rPr lang="en-US"/>
              <a:pPr/>
              <a:t>3</a:t>
            </a:fld>
            <a:endParaRPr lang="en-US"/>
          </a:p>
        </p:txBody>
      </p:sp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4763" y="4408488"/>
            <a:ext cx="4429125" cy="255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160BEB-D5BA-4213-BA4E-E199FC3BE101}" type="slidenum">
              <a:rPr lang="en-US"/>
              <a:pPr/>
              <a:t>41</a:t>
            </a:fld>
            <a:endParaRPr lang="en-US"/>
          </a:p>
        </p:txBody>
      </p:sp>
      <p:sp>
        <p:nvSpPr>
          <p:cNvPr id="143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8975"/>
            <a:ext cx="4597400" cy="3448050"/>
          </a:xfrm>
        </p:spPr>
      </p:sp>
      <p:sp>
        <p:nvSpPr>
          <p:cNvPr id="143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86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279C0E-9B26-4BCA-84AF-F2863196F2A3}" type="slidenum">
              <a:rPr lang="en-US"/>
              <a:pPr/>
              <a:t>42</a:t>
            </a:fld>
            <a:endParaRPr lang="en-US"/>
          </a:p>
        </p:txBody>
      </p:sp>
      <p:sp>
        <p:nvSpPr>
          <p:cNvPr id="143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8975"/>
            <a:ext cx="4597400" cy="3448050"/>
          </a:xfrm>
        </p:spPr>
      </p:sp>
      <p:sp>
        <p:nvSpPr>
          <p:cNvPr id="143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86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498A4-2107-499C-9646-7BE4C8CA009D}" type="slidenum">
              <a:rPr lang="en-US"/>
              <a:pPr/>
              <a:t>43</a:t>
            </a:fld>
            <a:endParaRPr lang="en-US"/>
          </a:p>
        </p:txBody>
      </p:sp>
      <p:sp>
        <p:nvSpPr>
          <p:cNvPr id="144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8975"/>
            <a:ext cx="4597400" cy="3448050"/>
          </a:xfrm>
        </p:spPr>
      </p:sp>
      <p:sp>
        <p:nvSpPr>
          <p:cNvPr id="144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86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E7F65-2C8C-4D9E-8829-CB0855BA88D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8B51E-3A09-42AF-AB4B-7F90A74E90E8}" type="slidenum">
              <a:rPr lang="en-US"/>
              <a:pPr/>
              <a:t>45</a:t>
            </a:fld>
            <a:endParaRPr lang="en-US"/>
          </a:p>
        </p:txBody>
      </p:sp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8975"/>
            <a:ext cx="4597400" cy="3448050"/>
          </a:xfrm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86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646F3-CFF2-491C-9487-7BDEA9176780}" type="slidenum">
              <a:rPr lang="en-US"/>
              <a:pPr/>
              <a:t>46</a:t>
            </a:fld>
            <a:endParaRPr lang="en-US"/>
          </a:p>
        </p:txBody>
      </p:sp>
      <p:sp>
        <p:nvSpPr>
          <p:cNvPr id="154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4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6982D-C44C-4B54-A2AF-7CA385D05F63}" type="slidenum">
              <a:rPr lang="en-US"/>
              <a:pPr/>
              <a:t>47</a:t>
            </a:fld>
            <a:endParaRPr lang="en-US"/>
          </a:p>
        </p:txBody>
      </p:sp>
      <p:sp>
        <p:nvSpPr>
          <p:cNvPr id="155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5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44591-9F3F-4BAD-A645-11DE2FCDC14C}" type="slidenum">
              <a:rPr lang="en-US"/>
              <a:pPr/>
              <a:t>48</a:t>
            </a:fld>
            <a:endParaRPr lang="en-US"/>
          </a:p>
        </p:txBody>
      </p:sp>
      <p:sp>
        <p:nvSpPr>
          <p:cNvPr id="156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FD3C0-556E-4370-97CD-A2DA1204B07F}" type="slidenum">
              <a:rPr lang="en-US"/>
              <a:pPr/>
              <a:t>49</a:t>
            </a:fld>
            <a:endParaRPr lang="en-US"/>
          </a:p>
        </p:txBody>
      </p:sp>
      <p:sp>
        <p:nvSpPr>
          <p:cNvPr id="146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6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197CDE-0A54-4574-8791-0125D02FD76F}" type="slidenum">
              <a:rPr lang="en-US"/>
              <a:pPr/>
              <a:t>50</a:t>
            </a:fld>
            <a:endParaRPr lang="en-US"/>
          </a:p>
        </p:txBody>
      </p:sp>
      <p:sp>
        <p:nvSpPr>
          <p:cNvPr id="153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7A025-4298-492C-A69F-9FA397701E88}" type="slidenum">
              <a:rPr lang="en-US"/>
              <a:pPr/>
              <a:t>5</a:t>
            </a:fld>
            <a:endParaRPr lang="en-US"/>
          </a:p>
        </p:txBody>
      </p:sp>
      <p:sp>
        <p:nvSpPr>
          <p:cNvPr id="136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8975"/>
            <a:ext cx="4597400" cy="3448050"/>
          </a:xfrm>
        </p:spPr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86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67543-AF24-471E-B39A-BE4E8DCFD5F4}" type="slidenum">
              <a:rPr lang="en-US"/>
              <a:pPr/>
              <a:t>51</a:t>
            </a:fld>
            <a:endParaRPr lang="en-US"/>
          </a:p>
        </p:txBody>
      </p:sp>
      <p:sp>
        <p:nvSpPr>
          <p:cNvPr id="153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0E86D-9CAA-43A2-BDDC-CE926653B33E}" type="slidenum">
              <a:rPr lang="en-US"/>
              <a:pPr/>
              <a:t>52</a:t>
            </a:fld>
            <a:endParaRPr lang="en-US"/>
          </a:p>
        </p:txBody>
      </p:sp>
      <p:sp>
        <p:nvSpPr>
          <p:cNvPr id="153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47679-966F-4C4B-A381-7C6C332B2C66}" type="slidenum">
              <a:rPr lang="en-US"/>
              <a:pPr/>
              <a:t>53</a:t>
            </a:fld>
            <a:endParaRPr lang="en-US"/>
          </a:p>
        </p:txBody>
      </p:sp>
      <p:sp>
        <p:nvSpPr>
          <p:cNvPr id="153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BF806-D53B-4832-859B-055D11F21CB9}" type="slidenum">
              <a:rPr lang="en-US"/>
              <a:pPr/>
              <a:t>54</a:t>
            </a:fld>
            <a:endParaRPr lang="en-US"/>
          </a:p>
        </p:txBody>
      </p:sp>
      <p:sp>
        <p:nvSpPr>
          <p:cNvPr id="155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C18C0-92B5-4AAF-834D-C4B1ED735D6A}" type="slidenum">
              <a:rPr lang="en-US"/>
              <a:pPr/>
              <a:t>55</a:t>
            </a:fld>
            <a:endParaRPr lang="en-US"/>
          </a:p>
        </p:txBody>
      </p:sp>
      <p:sp>
        <p:nvSpPr>
          <p:cNvPr id="133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4763" y="4408488"/>
            <a:ext cx="4429125" cy="255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607E7B-7F47-4AC3-8C6A-379D34254050}" type="slidenum">
              <a:rPr lang="en-US"/>
              <a:pPr/>
              <a:t>56</a:t>
            </a:fld>
            <a:endParaRPr lang="en-US"/>
          </a:p>
        </p:txBody>
      </p:sp>
      <p:sp>
        <p:nvSpPr>
          <p:cNvPr id="133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4763" y="4408488"/>
            <a:ext cx="4429125" cy="255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08826-3FA1-4917-B688-42C1AC72149B}" type="slidenum">
              <a:rPr lang="en-US"/>
              <a:pPr/>
              <a:t>57</a:t>
            </a:fld>
            <a:endParaRPr lang="en-US"/>
          </a:p>
        </p:txBody>
      </p:sp>
      <p:sp>
        <p:nvSpPr>
          <p:cNvPr id="133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4763" y="4408488"/>
            <a:ext cx="4429125" cy="255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2940B-8AFE-4E56-9CDB-185E63725E70}" type="slidenum">
              <a:rPr lang="en-US"/>
              <a:pPr/>
              <a:t>58</a:t>
            </a:fld>
            <a:endParaRPr lang="en-US"/>
          </a:p>
        </p:txBody>
      </p:sp>
      <p:sp>
        <p:nvSpPr>
          <p:cNvPr id="134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4763" y="4408488"/>
            <a:ext cx="4429125" cy="255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8D13BF-7CDC-42DE-ABC8-AB974D168427}" type="slidenum">
              <a:rPr lang="en-US"/>
              <a:pPr/>
              <a:t>59</a:t>
            </a:fld>
            <a:endParaRPr lang="en-US"/>
          </a:p>
        </p:txBody>
      </p:sp>
      <p:sp>
        <p:nvSpPr>
          <p:cNvPr id="148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8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783C9-7CDA-430D-8625-953A8B0E8666}" type="slidenum">
              <a:rPr lang="en-US"/>
              <a:pPr/>
              <a:t>60</a:t>
            </a:fld>
            <a:endParaRPr lang="en-US"/>
          </a:p>
        </p:txBody>
      </p:sp>
      <p:sp>
        <p:nvSpPr>
          <p:cNvPr id="154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4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7A025-4298-492C-A69F-9FA397701E88}" type="slidenum">
              <a:rPr lang="en-US"/>
              <a:pPr/>
              <a:t>9</a:t>
            </a:fld>
            <a:endParaRPr lang="en-US"/>
          </a:p>
        </p:txBody>
      </p:sp>
      <p:sp>
        <p:nvSpPr>
          <p:cNvPr id="136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8975"/>
            <a:ext cx="4597400" cy="3448050"/>
          </a:xfrm>
        </p:spPr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86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E7F65-2C8C-4D9E-8829-CB0855BA88DD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5CD02-0888-4D00-A60C-C683BFA28815}" type="slidenum">
              <a:rPr lang="en-US"/>
              <a:pPr/>
              <a:t>62</a:t>
            </a:fld>
            <a:endParaRPr lang="en-US"/>
          </a:p>
        </p:txBody>
      </p:sp>
      <p:sp>
        <p:nvSpPr>
          <p:cNvPr id="154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AFC8A-F938-4171-B840-A21405D2E082}" type="slidenum">
              <a:rPr lang="en-US"/>
              <a:pPr/>
              <a:t>63</a:t>
            </a:fld>
            <a:endParaRPr lang="en-US"/>
          </a:p>
        </p:txBody>
      </p:sp>
      <p:sp>
        <p:nvSpPr>
          <p:cNvPr id="123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4763" y="4408488"/>
            <a:ext cx="4429125" cy="255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5D43C-09E2-4334-A71C-070D6BD813F5}" type="slidenum">
              <a:rPr lang="en-US"/>
              <a:pPr/>
              <a:t>64</a:t>
            </a:fld>
            <a:endParaRPr lang="en-US"/>
          </a:p>
        </p:txBody>
      </p:sp>
      <p:sp>
        <p:nvSpPr>
          <p:cNvPr id="154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4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A31A5-12A7-401A-A1BE-A72244721A1E}" type="slidenum">
              <a:rPr lang="en-US"/>
              <a:pPr/>
              <a:t>65</a:t>
            </a:fld>
            <a:endParaRPr lang="en-US"/>
          </a:p>
        </p:txBody>
      </p:sp>
      <p:sp>
        <p:nvSpPr>
          <p:cNvPr id="128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9667E-C3F1-4F31-9A18-B1A3EF76918C}" type="slidenum">
              <a:rPr lang="en-US"/>
              <a:pPr/>
              <a:t>10</a:t>
            </a:fld>
            <a:endParaRPr lang="en-US"/>
          </a:p>
        </p:txBody>
      </p:sp>
      <p:sp>
        <p:nvSpPr>
          <p:cNvPr id="136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8975"/>
            <a:ext cx="4597400" cy="3448050"/>
          </a:xfrm>
        </p:spPr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86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28F87-2448-45F0-8CFF-1E36EDBFFF9E}" type="slidenum">
              <a:rPr lang="en-US"/>
              <a:pPr/>
              <a:t>11</a:t>
            </a:fld>
            <a:endParaRPr lang="en-US"/>
          </a:p>
        </p:txBody>
      </p:sp>
      <p:sp>
        <p:nvSpPr>
          <p:cNvPr id="136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8975"/>
            <a:ext cx="4597400" cy="3448050"/>
          </a:xfrm>
        </p:spPr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86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C0006B-5185-48AC-AC3C-6D5F10247E54}" type="slidenum">
              <a:rPr lang="en-US"/>
              <a:pPr/>
              <a:t>13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8975"/>
            <a:ext cx="4597400" cy="3448050"/>
          </a:xfrm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367213"/>
            <a:ext cx="5629275" cy="41386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8C6E8-E58D-47A3-ACE9-BC8CED046265}" type="slidenum">
              <a:rPr lang="en-US"/>
              <a:pPr/>
              <a:t>16</a:t>
            </a:fld>
            <a:endParaRPr lang="en-US"/>
          </a:p>
        </p:txBody>
      </p:sp>
      <p:sp>
        <p:nvSpPr>
          <p:cNvPr id="149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724400"/>
            <a:ext cx="6324600" cy="420688"/>
          </a:xfrm>
        </p:spPr>
        <p:txBody>
          <a:bodyPr lIns="92069" tIns="46035" rIns="92069" bIns="46035"/>
          <a:lstStyle>
            <a:lvl1pPr marL="0" indent="0">
              <a:buFontTx/>
              <a:buNone/>
              <a:defRPr sz="27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970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14600" y="2743200"/>
            <a:ext cx="5943600" cy="439738"/>
          </a:xfrm>
        </p:spPr>
        <p:txBody>
          <a:bodyPr lIns="63496" tIns="25397" rIns="63496" bIns="25397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Oxygen Alliance Annual  Meeting — June 16-17, 2004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Presenter  name goes here  — MIT Computer Science and Artificial Intelligence Laboratory</a:t>
            </a:r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1713" y="457200"/>
            <a:ext cx="2325687" cy="336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457200"/>
            <a:ext cx="6824663" cy="336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Oxygen Alliance Annual  Meeting — June 16-17, 2004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Presenter  name goes here  — MIT Computer Science and Artificial Intelligence Laboratory</a:t>
            </a:r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7848600" cy="481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4650" y="1936750"/>
            <a:ext cx="4559300" cy="1889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350" y="1936750"/>
            <a:ext cx="4560888" cy="1889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7086600"/>
            <a:ext cx="3873500" cy="444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Oxygen Alliance Annual  Meeting — June 16-17, 2004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7073900"/>
            <a:ext cx="6172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Presenter  name goes here  — MIT Computer Science and Artificial Intelligence Laboratory</a:t>
            </a:r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74650" y="457200"/>
            <a:ext cx="9302750" cy="336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7086600"/>
            <a:ext cx="3873500" cy="444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Oxygen Alliance Annual  Meeting — June 16-17, 2004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7073900"/>
            <a:ext cx="6172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Presenter  name goes here  — MIT Computer Science and Artificial Intelligence Laboratory</a:t>
            </a:r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Oxygen Alliance Annual  Meeting — June 16-17, 2004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Presenter  name goes here  — MIT Computer Science and Artificial Intelligence Laboratory</a:t>
            </a:r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4838700"/>
            <a:ext cx="8539163" cy="149701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750" y="3192463"/>
            <a:ext cx="8539163" cy="16462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Oxygen Alliance Annual  Meeting — June 16-17, 2004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Presenter  name goes here  — MIT Computer Science and Artificial Intelligence Laboratory</a:t>
            </a:r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936750"/>
            <a:ext cx="4559300" cy="188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350" y="1936750"/>
            <a:ext cx="4560888" cy="188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Oxygen Alliance Annual  Meeting — June 16-17, 2004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Presenter  name goes here  — MIT Computer Science and Artificial Intelligence Laboratory</a:t>
            </a:r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301625"/>
            <a:ext cx="9042400" cy="12557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650" y="1685925"/>
            <a:ext cx="4438650" cy="701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650" y="2387600"/>
            <a:ext cx="4438650" cy="4340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685925"/>
            <a:ext cx="4440237" cy="701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387600"/>
            <a:ext cx="4440237" cy="4340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Oxygen Alliance Annual  Meeting — June 16-17, 2004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Presenter  name goes here  — MIT Computer Science and Artificial Intelligence Laboratory</a:t>
            </a:r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Oxygen Alliance Annual  Meeting — June 16-17, 2004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Presenter  name goes here  — MIT Computer Science and Artificial Intelligence Laboratory</a:t>
            </a:r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Oxygen Alliance Annual  Meeting — June 16-17, 2004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Presenter  name goes here  — MIT Computer Science and Artificial Intelligence Laboratory</a:t>
            </a:r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300038"/>
            <a:ext cx="3305175" cy="12763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475" y="300038"/>
            <a:ext cx="5616575" cy="64277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650" y="1576388"/>
            <a:ext cx="3305175" cy="5151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Oxygen Alliance Annual  Meeting — June 16-17, 2004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Presenter  name goes here  — MIT Computer Science and Artificial Intelligence Laboratory</a:t>
            </a:r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0" y="5272088"/>
            <a:ext cx="6027738" cy="622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68500" y="673100"/>
            <a:ext cx="6027738" cy="4518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8500" y="5894388"/>
            <a:ext cx="6027738" cy="8842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Oxygen Alliance Annual  Meeting — June 16-17, 2004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Presenter  name goes here  — MIT Computer Science and Artificial Intelligence Laboratory</a:t>
            </a:r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936750"/>
            <a:ext cx="927258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3" tIns="46037" rIns="92073" bIns="4603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457200"/>
            <a:ext cx="78486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7086600"/>
            <a:ext cx="3873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3" tIns="46037" rIns="92073" bIns="46037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000">
                <a:solidFill>
                  <a:srgbClr val="288FFF"/>
                </a:solidFill>
              </a:defRPr>
            </a:lvl1pPr>
          </a:lstStyle>
          <a:p>
            <a:r>
              <a:rPr lang="en-US"/>
              <a:t>Oxygen Alliance Annual  Meeting — June 16-17, 2004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89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70739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3" tIns="46037" rIns="92073" bIns="46037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000">
                <a:solidFill>
                  <a:srgbClr val="288FFF"/>
                </a:solidFill>
              </a:defRPr>
            </a:lvl1pPr>
          </a:lstStyle>
          <a:p>
            <a:r>
              <a:rPr lang="en-US"/>
              <a:t>Presenter  name goes here  — MIT Computer Science and Artificial Intelligence Laboratory</a:t>
            </a:r>
            <a:endParaRPr lang="en-US" sz="1200">
              <a:solidFill>
                <a:schemeClr val="tx2"/>
              </a:solidFill>
            </a:endParaRPr>
          </a:p>
        </p:txBody>
      </p:sp>
      <p:grpSp>
        <p:nvGrpSpPr>
          <p:cNvPr id="896007" name="Group 7"/>
          <p:cNvGrpSpPr>
            <a:grpSpLocks/>
          </p:cNvGrpSpPr>
          <p:nvPr userDrawn="1"/>
        </p:nvGrpSpPr>
        <p:grpSpPr bwMode="auto">
          <a:xfrm>
            <a:off x="222250" y="412750"/>
            <a:ext cx="9385300" cy="1155700"/>
            <a:chOff x="88" y="685"/>
            <a:chExt cx="5912" cy="728"/>
          </a:xfrm>
        </p:grpSpPr>
        <p:sp>
          <p:nvSpPr>
            <p:cNvPr id="896008" name="Rectangle 8"/>
            <p:cNvSpPr>
              <a:spLocks noChangeArrowheads="1"/>
            </p:cNvSpPr>
            <p:nvPr/>
          </p:nvSpPr>
          <p:spPr bwMode="ltGray">
            <a:xfrm>
              <a:off x="375" y="1052"/>
              <a:ext cx="292" cy="3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00437" tIns="50218" rIns="100437" bIns="50218" anchor="ctr"/>
            <a:lstStyle/>
            <a:p>
              <a:pPr algn="ctr" defTabSz="1004888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kumimoji="1" lang="en-US" sz="2600">
                <a:latin typeface="Tahoma" pitchFamily="34" charset="0"/>
              </a:endParaRPr>
            </a:p>
          </p:txBody>
        </p:sp>
        <p:grpSp>
          <p:nvGrpSpPr>
            <p:cNvPr id="896009" name="Group 9"/>
            <p:cNvGrpSpPr>
              <a:grpSpLocks/>
            </p:cNvGrpSpPr>
            <p:nvPr userDrawn="1"/>
          </p:nvGrpSpPr>
          <p:grpSpPr bwMode="auto">
            <a:xfrm>
              <a:off x="88" y="685"/>
              <a:ext cx="5912" cy="728"/>
              <a:chOff x="88" y="685"/>
              <a:chExt cx="5912" cy="728"/>
            </a:xfrm>
          </p:grpSpPr>
          <p:sp>
            <p:nvSpPr>
              <p:cNvPr id="896010" name="Rectangle 10"/>
              <p:cNvSpPr>
                <a:spLocks noChangeArrowheads="1"/>
              </p:cNvSpPr>
              <p:nvPr/>
            </p:nvSpPr>
            <p:spPr bwMode="ltGray">
              <a:xfrm>
                <a:off x="554" y="760"/>
                <a:ext cx="227" cy="32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00437" tIns="50218" rIns="100437" bIns="50218" anchor="ctr"/>
              <a:lstStyle/>
              <a:p>
                <a:pPr algn="ctr" defTabSz="1004888" eaLnBrk="1" hangingPunct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kumimoji="1" lang="en-US" sz="2600">
                  <a:latin typeface="Tahoma" pitchFamily="34" charset="0"/>
                </a:endParaRPr>
              </a:p>
            </p:txBody>
          </p:sp>
          <p:grpSp>
            <p:nvGrpSpPr>
              <p:cNvPr id="896011" name="Group 11"/>
              <p:cNvGrpSpPr>
                <a:grpSpLocks/>
              </p:cNvGrpSpPr>
              <p:nvPr userDrawn="1"/>
            </p:nvGrpSpPr>
            <p:grpSpPr bwMode="auto">
              <a:xfrm>
                <a:off x="88" y="685"/>
                <a:ext cx="5912" cy="728"/>
                <a:chOff x="88" y="685"/>
                <a:chExt cx="5912" cy="728"/>
              </a:xfrm>
            </p:grpSpPr>
            <p:sp>
              <p:nvSpPr>
                <p:cNvPr id="896012" name="Rectangle 12"/>
                <p:cNvSpPr>
                  <a:spLocks noChangeArrowheads="1"/>
                </p:cNvSpPr>
                <p:nvPr/>
              </p:nvSpPr>
              <p:spPr bwMode="ltGray">
                <a:xfrm>
                  <a:off x="289" y="760"/>
                  <a:ext cx="303" cy="32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100437" tIns="50218" rIns="100437" bIns="50218" anchor="ctr"/>
                <a:lstStyle/>
                <a:p>
                  <a:pPr algn="ctr" defTabSz="1004888" eaLnBrk="1" hangingPunct="1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:endParaRPr kumimoji="1" lang="en-US" sz="2600">
                    <a:latin typeface="Tahoma" pitchFamily="34" charset="0"/>
                  </a:endParaRPr>
                </a:p>
              </p:txBody>
            </p:sp>
            <p:sp>
              <p:nvSpPr>
                <p:cNvPr id="896013" name="Rectangle 13"/>
                <p:cNvSpPr>
                  <a:spLocks noChangeArrowheads="1"/>
                </p:cNvSpPr>
                <p:nvPr/>
              </p:nvSpPr>
              <p:spPr bwMode="ltGray">
                <a:xfrm>
                  <a:off x="631" y="1052"/>
                  <a:ext cx="254" cy="32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100437" tIns="50218" rIns="100437" bIns="50218" anchor="ctr"/>
                <a:lstStyle/>
                <a:p>
                  <a:pPr algn="ctr" defTabSz="1004888" eaLnBrk="1" hangingPunct="1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:endParaRPr kumimoji="1" lang="en-US" sz="2600">
                    <a:latin typeface="Tahoma" pitchFamily="34" charset="0"/>
                  </a:endParaRPr>
                </a:p>
              </p:txBody>
            </p:sp>
            <p:sp>
              <p:nvSpPr>
                <p:cNvPr id="896014" name="Rectangle 14"/>
                <p:cNvSpPr>
                  <a:spLocks noChangeArrowheads="1"/>
                </p:cNvSpPr>
                <p:nvPr/>
              </p:nvSpPr>
              <p:spPr bwMode="ltGray">
                <a:xfrm>
                  <a:off x="88" y="1002"/>
                  <a:ext cx="388" cy="292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hlink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100437" tIns="50218" rIns="100437" bIns="50218" anchor="ctr"/>
                <a:lstStyle/>
                <a:p>
                  <a:pPr algn="ctr" defTabSz="1004888" eaLnBrk="1" hangingPunct="1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:endParaRPr kumimoji="1" lang="en-US" sz="2600">
                    <a:latin typeface="Tahoma" pitchFamily="34" charset="0"/>
                  </a:endParaRPr>
                </a:p>
              </p:txBody>
            </p:sp>
            <p:sp>
              <p:nvSpPr>
                <p:cNvPr id="896015" name="Rectangle 15"/>
                <p:cNvSpPr>
                  <a:spLocks noChangeArrowheads="1"/>
                </p:cNvSpPr>
                <p:nvPr/>
              </p:nvSpPr>
              <p:spPr bwMode="gray">
                <a:xfrm>
                  <a:off x="527" y="685"/>
                  <a:ext cx="22" cy="728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100437" tIns="50218" rIns="100437" bIns="50218" anchor="ctr"/>
                <a:lstStyle/>
                <a:p>
                  <a:pPr algn="ctr" defTabSz="1004888" eaLnBrk="1" hangingPunct="1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:endParaRPr kumimoji="1" lang="en-US" sz="2600">
                    <a:latin typeface="Tahoma" pitchFamily="34" charset="0"/>
                  </a:endParaRPr>
                </a:p>
              </p:txBody>
            </p:sp>
            <p:sp>
              <p:nvSpPr>
                <p:cNvPr id="896016" name="Rectangle 16"/>
                <p:cNvSpPr>
                  <a:spLocks noChangeArrowheads="1"/>
                </p:cNvSpPr>
                <p:nvPr/>
              </p:nvSpPr>
              <p:spPr bwMode="gray">
                <a:xfrm>
                  <a:off x="307" y="1232"/>
                  <a:ext cx="5693" cy="22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100437" tIns="50218" rIns="100437" bIns="50218" anchor="ctr"/>
                <a:lstStyle/>
                <a:p>
                  <a:pPr algn="ctr" defTabSz="1004888" eaLnBrk="1" hangingPunct="1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:endParaRPr kumimoji="1" lang="en-US" sz="2600">
                    <a:latin typeface="Tahoma" pitchFamily="34" charset="0"/>
                  </a:endParaRPr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288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288FFF"/>
          </a:solidFill>
          <a:latin typeface="Helvetic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288FFF"/>
          </a:solidFill>
          <a:latin typeface="Helvetic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288FFF"/>
          </a:solidFill>
          <a:latin typeface="Helvetic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288FFF"/>
          </a:solidFill>
          <a:latin typeface="Helvetica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288FFF"/>
          </a:solidFill>
          <a:latin typeface="Helvetica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288FFF"/>
          </a:solidFill>
          <a:latin typeface="Helvetica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288FFF"/>
          </a:solidFill>
          <a:latin typeface="Helvetica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288FFF"/>
          </a:solidFill>
          <a:latin typeface="Helvetica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74688" indent="-2746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100">
          <a:solidFill>
            <a:schemeClr val="tx1"/>
          </a:solidFill>
          <a:latin typeface="+mn-lt"/>
        </a:defRPr>
      </a:lvl2pPr>
      <a:lvl3pPr marL="962025" indent="-1746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*"/>
        <a:defRPr sz="2100">
          <a:solidFill>
            <a:schemeClr val="tx1"/>
          </a:solidFill>
          <a:latin typeface="+mn-lt"/>
        </a:defRPr>
      </a:lvl3pPr>
      <a:lvl4pPr marL="124777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1531938" indent="-1698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5pPr>
      <a:lvl6pPr marL="1989138" indent="-1698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6pPr>
      <a:lvl7pPr marL="2446338" indent="-1698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7pPr>
      <a:lvl8pPr marL="2903538" indent="-1698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8pPr>
      <a:lvl9pPr marL="3360738" indent="-1698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69950"/>
            <a:ext cx="8534400" cy="2144171"/>
          </a:xfrm>
        </p:spPr>
        <p:txBody>
          <a:bodyPr/>
          <a:lstStyle/>
          <a:p>
            <a:pPr algn="ctr"/>
            <a:r>
              <a:rPr lang="en-US" sz="4000" dirty="0" smtClean="0"/>
              <a:t>Why everyone should be their own database administrator,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UI </a:t>
            </a:r>
            <a:r>
              <a:rPr lang="en-US" sz="4000" dirty="0" smtClean="0"/>
              <a:t>designer, and Web 2.0 site developer, and how they can</a:t>
            </a:r>
            <a:endParaRPr lang="en-US" dirty="0"/>
          </a:p>
        </p:txBody>
      </p:sp>
      <p:sp>
        <p:nvSpPr>
          <p:cNvPr id="1241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724400"/>
            <a:ext cx="6324600" cy="461963"/>
          </a:xfrm>
        </p:spPr>
        <p:txBody>
          <a:bodyPr/>
          <a:lstStyle/>
          <a:p>
            <a:r>
              <a:rPr lang="en-US"/>
              <a:t>David Karger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85725"/>
            <a:ext cx="8102600" cy="7070725"/>
          </a:xfrm>
          <a:prstGeom prst="rect">
            <a:avLst/>
          </a:prstGeom>
          <a:noFill/>
          <a:ln w="9525">
            <a:solidFill>
              <a:srgbClr val="A7A7A7"/>
            </a:solidFill>
            <a:miter lim="800000"/>
            <a:headEnd/>
            <a:tailEnd/>
          </a:ln>
        </p:spPr>
      </p:pic>
      <p:sp>
        <p:nvSpPr>
          <p:cNvPr id="1361923" name="AutoShape 3"/>
          <p:cNvSpPr>
            <a:spLocks/>
          </p:cNvSpPr>
          <p:nvPr/>
        </p:nvSpPr>
        <p:spPr bwMode="auto">
          <a:xfrm>
            <a:off x="5522913" y="3756025"/>
            <a:ext cx="1177925" cy="833438"/>
          </a:xfrm>
          <a:prstGeom prst="wedgeEllipseCallout">
            <a:avLst>
              <a:gd name="adj1" fmla="val -52500"/>
              <a:gd name="adj2" fmla="val 50000"/>
            </a:avLst>
          </a:prstGeom>
          <a:solidFill>
            <a:srgbClr val="AAAA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61924" name="Rectangle 4"/>
          <p:cNvSpPr>
            <a:spLocks/>
          </p:cNvSpPr>
          <p:nvPr/>
        </p:nvSpPr>
        <p:spPr bwMode="auto">
          <a:xfrm>
            <a:off x="5735638" y="3854450"/>
            <a:ext cx="78263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>
                <a:latin typeface="Gill Sans" charset="0"/>
                <a:sym typeface="Gill Sans" charset="0"/>
              </a:rPr>
              <a:t>sort</a:t>
            </a:r>
          </a:p>
        </p:txBody>
      </p:sp>
      <p:sp>
        <p:nvSpPr>
          <p:cNvPr id="1361925" name="AutoShape 5"/>
          <p:cNvSpPr>
            <a:spLocks/>
          </p:cNvSpPr>
          <p:nvPr/>
        </p:nvSpPr>
        <p:spPr bwMode="auto">
          <a:xfrm>
            <a:off x="2495550" y="2530475"/>
            <a:ext cx="1460500" cy="901700"/>
          </a:xfrm>
          <a:prstGeom prst="wedgeEllipseCallout">
            <a:avLst>
              <a:gd name="adj1" fmla="val -52500"/>
              <a:gd name="adj2" fmla="val 50000"/>
            </a:avLst>
          </a:prstGeom>
          <a:solidFill>
            <a:srgbClr val="AAAA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buFontTx/>
              <a:buNone/>
            </a:pPr>
            <a:r>
              <a:rPr lang="en-US" sz="2800" dirty="0">
                <a:sym typeface="Gill Sans" charset="0"/>
              </a:rPr>
              <a:t>Filter</a:t>
            </a:r>
          </a:p>
        </p:txBody>
      </p:sp>
      <p:sp>
        <p:nvSpPr>
          <p:cNvPr id="1361927" name="AutoShape 7"/>
          <p:cNvSpPr>
            <a:spLocks/>
          </p:cNvSpPr>
          <p:nvPr/>
        </p:nvSpPr>
        <p:spPr bwMode="auto">
          <a:xfrm rot="10800000">
            <a:off x="4454525" y="1460500"/>
            <a:ext cx="1406525" cy="971550"/>
          </a:xfrm>
          <a:prstGeom prst="wedgeEllipseCallout">
            <a:avLst>
              <a:gd name="adj1" fmla="val -52500"/>
              <a:gd name="adj2" fmla="val 50000"/>
            </a:avLst>
          </a:prstGeom>
          <a:solidFill>
            <a:srgbClr val="AAAA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rot="10800000"/>
          <a:lstStyle/>
          <a:p>
            <a:endParaRPr lang="en-US"/>
          </a:p>
        </p:txBody>
      </p:sp>
      <p:sp>
        <p:nvSpPr>
          <p:cNvPr id="1361928" name="Rectangle 8"/>
          <p:cNvSpPr>
            <a:spLocks/>
          </p:cNvSpPr>
          <p:nvPr/>
        </p:nvSpPr>
        <p:spPr bwMode="auto">
          <a:xfrm>
            <a:off x="4624388" y="1617663"/>
            <a:ext cx="116046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>
                <a:latin typeface="Gill Sans" charset="0"/>
                <a:sym typeface="Gill Sans" charset="0"/>
              </a:rPr>
              <a:t>search</a:t>
            </a:r>
          </a:p>
        </p:txBody>
      </p:sp>
      <p:sp>
        <p:nvSpPr>
          <p:cNvPr id="1361929" name="AutoShape 9"/>
          <p:cNvSpPr>
            <a:spLocks/>
          </p:cNvSpPr>
          <p:nvPr/>
        </p:nvSpPr>
        <p:spPr bwMode="auto">
          <a:xfrm>
            <a:off x="1500188" y="5549900"/>
            <a:ext cx="7034212" cy="1147763"/>
          </a:xfrm>
          <a:prstGeom prst="roundRect">
            <a:avLst>
              <a:gd name="adj" fmla="val 38852"/>
            </a:avLst>
          </a:prstGeom>
          <a:solidFill>
            <a:schemeClr val="accent1">
              <a:alpha val="67293"/>
            </a:schemeClr>
          </a:solidFill>
          <a:ln w="25400">
            <a:solidFill>
              <a:schemeClr val="tx1">
                <a:alpha val="67293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1930" name="Rectangle 10"/>
          <p:cNvSpPr>
            <a:spLocks/>
          </p:cNvSpPr>
          <p:nvPr/>
        </p:nvSpPr>
        <p:spPr bwMode="auto">
          <a:xfrm>
            <a:off x="4522788" y="5880100"/>
            <a:ext cx="10926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 dirty="0" smtClean="0">
                <a:latin typeface="Gill Sans" charset="0"/>
                <a:sym typeface="Gill Sans" charset="0"/>
              </a:rPr>
              <a:t>Today</a:t>
            </a:r>
            <a:endParaRPr lang="en-US" sz="3200" dirty="0">
              <a:latin typeface="Gill Sans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39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588" y="185738"/>
            <a:ext cx="9271000" cy="6904037"/>
          </a:xfrm>
          <a:prstGeom prst="rect">
            <a:avLst/>
          </a:prstGeom>
          <a:noFill/>
          <a:ln w="9525">
            <a:solidFill>
              <a:srgbClr val="A7A7A7"/>
            </a:solidFill>
            <a:miter lim="800000"/>
            <a:headEnd/>
            <a:tailEnd/>
          </a:ln>
        </p:spPr>
      </p:pic>
      <p:sp>
        <p:nvSpPr>
          <p:cNvPr id="1363971" name="AutoShape 3"/>
          <p:cNvSpPr>
            <a:spLocks/>
          </p:cNvSpPr>
          <p:nvPr/>
        </p:nvSpPr>
        <p:spPr bwMode="auto">
          <a:xfrm>
            <a:off x="1500188" y="5549900"/>
            <a:ext cx="7034212" cy="1147763"/>
          </a:xfrm>
          <a:prstGeom prst="roundRect">
            <a:avLst>
              <a:gd name="adj" fmla="val 38852"/>
            </a:avLst>
          </a:prstGeom>
          <a:solidFill>
            <a:schemeClr val="accent1">
              <a:alpha val="67293"/>
            </a:schemeClr>
          </a:solidFill>
          <a:ln w="25400">
            <a:solidFill>
              <a:schemeClr val="tx1">
                <a:alpha val="67293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3972" name="Rectangle 4"/>
          <p:cNvSpPr>
            <a:spLocks/>
          </p:cNvSpPr>
          <p:nvPr/>
        </p:nvSpPr>
        <p:spPr bwMode="auto">
          <a:xfrm>
            <a:off x="4522788" y="5880100"/>
            <a:ext cx="99218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>
                <a:latin typeface="Gill Sans" charset="0"/>
                <a:sym typeface="Gill Sans" charset="0"/>
              </a:rPr>
              <a:t>today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Bifurcation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936750"/>
            <a:ext cx="9272588" cy="5577552"/>
          </a:xfrm>
        </p:spPr>
        <p:txBody>
          <a:bodyPr/>
          <a:lstStyle/>
          <a:p>
            <a:r>
              <a:rPr lang="en-US" dirty="0" smtClean="0"/>
              <a:t>“Professional” sites implement a </a:t>
            </a:r>
            <a:r>
              <a:rPr lang="en-US" dirty="0" smtClean="0">
                <a:solidFill>
                  <a:srgbClr val="FF0000"/>
                </a:solidFill>
              </a:rPr>
              <a:t>rich data model</a:t>
            </a:r>
          </a:p>
          <a:p>
            <a:pPr lvl="1"/>
            <a:r>
              <a:rPr lang="en-US" dirty="0" smtClean="0"/>
              <a:t>Information stored in databases</a:t>
            </a:r>
          </a:p>
          <a:p>
            <a:pPr lvl="1"/>
            <a:r>
              <a:rPr lang="en-US" dirty="0" smtClean="0"/>
              <a:t>Extracted using complex queries</a:t>
            </a:r>
          </a:p>
          <a:p>
            <a:pPr lvl="1"/>
            <a:r>
              <a:rPr lang="en-US" dirty="0" smtClean="0"/>
              <a:t>Fed into </a:t>
            </a:r>
            <a:r>
              <a:rPr lang="en-US" dirty="0" err="1" smtClean="0"/>
              <a:t>templating</a:t>
            </a:r>
            <a:r>
              <a:rPr lang="en-US" dirty="0" smtClean="0"/>
              <a:t> web servers to create human readable content</a:t>
            </a:r>
          </a:p>
          <a:p>
            <a:r>
              <a:rPr lang="en-US" dirty="0" smtClean="0"/>
              <a:t>Rich structure supports rich interaction</a:t>
            </a:r>
          </a:p>
          <a:p>
            <a:pPr lvl="1"/>
            <a:r>
              <a:rPr lang="en-US" dirty="0" smtClean="0"/>
              <a:t>Rich, informative visualizations</a:t>
            </a:r>
          </a:p>
          <a:p>
            <a:pPr lvl="1"/>
            <a:r>
              <a:rPr lang="en-US" dirty="0" smtClean="0"/>
              <a:t>Filtering and Sorting </a:t>
            </a:r>
          </a:p>
          <a:p>
            <a:pPr lvl="1"/>
            <a:r>
              <a:rPr lang="en-US" dirty="0" smtClean="0"/>
              <a:t>Data entry and validation forms</a:t>
            </a:r>
          </a:p>
          <a:p>
            <a:pPr lvl="1"/>
            <a:r>
              <a:rPr lang="en-US" dirty="0" smtClean="0"/>
              <a:t>Result: fancy, lively “web 2.0” sites</a:t>
            </a:r>
          </a:p>
          <a:p>
            <a:r>
              <a:rPr lang="en-US" dirty="0" smtClean="0"/>
              <a:t>“Plain” authors </a:t>
            </a:r>
            <a:r>
              <a:rPr lang="en-US" dirty="0" smtClean="0"/>
              <a:t>left behind</a:t>
            </a:r>
          </a:p>
          <a:p>
            <a:pPr lvl="1"/>
            <a:r>
              <a:rPr lang="en-US" dirty="0" smtClean="0"/>
              <a:t>Can’t install/operate a database</a:t>
            </a:r>
          </a:p>
          <a:p>
            <a:pPr lvl="1"/>
            <a:r>
              <a:rPr lang="en-US" dirty="0" smtClean="0"/>
              <a:t>Don’t know how to define a database </a:t>
            </a:r>
            <a:r>
              <a:rPr lang="en-US" dirty="0" smtClean="0"/>
              <a:t>schema</a:t>
            </a:r>
            <a:endParaRPr lang="en-US" dirty="0" smtClean="0"/>
          </a:p>
          <a:p>
            <a:pPr lvl="1"/>
            <a:r>
              <a:rPr lang="en-US" dirty="0" smtClean="0"/>
              <a:t>Can’t write the queries to extract the data</a:t>
            </a:r>
          </a:p>
          <a:p>
            <a:pPr lvl="1"/>
            <a:r>
              <a:rPr lang="en-US" dirty="0" smtClean="0"/>
              <a:t>Limited to flat, dull text pages (even in blogs and wikis)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" y="373063"/>
            <a:ext cx="9652000" cy="6784975"/>
          </a:xfrm>
          <a:prstGeom prst="rect">
            <a:avLst/>
          </a:prstGeom>
          <a:noFill/>
          <a:ln w="9525">
            <a:solidFill>
              <a:srgbClr val="A7A7A7"/>
            </a:solidFill>
            <a:miter lim="800000"/>
            <a:headEnd/>
            <a:tailEnd/>
          </a:ln>
        </p:spPr>
      </p:pic>
      <p:sp>
        <p:nvSpPr>
          <p:cNvPr id="1366019" name="AutoShape 3"/>
          <p:cNvSpPr>
            <a:spLocks/>
          </p:cNvSpPr>
          <p:nvPr/>
        </p:nvSpPr>
        <p:spPr bwMode="auto">
          <a:xfrm>
            <a:off x="1500188" y="5549900"/>
            <a:ext cx="7034212" cy="1147763"/>
          </a:xfrm>
          <a:prstGeom prst="roundRect">
            <a:avLst>
              <a:gd name="adj" fmla="val 38852"/>
            </a:avLst>
          </a:prstGeom>
          <a:solidFill>
            <a:schemeClr val="accent1">
              <a:alpha val="67293"/>
            </a:schemeClr>
          </a:solidFill>
          <a:ln w="25400">
            <a:solidFill>
              <a:schemeClr val="tx1">
                <a:alpha val="67293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6020" name="Rectangle 4"/>
          <p:cNvSpPr>
            <a:spLocks/>
          </p:cNvSpPr>
          <p:nvPr/>
        </p:nvSpPr>
        <p:spPr bwMode="auto">
          <a:xfrm>
            <a:off x="2663825" y="5880100"/>
            <a:ext cx="47355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>
                <a:latin typeface="Gill Sans" charset="0"/>
                <a:sym typeface="Gill Sans" charset="0"/>
              </a:rPr>
              <a:t>“Plain” authors left behind</a:t>
            </a:r>
            <a:r>
              <a:rPr lang="en-US" sz="3200">
                <a:solidFill>
                  <a:srgbClr val="FFFFFF"/>
                </a:solidFill>
                <a:latin typeface="Gill Sans" charset="0"/>
                <a:sym typeface="Gill Sans" charset="0"/>
              </a:rPr>
              <a:t> </a:t>
            </a:r>
          </a:p>
        </p:txBody>
      </p:sp>
      <p:grpSp>
        <p:nvGrpSpPr>
          <p:cNvPr id="1366032" name="Group 16"/>
          <p:cNvGrpSpPr>
            <a:grpSpLocks/>
          </p:cNvGrpSpPr>
          <p:nvPr/>
        </p:nvGrpSpPr>
        <p:grpSpPr bwMode="auto">
          <a:xfrm>
            <a:off x="7519988" y="2998788"/>
            <a:ext cx="2246312" cy="3128962"/>
            <a:chOff x="4737" y="1889"/>
            <a:chExt cx="1415" cy="1971"/>
          </a:xfrm>
        </p:grpSpPr>
        <p:sp>
          <p:nvSpPr>
            <p:cNvPr id="1366024" name="AutoShape 8"/>
            <p:cNvSpPr>
              <a:spLocks/>
            </p:cNvSpPr>
            <p:nvPr/>
          </p:nvSpPr>
          <p:spPr bwMode="auto">
            <a:xfrm>
              <a:off x="5410" y="3335"/>
              <a:ext cx="742" cy="525"/>
            </a:xfrm>
            <a:prstGeom prst="wedgeEllipseCallout">
              <a:avLst>
                <a:gd name="adj1" fmla="val -52500"/>
                <a:gd name="adj2" fmla="val 50000"/>
              </a:avLst>
            </a:prstGeom>
            <a:solidFill>
              <a:srgbClr val="AAAA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025" name="Rectangle 9"/>
            <p:cNvSpPr>
              <a:spLocks/>
            </p:cNvSpPr>
            <p:nvPr/>
          </p:nvSpPr>
          <p:spPr bwMode="auto">
            <a:xfrm>
              <a:off x="5577" y="3419"/>
              <a:ext cx="426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706438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3200">
                  <a:latin typeface="Gill Sans" charset="0"/>
                  <a:sym typeface="Gill Sans" charset="0"/>
                </a:rPr>
                <a:t>sort</a:t>
              </a:r>
            </a:p>
          </p:txBody>
        </p:sp>
        <p:sp>
          <p:nvSpPr>
            <p:cNvPr id="1366026" name="AutoShape 10"/>
            <p:cNvSpPr>
              <a:spLocks/>
            </p:cNvSpPr>
            <p:nvPr/>
          </p:nvSpPr>
          <p:spPr bwMode="auto">
            <a:xfrm>
              <a:off x="4940" y="2660"/>
              <a:ext cx="838" cy="568"/>
            </a:xfrm>
            <a:prstGeom prst="wedgeEllipseCallout">
              <a:avLst>
                <a:gd name="adj1" fmla="val -52500"/>
                <a:gd name="adj2" fmla="val 50000"/>
              </a:avLst>
            </a:prstGeom>
            <a:solidFill>
              <a:srgbClr val="AAAA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/>
            <a:lstStyle/>
            <a:p>
              <a:pPr>
                <a:buFontTx/>
                <a:buNone/>
              </a:pPr>
              <a:r>
                <a:rPr lang="en-US" sz="2800">
                  <a:sym typeface="Gill Sans" charset="0"/>
                </a:rPr>
                <a:t>Filter</a:t>
              </a:r>
            </a:p>
          </p:txBody>
        </p:sp>
        <p:sp>
          <p:nvSpPr>
            <p:cNvPr id="1366027" name="AutoShape 11"/>
            <p:cNvSpPr>
              <a:spLocks/>
            </p:cNvSpPr>
            <p:nvPr/>
          </p:nvSpPr>
          <p:spPr bwMode="auto">
            <a:xfrm rot="10800000">
              <a:off x="4737" y="1889"/>
              <a:ext cx="886" cy="612"/>
            </a:xfrm>
            <a:prstGeom prst="wedgeEllipseCallout">
              <a:avLst>
                <a:gd name="adj1" fmla="val -52500"/>
                <a:gd name="adj2" fmla="val 50000"/>
              </a:avLst>
            </a:prstGeom>
            <a:solidFill>
              <a:srgbClr val="AAAA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366028" name="Rectangle 12"/>
            <p:cNvSpPr>
              <a:spLocks/>
            </p:cNvSpPr>
            <p:nvPr/>
          </p:nvSpPr>
          <p:spPr bwMode="auto">
            <a:xfrm>
              <a:off x="4826" y="2010"/>
              <a:ext cx="767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706438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3200">
                  <a:latin typeface="Gill Sans" charset="0"/>
                  <a:sym typeface="Gill Sans" charset="0"/>
                </a:rPr>
                <a:t>search</a:t>
              </a:r>
            </a:p>
          </p:txBody>
        </p:sp>
        <p:sp>
          <p:nvSpPr>
            <p:cNvPr id="1366029" name="Line 13"/>
            <p:cNvSpPr>
              <a:spLocks noChangeShapeType="1"/>
            </p:cNvSpPr>
            <p:nvPr/>
          </p:nvSpPr>
          <p:spPr bwMode="auto">
            <a:xfrm>
              <a:off x="4844" y="1940"/>
              <a:ext cx="768" cy="52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92073" tIns="46037" rIns="92073" bIns="46037">
              <a:spAutoFit/>
            </a:bodyPr>
            <a:lstStyle/>
            <a:p>
              <a:endParaRPr lang="en-US"/>
            </a:p>
          </p:txBody>
        </p:sp>
        <p:sp>
          <p:nvSpPr>
            <p:cNvPr id="1366030" name="Line 14"/>
            <p:cNvSpPr>
              <a:spLocks noChangeShapeType="1"/>
            </p:cNvSpPr>
            <p:nvPr/>
          </p:nvSpPr>
          <p:spPr bwMode="auto">
            <a:xfrm>
              <a:off x="5036" y="2708"/>
              <a:ext cx="768" cy="52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92073" tIns="46037" rIns="92073" bIns="46037">
              <a:spAutoFit/>
            </a:bodyPr>
            <a:lstStyle/>
            <a:p>
              <a:endParaRPr lang="en-US"/>
            </a:p>
          </p:txBody>
        </p:sp>
        <p:sp>
          <p:nvSpPr>
            <p:cNvPr id="1366031" name="Line 15"/>
            <p:cNvSpPr>
              <a:spLocks noChangeShapeType="1"/>
            </p:cNvSpPr>
            <p:nvPr/>
          </p:nvSpPr>
          <p:spPr bwMode="auto">
            <a:xfrm>
              <a:off x="5372" y="3332"/>
              <a:ext cx="768" cy="52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92073" tIns="46037" rIns="92073" bIns="46037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Carriers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936750"/>
            <a:ext cx="9272588" cy="4414156"/>
          </a:xfrm>
        </p:spPr>
        <p:txBody>
          <a:bodyPr/>
          <a:lstStyle/>
          <a:p>
            <a:r>
              <a:rPr lang="en-US" dirty="0" smtClean="0"/>
              <a:t>Sites designed to hold content of a specific type</a:t>
            </a:r>
          </a:p>
          <a:p>
            <a:pPr lvl="1"/>
            <a:r>
              <a:rPr lang="en-US" dirty="0" smtClean="0"/>
              <a:t>Photos on </a:t>
            </a:r>
            <a:r>
              <a:rPr lang="en-US" dirty="0" err="1" smtClean="0"/>
              <a:t>Flickr</a:t>
            </a:r>
            <a:endParaRPr lang="en-US" dirty="0" smtClean="0"/>
          </a:p>
          <a:p>
            <a:pPr lvl="1"/>
            <a:r>
              <a:rPr lang="en-US" dirty="0" smtClean="0"/>
              <a:t>Videos on </a:t>
            </a:r>
            <a:r>
              <a:rPr lang="en-US" dirty="0" err="1" smtClean="0"/>
              <a:t>Youtube</a:t>
            </a:r>
            <a:endParaRPr lang="en-US" dirty="0" smtClean="0"/>
          </a:p>
          <a:p>
            <a:pPr lvl="1"/>
            <a:r>
              <a:rPr lang="en-US" dirty="0" smtClean="0"/>
              <a:t>Recipes on </a:t>
            </a:r>
            <a:r>
              <a:rPr lang="en-US" dirty="0" err="1" smtClean="0"/>
              <a:t>Epicurious</a:t>
            </a:r>
            <a:endParaRPr lang="en-US" dirty="0" smtClean="0"/>
          </a:p>
          <a:p>
            <a:pPr lvl="1"/>
            <a:r>
              <a:rPr lang="en-US" dirty="0" smtClean="0"/>
              <a:t>Book reviews on Amazon</a:t>
            </a:r>
          </a:p>
          <a:p>
            <a:pPr lvl="1"/>
            <a:r>
              <a:rPr lang="en-US" dirty="0" smtClean="0"/>
              <a:t>Friend lists and interests on </a:t>
            </a:r>
            <a:r>
              <a:rPr lang="en-US" dirty="0" err="1" smtClean="0"/>
              <a:t>Facebook</a:t>
            </a:r>
            <a:endParaRPr lang="en-US" dirty="0" smtClean="0"/>
          </a:p>
          <a:p>
            <a:r>
              <a:rPr lang="en-US" dirty="0" smtClean="0"/>
              <a:t>Data models and interfaces specialized to that type of data</a:t>
            </a:r>
          </a:p>
          <a:p>
            <a:pPr lvl="1"/>
            <a:r>
              <a:rPr lang="en-US" dirty="0" smtClean="0"/>
              <a:t>Developers define schemas, templates, workflows, etc.</a:t>
            </a:r>
          </a:p>
          <a:p>
            <a:r>
              <a:rPr lang="en-US" dirty="0" smtClean="0"/>
              <a:t>Plain users can </a:t>
            </a:r>
          </a:p>
          <a:p>
            <a:pPr lvl="1"/>
            <a:r>
              <a:rPr lang="en-US" dirty="0" smtClean="0"/>
              <a:t>Contribute data into these content carrier repositories</a:t>
            </a:r>
          </a:p>
          <a:p>
            <a:pPr lvl="1"/>
            <a:r>
              <a:rPr lang="en-US" dirty="0" smtClean="0"/>
              <a:t>Benefit from structure when exploring/consuming that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Carries Constrain Creativity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936750"/>
            <a:ext cx="9272588" cy="3680109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/>
              <a:t>have to publish “their way”</a:t>
            </a:r>
          </a:p>
          <a:p>
            <a:pPr lvl="1"/>
            <a:r>
              <a:rPr lang="en-US" dirty="0" smtClean="0"/>
              <a:t>What if I don’t like their theme/layout/organization?</a:t>
            </a:r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can my wife show her books sorted chronologically by </a:t>
            </a:r>
            <a:r>
              <a:rPr lang="en-US" dirty="0" err="1" smtClean="0"/>
              <a:t>birthdate</a:t>
            </a:r>
            <a:r>
              <a:rPr lang="en-US" dirty="0" smtClean="0"/>
              <a:t> of the author?</a:t>
            </a:r>
          </a:p>
          <a:p>
            <a:pPr lvl="1"/>
            <a:r>
              <a:rPr lang="en-US" dirty="0" smtClean="0"/>
              <a:t>How can I </a:t>
            </a:r>
            <a:r>
              <a:rPr lang="en-US" dirty="0" smtClean="0"/>
              <a:t>let people filter </a:t>
            </a:r>
            <a:r>
              <a:rPr lang="en-US" dirty="0" smtClean="0"/>
              <a:t>my folk dance video collection by choreographer, tempo, and year choreographed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does a biologist display his paradigm-changing gene taxonomy?</a:t>
            </a:r>
          </a:p>
          <a:p>
            <a:r>
              <a:rPr lang="en-US" dirty="0" smtClean="0"/>
              <a:t>And </a:t>
            </a:r>
            <a:r>
              <a:rPr lang="en-US" dirty="0" smtClean="0"/>
              <a:t>there’s no carrier for the really unusual stuff</a:t>
            </a:r>
          </a:p>
          <a:p>
            <a:pPr lvl="1"/>
            <a:r>
              <a:rPr lang="en-US" dirty="0" smtClean="0"/>
              <a:t>Where to put UFO sightings, sock collections, sea glass, roman coin mints, pubs of </a:t>
            </a:r>
            <a:r>
              <a:rPr lang="en-US" dirty="0" err="1" smtClean="0"/>
              <a:t>ontario</a:t>
            </a:r>
            <a:r>
              <a:rPr lang="en-US" dirty="0" smtClean="0"/>
              <a:t>...?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Worse Between Sites</a:t>
            </a:r>
            <a:endParaRPr lang="en-US" dirty="0"/>
          </a:p>
        </p:txBody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936750"/>
            <a:ext cx="9272588" cy="5300553"/>
          </a:xfrm>
        </p:spPr>
        <p:txBody>
          <a:bodyPr/>
          <a:lstStyle/>
          <a:p>
            <a:r>
              <a:rPr lang="en-US" dirty="0" smtClean="0"/>
              <a:t>Content carriers are “vertical data silos”</a:t>
            </a:r>
            <a:endParaRPr lang="en-US" dirty="0" smtClean="0"/>
          </a:p>
          <a:p>
            <a:pPr lvl="1"/>
            <a:r>
              <a:rPr lang="en-US" dirty="0" smtClean="0"/>
              <a:t>I get rich interaction with data on one site</a:t>
            </a:r>
          </a:p>
          <a:p>
            <a:pPr lvl="1"/>
            <a:r>
              <a:rPr lang="en-US" dirty="0" smtClean="0"/>
              <a:t>But what if I am interested in its connections to data on another site?</a:t>
            </a:r>
          </a:p>
          <a:p>
            <a:pPr lvl="1"/>
            <a:r>
              <a:rPr lang="en-US" dirty="0" smtClean="0"/>
              <a:t>Neither web site understands the other’s data</a:t>
            </a:r>
          </a:p>
          <a:p>
            <a:pPr lvl="1"/>
            <a:r>
              <a:rPr lang="en-US" dirty="0" smtClean="0"/>
              <a:t>Neither can offer good interaction with the combined data</a:t>
            </a:r>
          </a:p>
          <a:p>
            <a:r>
              <a:rPr lang="en-US" dirty="0" smtClean="0"/>
              <a:t>Response: </a:t>
            </a:r>
            <a:r>
              <a:rPr lang="en-US" dirty="0" err="1" smtClean="0"/>
              <a:t>Mashups</a:t>
            </a:r>
            <a:endParaRPr lang="en-US" dirty="0"/>
          </a:p>
          <a:p>
            <a:pPr lvl="1"/>
            <a:r>
              <a:rPr lang="en-US" dirty="0" smtClean="0"/>
              <a:t>Someone finds </a:t>
            </a:r>
            <a:r>
              <a:rPr lang="en-US" dirty="0"/>
              <a:t>multiple web sites with info they want</a:t>
            </a:r>
          </a:p>
          <a:p>
            <a:pPr lvl="1"/>
            <a:r>
              <a:rPr lang="en-US" dirty="0"/>
              <a:t>writes programs to “scrape” (extract) data from each site</a:t>
            </a:r>
          </a:p>
          <a:p>
            <a:pPr lvl="1"/>
            <a:r>
              <a:rPr lang="en-US" dirty="0"/>
              <a:t>writes programs to merge data from multiple sites</a:t>
            </a:r>
          </a:p>
          <a:p>
            <a:pPr lvl="1"/>
            <a:r>
              <a:rPr lang="en-US" dirty="0"/>
              <a:t>programs new (database backed) web site to display merged data</a:t>
            </a:r>
          </a:p>
          <a:p>
            <a:r>
              <a:rPr lang="en-US" dirty="0"/>
              <a:t>Great if you can program and manage a web site!</a:t>
            </a:r>
          </a:p>
          <a:p>
            <a:r>
              <a:rPr lang="en-US" dirty="0"/>
              <a:t>Result: another web site partitioning data the wrong way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936750"/>
            <a:ext cx="9272588" cy="3970958"/>
          </a:xfrm>
        </p:spPr>
        <p:txBody>
          <a:bodyPr/>
          <a:lstStyle/>
          <a:p>
            <a:r>
              <a:rPr lang="en-US" dirty="0" smtClean="0"/>
              <a:t>Anyone should be able to</a:t>
            </a:r>
          </a:p>
          <a:p>
            <a:pPr lvl="1"/>
            <a:r>
              <a:rPr lang="en-US" dirty="0" smtClean="0"/>
              <a:t>Create interesting data</a:t>
            </a:r>
          </a:p>
          <a:p>
            <a:pPr lvl="1"/>
            <a:r>
              <a:rPr lang="en-US" dirty="0" smtClean="0"/>
              <a:t>Or, find data on multiple web sites and combine it</a:t>
            </a:r>
          </a:p>
          <a:p>
            <a:pPr lvl="1"/>
            <a:r>
              <a:rPr lang="en-US" dirty="0" smtClean="0"/>
              <a:t>Create compelling, useful presentations of that data</a:t>
            </a:r>
          </a:p>
          <a:p>
            <a:pPr lvl="1"/>
            <a:r>
              <a:rPr lang="en-US" dirty="0" smtClean="0"/>
              <a:t>With rich visualization and interaction</a:t>
            </a:r>
          </a:p>
          <a:p>
            <a:pPr lvl="1"/>
            <a:r>
              <a:rPr lang="en-US" dirty="0" smtClean="0"/>
              <a:t>Share it easily with everyone else on the web</a:t>
            </a:r>
          </a:p>
          <a:p>
            <a:r>
              <a:rPr lang="en-US" dirty="0" smtClean="0"/>
              <a:t>All without knowing </a:t>
            </a:r>
          </a:p>
          <a:p>
            <a:pPr lvl="1"/>
            <a:r>
              <a:rPr lang="en-US" dirty="0" smtClean="0"/>
              <a:t>H</a:t>
            </a:r>
            <a:r>
              <a:rPr lang="en-US" dirty="0" smtClean="0"/>
              <a:t>ow to program</a:t>
            </a:r>
          </a:p>
          <a:p>
            <a:pPr lvl="1"/>
            <a:r>
              <a:rPr lang="en-US" dirty="0" smtClean="0"/>
              <a:t>How to install a database</a:t>
            </a:r>
          </a:p>
          <a:p>
            <a:pPr lvl="1"/>
            <a:r>
              <a:rPr lang="en-US" dirty="0" smtClean="0"/>
              <a:t>What a schema is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of the Web is CRUD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936750"/>
            <a:ext cx="9272588" cy="4857354"/>
          </a:xfrm>
        </p:spPr>
        <p:txBody>
          <a:bodyPr/>
          <a:lstStyle/>
          <a:p>
            <a:r>
              <a:rPr lang="en-US" dirty="0" smtClean="0"/>
              <a:t>Impossible to enable everyone to author </a:t>
            </a:r>
            <a:r>
              <a:rPr lang="en-US" dirty="0" smtClean="0">
                <a:solidFill>
                  <a:srgbClr val="FF0000"/>
                </a:solidFill>
              </a:rPr>
              <a:t>arbitrary</a:t>
            </a:r>
            <a:r>
              <a:rPr lang="en-US" dirty="0" smtClean="0"/>
              <a:t> information processing tools</a:t>
            </a:r>
          </a:p>
          <a:p>
            <a:r>
              <a:rPr lang="en-US" dirty="0" smtClean="0"/>
              <a:t>Most of what happens is direct manipulation of information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Create</a:t>
            </a:r>
            <a:r>
              <a:rPr lang="en-US" dirty="0" smtClean="0"/>
              <a:t> information according to some model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Read</a:t>
            </a:r>
            <a:r>
              <a:rPr lang="en-US" dirty="0" smtClean="0"/>
              <a:t>/explore/visualize/navigate using rich interfaces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Update</a:t>
            </a:r>
            <a:r>
              <a:rPr lang="en-US" dirty="0" smtClean="0"/>
              <a:t> </a:t>
            </a:r>
            <a:r>
              <a:rPr lang="en-US" dirty="0" smtClean="0"/>
              <a:t>using rich </a:t>
            </a:r>
            <a:r>
              <a:rPr lang="en-US" dirty="0" smtClean="0"/>
              <a:t>editing interfaces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Delete</a:t>
            </a:r>
          </a:p>
          <a:p>
            <a:r>
              <a:rPr lang="en-US" dirty="0" smtClean="0"/>
              <a:t>True even on fancy professional web sites</a:t>
            </a:r>
          </a:p>
          <a:p>
            <a:pPr lvl="1"/>
            <a:r>
              <a:rPr lang="en-US" dirty="0" err="1" smtClean="0"/>
              <a:t>Flickr</a:t>
            </a:r>
            <a:r>
              <a:rPr lang="en-US" dirty="0" smtClean="0"/>
              <a:t>, </a:t>
            </a:r>
            <a:r>
              <a:rPr lang="en-US" dirty="0" err="1" smtClean="0"/>
              <a:t>Youtube</a:t>
            </a:r>
            <a:r>
              <a:rPr lang="en-US" dirty="0" smtClean="0"/>
              <a:t>, </a:t>
            </a:r>
            <a:r>
              <a:rPr lang="en-US" dirty="0" err="1" smtClean="0"/>
              <a:t>Epicurious</a:t>
            </a:r>
            <a:r>
              <a:rPr lang="en-US" dirty="0" smtClean="0"/>
              <a:t>, Amazon, </a:t>
            </a:r>
            <a:r>
              <a:rPr lang="en-US" dirty="0" err="1" smtClean="0"/>
              <a:t>Facebook</a:t>
            </a:r>
            <a:endParaRPr lang="en-US" dirty="0" smtClean="0"/>
          </a:p>
          <a:p>
            <a:r>
              <a:rPr lang="en-US" dirty="0" smtClean="0"/>
              <a:t>Sites are dumb storage</a:t>
            </a:r>
          </a:p>
          <a:p>
            <a:pPr lvl="1"/>
            <a:r>
              <a:rPr lang="en-US" dirty="0" smtClean="0"/>
              <a:t>Computation is left to the human users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6" name="Rectangle 4"/>
          <p:cNvSpPr>
            <a:spLocks noGrp="1" noChangeArrowheads="1"/>
          </p:cNvSpPr>
          <p:nvPr>
            <p:ph type="title"/>
          </p:nvPr>
        </p:nvSpPr>
        <p:spPr>
          <a:xfrm>
            <a:off x="793750" y="4838700"/>
            <a:ext cx="8539163" cy="1138771"/>
          </a:xfrm>
        </p:spPr>
        <p:txBody>
          <a:bodyPr/>
          <a:lstStyle/>
          <a:p>
            <a:r>
              <a:rPr lang="en-US" dirty="0" smtClean="0"/>
              <a:t>A Data Model FOR EVERYTHING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93750" y="3192463"/>
            <a:ext cx="8539163" cy="369972"/>
          </a:xfrm>
        </p:spPr>
        <p:txBody>
          <a:bodyPr/>
          <a:lstStyle/>
          <a:p>
            <a:r>
              <a:rPr lang="en-US" dirty="0" smtClean="0"/>
              <a:t>RDF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55650" y="869950"/>
            <a:ext cx="8534400" cy="1655763"/>
          </a:xfrm>
        </p:spPr>
        <p:txBody>
          <a:bodyPr/>
          <a:lstStyle/>
          <a:p>
            <a:pPr algn="ctr"/>
            <a:r>
              <a:rPr lang="en-US" sz="4000"/>
              <a:t>Free your Data: </a:t>
            </a:r>
            <a:br>
              <a:rPr lang="en-US" sz="4000"/>
            </a:br>
            <a:r>
              <a:rPr lang="en-US" sz="4000"/>
              <a:t>Instant Gratification</a:t>
            </a:r>
            <a:br>
              <a:rPr lang="en-US" sz="4000"/>
            </a:br>
            <a:r>
              <a:rPr lang="en-US" sz="4000"/>
              <a:t> with the Semantic Web</a:t>
            </a:r>
            <a:r>
              <a:rPr lang="en-US"/>
              <a:t> </a:t>
            </a:r>
          </a:p>
        </p:txBody>
      </p:sp>
      <p:sp>
        <p:nvSpPr>
          <p:cNvPr id="6830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724400"/>
            <a:ext cx="6324600" cy="461963"/>
          </a:xfrm>
        </p:spPr>
        <p:txBody>
          <a:bodyPr/>
          <a:lstStyle/>
          <a:p>
            <a:r>
              <a:rPr lang="en-US"/>
              <a:t>David Karger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</a:t>
            </a:r>
          </a:p>
        </p:txBody>
      </p:sp>
      <p:sp>
        <p:nvSpPr>
          <p:cNvPr id="149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936750"/>
            <a:ext cx="9272588" cy="1754967"/>
          </a:xfrm>
        </p:spPr>
        <p:txBody>
          <a:bodyPr/>
          <a:lstStyle/>
          <a:p>
            <a:r>
              <a:rPr lang="en-US" dirty="0"/>
              <a:t>Hold anything</a:t>
            </a:r>
          </a:p>
          <a:p>
            <a:r>
              <a:rPr lang="en-US" dirty="0"/>
              <a:t>Connect </a:t>
            </a:r>
            <a:r>
              <a:rPr lang="en-US" dirty="0" smtClean="0"/>
              <a:t>anything</a:t>
            </a:r>
          </a:p>
          <a:p>
            <a:r>
              <a:rPr lang="en-US" dirty="0" smtClean="0"/>
              <a:t>Be copy/</a:t>
            </a:r>
            <a:r>
              <a:rPr lang="en-US" dirty="0" err="1" smtClean="0"/>
              <a:t>pastable</a:t>
            </a:r>
            <a:endParaRPr lang="en-US" dirty="0"/>
          </a:p>
          <a:p>
            <a:r>
              <a:rPr lang="en-US" dirty="0"/>
              <a:t>Change at need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 Networks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9413" y="2362200"/>
            <a:ext cx="4414837" cy="3706813"/>
          </a:xfrm>
        </p:spPr>
        <p:txBody>
          <a:bodyPr/>
          <a:lstStyle/>
          <a:p>
            <a:pPr marL="342900" indent="-342900"/>
            <a:r>
              <a:rPr lang="en-US" sz="2000"/>
              <a:t>Minimum data model</a:t>
            </a:r>
          </a:p>
          <a:p>
            <a:pPr marL="742950" lvl="1" indent="-285750"/>
            <a:r>
              <a:rPr lang="en-US" sz="1900"/>
              <a:t>Names for arbitrary objects</a:t>
            </a:r>
          </a:p>
          <a:p>
            <a:pPr marL="742950" lvl="1" indent="-285750"/>
            <a:r>
              <a:rPr lang="en-US" sz="1900"/>
              <a:t>Arbitrary named links between two objects</a:t>
            </a:r>
          </a:p>
          <a:p>
            <a:pPr marL="742950" lvl="1" indent="-285750"/>
            <a:r>
              <a:rPr lang="en-US" sz="1900"/>
              <a:t>No required schemas</a:t>
            </a:r>
          </a:p>
          <a:p>
            <a:pPr marL="342900" indent="-342900"/>
            <a:r>
              <a:rPr lang="en-US" sz="2000"/>
              <a:t>Much like the web, except</a:t>
            </a:r>
          </a:p>
          <a:p>
            <a:pPr marL="742950" lvl="1" indent="-285750"/>
            <a:r>
              <a:rPr lang="en-US" sz="1900"/>
              <a:t>Items need not be web pages</a:t>
            </a:r>
          </a:p>
          <a:p>
            <a:pPr marL="742950" lvl="1" indent="-285750"/>
            <a:r>
              <a:rPr lang="en-US" sz="1900"/>
              <a:t>Machine readable “anchor text” in links</a:t>
            </a:r>
          </a:p>
          <a:p>
            <a:pPr marL="342900" indent="-342900"/>
            <a:r>
              <a:rPr lang="en-US" sz="2000"/>
              <a:t>Yet Powerful</a:t>
            </a:r>
          </a:p>
          <a:p>
            <a:pPr marL="742950" lvl="1" indent="-285750"/>
            <a:r>
              <a:rPr lang="en-US" sz="1900"/>
              <a:t>Relations are natural/universal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70888" y="2546350"/>
            <a:ext cx="1004887" cy="920750"/>
            <a:chOff x="4032" y="1440"/>
            <a:chExt cx="576" cy="528"/>
          </a:xfrm>
        </p:grpSpPr>
        <p:sp>
          <p:nvSpPr>
            <p:cNvPr id="1034245" name="Oval 5"/>
            <p:cNvSpPr>
              <a:spLocks noChangeArrowheads="1"/>
            </p:cNvSpPr>
            <p:nvPr/>
          </p:nvSpPr>
          <p:spPr bwMode="auto">
            <a:xfrm>
              <a:off x="4032" y="1440"/>
              <a:ext cx="576" cy="52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tint val="1490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46" name="Text Box 6"/>
            <p:cNvSpPr txBox="1">
              <a:spLocks noChangeArrowheads="1"/>
            </p:cNvSpPr>
            <p:nvPr/>
          </p:nvSpPr>
          <p:spPr bwMode="auto">
            <a:xfrm>
              <a:off x="4080" y="1536"/>
              <a:ext cx="480" cy="2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100435" tIns="50217" rIns="100435" bIns="50217">
              <a:spAutoFit/>
            </a:bodyPr>
            <a:lstStyle/>
            <a:p>
              <a:pPr defTabSz="1004888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endParaRPr lang="en-US" sz="2600">
                <a:latin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204200" y="5392738"/>
            <a:ext cx="1841500" cy="920750"/>
            <a:chOff x="4368" y="2352"/>
            <a:chExt cx="1056" cy="528"/>
          </a:xfrm>
        </p:grpSpPr>
        <p:sp>
          <p:nvSpPr>
            <p:cNvPr id="1034248" name="Oval 8"/>
            <p:cNvSpPr>
              <a:spLocks noChangeArrowheads="1"/>
            </p:cNvSpPr>
            <p:nvPr/>
          </p:nvSpPr>
          <p:spPr bwMode="auto">
            <a:xfrm>
              <a:off x="4368" y="2352"/>
              <a:ext cx="1056" cy="52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tint val="1490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49" name="Text Box 9"/>
            <p:cNvSpPr txBox="1">
              <a:spLocks noChangeArrowheads="1"/>
            </p:cNvSpPr>
            <p:nvPr/>
          </p:nvSpPr>
          <p:spPr bwMode="auto">
            <a:xfrm>
              <a:off x="4416" y="2448"/>
              <a:ext cx="1008" cy="2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100435" tIns="50217" rIns="100435" bIns="50217">
              <a:spAutoFit/>
            </a:bodyPr>
            <a:lstStyle/>
            <a:p>
              <a:pPr defTabSz="1004888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600" dirty="0" err="1">
                  <a:latin typeface="Times New Roman" pitchFamily="18" charset="0"/>
                </a:rPr>
                <a:t>Loew’s</a:t>
              </a:r>
              <a:endParaRPr lang="en-US" sz="2600" dirty="0">
                <a:latin typeface="Times New Roman" pitchFamily="18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870450" y="2851150"/>
            <a:ext cx="2008188" cy="920750"/>
            <a:chOff x="2880" y="2256"/>
            <a:chExt cx="1152" cy="528"/>
          </a:xfrm>
        </p:grpSpPr>
        <p:sp>
          <p:nvSpPr>
            <p:cNvPr id="1034251" name="Oval 11"/>
            <p:cNvSpPr>
              <a:spLocks noChangeArrowheads="1"/>
            </p:cNvSpPr>
            <p:nvPr/>
          </p:nvSpPr>
          <p:spPr bwMode="auto">
            <a:xfrm>
              <a:off x="2880" y="2256"/>
              <a:ext cx="1152" cy="52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tint val="1490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2" name="Text Box 12"/>
            <p:cNvSpPr txBox="1">
              <a:spLocks noChangeArrowheads="1"/>
            </p:cNvSpPr>
            <p:nvPr/>
          </p:nvSpPr>
          <p:spPr bwMode="auto">
            <a:xfrm>
              <a:off x="2976" y="2352"/>
              <a:ext cx="960" cy="2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100435" tIns="50217" rIns="100435" bIns="50217">
              <a:spAutoFit/>
            </a:bodyPr>
            <a:lstStyle/>
            <a:p>
              <a:pPr defTabSz="1004888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600">
                  <a:latin typeface="Times New Roman" pitchFamily="18" charset="0"/>
                </a:rPr>
                <a:t>Superman</a:t>
              </a:r>
            </a:p>
          </p:txBody>
        </p:sp>
      </p:grpSp>
      <p:sp>
        <p:nvSpPr>
          <p:cNvPr id="1034253" name="Text Box 13"/>
          <p:cNvSpPr txBox="1">
            <a:spLocks noChangeArrowheads="1"/>
          </p:cNvSpPr>
          <p:nvPr/>
        </p:nvSpPr>
        <p:spPr bwMode="auto">
          <a:xfrm rot="-858017">
            <a:off x="7232650" y="2622550"/>
            <a:ext cx="838200" cy="498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00435" tIns="50217" rIns="100435" bIns="50217">
            <a:spAutoFit/>
          </a:bodyPr>
          <a:lstStyle/>
          <a:p>
            <a:pPr defTabSz="1004888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600">
                <a:latin typeface="Times New Roman" pitchFamily="18" charset="0"/>
              </a:rPr>
              <a:t>title</a:t>
            </a:r>
          </a:p>
        </p:txBody>
      </p:sp>
      <p:cxnSp>
        <p:nvCxnSpPr>
          <p:cNvPr id="1034254" name="AutoShape 14"/>
          <p:cNvCxnSpPr>
            <a:cxnSpLocks noChangeShapeType="1"/>
            <a:endCxn id="1034248" idx="0"/>
          </p:cNvCxnSpPr>
          <p:nvPr/>
        </p:nvCxnSpPr>
        <p:spPr bwMode="auto">
          <a:xfrm>
            <a:off x="8978900" y="3384550"/>
            <a:ext cx="146050" cy="200818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1034255" name="AutoShape 15"/>
          <p:cNvCxnSpPr>
            <a:cxnSpLocks noChangeShapeType="1"/>
            <a:stCxn id="1034246" idx="1"/>
            <a:endCxn id="1034251" idx="6"/>
          </p:cNvCxnSpPr>
          <p:nvPr/>
        </p:nvCxnSpPr>
        <p:spPr bwMode="auto">
          <a:xfrm flipH="1">
            <a:off x="6878638" y="2962275"/>
            <a:ext cx="1576387" cy="34925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1034256" name="Text Box 16"/>
          <p:cNvSpPr txBox="1">
            <a:spLocks noChangeArrowheads="1"/>
          </p:cNvSpPr>
          <p:nvPr/>
        </p:nvSpPr>
        <p:spPr bwMode="auto">
          <a:xfrm rot="5066664">
            <a:off x="8666163" y="4097337"/>
            <a:ext cx="1422400" cy="498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00435" tIns="50217" rIns="100435" bIns="50217">
            <a:spAutoFit/>
          </a:bodyPr>
          <a:lstStyle/>
          <a:p>
            <a:pPr defTabSz="1004888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600" dirty="0">
                <a:latin typeface="Times New Roman" pitchFamily="18" charset="0"/>
              </a:rPr>
              <a:t>venue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870450" y="5289550"/>
            <a:ext cx="2008188" cy="920750"/>
            <a:chOff x="2784" y="3360"/>
            <a:chExt cx="1152" cy="528"/>
          </a:xfrm>
        </p:grpSpPr>
        <p:sp>
          <p:nvSpPr>
            <p:cNvPr id="1034258" name="Oval 18"/>
            <p:cNvSpPr>
              <a:spLocks noChangeArrowheads="1"/>
            </p:cNvSpPr>
            <p:nvPr/>
          </p:nvSpPr>
          <p:spPr bwMode="auto">
            <a:xfrm>
              <a:off x="2784" y="3360"/>
              <a:ext cx="1152" cy="52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tint val="1490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59" name="Text Box 19"/>
            <p:cNvSpPr txBox="1">
              <a:spLocks noChangeArrowheads="1"/>
            </p:cNvSpPr>
            <p:nvPr/>
          </p:nvSpPr>
          <p:spPr bwMode="auto">
            <a:xfrm>
              <a:off x="2832" y="3456"/>
              <a:ext cx="1104" cy="2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100435" tIns="50217" rIns="100435" bIns="50217">
              <a:spAutoFit/>
            </a:bodyPr>
            <a:lstStyle/>
            <a:p>
              <a:pPr defTabSz="1004888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600">
                  <a:latin typeface="Times New Roman" pitchFamily="18" charset="0"/>
                </a:rPr>
                <a:t>Kendall Sq.</a:t>
              </a:r>
            </a:p>
          </p:txBody>
        </p:sp>
      </p:grpSp>
      <p:cxnSp>
        <p:nvCxnSpPr>
          <p:cNvPr id="1034260" name="AutoShape 20"/>
          <p:cNvCxnSpPr>
            <a:cxnSpLocks noChangeShapeType="1"/>
            <a:stCxn id="1034248" idx="2"/>
            <a:endCxn id="1034259" idx="3"/>
          </p:cNvCxnSpPr>
          <p:nvPr/>
        </p:nvCxnSpPr>
        <p:spPr bwMode="auto">
          <a:xfrm flipH="1" flipV="1">
            <a:off x="6878638" y="5705475"/>
            <a:ext cx="1325562" cy="14763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1034261" name="Oval 21"/>
          <p:cNvSpPr>
            <a:spLocks noChangeArrowheads="1"/>
          </p:cNvSpPr>
          <p:nvPr/>
        </p:nvSpPr>
        <p:spPr bwMode="auto">
          <a:xfrm>
            <a:off x="5784850" y="1555750"/>
            <a:ext cx="2008188" cy="92075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14902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262" name="Text Box 22"/>
          <p:cNvSpPr txBox="1">
            <a:spLocks noChangeArrowheads="1"/>
          </p:cNvSpPr>
          <p:nvPr/>
        </p:nvSpPr>
        <p:spPr bwMode="auto">
          <a:xfrm>
            <a:off x="6165850" y="1708150"/>
            <a:ext cx="1338263" cy="500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00435" tIns="50217" rIns="100435" bIns="50217">
            <a:spAutoFit/>
          </a:bodyPr>
          <a:lstStyle/>
          <a:p>
            <a:pPr defTabSz="1004888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600">
                <a:latin typeface="Times New Roman" pitchFamily="18" charset="0"/>
              </a:rPr>
              <a:t>Movie</a:t>
            </a:r>
          </a:p>
        </p:txBody>
      </p:sp>
      <p:cxnSp>
        <p:nvCxnSpPr>
          <p:cNvPr id="1034263" name="AutoShape 23"/>
          <p:cNvCxnSpPr>
            <a:cxnSpLocks noChangeShapeType="1"/>
            <a:stCxn id="1034245" idx="1"/>
            <a:endCxn id="1034261" idx="6"/>
          </p:cNvCxnSpPr>
          <p:nvPr/>
        </p:nvCxnSpPr>
        <p:spPr bwMode="auto">
          <a:xfrm flipH="1" flipV="1">
            <a:off x="7793038" y="2016125"/>
            <a:ext cx="725487" cy="665163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1034264" name="Text Box 24"/>
          <p:cNvSpPr txBox="1">
            <a:spLocks noChangeArrowheads="1"/>
          </p:cNvSpPr>
          <p:nvPr/>
        </p:nvSpPr>
        <p:spPr bwMode="auto">
          <a:xfrm rot="2765286">
            <a:off x="8036719" y="1961357"/>
            <a:ext cx="1003300" cy="5000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00435" tIns="50217" rIns="100435" bIns="50217">
            <a:spAutoFit/>
          </a:bodyPr>
          <a:lstStyle/>
          <a:p>
            <a:pPr defTabSz="1004888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600">
                <a:latin typeface="Times New Roman" pitchFamily="18" charset="0"/>
              </a:rPr>
              <a:t>type</a:t>
            </a:r>
          </a:p>
        </p:txBody>
      </p:sp>
      <p:sp>
        <p:nvSpPr>
          <p:cNvPr id="1034265" name="Text Box 25"/>
          <p:cNvSpPr txBox="1">
            <a:spLocks noChangeArrowheads="1"/>
          </p:cNvSpPr>
          <p:nvPr/>
        </p:nvSpPr>
        <p:spPr bwMode="auto">
          <a:xfrm rot="-21164495">
            <a:off x="6927850" y="5289550"/>
            <a:ext cx="1271588" cy="498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00435" tIns="50217" rIns="100435" bIns="50217">
            <a:spAutoFit/>
          </a:bodyPr>
          <a:lstStyle/>
          <a:p>
            <a:pPr defTabSz="1004888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600" dirty="0">
                <a:latin typeface="Times New Roman" pitchFamily="18" charset="0"/>
              </a:rPr>
              <a:t>location</a:t>
            </a: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5708650" y="4146550"/>
            <a:ext cx="2008188" cy="920750"/>
            <a:chOff x="3548" y="2996"/>
            <a:chExt cx="1265" cy="580"/>
          </a:xfrm>
        </p:grpSpPr>
        <p:sp>
          <p:nvSpPr>
            <p:cNvPr id="1034267" name="Oval 27"/>
            <p:cNvSpPr>
              <a:spLocks noChangeArrowheads="1"/>
            </p:cNvSpPr>
            <p:nvPr/>
          </p:nvSpPr>
          <p:spPr bwMode="auto">
            <a:xfrm>
              <a:off x="3548" y="2996"/>
              <a:ext cx="1265" cy="58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tint val="1490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68" name="Text Box 28"/>
            <p:cNvSpPr txBox="1">
              <a:spLocks noChangeArrowheads="1"/>
            </p:cNvSpPr>
            <p:nvPr/>
          </p:nvSpPr>
          <p:spPr bwMode="auto">
            <a:xfrm>
              <a:off x="3884" y="3101"/>
              <a:ext cx="824" cy="3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100435" tIns="50217" rIns="100435" bIns="50217">
              <a:spAutoFit/>
            </a:bodyPr>
            <a:lstStyle/>
            <a:p>
              <a:pPr defTabSz="1004888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600">
                  <a:latin typeface="Times New Roman" pitchFamily="18" charset="0"/>
                </a:rPr>
                <a:t>8PM</a:t>
              </a:r>
            </a:p>
          </p:txBody>
        </p:sp>
      </p:grpSp>
      <p:cxnSp>
        <p:nvCxnSpPr>
          <p:cNvPr id="1034269" name="AutoShape 29"/>
          <p:cNvCxnSpPr>
            <a:cxnSpLocks noChangeShapeType="1"/>
            <a:stCxn id="1034248" idx="1"/>
            <a:endCxn id="1034267" idx="5"/>
          </p:cNvCxnSpPr>
          <p:nvPr/>
        </p:nvCxnSpPr>
        <p:spPr bwMode="auto">
          <a:xfrm flipH="1" flipV="1">
            <a:off x="7423150" y="4932363"/>
            <a:ext cx="1050925" cy="595312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1034270" name="Text Box 30"/>
          <p:cNvSpPr txBox="1">
            <a:spLocks noChangeArrowheads="1"/>
          </p:cNvSpPr>
          <p:nvPr/>
        </p:nvSpPr>
        <p:spPr bwMode="auto">
          <a:xfrm rot="-41062621">
            <a:off x="7766050" y="4756150"/>
            <a:ext cx="838200" cy="498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00435" tIns="50217" rIns="100435" bIns="50217">
            <a:spAutoFit/>
          </a:bodyPr>
          <a:lstStyle/>
          <a:p>
            <a:pPr defTabSz="1004888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600">
                <a:latin typeface="Times New Roman" pitchFamily="18" charset="0"/>
              </a:rPr>
              <a:t>time</a:t>
            </a:r>
          </a:p>
        </p:txBody>
      </p:sp>
      <p:sp>
        <p:nvSpPr>
          <p:cNvPr id="1034276" name="Oval 36"/>
          <p:cNvSpPr>
            <a:spLocks noChangeArrowheads="1"/>
          </p:cNvSpPr>
          <p:nvPr/>
        </p:nvSpPr>
        <p:spPr bwMode="auto">
          <a:xfrm>
            <a:off x="5632450" y="6432550"/>
            <a:ext cx="2008188" cy="92075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14902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277" name="Text Box 37"/>
          <p:cNvSpPr txBox="1">
            <a:spLocks noChangeArrowheads="1"/>
          </p:cNvSpPr>
          <p:nvPr/>
        </p:nvSpPr>
        <p:spPr bwMode="auto">
          <a:xfrm>
            <a:off x="6013450" y="6584950"/>
            <a:ext cx="1338263" cy="500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00435" tIns="50217" rIns="100435" bIns="50217">
            <a:spAutoFit/>
          </a:bodyPr>
          <a:lstStyle/>
          <a:p>
            <a:pPr defTabSz="1004888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600">
                <a:latin typeface="Times New Roman" pitchFamily="18" charset="0"/>
              </a:rPr>
              <a:t>Theater</a:t>
            </a:r>
          </a:p>
        </p:txBody>
      </p:sp>
      <p:cxnSp>
        <p:nvCxnSpPr>
          <p:cNvPr id="1034278" name="AutoShape 38"/>
          <p:cNvCxnSpPr>
            <a:cxnSpLocks noChangeShapeType="1"/>
            <a:stCxn id="1034248" idx="3"/>
            <a:endCxn id="1034276" idx="6"/>
          </p:cNvCxnSpPr>
          <p:nvPr/>
        </p:nvCxnSpPr>
        <p:spPr bwMode="auto">
          <a:xfrm flipH="1">
            <a:off x="7640638" y="6178550"/>
            <a:ext cx="833437" cy="7143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1034279" name="Text Box 39"/>
          <p:cNvSpPr txBox="1">
            <a:spLocks noChangeArrowheads="1"/>
          </p:cNvSpPr>
          <p:nvPr/>
        </p:nvSpPr>
        <p:spPr bwMode="auto">
          <a:xfrm rot="-2656609">
            <a:off x="7766050" y="6356350"/>
            <a:ext cx="1003300" cy="500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00435" tIns="50217" rIns="100435" bIns="50217">
            <a:spAutoFit/>
          </a:bodyPr>
          <a:lstStyle/>
          <a:p>
            <a:pPr defTabSz="1004888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600">
                <a:latin typeface="Times New Roman" pitchFamily="18" charset="0"/>
              </a:rPr>
              <a:t>type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RDF</a:t>
            </a:r>
          </a:p>
        </p:txBody>
      </p:sp>
      <p:sp>
        <p:nvSpPr>
          <p:cNvPr id="149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9413" y="2362200"/>
            <a:ext cx="4552950" cy="2016125"/>
          </a:xfrm>
        </p:spPr>
        <p:txBody>
          <a:bodyPr/>
          <a:lstStyle/>
          <a:p>
            <a:pPr marL="342900" indent="-342900"/>
            <a:r>
              <a:rPr lang="en-US" sz="2000"/>
              <a:t>W3C standard</a:t>
            </a:r>
          </a:p>
          <a:p>
            <a:pPr marL="342900" indent="-342900"/>
            <a:r>
              <a:rPr lang="en-US" sz="2000"/>
              <a:t>URL for every object</a:t>
            </a:r>
          </a:p>
          <a:p>
            <a:pPr marL="342900" indent="-342900"/>
            <a:r>
              <a:rPr lang="en-US" sz="2000"/>
              <a:t>URL for every property</a:t>
            </a:r>
          </a:p>
          <a:p>
            <a:pPr marL="342900" indent="-342900"/>
            <a:r>
              <a:rPr lang="en-US" sz="2000"/>
              <a:t>Additional layers to represent schemas, functional constraints, inference rules, policy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70888" y="2546350"/>
            <a:ext cx="1004887" cy="920750"/>
            <a:chOff x="4032" y="1440"/>
            <a:chExt cx="576" cy="528"/>
          </a:xfrm>
        </p:grpSpPr>
        <p:sp>
          <p:nvSpPr>
            <p:cNvPr id="1497093" name="Oval 5"/>
            <p:cNvSpPr>
              <a:spLocks noChangeArrowheads="1"/>
            </p:cNvSpPr>
            <p:nvPr/>
          </p:nvSpPr>
          <p:spPr bwMode="auto">
            <a:xfrm>
              <a:off x="4032" y="1440"/>
              <a:ext cx="576" cy="52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tint val="1490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7094" name="Text Box 6"/>
            <p:cNvSpPr txBox="1">
              <a:spLocks noChangeArrowheads="1"/>
            </p:cNvSpPr>
            <p:nvPr/>
          </p:nvSpPr>
          <p:spPr bwMode="auto">
            <a:xfrm>
              <a:off x="4080" y="1536"/>
              <a:ext cx="480" cy="2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100435" tIns="50217" rIns="100435" bIns="50217">
              <a:spAutoFit/>
            </a:bodyPr>
            <a:lstStyle/>
            <a:p>
              <a:pPr defTabSz="1004888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endParaRPr lang="en-US" sz="2600">
                <a:latin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204200" y="5392738"/>
            <a:ext cx="1841500" cy="920750"/>
            <a:chOff x="4368" y="2352"/>
            <a:chExt cx="1056" cy="528"/>
          </a:xfrm>
        </p:grpSpPr>
        <p:sp>
          <p:nvSpPr>
            <p:cNvPr id="1497096" name="Oval 8"/>
            <p:cNvSpPr>
              <a:spLocks noChangeArrowheads="1"/>
            </p:cNvSpPr>
            <p:nvPr/>
          </p:nvSpPr>
          <p:spPr bwMode="auto">
            <a:xfrm>
              <a:off x="4368" y="2352"/>
              <a:ext cx="1056" cy="52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tint val="1490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7097" name="Text Box 9"/>
            <p:cNvSpPr txBox="1">
              <a:spLocks noChangeArrowheads="1"/>
            </p:cNvSpPr>
            <p:nvPr/>
          </p:nvSpPr>
          <p:spPr bwMode="auto">
            <a:xfrm>
              <a:off x="4416" y="2448"/>
              <a:ext cx="1008" cy="2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100435" tIns="50217" rIns="100435" bIns="50217">
              <a:spAutoFit/>
            </a:bodyPr>
            <a:lstStyle/>
            <a:p>
              <a:pPr defTabSz="1004888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600">
                  <a:latin typeface="Times New Roman" pitchFamily="18" charset="0"/>
                </a:rPr>
                <a:t>Loew’s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870450" y="2851150"/>
            <a:ext cx="2008188" cy="920750"/>
            <a:chOff x="2880" y="2256"/>
            <a:chExt cx="1152" cy="528"/>
          </a:xfrm>
        </p:grpSpPr>
        <p:sp>
          <p:nvSpPr>
            <p:cNvPr id="1497099" name="Oval 11"/>
            <p:cNvSpPr>
              <a:spLocks noChangeArrowheads="1"/>
            </p:cNvSpPr>
            <p:nvPr/>
          </p:nvSpPr>
          <p:spPr bwMode="auto">
            <a:xfrm>
              <a:off x="2880" y="2256"/>
              <a:ext cx="1152" cy="52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tint val="1490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7100" name="Text Box 12"/>
            <p:cNvSpPr txBox="1">
              <a:spLocks noChangeArrowheads="1"/>
            </p:cNvSpPr>
            <p:nvPr/>
          </p:nvSpPr>
          <p:spPr bwMode="auto">
            <a:xfrm>
              <a:off x="2976" y="2352"/>
              <a:ext cx="960" cy="2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100435" tIns="50217" rIns="100435" bIns="50217">
              <a:spAutoFit/>
            </a:bodyPr>
            <a:lstStyle/>
            <a:p>
              <a:pPr defTabSz="1004888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600">
                  <a:latin typeface="Times New Roman" pitchFamily="18" charset="0"/>
                </a:rPr>
                <a:t>Superman</a:t>
              </a:r>
            </a:p>
          </p:txBody>
        </p:sp>
      </p:grpSp>
      <p:sp>
        <p:nvSpPr>
          <p:cNvPr id="1497101" name="Text Box 13"/>
          <p:cNvSpPr txBox="1">
            <a:spLocks noChangeArrowheads="1"/>
          </p:cNvSpPr>
          <p:nvPr/>
        </p:nvSpPr>
        <p:spPr bwMode="auto">
          <a:xfrm rot="-858017">
            <a:off x="7232650" y="2622550"/>
            <a:ext cx="838200" cy="498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00435" tIns="50217" rIns="100435" bIns="50217">
            <a:spAutoFit/>
          </a:bodyPr>
          <a:lstStyle/>
          <a:p>
            <a:pPr defTabSz="1004888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600">
                <a:latin typeface="Times New Roman" pitchFamily="18" charset="0"/>
              </a:rPr>
              <a:t>title</a:t>
            </a:r>
          </a:p>
        </p:txBody>
      </p:sp>
      <p:cxnSp>
        <p:nvCxnSpPr>
          <p:cNvPr id="1497102" name="AutoShape 14"/>
          <p:cNvCxnSpPr>
            <a:cxnSpLocks noChangeShapeType="1"/>
            <a:endCxn id="1497096" idx="0"/>
          </p:cNvCxnSpPr>
          <p:nvPr/>
        </p:nvCxnSpPr>
        <p:spPr bwMode="auto">
          <a:xfrm>
            <a:off x="8978900" y="3384550"/>
            <a:ext cx="146050" cy="200818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1497103" name="AutoShape 15"/>
          <p:cNvCxnSpPr>
            <a:cxnSpLocks noChangeShapeType="1"/>
            <a:stCxn id="1497094" idx="1"/>
            <a:endCxn id="1497099" idx="6"/>
          </p:cNvCxnSpPr>
          <p:nvPr/>
        </p:nvCxnSpPr>
        <p:spPr bwMode="auto">
          <a:xfrm flipH="1">
            <a:off x="6878638" y="2962275"/>
            <a:ext cx="1576387" cy="34925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1497104" name="Text Box 16"/>
          <p:cNvSpPr txBox="1">
            <a:spLocks noChangeArrowheads="1"/>
          </p:cNvSpPr>
          <p:nvPr/>
        </p:nvSpPr>
        <p:spPr bwMode="auto">
          <a:xfrm rot="5066664">
            <a:off x="8666163" y="4097337"/>
            <a:ext cx="1422400" cy="498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00435" tIns="50217" rIns="100435" bIns="50217">
            <a:spAutoFit/>
          </a:bodyPr>
          <a:lstStyle/>
          <a:p>
            <a:pPr defTabSz="1004888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600">
                <a:latin typeface="Times New Roman" pitchFamily="18" charset="0"/>
              </a:rPr>
              <a:t>venue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870450" y="5289550"/>
            <a:ext cx="2008188" cy="920750"/>
            <a:chOff x="2784" y="3360"/>
            <a:chExt cx="1152" cy="528"/>
          </a:xfrm>
        </p:grpSpPr>
        <p:sp>
          <p:nvSpPr>
            <p:cNvPr id="1497106" name="Oval 18"/>
            <p:cNvSpPr>
              <a:spLocks noChangeArrowheads="1"/>
            </p:cNvSpPr>
            <p:nvPr/>
          </p:nvSpPr>
          <p:spPr bwMode="auto">
            <a:xfrm>
              <a:off x="2784" y="3360"/>
              <a:ext cx="1152" cy="52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tint val="1490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7107" name="Text Box 19"/>
            <p:cNvSpPr txBox="1">
              <a:spLocks noChangeArrowheads="1"/>
            </p:cNvSpPr>
            <p:nvPr/>
          </p:nvSpPr>
          <p:spPr bwMode="auto">
            <a:xfrm>
              <a:off x="2832" y="3456"/>
              <a:ext cx="1104" cy="2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100435" tIns="50217" rIns="100435" bIns="50217">
              <a:spAutoFit/>
            </a:bodyPr>
            <a:lstStyle/>
            <a:p>
              <a:pPr defTabSz="1004888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600">
                  <a:latin typeface="Times New Roman" pitchFamily="18" charset="0"/>
                </a:rPr>
                <a:t>Kendall Sq.</a:t>
              </a:r>
            </a:p>
          </p:txBody>
        </p:sp>
      </p:grpSp>
      <p:cxnSp>
        <p:nvCxnSpPr>
          <p:cNvPr id="1497108" name="AutoShape 20"/>
          <p:cNvCxnSpPr>
            <a:cxnSpLocks noChangeShapeType="1"/>
            <a:stCxn id="1497096" idx="2"/>
            <a:endCxn id="1497107" idx="3"/>
          </p:cNvCxnSpPr>
          <p:nvPr/>
        </p:nvCxnSpPr>
        <p:spPr bwMode="auto">
          <a:xfrm flipH="1" flipV="1">
            <a:off x="6878638" y="5705475"/>
            <a:ext cx="1325562" cy="14763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1497109" name="Oval 21"/>
          <p:cNvSpPr>
            <a:spLocks noChangeArrowheads="1"/>
          </p:cNvSpPr>
          <p:nvPr/>
        </p:nvSpPr>
        <p:spPr bwMode="auto">
          <a:xfrm>
            <a:off x="5784850" y="1555750"/>
            <a:ext cx="2008188" cy="92075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14902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7110" name="Text Box 22"/>
          <p:cNvSpPr txBox="1">
            <a:spLocks noChangeArrowheads="1"/>
          </p:cNvSpPr>
          <p:nvPr/>
        </p:nvSpPr>
        <p:spPr bwMode="auto">
          <a:xfrm>
            <a:off x="6165850" y="1708150"/>
            <a:ext cx="1338263" cy="500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00435" tIns="50217" rIns="100435" bIns="50217">
            <a:spAutoFit/>
          </a:bodyPr>
          <a:lstStyle/>
          <a:p>
            <a:pPr defTabSz="1004888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600">
                <a:latin typeface="Times New Roman" pitchFamily="18" charset="0"/>
              </a:rPr>
              <a:t>Movie</a:t>
            </a:r>
          </a:p>
        </p:txBody>
      </p:sp>
      <p:cxnSp>
        <p:nvCxnSpPr>
          <p:cNvPr id="1497111" name="AutoShape 23"/>
          <p:cNvCxnSpPr>
            <a:cxnSpLocks noChangeShapeType="1"/>
            <a:stCxn id="1497093" idx="1"/>
            <a:endCxn id="1497109" idx="6"/>
          </p:cNvCxnSpPr>
          <p:nvPr/>
        </p:nvCxnSpPr>
        <p:spPr bwMode="auto">
          <a:xfrm flipH="1" flipV="1">
            <a:off x="7793038" y="2016125"/>
            <a:ext cx="725487" cy="665163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1497112" name="Text Box 24"/>
          <p:cNvSpPr txBox="1">
            <a:spLocks noChangeArrowheads="1"/>
          </p:cNvSpPr>
          <p:nvPr/>
        </p:nvSpPr>
        <p:spPr bwMode="auto">
          <a:xfrm rot="2765286">
            <a:off x="8036719" y="1961357"/>
            <a:ext cx="1003300" cy="5000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00435" tIns="50217" rIns="100435" bIns="50217">
            <a:spAutoFit/>
          </a:bodyPr>
          <a:lstStyle/>
          <a:p>
            <a:pPr defTabSz="1004888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600">
                <a:latin typeface="Times New Roman" pitchFamily="18" charset="0"/>
              </a:rPr>
              <a:t>type</a:t>
            </a:r>
          </a:p>
        </p:txBody>
      </p:sp>
      <p:sp>
        <p:nvSpPr>
          <p:cNvPr id="1497113" name="Text Box 25"/>
          <p:cNvSpPr txBox="1">
            <a:spLocks noChangeArrowheads="1"/>
          </p:cNvSpPr>
          <p:nvPr/>
        </p:nvSpPr>
        <p:spPr bwMode="auto">
          <a:xfrm rot="-21164495">
            <a:off x="6927850" y="5289550"/>
            <a:ext cx="1271588" cy="498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00435" tIns="50217" rIns="100435" bIns="50217">
            <a:spAutoFit/>
          </a:bodyPr>
          <a:lstStyle/>
          <a:p>
            <a:pPr defTabSz="1004888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600">
                <a:latin typeface="Times New Roman" pitchFamily="18" charset="0"/>
              </a:rPr>
              <a:t>location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5708650" y="4146550"/>
            <a:ext cx="2008188" cy="920750"/>
            <a:chOff x="3548" y="2996"/>
            <a:chExt cx="1265" cy="580"/>
          </a:xfrm>
        </p:grpSpPr>
        <p:sp>
          <p:nvSpPr>
            <p:cNvPr id="1497115" name="Oval 27"/>
            <p:cNvSpPr>
              <a:spLocks noChangeArrowheads="1"/>
            </p:cNvSpPr>
            <p:nvPr/>
          </p:nvSpPr>
          <p:spPr bwMode="auto">
            <a:xfrm>
              <a:off x="3548" y="2996"/>
              <a:ext cx="1265" cy="58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tint val="1490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7116" name="Text Box 28"/>
            <p:cNvSpPr txBox="1">
              <a:spLocks noChangeArrowheads="1"/>
            </p:cNvSpPr>
            <p:nvPr/>
          </p:nvSpPr>
          <p:spPr bwMode="auto">
            <a:xfrm>
              <a:off x="3884" y="3101"/>
              <a:ext cx="824" cy="3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100435" tIns="50217" rIns="100435" bIns="50217">
              <a:spAutoFit/>
            </a:bodyPr>
            <a:lstStyle/>
            <a:p>
              <a:pPr defTabSz="1004888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sz="2600">
                  <a:latin typeface="Times New Roman" pitchFamily="18" charset="0"/>
                </a:rPr>
                <a:t>8PM</a:t>
              </a:r>
            </a:p>
          </p:txBody>
        </p:sp>
      </p:grpSp>
      <p:cxnSp>
        <p:nvCxnSpPr>
          <p:cNvPr id="1497117" name="AutoShape 29"/>
          <p:cNvCxnSpPr>
            <a:cxnSpLocks noChangeShapeType="1"/>
            <a:stCxn id="1497096" idx="1"/>
            <a:endCxn id="1497115" idx="5"/>
          </p:cNvCxnSpPr>
          <p:nvPr/>
        </p:nvCxnSpPr>
        <p:spPr bwMode="auto">
          <a:xfrm flipH="1" flipV="1">
            <a:off x="7423150" y="4932363"/>
            <a:ext cx="1050925" cy="595312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1497118" name="Text Box 30"/>
          <p:cNvSpPr txBox="1">
            <a:spLocks noChangeArrowheads="1"/>
          </p:cNvSpPr>
          <p:nvPr/>
        </p:nvSpPr>
        <p:spPr bwMode="auto">
          <a:xfrm rot="-41062621">
            <a:off x="7766050" y="4756150"/>
            <a:ext cx="838200" cy="498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00435" tIns="50217" rIns="100435" bIns="50217">
            <a:spAutoFit/>
          </a:bodyPr>
          <a:lstStyle/>
          <a:p>
            <a:pPr defTabSz="1004888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600">
                <a:latin typeface="Times New Roman" pitchFamily="18" charset="0"/>
              </a:rPr>
              <a:t>time</a:t>
            </a:r>
          </a:p>
        </p:txBody>
      </p:sp>
      <p:sp>
        <p:nvSpPr>
          <p:cNvPr id="1497119" name="Oval 31"/>
          <p:cNvSpPr>
            <a:spLocks noChangeArrowheads="1"/>
          </p:cNvSpPr>
          <p:nvPr/>
        </p:nvSpPr>
        <p:spPr bwMode="auto">
          <a:xfrm>
            <a:off x="5632450" y="6432550"/>
            <a:ext cx="2008188" cy="92075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14902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7120" name="Text Box 32"/>
          <p:cNvSpPr txBox="1">
            <a:spLocks noChangeArrowheads="1"/>
          </p:cNvSpPr>
          <p:nvPr/>
        </p:nvSpPr>
        <p:spPr bwMode="auto">
          <a:xfrm>
            <a:off x="6013450" y="6584950"/>
            <a:ext cx="1338263" cy="500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00435" tIns="50217" rIns="100435" bIns="50217">
            <a:spAutoFit/>
          </a:bodyPr>
          <a:lstStyle/>
          <a:p>
            <a:pPr defTabSz="1004888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600">
                <a:latin typeface="Times New Roman" pitchFamily="18" charset="0"/>
              </a:rPr>
              <a:t>Theater</a:t>
            </a:r>
          </a:p>
        </p:txBody>
      </p:sp>
      <p:cxnSp>
        <p:nvCxnSpPr>
          <p:cNvPr id="1497121" name="AutoShape 33"/>
          <p:cNvCxnSpPr>
            <a:cxnSpLocks noChangeShapeType="1"/>
            <a:stCxn id="1497096" idx="3"/>
            <a:endCxn id="1497119" idx="6"/>
          </p:cNvCxnSpPr>
          <p:nvPr/>
        </p:nvCxnSpPr>
        <p:spPr bwMode="auto">
          <a:xfrm flipH="1">
            <a:off x="7640638" y="6178550"/>
            <a:ext cx="833437" cy="7143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1497122" name="Text Box 34"/>
          <p:cNvSpPr txBox="1">
            <a:spLocks noChangeArrowheads="1"/>
          </p:cNvSpPr>
          <p:nvPr/>
        </p:nvSpPr>
        <p:spPr bwMode="auto">
          <a:xfrm rot="-2656609">
            <a:off x="7766050" y="6356350"/>
            <a:ext cx="1003300" cy="500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00435" tIns="50217" rIns="100435" bIns="50217">
            <a:spAutoFit/>
          </a:bodyPr>
          <a:lstStyle/>
          <a:p>
            <a:pPr defTabSz="1004888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600">
                <a:latin typeface="Times New Roman" pitchFamily="18" charset="0"/>
              </a:rPr>
              <a:t>type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“Semantic Web” Vision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936750"/>
            <a:ext cx="9272588" cy="5097463"/>
          </a:xfrm>
        </p:spPr>
        <p:txBody>
          <a:bodyPr/>
          <a:lstStyle/>
          <a:p>
            <a:r>
              <a:rPr lang="en-US"/>
              <a:t>Autonomous computational agents perform sophisticated information tasks on behalf of their human users</a:t>
            </a:r>
          </a:p>
          <a:p>
            <a:r>
              <a:rPr lang="en-US"/>
              <a:t>Use data that is annotated with rich semantics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Ontologies</a:t>
            </a:r>
            <a:r>
              <a:rPr lang="en-US"/>
              <a:t> that explain precisely what the data means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Schema annotations</a:t>
            </a:r>
            <a:r>
              <a:rPr lang="en-US"/>
              <a:t> that explain how to align multiple ontologies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Rules</a:t>
            </a:r>
            <a:r>
              <a:rPr lang="en-US"/>
              <a:t> that explain how new data can be formally derived from existing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Inference systems</a:t>
            </a:r>
            <a:r>
              <a:rPr lang="en-US"/>
              <a:t> that put it all together </a:t>
            </a:r>
          </a:p>
          <a:p>
            <a:pPr lvl="1"/>
            <a:r>
              <a:rPr lang="en-US"/>
              <a:t>Lots of logicians and AI researchers developing tools</a:t>
            </a:r>
          </a:p>
          <a:p>
            <a:r>
              <a:rPr lang="en-US"/>
              <a:t>This vision is frightening</a:t>
            </a:r>
          </a:p>
          <a:p>
            <a:pPr lvl="1"/>
            <a:r>
              <a:rPr lang="en-US"/>
              <a:t>Involves solving problems that have bedeviled AI for decades</a:t>
            </a:r>
          </a:p>
          <a:p>
            <a:pPr lvl="1"/>
            <a:r>
              <a:rPr lang="en-US"/>
              <a:t>Often used to attack the semantic web</a:t>
            </a:r>
          </a:p>
          <a:p>
            <a:pPr lvl="1"/>
            <a:r>
              <a:rPr lang="en-US"/>
              <a:t>Or to argue to slow down deployment</a:t>
            </a:r>
          </a:p>
          <a:p>
            <a:pPr lvl="2"/>
            <a:r>
              <a:rPr lang="en-US"/>
              <a:t>“we can’t put up that data until we have an ontology!”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Aim Lower: the Data Web</a:t>
            </a:r>
          </a:p>
        </p:txBody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936750"/>
            <a:ext cx="9272588" cy="5154613"/>
          </a:xfrm>
        </p:spPr>
        <p:txBody>
          <a:bodyPr/>
          <a:lstStyle/>
          <a:p>
            <a:r>
              <a:rPr lang="en-US"/>
              <a:t>Not “make computers help” but “make them not hinder”</a:t>
            </a:r>
          </a:p>
          <a:p>
            <a:pPr lvl="1"/>
            <a:r>
              <a:rPr lang="en-US"/>
              <a:t>“First, do no harm”</a:t>
            </a:r>
          </a:p>
          <a:p>
            <a:pPr lvl="1"/>
            <a:r>
              <a:rPr lang="en-US"/>
              <a:t>Don’t worry about sophisticated new capabilities</a:t>
            </a:r>
          </a:p>
          <a:p>
            <a:pPr lvl="1"/>
            <a:r>
              <a:rPr lang="en-US"/>
              <a:t>Just let people do the obvious things</a:t>
            </a:r>
          </a:p>
          <a:p>
            <a:r>
              <a:rPr lang="en-US"/>
              <a:t>Create a tiny bit of structure:</a:t>
            </a:r>
          </a:p>
          <a:p>
            <a:pPr lvl="1"/>
            <a:r>
              <a:rPr lang="en-US"/>
              <a:t>Name objects (with URLs)</a:t>
            </a:r>
          </a:p>
          <a:p>
            <a:pPr lvl="1"/>
            <a:r>
              <a:rPr lang="en-US"/>
              <a:t>Record named relations between them</a:t>
            </a:r>
          </a:p>
          <a:p>
            <a:pPr lvl="1"/>
            <a:r>
              <a:rPr lang="en-US"/>
              <a:t>No semantics on relations</a:t>
            </a:r>
          </a:p>
          <a:p>
            <a:pPr lvl="1"/>
            <a:r>
              <a:rPr lang="en-US"/>
              <a:t>No schemas</a:t>
            </a:r>
          </a:p>
          <a:p>
            <a:pPr lvl="1"/>
            <a:r>
              <a:rPr lang="en-US"/>
              <a:t>No inference</a:t>
            </a:r>
          </a:p>
          <a:p>
            <a:r>
              <a:rPr lang="en-US"/>
              <a:t>This is both</a:t>
            </a:r>
          </a:p>
          <a:p>
            <a:pPr lvl="1"/>
            <a:r>
              <a:rPr lang="en-US"/>
              <a:t>Technically simple (as opposed to inference)</a:t>
            </a:r>
          </a:p>
          <a:p>
            <a:pPr lvl="1"/>
            <a:r>
              <a:rPr lang="en-US"/>
              <a:t>Immediately useful (as we will see)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Alternatives?</a:t>
            </a:r>
          </a:p>
        </p:txBody>
      </p:sp>
      <p:sp>
        <p:nvSpPr>
          <p:cNvPr id="150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708150"/>
            <a:ext cx="9272588" cy="5592763"/>
          </a:xfrm>
        </p:spPr>
        <p:txBody>
          <a:bodyPr/>
          <a:lstStyle/>
          <a:p>
            <a:r>
              <a:rPr lang="en-US" dirty="0" smtClean="0"/>
              <a:t>SQL:</a:t>
            </a:r>
            <a:endParaRPr lang="en-US" dirty="0"/>
          </a:p>
          <a:p>
            <a:pPr lvl="1"/>
            <a:r>
              <a:rPr lang="en-US" dirty="0"/>
              <a:t>Has to have schemas</a:t>
            </a:r>
          </a:p>
          <a:p>
            <a:pPr lvl="1"/>
            <a:r>
              <a:rPr lang="en-US" dirty="0"/>
              <a:t>Field built around complex query optimization or transaction processing</a:t>
            </a:r>
          </a:p>
          <a:p>
            <a:pPr lvl="1"/>
            <a:r>
              <a:rPr lang="en-US" dirty="0"/>
              <a:t>Doesn’t like “sloppy”</a:t>
            </a:r>
          </a:p>
          <a:p>
            <a:r>
              <a:rPr lang="en-US" dirty="0"/>
              <a:t>XML:</a:t>
            </a:r>
          </a:p>
          <a:p>
            <a:pPr lvl="1"/>
            <a:r>
              <a:rPr lang="en-US" dirty="0"/>
              <a:t>Focus on tree-shaped data</a:t>
            </a:r>
          </a:p>
          <a:p>
            <a:pPr lvl="1"/>
            <a:r>
              <a:rPr lang="en-US" dirty="0"/>
              <a:t>Messy to manage </a:t>
            </a:r>
            <a:r>
              <a:rPr lang="en-US" dirty="0" smtClean="0"/>
              <a:t>complex interlinking of many different data objects</a:t>
            </a:r>
            <a:endParaRPr lang="en-US" dirty="0"/>
          </a:p>
          <a:p>
            <a:r>
              <a:rPr lang="en-US" dirty="0"/>
              <a:t>RDF</a:t>
            </a:r>
          </a:p>
          <a:p>
            <a:pPr lvl="1"/>
            <a:r>
              <a:rPr lang="en-US" dirty="0"/>
              <a:t>Easy to create sloppily, incrementally</a:t>
            </a:r>
          </a:p>
          <a:p>
            <a:pPr lvl="1"/>
            <a:r>
              <a:rPr lang="en-US" dirty="0"/>
              <a:t>Everything gets named---eases reuse, linking</a:t>
            </a:r>
          </a:p>
          <a:p>
            <a:pPr lvl="1"/>
            <a:r>
              <a:rPr lang="en-US" dirty="0"/>
              <a:t>Fewest requirements means easiest adoption</a:t>
            </a:r>
          </a:p>
          <a:p>
            <a:r>
              <a:rPr lang="en-US" dirty="0"/>
              <a:t>But it doesn’t really matter</a:t>
            </a:r>
          </a:p>
          <a:p>
            <a:pPr lvl="1"/>
            <a:r>
              <a:rPr lang="en-US" dirty="0"/>
              <a:t>Same representational power, so any would do</a:t>
            </a:r>
          </a:p>
          <a:p>
            <a:pPr lvl="1"/>
            <a:r>
              <a:rPr lang="en-US" dirty="0"/>
              <a:t>And user shouldn’t know which we’ve chosen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3750" y="4838700"/>
            <a:ext cx="8539163" cy="615551"/>
          </a:xfrm>
        </p:spPr>
        <p:txBody>
          <a:bodyPr/>
          <a:lstStyle/>
          <a:p>
            <a:r>
              <a:rPr lang="en-US" dirty="0" smtClean="0"/>
              <a:t>A User Interface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93750" y="3192463"/>
            <a:ext cx="8539163" cy="369972"/>
          </a:xfrm>
        </p:spPr>
        <p:txBody>
          <a:bodyPr/>
          <a:lstStyle/>
          <a:p>
            <a:r>
              <a:rPr lang="en-US" dirty="0" smtClean="0"/>
              <a:t>Exhibit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Pieces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650" y="1936750"/>
            <a:ext cx="9272588" cy="5134353"/>
          </a:xfrm>
        </p:spPr>
        <p:txBody>
          <a:bodyPr/>
          <a:lstStyle/>
          <a:p>
            <a:r>
              <a:rPr lang="en-US" dirty="0" smtClean="0"/>
              <a:t>What are the “</a:t>
            </a:r>
            <a:r>
              <a:rPr lang="en-US" dirty="0" err="1" smtClean="0"/>
              <a:t>primitves</a:t>
            </a:r>
            <a:r>
              <a:rPr lang="en-US" dirty="0" smtClean="0"/>
              <a:t>” of a fancy web site?</a:t>
            </a:r>
          </a:p>
          <a:p>
            <a:pPr lvl="1"/>
            <a:r>
              <a:rPr lang="en-US" dirty="0" smtClean="0"/>
              <a:t>Lenses</a:t>
            </a:r>
          </a:p>
          <a:p>
            <a:pPr lvl="2"/>
            <a:r>
              <a:rPr lang="en-US" dirty="0" smtClean="0"/>
              <a:t>Template explaining how to display an object</a:t>
            </a:r>
          </a:p>
          <a:p>
            <a:pPr lvl="2"/>
            <a:r>
              <a:rPr lang="en-US" dirty="0" smtClean="0"/>
              <a:t>By describing what properties should be shown, and how</a:t>
            </a:r>
          </a:p>
          <a:p>
            <a:pPr lvl="1"/>
            <a:r>
              <a:rPr lang="en-US" dirty="0" smtClean="0"/>
              <a:t>Views</a:t>
            </a:r>
          </a:p>
          <a:p>
            <a:pPr lvl="2"/>
            <a:r>
              <a:rPr lang="en-US" dirty="0" smtClean="0"/>
              <a:t>Ways of looking at collections of objects</a:t>
            </a:r>
          </a:p>
          <a:p>
            <a:pPr lvl="2"/>
            <a:r>
              <a:rPr lang="en-US" dirty="0" smtClean="0"/>
              <a:t>Lists, Thumbnails, Maps, </a:t>
            </a:r>
            <a:r>
              <a:rPr lang="en-US" dirty="0" err="1" smtClean="0"/>
              <a:t>Scatterplots</a:t>
            </a:r>
            <a:endParaRPr lang="en-US" dirty="0" smtClean="0"/>
          </a:p>
          <a:p>
            <a:pPr lvl="2"/>
            <a:r>
              <a:rPr lang="en-US" dirty="0" smtClean="0"/>
              <a:t>Often exploit structure in layout</a:t>
            </a:r>
            <a:endParaRPr lang="en-US" dirty="0" smtClean="0"/>
          </a:p>
          <a:p>
            <a:pPr lvl="1"/>
            <a:r>
              <a:rPr lang="en-US" dirty="0" smtClean="0"/>
              <a:t>Facets</a:t>
            </a:r>
          </a:p>
          <a:p>
            <a:pPr lvl="2"/>
            <a:r>
              <a:rPr lang="en-US" dirty="0" smtClean="0"/>
              <a:t> Widgets for filtering or sorting information based on its structure</a:t>
            </a:r>
          </a:p>
          <a:p>
            <a:r>
              <a:rPr lang="en-US" dirty="0" smtClean="0"/>
              <a:t>How can we let plain users author them?	</a:t>
            </a:r>
            <a:endParaRPr lang="en-US" dirty="0" smtClean="0"/>
          </a:p>
          <a:p>
            <a:pPr lvl="1"/>
            <a:r>
              <a:rPr lang="en-US" dirty="0" smtClean="0"/>
              <a:t>Create a domain specific vocabulary</a:t>
            </a:r>
          </a:p>
          <a:p>
            <a:pPr lvl="1"/>
            <a:r>
              <a:rPr lang="en-US" dirty="0" smtClean="0"/>
              <a:t>Descriptive rather than imperative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Exhibit</a:t>
            </a:r>
          </a:p>
        </p:txBody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936750"/>
            <a:ext cx="9272588" cy="3611563"/>
          </a:xfrm>
        </p:spPr>
        <p:txBody>
          <a:bodyPr/>
          <a:lstStyle/>
          <a:p>
            <a:r>
              <a:rPr lang="en-US" dirty="0"/>
              <a:t>An interactive web site from static files</a:t>
            </a:r>
          </a:p>
          <a:p>
            <a:pPr lvl="1"/>
            <a:r>
              <a:rPr lang="en-US" dirty="0"/>
              <a:t>One file for data --- RDF</a:t>
            </a:r>
          </a:p>
          <a:p>
            <a:pPr lvl="1"/>
            <a:r>
              <a:rPr lang="en-US" dirty="0"/>
              <a:t>One for presentation --- HTML</a:t>
            </a:r>
          </a:p>
          <a:p>
            <a:r>
              <a:rPr lang="en-US" dirty="0"/>
              <a:t>Extend HTML vocabulary </a:t>
            </a:r>
          </a:p>
          <a:p>
            <a:pPr lvl="1"/>
            <a:r>
              <a:rPr lang="en-US" dirty="0" smtClean="0"/>
              <a:t>Lens tags for </a:t>
            </a:r>
            <a:r>
              <a:rPr lang="en-US" dirty="0"/>
              <a:t>showing data items</a:t>
            </a:r>
          </a:p>
          <a:p>
            <a:pPr lvl="1"/>
            <a:r>
              <a:rPr lang="en-US" dirty="0" smtClean="0"/>
              <a:t>View tags </a:t>
            </a:r>
            <a:r>
              <a:rPr lang="en-US" dirty="0"/>
              <a:t>for laying them out</a:t>
            </a:r>
          </a:p>
          <a:p>
            <a:pPr lvl="1"/>
            <a:r>
              <a:rPr lang="en-US" dirty="0"/>
              <a:t>Facets for searching, filtering, sorting</a:t>
            </a:r>
          </a:p>
          <a:p>
            <a:r>
              <a:rPr lang="en-US" dirty="0"/>
              <a:t>Drive it all with </a:t>
            </a:r>
            <a:r>
              <a:rPr lang="en-US" dirty="0" err="1"/>
              <a:t>javascript</a:t>
            </a:r>
            <a:endParaRPr lang="en-US" dirty="0"/>
          </a:p>
          <a:p>
            <a:pPr lvl="1"/>
            <a:r>
              <a:rPr lang="en-US" dirty="0"/>
              <a:t>Nothing to install or configure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743200"/>
            <a:ext cx="5943600" cy="620713"/>
          </a:xfrm>
        </p:spPr>
        <p:txBody>
          <a:bodyPr/>
          <a:lstStyle/>
          <a:p>
            <a:r>
              <a:rPr lang="en-US"/>
              <a:t>Exhibit Demo</a:t>
            </a:r>
          </a:p>
        </p:txBody>
      </p:sp>
      <p:sp>
        <p:nvSpPr>
          <p:cNvPr id="14673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2362200"/>
            <a:ext cx="9272587" cy="4801955"/>
          </a:xfrm>
        </p:spPr>
        <p:txBody>
          <a:bodyPr/>
          <a:lstStyle/>
          <a:p>
            <a:r>
              <a:rPr lang="en-US" dirty="0" smtClean="0"/>
              <a:t>Structure makes information more useful</a:t>
            </a:r>
          </a:p>
          <a:p>
            <a:pPr lvl="1"/>
            <a:r>
              <a:rPr lang="en-US" dirty="0" smtClean="0"/>
              <a:t>Allows multiple rich visualizations</a:t>
            </a:r>
          </a:p>
          <a:p>
            <a:pPr lvl="1"/>
            <a:r>
              <a:rPr lang="en-US" dirty="0" smtClean="0"/>
              <a:t>Eases repurposing, combination, </a:t>
            </a:r>
            <a:r>
              <a:rPr lang="en-US" dirty="0" err="1" smtClean="0"/>
              <a:t>mashups</a:t>
            </a:r>
            <a:r>
              <a:rPr lang="en-US" dirty="0" smtClean="0"/>
              <a:t> with other info</a:t>
            </a:r>
          </a:p>
          <a:p>
            <a:r>
              <a:rPr lang="en-US" dirty="0" smtClean="0"/>
              <a:t>Structure can be done by end users</a:t>
            </a:r>
          </a:p>
          <a:p>
            <a:pPr lvl="1"/>
            <a:r>
              <a:rPr lang="en-US" dirty="0" smtClean="0"/>
              <a:t>Authoring structured information</a:t>
            </a:r>
          </a:p>
          <a:p>
            <a:pPr lvl="1"/>
            <a:r>
              <a:rPr lang="en-US" dirty="0" smtClean="0"/>
              <a:t>Authoring interesting interactions with that information</a:t>
            </a:r>
          </a:p>
          <a:p>
            <a:pPr lvl="1"/>
            <a:r>
              <a:rPr lang="en-US" dirty="0" smtClean="0"/>
              <a:t>Combining and repurposing </a:t>
            </a:r>
          </a:p>
          <a:p>
            <a:r>
              <a:rPr lang="en-US" dirty="0" smtClean="0"/>
              <a:t>Web 2.0 is about data</a:t>
            </a:r>
          </a:p>
          <a:p>
            <a:pPr lvl="1"/>
            <a:r>
              <a:rPr lang="en-US" dirty="0" smtClean="0"/>
              <a:t>Comes from everywhere</a:t>
            </a:r>
          </a:p>
          <a:p>
            <a:pPr lvl="1"/>
            <a:r>
              <a:rPr lang="en-US" dirty="0" smtClean="0"/>
              <a:t>Goes where it needs to</a:t>
            </a:r>
          </a:p>
          <a:p>
            <a:pPr lvl="1"/>
            <a:r>
              <a:rPr lang="en-US" dirty="0" smtClean="0"/>
              <a:t>Combines with other data</a:t>
            </a:r>
          </a:p>
          <a:p>
            <a:pPr lvl="1"/>
            <a:r>
              <a:rPr lang="en-US" dirty="0" smtClean="0"/>
              <a:t>Looks the way you </a:t>
            </a:r>
            <a:r>
              <a:rPr lang="en-US" dirty="0" smtClean="0"/>
              <a:t>want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Gill Sans" charset="0"/>
              </a:rPr>
              <a:t>Data Formats</a:t>
            </a:r>
          </a:p>
        </p:txBody>
      </p:sp>
      <p:sp>
        <p:nvSpPr>
          <p:cNvPr id="13967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74650" y="1936750"/>
            <a:ext cx="9272588" cy="4487863"/>
          </a:xfrm>
        </p:spPr>
        <p:txBody>
          <a:bodyPr/>
          <a:lstStyle/>
          <a:p>
            <a:r>
              <a:rPr lang="en-US"/>
              <a:t>JSON as default format</a:t>
            </a:r>
          </a:p>
          <a:p>
            <a:pPr lvl="1"/>
            <a:r>
              <a:rPr lang="en-US"/>
              <a:t>Can also put data in HTML table</a:t>
            </a:r>
          </a:p>
          <a:p>
            <a:endParaRPr lang="en-US"/>
          </a:p>
          <a:p>
            <a:r>
              <a:rPr lang="en-US"/>
              <a:t>Babel converter: http:// simile . mit . edu / babel /</a:t>
            </a:r>
          </a:p>
          <a:p>
            <a:pPr lvl="1"/>
            <a:r>
              <a:rPr lang="en-US"/>
              <a:t>Bibtex</a:t>
            </a:r>
          </a:p>
          <a:p>
            <a:pPr lvl="1"/>
            <a:r>
              <a:rPr lang="en-US"/>
              <a:t>Excel spreadsheets</a:t>
            </a:r>
          </a:p>
          <a:p>
            <a:pPr lvl="1"/>
            <a:r>
              <a:rPr lang="en-US"/>
              <a:t>Tab separated values</a:t>
            </a:r>
          </a:p>
          <a:p>
            <a:pPr lvl="1"/>
            <a:r>
              <a:rPr lang="en-US"/>
              <a:t>RDF/XML, N3</a:t>
            </a:r>
          </a:p>
          <a:p>
            <a:endParaRPr lang="en-US"/>
          </a:p>
          <a:p>
            <a:r>
              <a:rPr lang="en-US"/>
              <a:t>Dynamic importers</a:t>
            </a:r>
          </a:p>
          <a:p>
            <a:pPr lvl="1"/>
            <a:r>
              <a:rPr lang="en-US"/>
              <a:t>Google spreadsheets (live data)</a:t>
            </a:r>
          </a:p>
        </p:txBody>
      </p:sp>
      <p:sp>
        <p:nvSpPr>
          <p:cNvPr id="1396740" name="AutoShape 4"/>
          <p:cNvSpPr>
            <a:spLocks/>
          </p:cNvSpPr>
          <p:nvPr/>
        </p:nvSpPr>
        <p:spPr bwMode="auto">
          <a:xfrm>
            <a:off x="4337050" y="3765550"/>
            <a:ext cx="2225675" cy="1600200"/>
          </a:xfrm>
          <a:prstGeom prst="rightArrow">
            <a:avLst>
              <a:gd name="adj1" fmla="val 64444"/>
              <a:gd name="adj2" fmla="val 69415"/>
            </a:avLst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6741" name="Rectangle 5"/>
          <p:cNvSpPr>
            <a:spLocks/>
          </p:cNvSpPr>
          <p:nvPr/>
        </p:nvSpPr>
        <p:spPr bwMode="auto">
          <a:xfrm>
            <a:off x="6927850" y="4375150"/>
            <a:ext cx="1258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100">
                <a:latin typeface="Gill Sans" charset="0"/>
                <a:sym typeface="Gill Sans" charset="0"/>
              </a:rPr>
              <a:t>JSON files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Gill Sans" charset="0"/>
              </a:rPr>
              <a:t>Scalability</a:t>
            </a:r>
          </a:p>
        </p:txBody>
      </p:sp>
      <p:sp>
        <p:nvSpPr>
          <p:cNvPr id="140288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Javascript is slow, not designed for implementing DBs</a:t>
            </a:r>
          </a:p>
          <a:p>
            <a:endParaRPr lang="en-US"/>
          </a:p>
          <a:p>
            <a:r>
              <a:rPr lang="en-US"/>
              <a:t>Recommended for &lt; 500 items</a:t>
            </a:r>
          </a:p>
          <a:p>
            <a:r>
              <a:rPr lang="en-US"/>
              <a:t>Some people have been brave: 2733 items or more</a:t>
            </a:r>
          </a:p>
          <a:p>
            <a:endParaRPr lang="en-US"/>
          </a:p>
          <a:p>
            <a:r>
              <a:rPr lang="en-US"/>
              <a:t>Not a limitation per se</a:t>
            </a:r>
          </a:p>
          <a:p>
            <a:r>
              <a:rPr lang="en-US"/>
              <a:t>Plenty of small data sets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9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31763"/>
            <a:ext cx="9820275" cy="7026275"/>
          </a:xfrm>
          <a:prstGeom prst="rect">
            <a:avLst/>
          </a:prstGeom>
          <a:noFill/>
          <a:ln w="9525">
            <a:solidFill>
              <a:srgbClr val="A7A7A7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1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" y="69850"/>
            <a:ext cx="9097963" cy="7496175"/>
          </a:xfrm>
          <a:prstGeom prst="rect">
            <a:avLst/>
          </a:prstGeom>
          <a:noFill/>
          <a:ln w="9525">
            <a:solidFill>
              <a:srgbClr val="A7A7A7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150"/>
            <a:ext cx="10045700" cy="7016750"/>
          </a:xfrm>
          <a:prstGeom prst="rect">
            <a:avLst/>
          </a:prstGeom>
          <a:noFill/>
          <a:ln w="9525">
            <a:solidFill>
              <a:srgbClr val="A7A7A7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5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6850"/>
            <a:ext cx="10045700" cy="6978650"/>
          </a:xfrm>
          <a:prstGeom prst="rect">
            <a:avLst/>
          </a:prstGeom>
          <a:noFill/>
          <a:ln w="9525">
            <a:solidFill>
              <a:srgbClr val="A7A7A7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7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450" y="12700"/>
            <a:ext cx="8915400" cy="7539038"/>
          </a:xfrm>
          <a:prstGeom prst="rect">
            <a:avLst/>
          </a:prstGeom>
          <a:noFill/>
          <a:ln w="9525">
            <a:solidFill>
              <a:srgbClr val="A7A7A7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1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100"/>
            <a:ext cx="10045700" cy="6986588"/>
          </a:xfrm>
          <a:prstGeom prst="rect">
            <a:avLst/>
          </a:prstGeom>
          <a:noFill/>
          <a:ln w="9525">
            <a:solidFill>
              <a:srgbClr val="A7A7A7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1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2425"/>
            <a:ext cx="10045700" cy="6902450"/>
          </a:xfrm>
          <a:prstGeom prst="rect">
            <a:avLst/>
          </a:prstGeom>
          <a:noFill/>
          <a:ln w="9525">
            <a:solidFill>
              <a:srgbClr val="A7A7A7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5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3" y="663575"/>
            <a:ext cx="9966325" cy="6200775"/>
          </a:xfrm>
          <a:prstGeom prst="rect">
            <a:avLst/>
          </a:prstGeom>
          <a:noFill/>
          <a:ln w="9525">
            <a:solidFill>
              <a:srgbClr val="A7A7A7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3750" y="4838700"/>
            <a:ext cx="8539163" cy="615551"/>
          </a:xfrm>
        </p:spPr>
        <p:txBody>
          <a:bodyPr/>
          <a:lstStyle/>
          <a:p>
            <a:r>
              <a:rPr lang="en-US" dirty="0" smtClean="0"/>
              <a:t>Some Web History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93750" y="3192463"/>
            <a:ext cx="8539163" cy="369972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7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7475"/>
            <a:ext cx="10045700" cy="7296150"/>
          </a:xfrm>
          <a:prstGeom prst="rect">
            <a:avLst/>
          </a:prstGeom>
          <a:noFill/>
          <a:ln w="9525">
            <a:solidFill>
              <a:srgbClr val="A7A7A7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9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0" y="0"/>
            <a:ext cx="9671050" cy="7608888"/>
          </a:xfrm>
          <a:prstGeom prst="rect">
            <a:avLst/>
          </a:prstGeom>
          <a:noFill/>
          <a:ln w="9525">
            <a:solidFill>
              <a:srgbClr val="A7A7A7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698" name="Rectangle 2"/>
          <p:cNvSpPr>
            <a:spLocks/>
          </p:cNvSpPr>
          <p:nvPr/>
        </p:nvSpPr>
        <p:spPr bwMode="auto">
          <a:xfrm>
            <a:off x="2032000" y="17463"/>
            <a:ext cx="5975350" cy="731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>
                <a:latin typeface="Gill Sans" charset="0"/>
                <a:sym typeface="Gill Sans" charset="0"/>
              </a:rPr>
              <a:t>presentations</a:t>
            </a:r>
          </a:p>
          <a:p>
            <a:pPr algn="ct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>
                <a:latin typeface="Gill Sans" charset="0"/>
                <a:sym typeface="Gill Sans" charset="0"/>
              </a:rPr>
              <a:t>company members</a:t>
            </a:r>
          </a:p>
          <a:p>
            <a:pPr algn="ct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>
                <a:latin typeface="Gill Sans" charset="0"/>
                <a:sym typeface="Gill Sans" charset="0"/>
              </a:rPr>
              <a:t>software tools</a:t>
            </a:r>
          </a:p>
          <a:p>
            <a:pPr algn="ct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>
                <a:latin typeface="Gill Sans" charset="0"/>
                <a:sym typeface="Gill Sans" charset="0"/>
              </a:rPr>
              <a:t>restaurants</a:t>
            </a:r>
          </a:p>
          <a:p>
            <a:pPr algn="ct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>
                <a:latin typeface="Gill Sans" charset="0"/>
                <a:sym typeface="Gill Sans" charset="0"/>
              </a:rPr>
              <a:t>recipes</a:t>
            </a:r>
          </a:p>
          <a:p>
            <a:pPr algn="ct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>
                <a:latin typeface="Gill Sans" charset="0"/>
                <a:sym typeface="Gill Sans" charset="0"/>
              </a:rPr>
              <a:t>radio albums</a:t>
            </a:r>
          </a:p>
          <a:p>
            <a:pPr algn="ct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>
                <a:latin typeface="Gill Sans" charset="0"/>
                <a:sym typeface="Gill Sans" charset="0"/>
              </a:rPr>
              <a:t>installed fonts</a:t>
            </a:r>
          </a:p>
          <a:p>
            <a:pPr algn="ct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>
                <a:latin typeface="Gill Sans" charset="0"/>
                <a:sym typeface="Gill Sans" charset="0"/>
              </a:rPr>
              <a:t>hotels near a dance event</a:t>
            </a:r>
          </a:p>
          <a:p>
            <a:pPr algn="ct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>
                <a:latin typeface="Gill Sans" charset="0"/>
                <a:sym typeface="Gill Sans" charset="0"/>
              </a:rPr>
              <a:t>dogs for adoption</a:t>
            </a:r>
          </a:p>
          <a:p>
            <a:pPr algn="ct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>
                <a:latin typeface="Gill Sans" charset="0"/>
                <a:sym typeface="Gill Sans" charset="0"/>
              </a:rPr>
              <a:t>lego sets</a:t>
            </a:r>
          </a:p>
          <a:p>
            <a:pPr algn="ct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>
                <a:latin typeface="Gill Sans" charset="0"/>
                <a:sym typeface="Gill Sans" charset="0"/>
              </a:rPr>
              <a:t>dances, costumes, performances</a:t>
            </a:r>
          </a:p>
          <a:p>
            <a:pPr algn="ct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>
                <a:latin typeface="Gill Sans" charset="0"/>
                <a:sym typeface="Gill Sans" charset="0"/>
              </a:rPr>
              <a:t>breweries and distilleries</a:t>
            </a:r>
          </a:p>
          <a:p>
            <a:pPr algn="ct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>
                <a:latin typeface="Gill Sans" charset="0"/>
                <a:sym typeface="Gill Sans" charset="0"/>
              </a:rPr>
              <a:t>kansai dialect field study data</a:t>
            </a:r>
          </a:p>
          <a:p>
            <a:pPr algn="ct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>
                <a:latin typeface="Gill Sans" charset="0"/>
                <a:sym typeface="Gill Sans" charset="0"/>
              </a:rPr>
              <a:t>world conflicts</a:t>
            </a:r>
          </a:p>
          <a:p>
            <a:pPr algn="ct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>
                <a:latin typeface="Gill Sans" charset="0"/>
                <a:sym typeface="Gill Sans" charset="0"/>
              </a:rPr>
              <a:t>wedding attendees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1" name="AutoShape 11"/>
          <p:cNvSpPr>
            <a:spLocks/>
          </p:cNvSpPr>
          <p:nvPr/>
        </p:nvSpPr>
        <p:spPr bwMode="auto">
          <a:xfrm>
            <a:off x="1444625" y="3041650"/>
            <a:ext cx="8005763" cy="355917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0" y="0"/>
                  <a:pt x="859" y="15426"/>
                  <a:pt x="2180" y="18158"/>
                </a:cubicBezTo>
                <a:cubicBezTo>
                  <a:pt x="3177" y="20220"/>
                  <a:pt x="3146" y="21409"/>
                  <a:pt x="21600" y="21600"/>
                </a:cubicBez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853" name="Rectangle 13"/>
          <p:cNvSpPr>
            <a:spLocks/>
          </p:cNvSpPr>
          <p:nvPr/>
        </p:nvSpPr>
        <p:spPr bwMode="auto">
          <a:xfrm>
            <a:off x="7585075" y="6718300"/>
            <a:ext cx="18970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900">
                <a:latin typeface="Gill Sans" charset="0"/>
                <a:sym typeface="Gill Sans" charset="0"/>
              </a:rPr>
              <a:t>information topics</a:t>
            </a:r>
          </a:p>
        </p:txBody>
      </p:sp>
      <p:sp>
        <p:nvSpPr>
          <p:cNvPr id="1443854" name="Rectangle 14"/>
          <p:cNvSpPr>
            <a:spLocks/>
          </p:cNvSpPr>
          <p:nvPr/>
        </p:nvSpPr>
        <p:spPr bwMode="auto">
          <a:xfrm>
            <a:off x="168275" y="2755900"/>
            <a:ext cx="1117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900">
                <a:latin typeface="Gill Sans" charset="0"/>
                <a:sym typeface="Gill Sans" charset="0"/>
              </a:rPr>
              <a:t>quantity </a:t>
            </a:r>
          </a:p>
          <a:p>
            <a:pPr algn="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900">
                <a:latin typeface="Gill Sans" charset="0"/>
                <a:sym typeface="Gill Sans" charset="0"/>
              </a:rPr>
              <a:t>or</a:t>
            </a:r>
          </a:p>
          <a:p>
            <a:pPr algn="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900">
                <a:latin typeface="Gill Sans" charset="0"/>
                <a:sym typeface="Gill Sans" charset="0"/>
              </a:rPr>
              <a:t> popularity</a:t>
            </a:r>
          </a:p>
        </p:txBody>
      </p:sp>
      <p:sp>
        <p:nvSpPr>
          <p:cNvPr id="1443855" name="Rectangle 15"/>
          <p:cNvSpPr>
            <a:spLocks/>
          </p:cNvSpPr>
          <p:nvPr/>
        </p:nvSpPr>
        <p:spPr bwMode="auto">
          <a:xfrm>
            <a:off x="1620838" y="3051175"/>
            <a:ext cx="13874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900">
                <a:latin typeface="Gill Sans" charset="0"/>
                <a:sym typeface="Gill Sans" charset="0"/>
              </a:rPr>
              <a:t>merchandise</a:t>
            </a:r>
          </a:p>
        </p:txBody>
      </p:sp>
      <p:sp>
        <p:nvSpPr>
          <p:cNvPr id="1443856" name="Rectangle 16"/>
          <p:cNvSpPr>
            <a:spLocks/>
          </p:cNvSpPr>
          <p:nvPr/>
        </p:nvSpPr>
        <p:spPr bwMode="auto">
          <a:xfrm>
            <a:off x="1928813" y="4306888"/>
            <a:ext cx="7667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900">
                <a:latin typeface="Gill Sans" charset="0"/>
                <a:sym typeface="Gill Sans" charset="0"/>
              </a:rPr>
              <a:t>movies</a:t>
            </a:r>
          </a:p>
        </p:txBody>
      </p:sp>
      <p:sp>
        <p:nvSpPr>
          <p:cNvPr id="1443857" name="Rectangle 17"/>
          <p:cNvSpPr>
            <a:spLocks/>
          </p:cNvSpPr>
          <p:nvPr/>
        </p:nvSpPr>
        <p:spPr bwMode="auto">
          <a:xfrm>
            <a:off x="1968500" y="3992563"/>
            <a:ext cx="727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900">
                <a:latin typeface="Gill Sans" charset="0"/>
                <a:sym typeface="Gill Sans" charset="0"/>
              </a:rPr>
              <a:t>photos</a:t>
            </a:r>
          </a:p>
        </p:txBody>
      </p:sp>
      <p:sp>
        <p:nvSpPr>
          <p:cNvPr id="1443858" name="Rectangle 18"/>
          <p:cNvSpPr>
            <a:spLocks/>
          </p:cNvSpPr>
          <p:nvPr/>
        </p:nvSpPr>
        <p:spPr bwMode="auto">
          <a:xfrm>
            <a:off x="1835150" y="3668713"/>
            <a:ext cx="5651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900">
                <a:latin typeface="Gill Sans" charset="0"/>
                <a:sym typeface="Gill Sans" charset="0"/>
              </a:rPr>
              <a:t>news</a:t>
            </a:r>
          </a:p>
        </p:txBody>
      </p:sp>
      <p:sp>
        <p:nvSpPr>
          <p:cNvPr id="1443859" name="Rectangle 19"/>
          <p:cNvSpPr>
            <a:spLocks/>
          </p:cNvSpPr>
          <p:nvPr/>
        </p:nvSpPr>
        <p:spPr bwMode="auto">
          <a:xfrm>
            <a:off x="1746250" y="3384550"/>
            <a:ext cx="7127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900">
                <a:latin typeface="Gill Sans" charset="0"/>
                <a:sym typeface="Gill Sans" charset="0"/>
              </a:rPr>
              <a:t>events</a:t>
            </a:r>
          </a:p>
        </p:txBody>
      </p:sp>
      <p:sp>
        <p:nvSpPr>
          <p:cNvPr id="1443860" name="Rectangle 20"/>
          <p:cNvSpPr>
            <a:spLocks/>
          </p:cNvSpPr>
          <p:nvPr/>
        </p:nvSpPr>
        <p:spPr bwMode="auto">
          <a:xfrm>
            <a:off x="2016125" y="4619625"/>
            <a:ext cx="914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900">
                <a:latin typeface="Gill Sans" charset="0"/>
                <a:sym typeface="Gill Sans" charset="0"/>
              </a:rPr>
              <a:t>software</a:t>
            </a:r>
          </a:p>
        </p:txBody>
      </p:sp>
      <p:sp>
        <p:nvSpPr>
          <p:cNvPr id="1443861" name="Rectangle 21"/>
          <p:cNvSpPr>
            <a:spLocks/>
          </p:cNvSpPr>
          <p:nvPr/>
        </p:nvSpPr>
        <p:spPr bwMode="auto">
          <a:xfrm>
            <a:off x="8269288" y="6140450"/>
            <a:ext cx="968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900">
                <a:latin typeface="Gill Sans" charset="0"/>
                <a:sym typeface="Gill Sans" charset="0"/>
              </a:rPr>
              <a:t>lego sets</a:t>
            </a:r>
          </a:p>
        </p:txBody>
      </p:sp>
      <p:sp>
        <p:nvSpPr>
          <p:cNvPr id="1443862" name="Rectangle 22"/>
          <p:cNvSpPr>
            <a:spLocks/>
          </p:cNvSpPr>
          <p:nvPr/>
        </p:nvSpPr>
        <p:spPr bwMode="auto">
          <a:xfrm>
            <a:off x="5572125" y="6030913"/>
            <a:ext cx="25161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900">
                <a:latin typeface="Gill Sans" charset="0"/>
                <a:sym typeface="Gill Sans" charset="0"/>
              </a:rPr>
              <a:t>israel folk dance videos</a:t>
            </a:r>
          </a:p>
        </p:txBody>
      </p:sp>
      <p:sp>
        <p:nvSpPr>
          <p:cNvPr id="1443863" name="Rectangle 23"/>
          <p:cNvSpPr>
            <a:spLocks/>
          </p:cNvSpPr>
          <p:nvPr/>
        </p:nvSpPr>
        <p:spPr bwMode="auto">
          <a:xfrm>
            <a:off x="6537325" y="5027613"/>
            <a:ext cx="252253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900" dirty="0">
                <a:latin typeface="Gill Sans" charset="0"/>
                <a:sym typeface="Gill Sans" charset="0"/>
              </a:rPr>
              <a:t>breweries and distilleries</a:t>
            </a:r>
          </a:p>
          <a:p>
            <a:pPr algn="ct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900" dirty="0">
                <a:latin typeface="Gill Sans" charset="0"/>
                <a:sym typeface="Gill Sans" charset="0"/>
              </a:rPr>
              <a:t>in Ontario 1914 - 1915</a:t>
            </a:r>
          </a:p>
        </p:txBody>
      </p:sp>
      <p:grpSp>
        <p:nvGrpSpPr>
          <p:cNvPr id="1443864" name="Group 24"/>
          <p:cNvGrpSpPr>
            <a:grpSpLocks/>
          </p:cNvGrpSpPr>
          <p:nvPr/>
        </p:nvGrpSpPr>
        <p:grpSpPr bwMode="auto">
          <a:xfrm>
            <a:off x="5178425" y="4184650"/>
            <a:ext cx="3767138" cy="858838"/>
            <a:chOff x="0" y="0"/>
            <a:chExt cx="3072" cy="699"/>
          </a:xfrm>
        </p:grpSpPr>
        <p:sp>
          <p:nvSpPr>
            <p:cNvPr id="1443865" name="Line 25"/>
            <p:cNvSpPr>
              <a:spLocks noChangeShapeType="1"/>
            </p:cNvSpPr>
            <p:nvPr/>
          </p:nvSpPr>
          <p:spPr bwMode="auto">
            <a:xfrm rot="10800000" flipH="1">
              <a:off x="2304" y="0"/>
              <a:ext cx="0" cy="699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866" name="Line 26"/>
            <p:cNvSpPr>
              <a:spLocks noChangeShapeType="1"/>
            </p:cNvSpPr>
            <p:nvPr/>
          </p:nvSpPr>
          <p:spPr bwMode="auto">
            <a:xfrm rot="10800000" flipH="1">
              <a:off x="1920" y="0"/>
              <a:ext cx="0" cy="699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867" name="Line 27"/>
            <p:cNvSpPr>
              <a:spLocks noChangeShapeType="1"/>
            </p:cNvSpPr>
            <p:nvPr/>
          </p:nvSpPr>
          <p:spPr bwMode="auto">
            <a:xfrm rot="10800000" flipH="1">
              <a:off x="2688" y="0"/>
              <a:ext cx="0" cy="699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868" name="Line 28"/>
            <p:cNvSpPr>
              <a:spLocks noChangeShapeType="1"/>
            </p:cNvSpPr>
            <p:nvPr/>
          </p:nvSpPr>
          <p:spPr bwMode="auto">
            <a:xfrm rot="10800000" flipH="1">
              <a:off x="3072" y="0"/>
              <a:ext cx="0" cy="699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869" name="Line 29"/>
            <p:cNvSpPr>
              <a:spLocks noChangeShapeType="1"/>
            </p:cNvSpPr>
            <p:nvPr/>
          </p:nvSpPr>
          <p:spPr bwMode="auto">
            <a:xfrm rot="10800000" flipH="1">
              <a:off x="1536" y="0"/>
              <a:ext cx="0" cy="699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870" name="Line 30"/>
            <p:cNvSpPr>
              <a:spLocks noChangeShapeType="1"/>
            </p:cNvSpPr>
            <p:nvPr/>
          </p:nvSpPr>
          <p:spPr bwMode="auto">
            <a:xfrm rot="10800000" flipH="1">
              <a:off x="1152" y="0"/>
              <a:ext cx="0" cy="699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871" name="Line 31"/>
            <p:cNvSpPr>
              <a:spLocks noChangeShapeType="1"/>
            </p:cNvSpPr>
            <p:nvPr/>
          </p:nvSpPr>
          <p:spPr bwMode="auto">
            <a:xfrm rot="10800000">
              <a:off x="768" y="0"/>
              <a:ext cx="0" cy="699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872" name="Line 32"/>
            <p:cNvSpPr>
              <a:spLocks noChangeShapeType="1"/>
            </p:cNvSpPr>
            <p:nvPr/>
          </p:nvSpPr>
          <p:spPr bwMode="auto">
            <a:xfrm rot="10800000">
              <a:off x="384" y="0"/>
              <a:ext cx="0" cy="699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873" name="Line 33"/>
            <p:cNvSpPr>
              <a:spLocks noChangeShapeType="1"/>
            </p:cNvSpPr>
            <p:nvPr/>
          </p:nvSpPr>
          <p:spPr bwMode="auto">
            <a:xfrm rot="10800000">
              <a:off x="0" y="0"/>
              <a:ext cx="0" cy="699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3874" name="Line 34"/>
          <p:cNvSpPr>
            <a:spLocks noChangeShapeType="1"/>
          </p:cNvSpPr>
          <p:nvPr/>
        </p:nvSpPr>
        <p:spPr bwMode="auto">
          <a:xfrm flipH="1">
            <a:off x="1365250" y="6661150"/>
            <a:ext cx="8147050" cy="0"/>
          </a:xfrm>
          <a:prstGeom prst="line">
            <a:avLst/>
          </a:prstGeom>
          <a:noFill/>
          <a:ln w="38100">
            <a:solidFill>
              <a:srgbClr val="91919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875" name="Line 35"/>
          <p:cNvSpPr>
            <a:spLocks noChangeShapeType="1"/>
          </p:cNvSpPr>
          <p:nvPr/>
        </p:nvSpPr>
        <p:spPr bwMode="auto">
          <a:xfrm>
            <a:off x="1373188" y="2819400"/>
            <a:ext cx="0" cy="3851275"/>
          </a:xfrm>
          <a:prstGeom prst="line">
            <a:avLst/>
          </a:prstGeom>
          <a:noFill/>
          <a:ln w="38100">
            <a:solidFill>
              <a:srgbClr val="91919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43876" name="Group 36"/>
          <p:cNvGrpSpPr>
            <a:grpSpLocks/>
          </p:cNvGrpSpPr>
          <p:nvPr/>
        </p:nvGrpSpPr>
        <p:grpSpPr bwMode="auto">
          <a:xfrm>
            <a:off x="5607050" y="3273425"/>
            <a:ext cx="2906713" cy="771525"/>
            <a:chOff x="-78" y="28"/>
            <a:chExt cx="2371" cy="630"/>
          </a:xfrm>
        </p:grpSpPr>
        <p:sp>
          <p:nvSpPr>
            <p:cNvPr id="1443877" name="Rectangle 37"/>
            <p:cNvSpPr>
              <a:spLocks/>
            </p:cNvSpPr>
            <p:nvPr/>
          </p:nvSpPr>
          <p:spPr bwMode="auto">
            <a:xfrm>
              <a:off x="408" y="28"/>
              <a:ext cx="1397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706438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3200">
                  <a:solidFill>
                    <a:srgbClr val="FF0000"/>
                  </a:solidFill>
                  <a:latin typeface="Gill Sans" charset="0"/>
                  <a:sym typeface="Gill Sans" charset="0"/>
                </a:rPr>
                <a:t>free labor</a:t>
              </a:r>
            </a:p>
          </p:txBody>
        </p:sp>
        <p:sp>
          <p:nvSpPr>
            <p:cNvPr id="1443878" name="Rectangle 38"/>
            <p:cNvSpPr>
              <a:spLocks/>
            </p:cNvSpPr>
            <p:nvPr/>
          </p:nvSpPr>
          <p:spPr bwMode="auto">
            <a:xfrm>
              <a:off x="-78" y="422"/>
              <a:ext cx="2371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706438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1900">
                  <a:solidFill>
                    <a:srgbClr val="FF0000"/>
                  </a:solidFill>
                  <a:latin typeface="Gill Sans" charset="0"/>
                  <a:sym typeface="Gill Sans" charset="0"/>
                </a:rPr>
                <a:t>in addition to grad students</a:t>
              </a:r>
            </a:p>
          </p:txBody>
        </p:sp>
      </p:grpSp>
      <p:sp>
        <p:nvSpPr>
          <p:cNvPr id="1443881" name="Rectangle 41"/>
          <p:cNvSpPr>
            <a:spLocks/>
          </p:cNvSpPr>
          <p:nvPr/>
        </p:nvSpPr>
        <p:spPr bwMode="auto">
          <a:xfrm>
            <a:off x="4859338" y="2714625"/>
            <a:ext cx="435133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706438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>
                <a:solidFill>
                  <a:srgbClr val="FF0000"/>
                </a:solidFill>
                <a:latin typeface="Gill Sans" charset="0"/>
                <a:sym typeface="Gill Sans" charset="0"/>
              </a:rPr>
              <a:t>dormant data publishers</a:t>
            </a:r>
          </a:p>
        </p:txBody>
      </p:sp>
      <p:sp>
        <p:nvSpPr>
          <p:cNvPr id="1443883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Gill Sans" charset="0"/>
              </a:rPr>
              <a:t>The Long Tail</a:t>
            </a:r>
          </a:p>
        </p:txBody>
      </p:sp>
      <p:sp>
        <p:nvSpPr>
          <p:cNvPr id="1443886" name="AutoShape 46"/>
          <p:cNvSpPr>
            <a:spLocks noChangeArrowheads="1"/>
          </p:cNvSpPr>
          <p:nvPr/>
        </p:nvSpPr>
        <p:spPr bwMode="auto">
          <a:xfrm>
            <a:off x="831850" y="1631950"/>
            <a:ext cx="3424238" cy="1335088"/>
          </a:xfrm>
          <a:prstGeom prst="downArrowCallout">
            <a:avLst>
              <a:gd name="adj1" fmla="val 64096"/>
              <a:gd name="adj2" fmla="val 55345"/>
              <a:gd name="adj3" fmla="val 22727"/>
              <a:gd name="adj4" fmla="val 5199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3" tIns="46037" rIns="92073" bIns="46037" anchor="ctr">
            <a:spAutoFit/>
          </a:bodyPr>
          <a:lstStyle/>
          <a:p>
            <a:pPr algn="ctr">
              <a:buFontTx/>
              <a:buNone/>
            </a:pPr>
            <a:r>
              <a:rPr lang="en-US"/>
              <a:t>Professional data integrators</a:t>
            </a:r>
          </a:p>
          <a:p>
            <a:pPr algn="ctr">
              <a:buFontTx/>
              <a:buNone/>
            </a:pPr>
            <a:r>
              <a:rPr lang="en-US"/>
              <a:t>Fancy APIs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3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3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1" grpId="0" autoUpdateAnimBg="0"/>
      <p:bldP spid="144388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Case: MIT “Course Picker” catalog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936750"/>
            <a:ext cx="9272588" cy="2918362"/>
          </a:xfrm>
        </p:spPr>
        <p:txBody>
          <a:bodyPr/>
          <a:lstStyle/>
          <a:p>
            <a:r>
              <a:rPr lang="en-US" dirty="0" smtClean="0"/>
              <a:t>Implemented a new interactive course catalog for MIT</a:t>
            </a:r>
          </a:p>
          <a:p>
            <a:r>
              <a:rPr lang="en-US" dirty="0" smtClean="0"/>
              <a:t>4 undergraduates, 1 week</a:t>
            </a:r>
          </a:p>
          <a:p>
            <a:pPr lvl="1"/>
            <a:r>
              <a:rPr lang="en-US" dirty="0" smtClean="0"/>
              <a:t>2 days to write the UI</a:t>
            </a:r>
          </a:p>
          <a:p>
            <a:pPr lvl="1"/>
            <a:r>
              <a:rPr lang="en-US" dirty="0" smtClean="0"/>
              <a:t>2 days to reformat the data into RDF</a:t>
            </a:r>
          </a:p>
          <a:p>
            <a:pPr lvl="1"/>
            <a:r>
              <a:rPr lang="en-US" dirty="0" smtClean="0"/>
              <a:t>(after 6 months needed to get the data from the registrar)</a:t>
            </a:r>
          </a:p>
          <a:p>
            <a:r>
              <a:rPr lang="en-US" dirty="0" smtClean="0"/>
              <a:t>Used by 1700 students a week after release</a:t>
            </a:r>
          </a:p>
          <a:p>
            <a:r>
              <a:rPr lang="en-US" dirty="0" smtClean="0"/>
              <a:t>Adopted as official MIT online course catalog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3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75" y="1708150"/>
            <a:ext cx="6600825" cy="4960938"/>
          </a:xfrm>
          <a:prstGeom prst="rect">
            <a:avLst/>
          </a:prstGeom>
          <a:noFill/>
          <a:ln w="9525">
            <a:solidFill>
              <a:srgbClr val="A7A7A7"/>
            </a:solidFill>
            <a:miter lim="800000"/>
            <a:headEnd/>
            <a:tailEnd/>
          </a:ln>
        </p:spPr>
      </p:pic>
      <p:grpSp>
        <p:nvGrpSpPr>
          <p:cNvPr id="1563651" name="Group 3"/>
          <p:cNvGrpSpPr>
            <a:grpSpLocks/>
          </p:cNvGrpSpPr>
          <p:nvPr/>
        </p:nvGrpSpPr>
        <p:grpSpPr bwMode="auto">
          <a:xfrm>
            <a:off x="6242050" y="2622550"/>
            <a:ext cx="1398588" cy="901700"/>
            <a:chOff x="3703" y="1940"/>
            <a:chExt cx="881" cy="568"/>
          </a:xfrm>
        </p:grpSpPr>
        <p:sp>
          <p:nvSpPr>
            <p:cNvPr id="1563652" name="AutoShape 4"/>
            <p:cNvSpPr>
              <a:spLocks/>
            </p:cNvSpPr>
            <p:nvPr/>
          </p:nvSpPr>
          <p:spPr bwMode="auto">
            <a:xfrm rot="10800000" flipH="1">
              <a:off x="3703" y="1940"/>
              <a:ext cx="881" cy="568"/>
            </a:xfrm>
            <a:prstGeom prst="wedgeEllipseCallout">
              <a:avLst>
                <a:gd name="adj1" fmla="val -52500"/>
                <a:gd name="adj2" fmla="val 50000"/>
              </a:avLst>
            </a:prstGeom>
            <a:solidFill>
              <a:srgbClr val="AAAA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653" name="Rectangle 5"/>
            <p:cNvSpPr>
              <a:spLocks/>
            </p:cNvSpPr>
            <p:nvPr/>
          </p:nvSpPr>
          <p:spPr bwMode="auto">
            <a:xfrm>
              <a:off x="3836" y="2036"/>
              <a:ext cx="625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706438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3200">
                  <a:latin typeface="Gill Sans" charset="0"/>
                  <a:sym typeface="Gill Sans" charset="0"/>
                </a:rPr>
                <a:t>oops!</a:t>
              </a:r>
            </a:p>
          </p:txBody>
        </p:sp>
      </p:grpSp>
      <p:sp>
        <p:nvSpPr>
          <p:cNvPr id="15636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Authoring by Copying</a:t>
            </a:r>
          </a:p>
        </p:txBody>
      </p:sp>
      <p:sp>
        <p:nvSpPr>
          <p:cNvPr id="1563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74650" y="1936750"/>
            <a:ext cx="2895600" cy="2611438"/>
          </a:xfrm>
        </p:spPr>
        <p:txBody>
          <a:bodyPr/>
          <a:lstStyle/>
          <a:p>
            <a:r>
              <a:rPr lang="en-US"/>
              <a:t>Views, lenses in HTML file</a:t>
            </a:r>
          </a:p>
          <a:p>
            <a:r>
              <a:rPr lang="en-US"/>
              <a:t>Copy it, change the data</a:t>
            </a:r>
          </a:p>
          <a:p>
            <a:r>
              <a:rPr lang="en-US"/>
              <a:t>(Maybe change the presentation too)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Collaborative Authoring in a Wiki</a:t>
            </a:r>
          </a:p>
        </p:txBody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936750"/>
            <a:ext cx="2819400" cy="1954213"/>
          </a:xfrm>
        </p:spPr>
        <p:txBody>
          <a:bodyPr/>
          <a:lstStyle/>
          <a:p>
            <a:r>
              <a:rPr lang="en-US"/>
              <a:t>Exhibit is a text file</a:t>
            </a:r>
          </a:p>
          <a:p>
            <a:r>
              <a:rPr lang="en-US"/>
              <a:t>So stick it in a wiki</a:t>
            </a:r>
          </a:p>
          <a:p>
            <a:endParaRPr lang="en-US"/>
          </a:p>
        </p:txBody>
      </p:sp>
      <p:pic>
        <p:nvPicPr>
          <p:cNvPr id="1548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6450" y="1555750"/>
            <a:ext cx="6699250" cy="5024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Collaborative Authoring in a Wiki</a:t>
            </a:r>
          </a:p>
        </p:txBody>
      </p:sp>
      <p:sp>
        <p:nvSpPr>
          <p:cNvPr id="155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1936750"/>
            <a:ext cx="3200400" cy="868570"/>
          </a:xfrm>
        </p:spPr>
        <p:txBody>
          <a:bodyPr/>
          <a:lstStyle/>
          <a:p>
            <a:r>
              <a:rPr lang="en-US" dirty="0"/>
              <a:t>Exhibit </a:t>
            </a:r>
            <a:r>
              <a:rPr lang="en-US" dirty="0" smtClean="0"/>
              <a:t>is </a:t>
            </a:r>
            <a:r>
              <a:rPr lang="en-US" dirty="0"/>
              <a:t>text file</a:t>
            </a:r>
          </a:p>
          <a:p>
            <a:r>
              <a:rPr lang="en-US" dirty="0" smtClean="0"/>
              <a:t>Put it </a:t>
            </a:r>
            <a:r>
              <a:rPr lang="en-US" dirty="0"/>
              <a:t>in a </a:t>
            </a:r>
            <a:r>
              <a:rPr lang="en-US" dirty="0" smtClean="0"/>
              <a:t>wiki</a:t>
            </a:r>
            <a:endParaRPr lang="en-US" dirty="0"/>
          </a:p>
        </p:txBody>
      </p:sp>
      <p:pic>
        <p:nvPicPr>
          <p:cNvPr id="1557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6450" y="1555750"/>
            <a:ext cx="6699250" cy="5024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557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4050" y="2470150"/>
            <a:ext cx="6318250" cy="4738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Collaborative Authoring in a Wiki</a:t>
            </a:r>
          </a:p>
        </p:txBody>
      </p:sp>
      <p:sp>
        <p:nvSpPr>
          <p:cNvPr id="156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1936750"/>
            <a:ext cx="3124200" cy="3887858"/>
          </a:xfrm>
        </p:spPr>
        <p:txBody>
          <a:bodyPr/>
          <a:lstStyle/>
          <a:p>
            <a:r>
              <a:rPr lang="en-US" dirty="0"/>
              <a:t>Exhibit is </a:t>
            </a:r>
            <a:r>
              <a:rPr lang="en-US" dirty="0" smtClean="0"/>
              <a:t>text </a:t>
            </a:r>
            <a:r>
              <a:rPr lang="en-US" dirty="0"/>
              <a:t>file</a:t>
            </a:r>
          </a:p>
          <a:p>
            <a:r>
              <a:rPr lang="en-US" dirty="0" smtClean="0"/>
              <a:t>Put it </a:t>
            </a:r>
            <a:r>
              <a:rPr lang="en-US" dirty="0"/>
              <a:t>in a wiki</a:t>
            </a:r>
          </a:p>
          <a:p>
            <a:r>
              <a:rPr lang="en-US" dirty="0" smtClean="0"/>
              <a:t>Data </a:t>
            </a:r>
            <a:r>
              <a:rPr lang="en-US" dirty="0"/>
              <a:t>in a table</a:t>
            </a:r>
          </a:p>
          <a:p>
            <a:r>
              <a:rPr lang="en-US" dirty="0"/>
              <a:t>Add a nicer UI for data </a:t>
            </a:r>
            <a:r>
              <a:rPr lang="en-US" dirty="0" smtClean="0"/>
              <a:t>editing</a:t>
            </a:r>
          </a:p>
          <a:p>
            <a:r>
              <a:rPr lang="en-US" dirty="0" smtClean="0"/>
              <a:t>Combine: </a:t>
            </a:r>
          </a:p>
          <a:p>
            <a:pPr lvl="1"/>
            <a:r>
              <a:rPr lang="en-US" dirty="0" smtClean="0"/>
              <a:t>easy wiki collaboration</a:t>
            </a:r>
          </a:p>
          <a:p>
            <a:pPr lvl="1"/>
            <a:r>
              <a:rPr lang="en-US" dirty="0" smtClean="0"/>
              <a:t>rich data interaction</a:t>
            </a:r>
            <a:endParaRPr lang="en-US" dirty="0"/>
          </a:p>
        </p:txBody>
      </p:sp>
      <p:pic>
        <p:nvPicPr>
          <p:cNvPr id="1561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6450" y="1555750"/>
            <a:ext cx="6699250" cy="5024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561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4050" y="2470150"/>
            <a:ext cx="6318250" cy="4738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56160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1250" y="2089150"/>
            <a:ext cx="6394450" cy="4795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743200"/>
            <a:ext cx="5943600" cy="620713"/>
          </a:xfrm>
        </p:spPr>
        <p:txBody>
          <a:bodyPr/>
          <a:lstStyle/>
          <a:p>
            <a:r>
              <a:rPr lang="en-US"/>
              <a:t>Data in Motion</a:t>
            </a:r>
          </a:p>
        </p:txBody>
      </p:sp>
      <p:sp>
        <p:nvSpPr>
          <p:cNvPr id="146432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8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667500" cy="5524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598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4300" y="2136775"/>
            <a:ext cx="7391400" cy="539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59876" name="AutoShape 4"/>
          <p:cNvSpPr>
            <a:spLocks/>
          </p:cNvSpPr>
          <p:nvPr/>
        </p:nvSpPr>
        <p:spPr bwMode="auto">
          <a:xfrm>
            <a:off x="1517650" y="5822950"/>
            <a:ext cx="7034213" cy="1147763"/>
          </a:xfrm>
          <a:prstGeom prst="roundRect">
            <a:avLst>
              <a:gd name="adj" fmla="val 38852"/>
            </a:avLst>
          </a:prstGeom>
          <a:solidFill>
            <a:schemeClr val="accent1">
              <a:alpha val="67293"/>
            </a:schemeClr>
          </a:solidFill>
          <a:ln w="25400">
            <a:solidFill>
              <a:schemeClr val="tx1">
                <a:alpha val="67293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4000">
                <a:sym typeface="Gill Sans" charset="0"/>
              </a:rPr>
              <a:t>good old days ... early 1990s</a:t>
            </a:r>
          </a:p>
        </p:txBody>
      </p:sp>
      <p:sp>
        <p:nvSpPr>
          <p:cNvPr id="1359881" name="Text Box 9"/>
          <p:cNvSpPr txBox="1">
            <a:spLocks noChangeArrowheads="1"/>
          </p:cNvSpPr>
          <p:nvPr/>
        </p:nvSpPr>
        <p:spPr bwMode="auto">
          <a:xfrm>
            <a:off x="2736850" y="3536950"/>
            <a:ext cx="2590800" cy="36997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3" tIns="46037" rIns="92073" bIns="46037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b="1" dirty="0" smtClean="0"/>
              <a:t>Steve Ballmer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 b="15484"/>
          <a:stretch>
            <a:fillRect/>
          </a:stretch>
        </p:blipFill>
        <p:spPr bwMode="auto">
          <a:xfrm>
            <a:off x="2736850" y="3994150"/>
            <a:ext cx="131847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88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Exhibit Side Effects</a:t>
            </a:r>
          </a:p>
        </p:txBody>
      </p:sp>
      <p:sp>
        <p:nvSpPr>
          <p:cNvPr id="153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936750"/>
            <a:ext cx="9272588" cy="858838"/>
          </a:xfrm>
        </p:spPr>
        <p:txBody>
          <a:bodyPr/>
          <a:lstStyle/>
          <a:p>
            <a:r>
              <a:rPr lang="en-US"/>
              <a:t>Have we just created more vertically partitioned web sites?</a:t>
            </a:r>
          </a:p>
          <a:p>
            <a:r>
              <a:rPr lang="en-US"/>
              <a:t>What if we need to combine data from several?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29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10045700" cy="75342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49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10045700" cy="75342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10045700" cy="75342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Incentives</a:t>
            </a:r>
          </a:p>
        </p:txBody>
      </p:sp>
      <p:sp>
        <p:nvSpPr>
          <p:cNvPr id="155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936750"/>
            <a:ext cx="9272588" cy="868570"/>
          </a:xfrm>
        </p:spPr>
        <p:txBody>
          <a:bodyPr/>
          <a:lstStyle/>
          <a:p>
            <a:r>
              <a:rPr lang="en-US" dirty="0"/>
              <a:t>Sell authors </a:t>
            </a:r>
            <a:r>
              <a:rPr lang="en-US" dirty="0" smtClean="0"/>
              <a:t>(or employees) on </a:t>
            </a:r>
            <a:r>
              <a:rPr lang="en-US" dirty="0"/>
              <a:t>fancy interactive web site</a:t>
            </a:r>
          </a:p>
          <a:p>
            <a:r>
              <a:rPr lang="en-US" dirty="0"/>
              <a:t>Data merging, linking, reuse as </a:t>
            </a:r>
            <a:r>
              <a:rPr lang="en-US" dirty="0">
                <a:solidFill>
                  <a:schemeClr val="accent2"/>
                </a:solidFill>
              </a:rPr>
              <a:t>side effect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250" name="Picture 2" descr="a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00" cy="7620000"/>
          </a:xfrm>
          <a:prstGeom prst="rect">
            <a:avLst/>
          </a:prstGeom>
          <a:noFill/>
        </p:spPr>
      </p:pic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42250" y="1555750"/>
            <a:ext cx="1881188" cy="1077913"/>
          </a:xfrm>
        </p:spPr>
        <p:txBody>
          <a:bodyPr/>
          <a:lstStyle/>
          <a:p>
            <a:r>
              <a:rPr lang="en-US"/>
              <a:t>Find some movies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00" cy="7620000"/>
          </a:xfrm>
          <a:prstGeom prst="rect">
            <a:avLst/>
          </a:prstGeom>
          <a:noFill/>
        </p:spPr>
      </p:pic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6050" y="2546350"/>
            <a:ext cx="1905000" cy="749300"/>
          </a:xfrm>
        </p:spPr>
        <p:txBody>
          <a:bodyPr/>
          <a:lstStyle/>
          <a:p>
            <a:r>
              <a:rPr lang="en-US"/>
              <a:t>Free that data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25240" t="29091" r="26981" b="26853"/>
          <a:stretch>
            <a:fillRect/>
          </a:stretch>
        </p:blipFill>
        <p:spPr bwMode="auto">
          <a:xfrm>
            <a:off x="2651958" y="2377414"/>
            <a:ext cx="5019148" cy="360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7346" name="Picture 2" descr="c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00" cy="7620000"/>
          </a:xfrm>
          <a:prstGeom prst="rect">
            <a:avLst/>
          </a:prstGeom>
          <a:noFill/>
        </p:spPr>
      </p:pic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6050" y="3917950"/>
            <a:ext cx="1881188" cy="1077913"/>
          </a:xfrm>
        </p:spPr>
        <p:txBody>
          <a:bodyPr/>
          <a:lstStyle/>
          <a:p>
            <a:r>
              <a:rPr lang="en-US"/>
              <a:t>Show it a different way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9394" name="Picture 2" descr="d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00" cy="7620000"/>
          </a:xfrm>
          <a:prstGeom prst="rect">
            <a:avLst/>
          </a:prstGeom>
          <a:noFill/>
        </p:spPr>
      </p:pic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9850" y="6127750"/>
            <a:ext cx="2057400" cy="1077913"/>
          </a:xfrm>
        </p:spPr>
        <p:txBody>
          <a:bodyPr/>
          <a:lstStyle/>
          <a:p>
            <a:r>
              <a:rPr lang="en-US"/>
              <a:t>Combine it with other sources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your own mashups</a:t>
            </a:r>
          </a:p>
        </p:txBody>
      </p:sp>
      <p:sp>
        <p:nvSpPr>
          <p:cNvPr id="1486851" name="AutoShape 3"/>
          <p:cNvSpPr>
            <a:spLocks noChangeArrowheads="1"/>
          </p:cNvSpPr>
          <p:nvPr/>
        </p:nvSpPr>
        <p:spPr bwMode="auto">
          <a:xfrm>
            <a:off x="5708650" y="1479550"/>
            <a:ext cx="2563813" cy="1255713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3" tIns="46037" rIns="92073" bIns="46037" anchor="ctr">
            <a:spAutoFit/>
          </a:bodyPr>
          <a:lstStyle/>
          <a:p>
            <a:r>
              <a:rPr lang="en-US" sz="2400"/>
              <a:t>Movie Title</a:t>
            </a:r>
          </a:p>
          <a:p>
            <a:r>
              <a:rPr lang="en-US" sz="2400"/>
              <a:t>Address</a:t>
            </a:r>
          </a:p>
        </p:txBody>
      </p:sp>
      <p:sp>
        <p:nvSpPr>
          <p:cNvPr id="1486852" name="AutoShape 4"/>
          <p:cNvSpPr>
            <a:spLocks noChangeArrowheads="1"/>
          </p:cNvSpPr>
          <p:nvPr/>
        </p:nvSpPr>
        <p:spPr bwMode="auto">
          <a:xfrm>
            <a:off x="4718050" y="6051550"/>
            <a:ext cx="3505200" cy="1255713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3" tIns="46037" rIns="92073" bIns="46037" anchor="ctr">
            <a:spAutoFit/>
          </a:bodyPr>
          <a:lstStyle/>
          <a:p>
            <a:r>
              <a:rPr lang="en-US" sz="2400"/>
              <a:t>Place</a:t>
            </a:r>
          </a:p>
          <a:p>
            <a:r>
              <a:rPr lang="en-US" sz="2400"/>
              <a:t>Restaurant Name</a:t>
            </a:r>
          </a:p>
        </p:txBody>
      </p:sp>
      <p:pic>
        <p:nvPicPr>
          <p:cNvPr id="1486853" name="Picture 5" descr="a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5900"/>
            <a:ext cx="3035300" cy="3035300"/>
          </a:xfrm>
          <a:prstGeom prst="rect">
            <a:avLst/>
          </a:prstGeom>
          <a:noFill/>
        </p:spPr>
      </p:pic>
      <p:pic>
        <p:nvPicPr>
          <p:cNvPr id="1486854" name="Picture 6" descr="d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2650" y="3308350"/>
            <a:ext cx="2362200" cy="2362200"/>
          </a:xfrm>
          <a:prstGeom prst="rect">
            <a:avLst/>
          </a:prstGeom>
          <a:noFill/>
        </p:spPr>
      </p:pic>
      <p:sp>
        <p:nvSpPr>
          <p:cNvPr id="1486855" name="AutoShape 7"/>
          <p:cNvSpPr>
            <a:spLocks noChangeArrowheads="1"/>
          </p:cNvSpPr>
          <p:nvPr/>
        </p:nvSpPr>
        <p:spPr bwMode="auto">
          <a:xfrm>
            <a:off x="3422650" y="1587500"/>
            <a:ext cx="1905000" cy="1200150"/>
          </a:xfrm>
          <a:prstGeom prst="rightArrow">
            <a:avLst>
              <a:gd name="adj1" fmla="val 50000"/>
              <a:gd name="adj2" fmla="val 3968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3" tIns="46037" rIns="92073" bIns="46037" anchor="ctr">
            <a:spAutoFit/>
          </a:bodyPr>
          <a:lstStyle/>
          <a:p>
            <a:pPr algn="ctr">
              <a:buFontTx/>
              <a:buNone/>
            </a:pPr>
            <a:r>
              <a:rPr lang="en-US"/>
              <a:t>Download Data</a:t>
            </a:r>
          </a:p>
        </p:txBody>
      </p:sp>
      <p:sp>
        <p:nvSpPr>
          <p:cNvPr id="1486856" name="AutoShape 8"/>
          <p:cNvSpPr>
            <a:spLocks noChangeArrowheads="1"/>
          </p:cNvSpPr>
          <p:nvPr/>
        </p:nvSpPr>
        <p:spPr bwMode="auto">
          <a:xfrm>
            <a:off x="3270250" y="6051550"/>
            <a:ext cx="1374775" cy="1200150"/>
          </a:xfrm>
          <a:prstGeom prst="rightArrow">
            <a:avLst>
              <a:gd name="adj1" fmla="val 50000"/>
              <a:gd name="adj2" fmla="val 2863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3" tIns="46037" rIns="92073" bIns="46037" anchor="ctr">
            <a:spAutoFit/>
          </a:bodyPr>
          <a:lstStyle/>
          <a:p>
            <a:pPr algn="ctr">
              <a:buFontTx/>
              <a:buNone/>
            </a:pPr>
            <a:r>
              <a:rPr lang="en-US"/>
              <a:t>Scrape Data</a:t>
            </a:r>
          </a:p>
        </p:txBody>
      </p:sp>
      <p:pic>
        <p:nvPicPr>
          <p:cNvPr id="14868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22800"/>
            <a:ext cx="3117850" cy="2767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86858" name="Oval 10"/>
          <p:cNvSpPr>
            <a:spLocks noChangeArrowheads="1"/>
          </p:cNvSpPr>
          <p:nvPr/>
        </p:nvSpPr>
        <p:spPr bwMode="auto">
          <a:xfrm>
            <a:off x="5632450" y="2089150"/>
            <a:ext cx="1600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lIns="92073" tIns="46037" rIns="92073" bIns="46037" anchor="ctr">
            <a:spAutoFit/>
          </a:bodyPr>
          <a:lstStyle/>
          <a:p>
            <a:endParaRPr lang="en-US"/>
          </a:p>
        </p:txBody>
      </p:sp>
      <p:sp>
        <p:nvSpPr>
          <p:cNvPr id="1486859" name="Oval 11"/>
          <p:cNvSpPr>
            <a:spLocks noChangeArrowheads="1"/>
          </p:cNvSpPr>
          <p:nvPr/>
        </p:nvSpPr>
        <p:spPr bwMode="auto">
          <a:xfrm>
            <a:off x="4641850" y="6280150"/>
            <a:ext cx="16764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lIns="92073" tIns="46037" rIns="92073" bIns="46037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486860" name="Line 12"/>
          <p:cNvSpPr>
            <a:spLocks noChangeShapeType="1"/>
          </p:cNvSpPr>
          <p:nvPr/>
        </p:nvSpPr>
        <p:spPr bwMode="auto">
          <a:xfrm>
            <a:off x="6851650" y="2546350"/>
            <a:ext cx="609600" cy="2057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lIns="92073" tIns="46037" rIns="92073" bIns="46037">
            <a:spAutoFit/>
          </a:bodyPr>
          <a:lstStyle/>
          <a:p>
            <a:endParaRPr lang="en-US"/>
          </a:p>
        </p:txBody>
      </p:sp>
      <p:sp>
        <p:nvSpPr>
          <p:cNvPr id="1486861" name="Line 13"/>
          <p:cNvSpPr>
            <a:spLocks noChangeShapeType="1"/>
          </p:cNvSpPr>
          <p:nvPr/>
        </p:nvSpPr>
        <p:spPr bwMode="auto">
          <a:xfrm flipV="1">
            <a:off x="5937250" y="5137150"/>
            <a:ext cx="1524000" cy="1219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lIns="92073" tIns="46037" rIns="92073" bIns="46037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6851" grpId="0" animBg="1"/>
      <p:bldP spid="1486852" grpId="0" animBg="1"/>
      <p:bldP spid="1486855" grpId="0" animBg="1"/>
      <p:bldP spid="1486856" grpId="0" animBg="1"/>
      <p:bldP spid="1486858" grpId="0" animBg="1"/>
      <p:bldP spid="1486859" grpId="0" animBg="1"/>
      <p:bldP spid="1486860" grpId="0" animBg="1"/>
      <p:bldP spid="14868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0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75806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02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1450" y="717550"/>
            <a:ext cx="6872723" cy="620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02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0357" y="1397001"/>
            <a:ext cx="6795343" cy="613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2250" y="6280150"/>
            <a:ext cx="136525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Blog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46250" y="7050969"/>
            <a:ext cx="16764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Forum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680450" y="793750"/>
            <a:ext cx="1219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Wiki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743200"/>
            <a:ext cx="5943600" cy="620713"/>
          </a:xfrm>
        </p:spPr>
        <p:txBody>
          <a:bodyPr/>
          <a:lstStyle/>
          <a:p>
            <a:r>
              <a:rPr lang="en-US"/>
              <a:t>Alignment</a:t>
            </a:r>
          </a:p>
        </p:txBody>
      </p:sp>
      <p:sp>
        <p:nvSpPr>
          <p:cNvPr id="15390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936750"/>
            <a:ext cx="9272588" cy="3583159"/>
          </a:xfrm>
        </p:spPr>
        <p:txBody>
          <a:bodyPr/>
          <a:lstStyle/>
          <a:p>
            <a:r>
              <a:rPr lang="en-US" dirty="0" smtClean="0"/>
              <a:t>If individuals create data independently, it is unlikely to “link up” nicely</a:t>
            </a:r>
          </a:p>
          <a:p>
            <a:pPr lvl="1"/>
            <a:r>
              <a:rPr lang="en-US" dirty="0" smtClean="0"/>
              <a:t>May use different names for properties of data</a:t>
            </a:r>
          </a:p>
          <a:p>
            <a:pPr lvl="1"/>
            <a:r>
              <a:rPr lang="en-US" dirty="0" smtClean="0"/>
              <a:t>Or format information values differently</a:t>
            </a:r>
          </a:p>
          <a:p>
            <a:r>
              <a:rPr lang="en-US" dirty="0" smtClean="0"/>
              <a:t>At large scale, this is “enterprise data integration”</a:t>
            </a:r>
          </a:p>
          <a:p>
            <a:pPr lvl="1"/>
            <a:r>
              <a:rPr lang="en-US" dirty="0" smtClean="0"/>
              <a:t>A big problem, solved with big hammers</a:t>
            </a:r>
          </a:p>
          <a:p>
            <a:r>
              <a:rPr lang="en-US" dirty="0" smtClean="0"/>
              <a:t>Individuals’ data sets outnumber the integrators</a:t>
            </a:r>
          </a:p>
          <a:p>
            <a:pPr lvl="1"/>
            <a:r>
              <a:rPr lang="en-US" dirty="0" smtClean="0"/>
              <a:t>Have to let individuals do own integration</a:t>
            </a:r>
          </a:p>
          <a:p>
            <a:pPr lvl="1"/>
            <a:r>
              <a:rPr lang="en-US" dirty="0" smtClean="0"/>
              <a:t>Which means it has to be easy---done by eye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4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10045700" cy="75342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936750"/>
            <a:ext cx="9272588" cy="4414156"/>
          </a:xfrm>
        </p:spPr>
        <p:txBody>
          <a:bodyPr/>
          <a:lstStyle/>
          <a:p>
            <a:r>
              <a:rPr lang="en-US" dirty="0"/>
              <a:t>We have the tools to separate data from presentation</a:t>
            </a:r>
          </a:p>
          <a:p>
            <a:pPr lvl="1"/>
            <a:r>
              <a:rPr lang="en-US" dirty="0"/>
              <a:t>RDF repositories</a:t>
            </a:r>
          </a:p>
          <a:p>
            <a:pPr lvl="1"/>
            <a:r>
              <a:rPr lang="en-US" dirty="0"/>
              <a:t>Lenses/views to display arbitrary data in arbitrary combination</a:t>
            </a:r>
          </a:p>
          <a:p>
            <a:pPr lvl="1"/>
            <a:r>
              <a:rPr lang="en-US" dirty="0"/>
              <a:t>Vocabulary of operations to act on the data</a:t>
            </a:r>
          </a:p>
          <a:p>
            <a:r>
              <a:rPr lang="en-US" dirty="0"/>
              <a:t>Doing so would offer substantial benefits</a:t>
            </a:r>
          </a:p>
          <a:p>
            <a:pPr lvl="1"/>
            <a:r>
              <a:rPr lang="en-US" dirty="0"/>
              <a:t>Data unified --- Application barriers go away</a:t>
            </a:r>
          </a:p>
          <a:p>
            <a:pPr lvl="1"/>
            <a:r>
              <a:rPr lang="en-US" dirty="0"/>
              <a:t>Anyone can create interesting data and visualizations</a:t>
            </a:r>
          </a:p>
          <a:p>
            <a:pPr lvl="1"/>
            <a:r>
              <a:rPr lang="en-US" dirty="0"/>
              <a:t>People can repurpose info to their own specific needs</a:t>
            </a:r>
          </a:p>
          <a:p>
            <a:r>
              <a:rPr lang="en-US" dirty="0" smtClean="0"/>
              <a:t>Put people in the drivers seat</a:t>
            </a:r>
          </a:p>
          <a:p>
            <a:pPr lvl="1"/>
            <a:r>
              <a:rPr lang="en-US" dirty="0" smtClean="0"/>
              <a:t>Not about sophisticated information tools</a:t>
            </a:r>
          </a:p>
          <a:p>
            <a:pPr lvl="1"/>
            <a:r>
              <a:rPr lang="en-US" dirty="0" smtClean="0"/>
              <a:t>About simple flexible tools to let people do the sophisticated work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</a:t>
            </a:r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936750"/>
            <a:ext cx="9272588" cy="3049588"/>
          </a:xfrm>
        </p:spPr>
        <p:txBody>
          <a:bodyPr/>
          <a:lstStyle/>
          <a:p>
            <a:r>
              <a:rPr lang="en-US"/>
              <a:t>Dennis Quan</a:t>
            </a:r>
          </a:p>
          <a:p>
            <a:r>
              <a:rPr lang="en-US"/>
              <a:t>Vineet Sinha</a:t>
            </a:r>
          </a:p>
          <a:p>
            <a:r>
              <a:rPr lang="en-US"/>
              <a:t>Karun Bakshi</a:t>
            </a:r>
          </a:p>
          <a:p>
            <a:r>
              <a:rPr lang="en-US"/>
              <a:t>David Huynh</a:t>
            </a:r>
          </a:p>
          <a:p>
            <a:r>
              <a:rPr lang="en-US"/>
              <a:t>Margaret Leibovic</a:t>
            </a:r>
          </a:p>
          <a:p>
            <a:r>
              <a:rPr lang="en-US"/>
              <a:t>Gabriel Durazo</a:t>
            </a:r>
          </a:p>
          <a:p>
            <a:r>
              <a:rPr lang="en-US"/>
              <a:t>Nina Guo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Info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936750"/>
            <a:ext cx="9272588" cy="858838"/>
          </a:xfrm>
        </p:spPr>
        <p:txBody>
          <a:bodyPr/>
          <a:lstStyle/>
          <a:p>
            <a:r>
              <a:rPr lang="en-US"/>
              <a:t>Haystack.csail.mit.edu</a:t>
            </a:r>
          </a:p>
          <a:p>
            <a:r>
              <a:rPr lang="en-US"/>
              <a:t>Simile.mit.edu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Society of Authors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936750"/>
            <a:ext cx="9272588" cy="4912754"/>
          </a:xfrm>
        </p:spPr>
        <p:txBody>
          <a:bodyPr/>
          <a:lstStyle/>
          <a:p>
            <a:r>
              <a:rPr lang="en-US" dirty="0" smtClean="0"/>
              <a:t>Suddenly, masses were motivated to contribute content</a:t>
            </a:r>
          </a:p>
          <a:p>
            <a:r>
              <a:rPr lang="en-US" dirty="0" smtClean="0"/>
              <a:t>What was so novel?</a:t>
            </a:r>
          </a:p>
          <a:p>
            <a:pPr lvl="1"/>
            <a:r>
              <a:rPr lang="en-US" dirty="0" smtClean="0"/>
              <a:t>We could author documents with Word</a:t>
            </a:r>
          </a:p>
          <a:p>
            <a:pPr lvl="1"/>
            <a:r>
              <a:rPr lang="en-US" dirty="0" smtClean="0"/>
              <a:t>We could get them with ftp</a:t>
            </a:r>
          </a:p>
          <a:p>
            <a:r>
              <a:rPr lang="en-US" dirty="0" smtClean="0"/>
              <a:t>“Minor” workflow changes</a:t>
            </a:r>
          </a:p>
          <a:p>
            <a:pPr lvl="1"/>
            <a:r>
              <a:rPr lang="en-US" dirty="0" smtClean="0"/>
              <a:t>The URL: canonical  address for every page</a:t>
            </a:r>
          </a:p>
          <a:p>
            <a:pPr lvl="1"/>
            <a:r>
              <a:rPr lang="en-US" dirty="0" smtClean="0"/>
              <a:t>The click: instant access to what’s at the link</a:t>
            </a:r>
          </a:p>
          <a:p>
            <a:pPr lvl="1"/>
            <a:r>
              <a:rPr lang="en-US" dirty="0" smtClean="0"/>
              <a:t>The browser: staying inside one application</a:t>
            </a:r>
          </a:p>
          <a:p>
            <a:r>
              <a:rPr lang="en-US" dirty="0" smtClean="0"/>
              <a:t>The copy/paste/tweak ecology that arose</a:t>
            </a:r>
          </a:p>
          <a:p>
            <a:pPr lvl="1"/>
            <a:r>
              <a:rPr lang="en-US" dirty="0" smtClean="0"/>
              <a:t>No need to understand to create content</a:t>
            </a:r>
          </a:p>
          <a:p>
            <a:r>
              <a:rPr lang="en-US" dirty="0" smtClean="0"/>
              <a:t>The key: instant gratification</a:t>
            </a:r>
          </a:p>
          <a:p>
            <a:pPr lvl="1"/>
            <a:r>
              <a:rPr lang="en-US" dirty="0" smtClean="0"/>
              <a:t>More kindly, good cost-benefit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Virtuous Cycle of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5650" y="2622550"/>
          <a:ext cx="8610600" cy="2748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70200"/>
                <a:gridCol w="2870200"/>
                <a:gridCol w="2870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B</a:t>
                      </a:r>
                      <a:r>
                        <a:rPr lang="en-US" dirty="0" smtClean="0"/>
                        <a:t>enefit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Cost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Reader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Find</a:t>
                      </a:r>
                      <a:r>
                        <a:rPr lang="en-US" baseline="0" dirty="0" smtClean="0"/>
                        <a:t> the info I need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Discover new things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One click fetch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Instant availability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application to master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Author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Be seen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Share what</a:t>
                      </a:r>
                      <a:r>
                        <a:rPr lang="en-US" baseline="0" dirty="0" smtClean="0"/>
                        <a:t> I know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Impress people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Gratitude of users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new skills needed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Easy to author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1850" y="5822950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just casual users</a:t>
            </a:r>
          </a:p>
          <a:p>
            <a:r>
              <a:rPr lang="en-US" dirty="0" smtClean="0"/>
              <a:t>These are the forces that </a:t>
            </a:r>
            <a:r>
              <a:rPr lang="en-US" dirty="0" err="1" smtClean="0"/>
              <a:t>enourage</a:t>
            </a:r>
            <a:r>
              <a:rPr lang="en-US" dirty="0" smtClean="0"/>
              <a:t> content creation in intranets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8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667500" cy="5524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598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4300" y="2136775"/>
            <a:ext cx="7391400" cy="539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59876" name="AutoShape 4"/>
          <p:cNvSpPr>
            <a:spLocks/>
          </p:cNvSpPr>
          <p:nvPr/>
        </p:nvSpPr>
        <p:spPr bwMode="auto">
          <a:xfrm>
            <a:off x="1517650" y="5822950"/>
            <a:ext cx="7034213" cy="1147763"/>
          </a:xfrm>
          <a:prstGeom prst="roundRect">
            <a:avLst>
              <a:gd name="adj" fmla="val 38852"/>
            </a:avLst>
          </a:prstGeom>
          <a:solidFill>
            <a:schemeClr val="accent1">
              <a:alpha val="67293"/>
            </a:schemeClr>
          </a:solidFill>
          <a:ln w="25400">
            <a:solidFill>
              <a:schemeClr val="tx1">
                <a:alpha val="67293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4000">
                <a:sym typeface="Gill Sans" charset="0"/>
              </a:rPr>
              <a:t>good old days ... early 1990s</a:t>
            </a:r>
          </a:p>
        </p:txBody>
      </p:sp>
      <p:sp>
        <p:nvSpPr>
          <p:cNvPr id="1359881" name="Text Box 9"/>
          <p:cNvSpPr txBox="1">
            <a:spLocks noChangeArrowheads="1"/>
          </p:cNvSpPr>
          <p:nvPr/>
        </p:nvSpPr>
        <p:spPr bwMode="auto">
          <a:xfrm>
            <a:off x="2736850" y="3536950"/>
            <a:ext cx="2590800" cy="36997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3" tIns="46037" rIns="92073" bIns="46037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b="1" dirty="0" smtClean="0"/>
              <a:t>Steve Ballmer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 b="15484"/>
          <a:stretch>
            <a:fillRect/>
          </a:stretch>
        </p:blipFill>
        <p:spPr bwMode="auto">
          <a:xfrm>
            <a:off x="2736850" y="3994150"/>
            <a:ext cx="131847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S-VG-light">
  <a:themeElements>
    <a:clrScheme name="">
      <a:dk1>
        <a:srgbClr val="000000"/>
      </a:dk1>
      <a:lt1>
        <a:srgbClr val="FFFFFF"/>
      </a:lt1>
      <a:dk2>
        <a:srgbClr val="3333FF"/>
      </a:dk2>
      <a:lt2>
        <a:srgbClr val="5F5F5F"/>
      </a:lt2>
      <a:accent1>
        <a:srgbClr val="FFFF99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FFCA"/>
      </a:accent5>
      <a:accent6>
        <a:srgbClr val="E70000"/>
      </a:accent6>
      <a:hlink>
        <a:srgbClr val="4D4D4D"/>
      </a:hlink>
      <a:folHlink>
        <a:srgbClr val="EAEAEA"/>
      </a:folHlink>
    </a:clrScheme>
    <a:fontScheme name="SLS-VG-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3" tIns="46037" rIns="92073" bIns="46037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Tx/>
          <a:buSzPct val="100000"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3" tIns="46037" rIns="92073" bIns="46037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Tx/>
          <a:buSzPct val="100000"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SLS-VG-ligh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S-VG-light 2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S-VG-ligh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S-VG-light 4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S-VG-light 5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S-VG-light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S-VG-light 7">
        <a:dk1>
          <a:srgbClr val="FFFFFF"/>
        </a:dk1>
        <a:lt1>
          <a:srgbClr val="FFFFFF"/>
        </a:lt1>
        <a:dk2>
          <a:srgbClr val="FFFF00"/>
        </a:dk2>
        <a:lt2>
          <a:srgbClr val="919191"/>
        </a:lt2>
        <a:accent1>
          <a:srgbClr val="FC0128"/>
        </a:accent1>
        <a:accent2>
          <a:srgbClr val="063DE8"/>
        </a:accent2>
        <a:accent3>
          <a:srgbClr val="FFFFFF"/>
        </a:accent3>
        <a:accent4>
          <a:srgbClr val="DADADA"/>
        </a:accent4>
        <a:accent5>
          <a:srgbClr val="FDAAAC"/>
        </a:accent5>
        <a:accent6>
          <a:srgbClr val="0536D2"/>
        </a:accent6>
        <a:hlink>
          <a:srgbClr val="00DFCA"/>
        </a:hlink>
        <a:folHlink>
          <a:srgbClr val="EAEC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S-VG-light 8">
        <a:dk1>
          <a:srgbClr val="777777"/>
        </a:dk1>
        <a:lt1>
          <a:srgbClr val="FFFFFF"/>
        </a:lt1>
        <a:dk2>
          <a:srgbClr val="FFFFCC"/>
        </a:dk2>
        <a:lt2>
          <a:srgbClr val="FFFF00"/>
        </a:lt2>
        <a:accent1>
          <a:srgbClr val="FFFF99"/>
        </a:accent1>
        <a:accent2>
          <a:srgbClr val="800000"/>
        </a:accent2>
        <a:accent3>
          <a:srgbClr val="FFFFE2"/>
        </a:accent3>
        <a:accent4>
          <a:srgbClr val="DADADA"/>
        </a:accent4>
        <a:accent5>
          <a:srgbClr val="FFFFCA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S-VG-light 9">
        <a:dk1>
          <a:srgbClr val="000000"/>
        </a:dk1>
        <a:lt1>
          <a:srgbClr val="FFFFFF"/>
        </a:lt1>
        <a:dk2>
          <a:srgbClr val="3333FF"/>
        </a:dk2>
        <a:lt2>
          <a:srgbClr val="777777"/>
        </a:lt2>
        <a:accent1>
          <a:srgbClr val="FFFF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E70000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18285</TotalTime>
  <Pages>1</Pages>
  <Words>1887</Words>
  <Application>Microsoft PowerPoint 4.0</Application>
  <PresentationFormat>Custom</PresentationFormat>
  <Paragraphs>439</Paragraphs>
  <Slides>65</Slides>
  <Notes>54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  <vt:variant>
        <vt:lpstr>Custom Shows</vt:lpstr>
      </vt:variant>
      <vt:variant>
        <vt:i4>1</vt:i4>
      </vt:variant>
    </vt:vector>
  </HeadingPairs>
  <TitlesOfParts>
    <vt:vector size="67" baseType="lpstr">
      <vt:lpstr>SLS-VG-light</vt:lpstr>
      <vt:lpstr>Why everyone should be their own database administrator,  UI designer, and Web 2.0 site developer, and how they can</vt:lpstr>
      <vt:lpstr>Free your Data:  Instant Gratification  with the Semantic Web </vt:lpstr>
      <vt:lpstr>Conclusion</vt:lpstr>
      <vt:lpstr>Some Web History</vt:lpstr>
      <vt:lpstr>Slide 5</vt:lpstr>
      <vt:lpstr>Slide 6</vt:lpstr>
      <vt:lpstr>A Society of Authors</vt:lpstr>
      <vt:lpstr>The Virtuous Cycle of Information</vt:lpstr>
      <vt:lpstr>Slide 9</vt:lpstr>
      <vt:lpstr>Slide 10</vt:lpstr>
      <vt:lpstr>Slide 11</vt:lpstr>
      <vt:lpstr>A Bifurcation</vt:lpstr>
      <vt:lpstr>Slide 13</vt:lpstr>
      <vt:lpstr>Content Carriers</vt:lpstr>
      <vt:lpstr>Content Carries Constrain Creativity</vt:lpstr>
      <vt:lpstr>Even Worse Between Sites</vt:lpstr>
      <vt:lpstr>The Ideal</vt:lpstr>
      <vt:lpstr>Most of the Web is CRUD</vt:lpstr>
      <vt:lpstr>A Data Model FOR EVERYTHING</vt:lpstr>
      <vt:lpstr>Requirements</vt:lpstr>
      <vt:lpstr>Semantic Networks</vt:lpstr>
      <vt:lpstr>RDF</vt:lpstr>
      <vt:lpstr>A “Semantic Web” Vision</vt:lpstr>
      <vt:lpstr>Aim Lower: the Data Web</vt:lpstr>
      <vt:lpstr>Alternatives?</vt:lpstr>
      <vt:lpstr>A User Interface</vt:lpstr>
      <vt:lpstr>Key Pieces</vt:lpstr>
      <vt:lpstr>Exhibit</vt:lpstr>
      <vt:lpstr>Exhibit Demo</vt:lpstr>
      <vt:lpstr>Data Formats</vt:lpstr>
      <vt:lpstr>Scalability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The Long Tail</vt:lpstr>
      <vt:lpstr>Use Case: MIT “Course Picker” catalog</vt:lpstr>
      <vt:lpstr>Authoring by Copying</vt:lpstr>
      <vt:lpstr>Collaborative Authoring in a Wiki</vt:lpstr>
      <vt:lpstr>Collaborative Authoring in a Wiki</vt:lpstr>
      <vt:lpstr>Collaborative Authoring in a Wiki</vt:lpstr>
      <vt:lpstr>Data in Motion</vt:lpstr>
      <vt:lpstr>Exhibit Side Effects</vt:lpstr>
      <vt:lpstr>Slide 51</vt:lpstr>
      <vt:lpstr>Slide 52</vt:lpstr>
      <vt:lpstr>Slide 53</vt:lpstr>
      <vt:lpstr>Incentives</vt:lpstr>
      <vt:lpstr>Slide 55</vt:lpstr>
      <vt:lpstr>Slide 56</vt:lpstr>
      <vt:lpstr>Slide 57</vt:lpstr>
      <vt:lpstr>Slide 58</vt:lpstr>
      <vt:lpstr>Make your own mashups</vt:lpstr>
      <vt:lpstr>Alignment</vt:lpstr>
      <vt:lpstr>The Problem</vt:lpstr>
      <vt:lpstr>Slide 62</vt:lpstr>
      <vt:lpstr>Conclusion</vt:lpstr>
      <vt:lpstr>Thanks</vt:lpstr>
      <vt:lpstr>More Info</vt:lpstr>
      <vt:lpstr>short</vt:lpstr>
    </vt:vector>
  </TitlesOfParts>
  <Company>MIT Lab for Computer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LCS-Marine: Project Overview</dc:title>
  <dc:subject/>
  <dc:creator>Spoken Language Systems Group</dc:creator>
  <cp:keywords/>
  <dc:description/>
  <cp:lastModifiedBy> </cp:lastModifiedBy>
  <cp:revision>1189</cp:revision>
  <cp:lastPrinted>2002-05-10T17:40:37Z</cp:lastPrinted>
  <dcterms:created xsi:type="dcterms:W3CDTF">1999-03-17T22:20:35Z</dcterms:created>
  <dcterms:modified xsi:type="dcterms:W3CDTF">2009-01-07T19:11:23Z</dcterms:modified>
</cp:coreProperties>
</file>