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notesSlides/notesSlide126.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charts/chart2.xml" ContentType="application/vnd.openxmlformats-officedocument.drawingml.chart+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6"/>
  </p:notesMasterIdLst>
  <p:sldIdLst>
    <p:sldId id="256" r:id="rId2"/>
    <p:sldId id="509" r:id="rId3"/>
    <p:sldId id="539" r:id="rId4"/>
    <p:sldId id="257" r:id="rId5"/>
    <p:sldId id="258" r:id="rId6"/>
    <p:sldId id="372" r:id="rId7"/>
    <p:sldId id="373" r:id="rId8"/>
    <p:sldId id="259" r:id="rId9"/>
    <p:sldId id="374" r:id="rId10"/>
    <p:sldId id="260" r:id="rId11"/>
    <p:sldId id="261" r:id="rId12"/>
    <p:sldId id="262" r:id="rId13"/>
    <p:sldId id="263" r:id="rId14"/>
    <p:sldId id="264" r:id="rId15"/>
    <p:sldId id="508" r:id="rId16"/>
    <p:sldId id="268" r:id="rId17"/>
    <p:sldId id="267" r:id="rId18"/>
    <p:sldId id="266" r:id="rId19"/>
    <p:sldId id="269" r:id="rId20"/>
    <p:sldId id="270" r:id="rId21"/>
    <p:sldId id="310" r:id="rId22"/>
    <p:sldId id="272" r:id="rId23"/>
    <p:sldId id="273" r:id="rId24"/>
    <p:sldId id="306" r:id="rId25"/>
    <p:sldId id="275" r:id="rId26"/>
    <p:sldId id="276" r:id="rId27"/>
    <p:sldId id="277" r:id="rId28"/>
    <p:sldId id="278" r:id="rId29"/>
    <p:sldId id="288" r:id="rId30"/>
    <p:sldId id="455" r:id="rId31"/>
    <p:sldId id="456" r:id="rId32"/>
    <p:sldId id="468" r:id="rId33"/>
    <p:sldId id="459" r:id="rId34"/>
    <p:sldId id="460" r:id="rId35"/>
    <p:sldId id="461" r:id="rId36"/>
    <p:sldId id="462" r:id="rId37"/>
    <p:sldId id="463" r:id="rId38"/>
    <p:sldId id="464" r:id="rId39"/>
    <p:sldId id="465" r:id="rId40"/>
    <p:sldId id="466" r:id="rId41"/>
    <p:sldId id="467" r:id="rId42"/>
    <p:sldId id="305" r:id="rId43"/>
    <p:sldId id="311" r:id="rId44"/>
    <p:sldId id="313" r:id="rId45"/>
    <p:sldId id="314" r:id="rId46"/>
    <p:sldId id="315" r:id="rId47"/>
    <p:sldId id="316" r:id="rId48"/>
    <p:sldId id="378" r:id="rId49"/>
    <p:sldId id="312" r:id="rId50"/>
    <p:sldId id="317" r:id="rId51"/>
    <p:sldId id="541" r:id="rId52"/>
    <p:sldId id="318" r:id="rId53"/>
    <p:sldId id="376" r:id="rId54"/>
    <p:sldId id="377" r:id="rId55"/>
    <p:sldId id="379" r:id="rId56"/>
    <p:sldId id="371" r:id="rId57"/>
    <p:sldId id="375" r:id="rId58"/>
    <p:sldId id="382" r:id="rId59"/>
    <p:sldId id="319" r:id="rId60"/>
    <p:sldId id="367" r:id="rId61"/>
    <p:sldId id="368" r:id="rId62"/>
    <p:sldId id="369" r:id="rId63"/>
    <p:sldId id="370" r:id="rId64"/>
    <p:sldId id="331" r:id="rId65"/>
    <p:sldId id="332" r:id="rId66"/>
    <p:sldId id="380" r:id="rId67"/>
    <p:sldId id="385" r:id="rId68"/>
    <p:sldId id="327" r:id="rId69"/>
    <p:sldId id="337" r:id="rId70"/>
    <p:sldId id="338" r:id="rId71"/>
    <p:sldId id="339" r:id="rId72"/>
    <p:sldId id="341" r:id="rId73"/>
    <p:sldId id="343" r:id="rId74"/>
    <p:sldId id="535" r:id="rId75"/>
    <p:sldId id="342" r:id="rId76"/>
    <p:sldId id="384" r:id="rId77"/>
    <p:sldId id="386" r:id="rId78"/>
    <p:sldId id="347" r:id="rId79"/>
    <p:sldId id="348" r:id="rId80"/>
    <p:sldId id="349" r:id="rId81"/>
    <p:sldId id="350" r:id="rId82"/>
    <p:sldId id="383" r:id="rId83"/>
    <p:sldId id="387" r:id="rId84"/>
    <p:sldId id="388" r:id="rId85"/>
    <p:sldId id="389" r:id="rId86"/>
    <p:sldId id="390" r:id="rId87"/>
    <p:sldId id="391" r:id="rId88"/>
    <p:sldId id="392" r:id="rId89"/>
    <p:sldId id="469" r:id="rId90"/>
    <p:sldId id="393" r:id="rId91"/>
    <p:sldId id="395" r:id="rId92"/>
    <p:sldId id="534" r:id="rId93"/>
    <p:sldId id="396" r:id="rId94"/>
    <p:sldId id="511" r:id="rId95"/>
    <p:sldId id="397" r:id="rId96"/>
    <p:sldId id="398" r:id="rId97"/>
    <p:sldId id="399" r:id="rId98"/>
    <p:sldId id="400" r:id="rId99"/>
    <p:sldId id="515" r:id="rId100"/>
    <p:sldId id="402" r:id="rId101"/>
    <p:sldId id="403" r:id="rId102"/>
    <p:sldId id="401" r:id="rId103"/>
    <p:sldId id="404" r:id="rId104"/>
    <p:sldId id="512" r:id="rId105"/>
    <p:sldId id="513" r:id="rId106"/>
    <p:sldId id="514" r:id="rId107"/>
    <p:sldId id="448" r:id="rId108"/>
    <p:sldId id="522" r:id="rId109"/>
    <p:sldId id="525" r:id="rId110"/>
    <p:sldId id="416" r:id="rId111"/>
    <p:sldId id="415" r:id="rId112"/>
    <p:sldId id="523" r:id="rId113"/>
    <p:sldId id="527" r:id="rId114"/>
    <p:sldId id="524" r:id="rId115"/>
    <p:sldId id="528" r:id="rId116"/>
    <p:sldId id="529" r:id="rId117"/>
    <p:sldId id="530" r:id="rId118"/>
    <p:sldId id="531" r:id="rId119"/>
    <p:sldId id="532" r:id="rId120"/>
    <p:sldId id="435" r:id="rId121"/>
    <p:sldId id="420" r:id="rId122"/>
    <p:sldId id="421" r:id="rId123"/>
    <p:sldId id="422" r:id="rId124"/>
    <p:sldId id="423" r:id="rId125"/>
    <p:sldId id="442" r:id="rId126"/>
    <p:sldId id="425" r:id="rId127"/>
    <p:sldId id="424" r:id="rId128"/>
    <p:sldId id="536" r:id="rId129"/>
    <p:sldId id="431" r:id="rId130"/>
    <p:sldId id="432" r:id="rId131"/>
    <p:sldId id="533" r:id="rId132"/>
    <p:sldId id="433" r:id="rId133"/>
    <p:sldId id="471" r:id="rId134"/>
    <p:sldId id="443" r:id="rId135"/>
    <p:sldId id="444" r:id="rId136"/>
    <p:sldId id="445" r:id="rId137"/>
    <p:sldId id="446" r:id="rId138"/>
    <p:sldId id="447" r:id="rId139"/>
    <p:sldId id="540" r:id="rId140"/>
    <p:sldId id="507" r:id="rId141"/>
    <p:sldId id="470" r:id="rId142"/>
    <p:sldId id="452" r:id="rId143"/>
    <p:sldId id="538" r:id="rId144"/>
    <p:sldId id="537" r:id="rId1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0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41" autoAdjust="0"/>
    <p:restoredTop sz="87149" autoAdjust="0"/>
  </p:normalViewPr>
  <p:slideViewPr>
    <p:cSldViewPr>
      <p:cViewPr varScale="1">
        <p:scale>
          <a:sx n="84" d="100"/>
          <a:sy n="84" d="100"/>
        </p:scale>
        <p:origin x="-91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06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sbernst\Documents\feedme\paper\talk\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rcua\Desktop\feedme\talk\receiver-histogram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latin typeface="Myriad Pro" pitchFamily="34" charset="0"/>
              </a:defRPr>
            </a:pPr>
            <a:r>
              <a:rPr lang="en-US" dirty="0" smtClean="0">
                <a:latin typeface="Myriad Pro" pitchFamily="34" charset="0"/>
              </a:rPr>
              <a:t>Which tools do you </a:t>
            </a:r>
            <a:r>
              <a:rPr lang="en-US" baseline="0" dirty="0" smtClean="0">
                <a:latin typeface="Myriad Pro" pitchFamily="34" charset="0"/>
              </a:rPr>
              <a:t>use </a:t>
            </a:r>
            <a:r>
              <a:rPr lang="en-US" sz="1800" b="1" i="0" u="none" strike="noStrike" baseline="0" dirty="0" smtClean="0">
                <a:latin typeface="Myriad Pro" pitchFamily="34" charset="0"/>
              </a:rPr>
              <a:t>regularly </a:t>
            </a:r>
            <a:r>
              <a:rPr lang="en-US" baseline="0" dirty="0" smtClean="0">
                <a:latin typeface="Myriad Pro" pitchFamily="34" charset="0"/>
              </a:rPr>
              <a:t>to share web content?</a:t>
            </a:r>
            <a:endParaRPr lang="en-US" dirty="0">
              <a:latin typeface="Myriad Pro" pitchFamily="34" charset="0"/>
            </a:endParaRPr>
          </a:p>
        </c:rich>
      </c:tx>
      <c:layout>
        <c:manualLayout>
          <c:xMode val="edge"/>
          <c:yMode val="edge"/>
          <c:x val="7.15560729530469E-3"/>
          <c:y val="1.8390804597701257E-2"/>
        </c:manualLayout>
      </c:layout>
    </c:title>
    <c:plotArea>
      <c:layout/>
      <c:barChart>
        <c:barDir val="col"/>
        <c:grouping val="clustered"/>
        <c:ser>
          <c:idx val="0"/>
          <c:order val="0"/>
          <c:tx>
            <c:strRef>
              <c:f>Sheet1!$B$1</c:f>
              <c:strCache>
                <c:ptCount val="1"/>
                <c:pt idx="0">
                  <c:v>Count</c:v>
                </c:pt>
              </c:strCache>
            </c:strRef>
          </c:tx>
          <c:cat>
            <c:strRef>
              <c:f>Sheet1!$A$2:$A$11</c:f>
              <c:strCache>
                <c:ptCount val="10"/>
                <c:pt idx="0">
                  <c:v>E-mail</c:v>
                </c:pt>
                <c:pt idx="1">
                  <c:v>Talking in person</c:v>
                </c:pt>
                <c:pt idx="2">
                  <c:v>Social network sites</c:v>
                </c:pt>
                <c:pt idx="3">
                  <c:v>Instant Message</c:v>
                </c:pt>
                <c:pt idx="4">
                  <c:v>Twitter</c:v>
                </c:pt>
                <c:pt idx="5">
                  <c:v>Blogging platforms</c:v>
                </c:pt>
                <c:pt idx="6">
                  <c:v>News aggregators</c:v>
                </c:pt>
                <c:pt idx="7">
                  <c:v>Social bookmarking</c:v>
                </c:pt>
                <c:pt idx="8">
                  <c:v>StumbleUpon</c:v>
                </c:pt>
                <c:pt idx="9">
                  <c:v>RSS/Feed Reader</c:v>
                </c:pt>
              </c:strCache>
            </c:strRef>
          </c:cat>
          <c:val>
            <c:numRef>
              <c:f>Sheet1!$B$2:$B$11</c:f>
              <c:numCache>
                <c:formatCode>General</c:formatCode>
                <c:ptCount val="10"/>
                <c:pt idx="0">
                  <c:v>38</c:v>
                </c:pt>
                <c:pt idx="1">
                  <c:v>29</c:v>
                </c:pt>
                <c:pt idx="2">
                  <c:v>18</c:v>
                </c:pt>
                <c:pt idx="3">
                  <c:v>16</c:v>
                </c:pt>
                <c:pt idx="4">
                  <c:v>7</c:v>
                </c:pt>
                <c:pt idx="5">
                  <c:v>6</c:v>
                </c:pt>
                <c:pt idx="6">
                  <c:v>4</c:v>
                </c:pt>
                <c:pt idx="7">
                  <c:v>3</c:v>
                </c:pt>
                <c:pt idx="8">
                  <c:v>1</c:v>
                </c:pt>
                <c:pt idx="9">
                  <c:v>1</c:v>
                </c:pt>
              </c:numCache>
            </c:numRef>
          </c:val>
        </c:ser>
        <c:axId val="82029568"/>
        <c:axId val="75649792"/>
      </c:barChart>
      <c:catAx>
        <c:axId val="82029568"/>
        <c:scaling>
          <c:orientation val="minMax"/>
        </c:scaling>
        <c:axPos val="b"/>
        <c:tickLblPos val="nextTo"/>
        <c:txPr>
          <a:bodyPr/>
          <a:lstStyle/>
          <a:p>
            <a:pPr>
              <a:defRPr sz="1800">
                <a:latin typeface="Myriad Pro" pitchFamily="34" charset="0"/>
              </a:defRPr>
            </a:pPr>
            <a:endParaRPr lang="en-US"/>
          </a:p>
        </c:txPr>
        <c:crossAx val="75649792"/>
        <c:crosses val="autoZero"/>
        <c:auto val="1"/>
        <c:lblAlgn val="ctr"/>
        <c:lblOffset val="100"/>
      </c:catAx>
      <c:valAx>
        <c:axId val="75649792"/>
        <c:scaling>
          <c:orientation val="minMax"/>
        </c:scaling>
        <c:axPos val="l"/>
        <c:majorGridlines/>
        <c:numFmt formatCode="General" sourceLinked="1"/>
        <c:tickLblPos val="nextTo"/>
        <c:txPr>
          <a:bodyPr/>
          <a:lstStyle/>
          <a:p>
            <a:pPr>
              <a:defRPr sz="1400">
                <a:latin typeface="Myriad Pro" pitchFamily="34" charset="0"/>
              </a:defRPr>
            </a:pPr>
            <a:endParaRPr lang="en-US"/>
          </a:p>
        </c:txPr>
        <c:crossAx val="82029568"/>
        <c:crosses val="autoZero"/>
        <c:crossBetween val="between"/>
        <c:majorUnit val="10"/>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lgn="ctr" rtl="0">
              <a:defRPr/>
            </a:pPr>
            <a:r>
              <a:rPr lang="en-US"/>
              <a:t>What is the biggest concern you have when sharing?</a:t>
            </a:r>
          </a:p>
        </c:rich>
      </c:tx>
      <c:layout>
        <c:manualLayout>
          <c:xMode val="edge"/>
          <c:yMode val="edge"/>
          <c:x val="0.22482836704235504"/>
          <c:y val="3.7037037037037056E-2"/>
        </c:manualLayout>
      </c:layout>
    </c:title>
    <c:plotArea>
      <c:layout/>
      <c:barChart>
        <c:barDir val="bar"/>
        <c:grouping val="clustered"/>
        <c:ser>
          <c:idx val="0"/>
          <c:order val="0"/>
          <c:tx>
            <c:strRef>
              <c:f>Sheet2!$C$1</c:f>
              <c:strCache>
                <c:ptCount val="1"/>
                <c:pt idx="0">
                  <c:v>Count</c:v>
                </c:pt>
              </c:strCache>
            </c:strRef>
          </c:tx>
          <c:cat>
            <c:strRef>
              <c:f>Sheet2!$B$2:$B$7</c:f>
              <c:strCache>
                <c:ptCount val="6"/>
                <c:pt idx="0">
                  <c:v>Questionable content quality</c:v>
                </c:pt>
                <c:pt idx="1">
                  <c:v>It's awkward</c:v>
                </c:pt>
                <c:pt idx="2">
                  <c:v>I sent too much already</c:v>
                </c:pt>
                <c:pt idx="3">
                  <c:v>Too much effort</c:v>
                </c:pt>
                <c:pt idx="4">
                  <c:v>Might have seen it already</c:v>
                </c:pt>
                <c:pt idx="5">
                  <c:v>Unsure of relevancy</c:v>
                </c:pt>
              </c:strCache>
            </c:strRef>
          </c:cat>
          <c:val>
            <c:numRef>
              <c:f>Sheet2!$C$2:$C$7</c:f>
              <c:numCache>
                <c:formatCode>General</c:formatCode>
                <c:ptCount val="6"/>
                <c:pt idx="0">
                  <c:v>3</c:v>
                </c:pt>
                <c:pt idx="1">
                  <c:v>4</c:v>
                </c:pt>
                <c:pt idx="2">
                  <c:v>5</c:v>
                </c:pt>
                <c:pt idx="3">
                  <c:v>6</c:v>
                </c:pt>
                <c:pt idx="4">
                  <c:v>7</c:v>
                </c:pt>
                <c:pt idx="5">
                  <c:v>13</c:v>
                </c:pt>
              </c:numCache>
            </c:numRef>
          </c:val>
        </c:ser>
        <c:axId val="82538880"/>
        <c:axId val="82540416"/>
      </c:barChart>
      <c:catAx>
        <c:axId val="82538880"/>
        <c:scaling>
          <c:orientation val="minMax"/>
        </c:scaling>
        <c:axPos val="l"/>
        <c:tickLblPos val="nextTo"/>
        <c:crossAx val="82540416"/>
        <c:crosses val="autoZero"/>
        <c:auto val="1"/>
        <c:lblAlgn val="ctr"/>
        <c:lblOffset val="100"/>
      </c:catAx>
      <c:valAx>
        <c:axId val="82540416"/>
        <c:scaling>
          <c:orientation val="minMax"/>
        </c:scaling>
        <c:axPos val="b"/>
        <c:majorGridlines/>
        <c:numFmt formatCode="General" sourceLinked="1"/>
        <c:tickLblPos val="nextTo"/>
        <c:crossAx val="82538880"/>
        <c:crosses val="autoZero"/>
        <c:crossBetween val="between"/>
      </c:valAx>
    </c:plotArea>
    <c:plotVisOnly val="1"/>
  </c:chart>
  <c:txPr>
    <a:bodyPr/>
    <a:lstStyle/>
    <a:p>
      <a:pPr>
        <a:defRPr>
          <a:latin typeface="Myriad Pro"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Post Ratings</a:t>
            </a:r>
          </a:p>
        </c:rich>
      </c:tx>
      <c:layout/>
    </c:title>
    <c:plotArea>
      <c:layout/>
      <c:barChart>
        <c:barDir val="col"/>
        <c:grouping val="clustered"/>
        <c:ser>
          <c:idx val="0"/>
          <c:order val="0"/>
          <c:tx>
            <c:strRef>
              <c:f>'[receiver-histograms.xlsx]Sheet1'!$B$1</c:f>
              <c:strCache>
                <c:ptCount val="1"/>
                <c:pt idx="0">
                  <c:v>count</c:v>
                </c:pt>
              </c:strCache>
            </c:strRef>
          </c:tx>
          <c:val>
            <c:numRef>
              <c:f>'[receiver-histograms.xlsx]Sheet1'!$B$2:$B$8</c:f>
              <c:numCache>
                <c:formatCode>General</c:formatCode>
                <c:ptCount val="7"/>
                <c:pt idx="0">
                  <c:v>5</c:v>
                </c:pt>
                <c:pt idx="1">
                  <c:v>5</c:v>
                </c:pt>
                <c:pt idx="2">
                  <c:v>18</c:v>
                </c:pt>
                <c:pt idx="3">
                  <c:v>28</c:v>
                </c:pt>
                <c:pt idx="4">
                  <c:v>30</c:v>
                </c:pt>
                <c:pt idx="5">
                  <c:v>38</c:v>
                </c:pt>
                <c:pt idx="6">
                  <c:v>39</c:v>
                </c:pt>
              </c:numCache>
            </c:numRef>
          </c:val>
        </c:ser>
        <c:axId val="82655104"/>
        <c:axId val="82656640"/>
      </c:barChart>
      <c:catAx>
        <c:axId val="82655104"/>
        <c:scaling>
          <c:orientation val="minMax"/>
        </c:scaling>
        <c:axPos val="b"/>
        <c:tickLblPos val="nextTo"/>
        <c:txPr>
          <a:bodyPr/>
          <a:lstStyle/>
          <a:p>
            <a:pPr>
              <a:defRPr sz="1800"/>
            </a:pPr>
            <a:endParaRPr lang="en-US"/>
          </a:p>
        </c:txPr>
        <c:crossAx val="82656640"/>
        <c:crosses val="autoZero"/>
        <c:auto val="1"/>
        <c:lblAlgn val="ctr"/>
        <c:lblOffset val="100"/>
      </c:catAx>
      <c:valAx>
        <c:axId val="82656640"/>
        <c:scaling>
          <c:orientation val="minMax"/>
        </c:scaling>
        <c:axPos val="l"/>
        <c:majorGridlines/>
        <c:numFmt formatCode="General" sourceLinked="1"/>
        <c:tickLblPos val="nextTo"/>
        <c:txPr>
          <a:bodyPr/>
          <a:lstStyle/>
          <a:p>
            <a:pPr>
              <a:defRPr sz="1800"/>
            </a:pPr>
            <a:endParaRPr lang="en-US"/>
          </a:p>
        </c:txPr>
        <c:crossAx val="82655104"/>
        <c:crosses val="autoZero"/>
        <c:crossBetween val="between"/>
      </c:valAx>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6FFF6-76C1-4F7B-8B4D-ACE888136AC9}" type="datetimeFigureOut">
              <a:rPr lang="en-US" smtClean="0"/>
              <a:pPr/>
              <a:t>10/24/2011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36468-F5C1-44B9-A4FF-133AAA2E8D8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636468-F5C1-44B9-A4FF-133AAA2E8D8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B29667E-C3F1-4F31-9A18-B1A3EF76918C}" type="slidenum">
              <a:rPr lang="en-US"/>
              <a:pPr/>
              <a:t>100</a:t>
            </a:fld>
            <a:endParaRPr lang="en-US"/>
          </a:p>
        </p:txBody>
      </p:sp>
      <p:sp>
        <p:nvSpPr>
          <p:cNvPr id="1362946" name="Rectangle 2"/>
          <p:cNvSpPr>
            <a:spLocks noGrp="1" noRot="1" noChangeAspect="1" noChangeArrowheads="1" noTextEdit="1"/>
          </p:cNvSpPr>
          <p:nvPr>
            <p:ph type="sldImg"/>
          </p:nvPr>
        </p:nvSpPr>
        <p:spPr>
          <a:xfrm>
            <a:off x="1143000" y="685800"/>
            <a:ext cx="4572000" cy="3429000"/>
          </a:xfrm>
        </p:spPr>
      </p:sp>
      <p:sp>
        <p:nvSpPr>
          <p:cNvPr id="1362947"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B29667E-C3F1-4F31-9A18-B1A3EF76918C}" type="slidenum">
              <a:rPr lang="en-US"/>
              <a:pPr/>
              <a:t>101</a:t>
            </a:fld>
            <a:endParaRPr lang="en-US"/>
          </a:p>
        </p:txBody>
      </p:sp>
      <p:sp>
        <p:nvSpPr>
          <p:cNvPr id="1362946" name="Rectangle 2"/>
          <p:cNvSpPr>
            <a:spLocks noGrp="1" noRot="1" noChangeAspect="1" noChangeArrowheads="1" noTextEdit="1"/>
          </p:cNvSpPr>
          <p:nvPr>
            <p:ph type="sldImg"/>
          </p:nvPr>
        </p:nvSpPr>
        <p:spPr>
          <a:xfrm>
            <a:off x="1143000" y="685800"/>
            <a:ext cx="4572000" cy="3429000"/>
          </a:xfrm>
        </p:spPr>
      </p:sp>
      <p:sp>
        <p:nvSpPr>
          <p:cNvPr id="1362947"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B29667E-C3F1-4F31-9A18-B1A3EF76918C}" type="slidenum">
              <a:rPr lang="en-US"/>
              <a:pPr/>
              <a:t>102</a:t>
            </a:fld>
            <a:endParaRPr lang="en-US"/>
          </a:p>
        </p:txBody>
      </p:sp>
      <p:sp>
        <p:nvSpPr>
          <p:cNvPr id="1362946" name="Rectangle 2"/>
          <p:cNvSpPr>
            <a:spLocks noGrp="1" noRot="1" noChangeAspect="1" noChangeArrowheads="1" noTextEdit="1"/>
          </p:cNvSpPr>
          <p:nvPr>
            <p:ph type="sldImg"/>
          </p:nvPr>
        </p:nvSpPr>
        <p:spPr>
          <a:xfrm>
            <a:off x="1143000" y="685800"/>
            <a:ext cx="4572000" cy="3429000"/>
          </a:xfrm>
        </p:spPr>
      </p:sp>
      <p:sp>
        <p:nvSpPr>
          <p:cNvPr id="1362947"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2E7F65-2C8C-4D9E-8829-CB0855BA88DD}"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2E7F65-2C8C-4D9E-8829-CB0855BA88DD}"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E2950F1-B60A-45DE-B8CF-9754E6A9A4FE}" type="slidenum">
              <a:rPr lang="en-US"/>
              <a:pPr/>
              <a:t>105</a:t>
            </a:fld>
            <a:endParaRPr lang="en-US"/>
          </a:p>
        </p:txBody>
      </p:sp>
      <p:sp>
        <p:nvSpPr>
          <p:cNvPr id="1527810" name="Rectangle 2"/>
          <p:cNvSpPr>
            <a:spLocks noGrp="1" noRot="1" noChangeAspect="1" noChangeArrowheads="1" noTextEdit="1"/>
          </p:cNvSpPr>
          <p:nvPr>
            <p:ph type="sldImg"/>
          </p:nvPr>
        </p:nvSpPr>
        <p:spPr/>
      </p:sp>
      <p:sp>
        <p:nvSpPr>
          <p:cNvPr id="152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97F1846-789E-4A45-B9A6-4C4C3A8C9F38}" type="slidenum">
              <a:rPr lang="en-US"/>
              <a:pPr/>
              <a:t>106</a:t>
            </a:fld>
            <a:endParaRPr lang="en-US"/>
          </a:p>
        </p:txBody>
      </p:sp>
      <p:sp>
        <p:nvSpPr>
          <p:cNvPr id="1468418" name="Rectangle 2"/>
          <p:cNvSpPr>
            <a:spLocks noGrp="1" noRot="1" noChangeAspect="1" noChangeArrowheads="1" noTextEdit="1"/>
          </p:cNvSpPr>
          <p:nvPr>
            <p:ph type="sldImg"/>
          </p:nvPr>
        </p:nvSpPr>
        <p:spPr/>
      </p:sp>
      <p:sp>
        <p:nvSpPr>
          <p:cNvPr id="146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EDFB94C-E692-453B-B0F2-AFDE8C80DEB1}" type="slidenum">
              <a:rPr lang="en-US"/>
              <a:pPr/>
              <a:t>110</a:t>
            </a:fld>
            <a:endParaRPr lang="en-US"/>
          </a:p>
        </p:txBody>
      </p:sp>
      <p:sp>
        <p:nvSpPr>
          <p:cNvPr id="1432578" name="Rectangle 2"/>
          <p:cNvSpPr>
            <a:spLocks noGrp="1" noRot="1" noChangeAspect="1" noChangeArrowheads="1" noTextEdit="1"/>
          </p:cNvSpPr>
          <p:nvPr>
            <p:ph type="sldImg"/>
          </p:nvPr>
        </p:nvSpPr>
        <p:spPr>
          <a:xfrm>
            <a:off x="1143000" y="685800"/>
            <a:ext cx="4572000" cy="3429000"/>
          </a:xfrm>
        </p:spPr>
      </p:sp>
      <p:sp>
        <p:nvSpPr>
          <p:cNvPr id="1432579"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4E4F070-12ED-496C-A8BC-420803A1F7E9}" type="slidenum">
              <a:rPr lang="en-US"/>
              <a:pPr/>
              <a:t>111</a:t>
            </a:fld>
            <a:endParaRPr lang="en-US"/>
          </a:p>
        </p:txBody>
      </p:sp>
      <p:sp>
        <p:nvSpPr>
          <p:cNvPr id="1422338" name="Rectangle 2"/>
          <p:cNvSpPr>
            <a:spLocks noGrp="1" noRot="1" noChangeAspect="1" noChangeArrowheads="1" noTextEdit="1"/>
          </p:cNvSpPr>
          <p:nvPr>
            <p:ph type="sldImg"/>
          </p:nvPr>
        </p:nvSpPr>
        <p:spPr>
          <a:xfrm>
            <a:off x="1143000" y="685800"/>
            <a:ext cx="4572000" cy="3429000"/>
          </a:xfrm>
        </p:spPr>
      </p:sp>
      <p:sp>
        <p:nvSpPr>
          <p:cNvPr id="1422339"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47ED91-382B-45D8-A366-2656B718693B}" type="slidenum">
              <a:rPr lang="en-US"/>
              <a:pPr/>
              <a:t>120</a:t>
            </a:fld>
            <a:endParaRPr lang="en-US"/>
          </a:p>
        </p:txBody>
      </p:sp>
      <p:sp>
        <p:nvSpPr>
          <p:cNvPr id="1403906" name="Rectangle 2"/>
          <p:cNvSpPr>
            <a:spLocks noGrp="1" noRot="1" noChangeAspect="1" noChangeArrowheads="1" noTextEdit="1"/>
          </p:cNvSpPr>
          <p:nvPr>
            <p:ph type="sldImg"/>
          </p:nvPr>
        </p:nvSpPr>
        <p:spPr>
          <a:xfrm>
            <a:off x="1143000" y="685800"/>
            <a:ext cx="4572000" cy="3429000"/>
          </a:xfrm>
        </p:spPr>
      </p:sp>
      <p:sp>
        <p:nvSpPr>
          <p:cNvPr id="1403907"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2E7F65-2C8C-4D9E-8829-CB0855BA88DD}"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EA67543-AF24-471E-B39A-BE4E8DCFD5F4}" type="slidenum">
              <a:rPr lang="en-US"/>
              <a:pPr/>
              <a:t>122</a:t>
            </a:fld>
            <a:endParaRPr lang="en-US"/>
          </a:p>
        </p:txBody>
      </p:sp>
      <p:sp>
        <p:nvSpPr>
          <p:cNvPr id="1533954" name="Rectangle 2"/>
          <p:cNvSpPr>
            <a:spLocks noGrp="1" noRot="1" noChangeAspect="1" noChangeArrowheads="1" noTextEdit="1"/>
          </p:cNvSpPr>
          <p:nvPr>
            <p:ph type="sldImg"/>
          </p:nvPr>
        </p:nvSpPr>
        <p:spPr/>
      </p:sp>
      <p:sp>
        <p:nvSpPr>
          <p:cNvPr id="1533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610E86D-9CAA-43A2-BDDC-CE926653B33E}" type="slidenum">
              <a:rPr lang="en-US"/>
              <a:pPr/>
              <a:t>123</a:t>
            </a:fld>
            <a:endParaRPr lang="en-US"/>
          </a:p>
        </p:txBody>
      </p:sp>
      <p:sp>
        <p:nvSpPr>
          <p:cNvPr id="1536002" name="Rectangle 2"/>
          <p:cNvSpPr>
            <a:spLocks noGrp="1" noRot="1" noChangeAspect="1" noChangeArrowheads="1" noTextEdit="1"/>
          </p:cNvSpPr>
          <p:nvPr>
            <p:ph type="sldImg"/>
          </p:nvPr>
        </p:nvSpPr>
        <p:spPr/>
      </p:sp>
      <p:sp>
        <p:nvSpPr>
          <p:cNvPr id="1536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9847679-966F-4C4B-A381-7C6C332B2C66}" type="slidenum">
              <a:rPr lang="en-US"/>
              <a:pPr/>
              <a:t>124</a:t>
            </a:fld>
            <a:endParaRPr lang="en-US"/>
          </a:p>
        </p:txBody>
      </p:sp>
      <p:sp>
        <p:nvSpPr>
          <p:cNvPr id="1538050" name="Rectangle 2"/>
          <p:cNvSpPr>
            <a:spLocks noGrp="1" noRot="1" noChangeAspect="1" noChangeArrowheads="1" noTextEdit="1"/>
          </p:cNvSpPr>
          <p:nvPr>
            <p:ph type="sldImg"/>
          </p:nvPr>
        </p:nvSpPr>
        <p:spPr/>
      </p:sp>
      <p:sp>
        <p:nvSpPr>
          <p:cNvPr id="1538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2E7F65-2C8C-4D9E-8829-CB0855BA88DD}" type="slidenum">
              <a:rPr lang="en-US" smtClean="0"/>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278B51E-3A09-42AF-AB4B-7F90A74E90E8}" type="slidenum">
              <a:rPr lang="en-US"/>
              <a:pPr/>
              <a:t>127</a:t>
            </a:fld>
            <a:endParaRPr lang="en-US"/>
          </a:p>
        </p:txBody>
      </p:sp>
      <p:sp>
        <p:nvSpPr>
          <p:cNvPr id="1564674" name="Rectangle 2"/>
          <p:cNvSpPr>
            <a:spLocks noGrp="1" noRot="1" noChangeAspect="1" noChangeArrowheads="1" noTextEdit="1"/>
          </p:cNvSpPr>
          <p:nvPr>
            <p:ph type="sldImg"/>
          </p:nvPr>
        </p:nvSpPr>
        <p:spPr>
          <a:xfrm>
            <a:off x="1188390" y="685169"/>
            <a:ext cx="4481220" cy="3429000"/>
          </a:xfrm>
        </p:spPr>
      </p:sp>
      <p:sp>
        <p:nvSpPr>
          <p:cNvPr id="1564675"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E57646F3-CFF2-491C-9487-7BDEA9176780}" type="slidenum">
              <a:rPr lang="en-US"/>
              <a:pPr/>
              <a:t>128</a:t>
            </a:fld>
            <a:endParaRPr lang="en-US"/>
          </a:p>
        </p:txBody>
      </p:sp>
      <p:sp>
        <p:nvSpPr>
          <p:cNvPr id="1549314" name="Rectangle 2"/>
          <p:cNvSpPr>
            <a:spLocks noGrp="1" noRot="1" noChangeAspect="1" noChangeArrowheads="1" noTextEdit="1"/>
          </p:cNvSpPr>
          <p:nvPr>
            <p:ph type="sldImg"/>
          </p:nvPr>
        </p:nvSpPr>
        <p:spPr/>
      </p:sp>
      <p:sp>
        <p:nvSpPr>
          <p:cNvPr id="1549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3144591-9F3F-4BAD-A645-11DE2FCDC14C}" type="slidenum">
              <a:rPr lang="en-US"/>
              <a:pPr/>
              <a:t>129</a:t>
            </a:fld>
            <a:endParaRPr lang="en-US"/>
          </a:p>
        </p:txBody>
      </p:sp>
      <p:sp>
        <p:nvSpPr>
          <p:cNvPr id="1562626" name="Rectangle 2"/>
          <p:cNvSpPr>
            <a:spLocks noGrp="1" noRot="1" noChangeAspect="1" noChangeArrowheads="1" noTextEdit="1"/>
          </p:cNvSpPr>
          <p:nvPr>
            <p:ph type="sldImg"/>
          </p:nvPr>
        </p:nvSpPr>
        <p:spPr/>
      </p:sp>
      <p:sp>
        <p:nvSpPr>
          <p:cNvPr id="156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2E7F65-2C8C-4D9E-8829-CB0855BA88DD}"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42549" y="4384132"/>
            <a:ext cx="4317198" cy="464760"/>
          </a:xfrm>
        </p:spPr>
        <p:txBody>
          <a:bodyPr/>
          <a:lstStyle/>
          <a:p>
            <a:r>
              <a:rPr lang="en-US" dirty="0" smtClean="0"/>
              <a:t>Loop through</a:t>
            </a:r>
            <a:r>
              <a:rPr lang="en-US" baseline="0" dirty="0" smtClean="0"/>
              <a:t> a bunch of pictures of bloggers using plain exhibits. </a:t>
            </a:r>
          </a:p>
        </p:txBody>
      </p:sp>
      <p:sp>
        <p:nvSpPr>
          <p:cNvPr id="4" name="Slide Number Placeholder 3"/>
          <p:cNvSpPr>
            <a:spLocks noGrp="1"/>
          </p:cNvSpPr>
          <p:nvPr>
            <p:ph type="sldNum" sz="quarter" idx="10"/>
          </p:nvPr>
        </p:nvSpPr>
        <p:spPr/>
        <p:txBody>
          <a:bodyPr/>
          <a:lstStyle/>
          <a:p>
            <a:fld id="{B844BABF-1F78-AA4B-97EF-21D63AD4FB96}" type="slidenum">
              <a:rPr lang="en-US" smtClean="0"/>
              <a:pPr/>
              <a:t>131</a:t>
            </a:fld>
            <a:endParaRPr lang="en-US"/>
          </a:p>
        </p:txBody>
      </p:sp>
    </p:spTree>
    <p:extLst>
      <p:ext uri="{BB962C8B-B14F-4D97-AF65-F5344CB8AC3E}">
        <p14:creationId xmlns="" xmlns:p14="http://schemas.microsoft.com/office/powerpoint/2010/main" val="20083874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2E7F65-2C8C-4D9E-8829-CB0855BA88DD}"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144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610"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2500">
                <a:solidFill>
                  <a:srgbClr val="000000"/>
                </a:solidFill>
                <a:latin typeface="Helvetica Neue Light" charset="0"/>
                <a:ea typeface="Helvetica Neue Light" charset="0"/>
                <a:cs typeface="Helvetica Neue Light" charset="0"/>
                <a:sym typeface="Helvetica Neue Light" charset="0"/>
              </a:rPr>
              <a:t>few features to learn </a:t>
            </a:r>
          </a:p>
          <a:p>
            <a:r>
              <a:rPr lang="en-US" sz="2500">
                <a:solidFill>
                  <a:srgbClr val="000000"/>
                </a:solidFill>
                <a:latin typeface="Helvetica Neue Light" charset="0"/>
                <a:ea typeface="Helvetica Neue Light" charset="0"/>
                <a:cs typeface="Helvetica Neue Light" charset="0"/>
                <a:sym typeface="Helvetica Neue Light" charset="0"/>
              </a:rPr>
              <a:t>features are obvious, easy to understand </a:t>
            </a:r>
          </a:p>
          <a:p>
            <a:r>
              <a:rPr lang="en-US" sz="2500">
                <a:solidFill>
                  <a:srgbClr val="000000"/>
                </a:solidFill>
                <a:latin typeface="Helvetica Neue Light" charset="0"/>
                <a:ea typeface="Helvetica Neue Light" charset="0"/>
                <a:cs typeface="Helvetica Neue Light" charset="0"/>
                <a:sym typeface="Helvetica Neue Light" charset="0"/>
              </a:rPr>
              <a:t>reduce upfront navigation, actions, decisions and categorization:</a:t>
            </a:r>
          </a:p>
          <a:p>
            <a:r>
              <a:rPr lang="en-US" sz="2500">
                <a:solidFill>
                  <a:srgbClr val="000000"/>
                </a:solidFill>
                <a:latin typeface="Helvetica Neue Light" charset="0"/>
                <a:ea typeface="Helvetica Neue Light" charset="0"/>
                <a:cs typeface="Helvetica Neue Light" charset="0"/>
                <a:sym typeface="Helvetica Neue Light" charset="0"/>
              </a:rPr>
              <a:t>goes in the same place, in any way you like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(screw</a:t>
            </a:r>
            <a:r>
              <a:rPr lang="en-US" baseline="0" dirty="0" smtClean="0"/>
              <a:t> you new </a:t>
            </a:r>
            <a:r>
              <a:rPr lang="en-US" baseline="0" dirty="0" err="1" smtClean="0"/>
              <a:t>york</a:t>
            </a:r>
            <a:r>
              <a:rPr lang="en-US" baseline="0" dirty="0" smtClean="0"/>
              <a:t> times)</a:t>
            </a:r>
            <a:endParaRPr lang="en-US" dirty="0"/>
          </a:p>
        </p:txBody>
      </p:sp>
      <p:sp>
        <p:nvSpPr>
          <p:cNvPr id="4" name="Slide Number Placeholder 3"/>
          <p:cNvSpPr>
            <a:spLocks noGrp="1"/>
          </p:cNvSpPr>
          <p:nvPr>
            <p:ph type="sldNum" sz="quarter" idx="10"/>
          </p:nvPr>
        </p:nvSpPr>
        <p:spPr/>
        <p:txBody>
          <a:bodyPr/>
          <a:lstStyle/>
          <a:p>
            <a:fld id="{B4B339C3-8D0E-4948-9432-ED44F8A3727B}"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B339C3-8D0E-4948-9432-ED44F8A3727B}"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Finance</a:t>
            </a:r>
          </a:p>
          <a:p>
            <a:r>
              <a:rPr lang="en-US" dirty="0" smtClean="0"/>
              <a:t>Politics</a:t>
            </a:r>
          </a:p>
          <a:p>
            <a:r>
              <a:rPr lang="en-US" dirty="0" smtClean="0"/>
              <a:t>Michael Jackson</a:t>
            </a:r>
            <a:br>
              <a:rPr lang="en-US" dirty="0" smtClean="0"/>
            </a:br>
            <a:r>
              <a:rPr lang="en-US" dirty="0" smtClean="0"/>
              <a:t>(“because I am a great fan”)</a:t>
            </a:r>
          </a:p>
          <a:p>
            <a:endParaRPr lang="en-US" dirty="0"/>
          </a:p>
        </p:txBody>
      </p:sp>
      <p:sp>
        <p:nvSpPr>
          <p:cNvPr id="4" name="Slide Number Placeholder 3"/>
          <p:cNvSpPr>
            <a:spLocks noGrp="1"/>
          </p:cNvSpPr>
          <p:nvPr>
            <p:ph type="sldNum" sz="quarter" idx="10"/>
          </p:nvPr>
        </p:nvSpPr>
        <p:spPr/>
        <p:txBody>
          <a:bodyPr/>
          <a:lstStyle/>
          <a:p>
            <a:fld id="{B4B339C3-8D0E-4948-9432-ED44F8A3727B}"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 this with a sharing tool called FeedMe.</a:t>
            </a:r>
            <a:r>
              <a:rPr lang="en-US" baseline="0" dirty="0" smtClean="0"/>
              <a:t> FeedMe is a Greasemonkey plug-in for Google Reader that makes it easier to share as you’re reading posts.  </a:t>
            </a:r>
          </a:p>
          <a:p>
            <a:endParaRPr lang="en-US" baseline="0" dirty="0" smtClean="0"/>
          </a:p>
          <a:p>
            <a:r>
              <a:rPr lang="en-US" baseline="0" dirty="0" smtClean="0"/>
              <a:t>It does this by recommending friends who might be interested in the article and making it easy to share with them.  It tells you information that helps you moderate your sharing habits, like how much they’re receiving and whether they’ve received this post already.  And by facilitating the ongoing sharing process, we can provide personalized recommendations without ever needing to ask anyone to train their own model or rate posts.</a:t>
            </a:r>
          </a:p>
        </p:txBody>
      </p:sp>
      <p:sp>
        <p:nvSpPr>
          <p:cNvPr id="4" name="Slide Number Placeholder 3"/>
          <p:cNvSpPr>
            <a:spLocks noGrp="1"/>
          </p:cNvSpPr>
          <p:nvPr>
            <p:ph type="sldNum" sz="quarter" idx="10"/>
          </p:nvPr>
        </p:nvSpPr>
        <p:spPr/>
        <p:txBody>
          <a:bodyPr/>
          <a:lstStyle/>
          <a:p>
            <a:fld id="{B4B339C3-8D0E-4948-9432-ED44F8A3727B}"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B339C3-8D0E-4948-9432-ED44F8A3727B}"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B339C3-8D0E-4948-9432-ED44F8A3727B}"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B339C3-8D0E-4948-9432-ED44F8A3727B}"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B339C3-8D0E-4948-9432-ED44F8A3727B}"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B339C3-8D0E-4948-9432-ED44F8A3727B}"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B339C3-8D0E-4948-9432-ED44F8A3727B}"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B339C3-8D0E-4948-9432-ED44F8A3727B}"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B339C3-8D0E-4948-9432-ED44F8A3727B}"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B339C3-8D0E-4948-9432-ED44F8A3727B}"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B339C3-8D0E-4948-9432-ED44F8A3727B}"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B29667E-C3F1-4F31-9A18-B1A3EF76918C}" type="slidenum">
              <a:rPr lang="en-US"/>
              <a:pPr/>
              <a:t>85</a:t>
            </a:fld>
            <a:endParaRPr lang="en-US"/>
          </a:p>
        </p:txBody>
      </p:sp>
      <p:sp>
        <p:nvSpPr>
          <p:cNvPr id="1362946" name="Rectangle 2"/>
          <p:cNvSpPr>
            <a:spLocks noGrp="1" noRot="1" noChangeAspect="1" noChangeArrowheads="1" noTextEdit="1"/>
          </p:cNvSpPr>
          <p:nvPr>
            <p:ph type="sldImg"/>
          </p:nvPr>
        </p:nvSpPr>
        <p:spPr>
          <a:xfrm>
            <a:off x="1143000" y="685800"/>
            <a:ext cx="4572000" cy="3429000"/>
          </a:xfrm>
        </p:spPr>
      </p:sp>
      <p:sp>
        <p:nvSpPr>
          <p:cNvPr id="1362947"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9D28F87-2448-45F0-8CFF-1E36EDBFFF9E}" type="slidenum">
              <a:rPr lang="en-US"/>
              <a:pPr/>
              <a:t>86</a:t>
            </a:fld>
            <a:endParaRPr lang="en-US"/>
          </a:p>
        </p:txBody>
      </p:sp>
      <p:sp>
        <p:nvSpPr>
          <p:cNvPr id="1364994" name="Rectangle 2"/>
          <p:cNvSpPr>
            <a:spLocks noGrp="1" noRot="1" noChangeAspect="1" noChangeArrowheads="1" noTextEdit="1"/>
          </p:cNvSpPr>
          <p:nvPr>
            <p:ph type="sldImg"/>
          </p:nvPr>
        </p:nvSpPr>
        <p:spPr>
          <a:xfrm>
            <a:off x="1143000" y="685800"/>
            <a:ext cx="4572000" cy="3429000"/>
          </a:xfrm>
        </p:spPr>
      </p:sp>
      <p:sp>
        <p:nvSpPr>
          <p:cNvPr id="1364995"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FD7A025-4298-492C-A69F-9FA397701E88}" type="slidenum">
              <a:rPr lang="en-US"/>
              <a:pPr/>
              <a:t>87</a:t>
            </a:fld>
            <a:endParaRPr lang="en-US"/>
          </a:p>
        </p:txBody>
      </p:sp>
      <p:sp>
        <p:nvSpPr>
          <p:cNvPr id="1360898" name="Rectangle 2"/>
          <p:cNvSpPr>
            <a:spLocks noGrp="1" noRot="1" noChangeAspect="1" noChangeArrowheads="1" noTextEdit="1"/>
          </p:cNvSpPr>
          <p:nvPr>
            <p:ph type="sldImg"/>
          </p:nvPr>
        </p:nvSpPr>
        <p:spPr>
          <a:xfrm>
            <a:off x="1143000" y="685800"/>
            <a:ext cx="4572000" cy="3429000"/>
          </a:xfrm>
        </p:spPr>
      </p:sp>
      <p:sp>
        <p:nvSpPr>
          <p:cNvPr id="1360899"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2E7F65-2C8C-4D9E-8829-CB0855BA88DD}"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2E7F65-2C8C-4D9E-8829-CB0855BA88DD}"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36468-F5C1-44B9-A4FF-133AAA2E8D81}"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2E7F65-2C8C-4D9E-8829-CB0855BA88DD}"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B29667E-C3F1-4F31-9A18-B1A3EF76918C}" type="slidenum">
              <a:rPr lang="en-US"/>
              <a:pPr/>
              <a:t>96</a:t>
            </a:fld>
            <a:endParaRPr lang="en-US"/>
          </a:p>
        </p:txBody>
      </p:sp>
      <p:sp>
        <p:nvSpPr>
          <p:cNvPr id="1362946" name="Rectangle 2"/>
          <p:cNvSpPr>
            <a:spLocks noGrp="1" noRot="1" noChangeAspect="1" noChangeArrowheads="1" noTextEdit="1"/>
          </p:cNvSpPr>
          <p:nvPr>
            <p:ph type="sldImg"/>
          </p:nvPr>
        </p:nvSpPr>
        <p:spPr>
          <a:xfrm>
            <a:off x="1143000" y="685800"/>
            <a:ext cx="4572000" cy="3429000"/>
          </a:xfrm>
        </p:spPr>
      </p:sp>
      <p:sp>
        <p:nvSpPr>
          <p:cNvPr id="1362947"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B29667E-C3F1-4F31-9A18-B1A3EF76918C}" type="slidenum">
              <a:rPr lang="en-US"/>
              <a:pPr/>
              <a:t>97</a:t>
            </a:fld>
            <a:endParaRPr lang="en-US"/>
          </a:p>
        </p:txBody>
      </p:sp>
      <p:sp>
        <p:nvSpPr>
          <p:cNvPr id="1362946" name="Rectangle 2"/>
          <p:cNvSpPr>
            <a:spLocks noGrp="1" noRot="1" noChangeAspect="1" noChangeArrowheads="1" noTextEdit="1"/>
          </p:cNvSpPr>
          <p:nvPr>
            <p:ph type="sldImg"/>
          </p:nvPr>
        </p:nvSpPr>
        <p:spPr>
          <a:xfrm>
            <a:off x="1143000" y="685800"/>
            <a:ext cx="4572000" cy="3429000"/>
          </a:xfrm>
        </p:spPr>
      </p:sp>
      <p:sp>
        <p:nvSpPr>
          <p:cNvPr id="1362947"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B29667E-C3F1-4F31-9A18-B1A3EF76918C}" type="slidenum">
              <a:rPr lang="en-US"/>
              <a:pPr/>
              <a:t>98</a:t>
            </a:fld>
            <a:endParaRPr lang="en-US"/>
          </a:p>
        </p:txBody>
      </p:sp>
      <p:sp>
        <p:nvSpPr>
          <p:cNvPr id="1362946" name="Rectangle 2"/>
          <p:cNvSpPr>
            <a:spLocks noGrp="1" noRot="1" noChangeAspect="1" noChangeArrowheads="1" noTextEdit="1"/>
          </p:cNvSpPr>
          <p:nvPr>
            <p:ph type="sldImg"/>
          </p:nvPr>
        </p:nvSpPr>
        <p:spPr>
          <a:xfrm>
            <a:off x="1143000" y="685800"/>
            <a:ext cx="4572000" cy="3429000"/>
          </a:xfrm>
        </p:spPr>
      </p:sp>
      <p:sp>
        <p:nvSpPr>
          <p:cNvPr id="1362947"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B29667E-C3F1-4F31-9A18-B1A3EF76918C}" type="slidenum">
              <a:rPr lang="en-US"/>
              <a:pPr/>
              <a:t>99</a:t>
            </a:fld>
            <a:endParaRPr lang="en-US"/>
          </a:p>
        </p:txBody>
      </p:sp>
      <p:sp>
        <p:nvSpPr>
          <p:cNvPr id="1362946" name="Rectangle 2"/>
          <p:cNvSpPr>
            <a:spLocks noGrp="1" noRot="1" noChangeAspect="1" noChangeArrowheads="1" noTextEdit="1"/>
          </p:cNvSpPr>
          <p:nvPr>
            <p:ph type="sldImg"/>
          </p:nvPr>
        </p:nvSpPr>
        <p:spPr>
          <a:xfrm>
            <a:off x="1143000" y="685800"/>
            <a:ext cx="4572000" cy="3429000"/>
          </a:xfrm>
        </p:spPr>
      </p:sp>
      <p:sp>
        <p:nvSpPr>
          <p:cNvPr id="1362947" name="Rectangle 3"/>
          <p:cNvSpPr>
            <a:spLocks noGrp="1" noChangeArrowheads="1"/>
          </p:cNvSpPr>
          <p:nvPr>
            <p:ph type="body" idx="1"/>
          </p:nvPr>
        </p:nvSpPr>
        <p:spPr>
          <a:xfrm>
            <a:off x="685491" y="4343085"/>
            <a:ext cx="5487019" cy="4115747"/>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C770AE-3EE9-41F4-B631-765D1C416080}" type="datetimeFigureOut">
              <a:rPr lang="en-US" smtClean="0"/>
              <a:pPr/>
              <a:t>10/24/2011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9481E-718D-405F-BC82-428A92AB7A5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770AE-3EE9-41F4-B631-765D1C416080}" type="datetimeFigureOut">
              <a:rPr lang="en-US" smtClean="0"/>
              <a:pPr/>
              <a:t>10/24/2011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9481E-718D-405F-BC82-428A92AB7A5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770AE-3EE9-41F4-B631-765D1C416080}" type="datetimeFigureOut">
              <a:rPr lang="en-US" smtClean="0"/>
              <a:pPr/>
              <a:t>10/24/2011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9481E-718D-405F-BC82-428A92AB7A5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0"/>
            <a:ext cx="8229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770AE-3EE9-41F4-B631-765D1C416080}" type="datetimeFigureOut">
              <a:rPr lang="en-US" smtClean="0"/>
              <a:pPr/>
              <a:t>10/24/2011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9481E-718D-405F-BC82-428A92AB7A5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C770AE-3EE9-41F4-B631-765D1C416080}" type="datetimeFigureOut">
              <a:rPr lang="en-US" smtClean="0"/>
              <a:pPr/>
              <a:t>10/24/2011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9481E-718D-405F-BC82-428A92AB7A5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C770AE-3EE9-41F4-B631-765D1C416080}" type="datetimeFigureOut">
              <a:rPr lang="en-US" smtClean="0"/>
              <a:pPr/>
              <a:t>10/24/2011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9481E-718D-405F-BC82-428A92AB7A5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C770AE-3EE9-41F4-B631-765D1C416080}" type="datetimeFigureOut">
              <a:rPr lang="en-US" smtClean="0"/>
              <a:pPr/>
              <a:t>10/24/2011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69481E-718D-405F-BC82-428A92AB7A5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C770AE-3EE9-41F4-B631-765D1C416080}" type="datetimeFigureOut">
              <a:rPr lang="en-US" smtClean="0"/>
              <a:pPr/>
              <a:t>10/24/2011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9481E-718D-405F-BC82-428A92AB7A5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C770AE-3EE9-41F4-B631-765D1C416080}" type="datetimeFigureOut">
              <a:rPr lang="en-US" smtClean="0"/>
              <a:pPr/>
              <a:t>10/24/2011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69481E-718D-405F-BC82-428A92AB7A5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C770AE-3EE9-41F4-B631-765D1C416080}" type="datetimeFigureOut">
              <a:rPr lang="en-US" smtClean="0"/>
              <a:pPr/>
              <a:t>10/24/2011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9481E-718D-405F-BC82-428A92AB7A5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C770AE-3EE9-41F4-B631-765D1C416080}" type="datetimeFigureOut">
              <a:rPr lang="en-US" smtClean="0"/>
              <a:pPr/>
              <a:t>10/24/2011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9481E-718D-405F-BC82-428A92AB7A5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C770AE-3EE9-41F4-B631-765D1C416080}" type="datetimeFigureOut">
              <a:rPr lang="en-US" smtClean="0"/>
              <a:pPr/>
              <a:t>10/24/2011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9481E-718D-405F-BC82-428A92AB7A5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hyperlink" Target="http://projects.csail.mit.edu/datapress" TargetMode="External"/><Relationship Id="rId3" Type="http://schemas.openxmlformats.org/officeDocument/2006/relationships/hyperlink" Target="http://haystack.csail.mit.edu/blo/" TargetMode="External"/><Relationship Id="rId7" Type="http://schemas.openxmlformats.org/officeDocument/2006/relationships/hyperlink" Target="http://simile-widgets.org/exhibit"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hyperlink" Target="http://feedme.csail.mit.edu/" TargetMode="External"/><Relationship Id="rId5" Type="http://schemas.openxmlformats.org/officeDocument/2006/relationships/hyperlink" Target="http://nb.mit.edu/" TargetMode="External"/><Relationship Id="rId4" Type="http://schemas.openxmlformats.org/officeDocument/2006/relationships/hyperlink" Target="http://listit.csail.mit.edu/" TargetMode="External"/><Relationship Id="rId9" Type="http://schemas.openxmlformats.org/officeDocument/2006/relationships/hyperlink" Target="http://projects.csail.mit.edu/wibit"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listit.csail.mit.edu/misc"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905000"/>
            <a:ext cx="8534400" cy="1904999"/>
          </a:xfrm>
        </p:spPr>
        <p:txBody>
          <a:bodyPr>
            <a:normAutofit/>
          </a:bodyPr>
          <a:lstStyle/>
          <a:p>
            <a:r>
              <a:rPr lang="en-US" dirty="0" smtClean="0"/>
              <a:t>User Interfaces that Entice People to Manage Better Information</a:t>
            </a:r>
            <a:endParaRPr lang="en-US" dirty="0"/>
          </a:p>
        </p:txBody>
      </p:sp>
      <p:sp>
        <p:nvSpPr>
          <p:cNvPr id="3" name="Subtitle 2"/>
          <p:cNvSpPr>
            <a:spLocks noGrp="1"/>
          </p:cNvSpPr>
          <p:nvPr>
            <p:ph type="subTitle" idx="1"/>
          </p:nvPr>
        </p:nvSpPr>
        <p:spPr/>
        <p:txBody>
          <a:bodyPr/>
          <a:lstStyle/>
          <a:p>
            <a:r>
              <a:rPr lang="en-US" dirty="0" smtClean="0"/>
              <a:t>David </a:t>
            </a:r>
            <a:r>
              <a:rPr lang="en-US" dirty="0" err="1" smtClean="0"/>
              <a:t>Karger</a:t>
            </a:r>
            <a:endParaRPr lang="en-US" dirty="0" smtClean="0"/>
          </a:p>
          <a:p>
            <a:r>
              <a:rPr lang="en-US" dirty="0" smtClean="0"/>
              <a:t>MIT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
        <p:nvSpPr>
          <p:cNvPr id="10242" name="Text Box 2"/>
          <p:cNvSpPr txBox="1">
            <a:spLocks noChangeArrowheads="1"/>
          </p:cNvSpPr>
          <p:nvPr/>
        </p:nvSpPr>
        <p:spPr bwMode="auto">
          <a:xfrm>
            <a:off x="8465344" y="6503045"/>
            <a:ext cx="221010" cy="214313"/>
          </a:xfrm>
          <a:prstGeom prst="rect">
            <a:avLst/>
          </a:prstGeom>
          <a:noFill/>
          <a:ln w="12700">
            <a:noFill/>
            <a:miter lim="800000"/>
            <a:headEnd/>
            <a:tailEnd/>
          </a:ln>
          <a:effectLst/>
        </p:spPr>
        <p:txBody>
          <a:bodyPr wrap="none" lIns="64291" tIns="32146" rIns="64291" bIns="32146" anchor="ctr"/>
          <a:lstStyle/>
          <a:p>
            <a:pPr algn="r"/>
            <a:fld id="{EEA677F2-D252-4C57-A0C4-901026C97D09}" type="slidenum">
              <a:rPr lang="en-US" sz="1100">
                <a:solidFill>
                  <a:srgbClr val="878787"/>
                </a:solidFill>
                <a:latin typeface="Helvetica Neue Light" charset="0"/>
                <a:ea typeface="Helvetica Neue Light" charset="0"/>
                <a:cs typeface="Helvetica Neue Light" charset="0"/>
                <a:sym typeface="Helvetica Neue Light" charset="0"/>
              </a:rPr>
              <a:pPr algn="r"/>
              <a:t>10</a:t>
            </a:fld>
            <a:endParaRPr lang="en-US" sz="1100" dirty="0">
              <a:solidFill>
                <a:srgbClr val="878787"/>
              </a:solidFill>
              <a:latin typeface="Helvetica Neue Light" charset="0"/>
              <a:ea typeface="Helvetica Neue Light" charset="0"/>
              <a:cs typeface="Helvetica Neue Light" charset="0"/>
              <a:sym typeface="Helvetica Neue Light" charset="0"/>
            </a:endParaRPr>
          </a:p>
        </p:txBody>
      </p:sp>
      <p:pic>
        <p:nvPicPr>
          <p:cNvPr id="10243" name="Picture 3"/>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12700" cap="flat">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1116" y="-169664"/>
            <a:ext cx="10531451" cy="7027664"/>
          </a:xfrm>
          <a:prstGeom prst="rect">
            <a:avLst/>
          </a:prstGeom>
          <a:noFill/>
          <a:ln w="12700" cap="flat">
            <a:noFill/>
            <a:miter lim="800000"/>
            <a:headEnd/>
            <a:tailEnd/>
          </a:ln>
        </p:spPr>
      </p:pic>
      <p:pic>
        <p:nvPicPr>
          <p:cNvPr id="10245" name="Picture 5"/>
          <p:cNvPicPr>
            <a:picLocks noChangeAspect="1" noChangeArrowheads="1"/>
          </p:cNvPicPr>
          <p:nvPr/>
        </p:nvPicPr>
        <p:blipFill>
          <a:blip r:embed="rId6" cstate="print"/>
          <a:srcRect/>
          <a:stretch>
            <a:fillRect/>
          </a:stretch>
        </p:blipFill>
        <p:spPr bwMode="auto">
          <a:xfrm>
            <a:off x="0" y="0"/>
            <a:ext cx="9206508" cy="6904881"/>
          </a:xfrm>
          <a:prstGeom prst="rect">
            <a:avLst/>
          </a:prstGeom>
          <a:noFill/>
          <a:ln w="12700" cap="flat">
            <a:noFill/>
            <a:miter lim="800000"/>
            <a:headEnd/>
            <a:tailEnd/>
          </a:ln>
        </p:spPr>
      </p:pic>
      <p:pic>
        <p:nvPicPr>
          <p:cNvPr id="10246" name="Picture 6"/>
          <p:cNvPicPr>
            <a:picLocks noChangeAspect="1" noChangeArrowheads="1"/>
          </p:cNvPicPr>
          <p:nvPr/>
        </p:nvPicPr>
        <p:blipFill>
          <a:blip r:embed="rId7" cstate="print"/>
          <a:srcRect/>
          <a:stretch>
            <a:fillRect/>
          </a:stretch>
        </p:blipFill>
        <p:spPr bwMode="auto">
          <a:xfrm>
            <a:off x="0" y="0"/>
            <a:ext cx="9170789" cy="6878092"/>
          </a:xfrm>
          <a:prstGeom prst="rect">
            <a:avLst/>
          </a:prstGeom>
          <a:noFill/>
          <a:ln w="12700" cap="flat">
            <a:noFill/>
            <a:miter lim="800000"/>
            <a:headEnd/>
            <a:tailEnd/>
          </a:ln>
        </p:spPr>
      </p:pic>
      <p:pic>
        <p:nvPicPr>
          <p:cNvPr id="10247" name="Picture 7"/>
          <p:cNvPicPr>
            <a:picLocks noChangeAspect="1" noChangeArrowheads="1"/>
          </p:cNvPicPr>
          <p:nvPr/>
        </p:nvPicPr>
        <p:blipFill>
          <a:blip r:embed="rId8" cstate="print"/>
          <a:srcRect/>
          <a:stretch>
            <a:fillRect/>
          </a:stretch>
        </p:blipFill>
        <p:spPr bwMode="auto">
          <a:xfrm>
            <a:off x="-17859" y="0"/>
            <a:ext cx="9144000" cy="6858000"/>
          </a:xfrm>
          <a:prstGeom prst="rect">
            <a:avLst/>
          </a:prstGeom>
          <a:noFill/>
          <a:ln w="12700" cap="flat">
            <a:noFill/>
            <a:miter lim="800000"/>
            <a:headEnd/>
            <a:tailEnd/>
          </a:ln>
        </p:spPr>
      </p:pic>
      <p:pic>
        <p:nvPicPr>
          <p:cNvPr id="10248" name="Picture 8"/>
          <p:cNvPicPr>
            <a:picLocks noChangeAspect="1" noChangeArrowheads="1"/>
          </p:cNvPicPr>
          <p:nvPr/>
        </p:nvPicPr>
        <p:blipFill>
          <a:blip r:embed="rId9" cstate="print"/>
          <a:srcRect/>
          <a:stretch>
            <a:fillRect/>
          </a:stretch>
        </p:blipFill>
        <p:spPr bwMode="auto">
          <a:xfrm>
            <a:off x="-17859" y="-17859"/>
            <a:ext cx="10313789" cy="6875859"/>
          </a:xfrm>
          <a:prstGeom prst="rect">
            <a:avLst/>
          </a:prstGeom>
          <a:noFill/>
          <a:ln w="12700" cap="flat">
            <a:noFill/>
            <a:miter lim="800000"/>
            <a:headEnd/>
            <a:tailEnd/>
          </a:ln>
        </p:spPr>
      </p:pic>
      <p:pic>
        <p:nvPicPr>
          <p:cNvPr id="10249" name="Picture 9"/>
          <p:cNvPicPr>
            <a:picLocks noChangeAspect="1" noChangeArrowheads="1"/>
          </p:cNvPicPr>
          <p:nvPr/>
        </p:nvPicPr>
        <p:blipFill>
          <a:blip r:embed="rId10" cstate="print"/>
          <a:srcRect/>
          <a:stretch>
            <a:fillRect/>
          </a:stretch>
        </p:blipFill>
        <p:spPr bwMode="auto">
          <a:xfrm>
            <a:off x="-17859" y="0"/>
            <a:ext cx="9144000" cy="6858000"/>
          </a:xfrm>
          <a:prstGeom prst="rect">
            <a:avLst/>
          </a:prstGeom>
          <a:noFill/>
          <a:ln w="12700" cap="flat">
            <a:noFill/>
            <a:miter lim="800000"/>
            <a:headEnd/>
            <a:tailEnd/>
          </a:ln>
        </p:spPr>
      </p:pic>
      <p:pic>
        <p:nvPicPr>
          <p:cNvPr id="10250" name="Picture 10"/>
          <p:cNvPicPr>
            <a:picLocks noChangeAspect="1" noChangeArrowheads="1"/>
          </p:cNvPicPr>
          <p:nvPr/>
        </p:nvPicPr>
        <p:blipFill>
          <a:blip r:embed="rId11" cstate="print"/>
          <a:srcRect/>
          <a:stretch>
            <a:fillRect/>
          </a:stretch>
        </p:blipFill>
        <p:spPr bwMode="auto">
          <a:xfrm>
            <a:off x="0" y="-4465"/>
            <a:ext cx="9251156" cy="6938367"/>
          </a:xfrm>
          <a:prstGeom prst="rect">
            <a:avLst/>
          </a:prstGeom>
          <a:noFill/>
          <a:ln w="12700" cap="flat">
            <a:noFill/>
            <a:miter lim="800000"/>
            <a:headEnd/>
            <a:tailEnd/>
          </a:ln>
        </p:spPr>
      </p:pic>
      <p:pic>
        <p:nvPicPr>
          <p:cNvPr id="10251" name="Picture 11"/>
          <p:cNvPicPr>
            <a:picLocks noChangeAspect="1" noChangeArrowheads="1"/>
          </p:cNvPicPr>
          <p:nvPr/>
        </p:nvPicPr>
        <p:blipFill>
          <a:blip r:embed="rId12"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spd="slow" advClick="0" advTm="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1943808" presetClass="entr" presetSubtype="105543376" fill="hold" nodeType="afterEffect">
                                  <p:stCondLst>
                                    <p:cond delay="1000"/>
                                  </p:stCondLst>
                                  <p:childTnLst>
                                    <p:set>
                                      <p:cBhvr>
                                        <p:cTn id="6" dur="1" fill="hold">
                                          <p:stCondLst>
                                            <p:cond delay="499"/>
                                          </p:stCondLst>
                                        </p:cTn>
                                        <p:tgtEl>
                                          <p:spTgt spid="10243"/>
                                        </p:tgtEl>
                                        <p:attrNameLst>
                                          <p:attrName>style.visibility</p:attrName>
                                        </p:attrNameLst>
                                      </p:cBhvr>
                                      <p:to>
                                        <p:strVal val="visible"/>
                                      </p:to>
                                    </p:set>
                                  </p:childTnLst>
                                </p:cTn>
                              </p:par>
                            </p:childTnLst>
                          </p:cTn>
                        </p:par>
                        <p:par>
                          <p:cTn id="7" fill="hold">
                            <p:stCondLst>
                              <p:cond delay="1500"/>
                            </p:stCondLst>
                            <p:childTnLst>
                              <p:par>
                                <p:cTn id="8" presetID="61943808" presetClass="entr" presetSubtype="105543592" fill="hold" nodeType="afterEffect">
                                  <p:stCondLst>
                                    <p:cond delay="1000"/>
                                  </p:stCondLst>
                                  <p:childTnLst>
                                    <p:set>
                                      <p:cBhvr>
                                        <p:cTn id="9" dur="1" fill="hold">
                                          <p:stCondLst>
                                            <p:cond delay="499"/>
                                          </p:stCondLst>
                                        </p:cTn>
                                        <p:tgtEl>
                                          <p:spTgt spid="10244"/>
                                        </p:tgtEl>
                                        <p:attrNameLst>
                                          <p:attrName>style.visibility</p:attrName>
                                        </p:attrNameLst>
                                      </p:cBhvr>
                                      <p:to>
                                        <p:strVal val="visible"/>
                                      </p:to>
                                    </p:set>
                                  </p:childTnLst>
                                </p:cTn>
                              </p:par>
                            </p:childTnLst>
                          </p:cTn>
                        </p:par>
                        <p:par>
                          <p:cTn id="10" fill="hold">
                            <p:stCondLst>
                              <p:cond delay="3000"/>
                            </p:stCondLst>
                            <p:childTnLst>
                              <p:par>
                                <p:cTn id="11" presetID="61943808" presetClass="entr" presetSubtype="105543552" fill="hold" nodeType="afterEffect">
                                  <p:stCondLst>
                                    <p:cond delay="1000"/>
                                  </p:stCondLst>
                                  <p:childTnLst>
                                    <p:set>
                                      <p:cBhvr>
                                        <p:cTn id="12" dur="1" fill="hold">
                                          <p:stCondLst>
                                            <p:cond delay="499"/>
                                          </p:stCondLst>
                                        </p:cTn>
                                        <p:tgtEl>
                                          <p:spTgt spid="10245"/>
                                        </p:tgtEl>
                                        <p:attrNameLst>
                                          <p:attrName>style.visibility</p:attrName>
                                        </p:attrNameLst>
                                      </p:cBhvr>
                                      <p:to>
                                        <p:strVal val="visible"/>
                                      </p:to>
                                    </p:set>
                                  </p:childTnLst>
                                </p:cTn>
                              </p:par>
                            </p:childTnLst>
                          </p:cTn>
                        </p:par>
                        <p:par>
                          <p:cTn id="13" fill="hold">
                            <p:stCondLst>
                              <p:cond delay="4500"/>
                            </p:stCondLst>
                            <p:childTnLst>
                              <p:par>
                                <p:cTn id="14" presetID="61943808" presetClass="entr" presetSubtype="105543632" fill="hold" nodeType="afterEffect">
                                  <p:stCondLst>
                                    <p:cond delay="1000"/>
                                  </p:stCondLst>
                                  <p:childTnLst>
                                    <p:set>
                                      <p:cBhvr>
                                        <p:cTn id="15" dur="1" fill="hold">
                                          <p:stCondLst>
                                            <p:cond delay="499"/>
                                          </p:stCondLst>
                                        </p:cTn>
                                        <p:tgtEl>
                                          <p:spTgt spid="10246"/>
                                        </p:tgtEl>
                                        <p:attrNameLst>
                                          <p:attrName>style.visibility</p:attrName>
                                        </p:attrNameLst>
                                      </p:cBhvr>
                                      <p:to>
                                        <p:strVal val="visible"/>
                                      </p:to>
                                    </p:set>
                                  </p:childTnLst>
                                </p:cTn>
                              </p:par>
                            </p:childTnLst>
                          </p:cTn>
                        </p:par>
                        <p:par>
                          <p:cTn id="16" fill="hold">
                            <p:stCondLst>
                              <p:cond delay="6000"/>
                            </p:stCondLst>
                            <p:childTnLst>
                              <p:par>
                                <p:cTn id="17" presetID="61943808" presetClass="entr" presetSubtype="105543680" fill="hold" nodeType="afterEffect">
                                  <p:stCondLst>
                                    <p:cond delay="1000"/>
                                  </p:stCondLst>
                                  <p:childTnLst>
                                    <p:set>
                                      <p:cBhvr>
                                        <p:cTn id="18" dur="1" fill="hold">
                                          <p:stCondLst>
                                            <p:cond delay="499"/>
                                          </p:stCondLst>
                                        </p:cTn>
                                        <p:tgtEl>
                                          <p:spTgt spid="10247"/>
                                        </p:tgtEl>
                                        <p:attrNameLst>
                                          <p:attrName>style.visibility</p:attrName>
                                        </p:attrNameLst>
                                      </p:cBhvr>
                                      <p:to>
                                        <p:strVal val="visible"/>
                                      </p:to>
                                    </p:set>
                                  </p:childTnLst>
                                </p:cTn>
                              </p:par>
                            </p:childTnLst>
                          </p:cTn>
                        </p:par>
                        <p:par>
                          <p:cTn id="19" fill="hold">
                            <p:stCondLst>
                              <p:cond delay="7500"/>
                            </p:stCondLst>
                            <p:childTnLst>
                              <p:par>
                                <p:cTn id="20" presetID="61943808" presetClass="entr" presetSubtype="105543720" fill="hold" nodeType="afterEffect">
                                  <p:stCondLst>
                                    <p:cond delay="1000"/>
                                  </p:stCondLst>
                                  <p:childTnLst>
                                    <p:set>
                                      <p:cBhvr>
                                        <p:cTn id="21" dur="1" fill="hold">
                                          <p:stCondLst>
                                            <p:cond delay="499"/>
                                          </p:stCondLst>
                                        </p:cTn>
                                        <p:tgtEl>
                                          <p:spTgt spid="10248"/>
                                        </p:tgtEl>
                                        <p:attrNameLst>
                                          <p:attrName>style.visibility</p:attrName>
                                        </p:attrNameLst>
                                      </p:cBhvr>
                                      <p:to>
                                        <p:strVal val="visible"/>
                                      </p:to>
                                    </p:set>
                                  </p:childTnLst>
                                </p:cTn>
                              </p:par>
                            </p:childTnLst>
                          </p:cTn>
                        </p:par>
                        <p:par>
                          <p:cTn id="22" fill="hold">
                            <p:stCondLst>
                              <p:cond delay="9000"/>
                            </p:stCondLst>
                            <p:childTnLst>
                              <p:par>
                                <p:cTn id="23" presetID="61943808" presetClass="entr" presetSubtype="105543808" fill="hold" nodeType="afterEffect">
                                  <p:stCondLst>
                                    <p:cond delay="1000"/>
                                  </p:stCondLst>
                                  <p:childTnLst>
                                    <p:set>
                                      <p:cBhvr>
                                        <p:cTn id="24" dur="1" fill="hold">
                                          <p:stCondLst>
                                            <p:cond delay="499"/>
                                          </p:stCondLst>
                                        </p:cTn>
                                        <p:tgtEl>
                                          <p:spTgt spid="10249"/>
                                        </p:tgtEl>
                                        <p:attrNameLst>
                                          <p:attrName>style.visibility</p:attrName>
                                        </p:attrNameLst>
                                      </p:cBhvr>
                                      <p:to>
                                        <p:strVal val="visible"/>
                                      </p:to>
                                    </p:set>
                                  </p:childTnLst>
                                </p:cTn>
                              </p:par>
                            </p:childTnLst>
                          </p:cTn>
                        </p:par>
                        <p:par>
                          <p:cTn id="25" fill="hold">
                            <p:stCondLst>
                              <p:cond delay="10500"/>
                            </p:stCondLst>
                            <p:childTnLst>
                              <p:par>
                                <p:cTn id="26" presetID="61943808" presetClass="entr" presetSubtype="105543848" fill="hold" nodeType="afterEffect">
                                  <p:stCondLst>
                                    <p:cond delay="1000"/>
                                  </p:stCondLst>
                                  <p:childTnLst>
                                    <p:set>
                                      <p:cBhvr>
                                        <p:cTn id="27" dur="1" fill="hold">
                                          <p:stCondLst>
                                            <p:cond delay="499"/>
                                          </p:stCondLst>
                                        </p:cTn>
                                        <p:tgtEl>
                                          <p:spTgt spid="10250"/>
                                        </p:tgtEl>
                                        <p:attrNameLst>
                                          <p:attrName>style.visibility</p:attrName>
                                        </p:attrNameLst>
                                      </p:cBhvr>
                                      <p:to>
                                        <p:strVal val="visible"/>
                                      </p:to>
                                    </p:set>
                                  </p:childTnLst>
                                </p:cTn>
                              </p:par>
                            </p:childTnLst>
                          </p:cTn>
                        </p:par>
                        <p:par>
                          <p:cTn id="28" fill="hold">
                            <p:stCondLst>
                              <p:cond delay="12000"/>
                            </p:stCondLst>
                            <p:childTnLst>
                              <p:par>
                                <p:cTn id="29" presetID="61943808" presetClass="entr" presetSubtype="105543888" fill="hold" nodeType="afterEffect">
                                  <p:stCondLst>
                                    <p:cond delay="1000"/>
                                  </p:stCondLst>
                                  <p:childTnLst>
                                    <p:set>
                                      <p:cBhvr>
                                        <p:cTn id="30" dur="1" fill="hold">
                                          <p:stCondLst>
                                            <p:cond delay="499"/>
                                          </p:stCondLst>
                                        </p:cTn>
                                        <p:tgtEl>
                                          <p:spTgt spid="10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2" name="Picture 2"/>
          <p:cNvPicPr>
            <a:picLocks noChangeAspect="1" noChangeArrowheads="1"/>
          </p:cNvPicPr>
          <p:nvPr/>
        </p:nvPicPr>
        <p:blipFill>
          <a:blip r:embed="rId3" cstate="print"/>
          <a:srcRect/>
          <a:stretch>
            <a:fillRect/>
          </a:stretch>
        </p:blipFill>
        <p:spPr bwMode="auto">
          <a:xfrm>
            <a:off x="4572000" y="124343"/>
            <a:ext cx="7571833" cy="6610338"/>
          </a:xfrm>
          <a:prstGeom prst="rect">
            <a:avLst/>
          </a:prstGeom>
          <a:noFill/>
          <a:ln w="9525">
            <a:solidFill>
              <a:srgbClr val="A7A7A7"/>
            </a:solidFill>
            <a:miter lim="800000"/>
            <a:headEnd/>
            <a:tailEnd/>
          </a:ln>
        </p:spPr>
      </p:pic>
      <p:sp>
        <p:nvSpPr>
          <p:cNvPr id="8" name="Title 7"/>
          <p:cNvSpPr>
            <a:spLocks noGrp="1"/>
          </p:cNvSpPr>
          <p:nvPr>
            <p:ph type="title"/>
          </p:nvPr>
        </p:nvSpPr>
        <p:spPr>
          <a:xfrm>
            <a:off x="457200" y="0"/>
            <a:ext cx="3733800" cy="1143000"/>
          </a:xfrm>
        </p:spPr>
        <p:txBody>
          <a:bodyPr/>
          <a:lstStyle/>
          <a:p>
            <a:r>
              <a:rPr lang="en-US" dirty="0" smtClean="0"/>
              <a:t>Views</a:t>
            </a:r>
            <a:endParaRPr lang="en-US" dirty="0"/>
          </a:p>
        </p:txBody>
      </p:sp>
      <p:sp>
        <p:nvSpPr>
          <p:cNvPr id="7" name="Text Placeholder 6"/>
          <p:cNvSpPr>
            <a:spLocks noGrp="1"/>
          </p:cNvSpPr>
          <p:nvPr>
            <p:ph idx="1"/>
          </p:nvPr>
        </p:nvSpPr>
        <p:spPr>
          <a:xfrm>
            <a:off x="0" y="990600"/>
            <a:ext cx="4419600" cy="6019800"/>
          </a:xfrm>
        </p:spPr>
        <p:txBody>
          <a:bodyPr>
            <a:normAutofit lnSpcReduction="10000"/>
          </a:bodyPr>
          <a:lstStyle/>
          <a:p>
            <a:r>
              <a:rPr lang="en-US" dirty="0" smtClean="0"/>
              <a:t>Show a collection</a:t>
            </a:r>
          </a:p>
          <a:p>
            <a:pPr lvl="1"/>
            <a:r>
              <a:rPr lang="en-US" dirty="0" smtClean="0"/>
              <a:t>Bar chart</a:t>
            </a:r>
          </a:p>
          <a:p>
            <a:pPr lvl="1"/>
            <a:r>
              <a:rPr lang="en-US" dirty="0" err="1" smtClean="0"/>
              <a:t>Sortable</a:t>
            </a:r>
            <a:r>
              <a:rPr lang="en-US" dirty="0" smtClean="0"/>
              <a:t> </a:t>
            </a:r>
            <a:r>
              <a:rPr lang="en-US" dirty="0" smtClean="0"/>
              <a:t>list (here)</a:t>
            </a:r>
          </a:p>
          <a:p>
            <a:pPr lvl="1"/>
            <a:r>
              <a:rPr lang="en-US" dirty="0" smtClean="0"/>
              <a:t>Map</a:t>
            </a:r>
          </a:p>
          <a:p>
            <a:pPr lvl="1"/>
            <a:r>
              <a:rPr lang="en-US" dirty="0" smtClean="0"/>
              <a:t>Thumbnail </a:t>
            </a:r>
            <a:r>
              <a:rPr lang="en-US" dirty="0" smtClean="0"/>
              <a:t>set</a:t>
            </a:r>
          </a:p>
          <a:p>
            <a:r>
              <a:rPr lang="en-US" dirty="0" smtClean="0"/>
              <a:t>Bound to properties</a:t>
            </a:r>
          </a:p>
          <a:p>
            <a:pPr lvl="1"/>
            <a:r>
              <a:rPr lang="en-US" dirty="0" smtClean="0"/>
              <a:t>Sort by </a:t>
            </a:r>
            <a:r>
              <a:rPr lang="en-US" dirty="0" smtClean="0"/>
              <a:t>property</a:t>
            </a:r>
            <a:r>
              <a:rPr lang="en-US" dirty="0" smtClean="0"/>
              <a:t>?</a:t>
            </a:r>
          </a:p>
          <a:p>
            <a:pPr lvl="1"/>
            <a:r>
              <a:rPr lang="en-US" dirty="0" smtClean="0"/>
              <a:t>P</a:t>
            </a:r>
            <a:r>
              <a:rPr lang="en-US" dirty="0" smtClean="0"/>
              <a:t>lot </a:t>
            </a:r>
            <a:r>
              <a:rPr lang="en-US" dirty="0" smtClean="0"/>
              <a:t>which property</a:t>
            </a:r>
            <a:r>
              <a:rPr lang="en-US" dirty="0" smtClean="0"/>
              <a:t>?</a:t>
            </a:r>
          </a:p>
          <a:p>
            <a:r>
              <a:rPr lang="en-US" dirty="0" smtClean="0"/>
              <a:t>HTML:</a:t>
            </a:r>
          </a:p>
          <a:p>
            <a:pPr>
              <a:buNone/>
            </a:pPr>
            <a:r>
              <a:rPr lang="en-US" dirty="0" smtClean="0"/>
              <a:t>    &lt;div </a:t>
            </a:r>
            <a:r>
              <a:rPr lang="en-US" dirty="0" err="1" smtClean="0"/>
              <a:t>ex:role</a:t>
            </a:r>
            <a:r>
              <a:rPr lang="en-US" dirty="0" smtClean="0"/>
              <a:t>=“view”</a:t>
            </a:r>
            <a:br>
              <a:rPr lang="en-US" dirty="0" smtClean="0"/>
            </a:br>
            <a:r>
              <a:rPr lang="en-US" dirty="0" smtClean="0"/>
              <a:t>  </a:t>
            </a:r>
            <a:r>
              <a:rPr lang="en-US" dirty="0" err="1" smtClean="0"/>
              <a:t>ex:viewClass</a:t>
            </a:r>
            <a:r>
              <a:rPr lang="en-US" dirty="0" smtClean="0"/>
              <a:t>=“list”</a:t>
            </a:r>
            <a:br>
              <a:rPr lang="en-US" dirty="0" smtClean="0"/>
            </a:br>
            <a:r>
              <a:rPr lang="en-US" dirty="0" smtClean="0"/>
              <a:t>  </a:t>
            </a:r>
            <a:r>
              <a:rPr lang="en-US" dirty="0" err="1" smtClean="0"/>
              <a:t>ex:sort</a:t>
            </a:r>
            <a:r>
              <a:rPr lang="en-US" dirty="0" smtClean="0"/>
              <a:t>=“price”/&gt;</a:t>
            </a:r>
            <a:endParaRPr lang="en-US" dirty="0" smtClean="0"/>
          </a:p>
        </p:txBody>
      </p:sp>
      <p:sp>
        <p:nvSpPr>
          <p:cNvPr id="9" name="Rectangle 8"/>
          <p:cNvSpPr/>
          <p:nvPr/>
        </p:nvSpPr>
        <p:spPr bwMode="auto">
          <a:xfrm>
            <a:off x="4572000" y="4038600"/>
            <a:ext cx="4461602" cy="2468880"/>
          </a:xfrm>
          <a:prstGeom prst="rect">
            <a:avLst/>
          </a:prstGeom>
          <a:noFill/>
          <a:ln w="79375" cap="flat" cmpd="sng" algn="ctr">
            <a:solidFill>
              <a:schemeClr val="accent2"/>
            </a:solidFill>
            <a:prstDash val="solid"/>
            <a:round/>
            <a:headEnd type="none" w="med" len="med"/>
            <a:tailEnd type="none" w="med" len="med"/>
          </a:ln>
          <a:effectLst/>
        </p:spPr>
        <p:txBody>
          <a:bodyPr vert="horz" wrap="square" lIns="83823" tIns="41912" rIns="83823" bIns="41912" numCol="1" rtlCol="0" anchor="t" anchorCtr="0" compatLnSpc="1">
            <a:prstTxWarp prst="textNoShape">
              <a:avLst/>
            </a:prstTxWarp>
            <a:spAutoFit/>
          </a:bodyPr>
          <a:lstStyle/>
          <a:p>
            <a:pPr defTabSz="832470" eaLnBrk="0" fontAlgn="base" hangingPunct="0">
              <a:lnSpc>
                <a:spcPct val="90000"/>
              </a:lnSpc>
              <a:spcBef>
                <a:spcPct val="30000"/>
              </a:spcBef>
              <a:spcAft>
                <a:spcPct val="0"/>
              </a:spcAft>
              <a:buSzPct val="100000"/>
              <a:buFontTx/>
              <a:buChar char="•"/>
            </a:pPr>
            <a:endParaRPr lang="en-US" dirty="0">
              <a:latin typeface="Helvetica" pitchFamily="34" charset="0"/>
            </a:endParaRPr>
          </a:p>
        </p:txBody>
      </p:sp>
    </p:spTree>
    <p:extLst>
      <p:ext uri="{BB962C8B-B14F-4D97-AF65-F5344CB8AC3E}">
        <p14:creationId xmlns="" xmlns:p14="http://schemas.microsoft.com/office/powerpoint/2010/main" val="2407861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2" name="Picture 2"/>
          <p:cNvPicPr>
            <a:picLocks noChangeAspect="1" noChangeArrowheads="1"/>
          </p:cNvPicPr>
          <p:nvPr/>
        </p:nvPicPr>
        <p:blipFill>
          <a:blip r:embed="rId3" cstate="print"/>
          <a:srcRect/>
          <a:stretch>
            <a:fillRect/>
          </a:stretch>
        </p:blipFill>
        <p:spPr bwMode="auto">
          <a:xfrm>
            <a:off x="4572000" y="124343"/>
            <a:ext cx="7571833" cy="6610338"/>
          </a:xfrm>
          <a:prstGeom prst="rect">
            <a:avLst/>
          </a:prstGeom>
          <a:noFill/>
          <a:ln w="9525">
            <a:solidFill>
              <a:srgbClr val="A7A7A7"/>
            </a:solidFill>
            <a:miter lim="800000"/>
            <a:headEnd/>
            <a:tailEnd/>
          </a:ln>
        </p:spPr>
      </p:pic>
      <p:sp>
        <p:nvSpPr>
          <p:cNvPr id="8" name="Title 7"/>
          <p:cNvSpPr>
            <a:spLocks noGrp="1"/>
          </p:cNvSpPr>
          <p:nvPr>
            <p:ph type="title"/>
          </p:nvPr>
        </p:nvSpPr>
        <p:spPr>
          <a:xfrm>
            <a:off x="457200" y="0"/>
            <a:ext cx="3733800" cy="1143000"/>
          </a:xfrm>
        </p:spPr>
        <p:txBody>
          <a:bodyPr/>
          <a:lstStyle/>
          <a:p>
            <a:r>
              <a:rPr lang="en-US" dirty="0" smtClean="0"/>
              <a:t>Facets</a:t>
            </a:r>
            <a:endParaRPr lang="en-US" dirty="0"/>
          </a:p>
        </p:txBody>
      </p:sp>
      <p:sp>
        <p:nvSpPr>
          <p:cNvPr id="7" name="Text Placeholder 6"/>
          <p:cNvSpPr>
            <a:spLocks noGrp="1"/>
          </p:cNvSpPr>
          <p:nvPr>
            <p:ph idx="1"/>
          </p:nvPr>
        </p:nvSpPr>
        <p:spPr>
          <a:xfrm>
            <a:off x="0" y="990600"/>
            <a:ext cx="4724400" cy="5867400"/>
          </a:xfrm>
        </p:spPr>
        <p:txBody>
          <a:bodyPr>
            <a:normAutofit fontScale="92500"/>
          </a:bodyPr>
          <a:lstStyle/>
          <a:p>
            <a:r>
              <a:rPr lang="en-US" sz="3400" dirty="0" smtClean="0"/>
              <a:t>Way to filter a collection</a:t>
            </a:r>
          </a:p>
          <a:p>
            <a:pPr lvl="1"/>
            <a:r>
              <a:rPr lang="en-US" sz="3400" dirty="0" smtClean="0"/>
              <a:t>Specify a property</a:t>
            </a:r>
          </a:p>
          <a:p>
            <a:pPr lvl="1"/>
            <a:r>
              <a:rPr lang="en-US" sz="3400" dirty="0" smtClean="0"/>
              <a:t>E.g. ingredient</a:t>
            </a:r>
          </a:p>
          <a:p>
            <a:pPr lvl="1"/>
            <a:r>
              <a:rPr lang="en-US" sz="3400" dirty="0" smtClean="0"/>
              <a:t>User clicks to pick</a:t>
            </a:r>
          </a:p>
          <a:p>
            <a:pPr lvl="1"/>
            <a:r>
              <a:rPr lang="en-US" sz="3400" dirty="0" smtClean="0"/>
              <a:t>Restrict c</a:t>
            </a:r>
            <a:r>
              <a:rPr lang="en-US" sz="3400" dirty="0" smtClean="0"/>
              <a:t>ollection to matching items</a:t>
            </a:r>
          </a:p>
          <a:p>
            <a:pPr lvl="1"/>
            <a:endParaRPr lang="en-US" sz="3400" dirty="0" smtClean="0"/>
          </a:p>
          <a:p>
            <a:r>
              <a:rPr lang="en-US" sz="3800" dirty="0" smtClean="0"/>
              <a:t>HTML:</a:t>
            </a:r>
          </a:p>
          <a:p>
            <a:pPr>
              <a:buNone/>
            </a:pPr>
            <a:r>
              <a:rPr lang="en-US" sz="3000" dirty="0" smtClean="0"/>
              <a:t>   &lt;div </a:t>
            </a:r>
            <a:r>
              <a:rPr lang="en-US" sz="3000" dirty="0" err="1" smtClean="0"/>
              <a:t>ex:role</a:t>
            </a:r>
            <a:r>
              <a:rPr lang="en-US" sz="3000" dirty="0" smtClean="0"/>
              <a:t>=“facet”</a:t>
            </a:r>
          </a:p>
          <a:p>
            <a:pPr>
              <a:buNone/>
            </a:pPr>
            <a:r>
              <a:rPr lang="en-US" sz="3000" dirty="0" smtClean="0"/>
              <a:t>   </a:t>
            </a:r>
            <a:r>
              <a:rPr lang="en-US" sz="3000" dirty="0" err="1" smtClean="0"/>
              <a:t>ex:expression</a:t>
            </a:r>
            <a:r>
              <a:rPr lang="en-US" sz="3000" dirty="0" smtClean="0"/>
              <a:t>=“ingredient”/&gt;</a:t>
            </a:r>
            <a:endParaRPr lang="en-US" sz="3000" dirty="0" smtClean="0"/>
          </a:p>
        </p:txBody>
      </p:sp>
      <p:sp>
        <p:nvSpPr>
          <p:cNvPr id="10" name="Rectangle 9"/>
          <p:cNvSpPr/>
          <p:nvPr/>
        </p:nvSpPr>
        <p:spPr bwMode="auto">
          <a:xfrm>
            <a:off x="4559380" y="3124200"/>
            <a:ext cx="4508420" cy="914400"/>
          </a:xfrm>
          <a:prstGeom prst="rect">
            <a:avLst/>
          </a:prstGeom>
          <a:noFill/>
          <a:ln w="79375" cap="flat" cmpd="sng" algn="ctr">
            <a:solidFill>
              <a:schemeClr val="accent2"/>
            </a:solidFill>
            <a:prstDash val="solid"/>
            <a:round/>
            <a:headEnd type="none" w="med" len="med"/>
            <a:tailEnd type="none" w="med" len="med"/>
          </a:ln>
          <a:effectLst/>
        </p:spPr>
        <p:txBody>
          <a:bodyPr vert="horz" wrap="square" lIns="83823" tIns="41912" rIns="83823" bIns="41912" numCol="1" rtlCol="0" anchor="t" anchorCtr="0" compatLnSpc="1">
            <a:prstTxWarp prst="textNoShape">
              <a:avLst/>
            </a:prstTxWarp>
            <a:spAutoFit/>
          </a:bodyPr>
          <a:lstStyle/>
          <a:p>
            <a:pPr defTabSz="832470" eaLnBrk="0" fontAlgn="base" hangingPunct="0">
              <a:lnSpc>
                <a:spcPct val="90000"/>
              </a:lnSpc>
              <a:spcBef>
                <a:spcPct val="30000"/>
              </a:spcBef>
              <a:spcAft>
                <a:spcPct val="0"/>
              </a:spcAft>
              <a:buSzPct val="100000"/>
              <a:buFontTx/>
              <a:buChar char="•"/>
            </a:pPr>
            <a:endParaRPr lang="en-US" dirty="0">
              <a:latin typeface="Helvetica" pitchFamily="34" charset="0"/>
            </a:endParaRPr>
          </a:p>
        </p:txBody>
      </p:sp>
    </p:spTree>
    <p:extLst>
      <p:ext uri="{BB962C8B-B14F-4D97-AF65-F5344CB8AC3E}">
        <p14:creationId xmlns="" xmlns:p14="http://schemas.microsoft.com/office/powerpoint/2010/main" val="2882307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2" name="Picture 2"/>
          <p:cNvPicPr>
            <a:picLocks noChangeAspect="1" noChangeArrowheads="1"/>
          </p:cNvPicPr>
          <p:nvPr/>
        </p:nvPicPr>
        <p:blipFill>
          <a:blip r:embed="rId3" cstate="print"/>
          <a:srcRect/>
          <a:stretch>
            <a:fillRect/>
          </a:stretch>
        </p:blipFill>
        <p:spPr bwMode="auto">
          <a:xfrm>
            <a:off x="4572000" y="124343"/>
            <a:ext cx="7571833" cy="6610338"/>
          </a:xfrm>
          <a:prstGeom prst="rect">
            <a:avLst/>
          </a:prstGeom>
          <a:noFill/>
          <a:ln w="9525">
            <a:solidFill>
              <a:srgbClr val="A7A7A7"/>
            </a:solidFill>
            <a:miter lim="800000"/>
            <a:headEnd/>
            <a:tailEnd/>
          </a:ln>
        </p:spPr>
      </p:pic>
      <p:sp>
        <p:nvSpPr>
          <p:cNvPr id="8" name="Title 7"/>
          <p:cNvSpPr>
            <a:spLocks noGrp="1"/>
          </p:cNvSpPr>
          <p:nvPr>
            <p:ph type="title"/>
          </p:nvPr>
        </p:nvSpPr>
        <p:spPr>
          <a:xfrm>
            <a:off x="457200" y="0"/>
            <a:ext cx="3733800" cy="1143000"/>
          </a:xfrm>
        </p:spPr>
        <p:txBody>
          <a:bodyPr/>
          <a:lstStyle/>
          <a:p>
            <a:r>
              <a:rPr lang="en-US" dirty="0" smtClean="0"/>
              <a:t>Templates</a:t>
            </a:r>
            <a:endParaRPr lang="en-US" dirty="0"/>
          </a:p>
        </p:txBody>
      </p:sp>
      <p:sp>
        <p:nvSpPr>
          <p:cNvPr id="7" name="Text Placeholder 6"/>
          <p:cNvSpPr>
            <a:spLocks noGrp="1"/>
          </p:cNvSpPr>
          <p:nvPr>
            <p:ph idx="1"/>
          </p:nvPr>
        </p:nvSpPr>
        <p:spPr>
          <a:xfrm>
            <a:off x="0" y="1219201"/>
            <a:ext cx="4495800" cy="5638800"/>
          </a:xfrm>
        </p:spPr>
        <p:txBody>
          <a:bodyPr>
            <a:normAutofit/>
          </a:bodyPr>
          <a:lstStyle/>
          <a:p>
            <a:r>
              <a:rPr lang="en-US" dirty="0" smtClean="0"/>
              <a:t>Format </a:t>
            </a:r>
            <a:r>
              <a:rPr lang="en-US" dirty="0" smtClean="0"/>
              <a:t>per </a:t>
            </a:r>
            <a:r>
              <a:rPr lang="en-US" dirty="0" smtClean="0"/>
              <a:t>item</a:t>
            </a:r>
          </a:p>
          <a:p>
            <a:r>
              <a:rPr lang="en-US" dirty="0" smtClean="0"/>
              <a:t>HTML with “fill in the blanks”</a:t>
            </a:r>
          </a:p>
          <a:p>
            <a:endParaRPr lang="en-US" dirty="0" smtClean="0"/>
          </a:p>
          <a:p>
            <a:r>
              <a:rPr lang="en-US" dirty="0" smtClean="0"/>
              <a:t>HTML:</a:t>
            </a:r>
            <a:endParaRPr lang="en-US" dirty="0" smtClean="0"/>
          </a:p>
          <a:p>
            <a:pPr>
              <a:buNone/>
            </a:pPr>
            <a:r>
              <a:rPr lang="en-US" sz="2800" dirty="0" smtClean="0"/>
              <a:t>    &lt;div </a:t>
            </a:r>
            <a:r>
              <a:rPr lang="en-US" sz="2800" dirty="0" err="1" smtClean="0"/>
              <a:t>ex:role</a:t>
            </a:r>
            <a:r>
              <a:rPr lang="en-US" sz="2800" dirty="0" smtClean="0"/>
              <a:t>=“template”</a:t>
            </a:r>
            <a:br>
              <a:rPr lang="en-US" sz="2800" dirty="0" smtClean="0"/>
            </a:br>
            <a:r>
              <a:rPr lang="en-US" sz="2800" dirty="0" smtClean="0"/>
              <a:t>   &lt;b&gt;</a:t>
            </a:r>
            <a:r>
              <a:rPr lang="en-US" sz="2800" dirty="0" smtClean="0"/>
              <a:t/>
            </a:r>
            <a:br>
              <a:rPr lang="en-US" sz="2800" dirty="0" smtClean="0"/>
            </a:br>
            <a:r>
              <a:rPr lang="en-US" sz="2800" dirty="0" smtClean="0"/>
              <a:t>   &lt;div </a:t>
            </a:r>
            <a:r>
              <a:rPr lang="en-US" sz="2800" dirty="0" err="1" smtClean="0"/>
              <a:t>ex:content</a:t>
            </a:r>
            <a:r>
              <a:rPr lang="en-US" sz="2800" dirty="0" smtClean="0"/>
              <a:t>=“title”/&gt;</a:t>
            </a:r>
            <a:r>
              <a:rPr lang="en-US" sz="2800" dirty="0" smtClean="0"/>
              <a:t/>
            </a:r>
            <a:br>
              <a:rPr lang="en-US" sz="2800" dirty="0" smtClean="0"/>
            </a:br>
            <a:r>
              <a:rPr lang="en-US" sz="2800" dirty="0" smtClean="0"/>
              <a:t>   &lt;/b&gt;</a:t>
            </a:r>
            <a:br>
              <a:rPr lang="en-US" sz="2800" dirty="0" smtClean="0"/>
            </a:br>
            <a:r>
              <a:rPr lang="en-US" sz="2800" dirty="0" smtClean="0"/>
              <a:t>   &lt;div </a:t>
            </a:r>
            <a:r>
              <a:rPr lang="en-US" sz="2800" dirty="0" err="1" smtClean="0"/>
              <a:t>ex:content</a:t>
            </a:r>
            <a:r>
              <a:rPr lang="en-US" sz="2800" dirty="0" smtClean="0"/>
              <a:t>=“date”/&gt;</a:t>
            </a:r>
          </a:p>
          <a:p>
            <a:pPr>
              <a:buNone/>
            </a:pPr>
            <a:r>
              <a:rPr lang="en-US" sz="2800" dirty="0" smtClean="0"/>
              <a:t>    &lt;/div&gt;</a:t>
            </a:r>
          </a:p>
        </p:txBody>
      </p:sp>
      <p:sp>
        <p:nvSpPr>
          <p:cNvPr id="23" name="Rectangle 22"/>
          <p:cNvSpPr/>
          <p:nvPr/>
        </p:nvSpPr>
        <p:spPr bwMode="auto">
          <a:xfrm>
            <a:off x="4559380" y="4747401"/>
            <a:ext cx="4508420" cy="411480"/>
          </a:xfrm>
          <a:prstGeom prst="rect">
            <a:avLst/>
          </a:prstGeom>
          <a:noFill/>
          <a:ln w="79375" cap="flat" cmpd="sng" algn="ctr">
            <a:solidFill>
              <a:schemeClr val="accent2"/>
            </a:solidFill>
            <a:prstDash val="solid"/>
            <a:round/>
            <a:headEnd type="none" w="med" len="med"/>
            <a:tailEnd type="none" w="med" len="med"/>
          </a:ln>
          <a:effectLst/>
        </p:spPr>
        <p:txBody>
          <a:bodyPr vert="horz" wrap="square" lIns="83823" tIns="41912" rIns="83823" bIns="41912" numCol="1" rtlCol="0" anchor="t" anchorCtr="0" compatLnSpc="1">
            <a:prstTxWarp prst="textNoShape">
              <a:avLst/>
            </a:prstTxWarp>
            <a:spAutoFit/>
          </a:bodyPr>
          <a:lstStyle/>
          <a:p>
            <a:pPr defTabSz="832470" eaLnBrk="0" fontAlgn="base" hangingPunct="0">
              <a:lnSpc>
                <a:spcPct val="90000"/>
              </a:lnSpc>
              <a:spcBef>
                <a:spcPct val="30000"/>
              </a:spcBef>
              <a:spcAft>
                <a:spcPct val="0"/>
              </a:spcAft>
              <a:buSzPct val="100000"/>
              <a:buFontTx/>
              <a:buChar char="•"/>
            </a:pPr>
            <a:endParaRPr lang="en-US" dirty="0">
              <a:latin typeface="Helvetica" pitchFamily="34" charset="0"/>
            </a:endParaRPr>
          </a:p>
        </p:txBody>
      </p:sp>
      <p:sp>
        <p:nvSpPr>
          <p:cNvPr id="24" name="Rectangle 23"/>
          <p:cNvSpPr/>
          <p:nvPr/>
        </p:nvSpPr>
        <p:spPr bwMode="auto">
          <a:xfrm>
            <a:off x="4569262" y="5580076"/>
            <a:ext cx="4498538" cy="411480"/>
          </a:xfrm>
          <a:prstGeom prst="rect">
            <a:avLst/>
          </a:prstGeom>
          <a:noFill/>
          <a:ln w="79375" cap="flat" cmpd="sng" algn="ctr">
            <a:solidFill>
              <a:schemeClr val="accent2"/>
            </a:solidFill>
            <a:prstDash val="solid"/>
            <a:round/>
            <a:headEnd type="none" w="med" len="med"/>
            <a:tailEnd type="none" w="med" len="med"/>
          </a:ln>
          <a:effectLst/>
        </p:spPr>
        <p:txBody>
          <a:bodyPr vert="horz" wrap="square" lIns="83823" tIns="41912" rIns="83823" bIns="41912" numCol="1" rtlCol="0" anchor="t" anchorCtr="0" compatLnSpc="1">
            <a:prstTxWarp prst="textNoShape">
              <a:avLst/>
            </a:prstTxWarp>
            <a:spAutoFit/>
          </a:bodyPr>
          <a:lstStyle/>
          <a:p>
            <a:pPr defTabSz="832470" eaLnBrk="0" fontAlgn="base" hangingPunct="0">
              <a:lnSpc>
                <a:spcPct val="90000"/>
              </a:lnSpc>
              <a:spcBef>
                <a:spcPct val="30000"/>
              </a:spcBef>
              <a:spcAft>
                <a:spcPct val="0"/>
              </a:spcAft>
              <a:buSzPct val="100000"/>
              <a:buFontTx/>
              <a:buChar char="•"/>
            </a:pPr>
            <a:endParaRPr lang="en-US" dirty="0">
              <a:latin typeface="Helvetica" pitchFamily="34" charset="0"/>
            </a:endParaRPr>
          </a:p>
        </p:txBody>
      </p:sp>
    </p:spTree>
    <p:extLst>
      <p:ext uri="{BB962C8B-B14F-4D97-AF65-F5344CB8AC3E}">
        <p14:creationId xmlns="" xmlns:p14="http://schemas.microsoft.com/office/powerpoint/2010/main" val="1891731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Key Primitives of a Data Page</a:t>
            </a:r>
            <a:endParaRPr lang="en-US" dirty="0"/>
          </a:p>
        </p:txBody>
      </p:sp>
      <p:sp>
        <p:nvSpPr>
          <p:cNvPr id="5" name="Content Placeholder 4"/>
          <p:cNvSpPr>
            <a:spLocks noGrp="1"/>
          </p:cNvSpPr>
          <p:nvPr>
            <p:ph idx="1"/>
          </p:nvPr>
        </p:nvSpPr>
        <p:spPr>
          <a:xfrm>
            <a:off x="457200" y="1295400"/>
            <a:ext cx="8229600" cy="5562600"/>
          </a:xfrm>
        </p:spPr>
        <p:txBody>
          <a:bodyPr>
            <a:normAutofit lnSpcReduction="10000"/>
          </a:bodyPr>
          <a:lstStyle/>
          <a:p>
            <a:r>
              <a:rPr lang="en-US" dirty="0" smtClean="0"/>
              <a:t>Data</a:t>
            </a:r>
          </a:p>
          <a:p>
            <a:pPr lvl="1"/>
            <a:r>
              <a:rPr lang="en-US" dirty="0" smtClean="0"/>
              <a:t>A spreadsheet</a:t>
            </a:r>
          </a:p>
          <a:p>
            <a:r>
              <a:rPr lang="en-US" dirty="0" smtClean="0"/>
              <a:t>Templates</a:t>
            </a:r>
          </a:p>
          <a:p>
            <a:pPr lvl="1"/>
            <a:r>
              <a:rPr lang="en-US" dirty="0" smtClean="0"/>
              <a:t>Explain how to display a single item</a:t>
            </a:r>
          </a:p>
          <a:p>
            <a:pPr lvl="1"/>
            <a:r>
              <a:rPr lang="en-US" dirty="0" smtClean="0"/>
              <a:t>Describe what properties should be shown where</a:t>
            </a:r>
          </a:p>
          <a:p>
            <a:r>
              <a:rPr lang="en-US" dirty="0" smtClean="0"/>
              <a:t>Views</a:t>
            </a:r>
          </a:p>
          <a:p>
            <a:pPr lvl="1"/>
            <a:r>
              <a:rPr lang="en-US" dirty="0" smtClean="0"/>
              <a:t>Ways of looking at collections of items</a:t>
            </a:r>
          </a:p>
          <a:p>
            <a:pPr lvl="1"/>
            <a:r>
              <a:rPr lang="en-US" dirty="0" smtClean="0"/>
              <a:t>Lists, Thumbnails, Maps, Scatter plots</a:t>
            </a:r>
          </a:p>
          <a:p>
            <a:pPr lvl="1"/>
            <a:r>
              <a:rPr lang="en-US" dirty="0" smtClean="0"/>
              <a:t>Specify which properties determine layout</a:t>
            </a:r>
          </a:p>
          <a:p>
            <a:r>
              <a:rPr lang="en-US" dirty="0" smtClean="0"/>
              <a:t>Facets</a:t>
            </a:r>
          </a:p>
          <a:p>
            <a:pPr lvl="1"/>
            <a:r>
              <a:rPr lang="en-US" dirty="0" smtClean="0"/>
              <a:t>For filtering information based on its structure</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Exhibit</a:t>
            </a:r>
            <a:endParaRPr lang="en-US" dirty="0"/>
          </a:p>
        </p:txBody>
      </p:sp>
      <p:sp>
        <p:nvSpPr>
          <p:cNvPr id="5" name="Subtitle 4"/>
          <p:cNvSpPr>
            <a:spLocks noGrp="1"/>
          </p:cNvSpPr>
          <p:nvPr>
            <p:ph type="body" idx="1"/>
          </p:nvPr>
        </p:nvSpPr>
        <p:spPr/>
        <p:txBody>
          <a:bodyPr/>
          <a:lstStyle/>
          <a:p>
            <a:r>
              <a:rPr lang="en-US" dirty="0" smtClean="0"/>
              <a:t>Proof-of-concept implementation</a:t>
            </a:r>
            <a:endParaRPr lang="en-US" dirty="0"/>
          </a:p>
        </p:txBody>
      </p:sp>
      <p:sp>
        <p:nvSpPr>
          <p:cNvPr id="6" name="TextBox 5"/>
          <p:cNvSpPr txBox="1"/>
          <p:nvPr/>
        </p:nvSpPr>
        <p:spPr>
          <a:xfrm>
            <a:off x="8686800" y="6553200"/>
            <a:ext cx="457200" cy="369332"/>
          </a:xfrm>
          <a:prstGeom prst="rect">
            <a:avLst/>
          </a:prstGeom>
          <a:noFill/>
        </p:spPr>
        <p:txBody>
          <a:bodyPr wrap="square" rtlCol="0">
            <a:spAutoFit/>
          </a:bodyPr>
          <a:lstStyle/>
          <a:p>
            <a:r>
              <a:rPr lang="en-US" dirty="0" smtClean="0"/>
              <a:t>05</a:t>
            </a:r>
            <a:endParaRPr lang="en-US" dirty="0"/>
          </a:p>
        </p:txBody>
      </p:sp>
    </p:spTree>
    <p:extLst>
      <p:ext uri="{BB962C8B-B14F-4D97-AF65-F5344CB8AC3E}">
        <p14:creationId xmlns="" xmlns:p14="http://schemas.microsoft.com/office/powerpoint/2010/main" val="234867807"/>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p:txBody>
          <a:bodyPr/>
          <a:lstStyle/>
          <a:p>
            <a:r>
              <a:rPr lang="en-US" smtClean="0"/>
              <a:t>Exhibit</a:t>
            </a:r>
            <a:endParaRPr lang="en-US"/>
          </a:p>
        </p:txBody>
      </p:sp>
      <p:sp>
        <p:nvSpPr>
          <p:cNvPr id="1526787" name="Rectangle 3"/>
          <p:cNvSpPr>
            <a:spLocks noGrp="1" noChangeArrowheads="1"/>
          </p:cNvSpPr>
          <p:nvPr>
            <p:ph type="body" idx="1"/>
          </p:nvPr>
        </p:nvSpPr>
        <p:spPr>
          <a:xfrm>
            <a:off x="457200" y="1295400"/>
            <a:ext cx="8534400" cy="5029200"/>
          </a:xfrm>
        </p:spPr>
        <p:txBody>
          <a:bodyPr>
            <a:normAutofit lnSpcReduction="10000"/>
          </a:bodyPr>
          <a:lstStyle/>
          <a:p>
            <a:r>
              <a:rPr lang="en-US" dirty="0" smtClean="0"/>
              <a:t>Use vocabulary just outlined</a:t>
            </a:r>
          </a:p>
          <a:p>
            <a:r>
              <a:rPr lang="en-US" dirty="0" smtClean="0"/>
              <a:t>Link to a </a:t>
            </a:r>
            <a:r>
              <a:rPr lang="en-US" dirty="0" err="1" smtClean="0"/>
              <a:t>javascript</a:t>
            </a:r>
            <a:r>
              <a:rPr lang="en-US" dirty="0" smtClean="0"/>
              <a:t> library that </a:t>
            </a:r>
          </a:p>
          <a:p>
            <a:pPr lvl="1"/>
            <a:r>
              <a:rPr lang="en-US" dirty="0" smtClean="0"/>
              <a:t>Loads the data</a:t>
            </a:r>
          </a:p>
          <a:p>
            <a:pPr lvl="1"/>
            <a:r>
              <a:rPr lang="en-US" dirty="0" smtClean="0"/>
              <a:t>Interprets the new data-HTML tags</a:t>
            </a:r>
          </a:p>
          <a:p>
            <a:pPr lvl="1"/>
            <a:r>
              <a:rPr lang="en-US" dirty="0" smtClean="0"/>
              <a:t>Implements the widgets they describe on the data</a:t>
            </a:r>
            <a:endParaRPr lang="en-US" dirty="0" smtClean="0"/>
          </a:p>
          <a:p>
            <a:r>
              <a:rPr lang="en-US" dirty="0" smtClean="0"/>
              <a:t>An interactive web site from 2 static files</a:t>
            </a:r>
          </a:p>
          <a:p>
            <a:pPr lvl="1"/>
            <a:r>
              <a:rPr lang="en-US" dirty="0" smtClean="0"/>
              <a:t>HTML + data-HTML describes presentation</a:t>
            </a:r>
          </a:p>
          <a:p>
            <a:pPr lvl="1"/>
            <a:r>
              <a:rPr lang="en-US" dirty="0" smtClean="0"/>
              <a:t>And links to data file: spreadsheet, CSV, XML, JSON…</a:t>
            </a:r>
          </a:p>
          <a:p>
            <a:r>
              <a:rPr lang="en-US" dirty="0" smtClean="0"/>
              <a:t>Nothing to install or configure</a:t>
            </a:r>
          </a:p>
          <a:p>
            <a:pPr lvl="1"/>
            <a:r>
              <a:rPr lang="en-US" dirty="0" smtClean="0"/>
              <a:t>All runs in </a:t>
            </a:r>
            <a:r>
              <a:rPr lang="en-US" dirty="0" smtClean="0"/>
              <a:t>visito</a:t>
            </a:r>
            <a:r>
              <a:rPr lang="en-US" dirty="0" smtClean="0"/>
              <a:t>r’s browser</a:t>
            </a:r>
            <a:endParaRPr lang="en-US" dirty="0" smtClean="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396" name="Rectangle 4"/>
          <p:cNvSpPr>
            <a:spLocks noGrp="1" noChangeArrowheads="1"/>
          </p:cNvSpPr>
          <p:nvPr>
            <p:ph type="title"/>
          </p:nvPr>
        </p:nvSpPr>
        <p:spPr>
          <a:xfrm>
            <a:off x="722504" y="4406237"/>
            <a:ext cx="7772689" cy="560535"/>
          </a:xfrm>
        </p:spPr>
        <p:txBody>
          <a:bodyPr>
            <a:normAutofit fontScale="90000"/>
          </a:bodyPr>
          <a:lstStyle/>
          <a:p>
            <a:r>
              <a:rPr lang="en-US" dirty="0" smtClean="0"/>
              <a:t>Demo</a:t>
            </a:r>
            <a:endParaRPr lang="en-US" dirty="0"/>
          </a:p>
        </p:txBody>
      </p:sp>
      <p:sp>
        <p:nvSpPr>
          <p:cNvPr id="2" name="Text Placeholder 1"/>
          <p:cNvSpPr>
            <a:spLocks noGrp="1"/>
          </p:cNvSpPr>
          <p:nvPr>
            <p:ph type="body"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sp>
        <p:nvSpPr>
          <p:cNvPr id="3" name="Content Placeholder 2"/>
          <p:cNvSpPr>
            <a:spLocks noGrp="1"/>
          </p:cNvSpPr>
          <p:nvPr>
            <p:ph idx="1"/>
          </p:nvPr>
        </p:nvSpPr>
        <p:spPr/>
        <p:txBody>
          <a:bodyPr/>
          <a:lstStyle/>
          <a:p>
            <a:r>
              <a:rPr lang="en-US" dirty="0" smtClean="0"/>
              <a:t>Open source project as of 2008</a:t>
            </a:r>
          </a:p>
          <a:p>
            <a:r>
              <a:rPr lang="en-US" dirty="0" smtClean="0"/>
              <a:t>1800 web sites using exhibits</a:t>
            </a:r>
          </a:p>
          <a:p>
            <a:r>
              <a:rPr lang="en-US" dirty="0" smtClean="0"/>
              <a:t>Reasonably large user community</a:t>
            </a:r>
            <a:endParaRPr lang="en-US" dirty="0" smtClean="0"/>
          </a:p>
          <a:p>
            <a:pPr lvl="1"/>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Hobby Stores</a:t>
            </a:r>
            <a:endParaRPr lang="en-US" dirty="0"/>
          </a:p>
        </p:txBody>
      </p:sp>
      <p:pic>
        <p:nvPicPr>
          <p:cNvPr id="4100" name="Picture 4"/>
          <p:cNvPicPr>
            <a:picLocks noGrp="1" noChangeAspect="1" noChangeArrowheads="1"/>
          </p:cNvPicPr>
          <p:nvPr>
            <p:ph idx="1"/>
          </p:nvPr>
        </p:nvPicPr>
        <p:blipFill>
          <a:blip r:embed="rId3" cstate="print"/>
          <a:srcRect/>
          <a:stretch>
            <a:fillRect/>
          </a:stretch>
        </p:blipFill>
        <p:spPr bwMode="auto">
          <a:xfrm>
            <a:off x="362099" y="914400"/>
            <a:ext cx="820930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a:t>
            </a:r>
            <a:endParaRPr lang="en-US" dirty="0"/>
          </a:p>
        </p:txBody>
      </p:sp>
      <p:pic>
        <p:nvPicPr>
          <p:cNvPr id="7170" name="Picture 2"/>
          <p:cNvPicPr>
            <a:picLocks noGrp="1" noChangeAspect="1" noChangeArrowheads="1"/>
          </p:cNvPicPr>
          <p:nvPr>
            <p:ph idx="1"/>
          </p:nvPr>
        </p:nvPicPr>
        <p:blipFill>
          <a:blip r:embed="rId3" cstate="print"/>
          <a:srcRect/>
          <a:stretch>
            <a:fillRect/>
          </a:stretch>
        </p:blipFill>
        <p:spPr bwMode="auto">
          <a:xfrm>
            <a:off x="362099" y="838200"/>
            <a:ext cx="8314555"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Scraps</a:t>
            </a:r>
            <a:endParaRPr lang="en-US" dirty="0"/>
          </a:p>
        </p:txBody>
      </p:sp>
      <p:sp>
        <p:nvSpPr>
          <p:cNvPr id="3" name="Content Placeholder 2"/>
          <p:cNvSpPr>
            <a:spLocks noGrp="1"/>
          </p:cNvSpPr>
          <p:nvPr>
            <p:ph idx="1"/>
          </p:nvPr>
        </p:nvSpPr>
        <p:spPr/>
        <p:txBody>
          <a:bodyPr/>
          <a:lstStyle/>
          <a:p>
            <a:r>
              <a:rPr lang="en-US" dirty="0" smtClean="0"/>
              <a:t>Many tools for managing many info types</a:t>
            </a:r>
          </a:p>
          <a:p>
            <a:r>
              <a:rPr lang="en-US" dirty="0" smtClean="0"/>
              <a:t>But lots of it never placed in computer</a:t>
            </a:r>
          </a:p>
          <a:p>
            <a:r>
              <a:rPr lang="en-US" dirty="0" smtClean="0"/>
              <a:t>So cannot be managed by tools</a:t>
            </a:r>
          </a:p>
          <a:p>
            <a:pPr lvl="1"/>
            <a:r>
              <a:rPr lang="en-US" dirty="0" smtClean="0"/>
              <a:t>No matter how good they are</a:t>
            </a:r>
          </a:p>
          <a:p>
            <a:r>
              <a:rPr lang="en-US" dirty="0" smtClean="0"/>
              <a:t>Why</a:t>
            </a:r>
            <a:r>
              <a:rPr lang="en-US" dirty="0" smtClean="0"/>
              <a:t>? (Ran a Study)</a:t>
            </a:r>
            <a:endParaRPr lang="en-US" dirty="0" smtClean="0"/>
          </a:p>
          <a:p>
            <a:r>
              <a:rPr lang="en-US" dirty="0" smtClean="0"/>
              <a:t>What can we do about it</a:t>
            </a:r>
            <a:r>
              <a:rPr lang="en-US" dirty="0" smtClean="0"/>
              <a:t>? (Built a Tool)</a:t>
            </a:r>
            <a:endParaRPr lang="en-US" dirty="0" smtClean="0"/>
          </a:p>
          <a:p>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1554" name="Picture 2"/>
          <p:cNvPicPr>
            <a:picLocks noChangeAspect="1" noChangeArrowheads="1"/>
          </p:cNvPicPr>
          <p:nvPr/>
        </p:nvPicPr>
        <p:blipFill>
          <a:blip r:embed="rId3" cstate="print"/>
          <a:srcRect/>
          <a:stretch>
            <a:fillRect/>
          </a:stretch>
        </p:blipFill>
        <p:spPr bwMode="auto">
          <a:xfrm>
            <a:off x="457200" y="1201017"/>
            <a:ext cx="8229600" cy="5656983"/>
          </a:xfrm>
          <a:prstGeom prst="rect">
            <a:avLst/>
          </a:prstGeom>
          <a:noFill/>
          <a:ln w="9525">
            <a:solidFill>
              <a:srgbClr val="A7A7A7"/>
            </a:solidFill>
            <a:miter lim="800000"/>
            <a:headEnd/>
            <a:tailEnd/>
          </a:ln>
        </p:spPr>
      </p:pic>
      <p:sp>
        <p:nvSpPr>
          <p:cNvPr id="5" name="Title 4"/>
          <p:cNvSpPr>
            <a:spLocks noGrp="1"/>
          </p:cNvSpPr>
          <p:nvPr>
            <p:ph type="title"/>
          </p:nvPr>
        </p:nvSpPr>
        <p:spPr/>
        <p:txBody>
          <a:bodyPr/>
          <a:lstStyle/>
          <a:p>
            <a:r>
              <a:rPr lang="en-US" dirty="0" smtClean="0"/>
              <a:t>PhD Theses</a:t>
            </a:r>
            <a:endParaRPr lang="en-US"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314" name="Picture 2"/>
          <p:cNvPicPr>
            <a:picLocks noChangeAspect="1" noChangeArrowheads="1"/>
          </p:cNvPicPr>
          <p:nvPr/>
        </p:nvPicPr>
        <p:blipFill>
          <a:blip r:embed="rId3" cstate="print"/>
          <a:srcRect/>
          <a:stretch>
            <a:fillRect/>
          </a:stretch>
        </p:blipFill>
        <p:spPr bwMode="auto">
          <a:xfrm>
            <a:off x="609600" y="1296654"/>
            <a:ext cx="7993039" cy="5561346"/>
          </a:xfrm>
          <a:prstGeom prst="rect">
            <a:avLst/>
          </a:prstGeom>
          <a:noFill/>
          <a:ln w="9525">
            <a:solidFill>
              <a:srgbClr val="A7A7A7"/>
            </a:solidFill>
            <a:miter lim="800000"/>
            <a:headEnd/>
            <a:tailEnd/>
          </a:ln>
        </p:spPr>
      </p:pic>
      <p:sp>
        <p:nvSpPr>
          <p:cNvPr id="3" name="Title 2"/>
          <p:cNvSpPr>
            <a:spLocks noGrp="1"/>
          </p:cNvSpPr>
          <p:nvPr>
            <p:ph type="title"/>
          </p:nvPr>
        </p:nvSpPr>
        <p:spPr/>
        <p:txBody>
          <a:bodyPr/>
          <a:lstStyle/>
          <a:p>
            <a:r>
              <a:rPr lang="en-US" dirty="0" smtClean="0"/>
              <a:t>Rental Apartments</a:t>
            </a:r>
            <a:endParaRPr lang="en-US" dirty="0"/>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Data.gov</a:t>
            </a:r>
            <a:endParaRPr lang="en-US"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362099" y="838200"/>
            <a:ext cx="8314555"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NGOs</a:t>
            </a:r>
            <a:endParaRPr lang="en-US"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362099" y="838200"/>
            <a:ext cx="8314554"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Newspapers</a:t>
            </a:r>
            <a:endParaRPr lang="en-US"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457200" y="983255"/>
            <a:ext cx="8114205" cy="58747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Libraries</a:t>
            </a:r>
            <a:endParaRPr lang="en-US" dirty="0"/>
          </a:p>
        </p:txBody>
      </p:sp>
      <p:pic>
        <p:nvPicPr>
          <p:cNvPr id="9218" name="Picture 2"/>
          <p:cNvPicPr>
            <a:picLocks noGrp="1" noChangeAspect="1" noChangeArrowheads="1"/>
          </p:cNvPicPr>
          <p:nvPr>
            <p:ph idx="1"/>
          </p:nvPr>
        </p:nvPicPr>
        <p:blipFill>
          <a:blip r:embed="rId3" cstate="print"/>
          <a:srcRect/>
          <a:stretch>
            <a:fillRect/>
          </a:stretch>
        </p:blipFill>
        <p:spPr bwMode="auto">
          <a:xfrm>
            <a:off x="380999" y="838200"/>
            <a:ext cx="8314553"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Sports</a:t>
            </a:r>
            <a:endParaRPr lang="en-US" dirty="0"/>
          </a:p>
        </p:txBody>
      </p:sp>
      <p:pic>
        <p:nvPicPr>
          <p:cNvPr id="10242" name="Picture 2"/>
          <p:cNvPicPr>
            <a:picLocks noGrp="1" noChangeAspect="1" noChangeArrowheads="1"/>
          </p:cNvPicPr>
          <p:nvPr>
            <p:ph idx="1"/>
          </p:nvPr>
        </p:nvPicPr>
        <p:blipFill>
          <a:blip r:embed="rId3" cstate="print"/>
          <a:srcRect/>
          <a:stretch>
            <a:fillRect/>
          </a:stretch>
        </p:blipFill>
        <p:spPr bwMode="auto">
          <a:xfrm>
            <a:off x="362099" y="838200"/>
            <a:ext cx="8314554"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Strange Hobbyists</a:t>
            </a:r>
            <a:endParaRPr lang="en-US" dirty="0"/>
          </a:p>
        </p:txBody>
      </p:sp>
      <p:pic>
        <p:nvPicPr>
          <p:cNvPr id="11266" name="Picture 2"/>
          <p:cNvPicPr>
            <a:picLocks noGrp="1" noChangeAspect="1" noChangeArrowheads="1"/>
          </p:cNvPicPr>
          <p:nvPr>
            <p:ph idx="1"/>
          </p:nvPr>
        </p:nvPicPr>
        <p:blipFill>
          <a:blip r:embed="rId3" cstate="print"/>
          <a:srcRect/>
          <a:stretch>
            <a:fillRect/>
          </a:stretch>
        </p:blipFill>
        <p:spPr bwMode="auto">
          <a:xfrm>
            <a:off x="362099" y="914400"/>
            <a:ext cx="820930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Strange Hobbyists</a:t>
            </a:r>
            <a:endParaRPr lang="en-US" dirty="0"/>
          </a:p>
        </p:txBody>
      </p:sp>
      <p:pic>
        <p:nvPicPr>
          <p:cNvPr id="12290" name="Picture 2"/>
          <p:cNvPicPr>
            <a:picLocks noGrp="1" noChangeAspect="1" noChangeArrowheads="1"/>
          </p:cNvPicPr>
          <p:nvPr>
            <p:ph idx="1"/>
          </p:nvPr>
        </p:nvPicPr>
        <p:blipFill>
          <a:blip r:embed="rId3" cstate="print"/>
          <a:srcRect/>
          <a:stretch>
            <a:fillRect/>
          </a:stretch>
        </p:blipFill>
        <p:spPr bwMode="auto">
          <a:xfrm>
            <a:off x="362099" y="886025"/>
            <a:ext cx="8248501" cy="59719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360596" y="0"/>
            <a:ext cx="859687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 Scraps Study</a:t>
            </a:r>
            <a:endParaRPr lang="en-US" dirty="0"/>
          </a:p>
        </p:txBody>
      </p:sp>
      <p:sp>
        <p:nvSpPr>
          <p:cNvPr id="3" name="Content Placeholder 2"/>
          <p:cNvSpPr>
            <a:spLocks noGrp="1"/>
          </p:cNvSpPr>
          <p:nvPr>
            <p:ph idx="1"/>
          </p:nvPr>
        </p:nvSpPr>
        <p:spPr/>
        <p:txBody>
          <a:bodyPr/>
          <a:lstStyle/>
          <a:p>
            <a:r>
              <a:rPr lang="en-US" dirty="0" smtClean="0"/>
              <a:t>Long Interview Study</a:t>
            </a:r>
          </a:p>
          <a:p>
            <a:pPr lvl="1"/>
            <a:r>
              <a:rPr lang="en-US" dirty="0" smtClean="0">
                <a:solidFill>
                  <a:schemeClr val="tx1"/>
                </a:solidFill>
                <a:latin typeface="Helvetica Neue Light" charset="0"/>
                <a:ea typeface="Helvetica Neue Light" charset="0"/>
                <a:cs typeface="Helvetica Neue Light" charset="0"/>
                <a:sym typeface="Helvetica Neue Light" charset="0"/>
              </a:rPr>
              <a:t>27 participants</a:t>
            </a:r>
          </a:p>
          <a:p>
            <a:pPr lvl="1"/>
            <a:r>
              <a:rPr lang="en-US" dirty="0" smtClean="0">
                <a:solidFill>
                  <a:schemeClr val="tx1"/>
                </a:solidFill>
                <a:latin typeface="Helvetica Neue Light" charset="0"/>
                <a:ea typeface="Helvetica Neue Light" charset="0"/>
                <a:cs typeface="Helvetica Neue Light" charset="0"/>
                <a:sym typeface="Helvetica Neue Light" charset="0"/>
              </a:rPr>
              <a:t>5 organizations</a:t>
            </a:r>
          </a:p>
          <a:p>
            <a:pPr lvl="1"/>
            <a:r>
              <a:rPr lang="en-US" dirty="0" smtClean="0">
                <a:solidFill>
                  <a:schemeClr val="tx1"/>
                </a:solidFill>
                <a:latin typeface="Helvetica Neue Light" charset="0"/>
                <a:ea typeface="Helvetica Neue Light" charset="0"/>
                <a:cs typeface="Helvetica Neue Light" charset="0"/>
                <a:sym typeface="Helvetica Neue Light" charset="0"/>
              </a:rPr>
              <a:t>1-hour semi-structured interviews </a:t>
            </a:r>
          </a:p>
          <a:p>
            <a:pPr lvl="1"/>
            <a:r>
              <a:rPr lang="en-US" dirty="0" smtClean="0">
                <a:solidFill>
                  <a:schemeClr val="tx1"/>
                </a:solidFill>
                <a:latin typeface="Helvetica Neue Light" charset="0"/>
                <a:ea typeface="Helvetica Neue Light" charset="0"/>
                <a:cs typeface="Helvetica Neue Light" charset="0"/>
                <a:sym typeface="Helvetica Neue Light" charset="0"/>
              </a:rPr>
              <a:t>and artifact examinations</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85" name="Rectangle 5"/>
          <p:cNvSpPr>
            <a:spLocks noGrp="1" noChangeArrowheads="1"/>
          </p:cNvSpPr>
          <p:nvPr>
            <p:ph type="title"/>
          </p:nvPr>
        </p:nvSpPr>
        <p:spPr/>
        <p:txBody>
          <a:bodyPr/>
          <a:lstStyle/>
          <a:p>
            <a:r>
              <a:rPr lang="en-US">
                <a:sym typeface="Gill Sans" charset="0"/>
              </a:rPr>
              <a:t>Scalability</a:t>
            </a:r>
          </a:p>
        </p:txBody>
      </p:sp>
      <p:sp>
        <p:nvSpPr>
          <p:cNvPr id="1402886" name="Rectangle 6"/>
          <p:cNvSpPr>
            <a:spLocks noGrp="1" noChangeArrowheads="1"/>
          </p:cNvSpPr>
          <p:nvPr>
            <p:ph type="body" idx="1"/>
          </p:nvPr>
        </p:nvSpPr>
        <p:spPr>
          <a:xfrm>
            <a:off x="341022" y="1763651"/>
            <a:ext cx="8440282" cy="2808875"/>
          </a:xfrm>
        </p:spPr>
        <p:txBody>
          <a:bodyPr>
            <a:normAutofit fontScale="77500" lnSpcReduction="20000"/>
          </a:bodyPr>
          <a:lstStyle/>
          <a:p>
            <a:r>
              <a:rPr lang="en-US" dirty="0" err="1"/>
              <a:t>Javascript</a:t>
            </a:r>
            <a:r>
              <a:rPr lang="en-US" dirty="0"/>
              <a:t> is slow, not designed for implementing DBs</a:t>
            </a:r>
          </a:p>
          <a:p>
            <a:endParaRPr lang="en-US" dirty="0"/>
          </a:p>
          <a:p>
            <a:r>
              <a:rPr lang="en-US" dirty="0" smtClean="0"/>
              <a:t>Fast </a:t>
            </a:r>
            <a:r>
              <a:rPr lang="en-US" dirty="0"/>
              <a:t>for &lt; </a:t>
            </a:r>
            <a:r>
              <a:rPr lang="en-US" dirty="0" smtClean="0"/>
              <a:t>1000 </a:t>
            </a:r>
            <a:r>
              <a:rPr lang="en-US" dirty="0"/>
              <a:t>items</a:t>
            </a:r>
          </a:p>
          <a:p>
            <a:r>
              <a:rPr lang="en-US" dirty="0"/>
              <a:t>Some people have </a:t>
            </a:r>
            <a:r>
              <a:rPr lang="en-US" dirty="0" smtClean="0"/>
              <a:t>used 25000 </a:t>
            </a:r>
            <a:r>
              <a:rPr lang="en-US" dirty="0"/>
              <a:t>items or more</a:t>
            </a:r>
          </a:p>
          <a:p>
            <a:endParaRPr lang="en-US" dirty="0"/>
          </a:p>
          <a:p>
            <a:r>
              <a:rPr lang="en-US" dirty="0"/>
              <a:t>Not a limitation per se</a:t>
            </a:r>
          </a:p>
          <a:p>
            <a:r>
              <a:rPr lang="en-US" dirty="0"/>
              <a:t>Plenty of small data </a:t>
            </a:r>
            <a:r>
              <a:rPr lang="en-US" dirty="0" smtClean="0"/>
              <a:t>sets</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504" y="4406237"/>
            <a:ext cx="7772689" cy="560535"/>
          </a:xfrm>
        </p:spPr>
        <p:txBody>
          <a:bodyPr>
            <a:normAutofit fontScale="90000"/>
          </a:bodyPr>
          <a:lstStyle/>
          <a:p>
            <a:r>
              <a:rPr lang="en-US" dirty="0" smtClean="0"/>
              <a:t>DATA EXPORT</a:t>
            </a:r>
            <a:endParaRPr lang="en-US" dirty="0"/>
          </a:p>
        </p:txBody>
      </p:sp>
      <p:sp>
        <p:nvSpPr>
          <p:cNvPr id="5" name="Text Placeholder 4"/>
          <p:cNvSpPr>
            <a:spLocks noGrp="1"/>
          </p:cNvSpPr>
          <p:nvPr>
            <p:ph type="body" idx="1"/>
          </p:nvPr>
        </p:nvSpPr>
        <p:spPr/>
        <p:txBody>
          <a:bodyPr/>
          <a:lstStyle/>
          <a:p>
            <a:endParaRPr lang="en-US"/>
          </a:p>
        </p:txBody>
      </p:sp>
      <p:sp>
        <p:nvSpPr>
          <p:cNvPr id="6" name="TextBox 5"/>
          <p:cNvSpPr txBox="1"/>
          <p:nvPr/>
        </p:nvSpPr>
        <p:spPr>
          <a:xfrm>
            <a:off x="8686800" y="6477000"/>
            <a:ext cx="457200" cy="381000"/>
          </a:xfrm>
          <a:prstGeom prst="rect">
            <a:avLst/>
          </a:prstGeom>
          <a:noFill/>
        </p:spPr>
        <p:txBody>
          <a:bodyPr wrap="square" rtlCol="0">
            <a:spAutoFit/>
          </a:bodyPr>
          <a:lstStyle/>
          <a:p>
            <a:r>
              <a:rPr lang="en-US" dirty="0" smtClean="0"/>
              <a:t>08</a:t>
            </a:r>
            <a:endParaRPr lang="en-US" dirty="0"/>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2932" name="Picture 4"/>
          <p:cNvPicPr>
            <a:picLocks noChangeAspect="1" noChangeArrowheads="1"/>
          </p:cNvPicPr>
          <p:nvPr/>
        </p:nvPicPr>
        <p:blipFill>
          <a:blip r:embed="rId3" cstate="print"/>
          <a:srcRect/>
          <a:stretch>
            <a:fillRect/>
          </a:stretch>
        </p:blipFill>
        <p:spPr bwMode="auto">
          <a:xfrm>
            <a:off x="0" y="-1446"/>
            <a:ext cx="9144000" cy="6860892"/>
          </a:xfrm>
          <a:prstGeom prst="rect">
            <a:avLst/>
          </a:prstGeom>
          <a:noFill/>
          <a:ln w="9525" algn="ctr">
            <a:noFill/>
            <a:miter lim="800000"/>
            <a:headEnd/>
            <a:tailEnd/>
          </a:ln>
          <a:effectLst/>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4980" name="Picture 4"/>
          <p:cNvPicPr>
            <a:picLocks noChangeAspect="1" noChangeArrowheads="1"/>
          </p:cNvPicPr>
          <p:nvPr/>
        </p:nvPicPr>
        <p:blipFill>
          <a:blip r:embed="rId3" cstate="print"/>
          <a:srcRect/>
          <a:stretch>
            <a:fillRect/>
          </a:stretch>
        </p:blipFill>
        <p:spPr bwMode="auto">
          <a:xfrm>
            <a:off x="0" y="-1446"/>
            <a:ext cx="9144000" cy="6860892"/>
          </a:xfrm>
          <a:prstGeom prst="rect">
            <a:avLst/>
          </a:prstGeom>
          <a:noFill/>
          <a:ln w="9525" algn="ctr">
            <a:noFill/>
            <a:miter lim="800000"/>
            <a:headEnd/>
            <a:tailEnd/>
          </a:ln>
          <a:effectLst/>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28" name="Picture 4"/>
          <p:cNvPicPr>
            <a:picLocks noChangeAspect="1" noChangeArrowheads="1"/>
          </p:cNvPicPr>
          <p:nvPr/>
        </p:nvPicPr>
        <p:blipFill>
          <a:blip r:embed="rId3" cstate="print"/>
          <a:srcRect/>
          <a:stretch>
            <a:fillRect/>
          </a:stretch>
        </p:blipFill>
        <p:spPr bwMode="auto">
          <a:xfrm>
            <a:off x="0" y="-1446"/>
            <a:ext cx="9144000" cy="6860892"/>
          </a:xfrm>
          <a:prstGeom prst="rect">
            <a:avLst/>
          </a:prstGeom>
          <a:noFill/>
          <a:ln w="9525" algn="ctr">
            <a:noFill/>
            <a:miter lim="800000"/>
            <a:headEnd/>
            <a:tailEnd/>
          </a:ln>
          <a:effectLst/>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295400"/>
            <a:ext cx="8229600" cy="5334000"/>
          </a:xfrm>
        </p:spPr>
        <p:txBody>
          <a:bodyPr>
            <a:normAutofit/>
          </a:bodyPr>
          <a:lstStyle/>
          <a:p>
            <a:r>
              <a:rPr lang="en-US" dirty="0" smtClean="0"/>
              <a:t>Anyone who can write HTML can write a data-interactive web page</a:t>
            </a:r>
          </a:p>
          <a:p>
            <a:pPr lvl="1"/>
            <a:r>
              <a:rPr lang="en-US" dirty="0" smtClean="0"/>
              <a:t>Sorting, filtering, searching</a:t>
            </a:r>
          </a:p>
          <a:p>
            <a:pPr lvl="1"/>
            <a:r>
              <a:rPr lang="en-US" dirty="0" smtClean="0"/>
              <a:t>Lists, Maps, Timelines, Plots</a:t>
            </a:r>
          </a:p>
          <a:p>
            <a:pPr lvl="1"/>
            <a:r>
              <a:rPr lang="en-US" dirty="0" smtClean="0"/>
              <a:t>Item templates</a:t>
            </a:r>
          </a:p>
          <a:p>
            <a:r>
              <a:rPr lang="en-US" dirty="0" smtClean="0"/>
              <a:t>Post it on the web and it works</a:t>
            </a:r>
          </a:p>
          <a:p>
            <a:r>
              <a:rPr lang="en-US" dirty="0" smtClean="0"/>
              <a:t>Data is explicit, can be extracted for reuse</a:t>
            </a:r>
          </a:p>
          <a:p>
            <a:r>
              <a:rPr lang="en-US" dirty="0" smtClean="0"/>
              <a:t>The visualization is the incentive</a:t>
            </a:r>
          </a:p>
          <a:p>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504" y="4406237"/>
            <a:ext cx="7772689" cy="560535"/>
          </a:xfrm>
        </p:spPr>
        <p:txBody>
          <a:bodyPr>
            <a:normAutofit fontScale="90000"/>
          </a:bodyPr>
          <a:lstStyle/>
          <a:p>
            <a:r>
              <a:rPr lang="en-US" dirty="0" smtClean="0"/>
              <a:t>EXTENSIONS</a:t>
            </a:r>
            <a:endParaRPr lang="en-US" dirty="0"/>
          </a:p>
        </p:txBody>
      </p:sp>
      <p:sp>
        <p:nvSpPr>
          <p:cNvPr id="3" name="Text Placeholder 2"/>
          <p:cNvSpPr>
            <a:spLocks noGrp="1"/>
          </p:cNvSpPr>
          <p:nvPr>
            <p:ph type="body" idx="1"/>
          </p:nvPr>
        </p:nvSpPr>
        <p:spPr/>
        <p:txBody>
          <a:bodyPr/>
          <a:lstStyle/>
          <a:p>
            <a:r>
              <a:rPr lang="en-US" dirty="0" smtClean="0"/>
              <a:t>What if you can’t write HTML?</a:t>
            </a:r>
            <a:endParaRPr lang="en-US" dirty="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3650" name="Picture 2"/>
          <p:cNvPicPr>
            <a:picLocks noChangeAspect="1" noChangeArrowheads="1"/>
          </p:cNvPicPr>
          <p:nvPr/>
        </p:nvPicPr>
        <p:blipFill>
          <a:blip r:embed="rId3" cstate="print"/>
          <a:srcRect/>
          <a:stretch>
            <a:fillRect/>
          </a:stretch>
        </p:blipFill>
        <p:spPr bwMode="auto">
          <a:xfrm>
            <a:off x="3135664" y="1555482"/>
            <a:ext cx="6008336" cy="4517549"/>
          </a:xfrm>
          <a:prstGeom prst="rect">
            <a:avLst/>
          </a:prstGeom>
          <a:noFill/>
          <a:ln w="9525">
            <a:solidFill>
              <a:srgbClr val="A7A7A7"/>
            </a:solidFill>
            <a:miter lim="800000"/>
            <a:headEnd/>
            <a:tailEnd/>
          </a:ln>
        </p:spPr>
      </p:pic>
      <p:grpSp>
        <p:nvGrpSpPr>
          <p:cNvPr id="2" name="Group 3"/>
          <p:cNvGrpSpPr>
            <a:grpSpLocks/>
          </p:cNvGrpSpPr>
          <p:nvPr/>
        </p:nvGrpSpPr>
        <p:grpSpPr bwMode="auto">
          <a:xfrm>
            <a:off x="5681765" y="2388157"/>
            <a:ext cx="1273051" cy="821110"/>
            <a:chOff x="3703" y="1940"/>
            <a:chExt cx="881" cy="568"/>
          </a:xfrm>
        </p:grpSpPr>
        <p:sp>
          <p:nvSpPr>
            <p:cNvPr id="1563652" name="AutoShape 4"/>
            <p:cNvSpPr>
              <a:spLocks/>
            </p:cNvSpPr>
            <p:nvPr/>
          </p:nvSpPr>
          <p:spPr bwMode="auto">
            <a:xfrm rot="10800000" flipH="1">
              <a:off x="3703" y="1940"/>
              <a:ext cx="881" cy="568"/>
            </a:xfrm>
            <a:prstGeom prst="wedgeEllipseCallout">
              <a:avLst>
                <a:gd name="adj1" fmla="val -52500"/>
                <a:gd name="adj2" fmla="val 50000"/>
              </a:avLst>
            </a:prstGeom>
            <a:solidFill>
              <a:srgbClr val="AAAAFF"/>
            </a:solidFill>
            <a:ln w="25400">
              <a:solidFill>
                <a:schemeClr val="tx1"/>
              </a:solidFill>
              <a:miter lim="800000"/>
              <a:headEnd/>
              <a:tailEnd/>
            </a:ln>
            <a:effectLst>
              <a:outerShdw dist="76199" dir="2700000" algn="ctr" rotWithShape="0">
                <a:schemeClr val="bg2">
                  <a:alpha val="75000"/>
                </a:schemeClr>
              </a:outerShdw>
            </a:effectLst>
          </p:spPr>
          <p:txBody>
            <a:bodyPr/>
            <a:lstStyle/>
            <a:p>
              <a:endParaRPr lang="en-US"/>
            </a:p>
          </p:txBody>
        </p:sp>
        <p:sp>
          <p:nvSpPr>
            <p:cNvPr id="1563653" name="Rectangle 5"/>
            <p:cNvSpPr>
              <a:spLocks/>
            </p:cNvSpPr>
            <p:nvPr/>
          </p:nvSpPr>
          <p:spPr bwMode="auto">
            <a:xfrm>
              <a:off x="3836" y="2036"/>
              <a:ext cx="625" cy="307"/>
            </a:xfrm>
            <a:prstGeom prst="rect">
              <a:avLst/>
            </a:prstGeom>
            <a:noFill/>
            <a:ln w="9525">
              <a:noFill/>
              <a:miter lim="800000"/>
              <a:headEnd/>
              <a:tailEnd/>
            </a:ln>
          </p:spPr>
          <p:txBody>
            <a:bodyPr wrap="none" lIns="0" tIns="0" rIns="0" bIns="0" anchor="ctr">
              <a:spAutoFit/>
            </a:bodyPr>
            <a:lstStyle/>
            <a:p>
              <a:pPr algn="ctr" defTabSz="643141">
                <a:spcBef>
                  <a:spcPct val="0"/>
                </a:spcBef>
              </a:pPr>
              <a:r>
                <a:rPr lang="en-US" sz="2900" dirty="0">
                  <a:latin typeface="Gill Sans" charset="0"/>
                  <a:sym typeface="Gill Sans" charset="0"/>
                </a:rPr>
                <a:t>oops!</a:t>
              </a:r>
            </a:p>
          </p:txBody>
        </p:sp>
      </p:grpSp>
      <p:sp>
        <p:nvSpPr>
          <p:cNvPr id="1563654" name="Rectangle 6"/>
          <p:cNvSpPr>
            <a:spLocks noGrp="1" noChangeArrowheads="1"/>
          </p:cNvSpPr>
          <p:nvPr>
            <p:ph type="title"/>
          </p:nvPr>
        </p:nvSpPr>
        <p:spPr/>
        <p:txBody>
          <a:bodyPr/>
          <a:lstStyle/>
          <a:p>
            <a:r>
              <a:rPr lang="en-US"/>
              <a:t>Authoring by Copying</a:t>
            </a:r>
          </a:p>
        </p:txBody>
      </p:sp>
      <p:sp>
        <p:nvSpPr>
          <p:cNvPr id="1563655" name="Rectangle 7"/>
          <p:cNvSpPr>
            <a:spLocks noGrp="1" noChangeArrowheads="1"/>
          </p:cNvSpPr>
          <p:nvPr>
            <p:ph type="body" idx="1"/>
          </p:nvPr>
        </p:nvSpPr>
        <p:spPr>
          <a:xfrm>
            <a:off x="341021" y="1763652"/>
            <a:ext cx="2635692" cy="2405288"/>
          </a:xfrm>
        </p:spPr>
        <p:txBody>
          <a:bodyPr>
            <a:normAutofit fontScale="70000" lnSpcReduction="20000"/>
          </a:bodyPr>
          <a:lstStyle/>
          <a:p>
            <a:r>
              <a:rPr lang="en-US" dirty="0" smtClean="0"/>
              <a:t>HTML describes visualization</a:t>
            </a:r>
            <a:endParaRPr lang="en-US" dirty="0"/>
          </a:p>
          <a:p>
            <a:r>
              <a:rPr lang="en-US" dirty="0"/>
              <a:t>Copy it, change the data</a:t>
            </a:r>
          </a:p>
          <a:p>
            <a:r>
              <a:rPr lang="en-US" dirty="0"/>
              <a:t>(Maybe change the presentation too)</a:t>
            </a:r>
          </a:p>
        </p:txBody>
      </p:sp>
    </p:spTree>
    <p:extLst>
      <p:ext uri="{BB962C8B-B14F-4D97-AF65-F5344CB8AC3E}">
        <p14:creationId xmlns="" xmlns:p14="http://schemas.microsoft.com/office/powerpoint/2010/main" val="4164775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365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p:txBody>
          <a:bodyPr>
            <a:normAutofit fontScale="90000"/>
          </a:bodyPr>
          <a:lstStyle/>
          <a:p>
            <a:r>
              <a:rPr lang="en-US" dirty="0" err="1" smtClean="0"/>
              <a:t>Wibit</a:t>
            </a:r>
            <a:r>
              <a:rPr lang="en-US" dirty="0" smtClean="0"/>
              <a:t/>
            </a:r>
            <a:br>
              <a:rPr lang="en-US" dirty="0" smtClean="0"/>
            </a:br>
            <a:r>
              <a:rPr lang="en-US" dirty="0" smtClean="0"/>
              <a:t>Collaborative </a:t>
            </a:r>
            <a:r>
              <a:rPr lang="en-US" dirty="0"/>
              <a:t>Authoring in a Wiki</a:t>
            </a:r>
          </a:p>
        </p:txBody>
      </p:sp>
      <p:sp>
        <p:nvSpPr>
          <p:cNvPr id="1548291" name="Rectangle 3"/>
          <p:cNvSpPr>
            <a:spLocks noGrp="1" noChangeArrowheads="1"/>
          </p:cNvSpPr>
          <p:nvPr>
            <p:ph type="body" idx="1"/>
          </p:nvPr>
        </p:nvSpPr>
        <p:spPr>
          <a:xfrm>
            <a:off x="132941" y="1763651"/>
            <a:ext cx="2843772" cy="2203495"/>
          </a:xfrm>
        </p:spPr>
        <p:txBody>
          <a:bodyPr>
            <a:normAutofit fontScale="77500" lnSpcReduction="20000"/>
          </a:bodyPr>
          <a:lstStyle/>
          <a:p>
            <a:r>
              <a:rPr lang="en-US" dirty="0"/>
              <a:t>Exhibit is </a:t>
            </a:r>
            <a:r>
              <a:rPr lang="en-US" dirty="0" smtClean="0"/>
              <a:t>text </a:t>
            </a:r>
            <a:r>
              <a:rPr lang="en-US" dirty="0"/>
              <a:t>file</a:t>
            </a:r>
          </a:p>
          <a:p>
            <a:r>
              <a:rPr lang="en-US" dirty="0" smtClean="0"/>
              <a:t>Put it </a:t>
            </a:r>
            <a:r>
              <a:rPr lang="en-US" dirty="0"/>
              <a:t>in a </a:t>
            </a:r>
            <a:r>
              <a:rPr lang="en-US" dirty="0" smtClean="0"/>
              <a:t>wiki</a:t>
            </a:r>
          </a:p>
          <a:p>
            <a:r>
              <a:rPr lang="en-US" dirty="0" smtClean="0"/>
              <a:t>Combine data interaction and collaboration</a:t>
            </a:r>
            <a:endParaRPr lang="en-US" dirty="0"/>
          </a:p>
          <a:p>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3046074" y="1624872"/>
            <a:ext cx="5820485" cy="4534772"/>
          </a:xfrm>
          <a:prstGeom prst="rect">
            <a:avLst/>
          </a:prstGeom>
          <a:noFill/>
          <a:ln w="9525">
            <a:noFill/>
            <a:miter lim="800000"/>
            <a:headEnd/>
            <a:tailEnd/>
          </a:ln>
        </p:spPr>
      </p:pic>
    </p:spTree>
    <p:extLst>
      <p:ext uri="{BB962C8B-B14F-4D97-AF65-F5344CB8AC3E}">
        <p14:creationId xmlns:p14="http://schemas.microsoft.com/office/powerpoint/2010/main" xmlns="" val="2909403266"/>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normAutofit fontScale="90000"/>
          </a:bodyPr>
          <a:lstStyle/>
          <a:p>
            <a:r>
              <a:rPr lang="en-US" dirty="0" err="1" smtClean="0"/>
              <a:t>Wibit</a:t>
            </a:r>
            <a:r>
              <a:rPr lang="en-US" dirty="0" smtClean="0"/>
              <a:t/>
            </a:r>
            <a:br>
              <a:rPr lang="en-US" dirty="0" smtClean="0"/>
            </a:br>
            <a:r>
              <a:rPr lang="en-US" dirty="0" smtClean="0"/>
              <a:t>Collaborative </a:t>
            </a:r>
            <a:r>
              <a:rPr lang="en-US" dirty="0"/>
              <a:t>Authoring in a Wiki</a:t>
            </a:r>
          </a:p>
        </p:txBody>
      </p:sp>
      <p:sp>
        <p:nvSpPr>
          <p:cNvPr id="1561603" name="Rectangle 3"/>
          <p:cNvSpPr>
            <a:spLocks noGrp="1" noChangeArrowheads="1"/>
          </p:cNvSpPr>
          <p:nvPr>
            <p:ph type="body" idx="1"/>
          </p:nvPr>
        </p:nvSpPr>
        <p:spPr>
          <a:xfrm>
            <a:off x="0" y="1763652"/>
            <a:ext cx="2976713" cy="1208148"/>
          </a:xfrm>
        </p:spPr>
        <p:txBody>
          <a:bodyPr>
            <a:normAutofit fontScale="92500"/>
          </a:bodyPr>
          <a:lstStyle/>
          <a:p>
            <a:r>
              <a:rPr lang="en-US" dirty="0" err="1" smtClean="0"/>
              <a:t>Wikitext</a:t>
            </a:r>
            <a:r>
              <a:rPr lang="en-US" dirty="0" smtClean="0"/>
              <a:t> to describe Exhibit</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3124200" y="1534572"/>
            <a:ext cx="5816391" cy="4670009"/>
          </a:xfrm>
          <a:prstGeom prst="rect">
            <a:avLst/>
          </a:prstGeom>
          <a:noFill/>
          <a:ln w="9525">
            <a:noFill/>
            <a:miter lim="800000"/>
            <a:headEnd/>
            <a:tailEnd/>
          </a:ln>
        </p:spPr>
      </p:pic>
    </p:spTree>
    <p:extLst>
      <p:ext uri="{BB962C8B-B14F-4D97-AF65-F5344CB8AC3E}">
        <p14:creationId xmlns="" xmlns:p14="http://schemas.microsoft.com/office/powerpoint/2010/main" val="228482459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a:stretch>
            <a:fillRect/>
          </a:stretch>
        </p:blipFill>
        <p:spPr bwMode="auto">
          <a:xfrm>
            <a:off x="1330523" y="183059"/>
            <a:ext cx="6027539" cy="6478488"/>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a:t>
            </a:r>
            <a:r>
              <a:rPr lang="en-US" dirty="0" smtClean="0"/>
              <a:t>in a Blog: </a:t>
            </a:r>
            <a:r>
              <a:rPr lang="en-US" dirty="0" err="1" smtClean="0"/>
              <a:t>Datapress</a:t>
            </a:r>
            <a:endParaRPr lang="en-US" dirty="0"/>
          </a:p>
        </p:txBody>
      </p:sp>
      <p:sp>
        <p:nvSpPr>
          <p:cNvPr id="9" name="Content Placeholder 8"/>
          <p:cNvSpPr>
            <a:spLocks noGrp="1"/>
          </p:cNvSpPr>
          <p:nvPr>
            <p:ph sz="half" idx="1"/>
          </p:nvPr>
        </p:nvSpPr>
        <p:spPr>
          <a:xfrm>
            <a:off x="341022" y="1763652"/>
            <a:ext cx="4150058" cy="2732148"/>
          </a:xfrm>
        </p:spPr>
        <p:txBody>
          <a:bodyPr>
            <a:normAutofit/>
          </a:bodyPr>
          <a:lstStyle/>
          <a:p>
            <a:r>
              <a:rPr lang="en-US" dirty="0" err="1" smtClean="0"/>
              <a:t>Wordpress</a:t>
            </a:r>
            <a:r>
              <a:rPr lang="en-US" dirty="0" smtClean="0"/>
              <a:t> </a:t>
            </a:r>
            <a:r>
              <a:rPr lang="en-US" dirty="0" err="1" smtClean="0"/>
              <a:t>plugin</a:t>
            </a:r>
            <a:endParaRPr lang="en-US" dirty="0" smtClean="0"/>
          </a:p>
          <a:p>
            <a:r>
              <a:rPr lang="en-US" dirty="0" smtClean="0"/>
              <a:t>Link to data source</a:t>
            </a:r>
          </a:p>
          <a:p>
            <a:r>
              <a:rPr lang="en-US" dirty="0" smtClean="0"/>
              <a:t>Then WYSYWIG your visualization</a:t>
            </a:r>
            <a:endParaRPr lang="en-US" dirty="0"/>
          </a:p>
        </p:txBody>
      </p:sp>
      <p:pic>
        <p:nvPicPr>
          <p:cNvPr id="1029" name="Picture 5"/>
          <p:cNvPicPr>
            <a:picLocks noGrp="1" noChangeAspect="1" noChangeArrowheads="1"/>
          </p:cNvPicPr>
          <p:nvPr>
            <p:ph sz="half" idx="2"/>
          </p:nvPr>
        </p:nvPicPr>
        <p:blipFill>
          <a:blip r:embed="rId3" cstate="print"/>
          <a:srcRect/>
          <a:stretch>
            <a:fillRect/>
          </a:stretch>
        </p:blipFill>
        <p:spPr bwMode="auto">
          <a:xfrm>
            <a:off x="4086478" y="1624872"/>
            <a:ext cx="4918233" cy="4579710"/>
          </a:xfrm>
          <a:prstGeom prst="rect">
            <a:avLst/>
          </a:prstGeom>
          <a:noFill/>
          <a:ln w="9525">
            <a:noFill/>
            <a:miter lim="800000"/>
            <a:headEnd/>
            <a:tailEnd/>
          </a:ln>
        </p:spPr>
      </p:pic>
    </p:spTree>
    <p:extLst>
      <p:ext uri="{BB962C8B-B14F-4D97-AF65-F5344CB8AC3E}">
        <p14:creationId xmlns="" xmlns:p14="http://schemas.microsoft.com/office/powerpoint/2010/main" val="2921935724"/>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746622" y="1759289"/>
            <a:ext cx="7670800" cy="3606800"/>
          </a:xfrm>
          <a:prstGeom prst="rect">
            <a:avLst/>
          </a:prstGeom>
          <a:ln>
            <a:noFill/>
          </a:ln>
          <a:effectLst>
            <a:outerShdw blurRad="292100" dist="139700" dir="2700000" algn="tl" rotWithShape="0">
              <a:srgbClr val="333333">
                <a:alpha val="65000"/>
              </a:srgbClr>
            </a:outerShdw>
          </a:effectLst>
        </p:spPr>
      </p:pic>
      <p:sp>
        <p:nvSpPr>
          <p:cNvPr id="5" name="Title 1"/>
          <p:cNvSpPr>
            <a:spLocks noGrp="1"/>
          </p:cNvSpPr>
          <p:nvPr>
            <p:ph type="title"/>
          </p:nvPr>
        </p:nvSpPr>
        <p:spPr>
          <a:xfrm>
            <a:off x="457200" y="533400"/>
            <a:ext cx="8229600" cy="990600"/>
          </a:xfrm>
        </p:spPr>
        <p:txBody>
          <a:bodyPr>
            <a:normAutofit/>
          </a:bodyPr>
          <a:lstStyle/>
          <a:p>
            <a:r>
              <a:rPr lang="en-US" dirty="0" err="1" smtClean="0"/>
              <a:t>WordPress</a:t>
            </a:r>
            <a:r>
              <a:rPr lang="en-US" dirty="0" smtClean="0"/>
              <a:t> </a:t>
            </a:r>
            <a:r>
              <a:rPr lang="en-US" dirty="0">
                <a:solidFill>
                  <a:srgbClr val="000000"/>
                </a:solidFill>
                <a:latin typeface="Georgia" charset="0"/>
                <a:ea typeface="Georgia" charset="0"/>
                <a:cs typeface="Georgia" charset="0"/>
                <a:sym typeface="Georgia" charset="0"/>
              </a:rPr>
              <a:t>+ </a:t>
            </a:r>
            <a:r>
              <a:rPr lang="en-US" dirty="0" err="1" smtClean="0">
                <a:solidFill>
                  <a:srgbClr val="4CB0D7"/>
                </a:solidFill>
                <a:latin typeface="Myriad Pro Semibold SemiExt" charset="0"/>
                <a:ea typeface="Myriad Pro Semibold SemiExt" charset="0"/>
                <a:cs typeface="Myriad Pro Semibold SemiExt" charset="0"/>
                <a:sym typeface="Myriad Pro Semibold SemiExt" charset="0"/>
              </a:rPr>
              <a:t>data</a:t>
            </a:r>
            <a:r>
              <a:rPr lang="en-US" dirty="0" err="1" smtClean="0">
                <a:solidFill>
                  <a:srgbClr val="000000"/>
                </a:solidFill>
                <a:latin typeface="Georgia" charset="0"/>
                <a:ea typeface="Georgia" charset="0"/>
                <a:cs typeface="Georgia" charset="0"/>
                <a:sym typeface="Georgia" charset="0"/>
              </a:rPr>
              <a:t>press</a:t>
            </a:r>
            <a:endParaRPr lang="en-US" dirty="0"/>
          </a:p>
        </p:txBody>
      </p:sp>
      <p:sp>
        <p:nvSpPr>
          <p:cNvPr id="8" name="Rounded Rectangle 7"/>
          <p:cNvSpPr/>
          <p:nvPr/>
        </p:nvSpPr>
        <p:spPr>
          <a:xfrm>
            <a:off x="2125579" y="1759287"/>
            <a:ext cx="1684421" cy="499976"/>
          </a:xfrm>
          <a:prstGeom prst="roundRect">
            <a:avLst/>
          </a:prstGeom>
          <a:noFill/>
          <a:ln w="57150" cmpd="sng">
            <a:solidFill>
              <a:srgbClr val="D2533C"/>
            </a:solidFill>
          </a:ln>
        </p:spPr>
        <p:style>
          <a:lnRef idx="2">
            <a:schemeClr val="accent6"/>
          </a:lnRef>
          <a:fillRef idx="1">
            <a:schemeClr val="lt1"/>
          </a:fillRef>
          <a:effectRef idx="0">
            <a:schemeClr val="accent6"/>
          </a:effectRef>
          <a:fontRef idx="minor">
            <a:schemeClr val="dk1"/>
          </a:fontRef>
        </p:style>
        <p:txBody>
          <a:bodyPr lIns="91438" tIns="45718" rIns="91438" bIns="45718" rtlCol="0" anchor="ctr"/>
          <a:lstStyle/>
          <a:p>
            <a:pPr algn="ctr"/>
            <a:endParaRPr lang="en-US"/>
          </a:p>
        </p:txBody>
      </p:sp>
      <p:sp>
        <p:nvSpPr>
          <p:cNvPr id="9" name="Rounded Rectangle 8"/>
          <p:cNvSpPr/>
          <p:nvPr/>
        </p:nvSpPr>
        <p:spPr>
          <a:xfrm>
            <a:off x="746624" y="1751266"/>
            <a:ext cx="1378957" cy="499976"/>
          </a:xfrm>
          <a:prstGeom prst="roundRect">
            <a:avLst/>
          </a:prstGeom>
          <a:noFill/>
          <a:ln w="57150" cmpd="sng">
            <a:solidFill>
              <a:srgbClr val="D2533C"/>
            </a:solidFill>
          </a:ln>
        </p:spPr>
        <p:style>
          <a:lnRef idx="2">
            <a:schemeClr val="accent6"/>
          </a:lnRef>
          <a:fillRef idx="1">
            <a:schemeClr val="lt1"/>
          </a:fillRef>
          <a:effectRef idx="0">
            <a:schemeClr val="accent6"/>
          </a:effectRef>
          <a:fontRef idx="minor">
            <a:schemeClr val="dk1"/>
          </a:fontRef>
        </p:style>
        <p:txBody>
          <a:bodyPr lIns="91438" tIns="45718" rIns="91438" bIns="45718" rtlCol="0" anchor="ctr"/>
          <a:lstStyle/>
          <a:p>
            <a:pPr algn="ct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500"/>
                                        <p:tgtEl>
                                          <p:spTgt spid="9"/>
                                        </p:tgtEl>
                                      </p:cBhvr>
                                    </p:animEffect>
                                  </p:childTnLst>
                                </p:cTn>
                              </p:par>
                              <p:par>
                                <p:cTn id="13" presetID="9" presetClass="exit" presetSubtype="0" fill="hold" grpId="1" nodeType="with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Just a Document</a:t>
            </a:r>
            <a:endParaRPr lang="en-US" dirty="0"/>
          </a:p>
        </p:txBody>
      </p:sp>
      <p:sp>
        <p:nvSpPr>
          <p:cNvPr id="3" name="Content Placeholder 2"/>
          <p:cNvSpPr>
            <a:spLocks noGrp="1"/>
          </p:cNvSpPr>
          <p:nvPr>
            <p:ph sz="half" idx="1"/>
          </p:nvPr>
        </p:nvSpPr>
        <p:spPr>
          <a:xfrm>
            <a:off x="341022" y="1763651"/>
            <a:ext cx="4150058" cy="3875149"/>
          </a:xfrm>
        </p:spPr>
        <p:txBody>
          <a:bodyPr>
            <a:normAutofit/>
          </a:bodyPr>
          <a:lstStyle/>
          <a:p>
            <a:r>
              <a:rPr lang="en-US" dirty="0" smtClean="0"/>
              <a:t>DIDO --- Data Integrated Active Document</a:t>
            </a:r>
          </a:p>
          <a:p>
            <a:r>
              <a:rPr lang="en-US" dirty="0" err="1" smtClean="0"/>
              <a:t>Javascript</a:t>
            </a:r>
            <a:r>
              <a:rPr lang="en-US" dirty="0" smtClean="0"/>
              <a:t> WYSIWYG Editor included with document</a:t>
            </a:r>
          </a:p>
          <a:p>
            <a:r>
              <a:rPr lang="en-US" dirty="0" smtClean="0"/>
              <a:t>Edit in place and save</a:t>
            </a:r>
          </a:p>
        </p:txBody>
      </p:sp>
      <p:sp>
        <p:nvSpPr>
          <p:cNvPr id="4" name="Content Placeholder 3"/>
          <p:cNvSpPr>
            <a:spLocks noGrp="1"/>
          </p:cNvSpPr>
          <p:nvPr>
            <p:ph sz="half" idx="2"/>
          </p:nvPr>
        </p:nvSpPr>
        <p:spPr/>
        <p:txBody>
          <a:bodyPr>
            <a:normAutofit/>
          </a:bodyPr>
          <a:lstStyle/>
          <a:p>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4641360" y="1763652"/>
            <a:ext cx="4013242" cy="3096508"/>
          </a:xfrm>
          <a:prstGeom prst="rect">
            <a:avLst/>
          </a:prstGeom>
          <a:noFill/>
          <a:ln w="9525">
            <a:noFill/>
            <a:miter lim="800000"/>
            <a:headEnd/>
            <a:tailEnd/>
          </a:ln>
        </p:spPr>
      </p:pic>
    </p:spTree>
    <p:extLst>
      <p:ext uri="{BB962C8B-B14F-4D97-AF65-F5344CB8AC3E}">
        <p14:creationId xmlns="" xmlns:p14="http://schemas.microsoft.com/office/powerpoint/2010/main" val="1753469893"/>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 Placeholder 2"/>
          <p:cNvSpPr>
            <a:spLocks noGrp="1"/>
          </p:cNvSpPr>
          <p:nvPr>
            <p:ph type="body" idx="1"/>
          </p:nvPr>
        </p:nvSpPr>
        <p:spPr/>
        <p:txBody>
          <a:bodyPr/>
          <a:lstStyle/>
          <a:p>
            <a:r>
              <a:rPr lang="en-US" dirty="0" smtClean="0"/>
              <a:t>Ask not what your computer can do for you…</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Conclusion</a:t>
            </a:r>
            <a:endParaRPr lang="en-US" dirty="0"/>
          </a:p>
        </p:txBody>
      </p:sp>
      <p:sp>
        <p:nvSpPr>
          <p:cNvPr id="6" name="Content Placeholder 5"/>
          <p:cNvSpPr>
            <a:spLocks noGrp="1"/>
          </p:cNvSpPr>
          <p:nvPr>
            <p:ph idx="1"/>
          </p:nvPr>
        </p:nvSpPr>
        <p:spPr/>
        <p:txBody>
          <a:bodyPr/>
          <a:lstStyle/>
          <a:p>
            <a:r>
              <a:rPr lang="en-US" dirty="0" smtClean="0"/>
              <a:t>People can powerful information managers</a:t>
            </a:r>
            <a:endParaRPr lang="en-US" dirty="0" smtClean="0"/>
          </a:p>
          <a:p>
            <a:pPr lvl="1"/>
            <a:r>
              <a:rPr lang="en-US" dirty="0" smtClean="0"/>
              <a:t>Capturing information scraps</a:t>
            </a:r>
          </a:p>
          <a:p>
            <a:pPr lvl="1"/>
            <a:r>
              <a:rPr lang="en-US" dirty="0" smtClean="0"/>
              <a:t>Discussing lecture notes</a:t>
            </a:r>
          </a:p>
          <a:p>
            <a:pPr lvl="1"/>
            <a:r>
              <a:rPr lang="en-US" dirty="0" smtClean="0"/>
              <a:t>Content recommendation/sharing</a:t>
            </a:r>
          </a:p>
          <a:p>
            <a:pPr lvl="1"/>
            <a:r>
              <a:rPr lang="en-US" dirty="0" smtClean="0"/>
              <a:t>Structured data authoring and visualization</a:t>
            </a:r>
          </a:p>
          <a:p>
            <a:r>
              <a:rPr lang="en-US" dirty="0" smtClean="0"/>
              <a:t>In each case</a:t>
            </a:r>
          </a:p>
          <a:p>
            <a:pPr lvl="1"/>
            <a:r>
              <a:rPr lang="en-US" dirty="0" smtClean="0"/>
              <a:t>Consider what people are </a:t>
            </a:r>
            <a:r>
              <a:rPr lang="en-US" dirty="0" smtClean="0">
                <a:solidFill>
                  <a:srgbClr val="FF0000"/>
                </a:solidFill>
              </a:rPr>
              <a:t>able</a:t>
            </a:r>
            <a:r>
              <a:rPr lang="en-US" dirty="0" smtClean="0"/>
              <a:t> to do</a:t>
            </a:r>
          </a:p>
          <a:p>
            <a:pPr lvl="1"/>
            <a:r>
              <a:rPr lang="en-US" dirty="0" smtClean="0"/>
              <a:t>And how to reduce </a:t>
            </a:r>
            <a:r>
              <a:rPr lang="en-US" dirty="0" smtClean="0"/>
              <a:t>deterrents </a:t>
            </a:r>
            <a:r>
              <a:rPr lang="en-US" dirty="0" smtClean="0"/>
              <a:t>and show benefits so they </a:t>
            </a:r>
            <a:r>
              <a:rPr lang="en-US" dirty="0" smtClean="0">
                <a:solidFill>
                  <a:srgbClr val="FF0000"/>
                </a:solidFill>
              </a:rPr>
              <a:t>want to</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List.it</a:t>
            </a:r>
            <a:endParaRPr lang="en-US" dirty="0"/>
          </a:p>
        </p:txBody>
      </p:sp>
      <p:sp>
        <p:nvSpPr>
          <p:cNvPr id="3" name="Content Placeholder 2"/>
          <p:cNvSpPr>
            <a:spLocks noGrp="1"/>
          </p:cNvSpPr>
          <p:nvPr>
            <p:ph idx="1"/>
          </p:nvPr>
        </p:nvSpPr>
        <p:spPr>
          <a:xfrm>
            <a:off x="457200" y="1295400"/>
            <a:ext cx="8382000" cy="5029200"/>
          </a:xfrm>
        </p:spPr>
        <p:txBody>
          <a:bodyPr>
            <a:normAutofit/>
          </a:bodyPr>
          <a:lstStyle/>
          <a:p>
            <a:r>
              <a:rPr lang="en-US" dirty="0" smtClean="0"/>
              <a:t>People can </a:t>
            </a:r>
            <a:r>
              <a:rPr lang="en-US" dirty="0" smtClean="0"/>
              <a:t>capture </a:t>
            </a:r>
            <a:r>
              <a:rPr lang="en-US" dirty="0" smtClean="0"/>
              <a:t>more information</a:t>
            </a:r>
          </a:p>
          <a:p>
            <a:r>
              <a:rPr lang="en-US" dirty="0" smtClean="0"/>
              <a:t>Major deterrents:</a:t>
            </a:r>
          </a:p>
          <a:p>
            <a:pPr lvl="1"/>
            <a:r>
              <a:rPr lang="en-US" dirty="0" smtClean="0"/>
              <a:t>Interruption of work to capture data</a:t>
            </a:r>
          </a:p>
          <a:p>
            <a:pPr lvl="1"/>
            <a:r>
              <a:rPr lang="en-US" dirty="0" smtClean="0"/>
              <a:t>Struggle to decide where to put it</a:t>
            </a:r>
          </a:p>
          <a:p>
            <a:pPr lvl="1"/>
            <a:r>
              <a:rPr lang="en-US" dirty="0" smtClean="0"/>
              <a:t>Rigid structure </a:t>
            </a:r>
            <a:r>
              <a:rPr lang="en-US" dirty="0" smtClean="0"/>
              <a:t>of </a:t>
            </a:r>
            <a:r>
              <a:rPr lang="en-US" dirty="0" smtClean="0"/>
              <a:t>apps</a:t>
            </a:r>
          </a:p>
          <a:p>
            <a:r>
              <a:rPr lang="en-US" dirty="0" smtClean="0"/>
              <a:t>Resolve by:</a:t>
            </a:r>
            <a:endParaRPr lang="en-US" dirty="0" smtClean="0"/>
          </a:p>
          <a:p>
            <a:pPr lvl="1"/>
            <a:r>
              <a:rPr lang="en-US" dirty="0" smtClean="0"/>
              <a:t>Minimizing </a:t>
            </a:r>
            <a:r>
              <a:rPr lang="en-US" dirty="0" smtClean="0"/>
              <a:t>capture effort</a:t>
            </a:r>
          </a:p>
          <a:p>
            <a:pPr lvl="1"/>
            <a:r>
              <a:rPr lang="en-US" dirty="0" smtClean="0"/>
              <a:t>Flat organization</a:t>
            </a:r>
          </a:p>
          <a:p>
            <a:pPr lvl="1"/>
            <a:r>
              <a:rPr lang="en-US" dirty="0" smtClean="0"/>
              <a:t>No required structure</a:t>
            </a:r>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a:t>
            </a:r>
            <a:endParaRPr lang="en-US" dirty="0"/>
          </a:p>
        </p:txBody>
      </p:sp>
      <p:sp>
        <p:nvSpPr>
          <p:cNvPr id="3" name="Content Placeholder 2"/>
          <p:cNvSpPr>
            <a:spLocks noGrp="1"/>
          </p:cNvSpPr>
          <p:nvPr>
            <p:ph idx="1"/>
          </p:nvPr>
        </p:nvSpPr>
        <p:spPr>
          <a:xfrm>
            <a:off x="457200" y="1295400"/>
            <a:ext cx="8458200" cy="5029200"/>
          </a:xfrm>
        </p:spPr>
        <p:txBody>
          <a:bodyPr>
            <a:normAutofit/>
          </a:bodyPr>
          <a:lstStyle/>
          <a:p>
            <a:r>
              <a:rPr lang="en-US" dirty="0" smtClean="0"/>
              <a:t>Students can collaborate to understand content</a:t>
            </a:r>
          </a:p>
          <a:p>
            <a:r>
              <a:rPr lang="en-US" dirty="0" smtClean="0"/>
              <a:t>Deterrents from traditional forums:</a:t>
            </a:r>
          </a:p>
          <a:p>
            <a:pPr lvl="1"/>
            <a:r>
              <a:rPr lang="en-US" dirty="0" smtClean="0"/>
              <a:t>Interruption to use them</a:t>
            </a:r>
          </a:p>
          <a:p>
            <a:pPr lvl="1"/>
            <a:r>
              <a:rPr lang="en-US" dirty="0" smtClean="0"/>
              <a:t>Don’t know where/when to seek relevant Q&amp;A</a:t>
            </a:r>
          </a:p>
          <a:p>
            <a:r>
              <a:rPr lang="en-US" dirty="0" smtClean="0"/>
              <a:t>Resolve by:</a:t>
            </a:r>
          </a:p>
          <a:p>
            <a:pPr lvl="1"/>
            <a:r>
              <a:rPr lang="en-US" dirty="0" smtClean="0"/>
              <a:t>Placing discussion in margin</a:t>
            </a:r>
          </a:p>
          <a:p>
            <a:pPr lvl="1"/>
            <a:r>
              <a:rPr lang="en-US" dirty="0" smtClean="0"/>
              <a:t>Adjacent to relevant content</a:t>
            </a:r>
          </a:p>
          <a:p>
            <a:pPr lvl="1"/>
            <a:r>
              <a:rPr lang="en-US" dirty="0" smtClean="0"/>
              <a:t>See what’s relevant while you are reading</a:t>
            </a:r>
          </a:p>
          <a:p>
            <a:pPr lvl="1"/>
            <a:r>
              <a:rPr lang="en-US" dirty="0" smtClean="0"/>
              <a:t>Ask/answer without </a:t>
            </a:r>
            <a:r>
              <a:rPr lang="en-US" dirty="0" smtClean="0"/>
              <a:t>leaving</a:t>
            </a:r>
          </a:p>
          <a:p>
            <a:pPr lvl="1"/>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FeedMe</a:t>
            </a:r>
            <a:endParaRPr lang="en-US" dirty="0"/>
          </a:p>
        </p:txBody>
      </p:sp>
      <p:sp>
        <p:nvSpPr>
          <p:cNvPr id="3" name="Content Placeholder 2"/>
          <p:cNvSpPr>
            <a:spLocks noGrp="1"/>
          </p:cNvSpPr>
          <p:nvPr>
            <p:ph idx="1"/>
          </p:nvPr>
        </p:nvSpPr>
        <p:spPr>
          <a:xfrm>
            <a:off x="457200" y="1295400"/>
            <a:ext cx="8229600" cy="5410200"/>
          </a:xfrm>
        </p:spPr>
        <p:txBody>
          <a:bodyPr>
            <a:normAutofit/>
          </a:bodyPr>
          <a:lstStyle/>
          <a:p>
            <a:r>
              <a:rPr lang="en-US" dirty="0" smtClean="0"/>
              <a:t>People can route information </a:t>
            </a:r>
            <a:r>
              <a:rPr lang="en-US" dirty="0" smtClean="0"/>
              <a:t>to </a:t>
            </a:r>
            <a:r>
              <a:rPr lang="en-US" dirty="0" smtClean="0"/>
              <a:t>beneficiaries</a:t>
            </a:r>
          </a:p>
          <a:p>
            <a:pPr lvl="1"/>
            <a:r>
              <a:rPr lang="en-US" dirty="0" smtClean="0"/>
              <a:t>With less work and higher quality than ML</a:t>
            </a:r>
            <a:endParaRPr lang="en-US" dirty="0" smtClean="0"/>
          </a:p>
          <a:p>
            <a:r>
              <a:rPr lang="en-US" dirty="0" smtClean="0"/>
              <a:t>Sharing </a:t>
            </a:r>
            <a:r>
              <a:rPr lang="en-US" dirty="0" smtClean="0"/>
              <a:t>deterrent:</a:t>
            </a:r>
          </a:p>
          <a:p>
            <a:pPr lvl="1"/>
            <a:r>
              <a:rPr lang="en-US" dirty="0" smtClean="0"/>
              <a:t>Effort to decide recipients</a:t>
            </a:r>
          </a:p>
          <a:p>
            <a:pPr lvl="1"/>
            <a:r>
              <a:rPr lang="en-US" dirty="0" smtClean="0"/>
              <a:t>Effort/distraction to share</a:t>
            </a:r>
          </a:p>
          <a:p>
            <a:pPr lvl="1"/>
            <a:r>
              <a:rPr lang="en-US" dirty="0" smtClean="0"/>
              <a:t>Fear of spamming </a:t>
            </a:r>
            <a:r>
              <a:rPr lang="en-US" dirty="0" smtClean="0"/>
              <a:t>friends</a:t>
            </a:r>
          </a:p>
          <a:p>
            <a:r>
              <a:rPr lang="en-US" dirty="0" smtClean="0"/>
              <a:t>Resolve by:</a:t>
            </a:r>
          </a:p>
          <a:p>
            <a:pPr lvl="1"/>
            <a:r>
              <a:rPr lang="en-US" dirty="0" smtClean="0"/>
              <a:t>Suggesting recipients</a:t>
            </a:r>
          </a:p>
          <a:p>
            <a:pPr lvl="1"/>
            <a:r>
              <a:rPr lang="en-US" dirty="0" smtClean="0"/>
              <a:t>One-click share</a:t>
            </a:r>
            <a:endParaRPr lang="en-US" dirty="0" smtClean="0"/>
          </a:p>
          <a:p>
            <a:pPr lvl="1"/>
            <a:r>
              <a:rPr lang="en-US" dirty="0" smtClean="0"/>
              <a:t>Signals </a:t>
            </a:r>
            <a:r>
              <a:rPr lang="en-US" dirty="0" smtClean="0"/>
              <a:t>that receiver wants content</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a:t>
            </a:r>
            <a:endParaRPr lang="en-US" dirty="0"/>
          </a:p>
        </p:txBody>
      </p:sp>
      <p:sp>
        <p:nvSpPr>
          <p:cNvPr id="3" name="Content Placeholder 2"/>
          <p:cNvSpPr>
            <a:spLocks noGrp="1"/>
          </p:cNvSpPr>
          <p:nvPr>
            <p:ph idx="1"/>
          </p:nvPr>
        </p:nvSpPr>
        <p:spPr/>
        <p:txBody>
          <a:bodyPr/>
          <a:lstStyle/>
          <a:p>
            <a:r>
              <a:rPr lang="en-US" dirty="0" smtClean="0"/>
              <a:t>People can author structured data and create rich interactive visualizations</a:t>
            </a:r>
          </a:p>
          <a:p>
            <a:r>
              <a:rPr lang="en-US" dirty="0" smtClean="0"/>
              <a:t>Deterrent:</a:t>
            </a:r>
          </a:p>
          <a:p>
            <a:pPr lvl="1"/>
            <a:r>
              <a:rPr lang="en-US" dirty="0" smtClean="0"/>
              <a:t>Complexity of structured data management tools</a:t>
            </a:r>
          </a:p>
          <a:p>
            <a:r>
              <a:rPr lang="en-US" dirty="0" smtClean="0"/>
              <a:t>Overcome by:</a:t>
            </a:r>
          </a:p>
          <a:p>
            <a:pPr lvl="1"/>
            <a:r>
              <a:rPr lang="en-US" dirty="0" smtClean="0"/>
              <a:t>Data </a:t>
            </a:r>
            <a:r>
              <a:rPr lang="en-US" dirty="0" smtClean="0"/>
              <a:t>as authoring (not programming)</a:t>
            </a:r>
          </a:p>
          <a:p>
            <a:pPr lvl="1"/>
            <a:r>
              <a:rPr lang="en-US" dirty="0" smtClean="0"/>
              <a:t>Embed in well-known tools</a:t>
            </a:r>
          </a:p>
          <a:p>
            <a:pPr lvl="1"/>
            <a:r>
              <a:rPr lang="en-US" dirty="0" smtClean="0"/>
              <a:t>Write HTML, or edit a wiki or blog</a:t>
            </a:r>
          </a:p>
          <a:p>
            <a:pPr lvl="1"/>
            <a:endParaRPr lang="en-US" dirty="0" smtClean="0"/>
          </a:p>
          <a:p>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 There’s More!</a:t>
            </a:r>
            <a:endParaRPr lang="en-US" dirty="0"/>
          </a:p>
        </p:txBody>
      </p:sp>
      <p:sp>
        <p:nvSpPr>
          <p:cNvPr id="3" name="Content Placeholder 2"/>
          <p:cNvSpPr>
            <a:spLocks noGrp="1"/>
          </p:cNvSpPr>
          <p:nvPr>
            <p:ph idx="1"/>
          </p:nvPr>
        </p:nvSpPr>
        <p:spPr/>
        <p:txBody>
          <a:bodyPr/>
          <a:lstStyle/>
          <a:p>
            <a:r>
              <a:rPr lang="en-US" dirty="0" smtClean="0"/>
              <a:t>Related worksheets</a:t>
            </a:r>
          </a:p>
          <a:p>
            <a:pPr lvl="1"/>
            <a:r>
              <a:rPr lang="en-US" dirty="0" smtClean="0"/>
              <a:t>Help end users manage structured data</a:t>
            </a:r>
          </a:p>
          <a:p>
            <a:pPr lvl="1"/>
            <a:r>
              <a:rPr lang="en-US" dirty="0" smtClean="0"/>
              <a:t>By exposing in a spreadsheet metaphor</a:t>
            </a:r>
          </a:p>
          <a:p>
            <a:r>
              <a:rPr lang="en-US" dirty="0" err="1" smtClean="0"/>
              <a:t>Atomate</a:t>
            </a:r>
            <a:endParaRPr lang="en-US" dirty="0" smtClean="0"/>
          </a:p>
          <a:p>
            <a:pPr lvl="1"/>
            <a:r>
              <a:rPr lang="en-US" dirty="0" smtClean="0"/>
              <a:t>Help users translate their incoming social data streams into structured data</a:t>
            </a:r>
          </a:p>
          <a:p>
            <a:pPr lvl="1"/>
            <a:r>
              <a:rPr lang="en-US" dirty="0" smtClean="0"/>
              <a:t>And automate its management by writing rules in Controlled Natural Language English</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a:xfrm>
            <a:off x="457200" y="6376449"/>
            <a:ext cx="2133600" cy="345026"/>
          </a:xfrm>
        </p:spPr>
        <p:txBody>
          <a:bodyPr/>
          <a:lstStyle/>
          <a:p>
            <a:fld id="{2403C068-50F2-4BDE-B2F5-4B9DAC90E0BB}" type="slidenum">
              <a:rPr lang="en-US"/>
              <a:pPr/>
              <a:t>14</a:t>
            </a:fld>
            <a:endParaRPr lang="en-US"/>
          </a:p>
        </p:txBody>
      </p:sp>
      <p:pic>
        <p:nvPicPr>
          <p:cNvPr id="28673" name="Picture 1"/>
          <p:cNvPicPr>
            <a:picLocks noChangeArrowheads="1"/>
          </p:cNvPicPr>
          <p:nvPr/>
        </p:nvPicPr>
        <p:blipFill>
          <a:blip r:embed="rId3" cstate="print"/>
          <a:srcRect r="163" b="9956"/>
          <a:stretch>
            <a:fillRect/>
          </a:stretch>
        </p:blipFill>
        <p:spPr bwMode="auto">
          <a:xfrm>
            <a:off x="0" y="381000"/>
            <a:ext cx="5597798" cy="6463606"/>
          </a:xfrm>
          <a:prstGeom prst="rect">
            <a:avLst/>
          </a:prstGeom>
          <a:noFill/>
          <a:ln w="38100" cap="flat">
            <a:solidFill>
              <a:schemeClr val="tx1"/>
            </a:solidFill>
            <a:prstDash val="solid"/>
            <a:round/>
            <a:headEnd/>
            <a:tailEnd/>
          </a:ln>
        </p:spPr>
      </p:pic>
      <p:grpSp>
        <p:nvGrpSpPr>
          <p:cNvPr id="2" name="Group 4"/>
          <p:cNvGrpSpPr>
            <a:grpSpLocks/>
          </p:cNvGrpSpPr>
          <p:nvPr/>
        </p:nvGrpSpPr>
        <p:grpSpPr bwMode="auto">
          <a:xfrm>
            <a:off x="5634633" y="1399246"/>
            <a:ext cx="3518297" cy="4590341"/>
            <a:chOff x="0" y="0"/>
            <a:chExt cx="3152" cy="4351"/>
          </a:xfrm>
        </p:grpSpPr>
        <p:pic>
          <p:nvPicPr>
            <p:cNvPr id="28674" name="Picture 2"/>
            <p:cNvPicPr>
              <a:picLocks noChangeArrowheads="1"/>
            </p:cNvPicPr>
            <p:nvPr/>
          </p:nvPicPr>
          <p:blipFill>
            <a:blip r:embed="rId4" cstate="print"/>
            <a:srcRect r="29500"/>
            <a:stretch>
              <a:fillRect/>
            </a:stretch>
          </p:blipFill>
          <p:spPr bwMode="auto">
            <a:xfrm>
              <a:off x="0" y="0"/>
              <a:ext cx="3152" cy="3191"/>
            </a:xfrm>
            <a:prstGeom prst="rect">
              <a:avLst/>
            </a:prstGeom>
            <a:noFill/>
            <a:ln w="38100" cap="flat">
              <a:solidFill>
                <a:schemeClr val="tx1"/>
              </a:solidFill>
              <a:prstDash val="solid"/>
              <a:round/>
              <a:headEnd/>
              <a:tailEnd/>
            </a:ln>
          </p:spPr>
        </p:pic>
        <p:pic>
          <p:nvPicPr>
            <p:cNvPr id="28675" name="Picture 3"/>
            <p:cNvPicPr>
              <a:picLocks noChangeArrowheads="1"/>
            </p:cNvPicPr>
            <p:nvPr/>
          </p:nvPicPr>
          <p:blipFill>
            <a:blip r:embed="rId5" cstate="print"/>
            <a:srcRect l="13156" t="26653" r="43552" b="35585"/>
            <a:stretch>
              <a:fillRect/>
            </a:stretch>
          </p:blipFill>
          <p:spPr bwMode="auto">
            <a:xfrm>
              <a:off x="0" y="2029"/>
              <a:ext cx="3152" cy="2322"/>
            </a:xfrm>
            <a:prstGeom prst="rect">
              <a:avLst/>
            </a:prstGeom>
            <a:noFill/>
            <a:ln w="38100" cap="flat">
              <a:solidFill>
                <a:schemeClr val="tx1"/>
              </a:solidFill>
              <a:prstDash val="solid"/>
              <a:round/>
              <a:headEnd/>
              <a:tailEnd/>
            </a:ln>
          </p:spPr>
        </p:pic>
      </p:grpSp>
      <p:pic>
        <p:nvPicPr>
          <p:cNvPr id="28677" name="Picture 5"/>
          <p:cNvPicPr>
            <a:picLocks noChangeArrowheads="1"/>
          </p:cNvPicPr>
          <p:nvPr/>
        </p:nvPicPr>
        <p:blipFill>
          <a:blip r:embed="rId6" cstate="print"/>
          <a:srcRect l="63332"/>
          <a:stretch>
            <a:fillRect/>
          </a:stretch>
        </p:blipFill>
        <p:spPr bwMode="auto">
          <a:xfrm>
            <a:off x="5607844" y="370002"/>
            <a:ext cx="3540621" cy="6504742"/>
          </a:xfrm>
          <a:prstGeom prst="rect">
            <a:avLst/>
          </a:prstGeom>
          <a:noFill/>
          <a:ln w="9525" cap="flat">
            <a:noFill/>
            <a:miter lim="800000"/>
            <a:headEnd/>
            <a:tailEnd/>
          </a:ln>
        </p:spPr>
      </p:pic>
      <p:sp>
        <p:nvSpPr>
          <p:cNvPr id="9" name="Rectangle 6"/>
          <p:cNvSpPr>
            <a:spLocks/>
          </p:cNvSpPr>
          <p:nvPr/>
        </p:nvSpPr>
        <p:spPr bwMode="auto">
          <a:xfrm>
            <a:off x="-152400" y="-91440"/>
            <a:ext cx="9296400" cy="533400"/>
          </a:xfrm>
          <a:prstGeom prst="rect">
            <a:avLst/>
          </a:prstGeom>
          <a:solidFill>
            <a:schemeClr val="bg1"/>
          </a:solidFill>
          <a:ln w="25400" cap="flat">
            <a:noFill/>
            <a:miter lim="800000"/>
            <a:headEnd type="none" w="med" len="med"/>
            <a:tailEnd type="none" w="med" len="med"/>
          </a:ln>
        </p:spPr>
        <p:txBody>
          <a:bodyPr lIns="89294" tIns="89294" rIns="89294" bIns="89294"/>
          <a:lstStyle/>
          <a:p>
            <a:pPr algn="l"/>
            <a:r>
              <a:rPr lang="en-US" sz="3200" dirty="0" smtClean="0">
                <a:latin typeface="Helvetica Neue Light" charset="0"/>
                <a:ea typeface="Helvetica Neue Light" charset="0"/>
                <a:cs typeface="Helvetica Neue Light" charset="0"/>
                <a:sym typeface="Helvetica Neue Light" charset="0"/>
              </a:rPr>
              <a:t>  #</a:t>
            </a:r>
            <a:r>
              <a:rPr lang="en-US" sz="3200" dirty="0">
                <a:latin typeface="Helvetica Neue Light" charset="0"/>
                <a:ea typeface="Helvetica Neue Light" charset="0"/>
                <a:cs typeface="Helvetica Neue Light" charset="0"/>
                <a:sym typeface="Helvetica Neue Light" charset="0"/>
              </a:rPr>
              <a:t>1 </a:t>
            </a:r>
            <a:r>
              <a:rPr lang="en-US" sz="3200" dirty="0" smtClean="0">
                <a:latin typeface="Helvetica Neue Light" charset="0"/>
                <a:ea typeface="Helvetica Neue Light" charset="0"/>
                <a:cs typeface="Helvetica Neue Light" charset="0"/>
                <a:sym typeface="Helvetica Neue Light" charset="0"/>
              </a:rPr>
              <a:t>– using computer is distracting/impossible</a:t>
            </a:r>
            <a:endParaRPr lang="en-US" sz="3200" dirty="0">
              <a:latin typeface="Helvetica Neue Light" charset="0"/>
              <a:ea typeface="Helvetica Neue Light" charset="0"/>
              <a:cs typeface="Helvetica Neue Light" charset="0"/>
              <a:sym typeface="Helvetica Neue Light" charset="0"/>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0"/>
            <a:ext cx="8305800" cy="4525963"/>
          </a:xfrm>
        </p:spPr>
        <p:txBody>
          <a:bodyPr>
            <a:normAutofit lnSpcReduction="10000"/>
          </a:bodyPr>
          <a:lstStyle/>
          <a:p>
            <a:r>
              <a:rPr lang="en-US" dirty="0" smtClean="0"/>
              <a:t>We work hard to make computers do IKM well</a:t>
            </a:r>
          </a:p>
          <a:p>
            <a:r>
              <a:rPr lang="en-US" dirty="0" smtClean="0"/>
              <a:t>People are better than computers at IKM</a:t>
            </a:r>
          </a:p>
          <a:p>
            <a:pPr lvl="1"/>
            <a:r>
              <a:rPr lang="en-US" dirty="0" smtClean="0"/>
              <a:t>They just don’t have the tools</a:t>
            </a:r>
          </a:p>
          <a:p>
            <a:pPr lvl="1"/>
            <a:r>
              <a:rPr lang="en-US" dirty="0" smtClean="0"/>
              <a:t>Or the time/desire</a:t>
            </a:r>
          </a:p>
          <a:p>
            <a:r>
              <a:rPr lang="en-US" dirty="0" smtClean="0"/>
              <a:t>Don’t assume passive IK consumers</a:t>
            </a:r>
          </a:p>
          <a:p>
            <a:r>
              <a:rPr lang="en-US" dirty="0" smtClean="0"/>
              <a:t>Tools can encourage active engagement in IKM</a:t>
            </a:r>
          </a:p>
          <a:p>
            <a:pPr lvl="1"/>
            <a:r>
              <a:rPr lang="en-US" dirty="0" smtClean="0"/>
              <a:t>By deciding what users are capable of</a:t>
            </a:r>
          </a:p>
          <a:p>
            <a:pPr lvl="1"/>
            <a:r>
              <a:rPr lang="en-US" dirty="0" smtClean="0"/>
              <a:t>And minimizing cost</a:t>
            </a:r>
          </a:p>
          <a:p>
            <a:pPr lvl="1"/>
            <a:r>
              <a:rPr lang="en-US" dirty="0" smtClean="0"/>
              <a:t>And maximizing/exposing benefit</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and *Colleagues</a:t>
            </a:r>
            <a:endParaRPr lang="en-US" dirty="0"/>
          </a:p>
        </p:txBody>
      </p:sp>
      <p:sp>
        <p:nvSpPr>
          <p:cNvPr id="3" name="Content Placeholder 2"/>
          <p:cNvSpPr>
            <a:spLocks noGrp="1"/>
          </p:cNvSpPr>
          <p:nvPr>
            <p:ph idx="1"/>
          </p:nvPr>
        </p:nvSpPr>
        <p:spPr>
          <a:xfrm>
            <a:off x="457200" y="1143000"/>
            <a:ext cx="8229600" cy="5486400"/>
          </a:xfrm>
        </p:spPr>
        <p:txBody>
          <a:bodyPr>
            <a:normAutofit fontScale="85000" lnSpcReduction="20000"/>
          </a:bodyPr>
          <a:lstStyle/>
          <a:p>
            <a:r>
              <a:rPr lang="en-US" dirty="0" smtClean="0"/>
              <a:t>*Mark Ackerman (NB)</a:t>
            </a:r>
          </a:p>
          <a:p>
            <a:r>
              <a:rPr lang="en-US" dirty="0" smtClean="0"/>
              <a:t>Ted </a:t>
            </a:r>
            <a:r>
              <a:rPr lang="en-US" dirty="0" smtClean="0"/>
              <a:t>Benson (</a:t>
            </a:r>
            <a:r>
              <a:rPr lang="en-US" dirty="0" err="1" smtClean="0"/>
              <a:t>Datapress</a:t>
            </a:r>
            <a:r>
              <a:rPr lang="en-US" dirty="0" smtClean="0"/>
              <a:t>)</a:t>
            </a:r>
          </a:p>
          <a:p>
            <a:r>
              <a:rPr lang="en-US" dirty="0" smtClean="0"/>
              <a:t>Michael Bernstein (</a:t>
            </a:r>
            <a:r>
              <a:rPr lang="en-US" dirty="0" err="1" smtClean="0"/>
              <a:t>List.it</a:t>
            </a:r>
            <a:r>
              <a:rPr lang="en-US" dirty="0" smtClean="0"/>
              <a:t>, </a:t>
            </a:r>
            <a:r>
              <a:rPr lang="en-US" dirty="0" err="1" smtClean="0"/>
              <a:t>Feedme</a:t>
            </a:r>
            <a:r>
              <a:rPr lang="en-US" dirty="0" smtClean="0"/>
              <a:t>)</a:t>
            </a:r>
          </a:p>
          <a:p>
            <a:r>
              <a:rPr lang="en-US" dirty="0" smtClean="0"/>
              <a:t>Fabian </a:t>
            </a:r>
            <a:r>
              <a:rPr lang="en-US" dirty="0" err="1" smtClean="0"/>
              <a:t>Howahls</a:t>
            </a:r>
            <a:r>
              <a:rPr lang="en-US" dirty="0" smtClean="0"/>
              <a:t> (</a:t>
            </a:r>
            <a:r>
              <a:rPr lang="en-US" dirty="0" err="1" smtClean="0"/>
              <a:t>Wibit</a:t>
            </a:r>
            <a:r>
              <a:rPr lang="en-US" dirty="0" smtClean="0"/>
              <a:t>)</a:t>
            </a:r>
          </a:p>
          <a:p>
            <a:r>
              <a:rPr lang="en-US" dirty="0" smtClean="0"/>
              <a:t>David Huynh (Exhibit)</a:t>
            </a:r>
          </a:p>
          <a:p>
            <a:r>
              <a:rPr lang="en-US" dirty="0" smtClean="0"/>
              <a:t>Adam Marcus (</a:t>
            </a:r>
            <a:r>
              <a:rPr lang="en-US" dirty="0" err="1" smtClean="0"/>
              <a:t>Datapress</a:t>
            </a:r>
            <a:r>
              <a:rPr lang="en-US" dirty="0" smtClean="0"/>
              <a:t>, </a:t>
            </a:r>
            <a:r>
              <a:rPr lang="en-US" dirty="0" err="1" smtClean="0"/>
              <a:t>Feedme</a:t>
            </a:r>
            <a:r>
              <a:rPr lang="en-US" dirty="0" smtClean="0"/>
              <a:t>)</a:t>
            </a:r>
          </a:p>
          <a:p>
            <a:r>
              <a:rPr lang="en-US" dirty="0" smtClean="0"/>
              <a:t>*Rob Miller (Exhibit)</a:t>
            </a:r>
          </a:p>
          <a:p>
            <a:r>
              <a:rPr lang="en-US" dirty="0" smtClean="0"/>
              <a:t>Katrina </a:t>
            </a:r>
            <a:r>
              <a:rPr lang="en-US" dirty="0" err="1" smtClean="0"/>
              <a:t>Panovich</a:t>
            </a:r>
            <a:r>
              <a:rPr lang="en-US" dirty="0" smtClean="0"/>
              <a:t> (</a:t>
            </a:r>
            <a:r>
              <a:rPr lang="en-US" dirty="0" err="1" smtClean="0"/>
              <a:t>List.it</a:t>
            </a:r>
            <a:r>
              <a:rPr lang="en-US" dirty="0" smtClean="0"/>
              <a:t>, </a:t>
            </a:r>
            <a:r>
              <a:rPr lang="en-US" dirty="0" err="1" smtClean="0"/>
              <a:t>Feedme</a:t>
            </a:r>
            <a:r>
              <a:rPr lang="en-US" dirty="0" smtClean="0"/>
              <a:t>)</a:t>
            </a:r>
          </a:p>
          <a:p>
            <a:r>
              <a:rPr lang="en-US" dirty="0" smtClean="0"/>
              <a:t>*mc </a:t>
            </a:r>
            <a:r>
              <a:rPr lang="en-US" dirty="0" err="1" smtClean="0"/>
              <a:t>schraefel</a:t>
            </a:r>
            <a:r>
              <a:rPr lang="en-US" dirty="0" smtClean="0"/>
              <a:t> (</a:t>
            </a:r>
            <a:r>
              <a:rPr lang="en-US" dirty="0" err="1" smtClean="0"/>
              <a:t>List.it</a:t>
            </a:r>
            <a:r>
              <a:rPr lang="en-US" dirty="0" smtClean="0"/>
              <a:t>)</a:t>
            </a:r>
          </a:p>
          <a:p>
            <a:r>
              <a:rPr lang="en-US" dirty="0" smtClean="0"/>
              <a:t>Wolfe </a:t>
            </a:r>
            <a:r>
              <a:rPr lang="en-US" dirty="0" err="1" smtClean="0"/>
              <a:t>Styke</a:t>
            </a:r>
            <a:r>
              <a:rPr lang="en-US" dirty="0" smtClean="0"/>
              <a:t> (</a:t>
            </a:r>
            <a:r>
              <a:rPr lang="en-US" dirty="0" err="1" smtClean="0"/>
              <a:t>List.it</a:t>
            </a:r>
            <a:r>
              <a:rPr lang="en-US" dirty="0" smtClean="0"/>
              <a:t>)</a:t>
            </a:r>
            <a:endParaRPr lang="en-US" dirty="0" smtClean="0"/>
          </a:p>
          <a:p>
            <a:r>
              <a:rPr lang="en-US" dirty="0" smtClean="0"/>
              <a:t>Greg </a:t>
            </a:r>
            <a:r>
              <a:rPr lang="en-US" dirty="0" smtClean="0"/>
              <a:t>Vargas (</a:t>
            </a:r>
            <a:r>
              <a:rPr lang="en-US" dirty="0" err="1" smtClean="0"/>
              <a:t>List.it</a:t>
            </a:r>
            <a:r>
              <a:rPr lang="en-US" dirty="0" smtClean="0"/>
              <a:t>)</a:t>
            </a:r>
            <a:endParaRPr lang="en-US" dirty="0" smtClean="0"/>
          </a:p>
          <a:p>
            <a:r>
              <a:rPr lang="en-US" dirty="0" smtClean="0"/>
              <a:t>Max van </a:t>
            </a:r>
            <a:r>
              <a:rPr lang="en-US" dirty="0" err="1" smtClean="0"/>
              <a:t>Kleek</a:t>
            </a:r>
            <a:r>
              <a:rPr lang="en-US" dirty="0" smtClean="0"/>
              <a:t> (</a:t>
            </a:r>
            <a:r>
              <a:rPr lang="en-US" dirty="0" err="1" smtClean="0"/>
              <a:t>List.it</a:t>
            </a:r>
            <a:r>
              <a:rPr lang="en-US" dirty="0" smtClean="0"/>
              <a:t>)</a:t>
            </a:r>
          </a:p>
          <a:p>
            <a:r>
              <a:rPr lang="en-US" dirty="0" err="1" smtClean="0"/>
              <a:t>Sacha</a:t>
            </a:r>
            <a:r>
              <a:rPr lang="en-US" dirty="0" smtClean="0"/>
              <a:t> </a:t>
            </a:r>
            <a:r>
              <a:rPr lang="en-US" dirty="0" err="1" smtClean="0"/>
              <a:t>Zyto</a:t>
            </a:r>
            <a:r>
              <a:rPr lang="en-US" dirty="0" smtClean="0"/>
              <a:t> (NB)</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Try Them All</a:t>
            </a:r>
            <a:endParaRPr lang="en-US" dirty="0"/>
          </a:p>
        </p:txBody>
      </p:sp>
      <p:sp>
        <p:nvSpPr>
          <p:cNvPr id="6" name="Content Placeholder 5"/>
          <p:cNvSpPr>
            <a:spLocks noGrp="1"/>
          </p:cNvSpPr>
          <p:nvPr>
            <p:ph idx="1"/>
          </p:nvPr>
        </p:nvSpPr>
        <p:spPr/>
        <p:txBody>
          <a:bodyPr/>
          <a:lstStyle/>
          <a:p>
            <a:r>
              <a:rPr lang="en-US" dirty="0" smtClean="0"/>
              <a:t>All at </a:t>
            </a:r>
            <a:r>
              <a:rPr lang="en-US" dirty="0" smtClean="0">
                <a:hlinkClick r:id="rId3"/>
              </a:rPr>
              <a:t>http://haystack.csail.mit.edu/blog/</a:t>
            </a:r>
            <a:endParaRPr lang="en-US" dirty="0" smtClean="0">
              <a:hlinkClick r:id="rId4"/>
            </a:endParaRPr>
          </a:p>
          <a:p>
            <a:r>
              <a:rPr lang="en-US" dirty="0" smtClean="0">
                <a:hlinkClick r:id="rId4"/>
              </a:rPr>
              <a:t>http</a:t>
            </a:r>
            <a:r>
              <a:rPr lang="en-US" dirty="0" smtClean="0">
                <a:hlinkClick r:id="rId4"/>
              </a:rPr>
              <a:t>://listit.csail.mit.edu/</a:t>
            </a:r>
            <a:endParaRPr lang="en-US" dirty="0" smtClean="0"/>
          </a:p>
          <a:p>
            <a:r>
              <a:rPr lang="en-US" dirty="0" smtClean="0">
                <a:hlinkClick r:id="rId5"/>
              </a:rPr>
              <a:t>http://nb.mit.edu/</a:t>
            </a:r>
            <a:endParaRPr lang="en-US" dirty="0" smtClean="0"/>
          </a:p>
          <a:p>
            <a:r>
              <a:rPr lang="en-US" dirty="0" smtClean="0">
                <a:hlinkClick r:id="rId6"/>
              </a:rPr>
              <a:t>http://feedme.csail.mit.edu/</a:t>
            </a:r>
            <a:endParaRPr lang="en-US" dirty="0" smtClean="0"/>
          </a:p>
          <a:p>
            <a:r>
              <a:rPr lang="en-US" dirty="0" smtClean="0">
                <a:hlinkClick r:id="rId7"/>
              </a:rPr>
              <a:t>http://simile-widgets.org/exhibit</a:t>
            </a:r>
            <a:endParaRPr lang="en-US" dirty="0" smtClean="0"/>
          </a:p>
          <a:p>
            <a:r>
              <a:rPr lang="en-US" dirty="0" smtClean="0">
                <a:hlinkClick r:id="rId8"/>
              </a:rPr>
              <a:t>http://projects.csail.mit.edu/datapress</a:t>
            </a:r>
            <a:endParaRPr lang="en-US" dirty="0" smtClean="0"/>
          </a:p>
          <a:p>
            <a:r>
              <a:rPr lang="en-US" dirty="0" smtClean="0">
                <a:hlinkClick r:id="rId9"/>
              </a:rPr>
              <a:t>http://projects.csail.mit.edu/wibit</a:t>
            </a:r>
            <a:endParaRPr lang="en-US" dirty="0" smtClean="0"/>
          </a:p>
          <a:p>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 </a:t>
            </a:r>
            <a:r>
              <a:rPr lang="en-US" dirty="0" err="1" smtClean="0"/>
              <a:t>WebAnn</a:t>
            </a:r>
            <a:r>
              <a:rPr lang="en-US" dirty="0" smtClean="0"/>
              <a:t> [Brush, 2001]</a:t>
            </a:r>
            <a:endParaRPr lang="en-US" dirty="0"/>
          </a:p>
        </p:txBody>
      </p:sp>
      <p:sp>
        <p:nvSpPr>
          <p:cNvPr id="5" name="Content Placeholder 4"/>
          <p:cNvSpPr>
            <a:spLocks noGrp="1"/>
          </p:cNvSpPr>
          <p:nvPr>
            <p:ph idx="1"/>
          </p:nvPr>
        </p:nvSpPr>
        <p:spPr>
          <a:xfrm>
            <a:off x="457200" y="1295400"/>
            <a:ext cx="8229600" cy="5562600"/>
          </a:xfrm>
        </p:spPr>
        <p:txBody>
          <a:bodyPr/>
          <a:lstStyle/>
          <a:p>
            <a:r>
              <a:rPr lang="en-US" dirty="0" smtClean="0"/>
              <a:t>Similar system, but very different usage</a:t>
            </a:r>
          </a:p>
          <a:p>
            <a:pPr lvl="1"/>
            <a:r>
              <a:rPr lang="en-US" dirty="0" smtClean="0"/>
              <a:t>Students printed notes, annotated paper</a:t>
            </a:r>
          </a:p>
          <a:p>
            <a:pPr lvl="1"/>
            <a:r>
              <a:rPr lang="en-US" dirty="0" smtClean="0"/>
              <a:t>Returned much later to type in annotations</a:t>
            </a:r>
          </a:p>
          <a:p>
            <a:r>
              <a:rPr lang="en-US" dirty="0" smtClean="0"/>
              <a:t>Result: far less/slower conversations</a:t>
            </a:r>
          </a:p>
          <a:p>
            <a:pPr lvl="1"/>
            <a:r>
              <a:rPr lang="en-US" dirty="0" smtClean="0"/>
              <a:t>Had to enforce separate “reply” requirement</a:t>
            </a:r>
          </a:p>
          <a:p>
            <a:r>
              <a:rPr lang="en-US" dirty="0" smtClean="0"/>
              <a:t>Reason?</a:t>
            </a:r>
          </a:p>
          <a:p>
            <a:pPr lvl="1"/>
            <a:r>
              <a:rPr lang="en-US" dirty="0" smtClean="0"/>
              <a:t>Required browser </a:t>
            </a:r>
            <a:r>
              <a:rPr lang="en-US" dirty="0" err="1" smtClean="0"/>
              <a:t>plugin</a:t>
            </a:r>
            <a:r>
              <a:rPr lang="en-US" dirty="0" smtClean="0"/>
              <a:t>, wireless connectivity</a:t>
            </a:r>
          </a:p>
          <a:p>
            <a:pPr lvl="2"/>
            <a:r>
              <a:rPr lang="en-US" dirty="0" smtClean="0"/>
              <a:t>Neither ubiquitous in 2001</a:t>
            </a:r>
          </a:p>
          <a:p>
            <a:pPr lvl="1"/>
            <a:r>
              <a:rPr lang="en-US" dirty="0" err="1" smtClean="0"/>
              <a:t>Clunkier</a:t>
            </a:r>
            <a:r>
              <a:rPr lang="en-US" dirty="0" smtClean="0"/>
              <a:t> web UIs</a:t>
            </a:r>
          </a:p>
          <a:p>
            <a:pPr lvl="1"/>
            <a:r>
              <a:rPr lang="en-US" dirty="0" smtClean="0"/>
              <a:t>Students less comfortable online</a:t>
            </a:r>
          </a:p>
          <a:p>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 </a:t>
            </a:r>
            <a:r>
              <a:rPr lang="en-US" dirty="0" err="1" smtClean="0"/>
              <a:t>DBpedia</a:t>
            </a:r>
            <a:endParaRPr lang="en-US" dirty="0"/>
          </a:p>
        </p:txBody>
      </p:sp>
      <p:sp>
        <p:nvSpPr>
          <p:cNvPr id="3" name="Content Placeholder 2"/>
          <p:cNvSpPr>
            <a:spLocks noGrp="1"/>
          </p:cNvSpPr>
          <p:nvPr>
            <p:ph idx="1"/>
          </p:nvPr>
        </p:nvSpPr>
        <p:spPr>
          <a:xfrm>
            <a:off x="457200" y="1295400"/>
            <a:ext cx="8229600" cy="5562600"/>
          </a:xfrm>
        </p:spPr>
        <p:txBody>
          <a:bodyPr>
            <a:normAutofit/>
          </a:bodyPr>
          <a:lstStyle/>
          <a:p>
            <a:r>
              <a:rPr lang="en-US" dirty="0" smtClean="0"/>
              <a:t>Wikipedia “</a:t>
            </a:r>
            <a:r>
              <a:rPr lang="en-US" dirty="0" err="1" smtClean="0"/>
              <a:t>infoboxes</a:t>
            </a:r>
            <a:r>
              <a:rPr lang="en-US" dirty="0" smtClean="0"/>
              <a:t>” are “structured data”</a:t>
            </a:r>
          </a:p>
          <a:p>
            <a:r>
              <a:rPr lang="en-US" dirty="0" smtClean="0"/>
              <a:t>But are </a:t>
            </a:r>
            <a:r>
              <a:rPr lang="en-US" dirty="0" smtClean="0"/>
              <a:t>authored as </a:t>
            </a:r>
            <a:r>
              <a:rPr lang="en-US" dirty="0" smtClean="0"/>
              <a:t>text</a:t>
            </a:r>
          </a:p>
          <a:p>
            <a:r>
              <a:rPr lang="en-US" dirty="0" err="1" smtClean="0"/>
              <a:t>DBpedia</a:t>
            </a:r>
            <a:r>
              <a:rPr lang="en-US" dirty="0" smtClean="0"/>
              <a:t> project</a:t>
            </a:r>
          </a:p>
          <a:p>
            <a:pPr lvl="1"/>
            <a:r>
              <a:rPr lang="en-US" dirty="0"/>
              <a:t>S</a:t>
            </a:r>
            <a:r>
              <a:rPr lang="en-US" dirty="0" smtClean="0"/>
              <a:t>piders </a:t>
            </a:r>
            <a:r>
              <a:rPr lang="en-US" dirty="0" smtClean="0"/>
              <a:t>W</a:t>
            </a:r>
            <a:r>
              <a:rPr lang="en-US" dirty="0" smtClean="0"/>
              <a:t>ikipedia</a:t>
            </a:r>
            <a:endParaRPr lang="en-US" dirty="0" smtClean="0"/>
          </a:p>
          <a:p>
            <a:pPr lvl="1"/>
            <a:r>
              <a:rPr lang="en-US" dirty="0" smtClean="0"/>
              <a:t>Applies information extraction to</a:t>
            </a:r>
            <a:r>
              <a:rPr lang="en-US" dirty="0" smtClean="0"/>
              <a:t> </a:t>
            </a:r>
            <a:r>
              <a:rPr lang="en-US" dirty="0" err="1" smtClean="0"/>
              <a:t>infoboxes</a:t>
            </a:r>
            <a:endParaRPr lang="en-US" dirty="0" smtClean="0"/>
          </a:p>
          <a:p>
            <a:pPr lvl="1"/>
            <a:r>
              <a:rPr lang="en-US" dirty="0" smtClean="0"/>
              <a:t>Stores results in </a:t>
            </a:r>
            <a:r>
              <a:rPr lang="en-US" dirty="0" err="1" smtClean="0"/>
              <a:t>queryable</a:t>
            </a:r>
            <a:r>
              <a:rPr lang="en-US" dirty="0" smtClean="0"/>
              <a:t> </a:t>
            </a:r>
            <a:r>
              <a:rPr lang="en-US" dirty="0" smtClean="0"/>
              <a:t>database</a:t>
            </a:r>
            <a:endParaRPr lang="en-US" dirty="0" smtClean="0"/>
          </a:p>
          <a:p>
            <a:r>
              <a:rPr lang="en-US" dirty="0" smtClean="0"/>
              <a:t>Challenges</a:t>
            </a:r>
            <a:endParaRPr lang="en-US" dirty="0" smtClean="0"/>
          </a:p>
          <a:p>
            <a:pPr lvl="1"/>
            <a:r>
              <a:rPr lang="en-US" dirty="0" smtClean="0"/>
              <a:t>Sloppy </a:t>
            </a:r>
            <a:r>
              <a:rPr lang="en-US" dirty="0" err="1" smtClean="0"/>
              <a:t>infoboxes</a:t>
            </a:r>
            <a:r>
              <a:rPr lang="en-US" dirty="0" smtClean="0"/>
              <a:t> yield errors in database</a:t>
            </a:r>
          </a:p>
          <a:p>
            <a:pPr lvl="1"/>
            <a:r>
              <a:rPr lang="en-US" dirty="0" smtClean="0"/>
              <a:t>Parsed data not in wiki for users to view</a:t>
            </a:r>
          </a:p>
          <a:p>
            <a:pPr lvl="1"/>
            <a:r>
              <a:rPr lang="en-US" dirty="0" smtClean="0"/>
              <a:t>No rich visualization in Wikipedia</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a:t>
            </a:r>
            <a:endParaRPr lang="en-US" dirty="0"/>
          </a:p>
        </p:txBody>
      </p:sp>
      <p:sp>
        <p:nvSpPr>
          <p:cNvPr id="3" name="Content Placeholder 2"/>
          <p:cNvSpPr>
            <a:spLocks noGrp="1"/>
          </p:cNvSpPr>
          <p:nvPr>
            <p:ph idx="1"/>
          </p:nvPr>
        </p:nvSpPr>
        <p:spPr>
          <a:xfrm>
            <a:off x="457200" y="1295400"/>
            <a:ext cx="8229600" cy="5334000"/>
          </a:xfrm>
        </p:spPr>
        <p:txBody>
          <a:bodyPr>
            <a:normAutofit/>
          </a:bodyPr>
          <a:lstStyle/>
          <a:p>
            <a:r>
              <a:rPr lang="en-US" dirty="0" smtClean="0"/>
              <a:t>Ben </a:t>
            </a:r>
            <a:r>
              <a:rPr lang="en-US" dirty="0" err="1" smtClean="0"/>
              <a:t>Bederson</a:t>
            </a:r>
            <a:r>
              <a:rPr lang="en-US" dirty="0" smtClean="0"/>
              <a:t>, “Interfaces for Staying in the Flow”, Ubiquity 2004</a:t>
            </a:r>
          </a:p>
          <a:p>
            <a:r>
              <a:rPr lang="en-US" dirty="0" smtClean="0"/>
              <a:t>A sense of focused task concentration</a:t>
            </a:r>
          </a:p>
          <a:p>
            <a:r>
              <a:rPr lang="en-US" dirty="0" smtClean="0"/>
              <a:t>“First</a:t>
            </a:r>
            <a:r>
              <a:rPr lang="en-US" dirty="0" smtClean="0"/>
              <a:t>, by whatever name you call it - </a:t>
            </a:r>
            <a:r>
              <a:rPr lang="en-US" dirty="0" smtClean="0"/>
              <a:t>“the </a:t>
            </a:r>
            <a:r>
              <a:rPr lang="en-US" dirty="0" smtClean="0"/>
              <a:t>runner's high</a:t>
            </a:r>
            <a:r>
              <a:rPr lang="en-US" dirty="0" smtClean="0"/>
              <a:t>,” “being in </a:t>
            </a:r>
            <a:r>
              <a:rPr lang="en-US" dirty="0" smtClean="0"/>
              <a:t>the </a:t>
            </a:r>
            <a:r>
              <a:rPr lang="en-US" dirty="0" smtClean="0"/>
              <a:t>moment,” “in </a:t>
            </a:r>
            <a:r>
              <a:rPr lang="en-US" dirty="0" smtClean="0"/>
              <a:t>the </a:t>
            </a:r>
            <a:r>
              <a:rPr lang="en-US" dirty="0" smtClean="0"/>
              <a:t>zone”, “when </a:t>
            </a:r>
            <a:r>
              <a:rPr lang="en-US" dirty="0" smtClean="0"/>
              <a:t>time slows down</a:t>
            </a:r>
            <a:r>
              <a:rPr lang="en-US" dirty="0" smtClean="0"/>
              <a:t>,” “the </a:t>
            </a:r>
            <a:r>
              <a:rPr lang="en-US" dirty="0" smtClean="0"/>
              <a:t>opposite of writer's block,” </a:t>
            </a:r>
            <a:r>
              <a:rPr lang="en-US" b="1" dirty="0" smtClean="0"/>
              <a:t>flow</a:t>
            </a:r>
            <a:r>
              <a:rPr lang="en-US" dirty="0" smtClean="0"/>
              <a:t> has been studied and celebrated by mystics, athletes, artists and their coaches and guides for centuries</a:t>
            </a:r>
            <a:r>
              <a:rPr lang="en-US" dirty="0" smtClean="0"/>
              <a:t>.”</a:t>
            </a:r>
          </a:p>
          <a:p>
            <a:pPr>
              <a:buNone/>
            </a:pPr>
            <a:r>
              <a:rPr lang="en-US" dirty="0" smtClean="0"/>
              <a:t>         ---Obama presidential campaign </a:t>
            </a:r>
            <a:r>
              <a:rPr lang="en-US" dirty="0" err="1" smtClean="0"/>
              <a:t>soliciation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print"/>
          <a:srcRect/>
          <a:stretch>
            <a:fillRect/>
          </a:stretch>
        </p:blipFill>
        <p:spPr bwMode="auto">
          <a:xfrm>
            <a:off x="65857" y="544711"/>
            <a:ext cx="9010055" cy="4805288"/>
          </a:xfrm>
          <a:prstGeom prst="rect">
            <a:avLst/>
          </a:prstGeom>
          <a:noFill/>
          <a:ln w="12700" cap="rnd">
            <a:noFill/>
            <a:round/>
            <a:headEnd/>
            <a:tailEnd/>
          </a:ln>
        </p:spPr>
      </p:pic>
      <p:sp>
        <p:nvSpPr>
          <p:cNvPr id="32771" name="Rectangle 3"/>
          <p:cNvSpPr>
            <a:spLocks/>
          </p:cNvSpPr>
          <p:nvPr/>
        </p:nvSpPr>
        <p:spPr bwMode="auto">
          <a:xfrm>
            <a:off x="160734" y="5697141"/>
            <a:ext cx="8983266" cy="821531"/>
          </a:xfrm>
          <a:prstGeom prst="rect">
            <a:avLst/>
          </a:prstGeom>
          <a:noFill/>
          <a:ln w="12700" cap="flat">
            <a:noFill/>
            <a:miter lim="800000"/>
            <a:headEnd type="none" w="med" len="med"/>
            <a:tailEnd type="none" w="med" len="med"/>
          </a:ln>
        </p:spPr>
        <p:txBody>
          <a:bodyPr lIns="0" tIns="0" rIns="0" bIns="0"/>
          <a:lstStyle/>
          <a:p>
            <a:pPr marL="241093" indent="-241093"/>
            <a:r>
              <a:rPr lang="en-US" sz="2400" dirty="0">
                <a:latin typeface="Helvetica Neue Light" charset="0"/>
                <a:ea typeface="Helvetica Neue Light" charset="0"/>
                <a:cs typeface="Helvetica Neue Light" charset="0"/>
                <a:sym typeface="Helvetica Neue Light" charset="0"/>
              </a:rPr>
              <a:t>meeting notes contain to-dos, contacts, ref. bits, calculations;</a:t>
            </a:r>
          </a:p>
          <a:p>
            <a:pPr marL="241093" indent="-241093"/>
            <a:r>
              <a:rPr lang="en-US" sz="2400" dirty="0">
                <a:latin typeface="Helvetica Neue Light" charset="0"/>
                <a:ea typeface="Helvetica Neue Light" charset="0"/>
                <a:cs typeface="Helvetica Neue Light" charset="0"/>
                <a:sym typeface="Helvetica Neue Light" charset="0"/>
              </a:rPr>
              <a:t>calendar events share parts with contacts, bookmarks, </a:t>
            </a:r>
            <a:r>
              <a:rPr lang="en-US" sz="2400" dirty="0" smtClean="0">
                <a:latin typeface="Helvetica Neue Light" charset="0"/>
                <a:ea typeface="Helvetica Neue Light" charset="0"/>
                <a:cs typeface="Helvetica Neue Light" charset="0"/>
                <a:sym typeface="Helvetica Neue Light" charset="0"/>
              </a:rPr>
              <a:t>maps</a:t>
            </a:r>
            <a:endParaRPr lang="en-US" sz="2400" dirty="0">
              <a:latin typeface="Helvetica Neue Light" charset="0"/>
              <a:ea typeface="Helvetica Neue Light" charset="0"/>
              <a:cs typeface="Helvetica Neue Light" charset="0"/>
              <a:sym typeface="Helvetica Neue Light" charset="0"/>
            </a:endParaRPr>
          </a:p>
          <a:p>
            <a:pPr marL="241093" indent="-241093"/>
            <a:r>
              <a:rPr lang="en-US" sz="2400" dirty="0">
                <a:latin typeface="Helvetica Neue Light" charset="0"/>
                <a:ea typeface="Helvetica Neue Light" charset="0"/>
                <a:cs typeface="Helvetica Neue Light" charset="0"/>
                <a:sym typeface="Helvetica Neue Light" charset="0"/>
              </a:rPr>
              <a:t>contacts double as </a:t>
            </a:r>
            <a:r>
              <a:rPr lang="en-US" sz="2400" dirty="0" smtClean="0">
                <a:latin typeface="Helvetica Neue Light" charset="0"/>
                <a:ea typeface="Helvetica Neue Light" charset="0"/>
                <a:cs typeface="Helvetica Neue Light" charset="0"/>
                <a:sym typeface="Helvetica Neue Light" charset="0"/>
              </a:rPr>
              <a:t>reminders </a:t>
            </a:r>
            <a:r>
              <a:rPr lang="en-US" sz="2400" dirty="0">
                <a:latin typeface="Helvetica Neue Light" charset="0"/>
                <a:ea typeface="Helvetica Neue Light" charset="0"/>
                <a:cs typeface="Helvetica Neue Light" charset="0"/>
                <a:sym typeface="Helvetica Neue Light" charset="0"/>
              </a:rPr>
              <a:t>(to-contacts) </a:t>
            </a:r>
          </a:p>
        </p:txBody>
      </p:sp>
      <p:pic>
        <p:nvPicPr>
          <p:cNvPr id="5" name="Picture 4"/>
          <p:cNvPicPr>
            <a:picLocks noChangeAspect="1" noChangeArrowheads="1"/>
          </p:cNvPicPr>
          <p:nvPr/>
        </p:nvPicPr>
        <p:blipFill>
          <a:blip r:embed="rId4" cstate="print"/>
          <a:srcRect/>
          <a:stretch>
            <a:fillRect/>
          </a:stretch>
        </p:blipFill>
        <p:spPr bwMode="auto">
          <a:xfrm>
            <a:off x="3733800" y="548640"/>
            <a:ext cx="5303520" cy="2759877"/>
          </a:xfrm>
          <a:prstGeom prst="rect">
            <a:avLst/>
          </a:prstGeom>
          <a:noFill/>
          <a:ln w="25400" cap="flat">
            <a:solidFill>
              <a:schemeClr val="tx1"/>
            </a:solidFill>
            <a:prstDash val="solid"/>
            <a:miter lim="800000"/>
            <a:headEnd/>
            <a:tailEnd/>
          </a:ln>
        </p:spPr>
      </p:pic>
      <p:sp>
        <p:nvSpPr>
          <p:cNvPr id="32770" name="Rectangle 2"/>
          <p:cNvSpPr>
            <a:spLocks/>
          </p:cNvSpPr>
          <p:nvPr/>
        </p:nvSpPr>
        <p:spPr bwMode="auto">
          <a:xfrm>
            <a:off x="89296" y="35719"/>
            <a:ext cx="9054704" cy="461665"/>
          </a:xfrm>
          <a:prstGeom prst="rect">
            <a:avLst/>
          </a:prstGeom>
          <a:solidFill>
            <a:schemeClr val="bg1"/>
          </a:solidFill>
          <a:ln w="12700" cap="flat">
            <a:noFill/>
            <a:miter lim="800000"/>
            <a:headEnd type="none" w="med" len="med"/>
            <a:tailEnd type="none" w="med" len="med"/>
          </a:ln>
        </p:spPr>
        <p:txBody>
          <a:bodyPr wrap="square" lIns="0" tIns="0" rIns="0" bIns="0">
            <a:spAutoFit/>
          </a:bodyPr>
          <a:lstStyle/>
          <a:p>
            <a:pPr marL="241093" indent="-241093"/>
            <a:r>
              <a:rPr lang="en-US" sz="3000" dirty="0" smtClean="0">
                <a:latin typeface="Helvetica Neue Light" charset="0"/>
                <a:ea typeface="Helvetica Neue Light" charset="0"/>
                <a:cs typeface="Helvetica Neue Light" charset="0"/>
                <a:sym typeface="Helvetica Neue Light" charset="0"/>
              </a:rPr>
              <a:t>#2 – chimeras fight between apps</a:t>
            </a:r>
            <a:endParaRPr lang="en-US" sz="3000" dirty="0">
              <a:latin typeface="Helvetica Neue Light" charset="0"/>
              <a:ea typeface="Helvetica Neue Light" charset="0"/>
              <a:cs typeface="Helvetica Neue Light" charset="0"/>
              <a:sym typeface="Helvetica Neue Light" charset="0"/>
            </a:endParaRPr>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cstate="print"/>
          <a:srcRect/>
          <a:stretch>
            <a:fillRect/>
          </a:stretch>
        </p:blipFill>
        <p:spPr bwMode="auto">
          <a:xfrm>
            <a:off x="339328" y="1062633"/>
            <a:ext cx="8572500" cy="4572000"/>
          </a:xfrm>
          <a:prstGeom prst="rect">
            <a:avLst/>
          </a:prstGeom>
          <a:noFill/>
          <a:ln w="12700" cap="rnd">
            <a:noFill/>
            <a:round/>
            <a:headEnd/>
            <a:tailEnd/>
          </a:ln>
        </p:spPr>
      </p:pic>
      <p:sp>
        <p:nvSpPr>
          <p:cNvPr id="3" name="Rectangle 2"/>
          <p:cNvSpPr>
            <a:spLocks/>
          </p:cNvSpPr>
          <p:nvPr/>
        </p:nvSpPr>
        <p:spPr bwMode="auto">
          <a:xfrm>
            <a:off x="-133945" y="0"/>
            <a:ext cx="9295805" cy="660797"/>
          </a:xfrm>
          <a:prstGeom prst="rect">
            <a:avLst/>
          </a:prstGeom>
          <a:solidFill>
            <a:schemeClr val="bg1"/>
          </a:solidFill>
          <a:ln w="25400" cap="flat">
            <a:noFill/>
            <a:miter lim="800000"/>
            <a:headEnd type="none" w="med" len="med"/>
            <a:tailEnd type="none" w="med" len="med"/>
          </a:ln>
        </p:spPr>
        <p:txBody>
          <a:bodyPr lIns="89294" tIns="89294" rIns="89294" bIns="89294"/>
          <a:lstStyle/>
          <a:p>
            <a:pPr algn="l"/>
            <a:r>
              <a:rPr lang="en-US" sz="3200" dirty="0">
                <a:latin typeface="Helvetica Neue Light" charset="0"/>
                <a:ea typeface="Helvetica Neue Light" charset="0"/>
                <a:cs typeface="Helvetica Neue Light" charset="0"/>
                <a:sym typeface="Helvetica Neue Light" charset="0"/>
              </a:rPr>
              <a:t>  </a:t>
            </a:r>
            <a:r>
              <a:rPr lang="en-US" sz="3200" dirty="0" smtClean="0">
                <a:latin typeface="Helvetica Neue Light" charset="0"/>
                <a:ea typeface="Helvetica Neue Light" charset="0"/>
                <a:cs typeface="Helvetica Neue Light" charset="0"/>
                <a:sym typeface="Helvetica Neue Light" charset="0"/>
              </a:rPr>
              <a:t>#3 </a:t>
            </a:r>
            <a:r>
              <a:rPr lang="en-US" sz="3200" dirty="0">
                <a:latin typeface="Helvetica Neue Light" charset="0"/>
                <a:ea typeface="Helvetica Neue Light" charset="0"/>
                <a:cs typeface="Helvetica Neue Light" charset="0"/>
                <a:sym typeface="Helvetica Neue Light" charset="0"/>
              </a:rPr>
              <a:t>- diverse </a:t>
            </a:r>
            <a:r>
              <a:rPr lang="en-US" sz="3200" dirty="0" smtClean="0">
                <a:latin typeface="Helvetica Neue Light" charset="0"/>
                <a:ea typeface="Helvetica Neue Light" charset="0"/>
                <a:cs typeface="Helvetica Neue Light" charset="0"/>
                <a:sym typeface="Helvetica Neue Light" charset="0"/>
              </a:rPr>
              <a:t>information forms don’t fit apps</a:t>
            </a:r>
            <a:endParaRPr lang="en-US" sz="3200" dirty="0">
              <a:latin typeface="Helvetica Neue Light" charset="0"/>
              <a:ea typeface="Helvetica Neue Light" charset="0"/>
              <a:cs typeface="Helvetica Neue Light" charset="0"/>
              <a:sym typeface="Helvetica Neue Light"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rrowheads="1"/>
          </p:cNvPicPr>
          <p:nvPr/>
        </p:nvPicPr>
        <p:blipFill>
          <a:blip r:embed="rId3" cstate="print"/>
          <a:srcRect b="64839"/>
          <a:stretch>
            <a:fillRect/>
          </a:stretch>
        </p:blipFill>
        <p:spPr bwMode="auto">
          <a:xfrm>
            <a:off x="103807" y="228600"/>
            <a:ext cx="3307333" cy="6472908"/>
          </a:xfrm>
          <a:prstGeom prst="rect">
            <a:avLst/>
          </a:prstGeom>
          <a:noFill/>
          <a:ln w="9525" cap="flat">
            <a:noFill/>
            <a:round/>
            <a:headEnd/>
            <a:tailEnd/>
          </a:ln>
        </p:spPr>
      </p:pic>
      <p:pic>
        <p:nvPicPr>
          <p:cNvPr id="30722" name="Picture 2"/>
          <p:cNvPicPr>
            <a:picLocks noChangeArrowheads="1"/>
          </p:cNvPicPr>
          <p:nvPr/>
        </p:nvPicPr>
        <p:blipFill>
          <a:blip r:embed="rId3" cstate="print"/>
          <a:srcRect t="34433" b="30405"/>
          <a:stretch>
            <a:fillRect/>
          </a:stretch>
        </p:blipFill>
        <p:spPr bwMode="auto">
          <a:xfrm>
            <a:off x="3711401" y="228600"/>
            <a:ext cx="3307333" cy="6472908"/>
          </a:xfrm>
          <a:prstGeom prst="rect">
            <a:avLst/>
          </a:prstGeom>
          <a:noFill/>
          <a:ln w="9525" cap="flat">
            <a:noFill/>
            <a:round/>
            <a:headEnd/>
            <a:tailEnd/>
          </a:ln>
        </p:spPr>
      </p:pic>
      <p:sp>
        <p:nvSpPr>
          <p:cNvPr id="30723" name="Line 3"/>
          <p:cNvSpPr>
            <a:spLocks noChangeShapeType="1"/>
          </p:cNvSpPr>
          <p:nvPr/>
        </p:nvSpPr>
        <p:spPr bwMode="auto">
          <a:xfrm>
            <a:off x="3559596" y="595833"/>
            <a:ext cx="0" cy="5741789"/>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pic>
        <p:nvPicPr>
          <p:cNvPr id="30724" name="Picture 4"/>
          <p:cNvPicPr>
            <a:picLocks noChangeArrowheads="1"/>
          </p:cNvPicPr>
          <p:nvPr/>
        </p:nvPicPr>
        <p:blipFill>
          <a:blip r:embed="rId3" cstate="print"/>
          <a:srcRect t="75119" r="24506"/>
          <a:stretch>
            <a:fillRect/>
          </a:stretch>
        </p:blipFill>
        <p:spPr bwMode="auto">
          <a:xfrm>
            <a:off x="7218536" y="2123926"/>
            <a:ext cx="1925464" cy="3535040"/>
          </a:xfrm>
          <a:prstGeom prst="rect">
            <a:avLst/>
          </a:prstGeom>
          <a:noFill/>
          <a:ln w="9525" cap="flat">
            <a:noFill/>
            <a:round/>
            <a:headEnd/>
            <a:tailEnd/>
          </a:ln>
        </p:spPr>
      </p:pic>
      <p:sp>
        <p:nvSpPr>
          <p:cNvPr id="30725" name="Line 5"/>
          <p:cNvSpPr>
            <a:spLocks noChangeShapeType="1"/>
          </p:cNvSpPr>
          <p:nvPr/>
        </p:nvSpPr>
        <p:spPr bwMode="auto">
          <a:xfrm>
            <a:off x="7140401" y="595833"/>
            <a:ext cx="0" cy="5741789"/>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pic>
        <p:nvPicPr>
          <p:cNvPr id="30726" name="Picture 6"/>
          <p:cNvPicPr>
            <a:picLocks noChangeArrowheads="1"/>
          </p:cNvPicPr>
          <p:nvPr/>
        </p:nvPicPr>
        <p:blipFill>
          <a:blip r:embed="rId3" cstate="print"/>
          <a:srcRect t="69507" r="24506" b="26514"/>
          <a:stretch>
            <a:fillRect/>
          </a:stretch>
        </p:blipFill>
        <p:spPr bwMode="auto">
          <a:xfrm>
            <a:off x="7218536" y="1539032"/>
            <a:ext cx="1925464" cy="565919"/>
          </a:xfrm>
          <a:prstGeom prst="rect">
            <a:avLst/>
          </a:prstGeom>
          <a:noFill/>
          <a:ln w="9525" cap="flat">
            <a:noFill/>
            <a:round/>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cstate="print"/>
          <a:srcRect/>
          <a:stretch>
            <a:fillRect/>
          </a:stretch>
        </p:blipFill>
        <p:spPr bwMode="auto">
          <a:xfrm>
            <a:off x="-3581400" y="1828800"/>
            <a:ext cx="9150698" cy="6863581"/>
          </a:xfrm>
          <a:prstGeom prst="rect">
            <a:avLst/>
          </a:prstGeom>
          <a:noFill/>
          <a:ln w="25400" cap="flat">
            <a:solidFill>
              <a:schemeClr val="tx1"/>
            </a:solidFill>
            <a:prstDash val="solid"/>
            <a:miter lim="800000"/>
            <a:headEnd/>
            <a:tailEnd/>
          </a:ln>
        </p:spPr>
      </p:pic>
      <p:pic>
        <p:nvPicPr>
          <p:cNvPr id="33794" name="Picture 2"/>
          <p:cNvPicPr>
            <a:picLocks noChangeAspect="1" noChangeArrowheads="1"/>
          </p:cNvPicPr>
          <p:nvPr/>
        </p:nvPicPr>
        <p:blipFill>
          <a:blip r:embed="rId4" cstate="print"/>
          <a:srcRect l="34666" t="19400" r="1660" b="14583"/>
          <a:stretch>
            <a:fillRect/>
          </a:stretch>
        </p:blipFill>
        <p:spPr bwMode="auto">
          <a:xfrm>
            <a:off x="-1074911" y="-11162"/>
            <a:ext cx="4167932" cy="3240361"/>
          </a:xfrm>
          <a:prstGeom prst="rect">
            <a:avLst/>
          </a:prstGeom>
          <a:noFill/>
          <a:ln w="25400" cap="flat">
            <a:solidFill>
              <a:schemeClr val="tx1"/>
            </a:solidFill>
            <a:prstDash val="solid"/>
            <a:miter lim="800000"/>
            <a:headEnd/>
            <a:tailEnd/>
          </a:ln>
        </p:spPr>
      </p:pic>
      <p:pic>
        <p:nvPicPr>
          <p:cNvPr id="33797" name="Picture 5"/>
          <p:cNvPicPr>
            <a:picLocks noChangeArrowheads="1"/>
          </p:cNvPicPr>
          <p:nvPr/>
        </p:nvPicPr>
        <p:blipFill>
          <a:blip r:embed="rId5" cstate="print"/>
          <a:srcRect l="16051" t="32137" r="9923" b="19501"/>
          <a:stretch>
            <a:fillRect/>
          </a:stretch>
        </p:blipFill>
        <p:spPr bwMode="auto">
          <a:xfrm>
            <a:off x="3276600" y="3232547"/>
            <a:ext cx="7834908" cy="3625453"/>
          </a:xfrm>
          <a:prstGeom prst="rect">
            <a:avLst/>
          </a:prstGeom>
          <a:noFill/>
          <a:ln w="25400" cap="flat">
            <a:solidFill>
              <a:schemeClr val="tx1"/>
            </a:solidFill>
            <a:prstDash val="solid"/>
            <a:miter lim="800000"/>
            <a:headEnd/>
            <a:tailEnd/>
          </a:ln>
        </p:spPr>
      </p:pic>
      <p:pic>
        <p:nvPicPr>
          <p:cNvPr id="3074" name="Picture 2"/>
          <p:cNvPicPr>
            <a:picLocks noChangeAspect="1" noChangeArrowheads="1"/>
          </p:cNvPicPr>
          <p:nvPr/>
        </p:nvPicPr>
        <p:blipFill>
          <a:blip r:embed="rId6" cstate="print"/>
          <a:srcRect/>
          <a:stretch>
            <a:fillRect/>
          </a:stretch>
        </p:blipFill>
        <p:spPr bwMode="auto">
          <a:xfrm>
            <a:off x="2514600" y="685800"/>
            <a:ext cx="7071507" cy="2590800"/>
          </a:xfrm>
          <a:prstGeom prst="rect">
            <a:avLst/>
          </a:prstGeom>
          <a:noFill/>
          <a:ln w="9525">
            <a:noFill/>
            <a:miter lim="800000"/>
            <a:headEnd/>
            <a:tailEnd/>
          </a:ln>
        </p:spPr>
      </p:pic>
      <p:sp>
        <p:nvSpPr>
          <p:cNvPr id="33795" name="Rectangle 3"/>
          <p:cNvSpPr>
            <a:spLocks/>
          </p:cNvSpPr>
          <p:nvPr/>
        </p:nvSpPr>
        <p:spPr bwMode="auto">
          <a:xfrm>
            <a:off x="0" y="0"/>
            <a:ext cx="9151814" cy="678656"/>
          </a:xfrm>
          <a:prstGeom prst="rect">
            <a:avLst/>
          </a:prstGeom>
          <a:solidFill>
            <a:schemeClr val="bg1"/>
          </a:solidFill>
          <a:ln w="12700" cap="flat">
            <a:noFill/>
            <a:miter lim="800000"/>
            <a:headEnd type="none" w="med" len="med"/>
            <a:tailEnd type="none" w="med" len="med"/>
          </a:ln>
        </p:spPr>
        <p:txBody>
          <a:bodyPr lIns="169658" tIns="169658" rIns="169658" bIns="169658"/>
          <a:lstStyle/>
          <a:p>
            <a:pPr algn="l"/>
            <a:r>
              <a:rPr lang="en-US" sz="2800" dirty="0">
                <a:latin typeface="Helvetica Neue Light" charset="0"/>
                <a:ea typeface="Helvetica Neue Light" charset="0"/>
                <a:cs typeface="Helvetica Neue Light" charset="0"/>
                <a:sym typeface="Helvetica Neue Light" charset="0"/>
              </a:rPr>
              <a:t> #4 </a:t>
            </a:r>
            <a:r>
              <a:rPr lang="en-US" sz="2800" dirty="0" smtClean="0">
                <a:latin typeface="Helvetica Neue Light" charset="0"/>
                <a:ea typeface="Helvetica Neue Light" charset="0"/>
                <a:cs typeface="Helvetica Neue Light" charset="0"/>
                <a:sym typeface="Helvetica Neue Light" charset="0"/>
              </a:rPr>
              <a:t>– </a:t>
            </a:r>
            <a:r>
              <a:rPr lang="en-US" sz="2800" dirty="0" smtClean="0">
                <a:latin typeface="Helvetica Neue Light" charset="0"/>
                <a:ea typeface="Helvetica Neue Light" charset="0"/>
                <a:cs typeface="Helvetica Neue Light" charset="0"/>
                <a:sym typeface="Helvetica Neue Light" charset="0"/>
              </a:rPr>
              <a:t>Want i</a:t>
            </a:r>
            <a:r>
              <a:rPr lang="en-US" sz="2800" dirty="0" smtClean="0">
                <a:latin typeface="Helvetica Neue Light" charset="0"/>
                <a:ea typeface="Helvetica Neue Light" charset="0"/>
                <a:cs typeface="Helvetica Neue Light" charset="0"/>
                <a:sym typeface="Helvetica Neue Light" charset="0"/>
              </a:rPr>
              <a:t>n view at right time---workflow integration</a:t>
            </a:r>
            <a:endParaRPr lang="en-US" sz="2800" dirty="0">
              <a:latin typeface="Helvetica Neue Light" charset="0"/>
              <a:ea typeface="Helvetica Neue Light" charset="0"/>
              <a:cs typeface="Helvetica Neue Light" charset="0"/>
              <a:sym typeface="Helvetica Neue Light" charset="0"/>
            </a:endParaRPr>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The Deeper Web: </a:t>
            </a:r>
            <a:br>
              <a:rPr lang="en-US" dirty="0" smtClean="0"/>
            </a:br>
            <a:r>
              <a:rPr lang="en-US" dirty="0" smtClean="0"/>
              <a:t>Managing Information </a:t>
            </a:r>
            <a:br>
              <a:rPr lang="en-US" dirty="0" smtClean="0"/>
            </a:br>
            <a:r>
              <a:rPr lang="en-US" dirty="0" smtClean="0"/>
              <a:t>that isn’t on the Web (Yet)</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178594" y="794742"/>
            <a:ext cx="6456164" cy="5759648"/>
          </a:xfrm>
          <a:prstGeom prst="rect">
            <a:avLst/>
          </a:prstGeom>
          <a:noFill/>
          <a:ln w="12700" cap="flat">
            <a:noFill/>
            <a:miter lim="800000"/>
            <a:headEnd type="none" w="med" len="med"/>
            <a:tailEnd type="none" w="med" len="med"/>
          </a:ln>
        </p:spPr>
        <p:txBody>
          <a:bodyPr lIns="0" tIns="0" rIns="0" bIns="0"/>
          <a:lstStyle/>
          <a:p>
            <a:pPr algn="l"/>
            <a:r>
              <a:rPr lang="en-US" sz="2300" dirty="0">
                <a:latin typeface="Helvetica Neue Light" charset="0"/>
                <a:ea typeface="Helvetica Neue Light" charset="0"/>
                <a:cs typeface="Helvetica Neue Light" charset="0"/>
                <a:sym typeface="Helvetica Neue Light" charset="0"/>
              </a:rPr>
              <a:t>1. </a:t>
            </a:r>
            <a:r>
              <a:rPr lang="en-US" sz="2300" dirty="0" smtClean="0">
                <a:latin typeface="Helvetica Neue Light" charset="0"/>
                <a:ea typeface="Helvetica Neue Light" charset="0"/>
                <a:cs typeface="Helvetica Neue Light" charset="0"/>
                <a:sym typeface="Helvetica Neue Light" charset="0"/>
              </a:rPr>
              <a:t>Using computer distracting/impossible: </a:t>
            </a:r>
            <a:endParaRPr lang="en-US" sz="2300" dirty="0">
              <a:latin typeface="Helvetica Neue Light" charset="0"/>
              <a:ea typeface="Helvetica Neue Light" charset="0"/>
              <a:cs typeface="Helvetica Neue Light" charset="0"/>
              <a:sym typeface="Helvetica Neue Light" charset="0"/>
            </a:endParaRPr>
          </a:p>
          <a:p>
            <a:pPr algn="l"/>
            <a:endParaRPr lang="en-US" sz="2300" dirty="0">
              <a:latin typeface="Helvetica Neue Light" charset="0"/>
              <a:ea typeface="Helvetica Neue Light" charset="0"/>
              <a:cs typeface="Helvetica Neue Light" charset="0"/>
              <a:sym typeface="Helvetica Neue Light" charset="0"/>
            </a:endParaRPr>
          </a:p>
          <a:p>
            <a:pPr algn="l"/>
            <a:r>
              <a:rPr lang="en-US" sz="2300" dirty="0">
                <a:latin typeface="Helvetica Neue Light" charset="0"/>
                <a:ea typeface="Helvetica Neue Light" charset="0"/>
                <a:cs typeface="Helvetica Neue Light" charset="0"/>
                <a:sym typeface="Helvetica Neue Light" charset="0"/>
              </a:rPr>
              <a:t> </a:t>
            </a:r>
            <a:r>
              <a:rPr lang="en-US" sz="2300" dirty="0" smtClean="0">
                <a:latin typeface="Helvetica Neue Light" charset="0"/>
                <a:ea typeface="Helvetica Neue Light" charset="0"/>
                <a:cs typeface="Helvetica Neue Light" charset="0"/>
                <a:sym typeface="Helvetica Neue Light" charset="0"/>
              </a:rPr>
              <a:t>   speed/effort</a:t>
            </a:r>
            <a:endParaRPr lang="en-US" sz="2300" dirty="0">
              <a:latin typeface="Helvetica Neue Light" charset="0"/>
              <a:ea typeface="Helvetica Neue Light" charset="0"/>
              <a:cs typeface="Helvetica Neue Light" charset="0"/>
              <a:sym typeface="Helvetica Neue Light" charset="0"/>
            </a:endParaRPr>
          </a:p>
          <a:p>
            <a:pPr algn="l"/>
            <a:endParaRPr lang="en-US" sz="2300" dirty="0">
              <a:latin typeface="Helvetica Neue Light" charset="0"/>
              <a:ea typeface="Helvetica Neue Light" charset="0"/>
              <a:cs typeface="Helvetica Neue Light" charset="0"/>
              <a:sym typeface="Helvetica Neue Light" charset="0"/>
            </a:endParaRPr>
          </a:p>
          <a:p>
            <a:pPr algn="l"/>
            <a:r>
              <a:rPr lang="en-US" sz="2300" dirty="0">
                <a:latin typeface="Helvetica Neue Light" charset="0"/>
                <a:ea typeface="Helvetica Neue Light" charset="0"/>
                <a:cs typeface="Helvetica Neue Light" charset="0"/>
                <a:sym typeface="Helvetica Neue Light" charset="0"/>
              </a:rPr>
              <a:t>    availability : </a:t>
            </a:r>
            <a:r>
              <a:rPr lang="en-US" sz="2300" dirty="0" smtClean="0">
                <a:latin typeface="Helvetica Neue Light" charset="0"/>
                <a:ea typeface="Helvetica Neue Light" charset="0"/>
                <a:cs typeface="Helvetica Neue Light" charset="0"/>
                <a:sym typeface="Helvetica Neue Light" charset="0"/>
              </a:rPr>
              <a:t>(when </a:t>
            </a:r>
            <a:r>
              <a:rPr lang="en-US" sz="2300" dirty="0">
                <a:latin typeface="Helvetica Neue Light" charset="0"/>
                <a:ea typeface="Helvetica Neue Light" charset="0"/>
                <a:cs typeface="Helvetica Neue Light" charset="0"/>
                <a:sym typeface="Helvetica Neue Light" charset="0"/>
              </a:rPr>
              <a:t>you </a:t>
            </a:r>
            <a:r>
              <a:rPr lang="en-US" sz="2300" dirty="0" smtClean="0">
                <a:latin typeface="Helvetica Neue Light" charset="0"/>
                <a:ea typeface="Helvetica Neue Light" charset="0"/>
                <a:cs typeface="Helvetica Neue Light" charset="0"/>
                <a:sym typeface="Helvetica Neue Light" charset="0"/>
              </a:rPr>
              <a:t>need tool)</a:t>
            </a:r>
            <a:endParaRPr lang="en-US" sz="2300" dirty="0">
              <a:latin typeface="Helvetica Neue Light" charset="0"/>
              <a:ea typeface="Helvetica Neue Light" charset="0"/>
              <a:cs typeface="Helvetica Neue Light" charset="0"/>
              <a:sym typeface="Helvetica Neue Light" charset="0"/>
            </a:endParaRPr>
          </a:p>
          <a:p>
            <a:pPr algn="l"/>
            <a:endParaRPr lang="en-US" sz="2300" dirty="0">
              <a:latin typeface="Helvetica Neue Light" charset="0"/>
              <a:ea typeface="Helvetica Neue Light" charset="0"/>
              <a:cs typeface="Helvetica Neue Light" charset="0"/>
              <a:sym typeface="Helvetica Neue Light" charset="0"/>
            </a:endParaRPr>
          </a:p>
          <a:p>
            <a:pPr algn="l"/>
            <a:endParaRPr lang="en-US" sz="2300" dirty="0">
              <a:latin typeface="Helvetica Neue Light" charset="0"/>
              <a:ea typeface="Helvetica Neue Light" charset="0"/>
              <a:cs typeface="Helvetica Neue Light" charset="0"/>
              <a:sym typeface="Helvetica Neue Light" charset="0"/>
            </a:endParaRPr>
          </a:p>
          <a:p>
            <a:pPr algn="l"/>
            <a:r>
              <a:rPr lang="en-US" sz="2300" dirty="0" smtClean="0">
                <a:latin typeface="Helvetica Neue Light" charset="0"/>
                <a:ea typeface="Helvetica Neue Light" charset="0"/>
                <a:cs typeface="Helvetica Neue Light" charset="0"/>
                <a:sym typeface="Helvetica Neue Light" charset="0"/>
              </a:rPr>
              <a:t>2. Schema mismatch</a:t>
            </a:r>
            <a:endParaRPr lang="en-US" sz="2300" dirty="0">
              <a:latin typeface="Helvetica Neue Light" charset="0"/>
              <a:ea typeface="Helvetica Neue Light" charset="0"/>
              <a:cs typeface="Helvetica Neue Light" charset="0"/>
              <a:sym typeface="Helvetica Neue Light" charset="0"/>
            </a:endParaRPr>
          </a:p>
          <a:p>
            <a:pPr algn="l"/>
            <a:r>
              <a:rPr lang="en-US" sz="2300" dirty="0">
                <a:latin typeface="Helvetica Neue Light" charset="0"/>
                <a:ea typeface="Helvetica Neue Light" charset="0"/>
                <a:cs typeface="Helvetica Neue Light" charset="0"/>
                <a:sym typeface="Helvetica Neue Light" charset="0"/>
              </a:rPr>
              <a:t>    </a:t>
            </a:r>
            <a:endParaRPr lang="en-US" sz="2300" dirty="0" smtClean="0">
              <a:latin typeface="Helvetica Neue Light" charset="0"/>
              <a:ea typeface="Helvetica Neue Light" charset="0"/>
              <a:cs typeface="Helvetica Neue Light" charset="0"/>
              <a:sym typeface="Helvetica Neue Light" charset="0"/>
            </a:endParaRPr>
          </a:p>
          <a:p>
            <a:pPr algn="l"/>
            <a:r>
              <a:rPr lang="en-US" sz="2300" dirty="0" smtClean="0">
                <a:latin typeface="Helvetica Neue Light" charset="0"/>
                <a:ea typeface="Helvetica Neue Light" charset="0"/>
                <a:cs typeface="Helvetica Neue Light" charset="0"/>
                <a:sym typeface="Helvetica Neue Light" charset="0"/>
              </a:rPr>
              <a:t>3. </a:t>
            </a:r>
            <a:r>
              <a:rPr lang="en-US" sz="2300" dirty="0" smtClean="0">
                <a:latin typeface="Helvetica Neue Light" charset="0"/>
                <a:ea typeface="Helvetica Neue Light" charset="0"/>
                <a:cs typeface="Helvetica Neue Light" charset="0"/>
                <a:sym typeface="Helvetica Neue Light" charset="0"/>
              </a:rPr>
              <a:t>No suitable place</a:t>
            </a:r>
            <a:endParaRPr lang="en-US" sz="2300" dirty="0">
              <a:latin typeface="Helvetica Neue Light" charset="0"/>
              <a:ea typeface="Helvetica Neue Light" charset="0"/>
              <a:cs typeface="Helvetica Neue Light" charset="0"/>
              <a:sym typeface="Helvetica Neue Light" charset="0"/>
            </a:endParaRPr>
          </a:p>
          <a:p>
            <a:pPr algn="l"/>
            <a:endParaRPr lang="en-US" sz="2300" dirty="0">
              <a:latin typeface="Helvetica Neue Light" charset="0"/>
              <a:ea typeface="Helvetica Neue Light" charset="0"/>
              <a:cs typeface="Helvetica Neue Light" charset="0"/>
              <a:sym typeface="Helvetica Neue Light" charset="0"/>
            </a:endParaRPr>
          </a:p>
          <a:p>
            <a:pPr algn="l"/>
            <a:r>
              <a:rPr lang="en-US" sz="2300" dirty="0" smtClean="0">
                <a:latin typeface="Helvetica Neue Light" charset="0"/>
                <a:ea typeface="Helvetica Neue Light" charset="0"/>
                <a:cs typeface="Helvetica Neue Light" charset="0"/>
                <a:sym typeface="Helvetica Neue Light" charset="0"/>
              </a:rPr>
              <a:t>4</a:t>
            </a:r>
            <a:r>
              <a:rPr lang="en-US" sz="2300" dirty="0" smtClean="0">
                <a:latin typeface="Helvetica Neue Light" charset="0"/>
                <a:ea typeface="Helvetica Neue Light" charset="0"/>
                <a:cs typeface="Helvetica Neue Light" charset="0"/>
                <a:sym typeface="Helvetica Neue Light" charset="0"/>
              </a:rPr>
              <a:t>. In view at right time</a:t>
            </a:r>
            <a:endParaRPr lang="en-US" sz="2300" dirty="0">
              <a:latin typeface="Helvetica Neue Light" charset="0"/>
              <a:ea typeface="Helvetica Neue Light" charset="0"/>
              <a:cs typeface="Helvetica Neue Light" charset="0"/>
              <a:sym typeface="Helvetica Neue Light" charset="0"/>
            </a:endParaRPr>
          </a:p>
          <a:p>
            <a:pPr algn="l"/>
            <a:endParaRPr lang="en-US" sz="2300" dirty="0">
              <a:latin typeface="Helvetica Neue Light" charset="0"/>
              <a:ea typeface="Helvetica Neue Light" charset="0"/>
              <a:cs typeface="Helvetica Neue Light" charset="0"/>
              <a:sym typeface="Helvetica Neue Light" charset="0"/>
            </a:endParaRPr>
          </a:p>
        </p:txBody>
      </p:sp>
      <p:sp>
        <p:nvSpPr>
          <p:cNvPr id="34818" name="Rectangle 2"/>
          <p:cNvSpPr>
            <a:spLocks/>
          </p:cNvSpPr>
          <p:nvPr/>
        </p:nvSpPr>
        <p:spPr bwMode="auto">
          <a:xfrm>
            <a:off x="5794251" y="1339453"/>
            <a:ext cx="3134320" cy="562570"/>
          </a:xfrm>
          <a:prstGeom prst="rect">
            <a:avLst/>
          </a:prstGeom>
          <a:noFill/>
          <a:ln w="12700" cap="flat">
            <a:noFill/>
            <a:miter lim="800000"/>
            <a:headEnd type="none" w="med" len="med"/>
            <a:tailEnd type="none" w="med" len="med"/>
          </a:ln>
        </p:spPr>
        <p:txBody>
          <a:bodyPr lIns="0" tIns="0" rIns="0" bIns="0"/>
          <a:lstStyle/>
          <a:p>
            <a:pPr algn="l"/>
            <a:r>
              <a:rPr lang="en-US" sz="1700" dirty="0">
                <a:solidFill>
                  <a:srgbClr val="974806"/>
                </a:solidFill>
                <a:latin typeface="Helvetica Neue Light" charset="0"/>
                <a:ea typeface="Helvetica Neue Light" charset="0"/>
                <a:cs typeface="Helvetica Neue Light" charset="0"/>
                <a:sym typeface="Helvetica Neue Light" charset="0"/>
              </a:rPr>
              <a:t>“If it takes three clicks to get it down, it’s easier to e-mail.”- FIN1</a:t>
            </a:r>
          </a:p>
        </p:txBody>
      </p:sp>
      <p:sp>
        <p:nvSpPr>
          <p:cNvPr id="34819" name="Rectangle 3"/>
          <p:cNvSpPr>
            <a:spLocks/>
          </p:cNvSpPr>
          <p:nvPr/>
        </p:nvSpPr>
        <p:spPr bwMode="auto">
          <a:xfrm>
            <a:off x="5795367" y="3107531"/>
            <a:ext cx="3500438" cy="821531"/>
          </a:xfrm>
          <a:prstGeom prst="rect">
            <a:avLst/>
          </a:prstGeom>
          <a:noFill/>
          <a:ln w="12700" cap="flat">
            <a:noFill/>
            <a:miter lim="800000"/>
            <a:headEnd type="none" w="med" len="med"/>
            <a:tailEnd type="none" w="med" len="med"/>
          </a:ln>
        </p:spPr>
        <p:txBody>
          <a:bodyPr lIns="0" tIns="0" rIns="0" bIns="0"/>
          <a:lstStyle/>
          <a:p>
            <a:pPr>
              <a:spcBef>
                <a:spcPts val="1266"/>
              </a:spcBef>
            </a:pPr>
            <a:r>
              <a:rPr lang="en-US" sz="1700" dirty="0">
                <a:solidFill>
                  <a:srgbClr val="974806"/>
                </a:solidFill>
                <a:latin typeface="Helvetica Neue Light" charset="0"/>
                <a:ea typeface="Helvetica Neue Light" charset="0"/>
                <a:cs typeface="Helvetica Neue Light" charset="0"/>
                <a:sym typeface="Helvetica Neue Light" charset="0"/>
              </a:rPr>
              <a:t>“I wanted to assign dates to notes, but Outlook would only allow dates on tasks.”- MAN3</a:t>
            </a:r>
          </a:p>
        </p:txBody>
      </p:sp>
      <p:sp>
        <p:nvSpPr>
          <p:cNvPr id="34820" name="Rectangle 4"/>
          <p:cNvSpPr>
            <a:spLocks/>
          </p:cNvSpPr>
          <p:nvPr/>
        </p:nvSpPr>
        <p:spPr bwMode="auto">
          <a:xfrm>
            <a:off x="5795367" y="4018360"/>
            <a:ext cx="3330773" cy="562570"/>
          </a:xfrm>
          <a:prstGeom prst="rect">
            <a:avLst/>
          </a:prstGeom>
          <a:noFill/>
          <a:ln w="12700" cap="flat">
            <a:noFill/>
            <a:miter lim="800000"/>
            <a:headEnd type="none" w="med" len="med"/>
            <a:tailEnd type="none" w="med" len="med"/>
          </a:ln>
        </p:spPr>
        <p:txBody>
          <a:bodyPr lIns="0" tIns="0" rIns="0" bIns="0"/>
          <a:lstStyle/>
          <a:p>
            <a:pPr>
              <a:spcBef>
                <a:spcPts val="1266"/>
              </a:spcBef>
            </a:pPr>
            <a:r>
              <a:rPr lang="en-US" sz="1700" dirty="0">
                <a:solidFill>
                  <a:srgbClr val="974806"/>
                </a:solidFill>
                <a:latin typeface="Helvetica Neue Light" charset="0"/>
                <a:ea typeface="Helvetica Neue Light" charset="0"/>
                <a:cs typeface="Helvetica Neue Light" charset="0"/>
                <a:sym typeface="Helvetica Neue Light" charset="0"/>
              </a:rPr>
              <a:t>“I don’t have a place to put MAC</a:t>
            </a:r>
            <a:br>
              <a:rPr lang="en-US" sz="1700" dirty="0">
                <a:solidFill>
                  <a:srgbClr val="974806"/>
                </a:solidFill>
                <a:latin typeface="Helvetica Neue Light" charset="0"/>
                <a:ea typeface="Helvetica Neue Light" charset="0"/>
                <a:cs typeface="Helvetica Neue Light" charset="0"/>
                <a:sym typeface="Helvetica Neue Light" charset="0"/>
              </a:rPr>
            </a:br>
            <a:r>
              <a:rPr lang="en-US" sz="1700" dirty="0">
                <a:solidFill>
                  <a:srgbClr val="974806"/>
                </a:solidFill>
                <a:latin typeface="Helvetica Neue Light" charset="0"/>
                <a:ea typeface="Helvetica Neue Light" charset="0"/>
                <a:cs typeface="Helvetica Neue Light" charset="0"/>
                <a:sym typeface="Helvetica Neue Light" charset="0"/>
              </a:rPr>
              <a:t>addresses” - ENG6</a:t>
            </a:r>
          </a:p>
        </p:txBody>
      </p:sp>
      <p:sp>
        <p:nvSpPr>
          <p:cNvPr id="34821" name="Rectangle 5"/>
          <p:cNvSpPr>
            <a:spLocks/>
          </p:cNvSpPr>
          <p:nvPr/>
        </p:nvSpPr>
        <p:spPr bwMode="auto">
          <a:xfrm>
            <a:off x="5795367" y="4732735"/>
            <a:ext cx="3330773" cy="562570"/>
          </a:xfrm>
          <a:prstGeom prst="rect">
            <a:avLst/>
          </a:prstGeom>
          <a:noFill/>
          <a:ln w="12700" cap="flat">
            <a:noFill/>
            <a:miter lim="800000"/>
            <a:headEnd type="none" w="med" len="med"/>
            <a:tailEnd type="none" w="med" len="med"/>
          </a:ln>
        </p:spPr>
        <p:txBody>
          <a:bodyPr lIns="0" tIns="0" rIns="0" bIns="0"/>
          <a:lstStyle/>
          <a:p>
            <a:pPr>
              <a:spcBef>
                <a:spcPts val="1266"/>
              </a:spcBef>
            </a:pPr>
            <a:r>
              <a:rPr lang="en-US" sz="1700" dirty="0">
                <a:solidFill>
                  <a:srgbClr val="974806"/>
                </a:solidFill>
                <a:latin typeface="Helvetica Neue Light" charset="0"/>
                <a:ea typeface="Helvetica Neue Light" charset="0"/>
                <a:cs typeface="Helvetica Neue Light" charset="0"/>
                <a:sym typeface="Helvetica Neue Light" charset="0"/>
              </a:rPr>
              <a:t>“If it’s not in my face, I’ll forget about it” - ADMN3</a:t>
            </a:r>
          </a:p>
        </p:txBody>
      </p:sp>
      <p:sp>
        <p:nvSpPr>
          <p:cNvPr id="34822" name="Rectangle 6"/>
          <p:cNvSpPr>
            <a:spLocks/>
          </p:cNvSpPr>
          <p:nvPr/>
        </p:nvSpPr>
        <p:spPr bwMode="auto">
          <a:xfrm>
            <a:off x="5795367" y="2134195"/>
            <a:ext cx="3134320" cy="562570"/>
          </a:xfrm>
          <a:prstGeom prst="rect">
            <a:avLst/>
          </a:prstGeom>
          <a:noFill/>
          <a:ln w="12700" cap="flat">
            <a:noFill/>
            <a:miter lim="800000"/>
            <a:headEnd type="none" w="med" len="med"/>
            <a:tailEnd type="none" w="med" len="med"/>
          </a:ln>
        </p:spPr>
        <p:txBody>
          <a:bodyPr lIns="0" tIns="0" rIns="0" bIns="0"/>
          <a:lstStyle/>
          <a:p>
            <a:pPr algn="l"/>
            <a:r>
              <a:rPr lang="en-US" sz="1700" dirty="0">
                <a:solidFill>
                  <a:srgbClr val="974806"/>
                </a:solidFill>
                <a:latin typeface="Helvetica Neue Light" charset="0"/>
                <a:ea typeface="Helvetica Neue Light" charset="0"/>
                <a:cs typeface="Helvetica Neue Light" charset="0"/>
                <a:sym typeface="Helvetica Neue Light" charset="0"/>
              </a:rPr>
              <a:t>“When I’m in meetings or run into someone in the hall” - ADMIN6 </a:t>
            </a:r>
          </a:p>
        </p:txBody>
      </p:sp>
      <p:sp>
        <p:nvSpPr>
          <p:cNvPr id="34823" name="Rectangle 7"/>
          <p:cNvSpPr>
            <a:spLocks/>
          </p:cNvSpPr>
          <p:nvPr/>
        </p:nvSpPr>
        <p:spPr bwMode="auto">
          <a:xfrm>
            <a:off x="178594" y="133945"/>
            <a:ext cx="6041719" cy="384721"/>
          </a:xfrm>
          <a:prstGeom prst="rect">
            <a:avLst/>
          </a:prstGeom>
          <a:noFill/>
          <a:ln w="12700" cap="flat">
            <a:noFill/>
            <a:miter lim="800000"/>
            <a:headEnd type="none" w="med" len="med"/>
            <a:tailEnd type="none" w="med" len="med"/>
          </a:ln>
        </p:spPr>
        <p:txBody>
          <a:bodyPr wrap="none" lIns="0" tIns="0" rIns="0" bIns="0">
            <a:spAutoFit/>
          </a:bodyPr>
          <a:lstStyle/>
          <a:p>
            <a:pPr algn="l"/>
            <a:r>
              <a:rPr lang="en-US" sz="2500" dirty="0">
                <a:latin typeface="Helvetica Neue Medium" charset="0"/>
                <a:ea typeface="Helvetica Neue Medium" charset="0"/>
                <a:cs typeface="Helvetica Neue Medium" charset="0"/>
                <a:sym typeface="Helvetica Neue Medium" charset="0"/>
              </a:rPr>
              <a:t>Interviews: </a:t>
            </a:r>
            <a:r>
              <a:rPr lang="en-US" sz="2500" i="1" dirty="0">
                <a:latin typeface="Helvetica Neue Light" charset="0"/>
                <a:ea typeface="Helvetica Neue Light" charset="0"/>
                <a:cs typeface="Helvetica Neue Light" charset="0"/>
                <a:sym typeface="Helvetica Neue Light" charset="0"/>
              </a:rPr>
              <a:t>Why do you information scrap?</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Inhibitions to Digital Capture</a:t>
            </a:r>
            <a:endParaRPr lang="en-US" dirty="0"/>
          </a:p>
        </p:txBody>
      </p:sp>
      <p:sp>
        <p:nvSpPr>
          <p:cNvPr id="3" name="Content Placeholder 2"/>
          <p:cNvSpPr>
            <a:spLocks noGrp="1"/>
          </p:cNvSpPr>
          <p:nvPr>
            <p:ph sz="half" idx="1"/>
          </p:nvPr>
        </p:nvSpPr>
        <p:spPr/>
        <p:txBody>
          <a:bodyPr/>
          <a:lstStyle/>
          <a:p>
            <a:r>
              <a:rPr lang="en-US" dirty="0" smtClean="0"/>
              <a:t>Costs</a:t>
            </a:r>
            <a:endParaRPr lang="en-US" dirty="0" smtClean="0"/>
          </a:p>
          <a:p>
            <a:pPr lvl="1"/>
            <a:r>
              <a:rPr lang="en-US" dirty="0" smtClean="0"/>
              <a:t>Effort to choose </a:t>
            </a:r>
            <a:r>
              <a:rPr lang="en-US" dirty="0" smtClean="0"/>
              <a:t>place</a:t>
            </a:r>
          </a:p>
          <a:p>
            <a:pPr lvl="1"/>
            <a:r>
              <a:rPr lang="en-US" dirty="0" smtClean="0"/>
              <a:t>Fight imposed schema</a:t>
            </a:r>
            <a:endParaRPr lang="en-US" dirty="0" smtClean="0"/>
          </a:p>
          <a:p>
            <a:pPr lvl="1"/>
            <a:r>
              <a:rPr lang="en-US" dirty="0" smtClean="0"/>
              <a:t>Entry time/distraction</a:t>
            </a:r>
          </a:p>
          <a:p>
            <a:pPr lvl="1"/>
            <a:r>
              <a:rPr lang="en-US" dirty="0" smtClean="0"/>
              <a:t>Tool unavailable</a:t>
            </a:r>
          </a:p>
        </p:txBody>
      </p:sp>
      <p:sp>
        <p:nvSpPr>
          <p:cNvPr id="4" name="Content Placeholder 3"/>
          <p:cNvSpPr>
            <a:spLocks noGrp="1"/>
          </p:cNvSpPr>
          <p:nvPr>
            <p:ph sz="half" idx="2"/>
          </p:nvPr>
        </p:nvSpPr>
        <p:spPr/>
        <p:txBody>
          <a:bodyPr/>
          <a:lstStyle/>
          <a:p>
            <a:r>
              <a:rPr lang="en-US" dirty="0" smtClean="0"/>
              <a:t>Fixes</a:t>
            </a:r>
            <a:endParaRPr lang="en-US" dirty="0" smtClean="0"/>
          </a:p>
          <a:p>
            <a:pPr lvl="1"/>
            <a:r>
              <a:rPr lang="en-US" dirty="0" smtClean="0"/>
              <a:t>No organization</a:t>
            </a:r>
          </a:p>
          <a:p>
            <a:pPr lvl="1"/>
            <a:r>
              <a:rPr lang="en-US" dirty="0" smtClean="0"/>
              <a:t>Plain text</a:t>
            </a:r>
            <a:endParaRPr lang="en-US" dirty="0" smtClean="0"/>
          </a:p>
          <a:p>
            <a:pPr lvl="1"/>
            <a:r>
              <a:rPr lang="en-US" dirty="0" smtClean="0"/>
              <a:t>Browser + </a:t>
            </a:r>
            <a:r>
              <a:rPr lang="en-US" dirty="0" smtClean="0"/>
              <a:t>Hotkeys</a:t>
            </a:r>
            <a:endParaRPr lang="en-US" dirty="0" smtClean="0"/>
          </a:p>
          <a:p>
            <a:pPr lvl="1"/>
            <a:r>
              <a:rPr lang="en-US" dirty="0" smtClean="0"/>
              <a:t>Cross-computer </a:t>
            </a:r>
            <a:r>
              <a:rPr lang="en-US" dirty="0" smtClean="0"/>
              <a:t>sync</a:t>
            </a:r>
            <a:br>
              <a:rPr lang="en-US" dirty="0" smtClean="0"/>
            </a:br>
            <a:r>
              <a:rPr lang="en-US" dirty="0" smtClean="0"/>
              <a:t>offline + online modes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2" y="4406900"/>
            <a:ext cx="7888287" cy="1362075"/>
          </a:xfrm>
        </p:spPr>
        <p:txBody>
          <a:bodyPr>
            <a:normAutofit/>
          </a:bodyPr>
          <a:lstStyle/>
          <a:p>
            <a:r>
              <a:rPr lang="en-US" dirty="0" err="1" smtClean="0">
                <a:latin typeface="Helvetica Neue Light" charset="0"/>
                <a:ea typeface="Helvetica Neue Light" charset="0"/>
                <a:cs typeface="Helvetica Neue Light" charset="0"/>
                <a:sym typeface="Helvetica Neue Light" charset="0"/>
              </a:rPr>
              <a:t>List.it</a:t>
            </a:r>
            <a:r>
              <a:rPr lang="en-US" dirty="0" smtClean="0">
                <a:latin typeface="Helvetica Neue Light" charset="0"/>
                <a:ea typeface="Helvetica Neue Light" charset="0"/>
                <a:cs typeface="Helvetica Neue Light" charset="0"/>
                <a:sym typeface="Helvetica Neue Light" charset="0"/>
              </a:rPr>
              <a:t>: </a:t>
            </a:r>
            <a:r>
              <a:rPr lang="en-US" dirty="0" smtClean="0">
                <a:latin typeface="Helvetica Neue Light" charset="0"/>
                <a:ea typeface="Helvetica Neue Light" charset="0"/>
                <a:cs typeface="Helvetica Neue Light" charset="0"/>
                <a:sym typeface="Helvetica Neue Light" charset="0"/>
              </a:rPr>
              <a:t/>
            </a:r>
            <a:br>
              <a:rPr lang="en-US" dirty="0" smtClean="0">
                <a:latin typeface="Helvetica Neue Light" charset="0"/>
                <a:ea typeface="Helvetica Neue Light" charset="0"/>
                <a:cs typeface="Helvetica Neue Light" charset="0"/>
                <a:sym typeface="Helvetica Neue Light" charset="0"/>
              </a:rPr>
            </a:br>
            <a:r>
              <a:rPr lang="en-US" dirty="0" smtClean="0">
                <a:latin typeface="Helvetica Neue Light" charset="0"/>
                <a:ea typeface="Helvetica Neue Light" charset="0"/>
                <a:cs typeface="Helvetica Neue Light" charset="0"/>
                <a:sym typeface="Helvetica Neue Light" charset="0"/>
              </a:rPr>
              <a:t>Lightweight note Capture</a:t>
            </a:r>
            <a:endParaRPr lang="en-US" dirty="0"/>
          </a:p>
        </p:txBody>
      </p:sp>
      <p:sp>
        <p:nvSpPr>
          <p:cNvPr id="6" name="Text Placeholder 5"/>
          <p:cNvSpPr>
            <a:spLocks noGrp="1"/>
          </p:cNvSpPr>
          <p:nvPr>
            <p:ph type="body" idx="1"/>
          </p:nvPr>
        </p:nvSpPr>
        <p:spPr/>
        <p:txBody>
          <a:bodyPr/>
          <a:lstStyle/>
          <a:p>
            <a:r>
              <a:rPr lang="en-US" dirty="0" smtClean="0">
                <a:latin typeface="Helvetica Neue Light" charset="0"/>
                <a:ea typeface="Helvetica Neue Light" charset="0"/>
                <a:cs typeface="Helvetica Neue Light" charset="0"/>
                <a:sym typeface="Helvetica Neue Light" charset="0"/>
              </a:rPr>
              <a:t>Van </a:t>
            </a:r>
            <a:r>
              <a:rPr lang="en-US" dirty="0" err="1" smtClean="0">
                <a:latin typeface="Helvetica Neue Light" charset="0"/>
                <a:ea typeface="Helvetica Neue Light" charset="0"/>
                <a:cs typeface="Helvetica Neue Light" charset="0"/>
                <a:sym typeface="Helvetica Neue Light" charset="0"/>
              </a:rPr>
              <a:t>Kleek</a:t>
            </a:r>
            <a:r>
              <a:rPr lang="en-US" dirty="0" smtClean="0">
                <a:latin typeface="Helvetica Neue Light" charset="0"/>
                <a:ea typeface="Helvetica Neue Light" charset="0"/>
                <a:cs typeface="Helvetica Neue Light" charset="0"/>
                <a:sym typeface="Helvetica Neue Light" charset="0"/>
              </a:rPr>
              <a:t>, Bernstein, Vargas, </a:t>
            </a:r>
            <a:r>
              <a:rPr lang="en-US" dirty="0" err="1" smtClean="0">
                <a:latin typeface="Helvetica Neue Light" charset="0"/>
                <a:ea typeface="Helvetica Neue Light" charset="0"/>
                <a:cs typeface="Helvetica Neue Light" charset="0"/>
                <a:sym typeface="Helvetica Neue Light" charset="0"/>
              </a:rPr>
              <a:t>Panovich</a:t>
            </a:r>
            <a:r>
              <a:rPr lang="en-US" dirty="0" smtClean="0">
                <a:latin typeface="Helvetica Neue Light" charset="0"/>
                <a:ea typeface="Helvetica Neue Light" charset="0"/>
                <a:cs typeface="Helvetica Neue Light" charset="0"/>
                <a:sym typeface="Helvetica Neue Light" charset="0"/>
              </a:rPr>
              <a:t>, </a:t>
            </a:r>
            <a:r>
              <a:rPr lang="en-US" dirty="0" err="1" smtClean="0">
                <a:latin typeface="Helvetica Neue Light" charset="0"/>
                <a:ea typeface="Helvetica Neue Light" charset="0"/>
                <a:cs typeface="Helvetica Neue Light" charset="0"/>
                <a:sym typeface="Helvetica Neue Light" charset="0"/>
              </a:rPr>
              <a:t>Karger</a:t>
            </a:r>
            <a:r>
              <a:rPr lang="en-US" dirty="0" smtClean="0">
                <a:latin typeface="Helvetica Neue Light" charset="0"/>
                <a:ea typeface="Helvetica Neue Light" charset="0"/>
                <a:cs typeface="Helvetica Neue Light" charset="0"/>
                <a:sym typeface="Helvetica Neue Light" charset="0"/>
              </a:rPr>
              <a:t>, </a:t>
            </a:r>
            <a:r>
              <a:rPr lang="en-US" dirty="0" err="1" smtClean="0">
                <a:latin typeface="Helvetica Neue Light" charset="0"/>
                <a:ea typeface="Helvetica Neue Light" charset="0"/>
                <a:cs typeface="Helvetica Neue Light" charset="0"/>
                <a:sym typeface="Helvetica Neue Light" charset="0"/>
              </a:rPr>
              <a:t>schraefel</a:t>
            </a:r>
            <a:endParaRPr lang="en-US" dirty="0"/>
          </a:p>
        </p:txBody>
      </p:sp>
      <p:sp>
        <p:nvSpPr>
          <p:cNvPr id="36865" name="Rectangle 1"/>
          <p:cNvSpPr>
            <a:spLocks/>
          </p:cNvSpPr>
          <p:nvPr/>
        </p:nvSpPr>
        <p:spPr bwMode="auto">
          <a:xfrm>
            <a:off x="125016" y="3562945"/>
            <a:ext cx="8885039" cy="1857375"/>
          </a:xfrm>
          <a:prstGeom prst="rect">
            <a:avLst/>
          </a:prstGeom>
          <a:noFill/>
          <a:ln w="12700" cap="flat">
            <a:noFill/>
            <a:miter lim="800000"/>
            <a:headEnd type="none" w="med" len="med"/>
            <a:tailEnd type="none" w="med" len="med"/>
          </a:ln>
        </p:spPr>
        <p:txBody>
          <a:bodyPr lIns="0" tIns="0" rIns="0" bIns="0"/>
          <a:lstStyle/>
          <a:p>
            <a:pPr algn="l"/>
            <a:endParaRPr lang="en-US" sz="3900" dirty="0">
              <a:latin typeface="Helvetica Neue Light" charset="0"/>
              <a:ea typeface="Helvetica Neue Light" charset="0"/>
              <a:cs typeface="Helvetica Neue Light" charset="0"/>
              <a:sym typeface="Helvetica Neue Light" charset="0"/>
            </a:endParaRPr>
          </a:p>
        </p:txBody>
      </p:sp>
      <p:sp>
        <p:nvSpPr>
          <p:cNvPr id="7" name="TextBox 6"/>
          <p:cNvSpPr txBox="1"/>
          <p:nvPr/>
        </p:nvSpPr>
        <p:spPr>
          <a:xfrm>
            <a:off x="8686800" y="6553200"/>
            <a:ext cx="457200" cy="369332"/>
          </a:xfrm>
          <a:prstGeom prst="rect">
            <a:avLst/>
          </a:prstGeom>
          <a:noFill/>
        </p:spPr>
        <p:txBody>
          <a:bodyPr wrap="square" rtlCol="0">
            <a:spAutoFit/>
          </a:bodyPr>
          <a:lstStyle/>
          <a:p>
            <a:r>
              <a:rPr lang="en-US" dirty="0" smtClean="0"/>
              <a:t>40</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1112415" y="351433"/>
            <a:ext cx="8229600" cy="1143000"/>
          </a:xfrm>
          <a:ln/>
        </p:spPr>
        <p:txBody>
          <a:bodyPr/>
          <a:lstStyle/>
          <a:p>
            <a:endParaRPr lang="en-US"/>
          </a:p>
        </p:txBody>
      </p:sp>
      <p:pic>
        <p:nvPicPr>
          <p:cNvPr id="37890" name="Picture 2"/>
          <p:cNvPicPr>
            <a:picLocks noChangeAspect="1" noChangeArrowheads="1"/>
          </p:cNvPicPr>
          <p:nvPr/>
        </p:nvPicPr>
        <p:blipFill>
          <a:blip r:embed="rId3" cstate="print"/>
          <a:srcRect/>
          <a:stretch>
            <a:fillRect/>
          </a:stretch>
        </p:blipFill>
        <p:spPr bwMode="auto">
          <a:xfrm>
            <a:off x="1143000" y="228600"/>
            <a:ext cx="7801199" cy="6402586"/>
          </a:xfrm>
          <a:prstGeom prst="rect">
            <a:avLst/>
          </a:prstGeom>
          <a:noFill/>
          <a:ln w="12700" cap="rnd">
            <a:noFill/>
            <a:round/>
            <a:headEnd/>
            <a:tailEnd/>
          </a:ln>
        </p:spPr>
      </p:pic>
      <p:sp>
        <p:nvSpPr>
          <p:cNvPr id="37891" name="Rectangle 3"/>
          <p:cNvSpPr>
            <a:spLocks/>
          </p:cNvSpPr>
          <p:nvPr/>
        </p:nvSpPr>
        <p:spPr bwMode="auto">
          <a:xfrm>
            <a:off x="1219200" y="987622"/>
            <a:ext cx="7558683" cy="5489377"/>
          </a:xfrm>
          <a:prstGeom prst="rect">
            <a:avLst/>
          </a:prstGeom>
          <a:solidFill>
            <a:schemeClr val="bg2"/>
          </a:solidFill>
          <a:ln w="9525" cap="flat">
            <a:noFill/>
            <a:round/>
            <a:headEnd type="none" w="med" len="med"/>
            <a:tailEnd type="none" w="med" len="med"/>
          </a:ln>
          <a:effectLst>
            <a:outerShdw dist="23000" dir="5400000" algn="ctr" rotWithShape="0">
              <a:schemeClr val="bg2">
                <a:alpha val="34999"/>
              </a:schemeClr>
            </a:outerShdw>
          </a:effectLst>
        </p:spPr>
        <p:txBody>
          <a:bodyPr lIns="0" tIns="0" rIns="0" bIns="0"/>
          <a:lstStyle/>
          <a:p>
            <a:endParaRPr lang="en-US"/>
          </a:p>
        </p:txBody>
      </p:sp>
      <p:sp>
        <p:nvSpPr>
          <p:cNvPr id="37892" name="Rectangle 4"/>
          <p:cNvSpPr>
            <a:spLocks/>
          </p:cNvSpPr>
          <p:nvPr/>
        </p:nvSpPr>
        <p:spPr bwMode="auto">
          <a:xfrm>
            <a:off x="4286250" y="1093663"/>
            <a:ext cx="4313039" cy="5268516"/>
          </a:xfrm>
          <a:prstGeom prst="rect">
            <a:avLst/>
          </a:prstGeom>
          <a:noFill/>
          <a:ln w="12700" cap="rnd">
            <a:noFill/>
            <a:round/>
            <a:headEnd type="none" w="med" len="med"/>
            <a:tailEnd type="none" w="med" len="med"/>
          </a:ln>
        </p:spPr>
        <p:txBody>
          <a:bodyPr lIns="26788" tIns="26788" rIns="26788" bIns="26788"/>
          <a:lstStyle/>
          <a:p>
            <a:pPr algn="r"/>
            <a:r>
              <a:rPr lang="en-US" sz="5100" dirty="0" err="1">
                <a:solidFill>
                  <a:srgbClr val="FD9A00"/>
                </a:solidFill>
                <a:latin typeface="Calibri" charset="0"/>
                <a:cs typeface="Calibri" charset="0"/>
                <a:sym typeface="Calibri" charset="0"/>
              </a:rPr>
              <a:t>list.it</a:t>
            </a:r>
            <a:endParaRPr lang="en-US" sz="5100" dirty="0">
              <a:solidFill>
                <a:srgbClr val="FD9A00"/>
              </a:solidFill>
              <a:latin typeface="Calibri" charset="0"/>
              <a:cs typeface="Calibri" charset="0"/>
              <a:sym typeface="Calibri" charset="0"/>
            </a:endParaRPr>
          </a:p>
          <a:p>
            <a:pPr algn="r"/>
            <a:r>
              <a:rPr lang="en-US" sz="2700" dirty="0">
                <a:latin typeface="Calibri" charset="0"/>
                <a:cs typeface="Calibri" charset="0"/>
                <a:sym typeface="Calibri" charset="0"/>
              </a:rPr>
              <a:t>An open source </a:t>
            </a:r>
            <a:endParaRPr lang="en-US" sz="1700" dirty="0">
              <a:latin typeface="Calibri" charset="0"/>
              <a:cs typeface="Calibri" charset="0"/>
              <a:sym typeface="Calibri" charset="0"/>
            </a:endParaRPr>
          </a:p>
          <a:p>
            <a:pPr algn="r"/>
            <a:r>
              <a:rPr lang="en-US" sz="2700" dirty="0">
                <a:latin typeface="Calibri" charset="0"/>
                <a:cs typeface="Calibri" charset="0"/>
                <a:sym typeface="Calibri" charset="0"/>
              </a:rPr>
              <a:t>micro-note tool for Firefox</a:t>
            </a:r>
            <a:endParaRPr lang="en-US" sz="1700" dirty="0">
              <a:latin typeface="Calibri" charset="0"/>
              <a:cs typeface="Calibri" charset="0"/>
              <a:sym typeface="Calibri" charset="0"/>
            </a:endParaRPr>
          </a:p>
          <a:p>
            <a:pPr algn="r"/>
            <a:r>
              <a:rPr lang="en-US" sz="1500" dirty="0">
                <a:latin typeface="Calibri" charset="0"/>
                <a:cs typeface="Calibri" charset="0"/>
                <a:sym typeface="Calibri" charset="0"/>
              </a:rPr>
              <a:t>(Aug 2008-now)</a:t>
            </a:r>
            <a:endParaRPr lang="en-US" sz="1700" dirty="0">
              <a:latin typeface="Calibri" charset="0"/>
              <a:cs typeface="Calibri" charset="0"/>
              <a:sym typeface="Calibri" charset="0"/>
            </a:endParaRPr>
          </a:p>
          <a:p>
            <a:pPr algn="l"/>
            <a:endParaRPr lang="en-US" sz="2700" dirty="0">
              <a:latin typeface="Calibri" charset="0"/>
              <a:cs typeface="Calibri" charset="0"/>
              <a:sym typeface="Calibri" charset="0"/>
            </a:endParaRPr>
          </a:p>
          <a:p>
            <a:pPr algn="l"/>
            <a:r>
              <a:rPr lang="en-US" sz="1400" dirty="0">
                <a:latin typeface="Calibri" charset="0"/>
                <a:cs typeface="Calibri" charset="0"/>
                <a:sym typeface="Calibri" charset="0"/>
              </a:rPr>
              <a:t>http://code.google.com/p/list-it</a:t>
            </a:r>
            <a:endParaRPr lang="en-US" sz="1100" dirty="0">
              <a:latin typeface="Calibri" charset="0"/>
              <a:cs typeface="Calibri" charset="0"/>
              <a:sym typeface="Calibri" charset="0"/>
            </a:endParaRPr>
          </a:p>
          <a:p>
            <a:pPr algn="l"/>
            <a:r>
              <a:rPr lang="en-US" sz="1400" dirty="0">
                <a:latin typeface="Calibri" charset="0"/>
                <a:cs typeface="Calibri" charset="0"/>
                <a:sym typeface="Calibri" charset="0"/>
              </a:rPr>
              <a:t>http://listit.csail.mit.edu</a:t>
            </a:r>
          </a:p>
          <a:p>
            <a:pPr algn="l"/>
            <a:r>
              <a:rPr lang="en-US" sz="1400" dirty="0">
                <a:latin typeface="Calibri" charset="0"/>
                <a:cs typeface="Calibri" charset="0"/>
                <a:sym typeface="Calibri" charset="0"/>
              </a:rPr>
              <a:t>http://addons.mozilla.org/en-US/firefox/addon/12737</a:t>
            </a:r>
            <a:r>
              <a:rPr lang="en-US" sz="1400" dirty="0" smtClean="0">
                <a:latin typeface="Calibri" charset="0"/>
                <a:cs typeface="Calibri" charset="0"/>
                <a:sym typeface="Calibri" charset="0"/>
              </a:rPr>
              <a:t>/</a:t>
            </a:r>
            <a:endParaRPr lang="en-US" sz="1400" dirty="0">
              <a:latin typeface="Calibri" charset="0"/>
              <a:cs typeface="Calibri" charset="0"/>
              <a:sym typeface="Calibri" charset="0"/>
            </a:endParaRPr>
          </a:p>
          <a:p>
            <a:pPr algn="l"/>
            <a:endParaRPr lang="en-US" sz="1400" dirty="0" smtClean="0">
              <a:latin typeface="Calibri" charset="0"/>
              <a:cs typeface="Calibri" charset="0"/>
              <a:sym typeface="Calibri" charset="0"/>
            </a:endParaRPr>
          </a:p>
          <a:p>
            <a:pPr algn="l"/>
            <a:r>
              <a:rPr lang="en-US" sz="2700" dirty="0" smtClean="0">
                <a:latin typeface="Calibri" charset="0"/>
                <a:cs typeface="Calibri" charset="0"/>
                <a:sym typeface="Calibri" charset="0"/>
              </a:rPr>
              <a:t>Rapid capture</a:t>
            </a:r>
          </a:p>
          <a:p>
            <a:pPr algn="l"/>
            <a:endParaRPr lang="en-US" sz="2700" dirty="0" smtClean="0">
              <a:latin typeface="Calibri" charset="0"/>
              <a:cs typeface="Calibri" charset="0"/>
              <a:sym typeface="Calibri" charset="0"/>
            </a:endParaRPr>
          </a:p>
          <a:p>
            <a:pPr algn="l"/>
            <a:r>
              <a:rPr lang="en-US" sz="2700" dirty="0" smtClean="0">
                <a:latin typeface="Calibri" charset="0"/>
                <a:cs typeface="Calibri" charset="0"/>
                <a:sym typeface="Calibri" charset="0"/>
              </a:rPr>
              <a:t>Generic (text) content</a:t>
            </a:r>
          </a:p>
          <a:p>
            <a:pPr algn="l"/>
            <a:endParaRPr lang="en-US" sz="2700" dirty="0" smtClean="0">
              <a:latin typeface="Calibri" charset="0"/>
              <a:cs typeface="Calibri" charset="0"/>
              <a:sym typeface="Calibri" charset="0"/>
            </a:endParaRPr>
          </a:p>
          <a:p>
            <a:pPr algn="l"/>
            <a:r>
              <a:rPr lang="en-US" sz="2700" dirty="0" smtClean="0">
                <a:latin typeface="Calibri" charset="0"/>
                <a:cs typeface="Calibri" charset="0"/>
                <a:sym typeface="Calibri" charset="0"/>
              </a:rPr>
              <a:t>No organization overhead</a:t>
            </a:r>
          </a:p>
          <a:p>
            <a:pPr algn="l"/>
            <a:endParaRPr lang="en-US" sz="1100" dirty="0">
              <a:latin typeface="Calibri" charset="0"/>
              <a:cs typeface="Calibri" charset="0"/>
              <a:sym typeface="Calibri" charset="0"/>
            </a:endParaRPr>
          </a:p>
          <a:p>
            <a:pPr algn="l"/>
            <a:endParaRPr lang="en-US" sz="1700" dirty="0">
              <a:latin typeface="Calibri" charset="0"/>
              <a:cs typeface="Calibri" charset="0"/>
              <a:sym typeface="Calibri"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1112415" y="351433"/>
            <a:ext cx="8229600" cy="1143000"/>
          </a:xfrm>
          <a:ln/>
        </p:spPr>
        <p:txBody>
          <a:bodyPr/>
          <a:lstStyle/>
          <a:p>
            <a:endParaRPr lang="en-US"/>
          </a:p>
        </p:txBody>
      </p:sp>
      <p:pic>
        <p:nvPicPr>
          <p:cNvPr id="37890" name="Picture 2"/>
          <p:cNvPicPr>
            <a:picLocks noChangeAspect="1" noChangeArrowheads="1"/>
          </p:cNvPicPr>
          <p:nvPr/>
        </p:nvPicPr>
        <p:blipFill>
          <a:blip r:embed="rId3" cstate="print"/>
          <a:srcRect/>
          <a:stretch>
            <a:fillRect/>
          </a:stretch>
        </p:blipFill>
        <p:spPr bwMode="auto">
          <a:xfrm>
            <a:off x="1143000" y="228600"/>
            <a:ext cx="7801199" cy="6402586"/>
          </a:xfrm>
          <a:prstGeom prst="rect">
            <a:avLst/>
          </a:prstGeom>
          <a:noFill/>
          <a:ln w="12700" cap="rnd">
            <a:noFill/>
            <a:round/>
            <a:headEnd/>
            <a:tailEnd/>
          </a:ln>
        </p:spPr>
      </p:pic>
      <p:sp>
        <p:nvSpPr>
          <p:cNvPr id="37891" name="Rectangle 3"/>
          <p:cNvSpPr>
            <a:spLocks/>
          </p:cNvSpPr>
          <p:nvPr/>
        </p:nvSpPr>
        <p:spPr bwMode="auto">
          <a:xfrm>
            <a:off x="4116586" y="987623"/>
            <a:ext cx="4661297" cy="5482828"/>
          </a:xfrm>
          <a:prstGeom prst="rect">
            <a:avLst/>
          </a:prstGeom>
          <a:solidFill>
            <a:schemeClr val="bg2"/>
          </a:solidFill>
          <a:ln w="9525" cap="flat">
            <a:noFill/>
            <a:round/>
            <a:headEnd type="none" w="med" len="med"/>
            <a:tailEnd type="none" w="med" len="med"/>
          </a:ln>
          <a:effectLst>
            <a:outerShdw dist="23000" dir="5400000" algn="ctr" rotWithShape="0">
              <a:schemeClr val="bg2">
                <a:alpha val="34999"/>
              </a:schemeClr>
            </a:outerShdw>
          </a:effectLst>
        </p:spPr>
        <p:txBody>
          <a:bodyPr lIns="0" tIns="0" rIns="0" bIns="0"/>
          <a:lstStyle/>
          <a:p>
            <a:endParaRPr lang="en-US"/>
          </a:p>
        </p:txBody>
      </p:sp>
      <p:sp>
        <p:nvSpPr>
          <p:cNvPr id="37892" name="Rectangle 4"/>
          <p:cNvSpPr>
            <a:spLocks/>
          </p:cNvSpPr>
          <p:nvPr/>
        </p:nvSpPr>
        <p:spPr bwMode="auto">
          <a:xfrm>
            <a:off x="4286250" y="1093663"/>
            <a:ext cx="4313039" cy="5268516"/>
          </a:xfrm>
          <a:prstGeom prst="rect">
            <a:avLst/>
          </a:prstGeom>
          <a:noFill/>
          <a:ln w="12700" cap="rnd">
            <a:noFill/>
            <a:round/>
            <a:headEnd type="none" w="med" len="med"/>
            <a:tailEnd type="none" w="med" len="med"/>
          </a:ln>
        </p:spPr>
        <p:txBody>
          <a:bodyPr lIns="26788" tIns="26788" rIns="26788" bIns="26788"/>
          <a:lstStyle/>
          <a:p>
            <a:pPr algn="r"/>
            <a:r>
              <a:rPr lang="en-US" sz="5100" dirty="0" err="1">
                <a:solidFill>
                  <a:srgbClr val="FD9A00"/>
                </a:solidFill>
                <a:latin typeface="Calibri" charset="0"/>
                <a:cs typeface="Calibri" charset="0"/>
                <a:sym typeface="Calibri" charset="0"/>
              </a:rPr>
              <a:t>list.it</a:t>
            </a:r>
            <a:endParaRPr lang="en-US" sz="5100" dirty="0">
              <a:solidFill>
                <a:srgbClr val="FD9A00"/>
              </a:solidFill>
              <a:latin typeface="Calibri" charset="0"/>
              <a:cs typeface="Calibri" charset="0"/>
              <a:sym typeface="Calibri" charset="0"/>
            </a:endParaRPr>
          </a:p>
          <a:p>
            <a:pPr algn="r"/>
            <a:r>
              <a:rPr lang="en-US" sz="2700" dirty="0">
                <a:latin typeface="Calibri" charset="0"/>
                <a:cs typeface="Calibri" charset="0"/>
                <a:sym typeface="Calibri" charset="0"/>
              </a:rPr>
              <a:t>An open source </a:t>
            </a:r>
            <a:endParaRPr lang="en-US" sz="1700" dirty="0">
              <a:latin typeface="Calibri" charset="0"/>
              <a:cs typeface="Calibri" charset="0"/>
              <a:sym typeface="Calibri" charset="0"/>
            </a:endParaRPr>
          </a:p>
          <a:p>
            <a:pPr algn="r"/>
            <a:r>
              <a:rPr lang="en-US" sz="2700" dirty="0">
                <a:latin typeface="Calibri" charset="0"/>
                <a:cs typeface="Calibri" charset="0"/>
                <a:sym typeface="Calibri" charset="0"/>
              </a:rPr>
              <a:t>micro-note tool for Firefox</a:t>
            </a:r>
            <a:endParaRPr lang="en-US" sz="1700" dirty="0">
              <a:latin typeface="Calibri" charset="0"/>
              <a:cs typeface="Calibri" charset="0"/>
              <a:sym typeface="Calibri" charset="0"/>
            </a:endParaRPr>
          </a:p>
          <a:p>
            <a:pPr algn="r"/>
            <a:r>
              <a:rPr lang="en-US" sz="1500" dirty="0">
                <a:latin typeface="Calibri" charset="0"/>
                <a:cs typeface="Calibri" charset="0"/>
                <a:sym typeface="Calibri" charset="0"/>
              </a:rPr>
              <a:t>(Aug 2008-now)</a:t>
            </a:r>
            <a:endParaRPr lang="en-US" sz="1700" dirty="0">
              <a:latin typeface="Calibri" charset="0"/>
              <a:cs typeface="Calibri" charset="0"/>
              <a:sym typeface="Calibri" charset="0"/>
            </a:endParaRPr>
          </a:p>
          <a:p>
            <a:pPr algn="l"/>
            <a:endParaRPr lang="en-US" sz="2700" dirty="0">
              <a:latin typeface="Calibri" charset="0"/>
              <a:cs typeface="Calibri" charset="0"/>
              <a:sym typeface="Calibri" charset="0"/>
            </a:endParaRPr>
          </a:p>
          <a:p>
            <a:pPr algn="l"/>
            <a:r>
              <a:rPr lang="en-US" sz="1400" dirty="0">
                <a:latin typeface="Calibri" charset="0"/>
                <a:cs typeface="Calibri" charset="0"/>
                <a:sym typeface="Calibri" charset="0"/>
              </a:rPr>
              <a:t>http://code.google.com/p/list-it</a:t>
            </a:r>
            <a:endParaRPr lang="en-US" sz="1100" dirty="0">
              <a:latin typeface="Calibri" charset="0"/>
              <a:cs typeface="Calibri" charset="0"/>
              <a:sym typeface="Calibri" charset="0"/>
            </a:endParaRPr>
          </a:p>
          <a:p>
            <a:pPr algn="l"/>
            <a:r>
              <a:rPr lang="en-US" sz="1400" dirty="0">
                <a:latin typeface="Calibri" charset="0"/>
                <a:cs typeface="Calibri" charset="0"/>
                <a:sym typeface="Calibri" charset="0"/>
              </a:rPr>
              <a:t>http://listit.csail.mit.edu</a:t>
            </a:r>
          </a:p>
          <a:p>
            <a:pPr algn="l"/>
            <a:r>
              <a:rPr lang="en-US" sz="1400" dirty="0">
                <a:latin typeface="Calibri" charset="0"/>
                <a:cs typeface="Calibri" charset="0"/>
                <a:sym typeface="Calibri" charset="0"/>
              </a:rPr>
              <a:t>http://addons.mozilla.org/en-US/firefox/addon/12737/</a:t>
            </a:r>
            <a:endParaRPr lang="en-US" sz="1100" dirty="0">
              <a:latin typeface="Calibri" charset="0"/>
              <a:cs typeface="Calibri" charset="0"/>
              <a:sym typeface="Calibri" charset="0"/>
            </a:endParaRPr>
          </a:p>
          <a:p>
            <a:pPr algn="l"/>
            <a:endParaRPr lang="en-US" sz="1700" dirty="0">
              <a:latin typeface="Calibri" charset="0"/>
              <a:cs typeface="Calibri" charset="0"/>
              <a:sym typeface="Calibri" charset="0"/>
            </a:endParaRPr>
          </a:p>
          <a:p>
            <a:pPr algn="l"/>
            <a:endParaRPr lang="en-US" sz="2700" dirty="0" smtClean="0">
              <a:latin typeface="Calibri" charset="0"/>
              <a:cs typeface="Calibri" charset="0"/>
              <a:sym typeface="Calibri" charset="0"/>
            </a:endParaRPr>
          </a:p>
          <a:p>
            <a:pPr algn="l"/>
            <a:r>
              <a:rPr lang="en-US" sz="2700" dirty="0" smtClean="0">
                <a:latin typeface="Calibri" charset="0"/>
                <a:cs typeface="Calibri" charset="0"/>
                <a:sym typeface="Calibri" charset="0"/>
              </a:rPr>
              <a:t>25,000+ </a:t>
            </a:r>
            <a:r>
              <a:rPr lang="en-US" sz="2700" dirty="0">
                <a:latin typeface="Calibri" charset="0"/>
                <a:cs typeface="Calibri" charset="0"/>
                <a:sym typeface="Calibri" charset="0"/>
              </a:rPr>
              <a:t>downloads</a:t>
            </a:r>
            <a:endParaRPr lang="en-US" sz="1700" dirty="0">
              <a:latin typeface="Calibri" charset="0"/>
              <a:cs typeface="Calibri" charset="0"/>
              <a:sym typeface="Calibri" charset="0"/>
            </a:endParaRPr>
          </a:p>
          <a:p>
            <a:pPr algn="l"/>
            <a:r>
              <a:rPr lang="en-US" sz="2700" dirty="0">
                <a:latin typeface="Calibri" charset="0"/>
                <a:cs typeface="Calibri" charset="0"/>
                <a:sym typeface="Calibri" charset="0"/>
              </a:rPr>
              <a:t>16,625 registered users</a:t>
            </a:r>
          </a:p>
          <a:p>
            <a:pPr algn="l"/>
            <a:r>
              <a:rPr lang="en-US" sz="2700" dirty="0">
                <a:latin typeface="Calibri" charset="0"/>
                <a:cs typeface="Calibri" charset="0"/>
                <a:sym typeface="Calibri" charset="0"/>
              </a:rPr>
              <a:t>920 volunteers</a:t>
            </a:r>
            <a:endParaRPr lang="en-US" sz="1700" dirty="0">
              <a:latin typeface="Calibri" charset="0"/>
              <a:cs typeface="Calibri" charset="0"/>
              <a:sym typeface="Calibri" charset="0"/>
            </a:endParaRPr>
          </a:p>
          <a:p>
            <a:pPr algn="l"/>
            <a:r>
              <a:rPr lang="en-US" sz="2700" dirty="0" smtClean="0">
                <a:latin typeface="Calibri" charset="0"/>
                <a:cs typeface="Calibri" charset="0"/>
                <a:sym typeface="Calibri" charset="0"/>
              </a:rPr>
              <a:t>116</a:t>
            </a:r>
            <a:r>
              <a:rPr lang="en-US" sz="2700" dirty="0" smtClean="0">
                <a:latin typeface="Calibri" charset="0"/>
                <a:cs typeface="Calibri" charset="0"/>
                <a:sym typeface="Calibri" charset="0"/>
              </a:rPr>
              <a:t>,000 </a:t>
            </a:r>
            <a:r>
              <a:rPr lang="en-US" sz="2700" dirty="0">
                <a:latin typeface="Calibri" charset="0"/>
                <a:cs typeface="Calibri" charset="0"/>
                <a:sym typeface="Calibri" charset="0"/>
              </a:rPr>
              <a:t>contributed </a:t>
            </a:r>
            <a:r>
              <a:rPr lang="en-US" sz="2700" dirty="0" smtClean="0">
                <a:latin typeface="Calibri" charset="0"/>
                <a:cs typeface="Calibri" charset="0"/>
                <a:sym typeface="Calibri" charset="0"/>
              </a:rPr>
              <a:t>notes</a:t>
            </a:r>
            <a:endParaRPr lang="en-US" sz="1700" dirty="0">
              <a:latin typeface="Calibri" charset="0"/>
              <a:cs typeface="Calibri" charset="0"/>
              <a:sym typeface="Calibri" charset="0"/>
            </a:endParaRPr>
          </a:p>
        </p:txBody>
      </p:sp>
      <p:sp>
        <p:nvSpPr>
          <p:cNvPr id="6" name="TextBox 5"/>
          <p:cNvSpPr txBox="1"/>
          <p:nvPr/>
        </p:nvSpPr>
        <p:spPr>
          <a:xfrm>
            <a:off x="0" y="990600"/>
            <a:ext cx="1066800" cy="707886"/>
          </a:xfrm>
          <a:prstGeom prst="rect">
            <a:avLst/>
          </a:prstGeom>
          <a:noFill/>
        </p:spPr>
        <p:txBody>
          <a:bodyPr wrap="square" rtlCol="0">
            <a:spAutoFit/>
          </a:bodyPr>
          <a:lstStyle/>
          <a:p>
            <a:r>
              <a:rPr lang="en-US" sz="2000" dirty="0" smtClean="0">
                <a:solidFill>
                  <a:srgbClr val="FF0000"/>
                </a:solidFill>
              </a:rPr>
              <a:t>Note Entry</a:t>
            </a:r>
            <a:endParaRPr lang="en-US" sz="2000" dirty="0">
              <a:solidFill>
                <a:srgbClr val="FF0000"/>
              </a:solidFill>
            </a:endParaRPr>
          </a:p>
        </p:txBody>
      </p:sp>
      <p:sp>
        <p:nvSpPr>
          <p:cNvPr id="8" name="TextBox 7"/>
          <p:cNvSpPr txBox="1"/>
          <p:nvPr/>
        </p:nvSpPr>
        <p:spPr>
          <a:xfrm>
            <a:off x="0" y="1828800"/>
            <a:ext cx="1143000" cy="707886"/>
          </a:xfrm>
          <a:prstGeom prst="rect">
            <a:avLst/>
          </a:prstGeom>
          <a:noFill/>
        </p:spPr>
        <p:txBody>
          <a:bodyPr wrap="square" rtlCol="0">
            <a:spAutoFit/>
          </a:bodyPr>
          <a:lstStyle/>
          <a:p>
            <a:r>
              <a:rPr lang="en-US" sz="2000" dirty="0" smtClean="0">
                <a:solidFill>
                  <a:srgbClr val="FF0000"/>
                </a:solidFill>
              </a:rPr>
              <a:t>Text Search</a:t>
            </a:r>
            <a:endParaRPr lang="en-US" sz="2000" dirty="0">
              <a:solidFill>
                <a:srgbClr val="FF0000"/>
              </a:solidFill>
            </a:endParaRPr>
          </a:p>
        </p:txBody>
      </p:sp>
      <p:sp>
        <p:nvSpPr>
          <p:cNvPr id="9" name="TextBox 8"/>
          <p:cNvSpPr txBox="1"/>
          <p:nvPr/>
        </p:nvSpPr>
        <p:spPr>
          <a:xfrm>
            <a:off x="0" y="3581400"/>
            <a:ext cx="1295400" cy="707886"/>
          </a:xfrm>
          <a:prstGeom prst="rect">
            <a:avLst/>
          </a:prstGeom>
          <a:noFill/>
        </p:spPr>
        <p:txBody>
          <a:bodyPr wrap="square" rtlCol="0">
            <a:spAutoFit/>
          </a:bodyPr>
          <a:lstStyle/>
          <a:p>
            <a:r>
              <a:rPr lang="en-US" sz="2000" dirty="0" smtClean="0">
                <a:solidFill>
                  <a:srgbClr val="FF0000"/>
                </a:solidFill>
              </a:rPr>
              <a:t>Filtered Note List</a:t>
            </a:r>
            <a:endParaRPr lang="en-US" sz="20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2">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892">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892">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89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7E711FE-0330-4448-8FA2-D569B563B15E}" type="slidenum">
              <a:rPr lang="en-US"/>
              <a:pPr/>
              <a:t>25</a:t>
            </a:fld>
            <a:endParaRPr lang="en-US"/>
          </a:p>
        </p:txBody>
      </p:sp>
      <p:sp>
        <p:nvSpPr>
          <p:cNvPr id="39937" name="Rectangle 1"/>
          <p:cNvSpPr>
            <a:spLocks/>
          </p:cNvSpPr>
          <p:nvPr/>
        </p:nvSpPr>
        <p:spPr bwMode="auto">
          <a:xfrm>
            <a:off x="276820" y="357188"/>
            <a:ext cx="3946922" cy="6197203"/>
          </a:xfrm>
          <a:prstGeom prst="rect">
            <a:avLst/>
          </a:prstGeom>
          <a:noFill/>
          <a:ln w="12700" cap="flat">
            <a:noFill/>
            <a:miter lim="800000"/>
            <a:headEnd type="none" w="med" len="med"/>
            <a:tailEnd type="none" w="med" len="med"/>
          </a:ln>
        </p:spPr>
        <p:txBody>
          <a:bodyPr lIns="0" tIns="0" rIns="0" bIns="0"/>
          <a:lstStyle/>
          <a:p>
            <a:pPr>
              <a:spcBef>
                <a:spcPts val="703"/>
              </a:spcBef>
            </a:pPr>
            <a:r>
              <a:rPr lang="en-US" sz="1300" dirty="0">
                <a:latin typeface="Inconsolata" charset="0"/>
                <a:ea typeface="Inconsolata" charset="0"/>
                <a:cs typeface="Inconsolata" charset="0"/>
                <a:sym typeface="Inconsolata" charset="0"/>
              </a:rPr>
              <a:t>teapot, power strip</a:t>
            </a:r>
          </a:p>
          <a:p>
            <a:pPr>
              <a:spcBef>
                <a:spcPts val="703"/>
              </a:spcBef>
            </a:pPr>
            <a:r>
              <a:rPr lang="en-US" sz="1300" dirty="0">
                <a:latin typeface="Inconsolata" charset="0"/>
                <a:ea typeface="Inconsolata" charset="0"/>
                <a:cs typeface="Inconsolata" charset="0"/>
                <a:sym typeface="Inconsolata" charset="0"/>
              </a:rPr>
              <a:t>email HW re vacation</a:t>
            </a:r>
          </a:p>
          <a:p>
            <a:pPr>
              <a:spcBef>
                <a:spcPts val="703"/>
              </a:spcBef>
            </a:pPr>
            <a:r>
              <a:rPr lang="en-US" sz="1300" dirty="0">
                <a:latin typeface="Inconsolata" charset="0"/>
                <a:ea typeface="Inconsolata" charset="0"/>
                <a:cs typeface="Inconsolata" charset="0"/>
                <a:sym typeface="Inconsolata" charset="0"/>
              </a:rPr>
              <a:t>talk to </a:t>
            </a:r>
            <a:r>
              <a:rPr lang="en-US" sz="1300" dirty="0" err="1">
                <a:latin typeface="Inconsolata" charset="0"/>
                <a:ea typeface="Inconsolata" charset="0"/>
                <a:cs typeface="Inconsolata" charset="0"/>
                <a:sym typeface="Inconsolata" charset="0"/>
              </a:rPr>
              <a:t>Brin</a:t>
            </a:r>
            <a:r>
              <a:rPr lang="en-US" sz="1300" dirty="0">
                <a:latin typeface="Inconsolata" charset="0"/>
                <a:ea typeface="Inconsolata" charset="0"/>
                <a:cs typeface="Inconsolata" charset="0"/>
                <a:sym typeface="Inconsolata" charset="0"/>
              </a:rPr>
              <a:t> </a:t>
            </a:r>
            <a:r>
              <a:rPr lang="en-US" sz="1300" dirty="0" err="1">
                <a:latin typeface="Inconsolata" charset="0"/>
                <a:ea typeface="Inconsolata" charset="0"/>
                <a:cs typeface="Inconsolata" charset="0"/>
                <a:sym typeface="Inconsolata" charset="0"/>
              </a:rPr>
              <a:t>re:ictd</a:t>
            </a:r>
            <a:endParaRPr lang="en-US" sz="1300" dirty="0">
              <a:latin typeface="Inconsolata" charset="0"/>
              <a:ea typeface="Inconsolata" charset="0"/>
              <a:cs typeface="Inconsolata" charset="0"/>
              <a:sym typeface="Inconsolata" charset="0"/>
            </a:endParaRPr>
          </a:p>
          <a:p>
            <a:pPr>
              <a:spcBef>
                <a:spcPts val="703"/>
              </a:spcBef>
            </a:pPr>
            <a:r>
              <a:rPr lang="en-US" sz="1300" dirty="0">
                <a:latin typeface="Inconsolata" charset="0"/>
                <a:ea typeface="Inconsolata" charset="0"/>
                <a:cs typeface="Inconsolata" charset="0"/>
                <a:sym typeface="Inconsolata" charset="0"/>
              </a:rPr>
              <a:t>make inspiration wall. </a:t>
            </a:r>
          </a:p>
          <a:p>
            <a:pPr>
              <a:spcBef>
                <a:spcPts val="703"/>
              </a:spcBef>
            </a:pPr>
            <a:r>
              <a:rPr lang="en-US" sz="1300" dirty="0">
                <a:latin typeface="Inconsolata" charset="0"/>
                <a:ea typeface="Inconsolata" charset="0"/>
                <a:cs typeface="Inconsolata" charset="0"/>
                <a:sym typeface="Inconsolata" charset="0"/>
              </a:rPr>
              <a:t>corkboard tiles.</a:t>
            </a:r>
          </a:p>
          <a:p>
            <a:pPr>
              <a:spcBef>
                <a:spcPts val="703"/>
              </a:spcBef>
            </a:pPr>
            <a:r>
              <a:rPr lang="en-US" sz="1300" dirty="0">
                <a:latin typeface="Inconsolata" charset="0"/>
                <a:ea typeface="Inconsolata" charset="0"/>
                <a:cs typeface="Inconsolata" charset="0"/>
                <a:sym typeface="Inconsolata" charset="0"/>
              </a:rPr>
              <a:t>ask </a:t>
            </a:r>
            <a:r>
              <a:rPr lang="en-US" sz="1300" dirty="0" err="1">
                <a:latin typeface="Inconsolata" charset="0"/>
                <a:ea typeface="Inconsolata" charset="0"/>
                <a:cs typeface="Inconsolata" charset="0"/>
                <a:sym typeface="Inconsolata" charset="0"/>
              </a:rPr>
              <a:t>dslr</a:t>
            </a:r>
            <a:r>
              <a:rPr lang="en-US" sz="1300" dirty="0">
                <a:latin typeface="Inconsolata" charset="0"/>
                <a:ea typeface="Inconsolata" charset="0"/>
                <a:cs typeface="Inconsolata" charset="0"/>
                <a:sym typeface="Inconsolata" charset="0"/>
              </a:rPr>
              <a:t>	</a:t>
            </a:r>
          </a:p>
          <a:p>
            <a:pPr>
              <a:spcBef>
                <a:spcPts val="703"/>
              </a:spcBef>
            </a:pPr>
            <a:r>
              <a:rPr lang="en-US" sz="1300" dirty="0">
                <a:latin typeface="Inconsolata" charset="0"/>
                <a:ea typeface="Inconsolata" charset="0"/>
                <a:cs typeface="Inconsolata" charset="0"/>
                <a:sym typeface="Inconsolata" charset="0"/>
              </a:rPr>
              <a:t>deposit checks	</a:t>
            </a:r>
          </a:p>
          <a:p>
            <a:pPr>
              <a:spcBef>
                <a:spcPts val="703"/>
              </a:spcBef>
            </a:pPr>
            <a:r>
              <a:rPr lang="en-US" sz="1300" dirty="0" err="1">
                <a:latin typeface="Inconsolata" charset="0"/>
                <a:ea typeface="Inconsolata" charset="0"/>
                <a:cs typeface="Inconsolata" charset="0"/>
                <a:sym typeface="Inconsolata" charset="0"/>
              </a:rPr>
              <a:t>sb</a:t>
            </a:r>
            <a:r>
              <a:rPr lang="en-US" sz="1300" dirty="0">
                <a:latin typeface="Inconsolata" charset="0"/>
                <a:ea typeface="Inconsolata" charset="0"/>
                <a:cs typeface="Inconsolata" charset="0"/>
                <a:sym typeface="Inconsolata" charset="0"/>
              </a:rPr>
              <a:t> at 8:15, 1111 Bent St</a:t>
            </a:r>
          </a:p>
          <a:p>
            <a:pPr>
              <a:spcBef>
                <a:spcPts val="703"/>
              </a:spcBef>
            </a:pPr>
            <a:r>
              <a:rPr lang="en-US" sz="1300" dirty="0" err="1">
                <a:latin typeface="Inconsolata" charset="0"/>
                <a:ea typeface="Inconsolata" charset="0"/>
                <a:cs typeface="Inconsolata" charset="0"/>
                <a:sym typeface="Inconsolata" charset="0"/>
              </a:rPr>
              <a:t>costco</a:t>
            </a:r>
            <a:r>
              <a:rPr lang="en-US" sz="1300" dirty="0">
                <a:latin typeface="Inconsolata" charset="0"/>
                <a:ea typeface="Inconsolata" charset="0"/>
                <a:cs typeface="Inconsolata" charset="0"/>
                <a:sym typeface="Inconsolata" charset="0"/>
              </a:rPr>
              <a:t> optometrist?	</a:t>
            </a:r>
          </a:p>
          <a:p>
            <a:pPr>
              <a:spcBef>
                <a:spcPts val="703"/>
              </a:spcBef>
            </a:pPr>
            <a:r>
              <a:rPr lang="en-US" sz="1300" dirty="0">
                <a:latin typeface="Inconsolata" charset="0"/>
                <a:ea typeface="Inconsolata" charset="0"/>
                <a:cs typeface="Inconsolata" charset="0"/>
                <a:sym typeface="Inconsolata" charset="0"/>
              </a:rPr>
              <a:t>BGM wiki http://bg.xxxxx.xxx/wiki </a:t>
            </a:r>
          </a:p>
          <a:p>
            <a:pPr>
              <a:spcBef>
                <a:spcPts val="703"/>
              </a:spcBef>
            </a:pPr>
            <a:r>
              <a:rPr lang="en-US" sz="1300" dirty="0">
                <a:latin typeface="Inconsolata" charset="0"/>
                <a:ea typeface="Inconsolata" charset="0"/>
                <a:cs typeface="Inconsolata" charset="0"/>
                <a:sym typeface="Inconsolata" charset="0"/>
              </a:rPr>
              <a:t>renter's insurance</a:t>
            </a:r>
          </a:p>
          <a:p>
            <a:pPr>
              <a:spcBef>
                <a:spcPts val="703"/>
              </a:spcBef>
            </a:pPr>
            <a:r>
              <a:rPr lang="en-US" sz="1300" dirty="0" err="1">
                <a:latin typeface="Inconsolata" charset="0"/>
                <a:ea typeface="Inconsolata" charset="0"/>
                <a:cs typeface="Inconsolata" charset="0"/>
                <a:sym typeface="Inconsolata" charset="0"/>
              </a:rPr>
              <a:t>jshieh</a:t>
            </a:r>
            <a:endParaRPr lang="en-US" sz="1300" dirty="0">
              <a:latin typeface="Inconsolata" charset="0"/>
              <a:ea typeface="Inconsolata" charset="0"/>
              <a:cs typeface="Inconsolata" charset="0"/>
              <a:sym typeface="Inconsolata" charset="0"/>
            </a:endParaRPr>
          </a:p>
          <a:p>
            <a:pPr>
              <a:spcBef>
                <a:spcPts val="703"/>
              </a:spcBef>
            </a:pPr>
            <a:r>
              <a:rPr lang="en-US" sz="1300" dirty="0">
                <a:latin typeface="Inconsolata" charset="0"/>
                <a:ea typeface="Inconsolata" charset="0"/>
                <a:cs typeface="Inconsolata" charset="0"/>
                <a:sym typeface="Inconsolata" charset="0"/>
              </a:rPr>
              <a:t>4212B9</a:t>
            </a:r>
          </a:p>
          <a:p>
            <a:pPr>
              <a:spcBef>
                <a:spcPts val="703"/>
              </a:spcBef>
            </a:pPr>
            <a:r>
              <a:rPr lang="en-US" sz="1300" dirty="0">
                <a:latin typeface="Inconsolata" charset="0"/>
                <a:ea typeface="Inconsolata" charset="0"/>
                <a:cs typeface="Inconsolata" charset="0"/>
                <a:sym typeface="Inconsolata" charset="0"/>
              </a:rPr>
              <a:t>Thurs 11.30am - Fred </a:t>
            </a:r>
            <a:r>
              <a:rPr lang="en-US" sz="1300" dirty="0" err="1">
                <a:latin typeface="Inconsolata" charset="0"/>
                <a:ea typeface="Inconsolata" charset="0"/>
                <a:cs typeface="Inconsolata" charset="0"/>
                <a:sym typeface="Inconsolata" charset="0"/>
              </a:rPr>
              <a:t>fMRI</a:t>
            </a:r>
            <a:endParaRPr lang="en-US" sz="1300" dirty="0">
              <a:latin typeface="Inconsolata" charset="0"/>
              <a:ea typeface="Inconsolata" charset="0"/>
              <a:cs typeface="Inconsolata" charset="0"/>
              <a:sym typeface="Inconsolata" charset="0"/>
            </a:endParaRPr>
          </a:p>
          <a:p>
            <a:pPr>
              <a:spcBef>
                <a:spcPts val="703"/>
              </a:spcBef>
            </a:pPr>
            <a:r>
              <a:rPr lang="en-US" sz="1300" dirty="0">
                <a:latin typeface="Inconsolata" charset="0"/>
                <a:ea typeface="Inconsolata" charset="0"/>
                <a:cs typeface="Inconsolata" charset="0"/>
                <a:sym typeface="Inconsolata" charset="0"/>
              </a:rPr>
              <a:t>http://ec2.images-amazon.com/images/I/xxxx.jpg</a:t>
            </a:r>
          </a:p>
          <a:p>
            <a:pPr>
              <a:spcBef>
                <a:spcPts val="703"/>
              </a:spcBef>
            </a:pPr>
            <a:r>
              <a:rPr lang="en-US" sz="1300" dirty="0">
                <a:latin typeface="Inconsolata" charset="0"/>
                <a:ea typeface="Inconsolata" charset="0"/>
                <a:cs typeface="Inconsolata" charset="0"/>
                <a:sym typeface="Inconsolata" charset="0"/>
              </a:rPr>
              <a:t>Lynn, Tony, Dave(?);  </a:t>
            </a:r>
            <a:r>
              <a:rPr lang="en-US" sz="1300" dirty="0" err="1">
                <a:latin typeface="Inconsolata" charset="0"/>
                <a:ea typeface="Inconsolata" charset="0"/>
                <a:cs typeface="Inconsolata" charset="0"/>
                <a:sym typeface="Inconsolata" charset="0"/>
              </a:rPr>
              <a:t>larry</a:t>
            </a:r>
            <a:r>
              <a:rPr lang="en-US" sz="1300" dirty="0">
                <a:latin typeface="Inconsolata" charset="0"/>
                <a:ea typeface="Inconsolata" charset="0"/>
                <a:cs typeface="Inconsolata" charset="0"/>
                <a:sym typeface="Inconsolata" charset="0"/>
              </a:rPr>
              <a:t> straw: 777-222-1111</a:t>
            </a:r>
          </a:p>
          <a:p>
            <a:pPr>
              <a:spcBef>
                <a:spcPts val="703"/>
              </a:spcBef>
            </a:pPr>
            <a:r>
              <a:rPr lang="en-US" sz="1300" dirty="0" err="1">
                <a:latin typeface="Inconsolata" charset="0"/>
                <a:ea typeface="Inconsolata" charset="0"/>
                <a:cs typeface="Inconsolata" charset="0"/>
                <a:sym typeface="Inconsolata" charset="0"/>
              </a:rPr>
              <a:t>Wasserbett</a:t>
            </a:r>
            <a:r>
              <a:rPr lang="en-US" sz="1300" dirty="0">
                <a:latin typeface="Inconsolata" charset="0"/>
                <a:ea typeface="Inconsolata" charset="0"/>
                <a:cs typeface="Inconsolata" charset="0"/>
                <a:sym typeface="Inconsolata" charset="0"/>
              </a:rPr>
              <a:t> </a:t>
            </a:r>
            <a:r>
              <a:rPr lang="en-US" sz="1300" dirty="0" err="1">
                <a:latin typeface="Inconsolata" charset="0"/>
                <a:ea typeface="Inconsolata" charset="0"/>
                <a:cs typeface="Inconsolata" charset="0"/>
                <a:sym typeface="Inconsolata" charset="0"/>
              </a:rPr>
              <a:t>nachfllen</a:t>
            </a:r>
            <a:endParaRPr lang="en-US" sz="1300" dirty="0">
              <a:latin typeface="Inconsolata" charset="0"/>
              <a:ea typeface="Inconsolata" charset="0"/>
              <a:cs typeface="Inconsolata" charset="0"/>
              <a:sym typeface="Inconsolata" charset="0"/>
            </a:endParaRPr>
          </a:p>
          <a:p>
            <a:pPr>
              <a:spcBef>
                <a:spcPts val="703"/>
              </a:spcBef>
            </a:pPr>
            <a:r>
              <a:rPr lang="en-US" sz="1300" dirty="0">
                <a:latin typeface="Inconsolata" charset="0"/>
                <a:ea typeface="Inconsolata" charset="0"/>
                <a:cs typeface="Inconsolata" charset="0"/>
                <a:sym typeface="Inconsolata" charset="0"/>
              </a:rPr>
              <a:t>Merlot proposal</a:t>
            </a:r>
          </a:p>
          <a:p>
            <a:pPr>
              <a:spcBef>
                <a:spcPts val="703"/>
              </a:spcBef>
            </a:pPr>
            <a:r>
              <a:rPr lang="en-US" sz="1300" dirty="0">
                <a:latin typeface="Inconsolata" charset="0"/>
                <a:ea typeface="Inconsolata" charset="0"/>
                <a:cs typeface="Inconsolata" charset="0"/>
                <a:sym typeface="Inconsolata" charset="0"/>
              </a:rPr>
              <a:t>Jack's </a:t>
            </a:r>
            <a:r>
              <a:rPr lang="en-US" sz="1300" dirty="0" err="1">
                <a:latin typeface="Inconsolata" charset="0"/>
                <a:ea typeface="Inconsolata" charset="0"/>
                <a:cs typeface="Inconsolata" charset="0"/>
                <a:sym typeface="Inconsolata" charset="0"/>
              </a:rPr>
              <a:t>retiremnt</a:t>
            </a:r>
            <a:r>
              <a:rPr lang="en-US" sz="1300" dirty="0">
                <a:latin typeface="Inconsolata" charset="0"/>
                <a:ea typeface="Inconsolata" charset="0"/>
                <a:cs typeface="Inconsolata" charset="0"/>
                <a:sym typeface="Inconsolata" charset="0"/>
              </a:rPr>
              <a:t> lunch Wed Feb 15 @2:30 in WXXX 811!</a:t>
            </a:r>
          </a:p>
          <a:p>
            <a:pPr>
              <a:spcBef>
                <a:spcPts val="703"/>
              </a:spcBef>
            </a:pPr>
            <a:r>
              <a:rPr lang="en-US" sz="1300" dirty="0">
                <a:latin typeface="Inconsolata" charset="0"/>
                <a:ea typeface="Inconsolata" charset="0"/>
                <a:cs typeface="Inconsolata" charset="0"/>
                <a:sym typeface="Inconsolata" charset="0"/>
              </a:rPr>
              <a:t>The United States has not caused this global meltdown. China and other export oriented countries did. It is their refusal to develop a domestic market willing and able to digest a large portion of the.... </a:t>
            </a:r>
          </a:p>
        </p:txBody>
      </p:sp>
      <p:sp>
        <p:nvSpPr>
          <p:cNvPr id="39938" name="Rectangle 2"/>
          <p:cNvSpPr>
            <a:spLocks/>
          </p:cNvSpPr>
          <p:nvPr/>
        </p:nvSpPr>
        <p:spPr bwMode="auto">
          <a:xfrm>
            <a:off x="4357688" y="357187"/>
            <a:ext cx="4572000" cy="5840016"/>
          </a:xfrm>
          <a:prstGeom prst="rect">
            <a:avLst/>
          </a:prstGeom>
          <a:noFill/>
          <a:ln w="12700" cap="flat">
            <a:noFill/>
            <a:miter lim="800000"/>
            <a:headEnd type="none" w="med" len="med"/>
            <a:tailEnd type="none" w="med" len="med"/>
          </a:ln>
        </p:spPr>
        <p:txBody>
          <a:bodyPr lIns="0" tIns="0" rIns="0" bIns="0"/>
          <a:lstStyle/>
          <a:p>
            <a:pPr>
              <a:spcBef>
                <a:spcPts val="703"/>
              </a:spcBef>
            </a:pPr>
            <a:r>
              <a:rPr lang="en-US" sz="1300" dirty="0">
                <a:latin typeface="Inconsolata" charset="0"/>
                <a:ea typeface="Inconsolata" charset="0"/>
                <a:cs typeface="Inconsolata" charset="0"/>
                <a:sym typeface="Inconsolata" charset="0"/>
              </a:rPr>
              <a:t>soy latte java</a:t>
            </a:r>
          </a:p>
          <a:p>
            <a:pPr>
              <a:spcBef>
                <a:spcPts val="703"/>
              </a:spcBef>
            </a:pPr>
            <a:r>
              <a:rPr lang="en-US" sz="1300" dirty="0">
                <a:latin typeface="Inconsolata" charset="0"/>
                <a:ea typeface="Inconsolata" charset="0"/>
                <a:cs typeface="Inconsolata" charset="0"/>
                <a:sym typeface="Inconsolata" charset="0"/>
              </a:rPr>
              <a:t>laptop at HMS (next week)</a:t>
            </a:r>
          </a:p>
          <a:p>
            <a:pPr>
              <a:spcBef>
                <a:spcPts val="703"/>
              </a:spcBef>
            </a:pPr>
            <a:r>
              <a:rPr lang="en-US" sz="1300" dirty="0">
                <a:latin typeface="Inconsolata" charset="0"/>
                <a:ea typeface="Inconsolata" charset="0"/>
                <a:cs typeface="Inconsolata" charset="0"/>
                <a:sym typeface="Inconsolata" charset="0"/>
              </a:rPr>
              <a:t>waiting on mechanic for AAA</a:t>
            </a:r>
          </a:p>
          <a:p>
            <a:pPr>
              <a:spcBef>
                <a:spcPts val="703"/>
              </a:spcBef>
            </a:pPr>
            <a:r>
              <a:rPr lang="en-US" sz="1300" dirty="0">
                <a:latin typeface="Inconsolata" charset="0"/>
                <a:ea typeface="Inconsolata" charset="0"/>
                <a:cs typeface="Inconsolata" charset="0"/>
                <a:sym typeface="Inconsolata" charset="0"/>
              </a:rPr>
              <a:t>Harp photos</a:t>
            </a:r>
          </a:p>
          <a:p>
            <a:pPr>
              <a:spcBef>
                <a:spcPts val="703"/>
              </a:spcBef>
            </a:pPr>
            <a:r>
              <a:rPr lang="en-US" sz="1300" dirty="0" err="1">
                <a:latin typeface="Inconsolata" charset="0"/>
                <a:ea typeface="Inconsolata" charset="0"/>
                <a:cs typeface="Inconsolata" charset="0"/>
                <a:sym typeface="Inconsolata" charset="0"/>
              </a:rPr>
              <a:t>meltmuck</a:t>
            </a:r>
            <a:r>
              <a:rPr lang="en-US" sz="1300" dirty="0">
                <a:latin typeface="Inconsolata" charset="0"/>
                <a:ea typeface="Inconsolata" charset="0"/>
                <a:cs typeface="Inconsolata" charset="0"/>
                <a:sym typeface="Inconsolata" charset="0"/>
              </a:rPr>
              <a:t> http://web.mit.edu/…</a:t>
            </a:r>
          </a:p>
          <a:p>
            <a:pPr>
              <a:spcBef>
                <a:spcPts val="703"/>
              </a:spcBef>
            </a:pPr>
            <a:r>
              <a:rPr lang="en-US" sz="1300" dirty="0">
                <a:latin typeface="Inconsolata" charset="0"/>
                <a:ea typeface="Inconsolata" charset="0"/>
                <a:cs typeface="Inconsolata" charset="0"/>
                <a:sym typeface="Inconsolata" charset="0"/>
              </a:rPr>
              <a:t>malt, malted vanilla</a:t>
            </a:r>
          </a:p>
          <a:p>
            <a:pPr>
              <a:spcBef>
                <a:spcPts val="703"/>
              </a:spcBef>
            </a:pPr>
            <a:r>
              <a:rPr lang="en-US" sz="1300" dirty="0">
                <a:latin typeface="Inconsolata" charset="0"/>
                <a:ea typeface="Inconsolata" charset="0"/>
                <a:cs typeface="Inconsolata" charset="0"/>
                <a:sym typeface="Inconsolata" charset="0"/>
              </a:rPr>
              <a:t>jimmy: (323) 668-xyzz</a:t>
            </a:r>
          </a:p>
          <a:p>
            <a:pPr>
              <a:spcBef>
                <a:spcPts val="703"/>
              </a:spcBef>
            </a:pPr>
            <a:r>
              <a:rPr lang="en-US" sz="1300" dirty="0">
                <a:latin typeface="Inconsolata" charset="0"/>
                <a:ea typeface="Inconsolata" charset="0"/>
                <a:cs typeface="Inconsolata" charset="0"/>
                <a:sym typeface="Inconsolata" charset="0"/>
              </a:rPr>
              <a:t>pacific auto service</a:t>
            </a:r>
          </a:p>
          <a:p>
            <a:pPr>
              <a:spcBef>
                <a:spcPts val="703"/>
              </a:spcBef>
            </a:pPr>
            <a:r>
              <a:rPr lang="en-US" sz="1300" dirty="0">
                <a:latin typeface="Inconsolata" charset="0"/>
                <a:ea typeface="Inconsolata" charset="0"/>
                <a:cs typeface="Inconsolata" charset="0"/>
                <a:sym typeface="Inconsolata" charset="0"/>
              </a:rPr>
              <a:t>talk at noon, 7 Div Av</a:t>
            </a:r>
          </a:p>
          <a:p>
            <a:pPr>
              <a:spcBef>
                <a:spcPts val="703"/>
              </a:spcBef>
            </a:pPr>
            <a:r>
              <a:rPr lang="en-US" sz="1300" dirty="0">
                <a:latin typeface="Inconsolata" charset="0"/>
                <a:ea typeface="Inconsolata" charset="0"/>
                <a:cs typeface="Inconsolata" charset="0"/>
                <a:sym typeface="Inconsolata" charset="0"/>
              </a:rPr>
              <a:t>bring tonight: laundry, dishes, </a:t>
            </a:r>
          </a:p>
          <a:p>
            <a:pPr>
              <a:spcBef>
                <a:spcPts val="703"/>
              </a:spcBef>
            </a:pPr>
            <a:r>
              <a:rPr lang="en-US" sz="1300" dirty="0">
                <a:latin typeface="Inconsolata" charset="0"/>
                <a:ea typeface="Inconsolata" charset="0"/>
                <a:cs typeface="Inconsolata" charset="0"/>
                <a:sym typeface="Inconsolata" charset="0"/>
              </a:rPr>
              <a:t>gas\N 8/12: $138.16\N 8/18:$89\N 8/23:$132.59</a:t>
            </a:r>
          </a:p>
          <a:p>
            <a:pPr>
              <a:spcBef>
                <a:spcPts val="703"/>
              </a:spcBef>
            </a:pPr>
            <a:r>
              <a:rPr lang="en-US" sz="1300" dirty="0">
                <a:latin typeface="Inconsolata" charset="0"/>
                <a:ea typeface="Inconsolata" charset="0"/>
                <a:cs typeface="Inconsolata" charset="0"/>
                <a:sym typeface="Inconsolata" charset="0"/>
              </a:rPr>
              <a:t>hotel for Reunions</a:t>
            </a:r>
          </a:p>
          <a:p>
            <a:pPr>
              <a:spcBef>
                <a:spcPts val="703"/>
              </a:spcBef>
            </a:pPr>
            <a:r>
              <a:rPr lang="en-US" sz="1300" dirty="0">
                <a:latin typeface="Inconsolata" charset="0"/>
                <a:ea typeface="Inconsolata" charset="0"/>
                <a:cs typeface="Inconsolata" charset="0"/>
                <a:sym typeface="Inconsolata" charset="0"/>
              </a:rPr>
              <a:t>mw 965 $100 shoemall.com</a:t>
            </a:r>
          </a:p>
          <a:p>
            <a:pPr>
              <a:spcBef>
                <a:spcPts val="703"/>
              </a:spcBef>
            </a:pPr>
            <a:r>
              <a:rPr lang="en-US" sz="1300" dirty="0">
                <a:latin typeface="Inconsolata" charset="0"/>
                <a:ea typeface="Inconsolata" charset="0"/>
                <a:cs typeface="Inconsolata" charset="0"/>
                <a:sym typeface="Inconsolata" charset="0"/>
              </a:rPr>
              <a:t>Play some more Rich King beta.</a:t>
            </a:r>
          </a:p>
          <a:p>
            <a:pPr>
              <a:spcBef>
                <a:spcPts val="703"/>
              </a:spcBef>
            </a:pPr>
            <a:r>
              <a:rPr lang="en-US" sz="1300" dirty="0">
                <a:latin typeface="Inconsolata" charset="0"/>
                <a:ea typeface="Inconsolata" charset="0"/>
                <a:cs typeface="Inconsolata" charset="0"/>
                <a:sym typeface="Inconsolata" charset="0"/>
              </a:rPr>
              <a:t>Egg Stain Removal from Clothing\N To remove an egg stain, cover the area with salt and let sit an hour before washing.\N (Homemaking, laundry, cleaning)</a:t>
            </a:r>
          </a:p>
          <a:p>
            <a:pPr>
              <a:spcBef>
                <a:spcPts val="703"/>
              </a:spcBef>
            </a:pPr>
            <a:r>
              <a:rPr lang="en-US" sz="1300" dirty="0">
                <a:latin typeface="Inconsolata" charset="0"/>
                <a:ea typeface="Inconsolata" charset="0"/>
                <a:cs typeface="Inconsolata" charset="0"/>
                <a:sym typeface="Inconsolata" charset="0"/>
              </a:rPr>
              <a:t>NABPB : \N\N Order Number 9999999</a:t>
            </a:r>
          </a:p>
          <a:p>
            <a:pPr>
              <a:spcBef>
                <a:spcPts val="703"/>
              </a:spcBef>
            </a:pPr>
            <a:r>
              <a:rPr lang="en-US" sz="1300" dirty="0">
                <a:latin typeface="Inconsolata" charset="0"/>
                <a:ea typeface="Inconsolata" charset="0"/>
                <a:cs typeface="Inconsolata" charset="0"/>
                <a:sym typeface="Inconsolata" charset="0"/>
              </a:rPr>
              <a:t>$</a:t>
            </a:r>
            <a:r>
              <a:rPr lang="en-US" sz="1300" dirty="0" err="1">
                <a:latin typeface="Inconsolata" charset="0"/>
                <a:ea typeface="Inconsolata" charset="0"/>
                <a:cs typeface="Inconsolata" charset="0"/>
                <a:sym typeface="Inconsolata" charset="0"/>
              </a:rPr>
              <a:t>Xx,XXX.XX</a:t>
            </a:r>
            <a:r>
              <a:rPr lang="en-US" sz="1300" dirty="0">
                <a:latin typeface="Inconsolata" charset="0"/>
                <a:ea typeface="Inconsolata" charset="0"/>
                <a:cs typeface="Inconsolata" charset="0"/>
                <a:sym typeface="Inconsolata" charset="0"/>
              </a:rPr>
              <a:t> with interest, and continuing at a Contract rate of </a:t>
            </a:r>
            <a:r>
              <a:rPr lang="en-US" sz="1300" dirty="0" err="1">
                <a:latin typeface="Inconsolata" charset="0"/>
                <a:ea typeface="Inconsolata" charset="0"/>
                <a:cs typeface="Inconsolata" charset="0"/>
                <a:sym typeface="Inconsolata" charset="0"/>
              </a:rPr>
              <a:t>yy</a:t>
            </a:r>
            <a:r>
              <a:rPr lang="en-US" sz="1300" dirty="0">
                <a:latin typeface="Inconsolata" charset="0"/>
                <a:ea typeface="Inconsolata" charset="0"/>
                <a:cs typeface="Inconsolata" charset="0"/>
                <a:sym typeface="Inconsolata" charset="0"/>
              </a:rPr>
              <a:t>% from 3/27/08; (through 4/25/08 in the amount of $</a:t>
            </a:r>
            <a:r>
              <a:rPr lang="en-US" sz="1300" dirty="0" err="1">
                <a:latin typeface="Inconsolata" charset="0"/>
                <a:ea typeface="Inconsolata" charset="0"/>
                <a:cs typeface="Inconsolata" charset="0"/>
                <a:sym typeface="Inconsolata" charset="0"/>
              </a:rPr>
              <a:t>zz,zzz.zz</a:t>
            </a:r>
            <a:r>
              <a:rPr lang="en-US" sz="1300" dirty="0">
                <a:latin typeface="Inconsolata" charset="0"/>
                <a:ea typeface="Inconsolata" charset="0"/>
                <a:cs typeface="Inconsolata" charset="0"/>
                <a:sym typeface="Inconsolata" charset="0"/>
              </a:rPr>
              <a:t>  a per diem rate of $</a:t>
            </a:r>
            <a:r>
              <a:rPr lang="en-US" sz="1300" dirty="0" err="1">
                <a:latin typeface="Inconsolata" charset="0"/>
                <a:ea typeface="Inconsolata" charset="0"/>
                <a:cs typeface="Inconsolata" charset="0"/>
                <a:sym typeface="Inconsolata" charset="0"/>
              </a:rPr>
              <a:t>n.nnnnnn</a:t>
            </a:r>
            <a:r>
              <a:rPr lang="en-US" sz="1300" dirty="0">
                <a:latin typeface="Inconsolata" charset="0"/>
                <a:ea typeface="Inconsolata" charset="0"/>
                <a:cs typeface="Inconsolata" charset="0"/>
                <a:sym typeface="Inconsolata" charset="0"/>
              </a:rPr>
              <a:t>)</a:t>
            </a:r>
          </a:p>
          <a:p>
            <a:pPr>
              <a:spcBef>
                <a:spcPts val="703"/>
              </a:spcBef>
            </a:pPr>
            <a:r>
              <a:rPr lang="en-US" sz="1300" dirty="0">
                <a:latin typeface="Inconsolata" charset="0"/>
                <a:ea typeface="Inconsolata" charset="0"/>
                <a:cs typeface="Inconsolata" charset="0"/>
                <a:sym typeface="Inconsolata" charset="0"/>
              </a:rPr>
              <a:t>Mango Rhubarb Salsa: mince c rhubarb/2c mango/scallion/seeded jalapeno/T </a:t>
            </a:r>
            <a:r>
              <a:rPr lang="en-US" sz="1300" dirty="0" err="1">
                <a:latin typeface="Inconsolata" charset="0"/>
                <a:ea typeface="Inconsolata" charset="0"/>
                <a:cs typeface="Inconsolata" charset="0"/>
                <a:sym typeface="Inconsolata" charset="0"/>
              </a:rPr>
              <a:t>cilantro&amp;mint&amp;olvoil&amp;lime</a:t>
            </a:r>
            <a:r>
              <a:rPr lang="en-US" sz="1300" dirty="0">
                <a:latin typeface="Inconsolata" charset="0"/>
                <a:ea typeface="Inconsolata" charset="0"/>
                <a:cs typeface="Inconsolata" charset="0"/>
                <a:sym typeface="Inconsolata" charset="0"/>
              </a:rPr>
              <a:t>/salt. Chill. </a:t>
            </a:r>
            <a:r>
              <a:rPr lang="en-US" sz="1300" dirty="0" err="1">
                <a:latin typeface="Inconsolata" charset="0"/>
                <a:ea typeface="Inconsolata" charset="0"/>
                <a:cs typeface="Inconsolata" charset="0"/>
                <a:sym typeface="Inconsolata" charset="0"/>
              </a:rPr>
              <a:t>Srv</a:t>
            </a:r>
            <a:r>
              <a:rPr lang="en-US" sz="1300" dirty="0">
                <a:latin typeface="Inconsolata" charset="0"/>
                <a:ea typeface="Inconsolata" charset="0"/>
                <a:cs typeface="Inconsolata" charset="0"/>
                <a:sym typeface="Inconsolata" charset="0"/>
              </a:rPr>
              <a:t> w tacos or grilled fish.</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cstate="print"/>
          <a:srcRect/>
          <a:stretch>
            <a:fillRect/>
          </a:stretch>
        </p:blipFill>
        <p:spPr bwMode="auto">
          <a:xfrm>
            <a:off x="71438" y="107156"/>
            <a:ext cx="9144000" cy="6858000"/>
          </a:xfrm>
          <a:prstGeom prst="rect">
            <a:avLst/>
          </a:prstGeom>
          <a:noFill/>
          <a:ln w="12700" cap="flat">
            <a:noFill/>
            <a:miter lim="800000"/>
            <a:headEnd/>
            <a:tailEnd/>
          </a:ln>
        </p:spPr>
      </p:pic>
      <p:sp>
        <p:nvSpPr>
          <p:cNvPr id="40962" name="Text Box 2"/>
          <p:cNvSpPr txBox="1">
            <a:spLocks noChangeArrowheads="1"/>
          </p:cNvSpPr>
          <p:nvPr/>
        </p:nvSpPr>
        <p:spPr bwMode="auto">
          <a:xfrm>
            <a:off x="8465344" y="6503045"/>
            <a:ext cx="221010" cy="214313"/>
          </a:xfrm>
          <a:prstGeom prst="rect">
            <a:avLst/>
          </a:prstGeom>
          <a:noFill/>
          <a:ln w="12700">
            <a:noFill/>
            <a:miter lim="800000"/>
            <a:headEnd/>
            <a:tailEnd/>
          </a:ln>
          <a:effectLst/>
        </p:spPr>
        <p:txBody>
          <a:bodyPr wrap="none" lIns="64291" tIns="32146" rIns="64291" bIns="32146" anchor="ctr"/>
          <a:lstStyle/>
          <a:p>
            <a:pPr algn="r"/>
            <a:fld id="{50180EBD-D17F-4F47-BD50-9E55B8769A0D}" type="slidenum">
              <a:rPr lang="en-US" sz="1100">
                <a:solidFill>
                  <a:srgbClr val="878787"/>
                </a:solidFill>
                <a:latin typeface="Helvetica Neue Light" charset="0"/>
                <a:ea typeface="Helvetica Neue Light" charset="0"/>
                <a:cs typeface="Helvetica Neue Light" charset="0"/>
                <a:sym typeface="Helvetica Neue Light" charset="0"/>
              </a:rPr>
              <a:pPr algn="r"/>
              <a:t>26</a:t>
            </a:fld>
            <a:endParaRPr lang="en-US" sz="1100" dirty="0">
              <a:solidFill>
                <a:srgbClr val="878787"/>
              </a:solidFill>
              <a:latin typeface="Helvetica Neue Light" charset="0"/>
              <a:ea typeface="Helvetica Neue Light" charset="0"/>
              <a:cs typeface="Helvetica Neue Light" charset="0"/>
              <a:sym typeface="Helvetica Neue Light" charset="0"/>
            </a:endParaRPr>
          </a:p>
        </p:txBody>
      </p:sp>
      <p:sp>
        <p:nvSpPr>
          <p:cNvPr id="40963" name="Rectangle 3"/>
          <p:cNvSpPr>
            <a:spLocks/>
          </p:cNvSpPr>
          <p:nvPr/>
        </p:nvSpPr>
        <p:spPr bwMode="auto">
          <a:xfrm>
            <a:off x="3759399" y="258961"/>
            <a:ext cx="1614224" cy="184666"/>
          </a:xfrm>
          <a:prstGeom prst="rect">
            <a:avLst/>
          </a:prstGeom>
          <a:noFill/>
          <a:ln w="12700" cap="flat">
            <a:noFill/>
            <a:miter lim="800000"/>
            <a:headEnd type="none" w="med" len="med"/>
            <a:tailEnd type="none" w="med" len="med"/>
          </a:ln>
        </p:spPr>
        <p:txBody>
          <a:bodyPr wrap="none" lIns="0" tIns="0" rIns="0" bIns="0">
            <a:spAutoFit/>
          </a:bodyPr>
          <a:lstStyle/>
          <a:p>
            <a:pPr algn="l"/>
            <a:r>
              <a:rPr lang="en-US" sz="1200" dirty="0">
                <a:latin typeface="Helvetica Neue Light" charset="0"/>
                <a:ea typeface="Helvetica Neue Light" charset="0"/>
                <a:cs typeface="Helvetica Neue Light" charset="0"/>
                <a:sym typeface="Helvetica Neue Light" charset="0"/>
              </a:rPr>
              <a:t>frequency of note forms</a:t>
            </a:r>
          </a:p>
        </p:txBody>
      </p:sp>
      <p:sp>
        <p:nvSpPr>
          <p:cNvPr id="40964" name="Rectangle 4"/>
          <p:cNvSpPr>
            <a:spLocks/>
          </p:cNvSpPr>
          <p:nvPr/>
        </p:nvSpPr>
        <p:spPr bwMode="auto">
          <a:xfrm>
            <a:off x="1828800" y="1447800"/>
            <a:ext cx="2362200" cy="4191000"/>
          </a:xfrm>
          <a:prstGeom prst="rect">
            <a:avLst/>
          </a:prstGeom>
          <a:noFill/>
          <a:ln w="12700" cap="flat">
            <a:noFill/>
            <a:miter lim="800000"/>
            <a:headEnd type="none" w="med" len="med"/>
            <a:tailEnd type="none" w="med" len="med"/>
          </a:ln>
        </p:spPr>
        <p:txBody>
          <a:bodyPr lIns="0" tIns="0" rIns="0" bIns="0"/>
          <a:lstStyle/>
          <a:p>
            <a:pPr algn="l"/>
            <a:r>
              <a:rPr lang="en-US" sz="2000" dirty="0" smtClean="0">
                <a:latin typeface="Helvetica Neue Light" charset="0"/>
                <a:ea typeface="Helvetica Neue Light" charset="0"/>
                <a:cs typeface="Helvetica Neue Light" charset="0"/>
                <a:sym typeface="Helvetica Neue Light" charset="0"/>
              </a:rPr>
              <a:t>N=540</a:t>
            </a:r>
            <a:endParaRPr lang="en-US" sz="2000" dirty="0">
              <a:latin typeface="Helvetica Neue Light" charset="0"/>
              <a:ea typeface="Helvetica Neue Light" charset="0"/>
              <a:cs typeface="Helvetica Neue Light" charset="0"/>
              <a:sym typeface="Helvetica Neue Light" charset="0"/>
            </a:endParaRPr>
          </a:p>
          <a:p>
            <a:pPr algn="l"/>
            <a:r>
              <a:rPr lang="en-US" sz="2000" dirty="0">
                <a:latin typeface="Helvetica Neue Light" charset="0"/>
                <a:ea typeface="Helvetica Neue Light" charset="0"/>
                <a:cs typeface="Helvetica Neue Light" charset="0"/>
                <a:sym typeface="Helvetica Neue Light" charset="0"/>
              </a:rPr>
              <a:t>3 coders</a:t>
            </a:r>
          </a:p>
          <a:p>
            <a:pPr algn="l"/>
            <a:r>
              <a:rPr lang="en-US" sz="2000" dirty="0">
                <a:latin typeface="Helvetica Neue Light" charset="0"/>
                <a:ea typeface="Helvetica Neue Light" charset="0"/>
                <a:cs typeface="Helvetica Neue Light" charset="0"/>
                <a:sym typeface="Helvetica Neue Light" charset="0"/>
              </a:rPr>
              <a:t>48 categories</a:t>
            </a:r>
            <a:r>
              <a:rPr lang="en-US" sz="2000" dirty="0" smtClean="0">
                <a:latin typeface="Helvetica Neue Light" charset="0"/>
                <a:ea typeface="Helvetica Neue Light" charset="0"/>
                <a:cs typeface="Helvetica Neue Light" charset="0"/>
                <a:sym typeface="Helvetica Neue Light" charset="0"/>
              </a:rPr>
              <a:t>:</a:t>
            </a:r>
            <a:endParaRPr lang="en-US" sz="2000" dirty="0">
              <a:latin typeface="Helvetica Neue Light" charset="0"/>
              <a:ea typeface="Helvetica Neue Light" charset="0"/>
              <a:cs typeface="Helvetica Neue Light" charset="0"/>
              <a:sym typeface="Helvetica Neue Light" charset="0"/>
            </a:endParaRPr>
          </a:p>
          <a:p>
            <a:pPr algn="l"/>
            <a:endParaRPr lang="en-US" sz="2000" dirty="0">
              <a:latin typeface="Helvetica Neue Light" charset="0"/>
              <a:ea typeface="Helvetica Neue Light" charset="0"/>
              <a:cs typeface="Helvetica Neue Light" charset="0"/>
              <a:sym typeface="Helvetica Neue Light" charset="0"/>
            </a:endParaRPr>
          </a:p>
          <a:p>
            <a:pPr algn="l"/>
            <a:endParaRPr lang="en-US" sz="2000" dirty="0">
              <a:latin typeface="Helvetica Neue Light" charset="0"/>
              <a:ea typeface="Helvetica Neue Light" charset="0"/>
              <a:cs typeface="Helvetica Neue Light" charset="0"/>
              <a:sym typeface="Helvetica Neue Light" charset="0"/>
            </a:endParaRPr>
          </a:p>
          <a:p>
            <a:pPr algn="l"/>
            <a:endParaRPr lang="en-US" sz="2000" dirty="0">
              <a:latin typeface="Helvetica Neue Light" charset="0"/>
              <a:ea typeface="Helvetica Neue Light" charset="0"/>
              <a:cs typeface="Helvetica Neue Light" charset="0"/>
              <a:sym typeface="Helvetica Neue Light" charset="0"/>
            </a:endParaRPr>
          </a:p>
          <a:p>
            <a:pPr algn="l"/>
            <a:endParaRPr lang="en-US" sz="2000" dirty="0">
              <a:latin typeface="Helvetica Neue Light" charset="0"/>
              <a:ea typeface="Helvetica Neue Light" charset="0"/>
              <a:cs typeface="Helvetica Neue Light" charset="0"/>
              <a:sym typeface="Helvetica Neue Light" charset="0"/>
            </a:endParaRPr>
          </a:p>
          <a:p>
            <a:pPr algn="l"/>
            <a:endParaRPr lang="en-US" sz="2000" dirty="0">
              <a:latin typeface="Helvetica Neue Light" charset="0"/>
              <a:ea typeface="Helvetica Neue Light" charset="0"/>
              <a:cs typeface="Helvetica Neue Light" charset="0"/>
              <a:sym typeface="Helvetica Neue Light" charset="0"/>
            </a:endParaRPr>
          </a:p>
          <a:p>
            <a:pPr algn="l"/>
            <a:endParaRPr lang="en-US" sz="2000" dirty="0" smtClean="0">
              <a:latin typeface="Helvetica Neue Light" charset="0"/>
              <a:ea typeface="Helvetica Neue Light" charset="0"/>
              <a:cs typeface="Helvetica Neue Light" charset="0"/>
              <a:sym typeface="Helvetica Neue Light" charset="0"/>
            </a:endParaRPr>
          </a:p>
        </p:txBody>
      </p:sp>
      <p:sp>
        <p:nvSpPr>
          <p:cNvPr id="40965" name="Rectangle 5"/>
          <p:cNvSpPr>
            <a:spLocks/>
          </p:cNvSpPr>
          <p:nvPr/>
        </p:nvSpPr>
        <p:spPr bwMode="auto">
          <a:xfrm>
            <a:off x="1828800" y="2819400"/>
            <a:ext cx="7315200" cy="2819400"/>
          </a:xfrm>
          <a:prstGeom prst="rect">
            <a:avLst/>
          </a:prstGeom>
          <a:noFill/>
          <a:ln w="12700" cap="flat">
            <a:noFill/>
            <a:miter lim="800000"/>
            <a:headEnd type="none" w="med" len="med"/>
            <a:tailEnd type="none" w="med" len="med"/>
          </a:ln>
        </p:spPr>
        <p:txBody>
          <a:bodyPr lIns="0" tIns="0" rIns="0" bIns="0"/>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dirty="0" smtClean="0">
                <a:latin typeface="Helvetica" charset="0"/>
                <a:cs typeface="Helvetica" charset="0"/>
                <a:sym typeface="Helvetica" charset="0"/>
              </a:rPr>
              <a:t>Top Categories:</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endParaRPr lang="en-US" dirty="0">
              <a:latin typeface="Helvetica" charset="0"/>
              <a:cs typeface="Helvetica" charset="0"/>
              <a:sym typeface="Helvetica" charset="0"/>
            </a:endParaRP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dirty="0" smtClean="0">
                <a:latin typeface="Helvetica" charset="0"/>
                <a:cs typeface="Helvetica" charset="0"/>
                <a:sym typeface="Helvetica" charset="0"/>
              </a:rPr>
              <a:t>TODO</a:t>
            </a:r>
            <a:r>
              <a:rPr lang="en-US" dirty="0">
                <a:latin typeface="Helvetica" charset="0"/>
                <a:cs typeface="Helvetica" charset="0"/>
                <a:sym typeface="Helvetica" charset="0"/>
              </a:rPr>
              <a:t>: </a:t>
            </a:r>
            <a:r>
              <a:rPr lang="en-US" dirty="0" smtClean="0">
                <a:latin typeface="Helvetica" charset="0"/>
                <a:cs typeface="Helvetica" charset="0"/>
                <a:sym typeface="Helvetica" charset="0"/>
              </a:rPr>
              <a:t>explicitly marked </a:t>
            </a:r>
            <a:r>
              <a:rPr lang="en-US" dirty="0">
                <a:latin typeface="Helvetica" charset="0"/>
                <a:cs typeface="Helvetica" charset="0"/>
                <a:sym typeface="Helvetica" charset="0"/>
              </a:rPr>
              <a:t>“to do”, or starting with a verb; </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dirty="0" smtClean="0">
                <a:latin typeface="Helvetica" charset="0"/>
                <a:cs typeface="Helvetica" charset="0"/>
                <a:sym typeface="Helvetica" charset="0"/>
              </a:rPr>
              <a:t>WEB </a:t>
            </a:r>
            <a:r>
              <a:rPr lang="en-US" dirty="0">
                <a:latin typeface="Helvetica" charset="0"/>
                <a:cs typeface="Helvetica" charset="0"/>
                <a:sym typeface="Helvetica" charset="0"/>
              </a:rPr>
              <a:t>BOOKMARK: URL alone or w/ label; </a:t>
            </a:r>
            <a:endParaRPr lang="en-US" dirty="0" smtClean="0">
              <a:latin typeface="Helvetica" charset="0"/>
              <a:cs typeface="Helvetica" charset="0"/>
              <a:sym typeface="Helvetica" charset="0"/>
            </a:endParaRP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dirty="0" smtClean="0">
                <a:latin typeface="Helvetica" charset="0"/>
                <a:cs typeface="Helvetica" charset="0"/>
                <a:sym typeface="Helvetica" charset="0"/>
              </a:rPr>
              <a:t>CONTACT: info about someone</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dirty="0" smtClean="0">
                <a:latin typeface="Helvetica" charset="0"/>
                <a:cs typeface="Helvetica" charset="0"/>
                <a:sym typeface="Helvetica" charset="0"/>
              </a:rPr>
              <a:t>OTHER- KEEP: codes, dates, non-word character sequences</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dirty="0" smtClean="0">
                <a:latin typeface="Helvetica" charset="0"/>
                <a:cs typeface="Helvetica" charset="0"/>
                <a:sym typeface="Helvetica" charset="0"/>
              </a:rPr>
              <a:t>THING: a single non-person entity (proper or common noun); </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dirty="0" smtClean="0">
                <a:latin typeface="Helvetica" charset="0"/>
                <a:cs typeface="Helvetica" charset="0"/>
                <a:sym typeface="Helvetica" charset="0"/>
              </a:rPr>
              <a:t>CALENDAR: calendar entry</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dirty="0" smtClean="0">
                <a:latin typeface="Helvetica" charset="0"/>
                <a:cs typeface="Helvetica" charset="0"/>
                <a:sym typeface="Helvetica" charset="0"/>
              </a:rPr>
              <a:t>COPY_PASTE: clipboard stuff</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dirty="0" smtClean="0">
                <a:latin typeface="Helvetica" charset="0"/>
                <a:cs typeface="Helvetica" charset="0"/>
                <a:sym typeface="Helvetica" charset="0"/>
              </a:rPr>
              <a:t>HOWTO: instructions how to do something</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dirty="0" smtClean="0">
                <a:latin typeface="Helvetica" charset="0"/>
                <a:cs typeface="Helvetica" charset="0"/>
                <a:sym typeface="Helvetica" charset="0"/>
              </a:rPr>
              <a:t>THINGLIST: multiple named or common nouns (e.g. “car, turnips, cat”); </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sz="1400" dirty="0" smtClean="0">
                <a:latin typeface="Helvetica" charset="0"/>
                <a:cs typeface="Helvetica" charset="0"/>
                <a:sym typeface="Helvetica" charset="0"/>
              </a:rPr>
              <a:t>; </a:t>
            </a:r>
            <a:endParaRPr lang="en-US" sz="1400" dirty="0">
              <a:latin typeface="Helvetica" charset="0"/>
              <a:cs typeface="Helvetica" charset="0"/>
              <a:sym typeface="Helvetica" charset="0"/>
            </a:endParaRP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endParaRPr lang="en-US" sz="1000" dirty="0">
              <a:latin typeface="Helvetica" charset="0"/>
              <a:cs typeface="Helvetica" charset="0"/>
              <a:sym typeface="Helvetica"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cstate="print"/>
          <a:srcRect/>
          <a:stretch>
            <a:fillRect/>
          </a:stretch>
        </p:blipFill>
        <p:spPr bwMode="auto">
          <a:xfrm>
            <a:off x="254496" y="151805"/>
            <a:ext cx="8630543" cy="6902648"/>
          </a:xfrm>
          <a:prstGeom prst="rect">
            <a:avLst/>
          </a:prstGeom>
          <a:noFill/>
          <a:ln w="12700" cap="flat">
            <a:noFill/>
            <a:miter lim="800000"/>
            <a:headEnd/>
            <a:tailEnd/>
          </a:ln>
        </p:spPr>
      </p:pic>
      <p:sp>
        <p:nvSpPr>
          <p:cNvPr id="41986" name="Text Box 2"/>
          <p:cNvSpPr txBox="1">
            <a:spLocks noChangeArrowheads="1"/>
          </p:cNvSpPr>
          <p:nvPr/>
        </p:nvSpPr>
        <p:spPr bwMode="auto">
          <a:xfrm>
            <a:off x="8465344" y="6503045"/>
            <a:ext cx="221010" cy="214313"/>
          </a:xfrm>
          <a:prstGeom prst="rect">
            <a:avLst/>
          </a:prstGeom>
          <a:noFill/>
          <a:ln w="12700">
            <a:noFill/>
            <a:miter lim="800000"/>
            <a:headEnd/>
            <a:tailEnd/>
          </a:ln>
          <a:effectLst/>
        </p:spPr>
        <p:txBody>
          <a:bodyPr wrap="none" lIns="64291" tIns="32146" rIns="64291" bIns="32146" anchor="ctr"/>
          <a:lstStyle/>
          <a:p>
            <a:pPr algn="r"/>
            <a:fld id="{AA890AD1-08A5-4E0A-8FE0-F6423F4C70C4}" type="slidenum">
              <a:rPr lang="en-US" sz="1100">
                <a:solidFill>
                  <a:srgbClr val="878787"/>
                </a:solidFill>
                <a:latin typeface="Helvetica Neue Light" charset="0"/>
                <a:ea typeface="Helvetica Neue Light" charset="0"/>
                <a:cs typeface="Helvetica Neue Light" charset="0"/>
                <a:sym typeface="Helvetica Neue Light" charset="0"/>
              </a:rPr>
              <a:pPr algn="r"/>
              <a:t>27</a:t>
            </a:fld>
            <a:endParaRPr lang="en-US" sz="1100" dirty="0">
              <a:solidFill>
                <a:srgbClr val="878787"/>
              </a:solidFill>
              <a:latin typeface="Helvetica Neue Light" charset="0"/>
              <a:ea typeface="Helvetica Neue Light" charset="0"/>
              <a:cs typeface="Helvetica Neue Light" charset="0"/>
              <a:sym typeface="Helvetica Neue Light" charset="0"/>
            </a:endParaRPr>
          </a:p>
        </p:txBody>
      </p:sp>
      <p:sp>
        <p:nvSpPr>
          <p:cNvPr id="41987" name="Rectangle 3"/>
          <p:cNvSpPr>
            <a:spLocks/>
          </p:cNvSpPr>
          <p:nvPr/>
        </p:nvSpPr>
        <p:spPr bwMode="auto">
          <a:xfrm>
            <a:off x="5943600" y="1600200"/>
            <a:ext cx="2234115" cy="861774"/>
          </a:xfrm>
          <a:prstGeom prst="rect">
            <a:avLst/>
          </a:prstGeom>
          <a:noFill/>
          <a:ln w="12700" cap="flat">
            <a:noFill/>
            <a:miter lim="800000"/>
            <a:headEnd type="none" w="med" len="med"/>
            <a:tailEnd type="none" w="med" len="med"/>
          </a:ln>
        </p:spPr>
        <p:txBody>
          <a:bodyPr wrap="square" lIns="0" tIns="0" rIns="0" bIns="0">
            <a:spAutoFit/>
          </a:bodyPr>
          <a:lstStyle/>
          <a:p>
            <a:pPr algn="l"/>
            <a:r>
              <a:rPr lang="en-US" sz="2800" dirty="0">
                <a:latin typeface="Helvetica Neue Light" charset="0"/>
                <a:ea typeface="Helvetica Neue Light" charset="0"/>
                <a:cs typeface="Helvetica Neue Light" charset="0"/>
                <a:sym typeface="Helvetica Neue Light" charset="0"/>
              </a:rPr>
              <a:t>median</a:t>
            </a:r>
            <a:r>
              <a:rPr lang="en-US" sz="2800" dirty="0" smtClean="0">
                <a:latin typeface="Helvetica Neue Light" charset="0"/>
                <a:ea typeface="Helvetica Neue Light" charset="0"/>
                <a:cs typeface="Helvetica Neue Light" charset="0"/>
                <a:sym typeface="Helvetica Neue Light" charset="0"/>
              </a:rPr>
              <a:t>:  7.4s</a:t>
            </a:r>
            <a:endParaRPr lang="en-US" sz="2800" dirty="0">
              <a:latin typeface="Helvetica Neue Light" charset="0"/>
              <a:ea typeface="Helvetica Neue Light" charset="0"/>
              <a:cs typeface="Helvetica Neue Light" charset="0"/>
              <a:sym typeface="Helvetica Neue Light" charset="0"/>
            </a:endParaRPr>
          </a:p>
          <a:p>
            <a:pPr algn="l"/>
            <a:r>
              <a:rPr lang="en-US" sz="2800" dirty="0" smtClean="0">
                <a:latin typeface="Helvetica Neue Light" charset="0"/>
                <a:ea typeface="Helvetica Neue Light" charset="0"/>
                <a:cs typeface="Helvetica Neue Light" charset="0"/>
                <a:sym typeface="Helvetica Neue Light" charset="0"/>
              </a:rPr>
              <a:t>95% </a:t>
            </a:r>
            <a:r>
              <a:rPr lang="en-US" sz="2800" dirty="0">
                <a:latin typeface="Helvetica Neue Light" charset="0"/>
                <a:ea typeface="Helvetica Neue Light" charset="0"/>
                <a:cs typeface="Helvetica Neue Light" charset="0"/>
                <a:sym typeface="Helvetica Neue Light" charset="0"/>
              </a:rPr>
              <a:t>&lt; 60s</a:t>
            </a:r>
          </a:p>
        </p:txBody>
      </p:sp>
      <p:sp>
        <p:nvSpPr>
          <p:cNvPr id="16" name="Arc 15"/>
          <p:cNvSpPr/>
          <p:nvPr/>
        </p:nvSpPr>
        <p:spPr>
          <a:xfrm flipH="1">
            <a:off x="1371600" y="1828800"/>
            <a:ext cx="9144000" cy="3581400"/>
          </a:xfrm>
          <a:prstGeom prst="arc">
            <a:avLst>
              <a:gd name="adj1" fmla="val 16996623"/>
              <a:gd name="adj2" fmla="val 20909825"/>
            </a:avLst>
          </a:prstGeom>
          <a:ln>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u="sng" dirty="0"/>
          </a:p>
        </p:txBody>
      </p:sp>
      <p:sp>
        <p:nvSpPr>
          <p:cNvPr id="18" name="Title 17"/>
          <p:cNvSpPr>
            <a:spLocks noGrp="1"/>
          </p:cNvSpPr>
          <p:nvPr>
            <p:ph type="title"/>
          </p:nvPr>
        </p:nvSpPr>
        <p:spPr>
          <a:xfrm>
            <a:off x="2438400" y="274638"/>
            <a:ext cx="4953000" cy="1143000"/>
          </a:xfrm>
          <a:solidFill>
            <a:schemeClr val="bg1"/>
          </a:solidFill>
        </p:spPr>
        <p:txBody>
          <a:bodyPr>
            <a:normAutofit fontScale="90000"/>
          </a:bodyPr>
          <a:lstStyle/>
          <a:p>
            <a:r>
              <a:rPr lang="en-US" dirty="0" smtClean="0"/>
              <a:t>Speed In Seconds</a:t>
            </a:r>
            <a:br>
              <a:rPr lang="en-US" dirty="0" smtClean="0"/>
            </a:br>
            <a:r>
              <a:rPr lang="en-US" dirty="0" smtClean="0"/>
              <a:t>U=484, N=33912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cstate="print"/>
          <a:srcRect l="1855" t="7874" r="1953" b="9499"/>
          <a:stretch>
            <a:fillRect/>
          </a:stretch>
        </p:blipFill>
        <p:spPr bwMode="auto">
          <a:xfrm>
            <a:off x="169664" y="741164"/>
            <a:ext cx="8795742" cy="5902523"/>
          </a:xfrm>
          <a:prstGeom prst="rect">
            <a:avLst/>
          </a:prstGeom>
          <a:noFill/>
          <a:ln w="12700" cap="flat">
            <a:noFill/>
            <a:miter lim="800000"/>
            <a:headEnd/>
            <a:tailEnd/>
          </a:ln>
        </p:spPr>
      </p:pic>
      <p:sp>
        <p:nvSpPr>
          <p:cNvPr id="43010" name="Text Box 2"/>
          <p:cNvSpPr txBox="1">
            <a:spLocks noChangeArrowheads="1"/>
          </p:cNvSpPr>
          <p:nvPr/>
        </p:nvSpPr>
        <p:spPr bwMode="auto">
          <a:xfrm>
            <a:off x="8465344" y="6503045"/>
            <a:ext cx="221010" cy="214313"/>
          </a:xfrm>
          <a:prstGeom prst="rect">
            <a:avLst/>
          </a:prstGeom>
          <a:noFill/>
          <a:ln w="12700">
            <a:noFill/>
            <a:miter lim="800000"/>
            <a:headEnd/>
            <a:tailEnd/>
          </a:ln>
          <a:effectLst/>
        </p:spPr>
        <p:txBody>
          <a:bodyPr wrap="none" lIns="64291" tIns="32146" rIns="64291" bIns="32146" anchor="ctr"/>
          <a:lstStyle/>
          <a:p>
            <a:pPr algn="r"/>
            <a:fld id="{A6092BCA-9D3A-4F3D-991F-7F292EC63879}" type="slidenum">
              <a:rPr lang="en-US" sz="1100">
                <a:solidFill>
                  <a:srgbClr val="878787"/>
                </a:solidFill>
                <a:latin typeface="Helvetica Neue Light" charset="0"/>
                <a:ea typeface="Helvetica Neue Light" charset="0"/>
                <a:cs typeface="Helvetica Neue Light" charset="0"/>
                <a:sym typeface="Helvetica Neue Light" charset="0"/>
              </a:rPr>
              <a:pPr algn="r"/>
              <a:t>28</a:t>
            </a:fld>
            <a:endParaRPr lang="en-US" sz="1100" dirty="0">
              <a:solidFill>
                <a:srgbClr val="878787"/>
              </a:solidFill>
              <a:latin typeface="Helvetica Neue Light" charset="0"/>
              <a:ea typeface="Helvetica Neue Light" charset="0"/>
              <a:cs typeface="Helvetica Neue Light" charset="0"/>
              <a:sym typeface="Helvetica Neue Light" charset="0"/>
            </a:endParaRPr>
          </a:p>
        </p:txBody>
      </p:sp>
      <p:sp>
        <p:nvSpPr>
          <p:cNvPr id="43011" name="Rectangle 3"/>
          <p:cNvSpPr>
            <a:spLocks/>
          </p:cNvSpPr>
          <p:nvPr/>
        </p:nvSpPr>
        <p:spPr bwMode="auto">
          <a:xfrm>
            <a:off x="401836" y="375047"/>
            <a:ext cx="596317" cy="523220"/>
          </a:xfrm>
          <a:prstGeom prst="rect">
            <a:avLst/>
          </a:prstGeom>
          <a:noFill/>
          <a:ln w="12700" cap="flat">
            <a:noFill/>
            <a:miter lim="800000"/>
            <a:headEnd type="none" w="med" len="med"/>
            <a:tailEnd type="none" w="med" len="med"/>
          </a:ln>
        </p:spPr>
        <p:txBody>
          <a:bodyPr wrap="none" lIns="0" tIns="0" rIns="0" bIns="0">
            <a:spAutoFit/>
          </a:bodyPr>
          <a:lstStyle/>
          <a:p>
            <a:pPr algn="l"/>
            <a:r>
              <a:rPr lang="en-US" sz="1700" dirty="0">
                <a:latin typeface="Helvetica Neue" charset="0"/>
                <a:ea typeface="Helvetica Neue" charset="0"/>
                <a:cs typeface="Helvetica Neue" charset="0"/>
                <a:sym typeface="Helvetica Neue" charset="0"/>
              </a:rPr>
              <a:t>length</a:t>
            </a:r>
          </a:p>
          <a:p>
            <a:pPr algn="l"/>
            <a:endParaRPr lang="en-US" sz="1700" dirty="0">
              <a:latin typeface="Helvetica Neue" charset="0"/>
              <a:ea typeface="Helvetica Neue" charset="0"/>
              <a:cs typeface="Helvetica Neue" charset="0"/>
              <a:sym typeface="Helvetica Neue" charset="0"/>
            </a:endParaRPr>
          </a:p>
        </p:txBody>
      </p:sp>
      <p:sp>
        <p:nvSpPr>
          <p:cNvPr id="43012" name="Rectangle 4"/>
          <p:cNvSpPr>
            <a:spLocks/>
          </p:cNvSpPr>
          <p:nvPr/>
        </p:nvSpPr>
        <p:spPr bwMode="auto">
          <a:xfrm>
            <a:off x="4098727" y="1830586"/>
            <a:ext cx="4741664" cy="1866305"/>
          </a:xfrm>
          <a:prstGeom prst="rect">
            <a:avLst/>
          </a:prstGeom>
          <a:solidFill>
            <a:schemeClr val="bg1"/>
          </a:solidFill>
          <a:ln w="25400" cap="flat">
            <a:noFill/>
            <a:miter lim="800000"/>
            <a:headEnd type="none" w="med" len="med"/>
            <a:tailEnd type="none" w="med" len="med"/>
          </a:ln>
        </p:spPr>
        <p:txBody>
          <a:bodyPr lIns="0" tIns="0" rIns="0" bIns="0"/>
          <a:lstStyle/>
          <a:p>
            <a:endParaRPr lang="en-US"/>
          </a:p>
        </p:txBody>
      </p:sp>
      <p:sp>
        <p:nvSpPr>
          <p:cNvPr id="43013" name="Rectangle 5"/>
          <p:cNvSpPr>
            <a:spLocks/>
          </p:cNvSpPr>
          <p:nvPr/>
        </p:nvSpPr>
        <p:spPr bwMode="auto">
          <a:xfrm>
            <a:off x="6324600" y="1524000"/>
            <a:ext cx="2412520" cy="1846659"/>
          </a:xfrm>
          <a:prstGeom prst="rect">
            <a:avLst/>
          </a:prstGeom>
          <a:noFill/>
          <a:ln w="12700" cap="flat">
            <a:noFill/>
            <a:miter lim="800000"/>
            <a:headEnd type="none" w="med" len="med"/>
            <a:tailEnd type="none" w="med" len="med"/>
          </a:ln>
        </p:spPr>
        <p:txBody>
          <a:bodyPr wrap="none" lIns="0" tIns="0" rIns="0" bIns="0">
            <a:spAutoFit/>
          </a:bodyPr>
          <a:lstStyle/>
          <a:p>
            <a:pPr algn="l"/>
            <a:r>
              <a:rPr lang="en-US" sz="2400" dirty="0">
                <a:latin typeface="Helvetica Neue Light" charset="0"/>
                <a:ea typeface="Helvetica Neue Light" charset="0"/>
                <a:cs typeface="Helvetica Neue Light" charset="0"/>
                <a:sym typeface="Helvetica Neue Light" charset="0"/>
              </a:rPr>
              <a:t>N: 33,912</a:t>
            </a:r>
          </a:p>
          <a:p>
            <a:pPr algn="l"/>
            <a:r>
              <a:rPr lang="en-US" sz="2400" dirty="0">
                <a:latin typeface="Helvetica Neue Light" charset="0"/>
                <a:ea typeface="Helvetica Neue Light" charset="0"/>
                <a:cs typeface="Helvetica Neue Light" charset="0"/>
                <a:sym typeface="Helvetica Neue Light" charset="0"/>
              </a:rPr>
              <a:t>lines:</a:t>
            </a:r>
          </a:p>
          <a:p>
            <a:pPr algn="l"/>
            <a:r>
              <a:rPr lang="en-US" sz="2400" dirty="0">
                <a:latin typeface="Helvetica Neue Light" charset="0"/>
                <a:ea typeface="Helvetica Neue Light" charset="0"/>
                <a:cs typeface="Helvetica Neue Light" charset="0"/>
                <a:sym typeface="Helvetica Neue Light" charset="0"/>
              </a:rPr>
              <a:t>  median:4 (med) </a:t>
            </a:r>
          </a:p>
          <a:p>
            <a:pPr algn="l"/>
            <a:r>
              <a:rPr lang="en-US" sz="2400" dirty="0" smtClean="0">
                <a:latin typeface="Helvetica Neue Light" charset="0"/>
                <a:ea typeface="Helvetica Neue Light" charset="0"/>
                <a:cs typeface="Helvetica Neue Light" charset="0"/>
                <a:sym typeface="Helvetica Neue Light" charset="0"/>
              </a:rPr>
              <a:t>characters: </a:t>
            </a:r>
            <a:endParaRPr lang="en-US" sz="2400" dirty="0">
              <a:latin typeface="Helvetica Neue Light" charset="0"/>
              <a:ea typeface="Helvetica Neue Light" charset="0"/>
              <a:cs typeface="Helvetica Neue Light" charset="0"/>
              <a:sym typeface="Helvetica Neue Light" charset="0"/>
            </a:endParaRPr>
          </a:p>
          <a:p>
            <a:pPr algn="l"/>
            <a:r>
              <a:rPr lang="en-US" sz="2400" dirty="0">
                <a:latin typeface="Helvetica Neue Light" charset="0"/>
                <a:ea typeface="Helvetica Neue Light" charset="0"/>
                <a:cs typeface="Helvetica Neue Light" charset="0"/>
                <a:sym typeface="Helvetica Neue Light" charset="0"/>
              </a:rPr>
              <a:t>   </a:t>
            </a:r>
            <a:r>
              <a:rPr lang="en-US" sz="2400" dirty="0" smtClean="0">
                <a:latin typeface="Helvetica Neue Light" charset="0"/>
                <a:ea typeface="Helvetica Neue Light" charset="0"/>
                <a:cs typeface="Helvetica Neue Light" charset="0"/>
                <a:sym typeface="Helvetica Neue Light" charset="0"/>
              </a:rPr>
              <a:t>median:48</a:t>
            </a:r>
            <a:endParaRPr lang="en-US" sz="2400" dirty="0">
              <a:latin typeface="Helvetica Neue Light" charset="0"/>
              <a:ea typeface="Helvetica Neue Light" charset="0"/>
              <a:cs typeface="Helvetica Neue Light" charset="0"/>
              <a:sym typeface="Helvetica Neue Light"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List.it</a:t>
            </a:r>
            <a:r>
              <a:rPr lang="en-US" dirty="0" smtClean="0"/>
              <a:t> Contains Apps’ Data</a:t>
            </a:r>
            <a:endParaRPr lang="en-US" dirty="0"/>
          </a:p>
        </p:txBody>
      </p:sp>
      <p:graphicFrame>
        <p:nvGraphicFramePr>
          <p:cNvPr id="5" name="Group 2"/>
          <p:cNvGraphicFramePr>
            <a:graphicFrameLocks noGrp="1"/>
          </p:cNvGraphicFramePr>
          <p:nvPr>
            <p:ph sz="half" idx="1"/>
          </p:nvPr>
        </p:nvGraphicFramePr>
        <p:xfrm>
          <a:off x="457200" y="1600200"/>
          <a:ext cx="4037909" cy="4445868"/>
        </p:xfrm>
        <a:graphic>
          <a:graphicData uri="http://schemas.openxmlformats.org/drawingml/2006/table">
            <a:tbl>
              <a:tblPr/>
              <a:tblGrid>
                <a:gridCol w="1603061"/>
                <a:gridCol w="2434848"/>
              </a:tblGrid>
              <a:tr h="635124">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dirty="0" smtClean="0">
                          <a:ln>
                            <a:noFill/>
                          </a:ln>
                          <a:solidFill>
                            <a:srgbClr val="FFFFFF"/>
                          </a:solidFill>
                          <a:effectLst/>
                          <a:latin typeface="Helvetica Neue Light" charset="0"/>
                          <a:ea typeface="ヒラギノ角ゴ ProN W3" charset="0"/>
                          <a:cs typeface="ヒラギノ角ゴ ProN W3" charset="0"/>
                          <a:sym typeface="Helvetica Neue Light" charset="0"/>
                        </a:rPr>
                        <a:t>structured PIM type</a:t>
                      </a:r>
                    </a:p>
                  </a:txBody>
                  <a:tcPr marL="32465" marR="32465" marT="35719" marB="35719" anchor="ctr" horzOverflow="overflow">
                    <a:lnL w="12700" cap="flat" cmpd="sng" algn="ctr">
                      <a:solidFill>
                        <a:srgbClr val="000000"/>
                      </a:solidFill>
                      <a:prstDash val="solid"/>
                      <a:round/>
                      <a:headEnd type="none" w="med" len="med"/>
                      <a:tailEnd type="none" w="med" len="med"/>
                    </a:lnL>
                    <a:lnR cap="flat">
                      <a:noFill/>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dirty="0" smtClean="0">
                          <a:ln>
                            <a:noFill/>
                          </a:ln>
                          <a:solidFill>
                            <a:srgbClr val="FFFFFF"/>
                          </a:solidFill>
                          <a:effectLst/>
                          <a:latin typeface="Helvetica Neue Light" charset="0"/>
                          <a:ea typeface="ヒラギノ角ゴ ProN W3" charset="0"/>
                          <a:cs typeface="ヒラギノ角ゴ ProN W3" charset="0"/>
                          <a:sym typeface="Helvetica Neue Light" charset="0"/>
                        </a:rPr>
                        <a:t>application</a:t>
                      </a:r>
                    </a:p>
                  </a:txBody>
                  <a:tcPr marL="32465" marR="32465" marT="35719" marB="35719" anchor="ctr" horzOverflow="overflow">
                    <a:lnL cap="flat">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4F81BD"/>
                    </a:solidFill>
                  </a:tcPr>
                </a:tc>
              </a:tr>
              <a:tr h="635124">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smtClean="0">
                          <a:ln>
                            <a:noFill/>
                          </a:ln>
                          <a:solidFill>
                            <a:schemeClr val="tx1"/>
                          </a:solidFill>
                          <a:effectLst/>
                          <a:latin typeface="Helvetica Neue Light" charset="0"/>
                          <a:ea typeface="ヒラギノ角ゴ ProN W3" charset="0"/>
                          <a:cs typeface="ヒラギノ角ゴ ProN W3" charset="0"/>
                          <a:sym typeface="Helvetica Neue Light" charset="0"/>
                        </a:rPr>
                        <a:t>to-do list</a:t>
                      </a:r>
                    </a:p>
                  </a:txBody>
                  <a:tcPr marL="32465" marR="32465" marT="35719" marB="35719" anchor="ctr" horzOverflow="overflow">
                    <a:lnL w="12700" cap="flat" cmpd="sng" algn="ctr">
                      <a:solidFill>
                        <a:srgbClr val="000000"/>
                      </a:solidFill>
                      <a:prstDash val="solid"/>
                      <a:round/>
                      <a:headEnd type="none" w="med" len="med"/>
                      <a:tailEnd type="none" w="med" len="med"/>
                    </a:lnL>
                    <a:lnR cap="flat">
                      <a:noFill/>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smtClean="0">
                          <a:ln>
                            <a:noFill/>
                          </a:ln>
                          <a:solidFill>
                            <a:schemeClr val="tx1"/>
                          </a:solidFill>
                          <a:effectLst/>
                          <a:latin typeface="Helvetica Neue Light" charset="0"/>
                          <a:ea typeface="ヒラギノ角ゴ ProN W3" charset="0"/>
                          <a:cs typeface="ヒラギノ角ゴ ProN W3" charset="0"/>
                          <a:sym typeface="Helvetica Neue Light" charset="0"/>
                        </a:rPr>
                        <a:t>tasks; remember the milk; todo managers</a:t>
                      </a:r>
                    </a:p>
                  </a:txBody>
                  <a:tcPr marL="32465" marR="32465" marT="35719" marB="35719" anchor="ctr" horzOverflow="overflow">
                    <a:lnL cap="flat">
                      <a:noFill/>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r>
              <a:tr h="635124">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smtClean="0">
                          <a:ln>
                            <a:noFill/>
                          </a:ln>
                          <a:solidFill>
                            <a:schemeClr val="tx1"/>
                          </a:solidFill>
                          <a:effectLst/>
                          <a:latin typeface="Helvetica Neue Light" charset="0"/>
                          <a:ea typeface="ヒラギノ角ゴ ProN W3" charset="0"/>
                          <a:cs typeface="ヒラギノ角ゴ ProN W3" charset="0"/>
                          <a:sym typeface="Helvetica Neue Light" charset="0"/>
                        </a:rPr>
                        <a:t>web bookmark</a:t>
                      </a:r>
                    </a:p>
                  </a:txBody>
                  <a:tcPr marL="32465" marR="32465" marT="35719" marB="35719" anchor="ctr" horzOverflow="overflow">
                    <a:lnL w="12700" cap="flat" cmpd="sng" algn="ctr">
                      <a:solidFill>
                        <a:srgbClr val="000000"/>
                      </a:solidFill>
                      <a:prstDash val="solid"/>
                      <a:round/>
                      <a:headEnd type="none" w="med" len="med"/>
                      <a:tailEnd type="none" w="med" len="med"/>
                    </a:lnL>
                    <a:lnR cap="flat">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smtClean="0">
                          <a:ln>
                            <a:noFill/>
                          </a:ln>
                          <a:solidFill>
                            <a:schemeClr val="tx1"/>
                          </a:solidFill>
                          <a:effectLst/>
                          <a:latin typeface="Helvetica Neue Light" charset="0"/>
                          <a:ea typeface="ヒラギノ角ゴ ProN W3" charset="0"/>
                          <a:cs typeface="ヒラギノ角ゴ ProN W3" charset="0"/>
                          <a:sym typeface="Helvetica Neue Light" charset="0"/>
                        </a:rPr>
                        <a:t>browsers; delicious</a:t>
                      </a:r>
                    </a:p>
                  </a:txBody>
                  <a:tcPr marL="32465" marR="32465" marT="35719" marB="35719" anchor="ctr" horzOverflow="overflow">
                    <a:lnL cap="flat">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r>
              <a:tr h="635124">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smtClean="0">
                          <a:ln>
                            <a:noFill/>
                          </a:ln>
                          <a:solidFill>
                            <a:schemeClr val="tx1"/>
                          </a:solidFill>
                          <a:effectLst/>
                          <a:latin typeface="Helvetica Neue Light" charset="0"/>
                          <a:ea typeface="ヒラギノ角ゴ ProN W3" charset="0"/>
                          <a:cs typeface="ヒラギノ角ゴ ProN W3" charset="0"/>
                          <a:sym typeface="Helvetica Neue Light" charset="0"/>
                        </a:rPr>
                        <a:t>calendar event</a:t>
                      </a:r>
                    </a:p>
                  </a:txBody>
                  <a:tcPr marL="32465" marR="32465" marT="35719" marB="35719" anchor="ctr" horzOverflow="overflow">
                    <a:lnL w="12700" cap="flat" cmpd="sng" algn="ctr">
                      <a:solidFill>
                        <a:srgbClr val="000000"/>
                      </a:solidFill>
                      <a:prstDash val="solid"/>
                      <a:round/>
                      <a:headEnd type="none" w="med" len="med"/>
                      <a:tailEnd type="none" w="med" len="med"/>
                    </a:lnL>
                    <a:lnR cap="flat">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smtClean="0">
                          <a:ln>
                            <a:noFill/>
                          </a:ln>
                          <a:solidFill>
                            <a:schemeClr val="tx1"/>
                          </a:solidFill>
                          <a:effectLst/>
                          <a:latin typeface="Helvetica Neue Light" charset="0"/>
                          <a:ea typeface="ヒラギノ角ゴ ProN W3" charset="0"/>
                          <a:cs typeface="ヒラギノ角ゴ ProN W3" charset="0"/>
                          <a:sym typeface="Helvetica Neue Light" charset="0"/>
                        </a:rPr>
                        <a:t>gCal, iCal, Outlook</a:t>
                      </a:r>
                    </a:p>
                  </a:txBody>
                  <a:tcPr marL="32465" marR="32465" marT="35719" marB="35719" anchor="ctr" horzOverflow="overflow">
                    <a:lnL cap="flat">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r>
              <a:tr h="635124">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smtClean="0">
                          <a:ln>
                            <a:noFill/>
                          </a:ln>
                          <a:solidFill>
                            <a:schemeClr val="tx1"/>
                          </a:solidFill>
                          <a:effectLst/>
                          <a:latin typeface="Helvetica Neue Light" charset="0"/>
                          <a:ea typeface="ヒラギノ角ゴ ProN W3" charset="0"/>
                          <a:cs typeface="ヒラギノ角ゴ ProN W3" charset="0"/>
                          <a:sym typeface="Helvetica Neue Light" charset="0"/>
                        </a:rPr>
                        <a:t>contact info</a:t>
                      </a:r>
                    </a:p>
                  </a:txBody>
                  <a:tcPr marL="32465" marR="32465" marT="35719" marB="35719" anchor="ctr" horzOverflow="overflow">
                    <a:lnL w="12700" cap="flat" cmpd="sng" algn="ctr">
                      <a:solidFill>
                        <a:srgbClr val="000000"/>
                      </a:solidFill>
                      <a:prstDash val="solid"/>
                      <a:round/>
                      <a:headEnd type="none" w="med" len="med"/>
                      <a:tailEnd type="none" w="med" len="med"/>
                    </a:lnL>
                    <a:lnR cap="flat">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smtClean="0">
                          <a:ln>
                            <a:noFill/>
                          </a:ln>
                          <a:solidFill>
                            <a:schemeClr val="tx1"/>
                          </a:solidFill>
                          <a:effectLst/>
                          <a:latin typeface="Helvetica Neue Light" charset="0"/>
                          <a:ea typeface="ヒラギノ角ゴ ProN W3" charset="0"/>
                          <a:cs typeface="ヒラギノ角ゴ ProN W3" charset="0"/>
                          <a:sym typeface="Helvetica Neue Light" charset="0"/>
                        </a:rPr>
                        <a:t>Outlook, Address Book, mobile phones</a:t>
                      </a:r>
                    </a:p>
                  </a:txBody>
                  <a:tcPr marL="32465" marR="32465" marT="35719" marB="35719" anchor="ctr" horzOverflow="overflow">
                    <a:lnL cap="flat">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r>
              <a:tr h="635124">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smtClean="0">
                          <a:ln>
                            <a:noFill/>
                          </a:ln>
                          <a:solidFill>
                            <a:schemeClr val="tx1"/>
                          </a:solidFill>
                          <a:effectLst/>
                          <a:latin typeface="Helvetica Neue Light" charset="0"/>
                          <a:ea typeface="ヒラギノ角ゴ ProN W3" charset="0"/>
                          <a:cs typeface="ヒラギノ角ゴ ProN W3" charset="0"/>
                          <a:sym typeface="Helvetica Neue Light" charset="0"/>
                        </a:rPr>
                        <a:t>meeting notes</a:t>
                      </a:r>
                    </a:p>
                  </a:txBody>
                  <a:tcPr marL="32465" marR="32465" marT="35719" marB="35719" anchor="ctr" horzOverflow="overflow">
                    <a:lnL w="12700" cap="flat" cmpd="sng" algn="ctr">
                      <a:solidFill>
                        <a:srgbClr val="000000"/>
                      </a:solidFill>
                      <a:prstDash val="solid"/>
                      <a:round/>
                      <a:headEnd type="none" w="med" len="med"/>
                      <a:tailEnd type="none" w="med" len="med"/>
                    </a:lnL>
                    <a:lnR cap="flat">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smtClean="0">
                          <a:ln>
                            <a:noFill/>
                          </a:ln>
                          <a:solidFill>
                            <a:schemeClr val="tx1"/>
                          </a:solidFill>
                          <a:effectLst/>
                          <a:latin typeface="Helvetica Neue Light" charset="0"/>
                          <a:ea typeface="ヒラギノ角ゴ ProN W3" charset="0"/>
                          <a:cs typeface="ヒラギノ角ゴ ProN W3" charset="0"/>
                          <a:sym typeface="Helvetica Neue Light" charset="0"/>
                        </a:rPr>
                        <a:t>OneNote, EverNote, Word</a:t>
                      </a:r>
                    </a:p>
                  </a:txBody>
                  <a:tcPr marL="32465" marR="32465" marT="35719" marB="35719" anchor="ctr" horzOverflow="overflow">
                    <a:lnL cap="flat">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r>
              <a:tr h="635124">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smtClean="0">
                          <a:ln>
                            <a:noFill/>
                          </a:ln>
                          <a:solidFill>
                            <a:schemeClr val="tx1"/>
                          </a:solidFill>
                          <a:effectLst/>
                          <a:latin typeface="Helvetica Neue Light" charset="0"/>
                          <a:ea typeface="ヒラギノ角ゴ ProN W3" charset="0"/>
                          <a:cs typeface="ヒラギノ角ゴ ProN W3" charset="0"/>
                          <a:sym typeface="Helvetica Neue Light" charset="0"/>
                        </a:rPr>
                        <a:t>cooking recipes</a:t>
                      </a:r>
                    </a:p>
                  </a:txBody>
                  <a:tcPr marL="32465" marR="32465" marT="35719" marB="35719" anchor="ctr" horzOverflow="overflow">
                    <a:lnL w="12700" cap="flat" cmpd="sng" algn="ctr">
                      <a:solidFill>
                        <a:srgbClr val="000000"/>
                      </a:solidFill>
                      <a:prstDash val="solid"/>
                      <a:round/>
                      <a:headEnd type="none" w="med" len="med"/>
                      <a:tailEnd type="none" w="med" len="med"/>
                    </a:lnL>
                    <a:lnR cap="flat">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tab pos="1295400" algn="l"/>
                        </a:tabLst>
                      </a:pPr>
                      <a:r>
                        <a:rPr kumimoji="0" lang="en-US" sz="1700" b="0" i="0" u="none" strike="noStrike" cap="none" normalizeH="0" baseline="0" dirty="0" err="1" smtClean="0">
                          <a:ln>
                            <a:noFill/>
                          </a:ln>
                          <a:solidFill>
                            <a:schemeClr val="tx1"/>
                          </a:solidFill>
                          <a:effectLst/>
                          <a:latin typeface="Helvetica Neue Light" charset="0"/>
                          <a:ea typeface="ヒラギノ角ゴ ProN W3" charset="0"/>
                          <a:cs typeface="ヒラギノ角ゴ ProN W3" charset="0"/>
                          <a:sym typeface="Helvetica Neue Light" charset="0"/>
                        </a:rPr>
                        <a:t>RecipeBank</a:t>
                      </a:r>
                      <a:r>
                        <a:rPr kumimoji="0" lang="en-US" sz="1700" b="0" i="0" u="none" strike="noStrike" cap="none" normalizeH="0" baseline="0" dirty="0" smtClean="0">
                          <a:ln>
                            <a:noFill/>
                          </a:ln>
                          <a:solidFill>
                            <a:schemeClr val="tx1"/>
                          </a:solidFill>
                          <a:effectLst/>
                          <a:latin typeface="Helvetica Neue Light" charset="0"/>
                          <a:ea typeface="ヒラギノ角ゴ ProN W3" charset="0"/>
                          <a:cs typeface="ヒラギノ角ゴ ProN W3" charset="0"/>
                          <a:sym typeface="Helvetica Neue Light" charset="0"/>
                        </a:rPr>
                        <a:t>, </a:t>
                      </a:r>
                      <a:r>
                        <a:rPr kumimoji="0" lang="en-US" sz="1700" b="0" i="0" u="none" strike="noStrike" cap="none" normalizeH="0" baseline="0" dirty="0" err="1" smtClean="0">
                          <a:ln>
                            <a:noFill/>
                          </a:ln>
                          <a:solidFill>
                            <a:schemeClr val="tx1"/>
                          </a:solidFill>
                          <a:effectLst/>
                          <a:latin typeface="Helvetica Neue Light" charset="0"/>
                          <a:ea typeface="ヒラギノ角ゴ ProN W3" charset="0"/>
                          <a:cs typeface="ヒラギノ角ゴ ProN W3" charset="0"/>
                          <a:sym typeface="Helvetica Neue Light" charset="0"/>
                        </a:rPr>
                        <a:t>RecipeManager</a:t>
                      </a:r>
                      <a:endParaRPr kumimoji="0" lang="en-US" sz="1700" b="0" i="0" u="none" strike="noStrike" cap="none" normalizeH="0" baseline="0" dirty="0" smtClean="0">
                        <a:ln>
                          <a:noFill/>
                        </a:ln>
                        <a:solidFill>
                          <a:schemeClr val="tx1"/>
                        </a:solidFill>
                        <a:effectLst/>
                        <a:latin typeface="Helvetica Neue Light" charset="0"/>
                        <a:ea typeface="ヒラギノ角ゴ ProN W3" charset="0"/>
                        <a:cs typeface="ヒラギノ角ゴ ProN W3" charset="0"/>
                        <a:sym typeface="Helvetica Neue Light" charset="0"/>
                      </a:endParaRPr>
                    </a:p>
                  </a:txBody>
                  <a:tcPr marL="32465" marR="32465" marT="35719" marB="35719" anchor="ctr" horzOverflow="overflow">
                    <a:lnL cap="flat">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AE4F1"/>
                    </a:solidFill>
                  </a:tcPr>
                </a:tc>
              </a:tr>
            </a:tbl>
          </a:graphicData>
        </a:graphic>
      </p:graphicFrame>
      <p:sp>
        <p:nvSpPr>
          <p:cNvPr id="10" name="Content Placeholder 9"/>
          <p:cNvSpPr>
            <a:spLocks noGrp="1"/>
          </p:cNvSpPr>
          <p:nvPr>
            <p:ph sz="half" idx="2"/>
          </p:nvPr>
        </p:nvSpPr>
        <p:spPr/>
        <p:txBody>
          <a:bodyPr/>
          <a:lstStyle/>
          <a:p>
            <a:r>
              <a:rPr lang="en-US" dirty="0" smtClean="0"/>
              <a:t>Because faster?</a:t>
            </a:r>
          </a:p>
          <a:p>
            <a:r>
              <a:rPr lang="en-US" dirty="0" smtClean="0"/>
              <a:t>Because more flexible?</a:t>
            </a:r>
          </a:p>
          <a:p>
            <a:pPr>
              <a:buNone/>
            </a:pP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CIKM 1999</a:t>
            </a:r>
            <a:endParaRPr lang="en-US" dirty="0"/>
          </a:p>
        </p:txBody>
      </p:sp>
      <p:pic>
        <p:nvPicPr>
          <p:cNvPr id="14339" name="Picture 3"/>
          <p:cNvPicPr>
            <a:picLocks noGrp="1" noChangeAspect="1" noChangeArrowheads="1"/>
          </p:cNvPicPr>
          <p:nvPr>
            <p:ph idx="1"/>
          </p:nvPr>
        </p:nvPicPr>
        <p:blipFill>
          <a:blip r:embed="rId3" cstate="print"/>
          <a:srcRect/>
          <a:stretch>
            <a:fillRect/>
          </a:stretch>
        </p:blipFill>
        <p:spPr bwMode="auto">
          <a:xfrm>
            <a:off x="0" y="969408"/>
            <a:ext cx="9144000" cy="588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List.it</a:t>
            </a:r>
            <a:r>
              <a:rPr lang="en-US" dirty="0" smtClean="0"/>
              <a:t> Interviews</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dirty="0" smtClean="0">
                <a:latin typeface="Helvetica Neue Light" charset="0"/>
                <a:ea typeface="Helvetica Neue Light" charset="0"/>
                <a:cs typeface="Helvetica Neue Light" charset="0"/>
                <a:sym typeface="Helvetica Neue Light" charset="0"/>
              </a:rPr>
              <a:t>online survey</a:t>
            </a:r>
          </a:p>
          <a:p>
            <a:pPr lvl="1">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dirty="0" smtClean="0">
                <a:latin typeface="Helvetica Neue Light" charset="0"/>
                <a:ea typeface="Helvetica Neue Light" charset="0"/>
                <a:cs typeface="Helvetica Neue Light" charset="0"/>
                <a:sym typeface="Helvetica Neue Light" charset="0"/>
              </a:rPr>
              <a:t>225 respondents</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dirty="0" smtClean="0">
                <a:latin typeface="Helvetica Neue Light" charset="0"/>
                <a:ea typeface="Helvetica Neue Light" charset="0"/>
                <a:cs typeface="Helvetica Neue Light" charset="0"/>
                <a:sym typeface="Helvetica Neue Light" charset="0"/>
              </a:rPr>
              <a:t>e-mail interviews</a:t>
            </a:r>
          </a:p>
          <a:p>
            <a:pPr lvl="1">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dirty="0" smtClean="0">
                <a:latin typeface="Helvetica Neue Light" charset="0"/>
                <a:ea typeface="Helvetica Neue Light" charset="0"/>
                <a:cs typeface="Helvetica Neue Light" charset="0"/>
                <a:sym typeface="Helvetica Neue Light" charset="0"/>
              </a:rPr>
              <a:t>18 participants</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dirty="0" smtClean="0">
                <a:latin typeface="Helvetica Neue Light" charset="0"/>
                <a:ea typeface="Helvetica Neue Light" charset="0"/>
                <a:cs typeface="Helvetica Neue Light" charset="0"/>
                <a:sym typeface="Helvetica Neue Light" charset="0"/>
              </a:rPr>
              <a:t>Why do you use </a:t>
            </a:r>
            <a:r>
              <a:rPr lang="en-US" dirty="0" err="1" smtClean="0">
                <a:latin typeface="Helvetica Neue Light" charset="0"/>
                <a:ea typeface="Helvetica Neue Light" charset="0"/>
                <a:cs typeface="Helvetica Neue Light" charset="0"/>
                <a:sym typeface="Helvetica Neue Light" charset="0"/>
              </a:rPr>
              <a:t>list.it</a:t>
            </a:r>
            <a:r>
              <a:rPr lang="en-US" dirty="0" smtClean="0">
                <a:latin typeface="Helvetica Neue Light" charset="0"/>
                <a:ea typeface="Helvetica Neue Light" charset="0"/>
                <a:cs typeface="Helvetica Neue Light" charset="0"/>
                <a:sym typeface="Helvetica Neue Light" charset="0"/>
              </a:rPr>
              <a:t>?</a:t>
            </a:r>
          </a:p>
          <a:p>
            <a:pPr lvl="1">
              <a:tabLst>
                <a:tab pos="728860" algn="l"/>
              </a:tabLst>
            </a:pPr>
            <a:r>
              <a:rPr lang="en-US" dirty="0" smtClean="0">
                <a:latin typeface="Helvetica Neue Light" charset="0"/>
                <a:ea typeface="Helvetica Neue Light" charset="0"/>
                <a:cs typeface="Helvetica Neue Light" charset="0"/>
                <a:sym typeface="Helvetica Neue Light" charset="0"/>
              </a:rPr>
              <a:t>(35%) ease/speed </a:t>
            </a:r>
          </a:p>
          <a:p>
            <a:pPr lvl="1">
              <a:tabLst>
                <a:tab pos="728860" algn="l"/>
              </a:tabLst>
            </a:pPr>
            <a:r>
              <a:rPr lang="en-US" dirty="0" smtClean="0">
                <a:latin typeface="Helvetica Neue Light" charset="0"/>
                <a:ea typeface="Helvetica Neue Light" charset="0"/>
                <a:cs typeface="Helvetica Neue Light" charset="0"/>
                <a:sym typeface="Helvetica Neue Light" charset="0"/>
              </a:rPr>
              <a:t>(20%) simplicity</a:t>
            </a:r>
          </a:p>
          <a:p>
            <a:pPr lvl="1">
              <a:tabLst>
                <a:tab pos="728860" algn="l"/>
              </a:tabLst>
            </a:pPr>
            <a:r>
              <a:rPr lang="en-US" dirty="0" smtClean="0">
                <a:latin typeface="Helvetica Neue Light" charset="0"/>
                <a:ea typeface="Helvetica Neue Light" charset="0"/>
                <a:cs typeface="Helvetica Neue Light" charset="0"/>
                <a:sym typeface="Helvetica Neue Light" charset="0"/>
              </a:rPr>
              <a:t>(20%) “direct replacement for paper post-it”</a:t>
            </a:r>
          </a:p>
          <a:p>
            <a:pPr lvl="1">
              <a:tabLst>
                <a:tab pos="728860" algn="l"/>
              </a:tabLst>
            </a:pPr>
            <a:r>
              <a:rPr lang="en-US" dirty="0" smtClean="0">
                <a:latin typeface="Helvetica Neue Light" charset="0"/>
                <a:ea typeface="Helvetica Neue Light" charset="0"/>
                <a:cs typeface="Helvetica Neue Light" charset="0"/>
                <a:sym typeface="Helvetica Neue Light" charset="0"/>
              </a:rPr>
              <a:t>(15%) visibility and </a:t>
            </a:r>
            <a:r>
              <a:rPr lang="en-US" dirty="0" smtClean="0">
                <a:solidFill>
                  <a:srgbClr val="001445"/>
                </a:solidFill>
                <a:latin typeface="Helvetica Neue Light" charset="0"/>
                <a:ea typeface="Helvetica Neue Light" charset="0"/>
                <a:cs typeface="Helvetica Neue Light" charset="0"/>
                <a:sym typeface="Helvetica Neue Light" charset="0"/>
              </a:rPr>
              <a:t>accessibility </a:t>
            </a:r>
            <a:endParaRPr lang="en-US" dirty="0" smtClean="0">
              <a:latin typeface="Helvetica Neue Light" charset="0"/>
              <a:ea typeface="Helvetica Neue Light" charset="0"/>
              <a:cs typeface="Helvetica Neue Light" charset="0"/>
              <a:sym typeface="Helvetica Neue Light" charset="0"/>
            </a:endParaRPr>
          </a:p>
          <a:p>
            <a:pPr lvl="1">
              <a:tabLst>
                <a:tab pos="728860" algn="l"/>
              </a:tabLst>
            </a:pPr>
            <a:r>
              <a:rPr lang="en-US" dirty="0" smtClean="0">
                <a:latin typeface="Helvetica Neue Light" charset="0"/>
                <a:ea typeface="Helvetica Neue Light" charset="0"/>
                <a:cs typeface="Helvetica Neue Light" charset="0"/>
                <a:sym typeface="Helvetica Neue Light" charset="0"/>
              </a:rPr>
              <a:t>(5%) sync across machines </a:t>
            </a:r>
          </a:p>
          <a:p>
            <a:pPr lvl="1">
              <a:tabLst>
                <a:tab pos="728860" algn="l"/>
              </a:tabLst>
            </a:pPr>
            <a:r>
              <a:rPr lang="en-US" dirty="0" smtClean="0">
                <a:latin typeface="Helvetica Neue Light" charset="0"/>
                <a:ea typeface="Helvetica Neue Light" charset="0"/>
                <a:cs typeface="Helvetica Neue Light" charset="0"/>
                <a:sym typeface="Helvetica Neue Light" charset="0"/>
              </a:rPr>
              <a:t>(5%) </a:t>
            </a:r>
            <a:r>
              <a:rPr lang="en-US" dirty="0" smtClean="0">
                <a:solidFill>
                  <a:srgbClr val="452700"/>
                </a:solidFill>
                <a:latin typeface="Helvetica Neue Light" charset="0"/>
                <a:ea typeface="Helvetica Neue Light" charset="0"/>
                <a:cs typeface="Helvetica Neue Light" charset="0"/>
                <a:sym typeface="Helvetica Neue Light" charset="0"/>
              </a:rPr>
              <a:t>nowhere else to put it</a:t>
            </a:r>
            <a:endParaRPr lang="en-US" dirty="0" smtClean="0">
              <a:solidFill>
                <a:srgbClr val="432F00"/>
              </a:solidFill>
              <a:latin typeface="Helvetica Neue Light" charset="0"/>
              <a:ea typeface="Helvetica Neue Light" charset="0"/>
              <a:cs typeface="Helvetica Neue Light" charset="0"/>
              <a:sym typeface="Helvetica Neue Light" charset="0"/>
            </a:endParaRP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endParaRPr lang="en-US" dirty="0" smtClean="0">
              <a:latin typeface="Helvetica Neue Light" charset="0"/>
              <a:ea typeface="Helvetica Neue Light" charset="0"/>
              <a:cs typeface="Helvetica Neue Light" charset="0"/>
              <a:sym typeface="Helvetica Neue Light" charset="0"/>
            </a:endParaRP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p:cNvSpPr>
          <p:nvPr/>
        </p:nvSpPr>
        <p:spPr bwMode="auto">
          <a:xfrm>
            <a:off x="304800" y="381000"/>
            <a:ext cx="8608219" cy="2634258"/>
          </a:xfrm>
          <a:prstGeom prst="rect">
            <a:avLst/>
          </a:prstGeom>
          <a:noFill/>
          <a:ln w="12700" cap="flat">
            <a:noFill/>
            <a:miter lim="800000"/>
            <a:headEnd type="none" w="med" len="med"/>
            <a:tailEnd type="none" w="med" len="med"/>
          </a:ln>
        </p:spPr>
        <p:txBody>
          <a:bodyPr lIns="0" tIns="0" rIns="0" bIns="0"/>
          <a:lstStyle/>
          <a:p>
            <a:pPr>
              <a:tabLst>
                <a:tab pos="0" algn="l"/>
                <a:tab pos="250022" algn="l"/>
                <a:tab pos="500045" algn="l"/>
                <a:tab pos="750067" algn="l"/>
                <a:tab pos="1000089" algn="l"/>
                <a:tab pos="1250112" algn="l"/>
                <a:tab pos="1500134" algn="l"/>
                <a:tab pos="1750157" algn="l"/>
                <a:tab pos="2000179" algn="l"/>
                <a:tab pos="2250201" algn="l"/>
                <a:tab pos="2500224" algn="l"/>
                <a:tab pos="2750246" algn="l"/>
                <a:tab pos="3000268" algn="l"/>
                <a:tab pos="6551925" algn="l"/>
                <a:tab pos="0" algn="l"/>
                <a:tab pos="250022" algn="l"/>
                <a:tab pos="500045" algn="l"/>
                <a:tab pos="750067" algn="l"/>
                <a:tab pos="1000089" algn="l"/>
                <a:tab pos="1250112" algn="l"/>
                <a:tab pos="1500134" algn="l"/>
                <a:tab pos="1750157" algn="l"/>
                <a:tab pos="2000179" algn="l"/>
                <a:tab pos="2250201" algn="l"/>
                <a:tab pos="2500224" algn="l"/>
                <a:tab pos="2750246" algn="l"/>
                <a:tab pos="3000268" algn="l"/>
                <a:tab pos="6551925" algn="l"/>
                <a:tab pos="0" algn="l"/>
                <a:tab pos="250022" algn="l"/>
                <a:tab pos="500045" algn="l"/>
                <a:tab pos="750067" algn="l"/>
              </a:tabLst>
            </a:pPr>
            <a:r>
              <a:rPr lang="en-US" sz="1700" i="1" dirty="0">
                <a:latin typeface="Helvetica Neue Light" charset="0"/>
                <a:ea typeface="Helvetica Neue Light" charset="0"/>
                <a:cs typeface="Helvetica Neue Light" charset="0"/>
                <a:sym typeface="Helvetica Neue Light" charset="0"/>
              </a:rPr>
              <a:t>At first I tried using </a:t>
            </a:r>
            <a:r>
              <a:rPr lang="en-US" sz="1700" i="1" dirty="0" err="1">
                <a:solidFill>
                  <a:srgbClr val="FF0000"/>
                </a:solidFill>
                <a:latin typeface="Helvetica Neue Light" charset="0"/>
                <a:ea typeface="Helvetica Neue Light" charset="0"/>
                <a:cs typeface="Helvetica Neue Light" charset="0"/>
                <a:sym typeface="Helvetica Neue Light" charset="0"/>
              </a:rPr>
              <a:t>Evernote</a:t>
            </a:r>
            <a:r>
              <a:rPr lang="en-US" sz="1700" i="1" dirty="0">
                <a:latin typeface="Helvetica Neue Light" charset="0"/>
                <a:ea typeface="Helvetica Neue Light" charset="0"/>
                <a:cs typeface="Helvetica Neue Light" charset="0"/>
                <a:sym typeface="Helvetica Neue Light" charset="0"/>
              </a:rPr>
              <a:t> and found it too "veiled." </a:t>
            </a:r>
            <a:r>
              <a:rPr lang="en-US" sz="1700" i="1" dirty="0">
                <a:solidFill>
                  <a:srgbClr val="FF0000"/>
                </a:solidFill>
                <a:latin typeface="Helvetica Neue Light" charset="0"/>
                <a:ea typeface="Helvetica Neue Light" charset="0"/>
                <a:cs typeface="Helvetica Neue Light" charset="0"/>
                <a:sym typeface="Helvetica Neue Light" charset="0"/>
              </a:rPr>
              <a:t>Too laborious to load and to work with</a:t>
            </a:r>
            <a:r>
              <a:rPr lang="en-US" sz="1700" i="1" dirty="0">
                <a:latin typeface="Helvetica Neue Light" charset="0"/>
                <a:ea typeface="Helvetica Neue Light" charset="0"/>
                <a:cs typeface="Helvetica Neue Light" charset="0"/>
                <a:sym typeface="Helvetica Neue Light" charset="0"/>
              </a:rPr>
              <a:t>. [...] I was looking for a note-taking program that would really seem as if I were just doing that: typing onto a blank space of some sort and then going on to the next blank space.  </a:t>
            </a:r>
          </a:p>
          <a:p>
            <a:pPr>
              <a:tabLst>
                <a:tab pos="0" algn="l"/>
                <a:tab pos="250022" algn="l"/>
                <a:tab pos="500045" algn="l"/>
                <a:tab pos="750067" algn="l"/>
                <a:tab pos="1000089" algn="l"/>
                <a:tab pos="1250112" algn="l"/>
                <a:tab pos="1500134" algn="l"/>
                <a:tab pos="1750157" algn="l"/>
                <a:tab pos="2000179" algn="l"/>
                <a:tab pos="2250201" algn="l"/>
                <a:tab pos="2500224" algn="l"/>
                <a:tab pos="2750246" algn="l"/>
                <a:tab pos="3000268" algn="l"/>
                <a:tab pos="6551925" algn="l"/>
                <a:tab pos="0" algn="l"/>
                <a:tab pos="250022" algn="l"/>
                <a:tab pos="500045" algn="l"/>
                <a:tab pos="750067" algn="l"/>
                <a:tab pos="1000089" algn="l"/>
                <a:tab pos="1250112" algn="l"/>
                <a:tab pos="1500134" algn="l"/>
                <a:tab pos="1750157" algn="l"/>
                <a:tab pos="2000179" algn="l"/>
                <a:tab pos="2250201" algn="l"/>
                <a:tab pos="2500224" algn="l"/>
                <a:tab pos="2750246" algn="l"/>
                <a:tab pos="3000268" algn="l"/>
                <a:tab pos="6551925" algn="l"/>
                <a:tab pos="0" algn="l"/>
                <a:tab pos="250022" algn="l"/>
                <a:tab pos="500045" algn="l"/>
                <a:tab pos="750067" algn="l"/>
              </a:tabLst>
            </a:pPr>
            <a:endParaRPr lang="en-US" sz="1700" i="1" dirty="0">
              <a:latin typeface="Helvetica Neue Light" charset="0"/>
              <a:ea typeface="Helvetica Neue Light" charset="0"/>
              <a:cs typeface="Helvetica Neue Light" charset="0"/>
              <a:sym typeface="Helvetica Neue Light" charset="0"/>
            </a:endParaRPr>
          </a:p>
          <a:p>
            <a:pPr>
              <a:tabLst>
                <a:tab pos="0" algn="l"/>
                <a:tab pos="250022" algn="l"/>
                <a:tab pos="500045" algn="l"/>
                <a:tab pos="750067" algn="l"/>
                <a:tab pos="1000089" algn="l"/>
                <a:tab pos="1250112" algn="l"/>
                <a:tab pos="1500134" algn="l"/>
                <a:tab pos="1750157" algn="l"/>
                <a:tab pos="2000179" algn="l"/>
                <a:tab pos="2250201" algn="l"/>
                <a:tab pos="2500224" algn="l"/>
                <a:tab pos="2750246" algn="l"/>
                <a:tab pos="3000268" algn="l"/>
                <a:tab pos="6551925" algn="l"/>
                <a:tab pos="0" algn="l"/>
                <a:tab pos="250022" algn="l"/>
                <a:tab pos="500045" algn="l"/>
                <a:tab pos="750067" algn="l"/>
                <a:tab pos="1000089" algn="l"/>
                <a:tab pos="1250112" algn="l"/>
                <a:tab pos="1500134" algn="l"/>
                <a:tab pos="1750157" algn="l"/>
                <a:tab pos="2000179" algn="l"/>
                <a:tab pos="2250201" algn="l"/>
                <a:tab pos="2500224" algn="l"/>
                <a:tab pos="2750246" algn="l"/>
                <a:tab pos="3000268" algn="l"/>
                <a:tab pos="6551925" algn="l"/>
                <a:tab pos="0" algn="l"/>
                <a:tab pos="250022" algn="l"/>
                <a:tab pos="500045" algn="l"/>
                <a:tab pos="750067" algn="l"/>
              </a:tabLst>
            </a:pPr>
            <a:r>
              <a:rPr lang="en-US" sz="1700" i="1" dirty="0">
                <a:latin typeface="Helvetica Neue Light" charset="0"/>
                <a:ea typeface="Helvetica Neue Light" charset="0"/>
                <a:cs typeface="Helvetica Neue Light" charset="0"/>
                <a:sym typeface="Helvetica Neue Light" charset="0"/>
              </a:rPr>
              <a:t>I liked List-It for several reasons: the </a:t>
            </a:r>
            <a:r>
              <a:rPr lang="en-US" sz="1700" i="1" dirty="0">
                <a:solidFill>
                  <a:srgbClr val="FF0000"/>
                </a:solidFill>
                <a:latin typeface="Helvetica Neue Light" charset="0"/>
                <a:ea typeface="Helvetica Neue Light" charset="0"/>
                <a:cs typeface="Helvetica Neue Light" charset="0"/>
                <a:sym typeface="Helvetica Neue Light" charset="0"/>
              </a:rPr>
              <a:t>ease of use</a:t>
            </a:r>
            <a:r>
              <a:rPr lang="en-US" sz="1700" i="1" dirty="0">
                <a:latin typeface="Helvetica Neue Light" charset="0"/>
                <a:ea typeface="Helvetica Neue Light" charset="0"/>
                <a:cs typeface="Helvetica Neue Light" charset="0"/>
                <a:sym typeface="Helvetica Neue Light" charset="0"/>
              </a:rPr>
              <a:t>, the fact that the text typed (or pasted) in was so clearly visible and uppermost in function. I had hoped that List-It would replace [...] WordPad and/or </a:t>
            </a:r>
            <a:r>
              <a:rPr lang="en-US" sz="1700" i="1" dirty="0" err="1">
                <a:latin typeface="Helvetica Neue Light" charset="0"/>
                <a:ea typeface="Helvetica Neue Light" charset="0"/>
                <a:cs typeface="Helvetica Neue Light" charset="0"/>
                <a:sym typeface="Helvetica Neue Light" charset="0"/>
              </a:rPr>
              <a:t>NotePad</a:t>
            </a:r>
            <a:r>
              <a:rPr lang="en-US" sz="1700" i="1" dirty="0">
                <a:latin typeface="Helvetica Neue Light" charset="0"/>
                <a:ea typeface="Helvetica Neue Light" charset="0"/>
                <a:cs typeface="Helvetica Neue Light" charset="0"/>
                <a:sym typeface="Helvetica Neue Light" charset="0"/>
              </a:rPr>
              <a:t>. List-It proved ideal:</a:t>
            </a:r>
            <a:r>
              <a:rPr lang="en-US" sz="1700" i="1" dirty="0">
                <a:solidFill>
                  <a:srgbClr val="FF0000"/>
                </a:solidFill>
                <a:latin typeface="Helvetica Neue Light" charset="0"/>
                <a:ea typeface="Helvetica Neue Light" charset="0"/>
                <a:cs typeface="Helvetica Neue Light" charset="0"/>
                <a:sym typeface="Helvetica Neue Light" charset="0"/>
              </a:rPr>
              <a:t> I didn't have to open a new file; I didn't have to name this file; and I didn't have to wonder in which directory this file would end up once I had closed it.</a:t>
            </a:r>
          </a:p>
          <a:p>
            <a:pPr>
              <a:tabLst>
                <a:tab pos="0" algn="l"/>
                <a:tab pos="250022" algn="l"/>
                <a:tab pos="500045" algn="l"/>
                <a:tab pos="750067" algn="l"/>
                <a:tab pos="1000089" algn="l"/>
                <a:tab pos="1250112" algn="l"/>
                <a:tab pos="1500134" algn="l"/>
                <a:tab pos="1750157" algn="l"/>
                <a:tab pos="2000179" algn="l"/>
                <a:tab pos="2250201" algn="l"/>
                <a:tab pos="2500224" algn="l"/>
                <a:tab pos="2750246" algn="l"/>
                <a:tab pos="3000268" algn="l"/>
                <a:tab pos="6551925" algn="l"/>
                <a:tab pos="0" algn="l"/>
                <a:tab pos="250022" algn="l"/>
                <a:tab pos="500045" algn="l"/>
                <a:tab pos="750067" algn="l"/>
                <a:tab pos="1000089" algn="l"/>
                <a:tab pos="1250112" algn="l"/>
                <a:tab pos="1500134" algn="l"/>
                <a:tab pos="1750157" algn="l"/>
                <a:tab pos="2000179" algn="l"/>
                <a:tab pos="2250201" algn="l"/>
                <a:tab pos="2500224" algn="l"/>
                <a:tab pos="2750246" algn="l"/>
                <a:tab pos="3000268" algn="l"/>
                <a:tab pos="6551925" algn="l"/>
                <a:tab pos="0" algn="l"/>
                <a:tab pos="250022" algn="l"/>
                <a:tab pos="500045" algn="l"/>
                <a:tab pos="750067" algn="l"/>
              </a:tabLst>
            </a:pPr>
            <a:endParaRPr lang="en-US" sz="1700" i="1" dirty="0">
              <a:latin typeface="Helvetica Neue Light" charset="0"/>
              <a:ea typeface="Helvetica Neue Light" charset="0"/>
              <a:cs typeface="Helvetica Neue Light" charset="0"/>
              <a:sym typeface="Helvetica Neue Light" charset="0"/>
            </a:endParaRPr>
          </a:p>
        </p:txBody>
      </p:sp>
      <p:sp>
        <p:nvSpPr>
          <p:cNvPr id="67589" name="Rectangle 5"/>
          <p:cNvSpPr>
            <a:spLocks/>
          </p:cNvSpPr>
          <p:nvPr/>
        </p:nvSpPr>
        <p:spPr bwMode="auto">
          <a:xfrm>
            <a:off x="228600" y="3200400"/>
            <a:ext cx="8509992" cy="1080492"/>
          </a:xfrm>
          <a:prstGeom prst="rect">
            <a:avLst/>
          </a:prstGeom>
          <a:noFill/>
          <a:ln w="12700" cap="flat">
            <a:noFill/>
            <a:miter lim="800000"/>
            <a:headEnd type="none" w="med" len="med"/>
            <a:tailEnd type="none" w="med" len="med"/>
          </a:ln>
        </p:spPr>
        <p:txBody>
          <a:bodyPr lIns="0" tIns="0" rIns="0" bIns="0"/>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700" i="1" dirty="0">
                <a:latin typeface="Helvetica Neue Light" charset="0"/>
                <a:ea typeface="Helvetica Neue Light" charset="0"/>
                <a:cs typeface="Helvetica Neue Light" charset="0"/>
                <a:sym typeface="Helvetica Neue Light" charset="0"/>
              </a:rPr>
              <a:t>It would be a great boon for me to have such a one click icon on my desk top to get me immediately into Link-It </a:t>
            </a:r>
            <a:r>
              <a:rPr lang="en-US" sz="1700" dirty="0">
                <a:latin typeface="Helvetica Neue Light" charset="0"/>
                <a:ea typeface="Helvetica Neue Light" charset="0"/>
                <a:cs typeface="Helvetica Neue Light" charset="0"/>
                <a:sym typeface="Helvetica Neue Light" charset="0"/>
              </a:rPr>
              <a:t>[sic]</a:t>
            </a:r>
            <a:r>
              <a:rPr lang="en-US" sz="1700" i="1" dirty="0">
                <a:latin typeface="Helvetica Neue Light" charset="0"/>
                <a:ea typeface="Helvetica Neue Light" charset="0"/>
                <a:cs typeface="Helvetica Neue Light" charset="0"/>
                <a:sym typeface="Helvetica Neue Light" charset="0"/>
              </a:rPr>
              <a:t> to make a note.  At the moment I must open Firefox first - a </a:t>
            </a:r>
            <a:r>
              <a:rPr lang="en-US" sz="1700" i="1" dirty="0">
                <a:solidFill>
                  <a:srgbClr val="FF0000"/>
                </a:solidFill>
                <a:latin typeface="Helvetica Neue Light" charset="0"/>
                <a:ea typeface="Helvetica Neue Light" charset="0"/>
                <a:cs typeface="Helvetica Neue Light" charset="0"/>
                <a:sym typeface="Helvetica Neue Light" charset="0"/>
              </a:rPr>
              <a:t>two or so steps which can distract my stream of thought</a:t>
            </a:r>
            <a:r>
              <a:rPr lang="en-US" sz="1700" i="1" dirty="0">
                <a:latin typeface="Helvetica Neue Light" charset="0"/>
                <a:ea typeface="Helvetica Neue Light" charset="0"/>
                <a:cs typeface="Helvetica Neue Light" charset="0"/>
                <a:sym typeface="Helvetica Neue Light" charset="0"/>
              </a:rPr>
              <a:t>.  The joy of yellow </a:t>
            </a:r>
            <a:r>
              <a:rPr lang="en-US" sz="1700" i="1" dirty="0" err="1">
                <a:latin typeface="Helvetica Neue Light" charset="0"/>
                <a:ea typeface="Helvetica Neue Light" charset="0"/>
                <a:cs typeface="Helvetica Neue Light" charset="0"/>
                <a:sym typeface="Helvetica Neue Light" charset="0"/>
              </a:rPr>
              <a:t>stickies</a:t>
            </a:r>
            <a:r>
              <a:rPr lang="en-US" sz="1700" i="1" dirty="0">
                <a:latin typeface="Helvetica Neue Light" charset="0"/>
                <a:ea typeface="Helvetica Neue Light" charset="0"/>
                <a:cs typeface="Helvetica Neue Light" charset="0"/>
                <a:sym typeface="Helvetica Neue Light" charset="0"/>
              </a:rPr>
              <a:t> is that it takes no time to grab the little stack and write. </a:t>
            </a:r>
          </a:p>
        </p:txBody>
      </p:sp>
      <p:grpSp>
        <p:nvGrpSpPr>
          <p:cNvPr id="7" name="Group 3"/>
          <p:cNvGrpSpPr>
            <a:grpSpLocks/>
          </p:cNvGrpSpPr>
          <p:nvPr/>
        </p:nvGrpSpPr>
        <p:grpSpPr bwMode="auto">
          <a:xfrm>
            <a:off x="304800" y="4648200"/>
            <a:ext cx="8268891" cy="1768078"/>
            <a:chOff x="0" y="0"/>
            <a:chExt cx="7408" cy="1584"/>
          </a:xfrm>
        </p:grpSpPr>
        <p:sp>
          <p:nvSpPr>
            <p:cNvPr id="8" name="Rectangle 1"/>
            <p:cNvSpPr>
              <a:spLocks/>
            </p:cNvSpPr>
            <p:nvPr/>
          </p:nvSpPr>
          <p:spPr bwMode="auto">
            <a:xfrm>
              <a:off x="0" y="0"/>
              <a:ext cx="7408" cy="1000"/>
            </a:xfrm>
            <a:prstGeom prst="rect">
              <a:avLst/>
            </a:prstGeom>
            <a:noFill/>
            <a:ln w="12700" cap="flat">
              <a:noFill/>
              <a:miter lim="800000"/>
              <a:headEnd type="none" w="med" len="med"/>
              <a:tailEnd type="none" w="med" len="med"/>
            </a:ln>
          </p:spPr>
          <p:txBody>
            <a:bodyPr lIns="0" tIns="0" rIns="0" bIns="0"/>
            <a:lstStyle/>
            <a:p>
              <a:pPr algn="l"/>
              <a:r>
                <a:rPr lang="en-US" sz="1700" i="1" dirty="0">
                  <a:latin typeface="Helvetica Neue Light" charset="0"/>
                  <a:ea typeface="Helvetica Neue Light" charset="0"/>
                  <a:cs typeface="Helvetica Neue Light" charset="0"/>
                  <a:sym typeface="Helvetica Neue Light" charset="0"/>
                </a:rPr>
                <a:t>I like that list-it is </a:t>
              </a:r>
              <a:r>
                <a:rPr lang="en-US" sz="1700" i="1" dirty="0">
                  <a:solidFill>
                    <a:srgbClr val="FF0000"/>
                  </a:solidFill>
                  <a:latin typeface="Helvetica Neue Light" charset="0"/>
                  <a:ea typeface="Helvetica Neue Light" charset="0"/>
                  <a:cs typeface="Helvetica Neue Light" charset="0"/>
                  <a:sym typeface="Helvetica Neue Light" charset="0"/>
                </a:rPr>
                <a:t>flexible</a:t>
              </a:r>
              <a:r>
                <a:rPr lang="en-US" sz="1700" i="1" dirty="0">
                  <a:latin typeface="Helvetica Neue Light" charset="0"/>
                  <a:ea typeface="Helvetica Neue Light" charset="0"/>
                  <a:cs typeface="Helvetica Neue Light" charset="0"/>
                  <a:sym typeface="Helvetica Neue Light" charset="0"/>
                </a:rPr>
                <a:t>. I often prefer to write notes that don't seem to pertain to anything important on paper because </a:t>
              </a:r>
              <a:r>
                <a:rPr lang="en-US" sz="1700" i="1" dirty="0">
                  <a:solidFill>
                    <a:srgbClr val="FF0000"/>
                  </a:solidFill>
                  <a:latin typeface="Helvetica Neue Light" charset="0"/>
                  <a:ea typeface="Helvetica Neue Light" charset="0"/>
                  <a:cs typeface="Helvetica Neue Light" charset="0"/>
                  <a:sym typeface="Helvetica Neue Light" charset="0"/>
                </a:rPr>
                <a:t>I'd feel silly seeing something unimportant in an organization program</a:t>
              </a:r>
              <a:r>
                <a:rPr lang="en-US" sz="1700" i="1" dirty="0">
                  <a:latin typeface="Helvetica Neue Light" charset="0"/>
                  <a:ea typeface="Helvetica Neue Light" charset="0"/>
                  <a:cs typeface="Helvetica Neue Light" charset="0"/>
                  <a:sym typeface="Helvetica Neue Light" charset="0"/>
                </a:rPr>
                <a:t>, amongst my *real* tasks.</a:t>
              </a:r>
            </a:p>
            <a:p>
              <a:pPr algn="l"/>
              <a:endParaRPr lang="en-US" dirty="0">
                <a:latin typeface="Calibri" charset="0"/>
                <a:cs typeface="Calibri" charset="0"/>
                <a:sym typeface="Calibri" charset="0"/>
              </a:endParaRPr>
            </a:p>
          </p:txBody>
        </p:sp>
        <p:sp>
          <p:nvSpPr>
            <p:cNvPr id="9" name="Rectangle 2"/>
            <p:cNvSpPr>
              <a:spLocks/>
            </p:cNvSpPr>
            <p:nvPr/>
          </p:nvSpPr>
          <p:spPr bwMode="auto">
            <a:xfrm>
              <a:off x="0" y="1048"/>
              <a:ext cx="7408" cy="536"/>
            </a:xfrm>
            <a:prstGeom prst="rect">
              <a:avLst/>
            </a:prstGeom>
            <a:noFill/>
            <a:ln w="12700" cap="flat">
              <a:noFill/>
              <a:miter lim="800000"/>
              <a:headEnd type="none" w="med" len="med"/>
              <a:tailEnd type="none" w="med" len="med"/>
            </a:ln>
          </p:spPr>
          <p:txBody>
            <a:bodyPr lIns="0" tIns="0" rIns="0" bIns="0"/>
            <a:lstStyle/>
            <a:p>
              <a:pPr algn="l"/>
              <a:r>
                <a:rPr lang="en-US" sz="1700" i="1" dirty="0">
                  <a:latin typeface="Helvetica Neue Light" charset="0"/>
                  <a:ea typeface="Helvetica Neue Light" charset="0"/>
                  <a:cs typeface="Helvetica Neue Light" charset="0"/>
                  <a:sym typeface="Helvetica Neue Light" charset="0"/>
                </a:rPr>
                <a:t>I often use list-it </a:t>
              </a:r>
              <a:r>
                <a:rPr lang="en-US" sz="1700" i="1" dirty="0">
                  <a:solidFill>
                    <a:srgbClr val="FF0000"/>
                  </a:solidFill>
                  <a:latin typeface="Helvetica Neue Light" charset="0"/>
                  <a:ea typeface="Helvetica Neue Light" charset="0"/>
                  <a:cs typeface="Helvetica Neue Light" charset="0"/>
                  <a:sym typeface="Helvetica Neue Light" charset="0"/>
                </a:rPr>
                <a:t>to file stuff I want to look at later </a:t>
              </a:r>
              <a:r>
                <a:rPr lang="en-US" sz="1700" i="1" dirty="0">
                  <a:latin typeface="Helvetica Neue Light" charset="0"/>
                  <a:ea typeface="Helvetica Neue Light" charset="0"/>
                  <a:cs typeface="Helvetica Neue Light" charset="0"/>
                  <a:sym typeface="Helvetica Neue Light" charset="0"/>
                </a:rPr>
                <a:t>to see if I want to keep it or not. </a:t>
              </a:r>
            </a:p>
            <a:p>
              <a:pPr algn="l"/>
              <a:endParaRPr lang="en-US" dirty="0">
                <a:latin typeface="Calibri" charset="0"/>
                <a:cs typeface="Calibri" charset="0"/>
                <a:sym typeface="Calibri" charset="0"/>
              </a:endParaRPr>
            </a:p>
          </p:txBody>
        </p:sp>
      </p:gr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Detour: Note Science</a:t>
            </a:r>
            <a:endParaRPr lang="en-US" dirty="0"/>
          </a:p>
        </p:txBody>
      </p:sp>
      <p:sp>
        <p:nvSpPr>
          <p:cNvPr id="5" name="Text Placeholder 4"/>
          <p:cNvSpPr>
            <a:spLocks noGrp="1"/>
          </p:cNvSpPr>
          <p:nvPr>
            <p:ph type="body" idx="1"/>
          </p:nvPr>
        </p:nvSpPr>
        <p:spPr/>
        <p:txBody>
          <a:bodyPr/>
          <a:lstStyle/>
          <a:p>
            <a:endParaRPr lang="en-US" dirty="0"/>
          </a:p>
        </p:txBody>
      </p:sp>
      <p:sp>
        <p:nvSpPr>
          <p:cNvPr id="6" name="TextBox 5"/>
          <p:cNvSpPr txBox="1"/>
          <p:nvPr/>
        </p:nvSpPr>
        <p:spPr>
          <a:xfrm>
            <a:off x="8686800" y="6477000"/>
            <a:ext cx="457200" cy="381000"/>
          </a:xfrm>
          <a:prstGeom prst="rect">
            <a:avLst/>
          </a:prstGeom>
          <a:noFill/>
        </p:spPr>
        <p:txBody>
          <a:bodyPr wrap="square" rtlCol="0">
            <a:spAutoFit/>
          </a:bodyPr>
          <a:lstStyle/>
          <a:p>
            <a:r>
              <a:rPr lang="en-US" dirty="0" smtClean="0"/>
              <a:t>43</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3" cstate="print"/>
          <a:srcRect l="3726" t="6158" r="6482" b="4051"/>
          <a:stretch>
            <a:fillRect/>
          </a:stretch>
        </p:blipFill>
        <p:spPr bwMode="auto">
          <a:xfrm>
            <a:off x="294680" y="1080492"/>
            <a:ext cx="8608219" cy="4304109"/>
          </a:xfrm>
          <a:prstGeom prst="rect">
            <a:avLst/>
          </a:prstGeom>
          <a:noFill/>
          <a:ln w="12700" cap="flat">
            <a:solidFill>
              <a:schemeClr val="tx1"/>
            </a:solidFill>
            <a:prstDash val="solid"/>
            <a:miter lim="800000"/>
            <a:headEnd/>
            <a:tailEnd/>
          </a:ln>
        </p:spPr>
      </p:pic>
      <p:sp>
        <p:nvSpPr>
          <p:cNvPr id="56322" name="Rectangle 2"/>
          <p:cNvSpPr>
            <a:spLocks/>
          </p:cNvSpPr>
          <p:nvPr/>
        </p:nvSpPr>
        <p:spPr bwMode="auto">
          <a:xfrm>
            <a:off x="294679" y="5393531"/>
            <a:ext cx="5098852" cy="794742"/>
          </a:xfrm>
          <a:prstGeom prst="rect">
            <a:avLst/>
          </a:prstGeom>
          <a:noFill/>
          <a:ln w="12700" cap="flat">
            <a:noFill/>
            <a:miter lim="800000"/>
            <a:headEnd type="none" w="med" len="med"/>
            <a:tailEnd type="none" w="med" len="med"/>
          </a:ln>
        </p:spPr>
        <p:txBody>
          <a:bodyPr lIns="0" tIns="0" rIns="0" bIns="0"/>
          <a:lstStyle/>
          <a:p>
            <a:pPr algn="l"/>
            <a:r>
              <a:rPr lang="en-US" sz="2500" dirty="0">
                <a:latin typeface="Helvetica Neue Light" charset="0"/>
                <a:ea typeface="Helvetica Neue Light" charset="0"/>
                <a:cs typeface="Helvetica Neue Light" charset="0"/>
                <a:sym typeface="Helvetica Neue Light" charset="0"/>
              </a:rPr>
              <a:t>note lifelines: a two year retrospective of list-it use</a:t>
            </a:r>
          </a:p>
        </p:txBody>
      </p:sp>
      <p:sp>
        <p:nvSpPr>
          <p:cNvPr id="56323" name="Rectangle 3"/>
          <p:cNvSpPr>
            <a:spLocks/>
          </p:cNvSpPr>
          <p:nvPr/>
        </p:nvSpPr>
        <p:spPr bwMode="auto">
          <a:xfrm>
            <a:off x="294680" y="285750"/>
            <a:ext cx="586699" cy="384721"/>
          </a:xfrm>
          <a:prstGeom prst="rect">
            <a:avLst/>
          </a:prstGeom>
          <a:noFill/>
          <a:ln w="12700" cap="flat">
            <a:noFill/>
            <a:miter lim="800000"/>
            <a:headEnd type="none" w="med" len="med"/>
            <a:tailEnd type="none" w="med" len="med"/>
          </a:ln>
        </p:spPr>
        <p:txBody>
          <a:bodyPr wrap="none" lIns="0" tIns="0" rIns="0" bIns="0">
            <a:spAutoFit/>
          </a:bodyPr>
          <a:lstStyle/>
          <a:p>
            <a:pPr algn="l"/>
            <a:r>
              <a:rPr lang="en-US" sz="2500" dirty="0">
                <a:latin typeface="Helvetica Neue Light" charset="0"/>
                <a:ea typeface="Helvetica Neue Light" charset="0"/>
                <a:cs typeface="Helvetica Neue Light" charset="0"/>
                <a:sym typeface="Helvetica Neue Light" charset="0"/>
              </a:rPr>
              <a:t>how</a:t>
            </a:r>
          </a:p>
        </p:txBody>
      </p:sp>
      <p:sp>
        <p:nvSpPr>
          <p:cNvPr id="56324" name="Rectangle 4"/>
          <p:cNvSpPr>
            <a:spLocks/>
          </p:cNvSpPr>
          <p:nvPr/>
        </p:nvSpPr>
        <p:spPr bwMode="auto">
          <a:xfrm>
            <a:off x="1017985" y="285750"/>
            <a:ext cx="6840014" cy="384721"/>
          </a:xfrm>
          <a:prstGeom prst="rect">
            <a:avLst/>
          </a:prstGeom>
          <a:noFill/>
          <a:ln w="12700" cap="flat">
            <a:noFill/>
            <a:miter lim="800000"/>
            <a:headEnd type="none" w="med" len="med"/>
            <a:tailEnd type="none" w="med" len="med"/>
          </a:ln>
        </p:spPr>
        <p:txBody>
          <a:bodyPr wrap="none" lIns="0" tIns="0" rIns="0" bIns="0">
            <a:spAutoFit/>
          </a:bodyPr>
          <a:lstStyle/>
          <a:p>
            <a:pPr algn="l"/>
            <a:r>
              <a:rPr lang="en-US" sz="2500" dirty="0">
                <a:latin typeface="Helvetica Neue Light" charset="0"/>
                <a:ea typeface="Helvetica Neue Light" charset="0"/>
                <a:cs typeface="Helvetica Neue Light" charset="0"/>
                <a:sym typeface="Helvetica Neue Light" charset="0"/>
              </a:rPr>
              <a:t>do people keep and access information in list-it?</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3" cstate="print"/>
          <a:srcRect l="3726" t="6158" r="6482" b="4051"/>
          <a:stretch>
            <a:fillRect/>
          </a:stretch>
        </p:blipFill>
        <p:spPr bwMode="auto">
          <a:xfrm>
            <a:off x="294680" y="1080492"/>
            <a:ext cx="8608219" cy="4304109"/>
          </a:xfrm>
          <a:prstGeom prst="rect">
            <a:avLst/>
          </a:prstGeom>
          <a:noFill/>
          <a:ln w="12700" cap="flat">
            <a:solidFill>
              <a:schemeClr val="tx1"/>
            </a:solidFill>
            <a:prstDash val="solid"/>
            <a:miter lim="800000"/>
            <a:headEnd/>
            <a:tailEnd/>
          </a:ln>
        </p:spPr>
      </p:pic>
      <p:sp>
        <p:nvSpPr>
          <p:cNvPr id="57346" name="Rectangle 2"/>
          <p:cNvSpPr>
            <a:spLocks/>
          </p:cNvSpPr>
          <p:nvPr/>
        </p:nvSpPr>
        <p:spPr bwMode="auto">
          <a:xfrm>
            <a:off x="4232672" y="5607844"/>
            <a:ext cx="631583" cy="230832"/>
          </a:xfrm>
          <a:prstGeom prst="rect">
            <a:avLst/>
          </a:prstGeom>
          <a:noFill/>
          <a:ln w="12700" cap="flat">
            <a:noFill/>
            <a:miter lim="800000"/>
            <a:headEnd type="none" w="med" len="med"/>
            <a:tailEnd type="none" w="med" len="med"/>
          </a:ln>
        </p:spPr>
        <p:txBody>
          <a:bodyPr wrap="none" lIns="0" tIns="0" rIns="0" bIns="0">
            <a:spAutoFit/>
          </a:bodyPr>
          <a:lstStyle/>
          <a:p>
            <a:pPr algn="l"/>
            <a:r>
              <a:rPr lang="en-US" sz="1500" dirty="0">
                <a:latin typeface="Helvetica Neue" charset="0"/>
                <a:ea typeface="Helvetica Neue" charset="0"/>
                <a:cs typeface="Helvetica Neue" charset="0"/>
                <a:sym typeface="Helvetica Neue" charset="0"/>
              </a:rPr>
              <a:t>2 years</a:t>
            </a:r>
          </a:p>
        </p:txBody>
      </p:sp>
      <p:sp>
        <p:nvSpPr>
          <p:cNvPr id="57347" name="Rectangle 3"/>
          <p:cNvSpPr>
            <a:spLocks/>
          </p:cNvSpPr>
          <p:nvPr/>
        </p:nvSpPr>
        <p:spPr bwMode="auto">
          <a:xfrm>
            <a:off x="294680" y="5393531"/>
            <a:ext cx="634789" cy="138499"/>
          </a:xfrm>
          <a:prstGeom prst="rect">
            <a:avLst/>
          </a:prstGeom>
          <a:noFill/>
          <a:ln w="12700" cap="flat">
            <a:noFill/>
            <a:miter lim="800000"/>
            <a:headEnd type="none" w="med" len="med"/>
            <a:tailEnd type="none" w="med" len="med"/>
          </a:ln>
        </p:spPr>
        <p:txBody>
          <a:bodyPr wrap="none" lIns="0" tIns="0" rIns="0" bIns="0">
            <a:spAutoFit/>
          </a:bodyPr>
          <a:lstStyle/>
          <a:p>
            <a:pPr algn="l"/>
            <a:r>
              <a:rPr lang="en-US" sz="900" dirty="0">
                <a:latin typeface="Helvetica Neue" charset="0"/>
                <a:ea typeface="Helvetica Neue" charset="0"/>
                <a:cs typeface="Helvetica Neue" charset="0"/>
                <a:sym typeface="Helvetica Neue" charset="0"/>
              </a:rPr>
              <a:t>august 2008</a:t>
            </a:r>
          </a:p>
        </p:txBody>
      </p:sp>
      <p:sp>
        <p:nvSpPr>
          <p:cNvPr id="57348" name="Rectangle 4"/>
          <p:cNvSpPr>
            <a:spLocks/>
          </p:cNvSpPr>
          <p:nvPr/>
        </p:nvSpPr>
        <p:spPr bwMode="auto">
          <a:xfrm>
            <a:off x="8275923" y="866180"/>
            <a:ext cx="634789" cy="138499"/>
          </a:xfrm>
          <a:prstGeom prst="rect">
            <a:avLst/>
          </a:prstGeom>
          <a:noFill/>
          <a:ln w="12700" cap="flat">
            <a:noFill/>
            <a:miter lim="800000"/>
            <a:headEnd type="none" w="med" len="med"/>
            <a:tailEnd type="none" w="med" len="med"/>
          </a:ln>
        </p:spPr>
        <p:txBody>
          <a:bodyPr wrap="none" lIns="0" tIns="0" rIns="0" bIns="0">
            <a:spAutoFit/>
          </a:bodyPr>
          <a:lstStyle/>
          <a:p>
            <a:pPr algn="r"/>
            <a:r>
              <a:rPr lang="en-US" sz="900" dirty="0">
                <a:latin typeface="Helvetica Neue" charset="0"/>
                <a:ea typeface="Helvetica Neue" charset="0"/>
                <a:cs typeface="Helvetica Neue" charset="0"/>
                <a:sym typeface="Helvetica Neue" charset="0"/>
              </a:rPr>
              <a:t>august 2010</a:t>
            </a:r>
          </a:p>
        </p:txBody>
      </p:sp>
      <p:sp>
        <p:nvSpPr>
          <p:cNvPr id="57349" name="Line 5"/>
          <p:cNvSpPr>
            <a:spLocks noChangeShapeType="1"/>
          </p:cNvSpPr>
          <p:nvPr/>
        </p:nvSpPr>
        <p:spPr bwMode="auto">
          <a:xfrm>
            <a:off x="294680" y="5866805"/>
            <a:ext cx="8617148" cy="0"/>
          </a:xfrm>
          <a:prstGeom prst="line">
            <a:avLst/>
          </a:prstGeom>
          <a:noFill/>
          <a:ln w="15875" cap="flat">
            <a:solidFill>
              <a:schemeClr val="tx1"/>
            </a:solidFill>
            <a:prstDash val="solid"/>
            <a:miter lim="800000"/>
            <a:headEnd type="triangle" w="med" len="sm"/>
            <a:tailEnd type="triangle" w="med" len="sm"/>
          </a:ln>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3" cstate="print"/>
          <a:srcRect l="3726" t="6158" r="6482" b="4051"/>
          <a:stretch>
            <a:fillRect/>
          </a:stretch>
        </p:blipFill>
        <p:spPr bwMode="auto">
          <a:xfrm>
            <a:off x="294680" y="1080492"/>
            <a:ext cx="8608219" cy="4304109"/>
          </a:xfrm>
          <a:prstGeom prst="rect">
            <a:avLst/>
          </a:prstGeom>
          <a:noFill/>
          <a:ln w="12700" cap="flat">
            <a:solidFill>
              <a:schemeClr val="tx1"/>
            </a:solidFill>
            <a:prstDash val="solid"/>
            <a:miter lim="800000"/>
            <a:headEnd/>
            <a:tailEnd/>
          </a:ln>
        </p:spPr>
      </p:pic>
      <p:sp>
        <p:nvSpPr>
          <p:cNvPr id="58370" name="Rectangle 2"/>
          <p:cNvSpPr>
            <a:spLocks/>
          </p:cNvSpPr>
          <p:nvPr/>
        </p:nvSpPr>
        <p:spPr bwMode="auto">
          <a:xfrm>
            <a:off x="142875" y="223242"/>
            <a:ext cx="2677015" cy="261610"/>
          </a:xfrm>
          <a:prstGeom prst="rect">
            <a:avLst/>
          </a:prstGeom>
          <a:noFill/>
          <a:ln w="12700" cap="flat">
            <a:noFill/>
            <a:miter lim="800000"/>
            <a:headEnd type="none" w="med" len="med"/>
            <a:tailEnd type="none" w="med" len="med"/>
          </a:ln>
        </p:spPr>
        <p:txBody>
          <a:bodyPr wrap="none" lIns="0" tIns="0" rIns="0" bIns="0">
            <a:spAutoFit/>
          </a:bodyPr>
          <a:lstStyle/>
          <a:p>
            <a:pPr algn="l"/>
            <a:r>
              <a:rPr lang="en-US" sz="1700" dirty="0">
                <a:latin typeface="Helvetica Neue Light" charset="0"/>
                <a:ea typeface="Helvetica Neue Light" charset="0"/>
                <a:cs typeface="Helvetica Neue Light" charset="0"/>
                <a:sym typeface="Helvetica Neue Light" charset="0"/>
              </a:rPr>
              <a:t>how do people keep notes?</a:t>
            </a:r>
          </a:p>
        </p:txBody>
      </p:sp>
      <p:sp>
        <p:nvSpPr>
          <p:cNvPr id="58371" name="Rectangle 3"/>
          <p:cNvSpPr>
            <a:spLocks/>
          </p:cNvSpPr>
          <p:nvPr/>
        </p:nvSpPr>
        <p:spPr bwMode="auto">
          <a:xfrm flipH="1">
            <a:off x="7375922" y="1089422"/>
            <a:ext cx="1526977" cy="1196578"/>
          </a:xfrm>
          <a:prstGeom prst="rect">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58372" name="Rectangle 4"/>
          <p:cNvSpPr>
            <a:spLocks/>
          </p:cNvSpPr>
          <p:nvPr/>
        </p:nvSpPr>
        <p:spPr bwMode="auto">
          <a:xfrm>
            <a:off x="3714750" y="5384602"/>
            <a:ext cx="751210" cy="258961"/>
          </a:xfrm>
          <a:prstGeom prst="rect">
            <a:avLst/>
          </a:prstGeom>
          <a:noFill/>
          <a:ln w="12700" cap="flat">
            <a:noFill/>
            <a:miter lim="800000"/>
            <a:headEnd type="none" w="med" len="med"/>
            <a:tailEnd type="none" w="med" len="med"/>
          </a:ln>
        </p:spPr>
        <p:txBody>
          <a:bodyPr lIns="0" tIns="0" rIns="0" bIns="0"/>
          <a:lstStyle/>
          <a:p>
            <a:pPr algn="l"/>
            <a:r>
              <a:rPr lang="en-US" sz="1200" dirty="0">
                <a:latin typeface="Helvetica Neue" charset="0"/>
                <a:ea typeface="Helvetica Neue" charset="0"/>
                <a:cs typeface="Helvetica Neue" charset="0"/>
                <a:sym typeface="Helvetica Neue" charset="0"/>
              </a:rPr>
              <a:t>1 week</a:t>
            </a:r>
          </a:p>
        </p:txBody>
      </p:sp>
      <p:sp>
        <p:nvSpPr>
          <p:cNvPr id="58373" name="Line 5"/>
          <p:cNvSpPr>
            <a:spLocks noChangeShapeType="1"/>
          </p:cNvSpPr>
          <p:nvPr/>
        </p:nvSpPr>
        <p:spPr bwMode="auto">
          <a:xfrm flipH="1">
            <a:off x="4575349" y="1089422"/>
            <a:ext cx="2782714" cy="951012"/>
          </a:xfrm>
          <a:prstGeom prst="line">
            <a:avLst/>
          </a:prstGeom>
          <a:noFill/>
          <a:ln w="38100" cap="flat">
            <a:solidFill>
              <a:schemeClr val="tx1"/>
            </a:solidFill>
            <a:prstDash val="solid"/>
            <a:miter lim="800000"/>
            <a:headEnd type="none" w="med" len="med"/>
            <a:tailEnd type="none" w="med" len="med"/>
          </a:ln>
        </p:spPr>
        <p:txBody>
          <a:bodyPr lIns="0" tIns="0" rIns="0" bIns="0"/>
          <a:lstStyle/>
          <a:p>
            <a:endParaRPr lang="en-US"/>
          </a:p>
        </p:txBody>
      </p:sp>
      <p:sp>
        <p:nvSpPr>
          <p:cNvPr id="58374" name="Line 6"/>
          <p:cNvSpPr>
            <a:spLocks noChangeShapeType="1"/>
          </p:cNvSpPr>
          <p:nvPr/>
        </p:nvSpPr>
        <p:spPr bwMode="auto">
          <a:xfrm flipH="1">
            <a:off x="8786812" y="1089422"/>
            <a:ext cx="117203" cy="962174"/>
          </a:xfrm>
          <a:prstGeom prst="line">
            <a:avLst/>
          </a:prstGeom>
          <a:noFill/>
          <a:ln w="38100" cap="flat">
            <a:solidFill>
              <a:schemeClr val="tx1"/>
            </a:solidFill>
            <a:prstDash val="solid"/>
            <a:miter lim="800000"/>
            <a:headEnd type="none" w="med" len="med"/>
            <a:tailEnd type="none" w="med" len="med"/>
          </a:ln>
        </p:spPr>
        <p:txBody>
          <a:bodyPr lIns="0" tIns="0" rIns="0" bIns="0"/>
          <a:lstStyle/>
          <a:p>
            <a:endParaRPr lang="en-US"/>
          </a:p>
        </p:txBody>
      </p:sp>
      <p:pic>
        <p:nvPicPr>
          <p:cNvPr id="58375" name="Picture 7"/>
          <p:cNvPicPr>
            <a:picLocks noChangeAspect="1" noChangeArrowheads="1"/>
          </p:cNvPicPr>
          <p:nvPr/>
        </p:nvPicPr>
        <p:blipFill>
          <a:blip r:embed="rId4" cstate="print"/>
          <a:srcRect/>
          <a:stretch>
            <a:fillRect/>
          </a:stretch>
        </p:blipFill>
        <p:spPr bwMode="auto">
          <a:xfrm>
            <a:off x="4536281" y="2015877"/>
            <a:ext cx="4259461" cy="3627686"/>
          </a:xfrm>
          <a:prstGeom prst="rect">
            <a:avLst/>
          </a:prstGeom>
          <a:noFill/>
          <a:ln w="12700" cap="flat">
            <a:solidFill>
              <a:schemeClr val="tx1"/>
            </a:solidFill>
            <a:prstDash val="solid"/>
            <a:miter lim="800000"/>
            <a:headEnd/>
            <a:tailEnd/>
          </a:ln>
        </p:spPr>
      </p:pic>
      <p:sp>
        <p:nvSpPr>
          <p:cNvPr id="58376" name="Rectangle 8"/>
          <p:cNvSpPr>
            <a:spLocks/>
          </p:cNvSpPr>
          <p:nvPr/>
        </p:nvSpPr>
        <p:spPr bwMode="auto">
          <a:xfrm>
            <a:off x="5536406" y="5688211"/>
            <a:ext cx="2313134" cy="184666"/>
          </a:xfrm>
          <a:prstGeom prst="rect">
            <a:avLst/>
          </a:prstGeom>
          <a:noFill/>
          <a:ln w="12700" cap="flat">
            <a:noFill/>
            <a:miter lim="800000"/>
            <a:headEnd type="none" w="med" len="med"/>
            <a:tailEnd type="none" w="med" len="med"/>
          </a:ln>
        </p:spPr>
        <p:txBody>
          <a:bodyPr wrap="none" lIns="0" tIns="0" rIns="0" bIns="0">
            <a:spAutoFit/>
          </a:bodyPr>
          <a:lstStyle/>
          <a:p>
            <a:pPr algn="l"/>
            <a:r>
              <a:rPr lang="en-US" sz="1200" dirty="0">
                <a:latin typeface="Helvetica Neue" charset="0"/>
                <a:ea typeface="Helvetica Neue" charset="0"/>
                <a:cs typeface="Helvetica Neue" charset="0"/>
                <a:sym typeface="Helvetica Neue" charset="0"/>
              </a:rPr>
              <a:t>(inner colors - day of week of edit)</a:t>
            </a:r>
          </a:p>
        </p:txBody>
      </p:sp>
      <p:sp>
        <p:nvSpPr>
          <p:cNvPr id="58377" name="Line 9"/>
          <p:cNvSpPr>
            <a:spLocks noChangeShapeType="1"/>
          </p:cNvSpPr>
          <p:nvPr/>
        </p:nvSpPr>
        <p:spPr bwMode="auto">
          <a:xfrm flipH="1">
            <a:off x="4679156" y="2580680"/>
            <a:ext cx="3991570" cy="1999134"/>
          </a:xfrm>
          <a:prstGeom prst="line">
            <a:avLst/>
          </a:prstGeom>
          <a:noFill/>
          <a:ln w="12700" cap="flat">
            <a:solidFill>
              <a:srgbClr val="1D300D"/>
            </a:solidFill>
            <a:prstDash val="solid"/>
            <a:miter lim="800000"/>
            <a:headEnd type="none" w="med" len="med"/>
            <a:tailEnd type="none" w="med" len="med"/>
          </a:ln>
        </p:spPr>
        <p:txBody>
          <a:bodyPr lIns="0" tIns="0" rIns="0" bIns="0"/>
          <a:lstStyle/>
          <a:p>
            <a:endParaRPr lang="en-US"/>
          </a:p>
        </p:txBody>
      </p:sp>
      <p:sp>
        <p:nvSpPr>
          <p:cNvPr id="58378" name="Rectangle 10"/>
          <p:cNvSpPr>
            <a:spLocks/>
          </p:cNvSpPr>
          <p:nvPr/>
        </p:nvSpPr>
        <p:spPr bwMode="auto">
          <a:xfrm>
            <a:off x="6554391" y="4321969"/>
            <a:ext cx="825547" cy="184666"/>
          </a:xfrm>
          <a:prstGeom prst="rect">
            <a:avLst/>
          </a:prstGeom>
          <a:solidFill>
            <a:schemeClr val="accent1"/>
          </a:solidFill>
          <a:ln w="12700" cap="flat">
            <a:noFill/>
            <a:miter lim="800000"/>
            <a:headEnd type="none" w="med" len="med"/>
            <a:tailEnd type="none" w="med" len="med"/>
          </a:ln>
        </p:spPr>
        <p:txBody>
          <a:bodyPr wrap="none" lIns="0" tIns="0" rIns="0" bIns="0">
            <a:spAutoFit/>
          </a:bodyPr>
          <a:lstStyle/>
          <a:p>
            <a:pPr algn="l"/>
            <a:r>
              <a:rPr lang="en-US" sz="1200" dirty="0">
                <a:latin typeface="Helvetica Neue" charset="0"/>
                <a:ea typeface="Helvetica Neue" charset="0"/>
                <a:cs typeface="Helvetica Neue" charset="0"/>
                <a:sym typeface="Helvetica Neue" charset="0"/>
              </a:rPr>
              <a:t>creation line</a:t>
            </a:r>
          </a:p>
        </p:txBody>
      </p:sp>
      <p:sp>
        <p:nvSpPr>
          <p:cNvPr id="58379" name="Line 11"/>
          <p:cNvSpPr>
            <a:spLocks noChangeShapeType="1"/>
          </p:cNvSpPr>
          <p:nvPr/>
        </p:nvSpPr>
        <p:spPr bwMode="auto">
          <a:xfrm>
            <a:off x="6496348" y="3425652"/>
            <a:ext cx="174129" cy="546943"/>
          </a:xfrm>
          <a:prstGeom prst="line">
            <a:avLst/>
          </a:prstGeom>
          <a:noFill/>
          <a:ln w="12700" cap="flat">
            <a:solidFill>
              <a:schemeClr val="tx1"/>
            </a:solidFill>
            <a:prstDash val="solid"/>
            <a:miter lim="800000"/>
            <a:headEnd type="arrow" w="med" len="med"/>
            <a:tailEnd type="none" w="med" len="med"/>
          </a:ln>
        </p:spPr>
        <p:txBody>
          <a:bodyPr lIns="0" tIns="0" rIns="0" bIns="0"/>
          <a:lstStyle/>
          <a:p>
            <a:endParaRPr lang="en-US"/>
          </a:p>
        </p:txBody>
      </p:sp>
      <p:sp>
        <p:nvSpPr>
          <p:cNvPr id="58380" name="Rectangle 12"/>
          <p:cNvSpPr>
            <a:spLocks/>
          </p:cNvSpPr>
          <p:nvPr/>
        </p:nvSpPr>
        <p:spPr bwMode="auto">
          <a:xfrm>
            <a:off x="4679157" y="3018234"/>
            <a:ext cx="535403" cy="184666"/>
          </a:xfrm>
          <a:prstGeom prst="rect">
            <a:avLst/>
          </a:prstGeom>
          <a:solidFill>
            <a:schemeClr val="accent1"/>
          </a:solidFill>
          <a:ln w="12700" cap="flat">
            <a:noFill/>
            <a:miter lim="800000"/>
            <a:headEnd type="none" w="med" len="med"/>
            <a:tailEnd type="none" w="med" len="med"/>
          </a:ln>
        </p:spPr>
        <p:txBody>
          <a:bodyPr wrap="none" lIns="0" tIns="0" rIns="0" bIns="0">
            <a:spAutoFit/>
          </a:bodyPr>
          <a:lstStyle/>
          <a:p>
            <a:pPr algn="l"/>
            <a:r>
              <a:rPr lang="en-US" sz="1200" dirty="0">
                <a:solidFill>
                  <a:srgbClr val="490000"/>
                </a:solidFill>
                <a:latin typeface="Helvetica Neue" charset="0"/>
                <a:ea typeface="Helvetica Neue" charset="0"/>
                <a:cs typeface="Helvetica Neue" charset="0"/>
                <a:sym typeface="Helvetica Neue" charset="0"/>
              </a:rPr>
              <a:t>deletion</a:t>
            </a:r>
          </a:p>
        </p:txBody>
      </p:sp>
      <p:sp>
        <p:nvSpPr>
          <p:cNvPr id="58381" name="Line 13"/>
          <p:cNvSpPr>
            <a:spLocks noChangeShapeType="1"/>
          </p:cNvSpPr>
          <p:nvPr/>
        </p:nvSpPr>
        <p:spPr bwMode="auto">
          <a:xfrm rot="10800000">
            <a:off x="5277445" y="3125391"/>
            <a:ext cx="169664" cy="114970"/>
          </a:xfrm>
          <a:prstGeom prst="line">
            <a:avLst/>
          </a:prstGeom>
          <a:noFill/>
          <a:ln w="12700" cap="flat">
            <a:solidFill>
              <a:schemeClr val="tx1"/>
            </a:solidFill>
            <a:prstDash val="solid"/>
            <a:miter lim="800000"/>
            <a:headEnd type="arrow" w="med" len="med"/>
            <a:tailEnd type="none" w="med" len="med"/>
          </a:ln>
        </p:spPr>
        <p:txBody>
          <a:bodyPr lIns="0" tIns="0" rIns="0" bIns="0"/>
          <a:lstStyle/>
          <a:p>
            <a:endParaRPr lang="en-US"/>
          </a:p>
        </p:txBody>
      </p:sp>
      <p:sp>
        <p:nvSpPr>
          <p:cNvPr id="58382" name="Rectangle 14"/>
          <p:cNvSpPr>
            <a:spLocks/>
          </p:cNvSpPr>
          <p:nvPr/>
        </p:nvSpPr>
        <p:spPr bwMode="auto">
          <a:xfrm>
            <a:off x="5670352" y="4348758"/>
            <a:ext cx="485710" cy="184666"/>
          </a:xfrm>
          <a:prstGeom prst="rect">
            <a:avLst/>
          </a:prstGeom>
          <a:solidFill>
            <a:schemeClr val="accent1"/>
          </a:solidFill>
          <a:ln w="12700" cap="flat">
            <a:noFill/>
            <a:miter lim="800000"/>
            <a:headEnd type="none" w="med" len="med"/>
            <a:tailEnd type="none" w="med" len="med"/>
          </a:ln>
        </p:spPr>
        <p:txBody>
          <a:bodyPr wrap="none" lIns="0" tIns="0" rIns="0" bIns="0">
            <a:spAutoFit/>
          </a:bodyPr>
          <a:lstStyle/>
          <a:p>
            <a:pPr algn="l"/>
            <a:r>
              <a:rPr lang="en-US" sz="1200" dirty="0">
                <a:latin typeface="Helvetica Neue" charset="0"/>
                <a:ea typeface="Helvetica Neue" charset="0"/>
                <a:cs typeface="Helvetica Neue" charset="0"/>
                <a:sym typeface="Helvetica Neue" charset="0"/>
              </a:rPr>
              <a:t>lifetime</a:t>
            </a:r>
          </a:p>
        </p:txBody>
      </p:sp>
      <p:sp>
        <p:nvSpPr>
          <p:cNvPr id="58383" name="Line 15"/>
          <p:cNvSpPr>
            <a:spLocks noChangeShapeType="1"/>
          </p:cNvSpPr>
          <p:nvPr/>
        </p:nvSpPr>
        <p:spPr bwMode="auto">
          <a:xfrm>
            <a:off x="5545336" y="3864322"/>
            <a:ext cx="250031" cy="482203"/>
          </a:xfrm>
          <a:prstGeom prst="line">
            <a:avLst/>
          </a:prstGeom>
          <a:noFill/>
          <a:ln w="12700" cap="flat">
            <a:solidFill>
              <a:schemeClr val="tx1"/>
            </a:solidFill>
            <a:prstDash val="solid"/>
            <a:miter lim="800000"/>
            <a:headEnd type="arrow" w="med" len="med"/>
            <a:tailEnd type="none" w="med" len="med"/>
          </a:ln>
        </p:spPr>
        <p:txBody>
          <a:bodyPr lIns="0" tIns="0" rIns="0" bIns="0"/>
          <a:lstStyle/>
          <a:p>
            <a:endParaRPr lang="en-US"/>
          </a:p>
        </p:txBody>
      </p:sp>
      <p:sp>
        <p:nvSpPr>
          <p:cNvPr id="58384" name="Line 16"/>
          <p:cNvSpPr>
            <a:spLocks noChangeShapeType="1"/>
          </p:cNvSpPr>
          <p:nvPr/>
        </p:nvSpPr>
        <p:spPr bwMode="auto">
          <a:xfrm>
            <a:off x="7813477" y="3249291"/>
            <a:ext cx="169664" cy="161850"/>
          </a:xfrm>
          <a:prstGeom prst="line">
            <a:avLst/>
          </a:prstGeom>
          <a:noFill/>
          <a:ln w="12700" cap="flat">
            <a:solidFill>
              <a:schemeClr val="tx1"/>
            </a:solidFill>
            <a:prstDash val="solid"/>
            <a:miter lim="800000"/>
            <a:headEnd type="arrow" w="med" len="med"/>
            <a:tailEnd type="none" w="med" len="med"/>
          </a:ln>
        </p:spPr>
        <p:txBody>
          <a:bodyPr lIns="0" tIns="0" rIns="0" bIns="0"/>
          <a:lstStyle/>
          <a:p>
            <a:endParaRPr lang="en-US"/>
          </a:p>
        </p:txBody>
      </p:sp>
      <p:sp>
        <p:nvSpPr>
          <p:cNvPr id="58385" name="Rectangle 17"/>
          <p:cNvSpPr>
            <a:spLocks/>
          </p:cNvSpPr>
          <p:nvPr/>
        </p:nvSpPr>
        <p:spPr bwMode="auto">
          <a:xfrm>
            <a:off x="7983141" y="3312914"/>
            <a:ext cx="698909" cy="184666"/>
          </a:xfrm>
          <a:prstGeom prst="rect">
            <a:avLst/>
          </a:prstGeom>
          <a:solidFill>
            <a:schemeClr val="accent1"/>
          </a:solidFill>
          <a:ln w="12700" cap="flat">
            <a:noFill/>
            <a:miter lim="800000"/>
            <a:headEnd type="none" w="med" len="med"/>
            <a:tailEnd type="none" w="med" len="med"/>
          </a:ln>
        </p:spPr>
        <p:txBody>
          <a:bodyPr wrap="none" lIns="0" tIns="0" rIns="0" bIns="0">
            <a:spAutoFit/>
          </a:bodyPr>
          <a:lstStyle/>
          <a:p>
            <a:pPr algn="l"/>
            <a:r>
              <a:rPr lang="en-US" sz="1200" dirty="0">
                <a:latin typeface="Helvetica Neue" charset="0"/>
                <a:ea typeface="Helvetica Neue" charset="0"/>
                <a:cs typeface="Helvetica Neue" charset="0"/>
                <a:sym typeface="Helvetica Neue" charset="0"/>
              </a:rPr>
              <a:t>edit shrink</a:t>
            </a:r>
          </a:p>
        </p:txBody>
      </p:sp>
      <p:sp>
        <p:nvSpPr>
          <p:cNvPr id="58386" name="Rectangle 18"/>
          <p:cNvSpPr>
            <a:spLocks/>
          </p:cNvSpPr>
          <p:nvPr/>
        </p:nvSpPr>
        <p:spPr bwMode="auto">
          <a:xfrm>
            <a:off x="4857750" y="4777383"/>
            <a:ext cx="750205" cy="184666"/>
          </a:xfrm>
          <a:prstGeom prst="rect">
            <a:avLst/>
          </a:prstGeom>
          <a:solidFill>
            <a:schemeClr val="accent1"/>
          </a:solidFill>
          <a:ln w="12700" cap="flat">
            <a:noFill/>
            <a:miter lim="800000"/>
            <a:headEnd type="none" w="med" len="med"/>
            <a:tailEnd type="none" w="med" len="med"/>
          </a:ln>
        </p:spPr>
        <p:txBody>
          <a:bodyPr wrap="none" lIns="0" tIns="0" rIns="0" bIns="0">
            <a:spAutoFit/>
          </a:bodyPr>
          <a:lstStyle/>
          <a:p>
            <a:pPr algn="l"/>
            <a:r>
              <a:rPr lang="en-US" sz="1200" dirty="0">
                <a:latin typeface="Helvetica Neue" charset="0"/>
                <a:ea typeface="Helvetica Neue" charset="0"/>
                <a:cs typeface="Helvetica Neue" charset="0"/>
                <a:sym typeface="Helvetica Neue" charset="0"/>
              </a:rPr>
              <a:t>edit growth</a:t>
            </a:r>
          </a:p>
        </p:txBody>
      </p:sp>
      <p:sp>
        <p:nvSpPr>
          <p:cNvPr id="58387" name="Line 19"/>
          <p:cNvSpPr>
            <a:spLocks noChangeShapeType="1"/>
          </p:cNvSpPr>
          <p:nvPr/>
        </p:nvSpPr>
        <p:spPr bwMode="auto">
          <a:xfrm flipH="1">
            <a:off x="5241727" y="4458147"/>
            <a:ext cx="7814" cy="319236"/>
          </a:xfrm>
          <a:prstGeom prst="line">
            <a:avLst/>
          </a:prstGeom>
          <a:noFill/>
          <a:ln w="12700" cap="flat">
            <a:solidFill>
              <a:schemeClr val="tx1"/>
            </a:solidFill>
            <a:prstDash val="solid"/>
            <a:miter lim="800000"/>
            <a:headEnd type="arrow" w="med" len="med"/>
            <a:tailEnd type="none" w="med" len="med"/>
          </a:ln>
        </p:spPr>
        <p:txBody>
          <a:bodyPr lIns="0" tIns="0" rIns="0" bIns="0"/>
          <a:lstStyle/>
          <a:p>
            <a:endParaRPr lang="en-US"/>
          </a:p>
        </p:txBody>
      </p:sp>
      <p:sp>
        <p:nvSpPr>
          <p:cNvPr id="58388" name="Rectangle 20"/>
          <p:cNvSpPr>
            <a:spLocks/>
          </p:cNvSpPr>
          <p:nvPr/>
        </p:nvSpPr>
        <p:spPr bwMode="auto">
          <a:xfrm>
            <a:off x="6679407" y="3804047"/>
            <a:ext cx="1489190" cy="369332"/>
          </a:xfrm>
          <a:prstGeom prst="rect">
            <a:avLst/>
          </a:prstGeom>
          <a:solidFill>
            <a:schemeClr val="accent1"/>
          </a:solidFill>
          <a:ln w="12700" cap="flat">
            <a:noFill/>
            <a:miter lim="800000"/>
            <a:headEnd type="none" w="med" len="med"/>
            <a:tailEnd type="none" w="med" len="med"/>
          </a:ln>
        </p:spPr>
        <p:txBody>
          <a:bodyPr wrap="none" lIns="0" tIns="0" rIns="0" bIns="0">
            <a:spAutoFit/>
          </a:bodyPr>
          <a:lstStyle/>
          <a:p>
            <a:pPr algn="l"/>
            <a:r>
              <a:rPr lang="en-US" sz="1200" dirty="0">
                <a:solidFill>
                  <a:srgbClr val="3F691E"/>
                </a:solidFill>
                <a:latin typeface="Helvetica Neue" charset="0"/>
                <a:ea typeface="Helvetica Neue" charset="0"/>
                <a:cs typeface="Helvetica Neue" charset="0"/>
                <a:sym typeface="Helvetica Neue" charset="0"/>
              </a:rPr>
              <a:t>note still alive</a:t>
            </a:r>
          </a:p>
          <a:p>
            <a:pPr algn="l"/>
            <a:r>
              <a:rPr lang="en-US" sz="1200" dirty="0">
                <a:solidFill>
                  <a:srgbClr val="3F691E"/>
                </a:solidFill>
                <a:latin typeface="Helvetica Neue" charset="0"/>
                <a:ea typeface="Helvetica Neue" charset="0"/>
                <a:cs typeface="Helvetica Neue" charset="0"/>
                <a:sym typeface="Helvetica Neue" charset="0"/>
              </a:rPr>
              <a:t>(remaining undeleted)</a:t>
            </a:r>
          </a:p>
        </p:txBody>
      </p:sp>
      <p:sp>
        <p:nvSpPr>
          <p:cNvPr id="58389" name="Line 21"/>
          <p:cNvSpPr>
            <a:spLocks noChangeShapeType="1"/>
          </p:cNvSpPr>
          <p:nvPr/>
        </p:nvSpPr>
        <p:spPr bwMode="auto">
          <a:xfrm>
            <a:off x="6331149" y="3801814"/>
            <a:ext cx="218777" cy="517922"/>
          </a:xfrm>
          <a:prstGeom prst="line">
            <a:avLst/>
          </a:prstGeom>
          <a:noFill/>
          <a:ln w="12700" cap="flat">
            <a:solidFill>
              <a:schemeClr val="tx1"/>
            </a:solidFill>
            <a:prstDash val="solid"/>
            <a:miter lim="800000"/>
            <a:headEnd type="arrow" w="med" len="med"/>
            <a:tailEnd type="none" w="med" len="med"/>
          </a:ln>
        </p:spPr>
        <p:txBody>
          <a:bodyPr lIns="0" tIns="0" rIns="0" bIns="0"/>
          <a:lstStyle/>
          <a:p>
            <a:endParaRPr lang="en-US"/>
          </a:p>
        </p:txBody>
      </p:sp>
      <p:sp>
        <p:nvSpPr>
          <p:cNvPr id="58390" name="Rectangle 22"/>
          <p:cNvSpPr>
            <a:spLocks/>
          </p:cNvSpPr>
          <p:nvPr/>
        </p:nvSpPr>
        <p:spPr bwMode="auto">
          <a:xfrm>
            <a:off x="4572000" y="5786437"/>
            <a:ext cx="751210" cy="258961"/>
          </a:xfrm>
          <a:prstGeom prst="rect">
            <a:avLst/>
          </a:prstGeom>
          <a:noFill/>
          <a:ln w="12700" cap="flat">
            <a:noFill/>
            <a:miter lim="800000"/>
            <a:headEnd type="none" w="med" len="med"/>
            <a:tailEnd type="none" w="med" len="med"/>
          </a:ln>
        </p:spPr>
        <p:txBody>
          <a:bodyPr lIns="0" tIns="0" rIns="0" bIns="0"/>
          <a:lstStyle/>
          <a:p>
            <a:pPr algn="l"/>
            <a:r>
              <a:rPr lang="en-US" sz="1200" dirty="0">
                <a:latin typeface="Helvetica Neue" charset="0"/>
                <a:ea typeface="Helvetica Neue" charset="0"/>
                <a:cs typeface="Helvetica Neue" charset="0"/>
                <a:sym typeface="Helvetica Neue" charset="0"/>
              </a:rPr>
              <a:t>1 week</a:t>
            </a:r>
          </a:p>
        </p:txBody>
      </p:sp>
      <p:sp>
        <p:nvSpPr>
          <p:cNvPr id="58391" name="Line 23"/>
          <p:cNvSpPr>
            <a:spLocks noChangeShapeType="1"/>
          </p:cNvSpPr>
          <p:nvPr/>
        </p:nvSpPr>
        <p:spPr bwMode="auto">
          <a:xfrm rot="10800000" flipH="1">
            <a:off x="4688086" y="5723930"/>
            <a:ext cx="309191" cy="0"/>
          </a:xfrm>
          <a:prstGeom prst="line">
            <a:avLst/>
          </a:prstGeom>
          <a:noFill/>
          <a:ln w="15875" cap="flat">
            <a:solidFill>
              <a:schemeClr val="tx1"/>
            </a:solidFill>
            <a:prstDash val="solid"/>
            <a:miter lim="800000"/>
            <a:headEnd type="triangle" w="med" len="sm"/>
            <a:tailEnd type="triangle" w="med" len="sm"/>
          </a:ln>
        </p:spPr>
        <p:txBody>
          <a:bodyPr lIns="0" tIns="0" rIns="0" bIns="0"/>
          <a:lstStyle/>
          <a:p>
            <a:endParaRPr lang="en-US"/>
          </a:p>
        </p:txBody>
      </p:sp>
      <p:sp>
        <p:nvSpPr>
          <p:cNvPr id="58392" name="Line 24"/>
          <p:cNvSpPr>
            <a:spLocks noChangeShapeType="1"/>
          </p:cNvSpPr>
          <p:nvPr/>
        </p:nvSpPr>
        <p:spPr bwMode="auto">
          <a:xfrm rot="10800000">
            <a:off x="4429125" y="5456039"/>
            <a:ext cx="8930" cy="142875"/>
          </a:xfrm>
          <a:prstGeom prst="line">
            <a:avLst/>
          </a:prstGeom>
          <a:noFill/>
          <a:ln w="15875" cap="flat">
            <a:solidFill>
              <a:schemeClr val="tx1"/>
            </a:solidFill>
            <a:prstDash val="solid"/>
            <a:miter lim="800000"/>
            <a:headEnd type="triangle" w="med" len="sm"/>
            <a:tailEnd type="triangle" w="med" len="sm"/>
          </a:ln>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noChangeArrowheads="1"/>
          </p:cNvPicPr>
          <p:nvPr/>
        </p:nvPicPr>
        <p:blipFill>
          <a:blip r:embed="rId3" cstate="print"/>
          <a:srcRect/>
          <a:stretch>
            <a:fillRect/>
          </a:stretch>
        </p:blipFill>
        <p:spPr bwMode="auto">
          <a:xfrm>
            <a:off x="214313" y="1080492"/>
            <a:ext cx="8709794" cy="4286250"/>
          </a:xfrm>
          <a:prstGeom prst="rect">
            <a:avLst/>
          </a:prstGeom>
          <a:noFill/>
          <a:ln w="12700" cap="flat">
            <a:solidFill>
              <a:schemeClr val="tx1"/>
            </a:solidFill>
            <a:prstDash val="solid"/>
            <a:miter lim="800000"/>
            <a:headEnd/>
            <a:tailEnd/>
          </a:ln>
        </p:spPr>
      </p:pic>
      <p:sp>
        <p:nvSpPr>
          <p:cNvPr id="4" name="Title 3"/>
          <p:cNvSpPr>
            <a:spLocks noGrp="1"/>
          </p:cNvSpPr>
          <p:nvPr>
            <p:ph type="title"/>
          </p:nvPr>
        </p:nvSpPr>
        <p:spPr>
          <a:xfrm>
            <a:off x="457200" y="0"/>
            <a:ext cx="8229600" cy="1143000"/>
          </a:xfrm>
        </p:spPr>
        <p:txBody>
          <a:bodyPr/>
          <a:lstStyle/>
          <a:p>
            <a:r>
              <a:rPr lang="en-US" dirty="0" smtClean="0"/>
              <a:t>Minimalist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cstate="print"/>
          <a:srcRect/>
          <a:stretch>
            <a:fillRect/>
          </a:stretch>
        </p:blipFill>
        <p:spPr bwMode="auto">
          <a:xfrm>
            <a:off x="214313" y="1080492"/>
            <a:ext cx="8709794" cy="4286250"/>
          </a:xfrm>
          <a:prstGeom prst="rect">
            <a:avLst/>
          </a:prstGeom>
          <a:noFill/>
          <a:ln w="12700" cap="flat">
            <a:solidFill>
              <a:schemeClr val="tx1"/>
            </a:solidFill>
            <a:prstDash val="solid"/>
            <a:miter lim="800000"/>
            <a:headEnd/>
            <a:tailEnd/>
          </a:ln>
        </p:spPr>
      </p:pic>
      <p:pic>
        <p:nvPicPr>
          <p:cNvPr id="60418" name="Picture 2"/>
          <p:cNvPicPr>
            <a:picLocks noChangeAspect="1" noChangeArrowheads="1"/>
          </p:cNvPicPr>
          <p:nvPr/>
        </p:nvPicPr>
        <p:blipFill>
          <a:blip r:embed="rId4" cstate="print"/>
          <a:srcRect/>
          <a:stretch>
            <a:fillRect/>
          </a:stretch>
        </p:blipFill>
        <p:spPr bwMode="auto">
          <a:xfrm>
            <a:off x="214312" y="1080492"/>
            <a:ext cx="8716492" cy="4295180"/>
          </a:xfrm>
          <a:prstGeom prst="rect">
            <a:avLst/>
          </a:prstGeom>
          <a:noFill/>
          <a:ln w="12700" cap="flat">
            <a:solidFill>
              <a:schemeClr val="tx1"/>
            </a:solidFill>
            <a:prstDash val="solid"/>
            <a:miter lim="800000"/>
            <a:headEnd/>
            <a:tailEnd/>
          </a:ln>
        </p:spPr>
      </p:pic>
      <p:pic>
        <p:nvPicPr>
          <p:cNvPr id="60419" name="Picture 3"/>
          <p:cNvPicPr>
            <a:picLocks noChangeAspect="1" noChangeArrowheads="1"/>
          </p:cNvPicPr>
          <p:nvPr/>
        </p:nvPicPr>
        <p:blipFill>
          <a:blip r:embed="rId5" cstate="print"/>
          <a:srcRect/>
          <a:stretch>
            <a:fillRect/>
          </a:stretch>
        </p:blipFill>
        <p:spPr bwMode="auto">
          <a:xfrm>
            <a:off x="214312" y="1080492"/>
            <a:ext cx="8716492" cy="4295180"/>
          </a:xfrm>
          <a:prstGeom prst="rect">
            <a:avLst/>
          </a:prstGeom>
          <a:noFill/>
          <a:ln w="12700" cap="flat">
            <a:solidFill>
              <a:schemeClr val="tx1"/>
            </a:solidFill>
            <a:prstDash val="solid"/>
            <a:miter lim="800000"/>
            <a:headEnd/>
            <a:tailEnd/>
          </a:ln>
        </p:spPr>
      </p:pic>
      <p:pic>
        <p:nvPicPr>
          <p:cNvPr id="60420" name="Picture 4"/>
          <p:cNvPicPr>
            <a:picLocks noChangeAspect="1" noChangeArrowheads="1"/>
          </p:cNvPicPr>
          <p:nvPr/>
        </p:nvPicPr>
        <p:blipFill>
          <a:blip r:embed="rId6" cstate="print"/>
          <a:srcRect/>
          <a:stretch>
            <a:fillRect/>
          </a:stretch>
        </p:blipFill>
        <p:spPr bwMode="auto">
          <a:xfrm>
            <a:off x="205383" y="1080492"/>
            <a:ext cx="8735467" cy="4304109"/>
          </a:xfrm>
          <a:prstGeom prst="rect">
            <a:avLst/>
          </a:prstGeom>
          <a:noFill/>
          <a:ln w="12700" cap="flat">
            <a:solidFill>
              <a:schemeClr val="tx1"/>
            </a:solidFill>
            <a:prstDash val="solid"/>
            <a:miter lim="800000"/>
            <a:headEnd/>
            <a:tailEnd/>
          </a:ln>
        </p:spPr>
      </p:pic>
      <p:sp>
        <p:nvSpPr>
          <p:cNvPr id="6" name="Title 3"/>
          <p:cNvSpPr>
            <a:spLocks noGrp="1"/>
          </p:cNvSpPr>
          <p:nvPr>
            <p:ph type="title"/>
          </p:nvPr>
        </p:nvSpPr>
        <p:spPr>
          <a:xfrm>
            <a:off x="457200" y="0"/>
            <a:ext cx="8229600" cy="1143000"/>
          </a:xfrm>
        </p:spPr>
        <p:txBody>
          <a:bodyPr/>
          <a:lstStyle/>
          <a:p>
            <a:r>
              <a:rPr lang="en-US" dirty="0" smtClean="0"/>
              <a:t>Packrat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cstate="print"/>
          <a:srcRect/>
          <a:stretch>
            <a:fillRect/>
          </a:stretch>
        </p:blipFill>
        <p:spPr bwMode="auto">
          <a:xfrm>
            <a:off x="214313" y="1080492"/>
            <a:ext cx="8709794" cy="4286250"/>
          </a:xfrm>
          <a:prstGeom prst="rect">
            <a:avLst/>
          </a:prstGeom>
          <a:noFill/>
          <a:ln w="12700" cap="flat">
            <a:solidFill>
              <a:schemeClr val="tx1"/>
            </a:solidFill>
            <a:prstDash val="solid"/>
            <a:miter lim="800000"/>
            <a:headEnd/>
            <a:tailEnd/>
          </a:ln>
        </p:spPr>
      </p:pic>
      <p:pic>
        <p:nvPicPr>
          <p:cNvPr id="61442" name="Picture 2"/>
          <p:cNvPicPr>
            <a:picLocks noChangeAspect="1" noChangeArrowheads="1"/>
          </p:cNvPicPr>
          <p:nvPr/>
        </p:nvPicPr>
        <p:blipFill>
          <a:blip r:embed="rId4" cstate="print"/>
          <a:srcRect/>
          <a:stretch>
            <a:fillRect/>
          </a:stretch>
        </p:blipFill>
        <p:spPr bwMode="auto">
          <a:xfrm>
            <a:off x="214312" y="1080492"/>
            <a:ext cx="8716492" cy="4295180"/>
          </a:xfrm>
          <a:prstGeom prst="rect">
            <a:avLst/>
          </a:prstGeom>
          <a:noFill/>
          <a:ln w="12700" cap="flat">
            <a:solidFill>
              <a:schemeClr val="tx1"/>
            </a:solidFill>
            <a:prstDash val="solid"/>
            <a:miter lim="800000"/>
            <a:headEnd/>
            <a:tailEnd/>
          </a:ln>
        </p:spPr>
      </p:pic>
      <p:sp>
        <p:nvSpPr>
          <p:cNvPr id="4" name="Title 3"/>
          <p:cNvSpPr>
            <a:spLocks noGrp="1"/>
          </p:cNvSpPr>
          <p:nvPr>
            <p:ph type="title"/>
          </p:nvPr>
        </p:nvSpPr>
        <p:spPr>
          <a:xfrm>
            <a:off x="457200" y="0"/>
            <a:ext cx="8229600" cy="1143000"/>
          </a:xfrm>
        </p:spPr>
        <p:txBody>
          <a:bodyPr/>
          <a:lstStyle/>
          <a:p>
            <a:r>
              <a:rPr lang="en-US" dirty="0" smtClean="0"/>
              <a:t>Revisionist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cstate="print"/>
          <a:srcRect/>
          <a:stretch>
            <a:fillRect/>
          </a:stretch>
        </p:blipFill>
        <p:spPr bwMode="auto">
          <a:xfrm>
            <a:off x="214313" y="1080492"/>
            <a:ext cx="8709794" cy="4286250"/>
          </a:xfrm>
          <a:prstGeom prst="rect">
            <a:avLst/>
          </a:prstGeom>
          <a:noFill/>
          <a:ln w="12700" cap="flat">
            <a:solidFill>
              <a:schemeClr val="tx1"/>
            </a:solidFill>
            <a:prstDash val="solid"/>
            <a:miter lim="800000"/>
            <a:headEnd/>
            <a:tailEnd/>
          </a:ln>
        </p:spPr>
      </p:pic>
      <p:pic>
        <p:nvPicPr>
          <p:cNvPr id="62466" name="Picture 2"/>
          <p:cNvPicPr>
            <a:picLocks noChangeAspect="1" noChangeArrowheads="1"/>
          </p:cNvPicPr>
          <p:nvPr/>
        </p:nvPicPr>
        <p:blipFill>
          <a:blip r:embed="rId4" cstate="print"/>
          <a:srcRect/>
          <a:stretch>
            <a:fillRect/>
          </a:stretch>
        </p:blipFill>
        <p:spPr bwMode="auto">
          <a:xfrm>
            <a:off x="214312" y="1080492"/>
            <a:ext cx="8716492" cy="4295180"/>
          </a:xfrm>
          <a:prstGeom prst="rect">
            <a:avLst/>
          </a:prstGeom>
          <a:noFill/>
          <a:ln w="12700" cap="flat">
            <a:solidFill>
              <a:schemeClr val="tx1"/>
            </a:solidFill>
            <a:prstDash val="solid"/>
            <a:miter lim="800000"/>
            <a:headEnd/>
            <a:tailEnd/>
          </a:ln>
        </p:spPr>
      </p:pic>
      <p:pic>
        <p:nvPicPr>
          <p:cNvPr id="62467" name="Picture 3"/>
          <p:cNvPicPr>
            <a:picLocks noChangeAspect="1" noChangeArrowheads="1"/>
          </p:cNvPicPr>
          <p:nvPr/>
        </p:nvPicPr>
        <p:blipFill>
          <a:blip r:embed="rId5" cstate="print"/>
          <a:srcRect/>
          <a:stretch>
            <a:fillRect/>
          </a:stretch>
        </p:blipFill>
        <p:spPr bwMode="auto">
          <a:xfrm>
            <a:off x="214312" y="1080492"/>
            <a:ext cx="8716492" cy="4295180"/>
          </a:xfrm>
          <a:prstGeom prst="rect">
            <a:avLst/>
          </a:prstGeom>
          <a:noFill/>
          <a:ln w="12700" cap="flat">
            <a:solidFill>
              <a:schemeClr val="tx1"/>
            </a:solidFill>
            <a:prstDash val="solid"/>
            <a:miter lim="800000"/>
            <a:headEnd/>
            <a:tailEnd/>
          </a:ln>
        </p:spPr>
      </p:pic>
      <p:sp>
        <p:nvSpPr>
          <p:cNvPr id="5" name="Title 3"/>
          <p:cNvSpPr>
            <a:spLocks noGrp="1"/>
          </p:cNvSpPr>
          <p:nvPr>
            <p:ph type="title"/>
          </p:nvPr>
        </p:nvSpPr>
        <p:spPr>
          <a:xfrm>
            <a:off x="457200" y="0"/>
            <a:ext cx="8229600" cy="1143000"/>
          </a:xfrm>
        </p:spPr>
        <p:txBody>
          <a:bodyPr/>
          <a:lstStyle/>
          <a:p>
            <a:r>
              <a:rPr lang="en-US" dirty="0" smtClean="0"/>
              <a:t>Spring Cleaner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a:t>
            </a:r>
            <a:r>
              <a:rPr lang="en-US" dirty="0" smtClean="0"/>
              <a:t>State of IKM</a:t>
            </a:r>
            <a:endParaRPr lang="en-US" dirty="0"/>
          </a:p>
        </p:txBody>
      </p:sp>
      <p:sp>
        <p:nvSpPr>
          <p:cNvPr id="6" name="Cloud Callout 5"/>
          <p:cNvSpPr/>
          <p:nvPr/>
        </p:nvSpPr>
        <p:spPr>
          <a:xfrm rot="21408013" flipH="1">
            <a:off x="377664" y="1293479"/>
            <a:ext cx="3055321" cy="3018720"/>
          </a:xfrm>
          <a:prstGeom prst="cloudCallout">
            <a:avLst>
              <a:gd name="adj1" fmla="val -42917"/>
              <a:gd name="adj2" fmla="val 56356"/>
            </a:avLst>
          </a:prstGeom>
          <a:blipFill dpi="0" rotWithShape="1">
            <a:blip r:embed="rId3"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Callout 6"/>
          <p:cNvSpPr/>
          <p:nvPr/>
        </p:nvSpPr>
        <p:spPr>
          <a:xfrm>
            <a:off x="5791200" y="1524000"/>
            <a:ext cx="3124200" cy="2771888"/>
          </a:xfrm>
          <a:prstGeom prst="cloudCallout">
            <a:avLst>
              <a:gd name="adj1" fmla="val -47326"/>
              <a:gd name="adj2" fmla="val 56094"/>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4191000" y="1905000"/>
            <a:ext cx="990600" cy="1905000"/>
            <a:chOff x="6019800" y="4724400"/>
            <a:chExt cx="990600" cy="1905000"/>
          </a:xfrm>
        </p:grpSpPr>
        <p:sp>
          <p:nvSpPr>
            <p:cNvPr id="8" name="Oval 7"/>
            <p:cNvSpPr/>
            <p:nvPr/>
          </p:nvSpPr>
          <p:spPr>
            <a:xfrm>
              <a:off x="6248400" y="4724400"/>
              <a:ext cx="609600" cy="609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8" idx="4"/>
            </p:cNvCxnSpPr>
            <p:nvPr/>
          </p:nvCxnSpPr>
          <p:spPr>
            <a:xfrm>
              <a:off x="6553200" y="5334000"/>
              <a:ext cx="0" cy="762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flipV="1">
              <a:off x="6096000" y="6096000"/>
              <a:ext cx="457200" cy="5334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flipH="1" flipV="1">
              <a:off x="6553200" y="6096000"/>
              <a:ext cx="304800" cy="5334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6019800" y="5638800"/>
              <a:ext cx="533400" cy="3048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flipH="1" flipV="1">
              <a:off x="6553200" y="5638800"/>
              <a:ext cx="457200" cy="30480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1027" name="Picture 3" descr="C:\Users\David\AppData\Local\Microsoft\Windows\Temporary Internet Files\Content.IE5\O2Y18G9U\MC900017091[1].wmf"/>
          <p:cNvPicPr>
            <a:picLocks noChangeAspect="1" noChangeArrowheads="1"/>
          </p:cNvPicPr>
          <p:nvPr/>
        </p:nvPicPr>
        <p:blipFill>
          <a:blip r:embed="rId5" cstate="print"/>
          <a:srcRect/>
          <a:stretch>
            <a:fillRect/>
          </a:stretch>
        </p:blipFill>
        <p:spPr bwMode="auto">
          <a:xfrm>
            <a:off x="3200400" y="4343400"/>
            <a:ext cx="2867951" cy="2514600"/>
          </a:xfrm>
          <a:prstGeom prst="rect">
            <a:avLst/>
          </a:prstGeom>
          <a:noFill/>
        </p:spPr>
      </p:pic>
      <p:sp>
        <p:nvSpPr>
          <p:cNvPr id="30" name="Down Arrow 29"/>
          <p:cNvSpPr/>
          <p:nvPr/>
        </p:nvSpPr>
        <p:spPr>
          <a:xfrm flipV="1">
            <a:off x="4648200" y="4114800"/>
            <a:ext cx="228600" cy="1295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David\AppData\Local\Microsoft\Windows\Temporary Internet Files\Content.IE5\DH71PIHE\MC900433897[1].png"/>
          <p:cNvPicPr>
            <a:picLocks noChangeAspect="1" noChangeArrowheads="1"/>
          </p:cNvPicPr>
          <p:nvPr/>
        </p:nvPicPr>
        <p:blipFill>
          <a:blip r:embed="rId6" cstate="print"/>
          <a:srcRect/>
          <a:stretch>
            <a:fillRect/>
          </a:stretch>
        </p:blipFill>
        <p:spPr bwMode="auto">
          <a:xfrm>
            <a:off x="5486400" y="4267200"/>
            <a:ext cx="1400175" cy="14001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2000"/>
                                        <p:tgtEl>
                                          <p:spTgt spid="1026"/>
                                        </p:tgtEl>
                                      </p:cBhvr>
                                    </p:animEffect>
                                  </p:childTnLst>
                                </p:cTn>
                              </p:par>
                              <p:par>
                                <p:cTn id="22" presetID="0" presetClass="path" presetSubtype="0" accel="50000" decel="50000" fill="hold" nodeType="withEffect">
                                  <p:stCondLst>
                                    <p:cond delay="0"/>
                                  </p:stCondLst>
                                  <p:childTnLst>
                                    <p:animMotion origin="layout" path="M 8.33333E-7 4.47734E-6 C 0.00382 -0.01573 0.00347 -0.03146 0.00486 -0.04788 C 0.00555 -0.0717 0.00434 -0.09413 0.00868 -0.11679 C 0.00937 -0.13252 0.01007 -0.14755 0.01233 -0.16282 C 0.01805 -0.24122 0.0191 -0.32355 0.00746 -0.40125 C 0.00642 -0.41629 0.00625 -0.43594 8.33333E-7 -0.44913 C -0.00226 -0.46115 -0.0059 -0.47179 -0.01111 -0.48197 C -0.0132 -0.49284 -0.01771 -0.50463 -0.02587 -0.50833 C -0.02934 -0.51272 -0.03299 -0.51619 -0.03698 -0.51966 C -0.03785 -0.51851 -0.03993 -0.51781 -0.03958 -0.51642 C -0.03854 -0.51203 -0.03333 -0.51619 -0.02969 -0.51804 C -0.03316 -0.5229 -0.03733 -0.52429 -0.04201 -0.52637 C -0.04167 -0.52082 -0.04375 -0.51388 -0.0408 -0.50995 C -0.03681 -0.50463 -0.03004 -0.50555 -0.02465 -0.50324 C -0.02083 -0.50162 -0.01736 -0.49839 -0.01354 -0.49677 C -0.01163 -0.5044 -0.01372 -0.50648 -0.01597 -0.51319 C -0.01945 -0.52313 -0.01771 -0.52683 -0.02587 -0.52961 C -0.03542 -0.52544 -0.03073 -0.52706 -0.03958 -0.52475 C -0.04392 -0.51989 -0.04879 -0.51827 -0.0507 -0.51157 C -0.04879 -0.50486 -0.04583 -0.50024 -0.04201 -0.49515 C -0.03802 -0.48405 -0.03351 -0.47341 -0.02969 -0.46231 C -0.02379 -0.44473 -0.03021 -0.45838 -0.02465 -0.44751 C -0.02361 -0.44149 -0.02101 -0.43548 -0.02101 -0.42924 C -0.02101 -0.40426 -0.01215 -0.38437 -0.01736 -0.36194 C -0.01962 -0.35222 -0.01441 -0.33303 -0.01736 -0.32401 C -0.01892 -0.31915 -0.01858 -0.32401 -0.01979 -0.31915 C -0.02014 -0.31753 -0.01858 -0.30296 -0.01858 -0.30273 C -0.0158 -0.29186 -0.03299 -0.31638 -0.02847 -0.32077 C -0.02743 -0.32424 -0.01875 -0.31222 -0.02222 -0.31568 C -0.02344 -0.31684 -0.02344 -0.3136 -0.02465 -0.31245 C -0.025 -0.31083 -0.02517 -0.32239 -0.02465 -0.32077 C -0.02413 -0.31892 -0.03108 -0.32147 -0.02969 -0.32239 C -0.02847 -0.32308 -0.03056 -0.32563 -0.0309 -0.32725 C -0.03108 -0.32794 -0.02622 -0.32609 -0.02465 -0.32401 C -0.02309 -0.32193 -0.02031 -0.31545 -0.02101 -0.31407 C -0.02413 -0.3099 -0.02969 -0.31638 -0.02847 -0.31592 C -0.02344 -0.31707 -0.01823 -0.31661 -0.01354 -0.31915 C -0.01024 -0.321 -0.00764 -0.33326 -0.00625 -0.33719 C -0.00399 -0.35037 -0.00191 -0.36356 8.33333E-7 -0.37674 C -0.00087 -0.43109 0.00365 -0.46069 -0.02101 -0.5 C -0.02587 -0.50764 -0.02708 -0.51758 -0.03455 -0.52151 C -0.0349 -0.51989 -0.03663 -0.51527 -0.03576 -0.51642 C -0.03368 -0.5192 -0.0309 -0.52637 -0.0309 -0.52614 C -0.03212 -0.52753 -0.03316 -0.52938 -0.03455 -0.52961 C -0.03576 -0.52984 -0.0382 -0.52961 -0.0382 -0.52799 C -0.0382 -0.52614 -0.03594 -0.52544 -0.03455 -0.52475 C -0.03212 -0.52336 -0.02708 -0.52151 -0.02708 -0.52128 C -0.03038 -0.53308 -0.03004 -0.51989 -0.03333 -0.51319 C -0.03594 -0.49492 -0.01545 -0.47341 -0.01979 -0.4556 C -0.02135 -0.42091 -0.02083 -0.38576 -0.01476 -0.35199 C -0.01493 -0.34737 -0.02326 -0.30921 -0.01979 -0.30088 C -0.01892 -0.2988 -0.0349 -0.30875 -0.03333 -0.30759 C -0.03004 -0.30805 -0.02604 -0.30643 -0.02344 -0.30921 C -0.02188 -0.31106 -0.02292 -0.31615 -0.02465 -0.31753 C -0.025 -0.31777 -0.03438 -0.31106 -0.03455 -0.31083 C -0.03767 -0.29857 -0.02917 -0.30088 -0.02344 -0.30273 C -0.02309 -0.30435 -0.0217 -0.30597 -0.02222 -0.30759 C -0.02274 -0.30921 -0.02587 -0.31083 -0.02587 -0.30921 C -0.02587 -0.3069 -0.02344 -0.30597 -0.02222 -0.30435 C -0.02465 -0.31383 -0.02622 -0.31522 -0.03333 -0.31245 C -0.02795 -0.30158 -0.02951 -0.28076 -0.02708 -0.26642 C -0.02674 -0.26041 -0.02674 -0.25463 -0.02587 -0.24839 C -0.02517 -0.24422 -0.02049 -0.24052 -0.01858 -0.23844 C -0.01163 -0.23081 -0.01389 -0.22827 -0.00365 -0.22549 C 0.00399 -0.22017 0.00885 -0.21277 0.01736 -0.21069 C 0.02795 -0.20421 0.04028 -0.19658 0.05191 -0.19404 C 0.06649 -0.1908 0.0816 -0.19149 0.09635 -0.18918 C 0.10174 -0.18964 0.10712 -0.18941 0.11233 -0.1908 C 0.1151 -0.19149 0.11736 -0.19381 0.11979 -0.19589 C 0.12396 -0.19936 0.12865 -0.20236 0.13212 -0.20722 C 0.13559 -0.21208 0.13628 -0.2167 0.1408 -0.2204 C 0.14496 -0.23173 0.14844 -0.24839 0.15312 -0.25856 C 0.15399 -0.26457 0.15469 -0.26943 0.15677 -0.27475 " pathEditMode="relative" rAng="0" ptsTypes="fffffffffffffffffffffffffffffffffafffffffffffffffffffffffffffffffffffffff">
                                      <p:cBhvr>
                                        <p:cTn id="23" dur="5000" fill="hold"/>
                                        <p:tgtEl>
                                          <p:spTgt spid="1026"/>
                                        </p:tgtEl>
                                        <p:attrNameLst>
                                          <p:attrName>ppt_x</p:attrName>
                                          <p:attrName>ppt_y</p:attrName>
                                        </p:attrNameLst>
                                      </p:cBhvr>
                                      <p:rCtr x="53" y="-267"/>
                                    </p:animMotion>
                                  </p:childTnLst>
                                </p:cTn>
                              </p:par>
                            </p:childTnLst>
                          </p:cTn>
                        </p:par>
                        <p:par>
                          <p:cTn id="24" fill="hold">
                            <p:stCondLst>
                              <p:cond delay="5000"/>
                            </p:stCondLst>
                            <p:childTnLst>
                              <p:par>
                                <p:cTn id="25" presetID="1" presetClass="exit" presetSubtype="0" fill="hold" nodeType="afterEffect">
                                  <p:stCondLst>
                                    <p:cond delay="0"/>
                                  </p:stCondLst>
                                  <p:childTnLst>
                                    <p:set>
                                      <p:cBhvr>
                                        <p:cTn id="26" dur="1" fill="hold">
                                          <p:stCondLst>
                                            <p:cond delay="0"/>
                                          </p:stCondLst>
                                        </p:cTn>
                                        <p:tgtEl>
                                          <p:spTgt spid="1026"/>
                                        </p:tgtEl>
                                        <p:attrNameLst>
                                          <p:attrName>style.visibility</p:attrName>
                                        </p:attrNameLst>
                                      </p:cBhvr>
                                      <p:to>
                                        <p:strVal val="hidden"/>
                                      </p:to>
                                    </p:set>
                                  </p:childTnLst>
                                </p:cTn>
                              </p:par>
                            </p:childTnLst>
                          </p:cTn>
                        </p:par>
                        <p:par>
                          <p:cTn id="27" fill="hold">
                            <p:stCondLst>
                              <p:cond delay="5000"/>
                            </p:stCondLst>
                            <p:childTnLst>
                              <p:par>
                                <p:cTn id="28" presetID="9"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p:cNvSpPr>
          <p:nvPr/>
        </p:nvSpPr>
        <p:spPr bwMode="auto">
          <a:xfrm>
            <a:off x="258961" y="857250"/>
            <a:ext cx="4324902" cy="1308050"/>
          </a:xfrm>
          <a:prstGeom prst="rect">
            <a:avLst/>
          </a:prstGeom>
          <a:noFill/>
          <a:ln w="12700" cap="flat">
            <a:noFill/>
            <a:miter lim="800000"/>
            <a:headEnd type="none" w="med" len="med"/>
            <a:tailEnd type="none" w="med" len="med"/>
          </a:ln>
        </p:spPr>
        <p:txBody>
          <a:bodyPr wrap="none" lIns="0" tIns="0" rIns="0" bIns="0">
            <a:spAutoFit/>
          </a:bodyPr>
          <a:lstStyle/>
          <a:p>
            <a:pPr algn="l"/>
            <a:r>
              <a:rPr lang="en-US" sz="1700" dirty="0">
                <a:latin typeface="Helvetica Neue Light" charset="0"/>
                <a:ea typeface="Helvetica Neue Light" charset="0"/>
                <a:cs typeface="Helvetica Neue Light" charset="0"/>
                <a:sym typeface="Helvetica Neue Light" charset="0"/>
              </a:rPr>
              <a:t>3 coders</a:t>
            </a:r>
          </a:p>
          <a:p>
            <a:pPr algn="l"/>
            <a:r>
              <a:rPr lang="en-US" sz="1700" dirty="0">
                <a:latin typeface="Helvetica Neue Light" charset="0"/>
                <a:ea typeface="Helvetica Neue Light" charset="0"/>
                <a:cs typeface="Helvetica Neue Light" charset="0"/>
                <a:sym typeface="Helvetica Neue Light" charset="0"/>
              </a:rPr>
              <a:t>first clustered, identified 4 archetypes</a:t>
            </a:r>
          </a:p>
          <a:p>
            <a:pPr algn="l"/>
            <a:endParaRPr lang="en-US" sz="1700" dirty="0">
              <a:latin typeface="Helvetica Neue Light" charset="0"/>
              <a:ea typeface="Helvetica Neue Light" charset="0"/>
              <a:cs typeface="Helvetica Neue Light" charset="0"/>
              <a:sym typeface="Helvetica Neue Light" charset="0"/>
            </a:endParaRPr>
          </a:p>
          <a:p>
            <a:pPr algn="l"/>
            <a:r>
              <a:rPr lang="en-US" sz="1700" dirty="0">
                <a:latin typeface="Helvetica Neue Light" charset="0"/>
                <a:ea typeface="Helvetica Neue Light" charset="0"/>
                <a:cs typeface="Helvetica Neue Light" charset="0"/>
                <a:sym typeface="Helvetica Neue Light" charset="0"/>
              </a:rPr>
              <a:t>coded 420 users each</a:t>
            </a:r>
          </a:p>
          <a:p>
            <a:pPr algn="l"/>
            <a:r>
              <a:rPr lang="en-US" sz="1700" dirty="0">
                <a:latin typeface="Helvetica Neue Light" charset="0"/>
                <a:ea typeface="Helvetica Neue Light" charset="0"/>
                <a:cs typeface="Helvetica Neue Light" charset="0"/>
                <a:sym typeface="Helvetica Neue Light" charset="0"/>
              </a:rPr>
              <a:t>on &lt;none, some, much&gt; for each personality</a:t>
            </a:r>
          </a:p>
        </p:txBody>
      </p:sp>
      <p:pic>
        <p:nvPicPr>
          <p:cNvPr id="63490" name="Picture 2"/>
          <p:cNvPicPr>
            <a:picLocks noChangeAspect="1" noChangeArrowheads="1"/>
          </p:cNvPicPr>
          <p:nvPr/>
        </p:nvPicPr>
        <p:blipFill>
          <a:blip r:embed="rId3" cstate="print"/>
          <a:srcRect l="3726" t="6158" r="6482" b="4051"/>
          <a:stretch>
            <a:fillRect/>
          </a:stretch>
        </p:blipFill>
        <p:spPr bwMode="auto">
          <a:xfrm>
            <a:off x="241101" y="2446734"/>
            <a:ext cx="4071938" cy="2035969"/>
          </a:xfrm>
          <a:prstGeom prst="rect">
            <a:avLst/>
          </a:prstGeom>
          <a:noFill/>
          <a:ln w="12700" cap="flat">
            <a:solidFill>
              <a:schemeClr val="tx1"/>
            </a:solidFill>
            <a:prstDash val="solid"/>
            <a:miter lim="800000"/>
            <a:headEnd/>
            <a:tailEnd/>
          </a:ln>
        </p:spPr>
      </p:pic>
      <p:sp>
        <p:nvSpPr>
          <p:cNvPr id="63491" name="Rectangle 3"/>
          <p:cNvSpPr>
            <a:spLocks/>
          </p:cNvSpPr>
          <p:nvPr/>
        </p:nvSpPr>
        <p:spPr bwMode="auto">
          <a:xfrm>
            <a:off x="339328" y="5313164"/>
            <a:ext cx="2071080" cy="523220"/>
          </a:xfrm>
          <a:prstGeom prst="rect">
            <a:avLst/>
          </a:prstGeom>
          <a:noFill/>
          <a:ln w="12700" cap="flat">
            <a:noFill/>
            <a:miter lim="800000"/>
            <a:headEnd type="none" w="med" len="med"/>
            <a:tailEnd type="none" w="med" len="med"/>
          </a:ln>
        </p:spPr>
        <p:txBody>
          <a:bodyPr wrap="none" lIns="0" tIns="0" rIns="0" bIns="0">
            <a:spAutoFit/>
          </a:bodyPr>
          <a:lstStyle/>
          <a:p>
            <a:pPr algn="l"/>
            <a:r>
              <a:rPr lang="en-US" sz="1700" dirty="0">
                <a:latin typeface="Helvetica Neue Light" charset="0"/>
                <a:ea typeface="Helvetica Neue Light" charset="0"/>
                <a:cs typeface="Helvetica Neue Light" charset="0"/>
                <a:sym typeface="Helvetica Neue Light" charset="0"/>
              </a:rPr>
              <a:t>K = 0.561 (moderate)</a:t>
            </a:r>
          </a:p>
          <a:p>
            <a:pPr algn="l"/>
            <a:endParaRPr lang="en-US" sz="1700" dirty="0">
              <a:latin typeface="Helvetica Neue Light" charset="0"/>
              <a:ea typeface="Helvetica Neue Light" charset="0"/>
              <a:cs typeface="Helvetica Neue Light" charset="0"/>
              <a:sym typeface="Helvetica Neue Light" charset="0"/>
            </a:endParaRPr>
          </a:p>
        </p:txBody>
      </p:sp>
      <p:grpSp>
        <p:nvGrpSpPr>
          <p:cNvPr id="2" name="Group 16"/>
          <p:cNvGrpSpPr>
            <a:grpSpLocks/>
          </p:cNvGrpSpPr>
          <p:nvPr/>
        </p:nvGrpSpPr>
        <p:grpSpPr bwMode="auto">
          <a:xfrm>
            <a:off x="5716125" y="562570"/>
            <a:ext cx="3048364" cy="5661422"/>
            <a:chOff x="19" y="0"/>
            <a:chExt cx="2730" cy="5072"/>
          </a:xfrm>
        </p:grpSpPr>
        <p:grpSp>
          <p:nvGrpSpPr>
            <p:cNvPr id="3" name="Group 6"/>
            <p:cNvGrpSpPr>
              <a:grpSpLocks/>
            </p:cNvGrpSpPr>
            <p:nvPr/>
          </p:nvGrpSpPr>
          <p:grpSpPr bwMode="auto">
            <a:xfrm>
              <a:off x="19" y="0"/>
              <a:ext cx="2706" cy="1192"/>
              <a:chOff x="19" y="0"/>
              <a:chExt cx="2706" cy="1192"/>
            </a:xfrm>
          </p:grpSpPr>
          <p:pic>
            <p:nvPicPr>
              <p:cNvPr id="63492" name="Picture 4"/>
              <p:cNvPicPr>
                <a:picLocks noChangeAspect="1" noChangeArrowheads="1"/>
              </p:cNvPicPr>
              <p:nvPr/>
            </p:nvPicPr>
            <p:blipFill>
              <a:blip r:embed="rId4" cstate="print"/>
              <a:srcRect/>
              <a:stretch>
                <a:fillRect/>
              </a:stretch>
            </p:blipFill>
            <p:spPr bwMode="auto">
              <a:xfrm>
                <a:off x="301" y="0"/>
                <a:ext cx="2424" cy="1192"/>
              </a:xfrm>
              <a:prstGeom prst="rect">
                <a:avLst/>
              </a:prstGeom>
              <a:noFill/>
              <a:ln w="12700" cap="flat">
                <a:solidFill>
                  <a:schemeClr val="tx1"/>
                </a:solidFill>
                <a:prstDash val="solid"/>
                <a:miter lim="800000"/>
                <a:headEnd/>
                <a:tailEnd/>
              </a:ln>
            </p:spPr>
          </p:pic>
          <p:sp>
            <p:nvSpPr>
              <p:cNvPr id="63493" name="Rectangle 5"/>
              <p:cNvSpPr>
                <a:spLocks/>
              </p:cNvSpPr>
              <p:nvPr/>
            </p:nvSpPr>
            <p:spPr bwMode="auto">
              <a:xfrm rot="5400000">
                <a:off x="-298" y="479"/>
                <a:ext cx="867" cy="234"/>
              </a:xfrm>
              <a:prstGeom prst="rect">
                <a:avLst/>
              </a:prstGeom>
              <a:noFill/>
              <a:ln w="12700" cap="flat">
                <a:noFill/>
                <a:miter lim="800000"/>
                <a:headEnd type="none" w="med" len="med"/>
                <a:tailEnd type="none" w="med" len="med"/>
              </a:ln>
            </p:spPr>
            <p:txBody>
              <a:bodyPr wrap="none" lIns="0" tIns="0" rIns="0" bIns="0">
                <a:spAutoFit/>
              </a:bodyPr>
              <a:lstStyle/>
              <a:p>
                <a:pPr algn="l"/>
                <a:r>
                  <a:rPr lang="en-US" sz="1700" dirty="0">
                    <a:latin typeface="Helvetica Neue Light" charset="0"/>
                    <a:ea typeface="Helvetica Neue Light" charset="0"/>
                    <a:cs typeface="Helvetica Neue Light" charset="0"/>
                    <a:sym typeface="Helvetica Neue Light" charset="0"/>
                  </a:rPr>
                  <a:t>minimalist</a:t>
                </a:r>
              </a:p>
            </p:txBody>
          </p:sp>
        </p:grpSp>
        <p:grpSp>
          <p:nvGrpSpPr>
            <p:cNvPr id="4" name="Group 9"/>
            <p:cNvGrpSpPr>
              <a:grpSpLocks/>
            </p:cNvGrpSpPr>
            <p:nvPr/>
          </p:nvGrpSpPr>
          <p:grpSpPr bwMode="auto">
            <a:xfrm>
              <a:off x="45" y="2568"/>
              <a:ext cx="2697" cy="1192"/>
              <a:chOff x="20" y="0"/>
              <a:chExt cx="2697" cy="1192"/>
            </a:xfrm>
          </p:grpSpPr>
          <p:pic>
            <p:nvPicPr>
              <p:cNvPr id="63495" name="Picture 7"/>
              <p:cNvPicPr>
                <a:picLocks noChangeAspect="1" noChangeArrowheads="1"/>
              </p:cNvPicPr>
              <p:nvPr/>
            </p:nvPicPr>
            <p:blipFill>
              <a:blip r:embed="rId5" cstate="print"/>
              <a:srcRect/>
              <a:stretch>
                <a:fillRect/>
              </a:stretch>
            </p:blipFill>
            <p:spPr bwMode="auto">
              <a:xfrm>
                <a:off x="297" y="0"/>
                <a:ext cx="2420" cy="1192"/>
              </a:xfrm>
              <a:prstGeom prst="rect">
                <a:avLst/>
              </a:prstGeom>
              <a:noFill/>
              <a:ln w="12700" cap="flat">
                <a:solidFill>
                  <a:schemeClr val="tx1"/>
                </a:solidFill>
                <a:prstDash val="solid"/>
                <a:miter lim="800000"/>
                <a:headEnd/>
                <a:tailEnd/>
              </a:ln>
            </p:spPr>
          </p:pic>
          <p:sp>
            <p:nvSpPr>
              <p:cNvPr id="63496" name="Rectangle 8"/>
              <p:cNvSpPr>
                <a:spLocks/>
              </p:cNvSpPr>
              <p:nvPr/>
            </p:nvSpPr>
            <p:spPr bwMode="auto">
              <a:xfrm rot="5400000">
                <a:off x="-298" y="472"/>
                <a:ext cx="869" cy="234"/>
              </a:xfrm>
              <a:prstGeom prst="rect">
                <a:avLst/>
              </a:prstGeom>
              <a:noFill/>
              <a:ln w="12700" cap="flat">
                <a:noFill/>
                <a:miter lim="800000"/>
                <a:headEnd type="none" w="med" len="med"/>
                <a:tailEnd type="none" w="med" len="med"/>
              </a:ln>
            </p:spPr>
            <p:txBody>
              <a:bodyPr wrap="none" lIns="0" tIns="0" rIns="0" bIns="0">
                <a:spAutoFit/>
              </a:bodyPr>
              <a:lstStyle/>
              <a:p>
                <a:pPr algn="l"/>
                <a:r>
                  <a:rPr lang="en-US" sz="1700" dirty="0">
                    <a:latin typeface="Helvetica Neue Light" charset="0"/>
                    <a:ea typeface="Helvetica Neue Light" charset="0"/>
                    <a:cs typeface="Helvetica Neue Light" charset="0"/>
                    <a:sym typeface="Helvetica Neue Light" charset="0"/>
                  </a:rPr>
                  <a:t>revisionist</a:t>
                </a:r>
              </a:p>
            </p:txBody>
          </p:sp>
        </p:grpSp>
        <p:grpSp>
          <p:nvGrpSpPr>
            <p:cNvPr id="5" name="Group 12"/>
            <p:cNvGrpSpPr>
              <a:grpSpLocks/>
            </p:cNvGrpSpPr>
            <p:nvPr/>
          </p:nvGrpSpPr>
          <p:grpSpPr bwMode="auto">
            <a:xfrm>
              <a:off x="28" y="1280"/>
              <a:ext cx="2695" cy="1192"/>
              <a:chOff x="19" y="0"/>
              <a:chExt cx="2695" cy="1192"/>
            </a:xfrm>
          </p:grpSpPr>
          <p:pic>
            <p:nvPicPr>
              <p:cNvPr id="63498" name="Picture 10"/>
              <p:cNvPicPr>
                <a:picLocks noChangeAspect="1" noChangeArrowheads="1"/>
              </p:cNvPicPr>
              <p:nvPr/>
            </p:nvPicPr>
            <p:blipFill>
              <a:blip r:embed="rId6" cstate="print"/>
              <a:srcRect/>
              <a:stretch>
                <a:fillRect/>
              </a:stretch>
            </p:blipFill>
            <p:spPr bwMode="auto">
              <a:xfrm>
                <a:off x="295" y="0"/>
                <a:ext cx="2419" cy="1192"/>
              </a:xfrm>
              <a:prstGeom prst="rect">
                <a:avLst/>
              </a:prstGeom>
              <a:noFill/>
              <a:ln w="12700" cap="flat">
                <a:solidFill>
                  <a:schemeClr val="tx1"/>
                </a:solidFill>
                <a:prstDash val="solid"/>
                <a:miter lim="800000"/>
                <a:headEnd/>
                <a:tailEnd/>
              </a:ln>
            </p:spPr>
          </p:pic>
          <p:sp>
            <p:nvSpPr>
              <p:cNvPr id="63499" name="Rectangle 11"/>
              <p:cNvSpPr>
                <a:spLocks/>
              </p:cNvSpPr>
              <p:nvPr/>
            </p:nvSpPr>
            <p:spPr bwMode="auto">
              <a:xfrm rot="5400000">
                <a:off x="-185" y="502"/>
                <a:ext cx="642" cy="234"/>
              </a:xfrm>
              <a:prstGeom prst="rect">
                <a:avLst/>
              </a:prstGeom>
              <a:noFill/>
              <a:ln w="12700" cap="flat">
                <a:noFill/>
                <a:miter lim="800000"/>
                <a:headEnd type="none" w="med" len="med"/>
                <a:tailEnd type="none" w="med" len="med"/>
              </a:ln>
            </p:spPr>
            <p:txBody>
              <a:bodyPr wrap="none" lIns="0" tIns="0" rIns="0" bIns="0">
                <a:spAutoFit/>
              </a:bodyPr>
              <a:lstStyle/>
              <a:p>
                <a:pPr algn="l"/>
                <a:r>
                  <a:rPr lang="en-US" sz="1700" dirty="0">
                    <a:latin typeface="Helvetica Neue Light" charset="0"/>
                    <a:ea typeface="Helvetica Neue Light" charset="0"/>
                    <a:cs typeface="Helvetica Neue Light" charset="0"/>
                    <a:sym typeface="Helvetica Neue Light" charset="0"/>
                  </a:rPr>
                  <a:t>packrat</a:t>
                </a:r>
              </a:p>
            </p:txBody>
          </p:sp>
        </p:grpSp>
        <p:grpSp>
          <p:nvGrpSpPr>
            <p:cNvPr id="6" name="Group 15"/>
            <p:cNvGrpSpPr>
              <a:grpSpLocks/>
            </p:cNvGrpSpPr>
            <p:nvPr/>
          </p:nvGrpSpPr>
          <p:grpSpPr bwMode="auto">
            <a:xfrm>
              <a:off x="28" y="3856"/>
              <a:ext cx="2721" cy="1216"/>
              <a:chOff x="19" y="0"/>
              <a:chExt cx="2721" cy="1216"/>
            </a:xfrm>
          </p:grpSpPr>
          <p:pic>
            <p:nvPicPr>
              <p:cNvPr id="63501" name="Picture 13"/>
              <p:cNvPicPr>
                <a:picLocks noChangeAspect="1" noChangeArrowheads="1"/>
              </p:cNvPicPr>
              <p:nvPr/>
            </p:nvPicPr>
            <p:blipFill>
              <a:blip r:embed="rId7" cstate="print"/>
              <a:srcRect/>
              <a:stretch>
                <a:fillRect/>
              </a:stretch>
            </p:blipFill>
            <p:spPr bwMode="auto">
              <a:xfrm>
                <a:off x="272" y="0"/>
                <a:ext cx="2468" cy="1216"/>
              </a:xfrm>
              <a:prstGeom prst="rect">
                <a:avLst/>
              </a:prstGeom>
              <a:noFill/>
              <a:ln w="12700" cap="flat">
                <a:solidFill>
                  <a:schemeClr val="tx1"/>
                </a:solidFill>
                <a:prstDash val="solid"/>
                <a:miter lim="800000"/>
                <a:headEnd/>
                <a:tailEnd/>
              </a:ln>
            </p:spPr>
          </p:pic>
          <p:sp>
            <p:nvSpPr>
              <p:cNvPr id="63502" name="Rectangle 14"/>
              <p:cNvSpPr>
                <a:spLocks/>
              </p:cNvSpPr>
              <p:nvPr/>
            </p:nvSpPr>
            <p:spPr bwMode="auto">
              <a:xfrm rot="5400000">
                <a:off x="-234" y="519"/>
                <a:ext cx="740" cy="234"/>
              </a:xfrm>
              <a:prstGeom prst="rect">
                <a:avLst/>
              </a:prstGeom>
              <a:noFill/>
              <a:ln w="12700" cap="flat">
                <a:noFill/>
                <a:miter lim="800000"/>
                <a:headEnd type="none" w="med" len="med"/>
                <a:tailEnd type="none" w="med" len="med"/>
              </a:ln>
            </p:spPr>
            <p:txBody>
              <a:bodyPr wrap="none" lIns="0" tIns="0" rIns="0" bIns="0">
                <a:spAutoFit/>
              </a:bodyPr>
              <a:lstStyle/>
              <a:p>
                <a:pPr algn="l"/>
                <a:r>
                  <a:rPr lang="en-US" sz="1700" dirty="0">
                    <a:latin typeface="Helvetica Neue Light" charset="0"/>
                    <a:ea typeface="Helvetica Neue Light" charset="0"/>
                    <a:cs typeface="Helvetica Neue Light" charset="0"/>
                    <a:sym typeface="Helvetica Neue Light" charset="0"/>
                  </a:rPr>
                  <a:t>sweeper</a:t>
                </a:r>
              </a:p>
            </p:txBody>
          </p:sp>
        </p:grpSp>
      </p:grpSp>
      <p:grpSp>
        <p:nvGrpSpPr>
          <p:cNvPr id="7" name="Group 25"/>
          <p:cNvGrpSpPr>
            <a:grpSpLocks/>
          </p:cNvGrpSpPr>
          <p:nvPr/>
        </p:nvGrpSpPr>
        <p:grpSpPr bwMode="auto">
          <a:xfrm>
            <a:off x="4320853" y="1134070"/>
            <a:ext cx="1260202" cy="4429125"/>
            <a:chOff x="0" y="0"/>
            <a:chExt cx="1128" cy="3968"/>
          </a:xfrm>
        </p:grpSpPr>
        <p:sp>
          <p:nvSpPr>
            <p:cNvPr id="63505" name="Rectangle 17"/>
            <p:cNvSpPr>
              <a:spLocks/>
            </p:cNvSpPr>
            <p:nvPr/>
          </p:nvSpPr>
          <p:spPr bwMode="auto">
            <a:xfrm>
              <a:off x="432" y="0"/>
              <a:ext cx="422" cy="207"/>
            </a:xfrm>
            <a:prstGeom prst="rect">
              <a:avLst/>
            </a:prstGeom>
            <a:noFill/>
            <a:ln w="12700" cap="flat">
              <a:noFill/>
              <a:miter lim="800000"/>
              <a:headEnd type="none" w="med" len="med"/>
              <a:tailEnd type="none" w="med" len="med"/>
            </a:ln>
          </p:spPr>
          <p:txBody>
            <a:bodyPr wrap="none" lIns="0" tIns="0" rIns="0" bIns="0">
              <a:spAutoFit/>
            </a:bodyPr>
            <a:lstStyle/>
            <a:p>
              <a:pPr algn="l"/>
              <a:r>
                <a:rPr lang="en-US" sz="1500" dirty="0">
                  <a:latin typeface="Eurostile" charset="0"/>
                  <a:ea typeface="Eurostile" charset="0"/>
                  <a:cs typeface="Eurostile" charset="0"/>
                  <a:sym typeface="Eurostile" charset="0"/>
                </a:rPr>
                <a:t>much</a:t>
              </a:r>
            </a:p>
          </p:txBody>
        </p:sp>
        <p:sp>
          <p:nvSpPr>
            <p:cNvPr id="63506" name="Rectangle 18"/>
            <p:cNvSpPr>
              <a:spLocks/>
            </p:cNvSpPr>
            <p:nvPr/>
          </p:nvSpPr>
          <p:spPr bwMode="auto">
            <a:xfrm>
              <a:off x="432" y="3744"/>
              <a:ext cx="422" cy="207"/>
            </a:xfrm>
            <a:prstGeom prst="rect">
              <a:avLst/>
            </a:prstGeom>
            <a:noFill/>
            <a:ln w="12700" cap="flat">
              <a:noFill/>
              <a:miter lim="800000"/>
              <a:headEnd type="none" w="med" len="med"/>
              <a:tailEnd type="none" w="med" len="med"/>
            </a:ln>
          </p:spPr>
          <p:txBody>
            <a:bodyPr wrap="none" lIns="0" tIns="0" rIns="0" bIns="0">
              <a:spAutoFit/>
            </a:bodyPr>
            <a:lstStyle/>
            <a:p>
              <a:pPr algn="l"/>
              <a:r>
                <a:rPr lang="en-US" sz="1500" dirty="0">
                  <a:latin typeface="Eurostile" charset="0"/>
                  <a:ea typeface="Eurostile" charset="0"/>
                  <a:cs typeface="Eurostile" charset="0"/>
                  <a:sym typeface="Eurostile" charset="0"/>
                </a:rPr>
                <a:t>some</a:t>
              </a:r>
            </a:p>
          </p:txBody>
        </p:sp>
        <p:sp>
          <p:nvSpPr>
            <p:cNvPr id="63507" name="Rectangle 19"/>
            <p:cNvSpPr>
              <a:spLocks/>
            </p:cNvSpPr>
            <p:nvPr/>
          </p:nvSpPr>
          <p:spPr bwMode="auto">
            <a:xfrm>
              <a:off x="432" y="1224"/>
              <a:ext cx="385" cy="207"/>
            </a:xfrm>
            <a:prstGeom prst="rect">
              <a:avLst/>
            </a:prstGeom>
            <a:noFill/>
            <a:ln w="12700" cap="flat">
              <a:noFill/>
              <a:miter lim="800000"/>
              <a:headEnd type="none" w="med" len="med"/>
              <a:tailEnd type="none" w="med" len="med"/>
            </a:ln>
          </p:spPr>
          <p:txBody>
            <a:bodyPr wrap="none" lIns="0" tIns="0" rIns="0" bIns="0">
              <a:spAutoFit/>
            </a:bodyPr>
            <a:lstStyle/>
            <a:p>
              <a:pPr algn="l"/>
              <a:r>
                <a:rPr lang="en-US" sz="1500" dirty="0">
                  <a:latin typeface="Eurostile" charset="0"/>
                  <a:ea typeface="Eurostile" charset="0"/>
                  <a:cs typeface="Eurostile" charset="0"/>
                  <a:sym typeface="Eurostile" charset="0"/>
                </a:rPr>
                <a:t>none</a:t>
              </a:r>
            </a:p>
          </p:txBody>
        </p:sp>
        <p:sp>
          <p:nvSpPr>
            <p:cNvPr id="63508" name="Rectangle 20"/>
            <p:cNvSpPr>
              <a:spLocks/>
            </p:cNvSpPr>
            <p:nvPr/>
          </p:nvSpPr>
          <p:spPr bwMode="auto">
            <a:xfrm>
              <a:off x="432" y="2464"/>
              <a:ext cx="385" cy="207"/>
            </a:xfrm>
            <a:prstGeom prst="rect">
              <a:avLst/>
            </a:prstGeom>
            <a:noFill/>
            <a:ln w="12700" cap="flat">
              <a:noFill/>
              <a:miter lim="800000"/>
              <a:headEnd type="none" w="med" len="med"/>
              <a:tailEnd type="none" w="med" len="med"/>
            </a:ln>
          </p:spPr>
          <p:txBody>
            <a:bodyPr wrap="none" lIns="0" tIns="0" rIns="0" bIns="0">
              <a:spAutoFit/>
            </a:bodyPr>
            <a:lstStyle/>
            <a:p>
              <a:pPr algn="l"/>
              <a:r>
                <a:rPr lang="en-US" sz="1500" dirty="0">
                  <a:latin typeface="Eurostile" charset="0"/>
                  <a:ea typeface="Eurostile" charset="0"/>
                  <a:cs typeface="Eurostile" charset="0"/>
                  <a:sym typeface="Eurostile" charset="0"/>
                </a:rPr>
                <a:t>none</a:t>
              </a:r>
            </a:p>
          </p:txBody>
        </p:sp>
        <p:sp>
          <p:nvSpPr>
            <p:cNvPr id="63509" name="Freeform 21"/>
            <p:cNvSpPr>
              <a:spLocks/>
            </p:cNvSpPr>
            <p:nvPr/>
          </p:nvSpPr>
          <p:spPr bwMode="auto">
            <a:xfrm>
              <a:off x="8" y="224"/>
              <a:ext cx="1120" cy="1840"/>
            </a:xfrm>
            <a:custGeom>
              <a:avLst/>
              <a:gdLst/>
              <a:ahLst/>
              <a:cxnLst>
                <a:cxn ang="0">
                  <a:pos x="0" y="21600"/>
                </a:cxn>
                <a:cxn ang="0">
                  <a:pos x="8328" y="0"/>
                </a:cxn>
                <a:cxn ang="0">
                  <a:pos x="21600" y="0"/>
                </a:cxn>
              </a:cxnLst>
              <a:rect l="0" t="0" r="r" b="b"/>
              <a:pathLst>
                <a:path w="21600" h="21600">
                  <a:moveTo>
                    <a:pt x="0" y="21600"/>
                  </a:moveTo>
                  <a:lnTo>
                    <a:pt x="8328" y="0"/>
                  </a:lnTo>
                  <a:lnTo>
                    <a:pt x="21600" y="0"/>
                  </a:lnTo>
                </a:path>
              </a:pathLst>
            </a:custGeom>
            <a:noFill/>
            <a:ln w="19050" cap="flat">
              <a:solidFill>
                <a:schemeClr val="tx1"/>
              </a:solidFill>
              <a:prstDash val="solid"/>
              <a:miter lim="800000"/>
              <a:headEnd type="none" w="med" len="med"/>
              <a:tailEnd type="arrow" w="med" len="med"/>
            </a:ln>
          </p:spPr>
          <p:txBody>
            <a:bodyPr lIns="0" tIns="0" rIns="0" bIns="0"/>
            <a:lstStyle/>
            <a:p>
              <a:endParaRPr lang="en-US"/>
            </a:p>
          </p:txBody>
        </p:sp>
        <p:sp>
          <p:nvSpPr>
            <p:cNvPr id="63510" name="Freeform 22"/>
            <p:cNvSpPr>
              <a:spLocks/>
            </p:cNvSpPr>
            <p:nvPr/>
          </p:nvSpPr>
          <p:spPr bwMode="auto">
            <a:xfrm>
              <a:off x="0" y="1448"/>
              <a:ext cx="1104" cy="624"/>
            </a:xfrm>
            <a:custGeom>
              <a:avLst/>
              <a:gdLst/>
              <a:ahLst/>
              <a:cxnLst>
                <a:cxn ang="0">
                  <a:pos x="0" y="21600"/>
                </a:cxn>
                <a:cxn ang="0">
                  <a:pos x="8451" y="0"/>
                </a:cxn>
                <a:cxn ang="0">
                  <a:pos x="21600" y="0"/>
                </a:cxn>
              </a:cxnLst>
              <a:rect l="0" t="0" r="r" b="b"/>
              <a:pathLst>
                <a:path w="21600" h="21600">
                  <a:moveTo>
                    <a:pt x="0" y="21600"/>
                  </a:moveTo>
                  <a:lnTo>
                    <a:pt x="8451" y="0"/>
                  </a:lnTo>
                  <a:lnTo>
                    <a:pt x="21600" y="0"/>
                  </a:lnTo>
                </a:path>
              </a:pathLst>
            </a:custGeom>
            <a:noFill/>
            <a:ln w="12700" cap="flat">
              <a:solidFill>
                <a:schemeClr val="tx1"/>
              </a:solidFill>
              <a:prstDash val="sysDot"/>
              <a:miter lim="800000"/>
              <a:headEnd type="none" w="med" len="med"/>
              <a:tailEnd type="arrow" w="med" len="med"/>
            </a:ln>
          </p:spPr>
          <p:txBody>
            <a:bodyPr lIns="0" tIns="0" rIns="0" bIns="0"/>
            <a:lstStyle/>
            <a:p>
              <a:endParaRPr lang="en-US"/>
            </a:p>
          </p:txBody>
        </p:sp>
        <p:sp>
          <p:nvSpPr>
            <p:cNvPr id="63511" name="Freeform 23"/>
            <p:cNvSpPr>
              <a:spLocks/>
            </p:cNvSpPr>
            <p:nvPr/>
          </p:nvSpPr>
          <p:spPr bwMode="auto">
            <a:xfrm>
              <a:off x="0" y="2056"/>
              <a:ext cx="1120" cy="656"/>
            </a:xfrm>
            <a:custGeom>
              <a:avLst/>
              <a:gdLst/>
              <a:ahLst/>
              <a:cxnLst>
                <a:cxn ang="0">
                  <a:pos x="0" y="0"/>
                </a:cxn>
                <a:cxn ang="0">
                  <a:pos x="8485" y="21600"/>
                </a:cxn>
                <a:cxn ang="0">
                  <a:pos x="21600" y="21600"/>
                </a:cxn>
              </a:cxnLst>
              <a:rect l="0" t="0" r="r" b="b"/>
              <a:pathLst>
                <a:path w="21600" h="21600">
                  <a:moveTo>
                    <a:pt x="0" y="0"/>
                  </a:moveTo>
                  <a:lnTo>
                    <a:pt x="8485" y="21600"/>
                  </a:lnTo>
                  <a:lnTo>
                    <a:pt x="21600" y="21600"/>
                  </a:lnTo>
                </a:path>
              </a:pathLst>
            </a:custGeom>
            <a:noFill/>
            <a:ln w="12700" cap="flat">
              <a:solidFill>
                <a:schemeClr val="tx1"/>
              </a:solidFill>
              <a:prstDash val="sysDot"/>
              <a:miter lim="800000"/>
              <a:headEnd type="none" w="med" len="med"/>
              <a:tailEnd type="arrow" w="med" len="med"/>
            </a:ln>
          </p:spPr>
          <p:txBody>
            <a:bodyPr lIns="0" tIns="0" rIns="0" bIns="0"/>
            <a:lstStyle/>
            <a:p>
              <a:endParaRPr lang="en-US"/>
            </a:p>
          </p:txBody>
        </p:sp>
        <p:sp>
          <p:nvSpPr>
            <p:cNvPr id="63512" name="Freeform 24"/>
            <p:cNvSpPr>
              <a:spLocks/>
            </p:cNvSpPr>
            <p:nvPr/>
          </p:nvSpPr>
          <p:spPr bwMode="auto">
            <a:xfrm>
              <a:off x="8" y="2088"/>
              <a:ext cx="1104" cy="1880"/>
            </a:xfrm>
            <a:custGeom>
              <a:avLst/>
              <a:gdLst/>
              <a:ahLst/>
              <a:cxnLst>
                <a:cxn ang="0">
                  <a:pos x="0" y="0"/>
                </a:cxn>
                <a:cxn ang="0">
                  <a:pos x="8608" y="21600"/>
                </a:cxn>
                <a:cxn ang="0">
                  <a:pos x="21600" y="21600"/>
                </a:cxn>
              </a:cxnLst>
              <a:rect l="0" t="0" r="r" b="b"/>
              <a:pathLst>
                <a:path w="21600" h="21600">
                  <a:moveTo>
                    <a:pt x="0" y="0"/>
                  </a:moveTo>
                  <a:lnTo>
                    <a:pt x="8608" y="21600"/>
                  </a:lnTo>
                  <a:lnTo>
                    <a:pt x="21600" y="21600"/>
                  </a:lnTo>
                </a:path>
              </a:pathLst>
            </a:custGeom>
            <a:noFill/>
            <a:ln w="12700" cap="flat">
              <a:solidFill>
                <a:schemeClr val="tx1"/>
              </a:solidFill>
              <a:prstDash val="solid"/>
              <a:miter lim="800000"/>
              <a:headEnd type="none" w="med" len="med"/>
              <a:tailEnd type="arrow" w="med" len="med"/>
            </a:ln>
          </p:spPr>
          <p:txBody>
            <a:bodyPr lIns="0" tIns="0" rIns="0" bIns="0"/>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63490"/>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cstate="print"/>
          <a:srcRect/>
          <a:stretch>
            <a:fillRect/>
          </a:stretch>
        </p:blipFill>
        <p:spPr bwMode="auto">
          <a:xfrm>
            <a:off x="44649" y="1910953"/>
            <a:ext cx="9045773" cy="2805038"/>
          </a:xfrm>
          <a:prstGeom prst="rect">
            <a:avLst/>
          </a:prstGeom>
          <a:noFill/>
          <a:ln w="12700" cap="flat">
            <a:noFill/>
            <a:miter lim="800000"/>
            <a:headEnd/>
            <a:tailEnd/>
          </a:ln>
        </p:spPr>
      </p:pic>
      <p:sp>
        <p:nvSpPr>
          <p:cNvPr id="64514" name="Rectangle 2"/>
          <p:cNvSpPr>
            <a:spLocks/>
          </p:cNvSpPr>
          <p:nvPr/>
        </p:nvSpPr>
        <p:spPr bwMode="auto">
          <a:xfrm>
            <a:off x="160734" y="4714875"/>
            <a:ext cx="8929688" cy="1178719"/>
          </a:xfrm>
          <a:prstGeom prst="rect">
            <a:avLst/>
          </a:prstGeom>
          <a:noFill/>
          <a:ln w="12700" cap="flat">
            <a:noFill/>
            <a:miter lim="800000"/>
            <a:headEnd type="none" w="med" len="med"/>
            <a:tailEnd type="none" w="med" len="med"/>
          </a:ln>
        </p:spPr>
        <p:txBody>
          <a:bodyPr lIns="0" tIns="0" rIns="0" bIns="0"/>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100" dirty="0">
                <a:latin typeface="Helvetica" charset="0"/>
                <a:ea typeface="Apple Symbols" charset="0"/>
                <a:cs typeface="Apple Symbols" charset="0"/>
                <a:sym typeface="Helvetica" charset="0"/>
              </a:rPr>
              <a:t>All tests rejected the null hypothesis indicating significant differences among keeping styles as follows: chars/note: F(4, 66146)=49.69 (p ≪ 0.001), words/note: F(4, 66146)=32.21 (p ≪ 0.001); edits/note: F(4,66146)=297.99 (p ≪ 0.001); added notes/day F(4,415)=6.16 (p &lt; 0.01); deleted notes/day F(4,415)=2.95 (p &lt; 0.05); note collection size change/day F(4,415)=10.41 (p ≪ 0.001); % notes kept F(4, 415)=10847.48 (p ≪ 0.001); searches/day F(4,415)=8.35 (p &lt; 0.01); days active F(4,415)=5.87 (p &lt; 0.01). </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100" dirty="0">
                <a:latin typeface="Helvetica" charset="0"/>
                <a:ea typeface="Apple Symbols" charset="0"/>
                <a:cs typeface="Apple Symbols" charset="0"/>
                <a:sym typeface="Helvetica" charset="0"/>
              </a:rPr>
              <a:t>Results of </a:t>
            </a:r>
            <a:r>
              <a:rPr lang="en-US" sz="1100" dirty="0" err="1">
                <a:latin typeface="Helvetica" charset="0"/>
                <a:ea typeface="Apple Symbols" charset="0"/>
                <a:cs typeface="Apple Symbols" charset="0"/>
                <a:sym typeface="Helvetica" charset="0"/>
              </a:rPr>
              <a:t>pairwise</a:t>
            </a:r>
            <a:r>
              <a:rPr lang="en-US" sz="1100" dirty="0">
                <a:latin typeface="Helvetica" charset="0"/>
                <a:ea typeface="Apple Symbols" charset="0"/>
                <a:cs typeface="Apple Symbols" charset="0"/>
                <a:sym typeface="Helvetica" charset="0"/>
              </a:rPr>
              <a:t> </a:t>
            </a:r>
            <a:r>
              <a:rPr lang="en-US" sz="1100" dirty="0" err="1">
                <a:latin typeface="Helvetica" charset="0"/>
                <a:ea typeface="Apple Symbols" charset="0"/>
                <a:cs typeface="Apple Symbols" charset="0"/>
                <a:sym typeface="Helvetica" charset="0"/>
              </a:rPr>
              <a:t>Tukey</a:t>
            </a:r>
            <a:r>
              <a:rPr lang="en-US" sz="1100" dirty="0">
                <a:latin typeface="Helvetica" charset="0"/>
                <a:ea typeface="Apple Symbols" charset="0"/>
                <a:cs typeface="Apple Symbols" charset="0"/>
                <a:sym typeface="Helvetica" charset="0"/>
              </a:rPr>
              <a:t>-HSD post-hoc analysis indicated above with (***p ≪ 0.001, ** p &lt; 0.01, *p &lt; 0.05) for all features that exceeded </a:t>
            </a:r>
            <a:r>
              <a:rPr lang="en-US" sz="1100" dirty="0" err="1">
                <a:latin typeface="Helvetica" charset="0"/>
                <a:ea typeface="Apple Symbols" charset="0"/>
                <a:cs typeface="Apple Symbols" charset="0"/>
                <a:sym typeface="Helvetica" charset="0"/>
              </a:rPr>
              <a:t>pairwise</a:t>
            </a:r>
            <a:r>
              <a:rPr lang="en-US" sz="1100" dirty="0">
                <a:latin typeface="Helvetica" charset="0"/>
                <a:ea typeface="Apple Symbols" charset="0"/>
                <a:cs typeface="Apple Symbols" charset="0"/>
                <a:sym typeface="Helvetica" charset="0"/>
              </a:rPr>
              <a:t> significance.</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for Yourselves</a:t>
            </a:r>
            <a:endParaRPr lang="en-US" dirty="0"/>
          </a:p>
        </p:txBody>
      </p:sp>
      <p:sp>
        <p:nvSpPr>
          <p:cNvPr id="3" name="Content Placeholder 2"/>
          <p:cNvSpPr>
            <a:spLocks noGrp="1"/>
          </p:cNvSpPr>
          <p:nvPr>
            <p:ph idx="1"/>
          </p:nvPr>
        </p:nvSpPr>
        <p:spPr/>
        <p:txBody>
          <a:bodyPr>
            <a:normAutofit/>
          </a:bodyPr>
          <a:lstStyle/>
          <a:p>
            <a:r>
              <a:rPr lang="en-US" dirty="0" smtClean="0"/>
              <a:t>MISC</a:t>
            </a:r>
          </a:p>
          <a:p>
            <a:pPr lvl="1"/>
            <a:r>
              <a:rPr lang="en-US" dirty="0" smtClean="0"/>
              <a:t>MIT Information Scrap Corpus</a:t>
            </a:r>
          </a:p>
          <a:p>
            <a:r>
              <a:rPr lang="en-US" dirty="0" smtClean="0"/>
              <a:t>Public domain collection of scraps</a:t>
            </a:r>
          </a:p>
          <a:p>
            <a:r>
              <a:rPr lang="en-US" dirty="0" smtClean="0"/>
              <a:t>Donated (and categorized) by our users</a:t>
            </a:r>
          </a:p>
          <a:p>
            <a:r>
              <a:rPr lang="en-US" dirty="0" smtClean="0"/>
              <a:t>Download:</a:t>
            </a:r>
          </a:p>
          <a:p>
            <a:pPr lvl="1"/>
            <a:r>
              <a:rPr lang="en-US" dirty="0" smtClean="0">
                <a:hlinkClick r:id="rId3"/>
              </a:rPr>
              <a:t>http://listit.csail.mit.edu/misc</a:t>
            </a:r>
            <a:endParaRPr lang="en-US" dirty="0" smtClean="0"/>
          </a:p>
          <a:p>
            <a:r>
              <a:rPr lang="en-US" dirty="0" smtClean="0"/>
              <a:t>Currently 2103 scraps</a:t>
            </a:r>
          </a:p>
          <a:p>
            <a:r>
              <a:rPr lang="en-US" dirty="0" smtClean="0"/>
              <a:t>Working on getting the other 114,921</a:t>
            </a:r>
          </a:p>
        </p:txBody>
      </p:sp>
      <p:sp>
        <p:nvSpPr>
          <p:cNvPr id="4" name="TextBox 3"/>
          <p:cNvSpPr txBox="1"/>
          <p:nvPr/>
        </p:nvSpPr>
        <p:spPr>
          <a:xfrm>
            <a:off x="8686800" y="6553200"/>
            <a:ext cx="457200" cy="369332"/>
          </a:xfrm>
          <a:prstGeom prst="rect">
            <a:avLst/>
          </a:prstGeom>
          <a:noFill/>
        </p:spPr>
        <p:txBody>
          <a:bodyPr wrap="square" rtlCol="0">
            <a:spAutoFit/>
          </a:bodyPr>
          <a:lstStyle/>
          <a:p>
            <a:r>
              <a:rPr lang="en-US" dirty="0" smtClean="0"/>
              <a:t>44</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Encouraging Classroom Forum Contribution</a:t>
            </a:r>
            <a:endParaRPr lang="en-US" dirty="0"/>
          </a:p>
        </p:txBody>
      </p:sp>
      <p:sp>
        <p:nvSpPr>
          <p:cNvPr id="5" name="Text Placeholder 4"/>
          <p:cNvSpPr>
            <a:spLocks noGrp="1"/>
          </p:cNvSpPr>
          <p:nvPr>
            <p:ph type="body" idx="1"/>
          </p:nvPr>
        </p:nvSpPr>
        <p:spPr/>
        <p:txBody>
          <a:bodyPr/>
          <a:lstStyle/>
          <a:p>
            <a:endParaRPr lang="en-US" dirty="0"/>
          </a:p>
        </p:txBody>
      </p:sp>
      <p:sp>
        <p:nvSpPr>
          <p:cNvPr id="6" name="TextBox 5"/>
          <p:cNvSpPr txBox="1"/>
          <p:nvPr/>
        </p:nvSpPr>
        <p:spPr>
          <a:xfrm>
            <a:off x="8686800" y="6553200"/>
            <a:ext cx="457200" cy="369332"/>
          </a:xfrm>
          <a:prstGeom prst="rect">
            <a:avLst/>
          </a:prstGeom>
          <a:noFill/>
        </p:spPr>
        <p:txBody>
          <a:bodyPr wrap="square" rtlCol="0">
            <a:spAutoFit/>
          </a:bodyPr>
          <a:lstStyle/>
          <a:p>
            <a:r>
              <a:rPr lang="en-US" dirty="0" smtClean="0"/>
              <a:t>43</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Discussion Forums</a:t>
            </a:r>
            <a:endParaRPr lang="en-US" dirty="0"/>
          </a:p>
        </p:txBody>
      </p:sp>
      <p:sp>
        <p:nvSpPr>
          <p:cNvPr id="5" name="Content Placeholder 4"/>
          <p:cNvSpPr>
            <a:spLocks noGrp="1"/>
          </p:cNvSpPr>
          <p:nvPr>
            <p:ph idx="1"/>
          </p:nvPr>
        </p:nvSpPr>
        <p:spPr>
          <a:xfrm>
            <a:off x="457200" y="1600200"/>
            <a:ext cx="8229600" cy="4876800"/>
          </a:xfrm>
        </p:spPr>
        <p:txBody>
          <a:bodyPr>
            <a:normAutofit fontScale="92500" lnSpcReduction="10000"/>
          </a:bodyPr>
          <a:lstStyle/>
          <a:p>
            <a:r>
              <a:rPr lang="en-US" dirty="0" smtClean="0"/>
              <a:t>Obvious benefits</a:t>
            </a:r>
          </a:p>
          <a:p>
            <a:pPr lvl="1"/>
            <a:r>
              <a:rPr lang="en-US" dirty="0" smtClean="0"/>
              <a:t>Students can ask questions when they have them</a:t>
            </a:r>
          </a:p>
          <a:p>
            <a:pPr lvl="1"/>
            <a:r>
              <a:rPr lang="en-US" dirty="0" smtClean="0"/>
              <a:t>And get answers from staff and other student</a:t>
            </a:r>
          </a:p>
          <a:p>
            <a:pPr lvl="1"/>
            <a:r>
              <a:rPr lang="en-US" dirty="0" smtClean="0"/>
              <a:t>Archival Q&amp;A record for study by students/faculty</a:t>
            </a:r>
          </a:p>
          <a:p>
            <a:r>
              <a:rPr lang="en-US" dirty="0" smtClean="0"/>
              <a:t>Costs</a:t>
            </a:r>
            <a:endParaRPr lang="en-US" dirty="0" smtClean="0"/>
          </a:p>
          <a:p>
            <a:pPr lvl="1"/>
            <a:r>
              <a:rPr lang="en-US" dirty="0" smtClean="0"/>
              <a:t>Interrupt reading to visit forum</a:t>
            </a:r>
          </a:p>
          <a:p>
            <a:pPr lvl="1"/>
            <a:r>
              <a:rPr lang="en-US" dirty="0" smtClean="0"/>
              <a:t>Hunt for preexisting answers to your question</a:t>
            </a:r>
          </a:p>
          <a:p>
            <a:pPr lvl="2"/>
            <a:r>
              <a:rPr lang="en-US" dirty="0" smtClean="0"/>
              <a:t>When it might not even exist</a:t>
            </a:r>
          </a:p>
          <a:p>
            <a:pPr lvl="1"/>
            <a:r>
              <a:rPr lang="en-US" dirty="0" smtClean="0"/>
              <a:t>Describe question context (“on page 23…”)</a:t>
            </a:r>
          </a:p>
          <a:p>
            <a:pPr lvl="1"/>
            <a:r>
              <a:rPr lang="en-US" dirty="0" smtClean="0"/>
              <a:t>Hunt for questions you can answer</a:t>
            </a:r>
          </a:p>
          <a:p>
            <a:pPr lvl="1"/>
            <a:r>
              <a:rPr lang="en-US" dirty="0" smtClean="0"/>
              <a:t>Understand question context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 Forums</a:t>
            </a:r>
            <a:endParaRPr lang="en-US" dirty="0"/>
          </a:p>
        </p:txBody>
      </p:sp>
      <p:sp>
        <p:nvSpPr>
          <p:cNvPr id="3" name="Content Placeholder 2"/>
          <p:cNvSpPr>
            <a:spLocks noGrp="1"/>
          </p:cNvSpPr>
          <p:nvPr>
            <p:ph idx="1"/>
          </p:nvPr>
        </p:nvSpPr>
        <p:spPr/>
        <p:txBody>
          <a:bodyPr/>
          <a:lstStyle/>
          <a:p>
            <a:r>
              <a:rPr lang="en-US" dirty="0" smtClean="0"/>
              <a:t>Stellar Classroom discussion tool</a:t>
            </a:r>
          </a:p>
          <a:p>
            <a:r>
              <a:rPr lang="en-US" dirty="0" smtClean="0"/>
              <a:t>Spring 2010 data</a:t>
            </a:r>
          </a:p>
          <a:p>
            <a:r>
              <a:rPr lang="en-US" dirty="0" smtClean="0"/>
              <a:t>50 most active classes made 3275 posts</a:t>
            </a:r>
          </a:p>
          <a:p>
            <a:pPr lvl="1"/>
            <a:r>
              <a:rPr lang="en-US" dirty="0" smtClean="0"/>
              <a:t>Max 415</a:t>
            </a:r>
          </a:p>
          <a:p>
            <a:pPr lvl="1"/>
            <a:r>
              <a:rPr lang="en-US" dirty="0" smtClean="0"/>
              <a:t>Average 68/class</a:t>
            </a:r>
          </a:p>
          <a:p>
            <a:pPr lvl="1"/>
            <a:r>
              <a:rPr lang="en-US" dirty="0" smtClean="0"/>
              <a:t>A few per student</a:t>
            </a:r>
          </a:p>
          <a:p>
            <a:r>
              <a:rPr lang="en-US" dirty="0" smtClean="0"/>
              <a:t>Caveats: </a:t>
            </a:r>
          </a:p>
          <a:p>
            <a:pPr lvl="1"/>
            <a:r>
              <a:rPr lang="en-US" dirty="0" smtClean="0"/>
              <a:t>B</a:t>
            </a:r>
            <a:r>
              <a:rPr lang="en-US" dirty="0" smtClean="0"/>
              <a:t>ad </a:t>
            </a:r>
            <a:r>
              <a:rPr lang="en-US" dirty="0" smtClean="0"/>
              <a:t>system, maybe used alternatives</a:t>
            </a:r>
          </a:p>
          <a:p>
            <a:pPr lvl="1"/>
            <a:r>
              <a:rPr lang="en-US" dirty="0" smtClean="0"/>
              <a:t>Role in class not known</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Nb</a:t>
            </a:r>
            <a:r>
              <a:rPr lang="en-US" dirty="0" smtClean="0"/>
              <a:t>: Forum In Context</a:t>
            </a:r>
            <a:endParaRPr lang="en-US" dirty="0"/>
          </a:p>
        </p:txBody>
      </p:sp>
      <p:sp>
        <p:nvSpPr>
          <p:cNvPr id="3" name="Content Placeholder 2"/>
          <p:cNvSpPr>
            <a:spLocks noGrp="1"/>
          </p:cNvSpPr>
          <p:nvPr>
            <p:ph idx="1"/>
          </p:nvPr>
        </p:nvSpPr>
        <p:spPr/>
        <p:txBody>
          <a:bodyPr>
            <a:normAutofit/>
          </a:bodyPr>
          <a:lstStyle/>
          <a:p>
            <a:r>
              <a:rPr lang="en-US" dirty="0" smtClean="0"/>
              <a:t>Collaborative lecture-note annotation</a:t>
            </a:r>
          </a:p>
          <a:p>
            <a:r>
              <a:rPr lang="en-US" dirty="0" smtClean="0"/>
              <a:t>Discussions occur in the margins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eneral.png"/>
          <p:cNvPicPr>
            <a:picLocks noGrp="1" noChangeAspect="1"/>
          </p:cNvPicPr>
          <p:nvPr>
            <p:ph idx="4294967295"/>
          </p:nvPr>
        </p:nvPicPr>
        <p:blipFill>
          <a:blip r:embed="rId3" cstate="print"/>
          <a:stretch>
            <a:fillRect/>
          </a:stretch>
        </p:blipFill>
        <p:spPr>
          <a:xfrm>
            <a:off x="-1409956" y="609600"/>
            <a:ext cx="10510581" cy="6248400"/>
          </a:xfrm>
        </p:spPr>
      </p:pic>
      <p:pic>
        <p:nvPicPr>
          <p:cNvPr id="4098" name="Picture 2"/>
          <p:cNvPicPr>
            <a:picLocks noChangeAspect="1" noChangeArrowheads="1"/>
          </p:cNvPicPr>
          <p:nvPr/>
        </p:nvPicPr>
        <p:blipFill>
          <a:blip r:embed="rId4" cstate="print"/>
          <a:srcRect/>
          <a:stretch>
            <a:fillRect/>
          </a:stretch>
        </p:blipFill>
        <p:spPr bwMode="auto">
          <a:xfrm>
            <a:off x="1981200" y="3429000"/>
            <a:ext cx="2708596" cy="2700338"/>
          </a:xfrm>
          <a:prstGeom prst="rect">
            <a:avLst/>
          </a:prstGeom>
          <a:noFill/>
          <a:ln w="9525">
            <a:noFill/>
            <a:miter lim="800000"/>
            <a:headEnd/>
            <a:tailEnd/>
          </a:ln>
        </p:spPr>
      </p:pic>
      <p:sp>
        <p:nvSpPr>
          <p:cNvPr id="7" name="Rounded Rectangle 6"/>
          <p:cNvSpPr/>
          <p:nvPr/>
        </p:nvSpPr>
        <p:spPr>
          <a:xfrm>
            <a:off x="1143000" y="4876800"/>
            <a:ext cx="685800" cy="228600"/>
          </a:xfrm>
          <a:prstGeom prst="roundRect">
            <a:avLst/>
          </a:prstGeom>
          <a:solidFill>
            <a:srgbClr val="4F81BD">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486400" y="1027289"/>
            <a:ext cx="1752600" cy="733778"/>
          </a:xfrm>
          <a:custGeom>
            <a:avLst/>
            <a:gdLst>
              <a:gd name="connsiteX0" fmla="*/ 567840 w 1448373"/>
              <a:gd name="connsiteY0" fmla="*/ 67733 h 733778"/>
              <a:gd name="connsiteX1" fmla="*/ 421084 w 1448373"/>
              <a:gd name="connsiteY1" fmla="*/ 90311 h 733778"/>
              <a:gd name="connsiteX2" fmla="*/ 308195 w 1448373"/>
              <a:gd name="connsiteY2" fmla="*/ 112889 h 733778"/>
              <a:gd name="connsiteX3" fmla="*/ 274328 w 1448373"/>
              <a:gd name="connsiteY3" fmla="*/ 124178 h 733778"/>
              <a:gd name="connsiteX4" fmla="*/ 217884 w 1448373"/>
              <a:gd name="connsiteY4" fmla="*/ 146755 h 733778"/>
              <a:gd name="connsiteX5" fmla="*/ 138862 w 1448373"/>
              <a:gd name="connsiteY5" fmla="*/ 158044 h 733778"/>
              <a:gd name="connsiteX6" fmla="*/ 82417 w 1448373"/>
              <a:gd name="connsiteY6" fmla="*/ 169333 h 733778"/>
              <a:gd name="connsiteX7" fmla="*/ 48551 w 1448373"/>
              <a:gd name="connsiteY7" fmla="*/ 191911 h 733778"/>
              <a:gd name="connsiteX8" fmla="*/ 37262 w 1448373"/>
              <a:gd name="connsiteY8" fmla="*/ 361244 h 733778"/>
              <a:gd name="connsiteX9" fmla="*/ 48551 w 1448373"/>
              <a:gd name="connsiteY9" fmla="*/ 395111 h 733778"/>
              <a:gd name="connsiteX10" fmla="*/ 82417 w 1448373"/>
              <a:gd name="connsiteY10" fmla="*/ 417689 h 733778"/>
              <a:gd name="connsiteX11" fmla="*/ 116284 w 1448373"/>
              <a:gd name="connsiteY11" fmla="*/ 451555 h 733778"/>
              <a:gd name="connsiteX12" fmla="*/ 229173 w 1448373"/>
              <a:gd name="connsiteY12" fmla="*/ 541867 h 733778"/>
              <a:gd name="connsiteX13" fmla="*/ 296906 w 1448373"/>
              <a:gd name="connsiteY13" fmla="*/ 575733 h 733778"/>
              <a:gd name="connsiteX14" fmla="*/ 409795 w 1448373"/>
              <a:gd name="connsiteY14" fmla="*/ 620889 h 733778"/>
              <a:gd name="connsiteX15" fmla="*/ 466240 w 1448373"/>
              <a:gd name="connsiteY15" fmla="*/ 654755 h 733778"/>
              <a:gd name="connsiteX16" fmla="*/ 533973 w 1448373"/>
              <a:gd name="connsiteY16" fmla="*/ 677333 h 733778"/>
              <a:gd name="connsiteX17" fmla="*/ 590417 w 1448373"/>
              <a:gd name="connsiteY17" fmla="*/ 699911 h 733778"/>
              <a:gd name="connsiteX18" fmla="*/ 669440 w 1448373"/>
              <a:gd name="connsiteY18" fmla="*/ 722489 h 733778"/>
              <a:gd name="connsiteX19" fmla="*/ 703306 w 1448373"/>
              <a:gd name="connsiteY19" fmla="*/ 733778 h 733778"/>
              <a:gd name="connsiteX20" fmla="*/ 1064551 w 1448373"/>
              <a:gd name="connsiteY20" fmla="*/ 711200 h 733778"/>
              <a:gd name="connsiteX21" fmla="*/ 1211306 w 1448373"/>
              <a:gd name="connsiteY21" fmla="*/ 666044 h 733778"/>
              <a:gd name="connsiteX22" fmla="*/ 1245173 w 1448373"/>
              <a:gd name="connsiteY22" fmla="*/ 643467 h 733778"/>
              <a:gd name="connsiteX23" fmla="*/ 1312906 w 1448373"/>
              <a:gd name="connsiteY23" fmla="*/ 620889 h 733778"/>
              <a:gd name="connsiteX24" fmla="*/ 1414506 w 1448373"/>
              <a:gd name="connsiteY24" fmla="*/ 541867 h 733778"/>
              <a:gd name="connsiteX25" fmla="*/ 1437084 w 1448373"/>
              <a:gd name="connsiteY25" fmla="*/ 508000 h 733778"/>
              <a:gd name="connsiteX26" fmla="*/ 1448373 w 1448373"/>
              <a:gd name="connsiteY26" fmla="*/ 462844 h 733778"/>
              <a:gd name="connsiteX27" fmla="*/ 1437084 w 1448373"/>
              <a:gd name="connsiteY27" fmla="*/ 406400 h 733778"/>
              <a:gd name="connsiteX28" fmla="*/ 1380640 w 1448373"/>
              <a:gd name="connsiteY28" fmla="*/ 304800 h 733778"/>
              <a:gd name="connsiteX29" fmla="*/ 1312906 w 1448373"/>
              <a:gd name="connsiteY29" fmla="*/ 259644 h 733778"/>
              <a:gd name="connsiteX30" fmla="*/ 1279040 w 1448373"/>
              <a:gd name="connsiteY30" fmla="*/ 248355 h 733778"/>
              <a:gd name="connsiteX31" fmla="*/ 1245173 w 1448373"/>
              <a:gd name="connsiteY31" fmla="*/ 225778 h 733778"/>
              <a:gd name="connsiteX32" fmla="*/ 1177440 w 1448373"/>
              <a:gd name="connsiteY32" fmla="*/ 203200 h 733778"/>
              <a:gd name="connsiteX33" fmla="*/ 1075840 w 1448373"/>
              <a:gd name="connsiteY33" fmla="*/ 169333 h 733778"/>
              <a:gd name="connsiteX34" fmla="*/ 1030684 w 1448373"/>
              <a:gd name="connsiteY34" fmla="*/ 135467 h 733778"/>
              <a:gd name="connsiteX35" fmla="*/ 974240 w 1448373"/>
              <a:gd name="connsiteY35" fmla="*/ 124178 h 733778"/>
              <a:gd name="connsiteX36" fmla="*/ 895217 w 1448373"/>
              <a:gd name="connsiteY36" fmla="*/ 101600 h 733778"/>
              <a:gd name="connsiteX37" fmla="*/ 714595 w 1448373"/>
              <a:gd name="connsiteY37" fmla="*/ 90311 h 733778"/>
              <a:gd name="connsiteX38" fmla="*/ 669440 w 1448373"/>
              <a:gd name="connsiteY38" fmla="*/ 79022 h 733778"/>
              <a:gd name="connsiteX39" fmla="*/ 567840 w 1448373"/>
              <a:gd name="connsiteY39" fmla="*/ 45155 h 733778"/>
              <a:gd name="connsiteX40" fmla="*/ 477528 w 1448373"/>
              <a:gd name="connsiteY40" fmla="*/ 22578 h 733778"/>
              <a:gd name="connsiteX41" fmla="*/ 409795 w 1448373"/>
              <a:gd name="connsiteY41" fmla="*/ 0 h 73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48373" h="733778">
                <a:moveTo>
                  <a:pt x="567840" y="67733"/>
                </a:moveTo>
                <a:cubicBezTo>
                  <a:pt x="517138" y="74976"/>
                  <a:pt x="471209" y="80912"/>
                  <a:pt x="421084" y="90311"/>
                </a:cubicBezTo>
                <a:cubicBezTo>
                  <a:pt x="383366" y="97383"/>
                  <a:pt x="344601" y="100754"/>
                  <a:pt x="308195" y="112889"/>
                </a:cubicBezTo>
                <a:cubicBezTo>
                  <a:pt x="296906" y="116652"/>
                  <a:pt x="285470" y="120000"/>
                  <a:pt x="274328" y="124178"/>
                </a:cubicBezTo>
                <a:cubicBezTo>
                  <a:pt x="255354" y="131293"/>
                  <a:pt x="237543" y="141840"/>
                  <a:pt x="217884" y="146755"/>
                </a:cubicBezTo>
                <a:cubicBezTo>
                  <a:pt x="192070" y="153208"/>
                  <a:pt x="165108" y="153670"/>
                  <a:pt x="138862" y="158044"/>
                </a:cubicBezTo>
                <a:cubicBezTo>
                  <a:pt x="119935" y="161198"/>
                  <a:pt x="101232" y="165570"/>
                  <a:pt x="82417" y="169333"/>
                </a:cubicBezTo>
                <a:cubicBezTo>
                  <a:pt x="71128" y="176859"/>
                  <a:pt x="58145" y="182317"/>
                  <a:pt x="48551" y="191911"/>
                </a:cubicBezTo>
                <a:cubicBezTo>
                  <a:pt x="0" y="240463"/>
                  <a:pt x="27646" y="289127"/>
                  <a:pt x="37262" y="361244"/>
                </a:cubicBezTo>
                <a:cubicBezTo>
                  <a:pt x="38835" y="373039"/>
                  <a:pt x="41117" y="385819"/>
                  <a:pt x="48551" y="395111"/>
                </a:cubicBezTo>
                <a:cubicBezTo>
                  <a:pt x="57026" y="405705"/>
                  <a:pt x="71994" y="409003"/>
                  <a:pt x="82417" y="417689"/>
                </a:cubicBezTo>
                <a:cubicBezTo>
                  <a:pt x="94682" y="427909"/>
                  <a:pt x="104097" y="441243"/>
                  <a:pt x="116284" y="451555"/>
                </a:cubicBezTo>
                <a:cubicBezTo>
                  <a:pt x="153071" y="482683"/>
                  <a:pt x="186071" y="520316"/>
                  <a:pt x="229173" y="541867"/>
                </a:cubicBezTo>
                <a:cubicBezTo>
                  <a:pt x="251751" y="553156"/>
                  <a:pt x="273780" y="565615"/>
                  <a:pt x="296906" y="575733"/>
                </a:cubicBezTo>
                <a:cubicBezTo>
                  <a:pt x="334036" y="591978"/>
                  <a:pt x="375042" y="600038"/>
                  <a:pt x="409795" y="620889"/>
                </a:cubicBezTo>
                <a:cubicBezTo>
                  <a:pt x="428610" y="632178"/>
                  <a:pt x="446265" y="645676"/>
                  <a:pt x="466240" y="654755"/>
                </a:cubicBezTo>
                <a:cubicBezTo>
                  <a:pt x="487906" y="664603"/>
                  <a:pt x="511876" y="668494"/>
                  <a:pt x="533973" y="677333"/>
                </a:cubicBezTo>
                <a:cubicBezTo>
                  <a:pt x="552788" y="684859"/>
                  <a:pt x="571193" y="693503"/>
                  <a:pt x="590417" y="699911"/>
                </a:cubicBezTo>
                <a:cubicBezTo>
                  <a:pt x="616406" y="708574"/>
                  <a:pt x="643200" y="714617"/>
                  <a:pt x="669440" y="722489"/>
                </a:cubicBezTo>
                <a:cubicBezTo>
                  <a:pt x="680837" y="725908"/>
                  <a:pt x="692017" y="730015"/>
                  <a:pt x="703306" y="733778"/>
                </a:cubicBezTo>
                <a:cubicBezTo>
                  <a:pt x="823721" y="726252"/>
                  <a:pt x="944531" y="723510"/>
                  <a:pt x="1064551" y="711200"/>
                </a:cubicBezTo>
                <a:cubicBezTo>
                  <a:pt x="1069622" y="710680"/>
                  <a:pt x="1201708" y="672443"/>
                  <a:pt x="1211306" y="666044"/>
                </a:cubicBezTo>
                <a:cubicBezTo>
                  <a:pt x="1222595" y="658518"/>
                  <a:pt x="1232775" y="648977"/>
                  <a:pt x="1245173" y="643467"/>
                </a:cubicBezTo>
                <a:cubicBezTo>
                  <a:pt x="1266921" y="633801"/>
                  <a:pt x="1291620" y="631532"/>
                  <a:pt x="1312906" y="620889"/>
                </a:cubicBezTo>
                <a:cubicBezTo>
                  <a:pt x="1348869" y="602907"/>
                  <a:pt x="1387959" y="573723"/>
                  <a:pt x="1414506" y="541867"/>
                </a:cubicBezTo>
                <a:cubicBezTo>
                  <a:pt x="1423192" y="531444"/>
                  <a:pt x="1429558" y="519289"/>
                  <a:pt x="1437084" y="508000"/>
                </a:cubicBezTo>
                <a:cubicBezTo>
                  <a:pt x="1440847" y="492948"/>
                  <a:pt x="1448373" y="478359"/>
                  <a:pt x="1448373" y="462844"/>
                </a:cubicBezTo>
                <a:cubicBezTo>
                  <a:pt x="1448373" y="443657"/>
                  <a:pt x="1441738" y="425014"/>
                  <a:pt x="1437084" y="406400"/>
                </a:cubicBezTo>
                <a:cubicBezTo>
                  <a:pt x="1428849" y="373462"/>
                  <a:pt x="1405864" y="321616"/>
                  <a:pt x="1380640" y="304800"/>
                </a:cubicBezTo>
                <a:cubicBezTo>
                  <a:pt x="1358062" y="289748"/>
                  <a:pt x="1338649" y="268225"/>
                  <a:pt x="1312906" y="259644"/>
                </a:cubicBezTo>
                <a:cubicBezTo>
                  <a:pt x="1301617" y="255881"/>
                  <a:pt x="1289683" y="253676"/>
                  <a:pt x="1279040" y="248355"/>
                </a:cubicBezTo>
                <a:cubicBezTo>
                  <a:pt x="1266905" y="242287"/>
                  <a:pt x="1257571" y="231288"/>
                  <a:pt x="1245173" y="225778"/>
                </a:cubicBezTo>
                <a:cubicBezTo>
                  <a:pt x="1223425" y="216112"/>
                  <a:pt x="1199537" y="212039"/>
                  <a:pt x="1177440" y="203200"/>
                </a:cubicBezTo>
                <a:cubicBezTo>
                  <a:pt x="1083965" y="165810"/>
                  <a:pt x="1184310" y="191027"/>
                  <a:pt x="1075840" y="169333"/>
                </a:cubicBezTo>
                <a:cubicBezTo>
                  <a:pt x="1060788" y="158044"/>
                  <a:pt x="1047877" y="143108"/>
                  <a:pt x="1030684" y="135467"/>
                </a:cubicBezTo>
                <a:cubicBezTo>
                  <a:pt x="1013150" y="127674"/>
                  <a:pt x="992854" y="128832"/>
                  <a:pt x="974240" y="124178"/>
                </a:cubicBezTo>
                <a:cubicBezTo>
                  <a:pt x="942149" y="116155"/>
                  <a:pt x="930410" y="105119"/>
                  <a:pt x="895217" y="101600"/>
                </a:cubicBezTo>
                <a:cubicBezTo>
                  <a:pt x="835192" y="95597"/>
                  <a:pt x="774802" y="94074"/>
                  <a:pt x="714595" y="90311"/>
                </a:cubicBezTo>
                <a:cubicBezTo>
                  <a:pt x="699543" y="86548"/>
                  <a:pt x="684269" y="83585"/>
                  <a:pt x="669440" y="79022"/>
                </a:cubicBezTo>
                <a:cubicBezTo>
                  <a:pt x="635320" y="68523"/>
                  <a:pt x="602473" y="53813"/>
                  <a:pt x="567840" y="45155"/>
                </a:cubicBezTo>
                <a:cubicBezTo>
                  <a:pt x="537736" y="37629"/>
                  <a:pt x="506966" y="32391"/>
                  <a:pt x="477528" y="22578"/>
                </a:cubicBezTo>
                <a:lnTo>
                  <a:pt x="409795" y="0"/>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TextBox 10"/>
          <p:cNvSpPr txBox="1"/>
          <p:nvPr/>
        </p:nvSpPr>
        <p:spPr>
          <a:xfrm>
            <a:off x="5486400" y="0"/>
            <a:ext cx="2438400" cy="523220"/>
          </a:xfrm>
          <a:prstGeom prst="rect">
            <a:avLst/>
          </a:prstGeom>
          <a:noFill/>
        </p:spPr>
        <p:txBody>
          <a:bodyPr wrap="square" rtlCol="0">
            <a:spAutoFit/>
          </a:bodyPr>
          <a:lstStyle/>
          <a:p>
            <a:r>
              <a:rPr lang="en-US" sz="2800" dirty="0" smtClean="0">
                <a:solidFill>
                  <a:schemeClr val="accent2"/>
                </a:solidFill>
              </a:rPr>
              <a:t>Implicit context</a:t>
            </a:r>
            <a:endParaRPr lang="en-US" sz="2800" dirty="0">
              <a:solidFill>
                <a:schemeClr val="accent2"/>
              </a:solidFill>
            </a:endParaRPr>
          </a:p>
        </p:txBody>
      </p:sp>
      <p:cxnSp>
        <p:nvCxnSpPr>
          <p:cNvPr id="13" name="Straight Arrow Connector 12"/>
          <p:cNvCxnSpPr/>
          <p:nvPr/>
        </p:nvCxnSpPr>
        <p:spPr>
          <a:xfrm flipH="1">
            <a:off x="2819400" y="1371600"/>
            <a:ext cx="2514600"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flipH="1">
            <a:off x="3733800" y="1524000"/>
            <a:ext cx="1828800"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a:t>
            </a:r>
            <a:endParaRPr lang="en-US" dirty="0"/>
          </a:p>
        </p:txBody>
      </p:sp>
      <p:sp>
        <p:nvSpPr>
          <p:cNvPr id="3" name="Content Placeholder 2"/>
          <p:cNvSpPr>
            <a:spLocks noGrp="1"/>
          </p:cNvSpPr>
          <p:nvPr>
            <p:ph idx="1"/>
          </p:nvPr>
        </p:nvSpPr>
        <p:spPr>
          <a:xfrm>
            <a:off x="457200" y="1295400"/>
            <a:ext cx="8229600" cy="5257800"/>
          </a:xfrm>
        </p:spPr>
        <p:txBody>
          <a:bodyPr>
            <a:normAutofit/>
          </a:bodyPr>
          <a:lstStyle/>
          <a:p>
            <a:r>
              <a:rPr lang="en-US" dirty="0" smtClean="0"/>
              <a:t>Discuss as you read, without exiting note view</a:t>
            </a:r>
          </a:p>
          <a:p>
            <a:pPr lvl="1"/>
            <a:r>
              <a:rPr lang="en-US" dirty="0" smtClean="0"/>
              <a:t>Stay in the flow</a:t>
            </a:r>
          </a:p>
          <a:p>
            <a:r>
              <a:rPr lang="en-US" dirty="0" smtClean="0"/>
              <a:t>See discussion of what you are reading now</a:t>
            </a:r>
          </a:p>
          <a:p>
            <a:pPr lvl="1"/>
            <a:r>
              <a:rPr lang="en-US" dirty="0" smtClean="0"/>
              <a:t>Answers that can help you</a:t>
            </a:r>
          </a:p>
          <a:p>
            <a:pPr lvl="1"/>
            <a:r>
              <a:rPr lang="en-US" dirty="0" smtClean="0"/>
              <a:t>Questions others want answered</a:t>
            </a:r>
          </a:p>
          <a:p>
            <a:r>
              <a:rPr lang="en-US" dirty="0" smtClean="0"/>
              <a:t>Context is clear</a:t>
            </a:r>
          </a:p>
          <a:p>
            <a:pPr lvl="1"/>
            <a:r>
              <a:rPr lang="en-US" dirty="0" smtClean="0"/>
              <a:t>No need to explain in question</a:t>
            </a:r>
          </a:p>
          <a:p>
            <a:pPr lvl="1"/>
            <a:r>
              <a:rPr lang="en-US" dirty="0" smtClean="0"/>
              <a:t>No need to understand from question</a:t>
            </a:r>
          </a:p>
          <a:p>
            <a:r>
              <a:rPr lang="en-US" dirty="0" smtClean="0"/>
              <a:t>Annotations form “heat map” of trouble spots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Nb</a:t>
            </a:r>
            <a:r>
              <a:rPr lang="en-US" dirty="0" smtClean="0"/>
              <a:t> Outcomes</a:t>
            </a:r>
            <a:endParaRPr lang="en-US" dirty="0"/>
          </a:p>
        </p:txBody>
      </p:sp>
      <p:graphicFrame>
        <p:nvGraphicFramePr>
          <p:cNvPr id="7" name="Content Placeholder 6"/>
          <p:cNvGraphicFramePr>
            <a:graphicFrameLocks noGrp="1"/>
          </p:cNvGraphicFramePr>
          <p:nvPr>
            <p:ph idx="1"/>
          </p:nvPr>
        </p:nvGraphicFramePr>
        <p:xfrm>
          <a:off x="457200" y="1295400"/>
          <a:ext cx="8229600" cy="370840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Class</a:t>
                      </a:r>
                      <a:endParaRPr lang="en-US" dirty="0"/>
                    </a:p>
                  </a:txBody>
                  <a:tcPr/>
                </a:tc>
                <a:tc>
                  <a:txBody>
                    <a:bodyPr/>
                    <a:lstStyle/>
                    <a:p>
                      <a:pPr algn="r"/>
                      <a:r>
                        <a:rPr lang="en-US" dirty="0" smtClean="0"/>
                        <a:t>Comments</a:t>
                      </a:r>
                      <a:endParaRPr lang="en-US" dirty="0"/>
                    </a:p>
                  </a:txBody>
                  <a:tcPr/>
                </a:tc>
                <a:tc>
                  <a:txBody>
                    <a:bodyPr/>
                    <a:lstStyle/>
                    <a:p>
                      <a:pPr algn="r"/>
                      <a:r>
                        <a:rPr lang="en-US" dirty="0" smtClean="0"/>
                        <a:t>Per Student</a:t>
                      </a:r>
                      <a:endParaRPr lang="en-US" dirty="0"/>
                    </a:p>
                  </a:txBody>
                  <a:tcPr/>
                </a:tc>
              </a:tr>
              <a:tr h="370840">
                <a:tc>
                  <a:txBody>
                    <a:bodyPr/>
                    <a:lstStyle/>
                    <a:p>
                      <a:r>
                        <a:rPr lang="en-US" dirty="0" smtClean="0"/>
                        <a:t>6.055</a:t>
                      </a:r>
                      <a:endParaRPr lang="en-US" dirty="0"/>
                    </a:p>
                  </a:txBody>
                  <a:tcPr/>
                </a:tc>
                <a:tc>
                  <a:txBody>
                    <a:bodyPr/>
                    <a:lstStyle/>
                    <a:p>
                      <a:pPr algn="r"/>
                      <a:r>
                        <a:rPr lang="en-US" dirty="0" smtClean="0"/>
                        <a:t>14258</a:t>
                      </a:r>
                      <a:endParaRPr lang="en-US" dirty="0"/>
                    </a:p>
                  </a:txBody>
                  <a:tcPr/>
                </a:tc>
                <a:tc>
                  <a:txBody>
                    <a:bodyPr/>
                    <a:lstStyle/>
                    <a:p>
                      <a:pPr algn="r"/>
                      <a:r>
                        <a:rPr lang="en-US" dirty="0" smtClean="0"/>
                        <a:t>151</a:t>
                      </a:r>
                      <a:endParaRPr lang="en-US" dirty="0"/>
                    </a:p>
                  </a:txBody>
                  <a:tcPr/>
                </a:tc>
              </a:tr>
              <a:tr h="370840">
                <a:tc>
                  <a:txBody>
                    <a:bodyPr/>
                    <a:lstStyle/>
                    <a:p>
                      <a:r>
                        <a:rPr lang="en-US" dirty="0" smtClean="0"/>
                        <a:t>6.813</a:t>
                      </a:r>
                      <a:endParaRPr lang="en-US" dirty="0"/>
                    </a:p>
                  </a:txBody>
                  <a:tcPr/>
                </a:tc>
                <a:tc>
                  <a:txBody>
                    <a:bodyPr/>
                    <a:lstStyle/>
                    <a:p>
                      <a:pPr algn="r"/>
                      <a:r>
                        <a:rPr lang="en-US" dirty="0" smtClean="0"/>
                        <a:t>10420</a:t>
                      </a:r>
                      <a:endParaRPr lang="en-US" dirty="0"/>
                    </a:p>
                  </a:txBody>
                  <a:tcPr/>
                </a:tc>
                <a:tc>
                  <a:txBody>
                    <a:bodyPr/>
                    <a:lstStyle/>
                    <a:p>
                      <a:pPr algn="r"/>
                      <a:r>
                        <a:rPr lang="en-US" dirty="0" smtClean="0"/>
                        <a:t>83</a:t>
                      </a:r>
                      <a:endParaRPr lang="en-US" dirty="0"/>
                    </a:p>
                  </a:txBody>
                  <a:tcPr/>
                </a:tc>
              </a:tr>
              <a:tr h="370840">
                <a:tc>
                  <a:txBody>
                    <a:bodyPr/>
                    <a:lstStyle/>
                    <a:p>
                      <a:r>
                        <a:rPr lang="en-US" dirty="0" smtClean="0"/>
                        <a:t>Math 103</a:t>
                      </a:r>
                      <a:endParaRPr lang="en-US" dirty="0"/>
                    </a:p>
                  </a:txBody>
                  <a:tcPr/>
                </a:tc>
                <a:tc>
                  <a:txBody>
                    <a:bodyPr/>
                    <a:lstStyle/>
                    <a:p>
                      <a:pPr algn="r"/>
                      <a:r>
                        <a:rPr lang="en-US" dirty="0" smtClean="0"/>
                        <a:t>4436</a:t>
                      </a:r>
                      <a:endParaRPr lang="en-US" dirty="0"/>
                    </a:p>
                  </a:txBody>
                  <a:tcPr/>
                </a:tc>
                <a:tc>
                  <a:txBody>
                    <a:bodyPr/>
                    <a:lstStyle/>
                    <a:p>
                      <a:pPr algn="r"/>
                      <a:r>
                        <a:rPr lang="en-US" dirty="0" smtClean="0"/>
                        <a:t>61</a:t>
                      </a:r>
                      <a:endParaRPr lang="en-US" dirty="0"/>
                    </a:p>
                  </a:txBody>
                  <a:tcPr/>
                </a:tc>
              </a:tr>
              <a:tr h="370840">
                <a:tc>
                  <a:txBody>
                    <a:bodyPr/>
                    <a:lstStyle/>
                    <a:p>
                      <a:r>
                        <a:rPr lang="en-US" dirty="0" smtClean="0"/>
                        <a:t>ENGR 2410</a:t>
                      </a:r>
                      <a:endParaRPr lang="en-US" dirty="0"/>
                    </a:p>
                  </a:txBody>
                  <a:tcPr/>
                </a:tc>
                <a:tc>
                  <a:txBody>
                    <a:bodyPr/>
                    <a:lstStyle/>
                    <a:p>
                      <a:pPr algn="r"/>
                      <a:r>
                        <a:rPr lang="en-US" dirty="0" smtClean="0"/>
                        <a:t>1993</a:t>
                      </a:r>
                      <a:endParaRPr lang="en-US" dirty="0"/>
                    </a:p>
                  </a:txBody>
                  <a:tcPr/>
                </a:tc>
                <a:tc>
                  <a:txBody>
                    <a:bodyPr/>
                    <a:lstStyle/>
                    <a:p>
                      <a:pPr algn="r"/>
                      <a:r>
                        <a:rPr lang="en-US" dirty="0" smtClean="0"/>
                        <a:t>39</a:t>
                      </a:r>
                      <a:endParaRPr lang="en-US" dirty="0"/>
                    </a:p>
                  </a:txBody>
                  <a:tcPr/>
                </a:tc>
              </a:tr>
              <a:tr h="370840">
                <a:tc>
                  <a:txBody>
                    <a:bodyPr/>
                    <a:lstStyle/>
                    <a:p>
                      <a:r>
                        <a:rPr lang="en-US" dirty="0" smtClean="0"/>
                        <a:t>Physics</a:t>
                      </a:r>
                      <a:r>
                        <a:rPr lang="en-US" baseline="0" dirty="0" smtClean="0"/>
                        <a:t> 11b</a:t>
                      </a:r>
                      <a:endParaRPr lang="en-US" dirty="0"/>
                    </a:p>
                  </a:txBody>
                  <a:tcPr/>
                </a:tc>
                <a:tc>
                  <a:txBody>
                    <a:bodyPr/>
                    <a:lstStyle/>
                    <a:p>
                      <a:pPr algn="r"/>
                      <a:r>
                        <a:rPr lang="en-US" dirty="0" smtClean="0"/>
                        <a:t>1254</a:t>
                      </a:r>
                      <a:endParaRPr lang="en-US" dirty="0"/>
                    </a:p>
                  </a:txBody>
                  <a:tcPr/>
                </a:tc>
                <a:tc>
                  <a:txBody>
                    <a:bodyPr/>
                    <a:lstStyle/>
                    <a:p>
                      <a:pPr algn="r"/>
                      <a:r>
                        <a:rPr lang="en-US" dirty="0" smtClean="0"/>
                        <a:t>17</a:t>
                      </a:r>
                      <a:endParaRPr lang="en-US" dirty="0"/>
                    </a:p>
                  </a:txBody>
                  <a:tcPr/>
                </a:tc>
              </a:tr>
              <a:tr h="370840">
                <a:tc>
                  <a:txBody>
                    <a:bodyPr/>
                    <a:lstStyle/>
                    <a:p>
                      <a:r>
                        <a:rPr lang="en-US" dirty="0" smtClean="0"/>
                        <a:t>CS225</a:t>
                      </a:r>
                      <a:endParaRPr lang="en-US" dirty="0"/>
                    </a:p>
                  </a:txBody>
                  <a:tcPr/>
                </a:tc>
                <a:tc>
                  <a:txBody>
                    <a:bodyPr/>
                    <a:lstStyle/>
                    <a:p>
                      <a:pPr algn="r"/>
                      <a:r>
                        <a:rPr lang="en-US" dirty="0" smtClean="0"/>
                        <a:t>880</a:t>
                      </a:r>
                      <a:endParaRPr lang="en-US" dirty="0"/>
                    </a:p>
                  </a:txBody>
                  <a:tcPr/>
                </a:tc>
                <a:tc>
                  <a:txBody>
                    <a:bodyPr/>
                    <a:lstStyle/>
                    <a:p>
                      <a:pPr algn="r"/>
                      <a:r>
                        <a:rPr lang="en-US" dirty="0" smtClean="0"/>
                        <a:t>40</a:t>
                      </a:r>
                      <a:endParaRPr lang="en-US" dirty="0"/>
                    </a:p>
                  </a:txBody>
                  <a:tcPr/>
                </a:tc>
              </a:tr>
              <a:tr h="370840">
                <a:tc>
                  <a:txBody>
                    <a:bodyPr/>
                    <a:lstStyle/>
                    <a:p>
                      <a:r>
                        <a:rPr lang="en-US" dirty="0" smtClean="0"/>
                        <a:t>Government 2001</a:t>
                      </a:r>
                      <a:endParaRPr lang="en-US" dirty="0"/>
                    </a:p>
                  </a:txBody>
                  <a:tcPr/>
                </a:tc>
                <a:tc>
                  <a:txBody>
                    <a:bodyPr/>
                    <a:lstStyle/>
                    <a:p>
                      <a:pPr algn="r"/>
                      <a:r>
                        <a:rPr lang="en-US" dirty="0" smtClean="0"/>
                        <a:t>580</a:t>
                      </a:r>
                      <a:endParaRPr lang="en-US" dirty="0"/>
                    </a:p>
                  </a:txBody>
                  <a:tcPr/>
                </a:tc>
                <a:tc>
                  <a:txBody>
                    <a:bodyPr/>
                    <a:lstStyle/>
                    <a:p>
                      <a:pPr algn="r"/>
                      <a:r>
                        <a:rPr lang="en-US" dirty="0" smtClean="0"/>
                        <a:t>9</a:t>
                      </a:r>
                      <a:endParaRPr lang="en-US" dirty="0"/>
                    </a:p>
                  </a:txBody>
                  <a:tcPr/>
                </a:tc>
              </a:tr>
              <a:tr h="370840">
                <a:tc>
                  <a:txBody>
                    <a:bodyPr/>
                    <a:lstStyle/>
                    <a:p>
                      <a:r>
                        <a:rPr lang="en-US" dirty="0" err="1" smtClean="0"/>
                        <a:t>Fysik</a:t>
                      </a:r>
                      <a:r>
                        <a:rPr lang="en-US" dirty="0" smtClean="0"/>
                        <a:t> B</a:t>
                      </a:r>
                      <a:endParaRPr lang="en-US" dirty="0"/>
                    </a:p>
                  </a:txBody>
                  <a:tcPr/>
                </a:tc>
                <a:tc>
                  <a:txBody>
                    <a:bodyPr/>
                    <a:lstStyle/>
                    <a:p>
                      <a:pPr algn="r"/>
                      <a:r>
                        <a:rPr lang="en-US" dirty="0" smtClean="0"/>
                        <a:t>369</a:t>
                      </a:r>
                      <a:endParaRPr lang="en-US" dirty="0"/>
                    </a:p>
                  </a:txBody>
                  <a:tcPr/>
                </a:tc>
                <a:tc>
                  <a:txBody>
                    <a:bodyPr/>
                    <a:lstStyle/>
                    <a:p>
                      <a:pPr algn="r"/>
                      <a:r>
                        <a:rPr lang="en-US" dirty="0" smtClean="0"/>
                        <a:t>9</a:t>
                      </a:r>
                      <a:endParaRPr lang="en-US" dirty="0"/>
                    </a:p>
                  </a:txBody>
                  <a:tcPr/>
                </a:tc>
              </a:tr>
              <a:tr h="370840">
                <a:tc>
                  <a:txBody>
                    <a:bodyPr/>
                    <a:lstStyle/>
                    <a:p>
                      <a:r>
                        <a:rPr lang="en-US" dirty="0" smtClean="0"/>
                        <a:t>Estimation IS</a:t>
                      </a:r>
                      <a:endParaRPr lang="en-US" dirty="0"/>
                    </a:p>
                  </a:txBody>
                  <a:tcPr/>
                </a:tc>
                <a:tc>
                  <a:txBody>
                    <a:bodyPr/>
                    <a:lstStyle/>
                    <a:p>
                      <a:pPr algn="r"/>
                      <a:r>
                        <a:rPr lang="en-US" dirty="0" smtClean="0"/>
                        <a:t>274</a:t>
                      </a:r>
                      <a:endParaRPr lang="en-US" dirty="0"/>
                    </a:p>
                  </a:txBody>
                  <a:tcPr/>
                </a:tc>
                <a:tc>
                  <a:txBody>
                    <a:bodyPr/>
                    <a:lstStyle/>
                    <a:p>
                      <a:pPr algn="r"/>
                      <a:r>
                        <a:rPr lang="en-US" dirty="0" smtClean="0"/>
                        <a:t>18</a:t>
                      </a:r>
                      <a:endParaRPr lang="en-US" dirty="0"/>
                    </a:p>
                  </a:txBody>
                  <a:tcPr/>
                </a:tc>
              </a:tr>
            </a:tbl>
          </a:graphicData>
        </a:graphic>
      </p:graphicFrame>
      <p:sp>
        <p:nvSpPr>
          <p:cNvPr id="10" name="TextBox 9"/>
          <p:cNvSpPr txBox="1"/>
          <p:nvPr/>
        </p:nvSpPr>
        <p:spPr>
          <a:xfrm>
            <a:off x="1905000" y="5410200"/>
            <a:ext cx="5410200" cy="1384995"/>
          </a:xfrm>
          <a:prstGeom prst="rect">
            <a:avLst/>
          </a:prstGeom>
          <a:noFill/>
        </p:spPr>
        <p:txBody>
          <a:bodyPr wrap="square" rtlCol="0">
            <a:spAutoFit/>
          </a:bodyPr>
          <a:lstStyle/>
          <a:p>
            <a:pPr algn="ctr"/>
            <a:r>
              <a:rPr lang="en-US" sz="2800" dirty="0" smtClean="0"/>
              <a:t>15 classes</a:t>
            </a:r>
          </a:p>
          <a:p>
            <a:pPr algn="ctr"/>
            <a:r>
              <a:rPr lang="en-US" sz="2800" dirty="0" smtClean="0"/>
              <a:t>4 </a:t>
            </a:r>
            <a:r>
              <a:rPr lang="en-US" sz="2800" dirty="0" smtClean="0"/>
              <a:t>universities</a:t>
            </a:r>
          </a:p>
          <a:p>
            <a:pPr algn="ctr"/>
            <a:r>
              <a:rPr lang="en-US" sz="2800" dirty="0" smtClean="0"/>
              <a:t>One class outdid top 50 MIT forums</a:t>
            </a: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a:t>
            </a:r>
            <a:endParaRPr lang="en-US" dirty="0"/>
          </a:p>
        </p:txBody>
      </p:sp>
      <p:sp>
        <p:nvSpPr>
          <p:cNvPr id="3" name="Content Placeholder 2"/>
          <p:cNvSpPr>
            <a:spLocks noGrp="1"/>
          </p:cNvSpPr>
          <p:nvPr>
            <p:ph idx="1"/>
          </p:nvPr>
        </p:nvSpPr>
        <p:spPr>
          <a:xfrm>
            <a:off x="457200" y="1600200"/>
            <a:ext cx="8305800" cy="4525963"/>
          </a:xfrm>
        </p:spPr>
        <p:txBody>
          <a:bodyPr>
            <a:normAutofit lnSpcReduction="10000"/>
          </a:bodyPr>
          <a:lstStyle/>
          <a:p>
            <a:r>
              <a:rPr lang="en-US" dirty="0" smtClean="0"/>
              <a:t>We work hard to make computers do IKM well</a:t>
            </a:r>
          </a:p>
          <a:p>
            <a:r>
              <a:rPr lang="en-US" dirty="0" smtClean="0"/>
              <a:t>People are better than computers at IKM</a:t>
            </a:r>
          </a:p>
          <a:p>
            <a:pPr lvl="1"/>
            <a:r>
              <a:rPr lang="en-US" dirty="0" smtClean="0"/>
              <a:t>They just don’t have the </a:t>
            </a:r>
            <a:r>
              <a:rPr lang="en-US" dirty="0" smtClean="0"/>
              <a:t>right tools</a:t>
            </a:r>
            <a:endParaRPr lang="en-US" dirty="0" smtClean="0"/>
          </a:p>
          <a:p>
            <a:pPr lvl="1"/>
            <a:r>
              <a:rPr lang="en-US" dirty="0" smtClean="0"/>
              <a:t>Or the time/desire</a:t>
            </a:r>
          </a:p>
          <a:p>
            <a:r>
              <a:rPr lang="en-US" dirty="0" smtClean="0"/>
              <a:t>Don’t assume passive IK consumers</a:t>
            </a:r>
          </a:p>
          <a:p>
            <a:r>
              <a:rPr lang="en-US" dirty="0" smtClean="0"/>
              <a:t>Tools can encourage active engagement in IKM</a:t>
            </a:r>
          </a:p>
          <a:p>
            <a:pPr lvl="1"/>
            <a:r>
              <a:rPr lang="en-US" dirty="0" smtClean="0"/>
              <a:t>By deciding what users are capable of</a:t>
            </a:r>
          </a:p>
          <a:p>
            <a:pPr lvl="1"/>
            <a:r>
              <a:rPr lang="en-US" dirty="0" smtClean="0"/>
              <a:t>And minimizing </a:t>
            </a:r>
            <a:r>
              <a:rPr lang="en-US" dirty="0" smtClean="0"/>
              <a:t>effort to use</a:t>
            </a:r>
            <a:endParaRPr lang="en-US" dirty="0" smtClean="0"/>
          </a:p>
          <a:p>
            <a:pPr lvl="1"/>
            <a:r>
              <a:rPr lang="en-US" dirty="0" smtClean="0"/>
              <a:t>And maximizing/exposing benefit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Nb</a:t>
            </a:r>
            <a:r>
              <a:rPr lang="en-US" dirty="0" smtClean="0"/>
              <a:t> Outcomes</a:t>
            </a:r>
            <a:endParaRPr lang="en-US" dirty="0"/>
          </a:p>
        </p:txBody>
      </p:sp>
      <p:graphicFrame>
        <p:nvGraphicFramePr>
          <p:cNvPr id="7" name="Content Placeholder 6"/>
          <p:cNvGraphicFramePr>
            <a:graphicFrameLocks noGrp="1"/>
          </p:cNvGraphicFramePr>
          <p:nvPr>
            <p:ph idx="1"/>
          </p:nvPr>
        </p:nvGraphicFramePr>
        <p:xfrm>
          <a:off x="457200" y="1295400"/>
          <a:ext cx="8229600" cy="370840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Class</a:t>
                      </a:r>
                      <a:endParaRPr lang="en-US" dirty="0"/>
                    </a:p>
                  </a:txBody>
                  <a:tcPr/>
                </a:tc>
                <a:tc>
                  <a:txBody>
                    <a:bodyPr/>
                    <a:lstStyle/>
                    <a:p>
                      <a:pPr algn="r"/>
                      <a:r>
                        <a:rPr lang="en-US" dirty="0" smtClean="0"/>
                        <a:t>Comments</a:t>
                      </a:r>
                      <a:endParaRPr lang="en-US" dirty="0"/>
                    </a:p>
                  </a:txBody>
                  <a:tcPr/>
                </a:tc>
                <a:tc>
                  <a:txBody>
                    <a:bodyPr/>
                    <a:lstStyle/>
                    <a:p>
                      <a:pPr algn="r"/>
                      <a:r>
                        <a:rPr lang="en-US" dirty="0" smtClean="0"/>
                        <a:t>Per Student</a:t>
                      </a:r>
                      <a:endParaRPr lang="en-US" dirty="0"/>
                    </a:p>
                  </a:txBody>
                  <a:tcPr/>
                </a:tc>
              </a:tr>
              <a:tr h="370840">
                <a:tc>
                  <a:txBody>
                    <a:bodyPr/>
                    <a:lstStyle/>
                    <a:p>
                      <a:r>
                        <a:rPr lang="en-US" dirty="0" smtClean="0"/>
                        <a:t>6.055</a:t>
                      </a:r>
                      <a:endParaRPr lang="en-US" dirty="0"/>
                    </a:p>
                  </a:txBody>
                  <a:tcPr>
                    <a:solidFill>
                      <a:schemeClr val="accent2"/>
                    </a:solidFill>
                  </a:tcPr>
                </a:tc>
                <a:tc>
                  <a:txBody>
                    <a:bodyPr/>
                    <a:lstStyle/>
                    <a:p>
                      <a:pPr algn="r"/>
                      <a:r>
                        <a:rPr lang="en-US" dirty="0" smtClean="0"/>
                        <a:t>14258</a:t>
                      </a:r>
                      <a:endParaRPr lang="en-US" dirty="0"/>
                    </a:p>
                  </a:txBody>
                  <a:tcPr>
                    <a:solidFill>
                      <a:schemeClr val="accent2"/>
                    </a:solidFill>
                  </a:tcPr>
                </a:tc>
                <a:tc>
                  <a:txBody>
                    <a:bodyPr/>
                    <a:lstStyle/>
                    <a:p>
                      <a:pPr algn="r"/>
                      <a:r>
                        <a:rPr lang="en-US" dirty="0" smtClean="0"/>
                        <a:t>151</a:t>
                      </a:r>
                      <a:endParaRPr lang="en-US" dirty="0"/>
                    </a:p>
                  </a:txBody>
                  <a:tcPr>
                    <a:solidFill>
                      <a:schemeClr val="accent2"/>
                    </a:solidFill>
                  </a:tcPr>
                </a:tc>
              </a:tr>
              <a:tr h="370840">
                <a:tc>
                  <a:txBody>
                    <a:bodyPr/>
                    <a:lstStyle/>
                    <a:p>
                      <a:r>
                        <a:rPr lang="en-US" dirty="0" smtClean="0"/>
                        <a:t>6.813</a:t>
                      </a:r>
                      <a:endParaRPr lang="en-US" dirty="0"/>
                    </a:p>
                  </a:txBody>
                  <a:tcPr/>
                </a:tc>
                <a:tc>
                  <a:txBody>
                    <a:bodyPr/>
                    <a:lstStyle/>
                    <a:p>
                      <a:pPr algn="r"/>
                      <a:r>
                        <a:rPr lang="en-US" dirty="0" smtClean="0"/>
                        <a:t>10420</a:t>
                      </a:r>
                      <a:endParaRPr lang="en-US" dirty="0"/>
                    </a:p>
                  </a:txBody>
                  <a:tcPr/>
                </a:tc>
                <a:tc>
                  <a:txBody>
                    <a:bodyPr/>
                    <a:lstStyle/>
                    <a:p>
                      <a:pPr algn="r"/>
                      <a:r>
                        <a:rPr lang="en-US" dirty="0" smtClean="0"/>
                        <a:t>83</a:t>
                      </a:r>
                      <a:endParaRPr lang="en-US" dirty="0"/>
                    </a:p>
                  </a:txBody>
                  <a:tcPr/>
                </a:tc>
              </a:tr>
              <a:tr h="370840">
                <a:tc>
                  <a:txBody>
                    <a:bodyPr/>
                    <a:lstStyle/>
                    <a:p>
                      <a:r>
                        <a:rPr lang="en-US" dirty="0" smtClean="0"/>
                        <a:t>Math 103</a:t>
                      </a:r>
                      <a:endParaRPr lang="en-US" dirty="0"/>
                    </a:p>
                  </a:txBody>
                  <a:tcPr/>
                </a:tc>
                <a:tc>
                  <a:txBody>
                    <a:bodyPr/>
                    <a:lstStyle/>
                    <a:p>
                      <a:pPr algn="r"/>
                      <a:r>
                        <a:rPr lang="en-US" dirty="0" smtClean="0"/>
                        <a:t>4436</a:t>
                      </a:r>
                      <a:endParaRPr lang="en-US" dirty="0"/>
                    </a:p>
                  </a:txBody>
                  <a:tcPr/>
                </a:tc>
                <a:tc>
                  <a:txBody>
                    <a:bodyPr/>
                    <a:lstStyle/>
                    <a:p>
                      <a:pPr algn="r"/>
                      <a:r>
                        <a:rPr lang="en-US" dirty="0" smtClean="0"/>
                        <a:t>61</a:t>
                      </a:r>
                      <a:endParaRPr lang="en-US" dirty="0"/>
                    </a:p>
                  </a:txBody>
                  <a:tcPr/>
                </a:tc>
              </a:tr>
              <a:tr h="370840">
                <a:tc>
                  <a:txBody>
                    <a:bodyPr/>
                    <a:lstStyle/>
                    <a:p>
                      <a:r>
                        <a:rPr lang="en-US" dirty="0" smtClean="0"/>
                        <a:t>ENGR 2410</a:t>
                      </a:r>
                      <a:endParaRPr lang="en-US" dirty="0"/>
                    </a:p>
                  </a:txBody>
                  <a:tcPr/>
                </a:tc>
                <a:tc>
                  <a:txBody>
                    <a:bodyPr/>
                    <a:lstStyle/>
                    <a:p>
                      <a:pPr algn="r"/>
                      <a:r>
                        <a:rPr lang="en-US" dirty="0" smtClean="0"/>
                        <a:t>1993</a:t>
                      </a:r>
                      <a:endParaRPr lang="en-US" dirty="0"/>
                    </a:p>
                  </a:txBody>
                  <a:tcPr/>
                </a:tc>
                <a:tc>
                  <a:txBody>
                    <a:bodyPr/>
                    <a:lstStyle/>
                    <a:p>
                      <a:pPr algn="r"/>
                      <a:r>
                        <a:rPr lang="en-US" dirty="0" smtClean="0"/>
                        <a:t>39</a:t>
                      </a:r>
                      <a:endParaRPr lang="en-US" dirty="0"/>
                    </a:p>
                  </a:txBody>
                  <a:tcPr/>
                </a:tc>
              </a:tr>
              <a:tr h="370840">
                <a:tc>
                  <a:txBody>
                    <a:bodyPr/>
                    <a:lstStyle/>
                    <a:p>
                      <a:r>
                        <a:rPr lang="en-US" dirty="0" smtClean="0"/>
                        <a:t>Physics</a:t>
                      </a:r>
                      <a:r>
                        <a:rPr lang="en-US" baseline="0" dirty="0" smtClean="0"/>
                        <a:t> 11b</a:t>
                      </a:r>
                      <a:endParaRPr lang="en-US" dirty="0"/>
                    </a:p>
                  </a:txBody>
                  <a:tcPr/>
                </a:tc>
                <a:tc>
                  <a:txBody>
                    <a:bodyPr/>
                    <a:lstStyle/>
                    <a:p>
                      <a:pPr algn="r"/>
                      <a:r>
                        <a:rPr lang="en-US" dirty="0" smtClean="0"/>
                        <a:t>1254</a:t>
                      </a:r>
                      <a:endParaRPr lang="en-US" dirty="0"/>
                    </a:p>
                  </a:txBody>
                  <a:tcPr/>
                </a:tc>
                <a:tc>
                  <a:txBody>
                    <a:bodyPr/>
                    <a:lstStyle/>
                    <a:p>
                      <a:pPr algn="r"/>
                      <a:r>
                        <a:rPr lang="en-US" dirty="0" smtClean="0"/>
                        <a:t>17</a:t>
                      </a:r>
                      <a:endParaRPr lang="en-US" dirty="0"/>
                    </a:p>
                  </a:txBody>
                  <a:tcPr/>
                </a:tc>
              </a:tr>
              <a:tr h="370840">
                <a:tc>
                  <a:txBody>
                    <a:bodyPr/>
                    <a:lstStyle/>
                    <a:p>
                      <a:r>
                        <a:rPr lang="en-US" dirty="0" smtClean="0"/>
                        <a:t>CS225</a:t>
                      </a:r>
                      <a:endParaRPr lang="en-US" dirty="0"/>
                    </a:p>
                  </a:txBody>
                  <a:tcPr/>
                </a:tc>
                <a:tc>
                  <a:txBody>
                    <a:bodyPr/>
                    <a:lstStyle/>
                    <a:p>
                      <a:pPr algn="r"/>
                      <a:r>
                        <a:rPr lang="en-US" dirty="0" smtClean="0"/>
                        <a:t>880</a:t>
                      </a:r>
                      <a:endParaRPr lang="en-US" dirty="0"/>
                    </a:p>
                  </a:txBody>
                  <a:tcPr/>
                </a:tc>
                <a:tc>
                  <a:txBody>
                    <a:bodyPr/>
                    <a:lstStyle/>
                    <a:p>
                      <a:pPr algn="r"/>
                      <a:r>
                        <a:rPr lang="en-US" dirty="0" smtClean="0"/>
                        <a:t>40</a:t>
                      </a:r>
                      <a:endParaRPr lang="en-US" dirty="0"/>
                    </a:p>
                  </a:txBody>
                  <a:tcPr/>
                </a:tc>
              </a:tr>
              <a:tr h="370840">
                <a:tc>
                  <a:txBody>
                    <a:bodyPr/>
                    <a:lstStyle/>
                    <a:p>
                      <a:r>
                        <a:rPr lang="en-US" dirty="0" smtClean="0"/>
                        <a:t>Government 2001</a:t>
                      </a:r>
                      <a:endParaRPr lang="en-US" dirty="0"/>
                    </a:p>
                  </a:txBody>
                  <a:tcPr/>
                </a:tc>
                <a:tc>
                  <a:txBody>
                    <a:bodyPr/>
                    <a:lstStyle/>
                    <a:p>
                      <a:pPr algn="r"/>
                      <a:r>
                        <a:rPr lang="en-US" dirty="0" smtClean="0"/>
                        <a:t>580</a:t>
                      </a:r>
                      <a:endParaRPr lang="en-US" dirty="0"/>
                    </a:p>
                  </a:txBody>
                  <a:tcPr/>
                </a:tc>
                <a:tc>
                  <a:txBody>
                    <a:bodyPr/>
                    <a:lstStyle/>
                    <a:p>
                      <a:pPr algn="r"/>
                      <a:r>
                        <a:rPr lang="en-US" dirty="0" smtClean="0"/>
                        <a:t>9</a:t>
                      </a:r>
                      <a:endParaRPr lang="en-US" dirty="0"/>
                    </a:p>
                  </a:txBody>
                  <a:tcPr/>
                </a:tc>
              </a:tr>
              <a:tr h="370840">
                <a:tc>
                  <a:txBody>
                    <a:bodyPr/>
                    <a:lstStyle/>
                    <a:p>
                      <a:r>
                        <a:rPr lang="en-US" dirty="0" err="1" smtClean="0"/>
                        <a:t>Fysik</a:t>
                      </a:r>
                      <a:r>
                        <a:rPr lang="en-US" dirty="0" smtClean="0"/>
                        <a:t> B</a:t>
                      </a:r>
                      <a:endParaRPr lang="en-US" dirty="0"/>
                    </a:p>
                  </a:txBody>
                  <a:tcPr/>
                </a:tc>
                <a:tc>
                  <a:txBody>
                    <a:bodyPr/>
                    <a:lstStyle/>
                    <a:p>
                      <a:pPr algn="r"/>
                      <a:r>
                        <a:rPr lang="en-US" dirty="0" smtClean="0"/>
                        <a:t>369</a:t>
                      </a:r>
                      <a:endParaRPr lang="en-US" dirty="0"/>
                    </a:p>
                  </a:txBody>
                  <a:tcPr/>
                </a:tc>
                <a:tc>
                  <a:txBody>
                    <a:bodyPr/>
                    <a:lstStyle/>
                    <a:p>
                      <a:pPr algn="r"/>
                      <a:r>
                        <a:rPr lang="en-US" dirty="0" smtClean="0"/>
                        <a:t>9</a:t>
                      </a:r>
                      <a:endParaRPr lang="en-US" dirty="0"/>
                    </a:p>
                  </a:txBody>
                  <a:tcPr/>
                </a:tc>
              </a:tr>
              <a:tr h="370840">
                <a:tc>
                  <a:txBody>
                    <a:bodyPr/>
                    <a:lstStyle/>
                    <a:p>
                      <a:r>
                        <a:rPr lang="en-US" dirty="0" smtClean="0"/>
                        <a:t>Estimation IS</a:t>
                      </a:r>
                      <a:endParaRPr lang="en-US" dirty="0"/>
                    </a:p>
                  </a:txBody>
                  <a:tcPr/>
                </a:tc>
                <a:tc>
                  <a:txBody>
                    <a:bodyPr/>
                    <a:lstStyle/>
                    <a:p>
                      <a:pPr algn="r"/>
                      <a:r>
                        <a:rPr lang="en-US" dirty="0" smtClean="0"/>
                        <a:t>274</a:t>
                      </a:r>
                      <a:endParaRPr lang="en-US" dirty="0"/>
                    </a:p>
                  </a:txBody>
                  <a:tcPr/>
                </a:tc>
                <a:tc>
                  <a:txBody>
                    <a:bodyPr/>
                    <a:lstStyle/>
                    <a:p>
                      <a:pPr algn="r"/>
                      <a:r>
                        <a:rPr lang="en-US" dirty="0" smtClean="0"/>
                        <a:t>18</a:t>
                      </a:r>
                      <a:endParaRPr lang="en-US" dirty="0"/>
                    </a:p>
                  </a:txBody>
                  <a:tcPr/>
                </a:tc>
              </a:tr>
            </a:tbl>
          </a:graphicData>
        </a:graphic>
      </p:graphicFrame>
      <p:sp>
        <p:nvSpPr>
          <p:cNvPr id="5" name="TextBox 4"/>
          <p:cNvSpPr txBox="1"/>
          <p:nvPr/>
        </p:nvSpPr>
        <p:spPr>
          <a:xfrm>
            <a:off x="1905000" y="5410200"/>
            <a:ext cx="5410200" cy="1384995"/>
          </a:xfrm>
          <a:prstGeom prst="rect">
            <a:avLst/>
          </a:prstGeom>
          <a:noFill/>
        </p:spPr>
        <p:txBody>
          <a:bodyPr wrap="square" rtlCol="0">
            <a:spAutoFit/>
          </a:bodyPr>
          <a:lstStyle/>
          <a:p>
            <a:pPr algn="ctr"/>
            <a:r>
              <a:rPr lang="en-US" sz="2800" dirty="0" smtClean="0"/>
              <a:t>15 classes</a:t>
            </a:r>
          </a:p>
          <a:p>
            <a:pPr algn="ctr"/>
            <a:r>
              <a:rPr lang="en-US" sz="2800" dirty="0" smtClean="0"/>
              <a:t>4 </a:t>
            </a:r>
            <a:r>
              <a:rPr lang="en-US" sz="2800" dirty="0" smtClean="0"/>
              <a:t>universities</a:t>
            </a:r>
          </a:p>
          <a:p>
            <a:pPr algn="ctr"/>
            <a:r>
              <a:rPr lang="en-US" sz="2800" dirty="0" smtClean="0"/>
              <a:t>One class outdid top 50 MIT forums</a:t>
            </a:r>
            <a:endParaRPr lang="en-US" sz="2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Assessment</a:t>
            </a:r>
            <a:endParaRPr lang="en-US" dirty="0"/>
          </a:p>
        </p:txBody>
      </p:sp>
      <p:sp>
        <p:nvSpPr>
          <p:cNvPr id="4" name="Text Placeholder 3"/>
          <p:cNvSpPr>
            <a:spLocks noGrp="1"/>
          </p:cNvSpPr>
          <p:nvPr>
            <p:ph type="body" idx="1"/>
          </p:nvPr>
        </p:nvSpPr>
        <p:spPr/>
        <p:txBody>
          <a:bodyPr/>
          <a:lstStyle/>
          <a:p>
            <a:endParaRPr lang="en-US"/>
          </a:p>
        </p:txBody>
      </p:sp>
      <p:sp>
        <p:nvSpPr>
          <p:cNvPr id="5" name="TextBox 4"/>
          <p:cNvSpPr txBox="1"/>
          <p:nvPr/>
        </p:nvSpPr>
        <p:spPr>
          <a:xfrm>
            <a:off x="8686800" y="6553200"/>
            <a:ext cx="457200" cy="369332"/>
          </a:xfrm>
          <a:prstGeom prst="rect">
            <a:avLst/>
          </a:prstGeom>
          <a:noFill/>
        </p:spPr>
        <p:txBody>
          <a:bodyPr wrap="square" rtlCol="0">
            <a:spAutoFit/>
          </a:bodyPr>
          <a:lstStyle/>
          <a:p>
            <a:r>
              <a:rPr lang="en-US" dirty="0" smtClean="0"/>
              <a:t>50</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Use Class</a:t>
            </a:r>
            <a:endParaRPr lang="en-US" dirty="0"/>
          </a:p>
        </p:txBody>
      </p:sp>
      <p:sp>
        <p:nvSpPr>
          <p:cNvPr id="3" name="Content Placeholder 2"/>
          <p:cNvSpPr>
            <a:spLocks noGrp="1"/>
          </p:cNvSpPr>
          <p:nvPr>
            <p:ph idx="1"/>
          </p:nvPr>
        </p:nvSpPr>
        <p:spPr>
          <a:xfrm>
            <a:off x="457200" y="1295400"/>
            <a:ext cx="8229600" cy="5562600"/>
          </a:xfrm>
        </p:spPr>
        <p:txBody>
          <a:bodyPr>
            <a:normAutofit/>
          </a:bodyPr>
          <a:lstStyle/>
          <a:p>
            <a:r>
              <a:rPr lang="en-US" dirty="0" smtClean="0"/>
              <a:t>Annotation required</a:t>
            </a:r>
          </a:p>
          <a:p>
            <a:pPr lvl="1"/>
            <a:r>
              <a:rPr lang="en-US" dirty="0" smtClean="0"/>
              <a:t>But grew to double its required amount over term</a:t>
            </a:r>
          </a:p>
          <a:p>
            <a:pPr lvl="1"/>
            <a:r>
              <a:rPr lang="en-US" dirty="0" smtClean="0"/>
              <a:t>Voluntary usage </a:t>
            </a:r>
            <a:r>
              <a:rPr lang="en-US" dirty="0" smtClean="0">
                <a:solidFill>
                  <a:srgbClr val="FF0000"/>
                </a:solidFill>
              </a:rPr>
              <a:t>after</a:t>
            </a:r>
            <a:r>
              <a:rPr lang="en-US" dirty="0" smtClean="0"/>
              <a:t> benefits demonstrated by force</a:t>
            </a:r>
          </a:p>
          <a:p>
            <a:r>
              <a:rPr lang="en-US" dirty="0" smtClean="0"/>
              <a:t>Extensive in-depth discussions</a:t>
            </a:r>
          </a:p>
          <a:p>
            <a:r>
              <a:rPr lang="en-US" dirty="0" smtClean="0"/>
              <a:t>73% questions resolved by other students</a:t>
            </a:r>
          </a:p>
          <a:p>
            <a:pPr lvl="1"/>
            <a:r>
              <a:rPr lang="en-US" dirty="0" smtClean="0"/>
              <a:t>Most students considered answers “timely” </a:t>
            </a:r>
          </a:p>
          <a:p>
            <a:pPr lvl="1"/>
            <a:r>
              <a:rPr lang="en-US" dirty="0" smtClean="0"/>
              <a:t>Meaning less than one hour</a:t>
            </a:r>
          </a:p>
          <a:p>
            <a:pPr lvl="1"/>
            <a:r>
              <a:rPr lang="en-US" dirty="0" smtClean="0"/>
              <a:t>Far faster than staff responses (one day)</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Feedback</a:t>
            </a:r>
            <a:endParaRPr lang="en-US" dirty="0"/>
          </a:p>
        </p:txBody>
      </p:sp>
      <p:sp>
        <p:nvSpPr>
          <p:cNvPr id="5" name="Content Placeholder 4"/>
          <p:cNvSpPr>
            <a:spLocks noGrp="1"/>
          </p:cNvSpPr>
          <p:nvPr>
            <p:ph idx="1"/>
          </p:nvPr>
        </p:nvSpPr>
        <p:spPr>
          <a:xfrm>
            <a:off x="457200" y="1295400"/>
            <a:ext cx="8229600" cy="5334000"/>
          </a:xfrm>
        </p:spPr>
        <p:txBody>
          <a:bodyPr>
            <a:normAutofit fontScale="85000" lnSpcReduction="20000"/>
          </a:bodyPr>
          <a:lstStyle/>
          <a:p>
            <a:r>
              <a:rPr lang="en-US" dirty="0" smtClean="0"/>
              <a:t>Substantial discussion</a:t>
            </a:r>
          </a:p>
          <a:p>
            <a:pPr lvl="1"/>
            <a:r>
              <a:rPr lang="en-US" dirty="0" smtClean="0"/>
              <a:t>“Never had this level of in-depth discussion before”</a:t>
            </a:r>
          </a:p>
          <a:p>
            <a:pPr lvl="1"/>
            <a:r>
              <a:rPr lang="en-US" dirty="0" smtClean="0"/>
              <a:t>“It was cool to see other people's comments on the material.”</a:t>
            </a:r>
          </a:p>
          <a:p>
            <a:pPr lvl="1"/>
            <a:r>
              <a:rPr lang="en-US" dirty="0" smtClean="0"/>
              <a:t>“The volume of discussion and feedback was much greater than in any other class.”</a:t>
            </a:r>
          </a:p>
          <a:p>
            <a:r>
              <a:rPr lang="en-US" dirty="0" smtClean="0"/>
              <a:t>Collective intelligence</a:t>
            </a:r>
          </a:p>
          <a:p>
            <a:pPr lvl="1"/>
            <a:r>
              <a:rPr lang="en-US" dirty="0" smtClean="0"/>
              <a:t>“I was able to share ideas and have my questions answered by classmates”</a:t>
            </a:r>
          </a:p>
          <a:p>
            <a:pPr lvl="1"/>
            <a:r>
              <a:rPr lang="en-US" dirty="0" smtClean="0"/>
              <a:t>“I really enjoyed the collaborative learning. The comments that were made really helped my understanding of some of the material.”</a:t>
            </a:r>
          </a:p>
          <a:p>
            <a:pPr lvl="1"/>
            <a:r>
              <a:rPr lang="en-US" dirty="0" smtClean="0"/>
              <a:t>“Open questions to a whole class are incredibly useful. Everyone has their area of expertise and this is access to everyone's combined intelligence”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Feedback</a:t>
            </a:r>
            <a:endParaRPr lang="en-US" dirty="0"/>
          </a:p>
        </p:txBody>
      </p:sp>
      <p:sp>
        <p:nvSpPr>
          <p:cNvPr id="3" name="Content Placeholder 2"/>
          <p:cNvSpPr>
            <a:spLocks noGrp="1"/>
          </p:cNvSpPr>
          <p:nvPr>
            <p:ph idx="1"/>
          </p:nvPr>
        </p:nvSpPr>
        <p:spPr/>
        <p:txBody>
          <a:bodyPr/>
          <a:lstStyle/>
          <a:p>
            <a:r>
              <a:rPr lang="en-US" dirty="0" smtClean="0"/>
              <a:t>Measuring stick</a:t>
            </a:r>
          </a:p>
          <a:p>
            <a:pPr lvl="1"/>
            <a:r>
              <a:rPr lang="en-US" dirty="0" smtClean="0"/>
              <a:t>“It's encouraging to see if I'm not the only one confused and nice when people answer my questions. I also like answering other people's questions.”</a:t>
            </a:r>
          </a:p>
          <a:p>
            <a:pPr lvl="1"/>
            <a:r>
              <a:rPr lang="en-US" dirty="0" smtClean="0"/>
              <a:t>“[NB] helps me see whether the questions I have are reasonable/shared by others, or in some cases, whether I have misunderstood or glossed over an important concept.”</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a Forum?</a:t>
            </a:r>
            <a:endParaRPr lang="en-US" dirty="0"/>
          </a:p>
        </p:txBody>
      </p:sp>
      <p:sp>
        <p:nvSpPr>
          <p:cNvPr id="3" name="Content Placeholder 2"/>
          <p:cNvSpPr>
            <a:spLocks noGrp="1"/>
          </p:cNvSpPr>
          <p:nvPr>
            <p:ph idx="1"/>
          </p:nvPr>
        </p:nvSpPr>
        <p:spPr/>
        <p:txBody>
          <a:bodyPr/>
          <a:lstStyle/>
          <a:p>
            <a:r>
              <a:rPr lang="en-US" dirty="0" smtClean="0"/>
              <a:t>All those results/quotes could be about any forum</a:t>
            </a:r>
          </a:p>
          <a:p>
            <a:r>
              <a:rPr lang="en-US" dirty="0" smtClean="0"/>
              <a:t>Though it does indicate that no forum has succeeded in these students’ classes</a:t>
            </a:r>
          </a:p>
          <a:p>
            <a:r>
              <a:rPr lang="en-US" dirty="0" smtClean="0"/>
              <a:t>Any evidence that the annotation approach was better?</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NB-specific Benefits</a:t>
            </a:r>
            <a:endParaRPr lang="en-US" dirty="0"/>
          </a:p>
        </p:txBody>
      </p:sp>
      <p:sp>
        <p:nvSpPr>
          <p:cNvPr id="3" name="Content Placeholder 2"/>
          <p:cNvSpPr>
            <a:spLocks noGrp="1"/>
          </p:cNvSpPr>
          <p:nvPr>
            <p:ph idx="1"/>
          </p:nvPr>
        </p:nvSpPr>
        <p:spPr>
          <a:xfrm>
            <a:off x="457200" y="1295400"/>
            <a:ext cx="8229600" cy="5334000"/>
          </a:xfrm>
        </p:spPr>
        <p:txBody>
          <a:bodyPr>
            <a:normAutofit/>
          </a:bodyPr>
          <a:lstStyle/>
          <a:p>
            <a:r>
              <a:rPr lang="en-US" dirty="0" smtClean="0"/>
              <a:t>Context sensitive comments</a:t>
            </a:r>
          </a:p>
          <a:p>
            <a:pPr lvl="1"/>
            <a:r>
              <a:rPr lang="en-US" dirty="0" smtClean="0"/>
              <a:t>“How does he get from 1 to 3 here?”</a:t>
            </a:r>
          </a:p>
          <a:p>
            <a:pPr lvl="1"/>
            <a:r>
              <a:rPr lang="en-US" dirty="0" smtClean="0"/>
              <a:t>“Why?”</a:t>
            </a:r>
          </a:p>
          <a:p>
            <a:pPr lvl="1"/>
            <a:r>
              <a:rPr lang="en-US" dirty="0" smtClean="0"/>
              <a:t>Easier to ask a question than standard forum</a:t>
            </a:r>
          </a:p>
          <a:p>
            <a:r>
              <a:rPr lang="en-US" dirty="0" smtClean="0"/>
              <a:t>Responses synthesizing multiple geographically-close threads</a:t>
            </a:r>
          </a:p>
          <a:p>
            <a:pPr lvl="1"/>
            <a:r>
              <a:rPr lang="en-US" dirty="0" smtClean="0"/>
              <a:t>“The two threads to the left say….”</a:t>
            </a:r>
          </a:p>
          <a:p>
            <a:r>
              <a:rPr lang="en-US" dirty="0" smtClean="0"/>
              <a:t>74% of students did not print notes</a:t>
            </a:r>
          </a:p>
          <a:p>
            <a:pPr lvl="1"/>
            <a:r>
              <a:rPr lang="en-US" dirty="0" smtClean="0"/>
              <a:t>Could have printed, read, checked forum later</a:t>
            </a:r>
          </a:p>
          <a:p>
            <a:pPr lvl="1"/>
            <a:r>
              <a:rPr lang="en-US" dirty="0" smtClean="0"/>
              <a:t>In-place benefits outweighed those of paper</a:t>
            </a:r>
          </a:p>
          <a:p>
            <a:endParaRPr lang="en-US" dirty="0" smtClean="0"/>
          </a:p>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WHILE Reading</a:t>
            </a:r>
            <a:endParaRPr lang="en-US" dirty="0"/>
          </a:p>
        </p:txBody>
      </p:sp>
      <p:pic>
        <p:nvPicPr>
          <p:cNvPr id="8" name="Content Placeholder 7" descr="session_spread.png"/>
          <p:cNvPicPr>
            <a:picLocks noGrp="1" noChangeAspect="1"/>
          </p:cNvPicPr>
          <p:nvPr>
            <p:ph sz="half" idx="1"/>
          </p:nvPr>
        </p:nvPicPr>
        <p:blipFill>
          <a:blip r:embed="rId3" cstate="print"/>
          <a:stretch>
            <a:fillRect/>
          </a:stretch>
        </p:blipFill>
        <p:spPr>
          <a:xfrm>
            <a:off x="4953000" y="3714750"/>
            <a:ext cx="4191000" cy="3143250"/>
          </a:xfrm>
        </p:spPr>
      </p:pic>
      <p:sp>
        <p:nvSpPr>
          <p:cNvPr id="7" name="Content Placeholder 6"/>
          <p:cNvSpPr>
            <a:spLocks noGrp="1"/>
          </p:cNvSpPr>
          <p:nvPr>
            <p:ph sz="half" idx="2"/>
          </p:nvPr>
        </p:nvSpPr>
        <p:spPr>
          <a:xfrm>
            <a:off x="457200" y="1600200"/>
            <a:ext cx="8153400" cy="4525963"/>
          </a:xfrm>
        </p:spPr>
        <p:txBody>
          <a:bodyPr>
            <a:normAutofit/>
          </a:bodyPr>
          <a:lstStyle/>
          <a:p>
            <a:r>
              <a:rPr lang="en-US" sz="3200" dirty="0" smtClean="0"/>
              <a:t>Logged all usage</a:t>
            </a:r>
          </a:p>
          <a:p>
            <a:r>
              <a:rPr lang="en-US" sz="3200" dirty="0" smtClean="0"/>
              <a:t>Identified reading sessions (10 min-1 hour)</a:t>
            </a:r>
          </a:p>
          <a:p>
            <a:r>
              <a:rPr lang="en-US" sz="3200" dirty="0" smtClean="0"/>
              <a:t>When in interval were replies to comments?</a:t>
            </a:r>
          </a:p>
          <a:p>
            <a:r>
              <a:rPr lang="en-US" sz="3200" dirty="0" smtClean="0"/>
              <a:t>Evenly distributed throughout reading</a:t>
            </a:r>
          </a:p>
          <a:p>
            <a:r>
              <a:rPr lang="en-US" sz="3200" dirty="0" smtClean="0"/>
              <a:t>Staying in the flow….</a:t>
            </a:r>
          </a:p>
          <a:p>
            <a:r>
              <a:rPr lang="en-US" sz="3200" dirty="0" smtClean="0"/>
              <a:t>Hypothesis: this gave</a:t>
            </a:r>
            <a:br>
              <a:rPr lang="en-US" sz="3200" dirty="0" smtClean="0"/>
            </a:br>
            <a:r>
              <a:rPr lang="en-US" sz="3200" dirty="0" smtClean="0"/>
              <a:t>critical mass for forum</a:t>
            </a:r>
            <a:br>
              <a:rPr lang="en-US" sz="3200" dirty="0" smtClean="0"/>
            </a:br>
            <a:r>
              <a:rPr lang="en-US" sz="3200" dirty="0" smtClean="0"/>
              <a:t>to succeed</a:t>
            </a:r>
            <a:endParaRPr lang="en-US" sz="3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 Real World</a:t>
            </a:r>
            <a:endParaRPr lang="en-US" dirty="0"/>
          </a:p>
        </p:txBody>
      </p:sp>
      <p:sp>
        <p:nvSpPr>
          <p:cNvPr id="3" name="Content Placeholder 2"/>
          <p:cNvSpPr>
            <a:spLocks noGrp="1"/>
          </p:cNvSpPr>
          <p:nvPr>
            <p:ph idx="1"/>
          </p:nvPr>
        </p:nvSpPr>
        <p:spPr/>
        <p:txBody>
          <a:bodyPr/>
          <a:lstStyle/>
          <a:p>
            <a:r>
              <a:rPr lang="en-US" dirty="0" smtClean="0"/>
              <a:t>In 2006, list of 14 social annotation tools</a:t>
            </a:r>
          </a:p>
          <a:p>
            <a:r>
              <a:rPr lang="en-US" dirty="0" smtClean="0"/>
              <a:t>As of 2011, only one still exists</a:t>
            </a:r>
          </a:p>
          <a:p>
            <a:r>
              <a:rPr lang="en-US" dirty="0" smtClean="0"/>
              <a:t>And it is sticky notes, not conversations</a:t>
            </a:r>
            <a:endParaRPr lang="en-US" dirty="0"/>
          </a:p>
          <a:p>
            <a:endParaRPr lang="en-US" dirty="0" smtClean="0"/>
          </a:p>
          <a:p>
            <a:r>
              <a:rPr lang="en-US" dirty="0" smtClean="0"/>
              <a:t>Lesson: </a:t>
            </a:r>
          </a:p>
          <a:p>
            <a:pPr lvl="1"/>
            <a:r>
              <a:rPr lang="en-US" dirty="0"/>
              <a:t>M</a:t>
            </a:r>
            <a:r>
              <a:rPr lang="en-US" dirty="0" smtClean="0"/>
              <a:t>arginal annotations can work</a:t>
            </a:r>
          </a:p>
          <a:p>
            <a:pPr lvl="1"/>
            <a:r>
              <a:rPr lang="en-US" dirty="0" smtClean="0"/>
              <a:t>Very sensitive to </a:t>
            </a:r>
            <a:r>
              <a:rPr lang="en-US" dirty="0" smtClean="0"/>
              <a:t>unknown subtle</a:t>
            </a:r>
            <a:r>
              <a:rPr lang="en-US" dirty="0" smtClean="0"/>
              <a:t> </a:t>
            </a:r>
            <a:r>
              <a:rPr lang="en-US" dirty="0" smtClean="0"/>
              <a:t>details</a:t>
            </a:r>
          </a:p>
          <a:p>
            <a:pPr lvl="1"/>
            <a:r>
              <a:rPr lang="en-US" dirty="0" smtClean="0"/>
              <a:t>Still need to understand what they are</a:t>
            </a:r>
          </a:p>
          <a:p>
            <a:endParaRPr lang="en-US" dirty="0"/>
          </a:p>
        </p:txBody>
      </p:sp>
      <p:sp>
        <p:nvSpPr>
          <p:cNvPr id="4" name="TextBox 3"/>
          <p:cNvSpPr txBox="1"/>
          <p:nvPr/>
        </p:nvSpPr>
        <p:spPr>
          <a:xfrm>
            <a:off x="8686800" y="6553200"/>
            <a:ext cx="457200" cy="369332"/>
          </a:xfrm>
          <a:prstGeom prst="rect">
            <a:avLst/>
          </a:prstGeom>
          <a:noFill/>
        </p:spPr>
        <p:txBody>
          <a:bodyPr wrap="square" rtlCol="0">
            <a:spAutoFit/>
          </a:bodyPr>
          <a:lstStyle/>
          <a:p>
            <a:r>
              <a:rPr lang="en-US" dirty="0" smtClean="0"/>
              <a:t>52</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Feedme</a:t>
            </a:r>
            <a:endParaRPr lang="en-US" dirty="0"/>
          </a:p>
        </p:txBody>
      </p:sp>
      <p:sp>
        <p:nvSpPr>
          <p:cNvPr id="3" name="Text Placeholder 2"/>
          <p:cNvSpPr>
            <a:spLocks noGrp="1"/>
          </p:cNvSpPr>
          <p:nvPr>
            <p:ph type="body" idx="1"/>
          </p:nvPr>
        </p:nvSpPr>
        <p:spPr/>
        <p:txBody>
          <a:bodyPr/>
          <a:lstStyle/>
          <a:p>
            <a:r>
              <a:rPr lang="en-US" dirty="0" smtClean="0"/>
              <a:t>Artificial Collaborative Filtering</a:t>
            </a:r>
          </a:p>
          <a:p>
            <a:r>
              <a:rPr lang="en-US" dirty="0" smtClean="0"/>
              <a:t>[</a:t>
            </a:r>
            <a:r>
              <a:rPr lang="en-US" dirty="0" smtClean="0">
                <a:solidFill>
                  <a:schemeClr val="bg1">
                    <a:lumMod val="50000"/>
                  </a:schemeClr>
                </a:solidFill>
              </a:rPr>
              <a:t>Bernstein, Marcus, </a:t>
            </a:r>
            <a:r>
              <a:rPr lang="en-US" dirty="0" err="1" smtClean="0">
                <a:solidFill>
                  <a:schemeClr val="bg1">
                    <a:lumMod val="50000"/>
                  </a:schemeClr>
                </a:solidFill>
              </a:rPr>
              <a:t>Karger</a:t>
            </a:r>
            <a:r>
              <a:rPr lang="en-US" dirty="0" smtClean="0">
                <a:solidFill>
                  <a:schemeClr val="bg1">
                    <a:lumMod val="50000"/>
                  </a:schemeClr>
                </a:solidFill>
              </a:rPr>
              <a:t>, Miller]</a:t>
            </a:r>
          </a:p>
          <a:p>
            <a:endParaRPr lang="en-US" dirty="0"/>
          </a:p>
        </p:txBody>
      </p:sp>
      <p:sp>
        <p:nvSpPr>
          <p:cNvPr id="4" name="TextBox 3"/>
          <p:cNvSpPr txBox="1"/>
          <p:nvPr/>
        </p:nvSpPr>
        <p:spPr>
          <a:xfrm>
            <a:off x="8686800" y="6553200"/>
            <a:ext cx="457200" cy="369332"/>
          </a:xfrm>
          <a:prstGeom prst="rect">
            <a:avLst/>
          </a:prstGeom>
          <a:noFill/>
        </p:spPr>
        <p:txBody>
          <a:bodyPr wrap="square" rtlCol="0">
            <a:spAutoFit/>
          </a:bodyPr>
          <a:lstStyle/>
          <a:p>
            <a:r>
              <a:rPr lang="en-US" dirty="0" smtClean="0"/>
              <a:t>52</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Questions</a:t>
            </a:r>
            <a:endParaRPr lang="en-US" dirty="0"/>
          </a:p>
        </p:txBody>
      </p:sp>
      <p:sp>
        <p:nvSpPr>
          <p:cNvPr id="3" name="Content Placeholder 2"/>
          <p:cNvSpPr>
            <a:spLocks noGrp="1"/>
          </p:cNvSpPr>
          <p:nvPr>
            <p:ph idx="1"/>
          </p:nvPr>
        </p:nvSpPr>
        <p:spPr/>
        <p:txBody>
          <a:bodyPr/>
          <a:lstStyle/>
          <a:p>
            <a:r>
              <a:rPr lang="en-US" dirty="0" smtClean="0"/>
              <a:t>In what ways can we give people the </a:t>
            </a:r>
            <a:r>
              <a:rPr lang="en-US" dirty="0" smtClean="0">
                <a:solidFill>
                  <a:srgbClr val="FF0000"/>
                </a:solidFill>
              </a:rPr>
              <a:t>ability</a:t>
            </a:r>
            <a:r>
              <a:rPr lang="en-US" dirty="0" smtClean="0"/>
              <a:t> to manage more or better </a:t>
            </a:r>
            <a:r>
              <a:rPr lang="en-US" dirty="0" smtClean="0"/>
              <a:t>information?</a:t>
            </a:r>
            <a:endParaRPr lang="en-US" dirty="0" smtClean="0"/>
          </a:p>
          <a:p>
            <a:r>
              <a:rPr lang="en-US" dirty="0" smtClean="0"/>
              <a:t>How do we </a:t>
            </a:r>
            <a:r>
              <a:rPr lang="en-US" dirty="0" smtClean="0"/>
              <a:t>make them </a:t>
            </a:r>
            <a:r>
              <a:rPr lang="en-US" dirty="0" smtClean="0">
                <a:solidFill>
                  <a:srgbClr val="FF0000"/>
                </a:solidFill>
              </a:rPr>
              <a:t>want</a:t>
            </a:r>
            <a:r>
              <a:rPr lang="en-US" dirty="0" smtClean="0"/>
              <a:t> to?</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Problem</a:t>
            </a:r>
            <a:endParaRPr lang="en-US" dirty="0"/>
          </a:p>
        </p:txBody>
      </p:sp>
      <p:sp>
        <p:nvSpPr>
          <p:cNvPr id="5" name="Content Placeholder 4"/>
          <p:cNvSpPr>
            <a:spLocks noGrp="1"/>
          </p:cNvSpPr>
          <p:nvPr>
            <p:ph idx="1"/>
          </p:nvPr>
        </p:nvSpPr>
        <p:spPr/>
        <p:txBody>
          <a:bodyPr/>
          <a:lstStyle/>
          <a:p>
            <a:r>
              <a:rPr lang="en-US" dirty="0" smtClean="0"/>
              <a:t>Vast amounts of available content</a:t>
            </a:r>
          </a:p>
          <a:p>
            <a:r>
              <a:rPr lang="en-US" dirty="0" smtClean="0"/>
              <a:t>And ever more appearing</a:t>
            </a:r>
          </a:p>
          <a:p>
            <a:r>
              <a:rPr lang="en-US" dirty="0" smtClean="0"/>
              <a:t>We’d each like to see the “good” stuff</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Recommenders</a:t>
            </a:r>
            <a:endParaRPr lang="en-US" dirty="0"/>
          </a:p>
        </p:txBody>
      </p:sp>
      <p:sp>
        <p:nvSpPr>
          <p:cNvPr id="3" name="Content Placeholder 2"/>
          <p:cNvSpPr>
            <a:spLocks noGrp="1"/>
          </p:cNvSpPr>
          <p:nvPr>
            <p:ph idx="1"/>
          </p:nvPr>
        </p:nvSpPr>
        <p:spPr/>
        <p:txBody>
          <a:bodyPr/>
          <a:lstStyle/>
          <a:p>
            <a:r>
              <a:rPr lang="en-US" dirty="0" smtClean="0"/>
              <a:t>Idea: Users rate content they read</a:t>
            </a:r>
          </a:p>
          <a:p>
            <a:r>
              <a:rPr lang="en-US" dirty="0" smtClean="0"/>
              <a:t>Content Recommendation</a:t>
            </a:r>
          </a:p>
          <a:p>
            <a:pPr lvl="1"/>
            <a:r>
              <a:rPr lang="en-US" dirty="0" smtClean="0"/>
              <a:t>Train a model of what words/terms the user likes</a:t>
            </a:r>
          </a:p>
          <a:p>
            <a:pPr lvl="1"/>
            <a:r>
              <a:rPr lang="en-US" dirty="0" smtClean="0"/>
              <a:t>Predict they’ll like other content with those words</a:t>
            </a:r>
          </a:p>
          <a:p>
            <a:r>
              <a:rPr lang="en-US" dirty="0" smtClean="0"/>
              <a:t>Collaborative Filtering</a:t>
            </a:r>
          </a:p>
          <a:p>
            <a:pPr lvl="1"/>
            <a:r>
              <a:rPr lang="en-US" dirty="0" smtClean="0"/>
              <a:t>Find people with similar likes</a:t>
            </a:r>
          </a:p>
          <a:p>
            <a:pPr lvl="1"/>
            <a:r>
              <a:rPr lang="en-US" dirty="0" smtClean="0"/>
              <a:t>Predict they’ll like each others likes</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t>
            </a:r>
            <a:r>
              <a:rPr lang="en-US" dirty="0" smtClean="0"/>
              <a:t>Inhibitions</a:t>
            </a:r>
            <a:endParaRPr lang="en-US" dirty="0"/>
          </a:p>
        </p:txBody>
      </p:sp>
      <p:sp>
        <p:nvSpPr>
          <p:cNvPr id="3" name="Content Placeholder 2"/>
          <p:cNvSpPr>
            <a:spLocks noGrp="1"/>
          </p:cNvSpPr>
          <p:nvPr>
            <p:ph idx="1"/>
          </p:nvPr>
        </p:nvSpPr>
        <p:spPr>
          <a:xfrm>
            <a:off x="457200" y="1295400"/>
            <a:ext cx="8229600" cy="5334000"/>
          </a:xfrm>
        </p:spPr>
        <p:txBody>
          <a:bodyPr/>
          <a:lstStyle/>
          <a:p>
            <a:r>
              <a:rPr lang="en-US" dirty="0" smtClean="0"/>
              <a:t>Effort</a:t>
            </a:r>
          </a:p>
          <a:p>
            <a:pPr lvl="1"/>
            <a:r>
              <a:rPr lang="en-US" dirty="0" smtClean="0"/>
              <a:t>Have to </a:t>
            </a:r>
            <a:r>
              <a:rPr lang="en-US" dirty="0" smtClean="0"/>
              <a:t>read lots of junk to train system</a:t>
            </a:r>
            <a:endParaRPr lang="en-US" dirty="0" smtClean="0"/>
          </a:p>
          <a:p>
            <a:pPr lvl="1"/>
            <a:r>
              <a:rPr lang="en-US" dirty="0" smtClean="0"/>
              <a:t>Have to spend energy now for future benefit</a:t>
            </a:r>
          </a:p>
          <a:p>
            <a:pPr lvl="1"/>
            <a:r>
              <a:rPr lang="en-US" dirty="0" smtClean="0"/>
              <a:t>Many </a:t>
            </a:r>
            <a:r>
              <a:rPr lang="en-US" dirty="0" smtClean="0"/>
              <a:t>users won’t ever get started</a:t>
            </a:r>
          </a:p>
          <a:p>
            <a:r>
              <a:rPr lang="en-US" dirty="0" smtClean="0"/>
              <a:t>Quality</a:t>
            </a:r>
            <a:endParaRPr lang="en-US" dirty="0" smtClean="0"/>
          </a:p>
          <a:p>
            <a:pPr lvl="1"/>
            <a:r>
              <a:rPr lang="en-US" dirty="0" smtClean="0"/>
              <a:t>ML algorithms imperfect</a:t>
            </a:r>
          </a:p>
          <a:p>
            <a:pPr lvl="1"/>
            <a:r>
              <a:rPr lang="en-US" dirty="0" smtClean="0"/>
              <a:t>Waste time reading content you don’t like</a:t>
            </a:r>
          </a:p>
          <a:p>
            <a:pPr lvl="1"/>
            <a:r>
              <a:rPr lang="en-US" dirty="0" smtClean="0"/>
              <a:t>And worrying about what was missed</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People</a:t>
            </a:r>
            <a:endParaRPr lang="en-US" dirty="0"/>
          </a:p>
        </p:txBody>
      </p:sp>
      <p:sp>
        <p:nvSpPr>
          <p:cNvPr id="3" name="Content Placeholder 2"/>
          <p:cNvSpPr>
            <a:spLocks noGrp="1"/>
          </p:cNvSpPr>
          <p:nvPr>
            <p:ph idx="1"/>
          </p:nvPr>
        </p:nvSpPr>
        <p:spPr/>
        <p:txBody>
          <a:bodyPr>
            <a:normAutofit/>
          </a:bodyPr>
          <a:lstStyle/>
          <a:p>
            <a:r>
              <a:rPr lang="en-US" dirty="0" smtClean="0"/>
              <a:t>Friends have always shared information</a:t>
            </a:r>
          </a:p>
          <a:p>
            <a:r>
              <a:rPr lang="en-US" dirty="0" smtClean="0"/>
              <a:t>Often quite good at it</a:t>
            </a:r>
          </a:p>
          <a:p>
            <a:pPr lvl="1"/>
            <a:r>
              <a:rPr lang="en-US" dirty="0" smtClean="0"/>
              <a:t>Can assess quality as well as topic</a:t>
            </a:r>
          </a:p>
          <a:p>
            <a:pPr lvl="1"/>
            <a:r>
              <a:rPr lang="en-US" dirty="0" smtClean="0"/>
              <a:t>Know your interests</a:t>
            </a:r>
          </a:p>
          <a:p>
            <a:r>
              <a:rPr lang="en-US" dirty="0" smtClean="0"/>
              <a:t>Make it happen more, better</a:t>
            </a:r>
          </a:p>
          <a:p>
            <a:pPr lvl="1"/>
            <a:r>
              <a:rPr lang="en-US" dirty="0" smtClean="0"/>
              <a:t>Study: determine inhibitors/incentives</a:t>
            </a:r>
          </a:p>
          <a:p>
            <a:pPr lvl="1"/>
            <a:r>
              <a:rPr lang="en-US" dirty="0" smtClean="0"/>
              <a:t>Build: tool to address them</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E-mail is dominant</a:t>
            </a:r>
            <a:endParaRPr lang="en-US" dirty="0"/>
          </a:p>
        </p:txBody>
      </p:sp>
      <p:graphicFrame>
        <p:nvGraphicFramePr>
          <p:cNvPr id="4" name="Chart 3"/>
          <p:cNvGraphicFramePr/>
          <p:nvPr/>
        </p:nvGraphicFramePr>
        <p:xfrm>
          <a:off x="481012" y="1752600"/>
          <a:ext cx="8181975" cy="41433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Recipients Trust Sharers &amp; Want More</a:t>
            </a:r>
            <a:endParaRPr lang="en-US" dirty="0"/>
          </a:p>
        </p:txBody>
      </p:sp>
      <p:sp>
        <p:nvSpPr>
          <p:cNvPr id="4" name="TextBox 3"/>
          <p:cNvSpPr txBox="1"/>
          <p:nvPr/>
        </p:nvSpPr>
        <p:spPr>
          <a:xfrm>
            <a:off x="457200" y="2590800"/>
            <a:ext cx="7186326" cy="1569660"/>
          </a:xfrm>
          <a:prstGeom prst="rect">
            <a:avLst/>
          </a:prstGeom>
          <a:noFill/>
        </p:spPr>
        <p:txBody>
          <a:bodyPr wrap="none" rtlCol="0">
            <a:spAutoFit/>
          </a:bodyPr>
          <a:lstStyle/>
          <a:p>
            <a:r>
              <a:rPr lang="en-US" sz="2400" dirty="0" smtClean="0"/>
              <a:t>When asked to agree/disagree with:</a:t>
            </a:r>
            <a:br>
              <a:rPr lang="en-US" sz="2400" dirty="0" smtClean="0"/>
            </a:br>
            <a:r>
              <a:rPr lang="en-US" sz="2400" dirty="0" smtClean="0"/>
              <a:t>  “I would be interested in receiving more relevant links.”</a:t>
            </a:r>
            <a:br>
              <a:rPr lang="en-US" sz="2400" dirty="0" smtClean="0"/>
            </a:br>
            <a:r>
              <a:rPr lang="en-US" sz="2400" dirty="0" smtClean="0"/>
              <a:t/>
            </a:r>
            <a:br>
              <a:rPr lang="en-US" sz="2400" dirty="0" smtClean="0"/>
            </a:br>
            <a:r>
              <a:rPr lang="en-US" sz="2400" dirty="0" smtClean="0"/>
              <a:t>Median = 6</a:t>
            </a:r>
            <a:endParaRPr lang="en-US" sz="2400" dirty="0"/>
          </a:p>
        </p:txBody>
      </p:sp>
      <p:cxnSp>
        <p:nvCxnSpPr>
          <p:cNvPr id="8" name="Straight Connector 7"/>
          <p:cNvCxnSpPr/>
          <p:nvPr/>
        </p:nvCxnSpPr>
        <p:spPr>
          <a:xfrm>
            <a:off x="1143000" y="5574268"/>
            <a:ext cx="60198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rot="5400000">
            <a:off x="1104900" y="5612368"/>
            <a:ext cx="762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rot="5400000">
            <a:off x="2107407" y="5605224"/>
            <a:ext cx="76200"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rot="5400000">
            <a:off x="3109913" y="5602843"/>
            <a:ext cx="7620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rot="5400000">
            <a:off x="4110038" y="5609987"/>
            <a:ext cx="7620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rot="5400000">
            <a:off x="5107782" y="5607605"/>
            <a:ext cx="76200"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rot="5400000">
            <a:off x="6110288" y="5612368"/>
            <a:ext cx="76200"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rot="5400000">
            <a:off x="7117557" y="5609987"/>
            <a:ext cx="76200"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Arrow Connector 19"/>
          <p:cNvCxnSpPr>
            <a:stCxn id="18" idx="1"/>
          </p:cNvCxnSpPr>
          <p:nvPr/>
        </p:nvCxnSpPr>
        <p:spPr>
          <a:xfrm rot="10800000" flipV="1">
            <a:off x="4133850" y="4659868"/>
            <a:ext cx="1014412" cy="952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8" idx="3"/>
          </p:cNvCxnSpPr>
          <p:nvPr/>
        </p:nvCxnSpPr>
        <p:spPr>
          <a:xfrm rot="10800000">
            <a:off x="6141244" y="4659868"/>
            <a:ext cx="1019174" cy="1190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3719512" y="4650343"/>
            <a:ext cx="83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41318" y="4659868"/>
            <a:ext cx="83820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90600" y="5650468"/>
            <a:ext cx="303288" cy="369332"/>
          </a:xfrm>
          <a:prstGeom prst="rect">
            <a:avLst/>
          </a:prstGeom>
          <a:noFill/>
        </p:spPr>
        <p:txBody>
          <a:bodyPr wrap="none" rtlCol="0">
            <a:spAutoFit/>
          </a:bodyPr>
          <a:lstStyle/>
          <a:p>
            <a:r>
              <a:rPr lang="en-US" dirty="0" smtClean="0">
                <a:latin typeface="Myriad Pro" pitchFamily="34" charset="0"/>
              </a:rPr>
              <a:t>1</a:t>
            </a:r>
            <a:endParaRPr lang="en-US" dirty="0">
              <a:latin typeface="Myriad Pro" pitchFamily="34" charset="0"/>
            </a:endParaRPr>
          </a:p>
        </p:txBody>
      </p:sp>
      <p:sp>
        <p:nvSpPr>
          <p:cNvPr id="34" name="TextBox 33"/>
          <p:cNvSpPr txBox="1"/>
          <p:nvPr/>
        </p:nvSpPr>
        <p:spPr>
          <a:xfrm>
            <a:off x="1959769" y="5650468"/>
            <a:ext cx="381000" cy="369332"/>
          </a:xfrm>
          <a:prstGeom prst="rect">
            <a:avLst/>
          </a:prstGeom>
          <a:noFill/>
        </p:spPr>
        <p:txBody>
          <a:bodyPr wrap="square" rtlCol="0">
            <a:spAutoFit/>
          </a:bodyPr>
          <a:lstStyle/>
          <a:p>
            <a:pPr algn="ctr"/>
            <a:r>
              <a:rPr lang="en-US" dirty="0" smtClean="0">
                <a:latin typeface="Myriad Pro" pitchFamily="34" charset="0"/>
              </a:rPr>
              <a:t>2</a:t>
            </a:r>
            <a:endParaRPr lang="en-US" dirty="0">
              <a:latin typeface="Myriad Pro" pitchFamily="34" charset="0"/>
            </a:endParaRPr>
          </a:p>
        </p:txBody>
      </p:sp>
      <p:sp>
        <p:nvSpPr>
          <p:cNvPr id="35" name="TextBox 34"/>
          <p:cNvSpPr txBox="1"/>
          <p:nvPr/>
        </p:nvSpPr>
        <p:spPr>
          <a:xfrm>
            <a:off x="2959893" y="5650468"/>
            <a:ext cx="381000" cy="369332"/>
          </a:xfrm>
          <a:prstGeom prst="rect">
            <a:avLst/>
          </a:prstGeom>
          <a:noFill/>
        </p:spPr>
        <p:txBody>
          <a:bodyPr wrap="square" rtlCol="0">
            <a:spAutoFit/>
          </a:bodyPr>
          <a:lstStyle/>
          <a:p>
            <a:pPr algn="ctr"/>
            <a:r>
              <a:rPr lang="en-US" dirty="0" smtClean="0">
                <a:latin typeface="Myriad Pro" pitchFamily="34" charset="0"/>
              </a:rPr>
              <a:t>3</a:t>
            </a:r>
            <a:endParaRPr lang="en-US" dirty="0">
              <a:latin typeface="Myriad Pro" pitchFamily="34" charset="0"/>
            </a:endParaRPr>
          </a:p>
        </p:txBody>
      </p:sp>
      <p:sp>
        <p:nvSpPr>
          <p:cNvPr id="36" name="TextBox 35"/>
          <p:cNvSpPr txBox="1"/>
          <p:nvPr/>
        </p:nvSpPr>
        <p:spPr>
          <a:xfrm>
            <a:off x="3940969" y="5650468"/>
            <a:ext cx="381000" cy="369332"/>
          </a:xfrm>
          <a:prstGeom prst="rect">
            <a:avLst/>
          </a:prstGeom>
          <a:noFill/>
        </p:spPr>
        <p:txBody>
          <a:bodyPr wrap="square" rtlCol="0">
            <a:spAutoFit/>
          </a:bodyPr>
          <a:lstStyle/>
          <a:p>
            <a:pPr algn="ctr"/>
            <a:r>
              <a:rPr lang="en-US" dirty="0" smtClean="0">
                <a:latin typeface="Myriad Pro" pitchFamily="34" charset="0"/>
              </a:rPr>
              <a:t>4</a:t>
            </a:r>
            <a:endParaRPr lang="en-US" dirty="0">
              <a:latin typeface="Myriad Pro" pitchFamily="34" charset="0"/>
            </a:endParaRPr>
          </a:p>
        </p:txBody>
      </p:sp>
      <p:sp>
        <p:nvSpPr>
          <p:cNvPr id="37" name="TextBox 36"/>
          <p:cNvSpPr txBox="1"/>
          <p:nvPr/>
        </p:nvSpPr>
        <p:spPr>
          <a:xfrm>
            <a:off x="4953000" y="5650468"/>
            <a:ext cx="381000" cy="369332"/>
          </a:xfrm>
          <a:prstGeom prst="rect">
            <a:avLst/>
          </a:prstGeom>
          <a:noFill/>
        </p:spPr>
        <p:txBody>
          <a:bodyPr wrap="square" rtlCol="0">
            <a:spAutoFit/>
          </a:bodyPr>
          <a:lstStyle/>
          <a:p>
            <a:pPr algn="ctr"/>
            <a:r>
              <a:rPr lang="en-US" dirty="0" smtClean="0">
                <a:latin typeface="Myriad Pro" pitchFamily="34" charset="0"/>
              </a:rPr>
              <a:t>5</a:t>
            </a:r>
            <a:endParaRPr lang="en-US" dirty="0">
              <a:latin typeface="Myriad Pro" pitchFamily="34" charset="0"/>
            </a:endParaRPr>
          </a:p>
        </p:txBody>
      </p:sp>
      <p:sp>
        <p:nvSpPr>
          <p:cNvPr id="38" name="TextBox 37"/>
          <p:cNvSpPr txBox="1"/>
          <p:nvPr/>
        </p:nvSpPr>
        <p:spPr>
          <a:xfrm>
            <a:off x="5943600" y="5650468"/>
            <a:ext cx="381000" cy="369332"/>
          </a:xfrm>
          <a:prstGeom prst="rect">
            <a:avLst/>
          </a:prstGeom>
          <a:noFill/>
        </p:spPr>
        <p:txBody>
          <a:bodyPr wrap="square" rtlCol="0">
            <a:spAutoFit/>
          </a:bodyPr>
          <a:lstStyle/>
          <a:p>
            <a:pPr algn="ctr"/>
            <a:r>
              <a:rPr lang="en-US" dirty="0" smtClean="0">
                <a:latin typeface="Myriad Pro" pitchFamily="34" charset="0"/>
              </a:rPr>
              <a:t>6</a:t>
            </a:r>
            <a:endParaRPr lang="en-US" dirty="0">
              <a:latin typeface="Myriad Pro" pitchFamily="34" charset="0"/>
            </a:endParaRPr>
          </a:p>
        </p:txBody>
      </p:sp>
      <p:sp>
        <p:nvSpPr>
          <p:cNvPr id="39" name="TextBox 38"/>
          <p:cNvSpPr txBox="1"/>
          <p:nvPr/>
        </p:nvSpPr>
        <p:spPr>
          <a:xfrm>
            <a:off x="6962775" y="5650468"/>
            <a:ext cx="381000" cy="369332"/>
          </a:xfrm>
          <a:prstGeom prst="rect">
            <a:avLst/>
          </a:prstGeom>
          <a:noFill/>
        </p:spPr>
        <p:txBody>
          <a:bodyPr wrap="square" rtlCol="0">
            <a:spAutoFit/>
          </a:bodyPr>
          <a:lstStyle/>
          <a:p>
            <a:pPr algn="ctr"/>
            <a:r>
              <a:rPr lang="en-US" dirty="0" smtClean="0">
                <a:latin typeface="Myriad Pro" pitchFamily="34" charset="0"/>
              </a:rPr>
              <a:t>7</a:t>
            </a:r>
            <a:endParaRPr lang="en-US" dirty="0">
              <a:latin typeface="Myriad Pro" pitchFamily="34" charset="0"/>
            </a:endParaRPr>
          </a:p>
        </p:txBody>
      </p:sp>
      <p:sp>
        <p:nvSpPr>
          <p:cNvPr id="18" name="Rectangle 17"/>
          <p:cNvSpPr/>
          <p:nvPr/>
        </p:nvSpPr>
        <p:spPr>
          <a:xfrm>
            <a:off x="5148262" y="4431268"/>
            <a:ext cx="992982"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33400" y="1600200"/>
            <a:ext cx="7543800" cy="830997"/>
          </a:xfrm>
          <a:prstGeom prst="rect">
            <a:avLst/>
          </a:prstGeom>
        </p:spPr>
        <p:txBody>
          <a:bodyPr wrap="square">
            <a:spAutoFit/>
          </a:bodyPr>
          <a:lstStyle/>
          <a:p>
            <a:r>
              <a:rPr lang="en-US" sz="2400" dirty="0" smtClean="0"/>
              <a:t>"Those who know my politics usually send me very pointed articles – no junk." </a:t>
            </a:r>
            <a:endParaRPr lang="en-US" sz="2400" dirty="0"/>
          </a:p>
        </p:txBody>
      </p:sp>
      <p:sp>
        <p:nvSpPr>
          <p:cNvPr id="28" name="TextBox 27"/>
          <p:cNvSpPr txBox="1"/>
          <p:nvPr/>
        </p:nvSpPr>
        <p:spPr>
          <a:xfrm>
            <a:off x="457200" y="6019800"/>
            <a:ext cx="1676400" cy="461665"/>
          </a:xfrm>
          <a:prstGeom prst="rect">
            <a:avLst/>
          </a:prstGeom>
          <a:noFill/>
        </p:spPr>
        <p:txBody>
          <a:bodyPr wrap="square" rtlCol="0">
            <a:spAutoFit/>
          </a:bodyPr>
          <a:lstStyle/>
          <a:p>
            <a:r>
              <a:rPr lang="en-US" sz="2400" dirty="0" smtClean="0"/>
              <a:t>Disagree</a:t>
            </a:r>
            <a:endParaRPr lang="en-US" sz="2400" dirty="0"/>
          </a:p>
        </p:txBody>
      </p:sp>
      <p:sp>
        <p:nvSpPr>
          <p:cNvPr id="29" name="TextBox 28"/>
          <p:cNvSpPr txBox="1"/>
          <p:nvPr/>
        </p:nvSpPr>
        <p:spPr>
          <a:xfrm>
            <a:off x="6629400" y="6019800"/>
            <a:ext cx="1676400" cy="461665"/>
          </a:xfrm>
          <a:prstGeom prst="rect">
            <a:avLst/>
          </a:prstGeom>
          <a:noFill/>
        </p:spPr>
        <p:txBody>
          <a:bodyPr wrap="square" rtlCol="0">
            <a:spAutoFit/>
          </a:bodyPr>
          <a:lstStyle/>
          <a:p>
            <a:r>
              <a:rPr lang="en-US" sz="2400" dirty="0"/>
              <a:t>A</a:t>
            </a:r>
            <a:r>
              <a:rPr lang="en-US" sz="2400" dirty="0" smtClean="0"/>
              <a:t>gree</a:t>
            </a:r>
            <a:endParaRPr lang="en-US" sz="2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Sharers Reluctant to Spam </a:t>
            </a:r>
            <a:endParaRPr lang="en-US" dirty="0"/>
          </a:p>
        </p:txBody>
      </p:sp>
      <p:graphicFrame>
        <p:nvGraphicFramePr>
          <p:cNvPr id="5" name="Chart 4"/>
          <p:cNvGraphicFramePr/>
          <p:nvPr/>
        </p:nvGraphicFramePr>
        <p:xfrm>
          <a:off x="990600" y="2209800"/>
          <a:ext cx="7772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81000" y="2819400"/>
            <a:ext cx="2362200" cy="400110"/>
          </a:xfrm>
          <a:prstGeom prst="rect">
            <a:avLst/>
          </a:prstGeom>
          <a:solidFill>
            <a:schemeClr val="bg1"/>
          </a:solidFill>
        </p:spPr>
        <p:txBody>
          <a:bodyPr wrap="square" rtlCol="0">
            <a:spAutoFit/>
          </a:bodyPr>
          <a:lstStyle/>
          <a:p>
            <a:pPr algn="r"/>
            <a:r>
              <a:rPr lang="en-US" sz="2000" dirty="0" smtClean="0"/>
              <a:t>Unsure of relevance</a:t>
            </a:r>
            <a:endParaRPr lang="en-US" sz="2000" dirty="0"/>
          </a:p>
        </p:txBody>
      </p:sp>
      <p:sp>
        <p:nvSpPr>
          <p:cNvPr id="8" name="TextBox 7"/>
          <p:cNvSpPr txBox="1"/>
          <p:nvPr/>
        </p:nvSpPr>
        <p:spPr>
          <a:xfrm>
            <a:off x="0" y="3352800"/>
            <a:ext cx="2667000" cy="400110"/>
          </a:xfrm>
          <a:prstGeom prst="rect">
            <a:avLst/>
          </a:prstGeom>
          <a:solidFill>
            <a:schemeClr val="bg1"/>
          </a:solidFill>
        </p:spPr>
        <p:txBody>
          <a:bodyPr wrap="square" rtlCol="0">
            <a:spAutoFit/>
          </a:bodyPr>
          <a:lstStyle/>
          <a:p>
            <a:pPr algn="r"/>
            <a:r>
              <a:rPr lang="en-US" sz="2000" dirty="0" smtClean="0"/>
              <a:t>May have seen already</a:t>
            </a:r>
            <a:endParaRPr lang="en-US" sz="2000" dirty="0"/>
          </a:p>
        </p:txBody>
      </p:sp>
      <p:sp>
        <p:nvSpPr>
          <p:cNvPr id="9" name="TextBox 8"/>
          <p:cNvSpPr txBox="1"/>
          <p:nvPr/>
        </p:nvSpPr>
        <p:spPr>
          <a:xfrm>
            <a:off x="152400" y="3886200"/>
            <a:ext cx="2590800" cy="400110"/>
          </a:xfrm>
          <a:prstGeom prst="rect">
            <a:avLst/>
          </a:prstGeom>
          <a:solidFill>
            <a:schemeClr val="bg1"/>
          </a:solidFill>
        </p:spPr>
        <p:txBody>
          <a:bodyPr wrap="square" rtlCol="0">
            <a:spAutoFit/>
          </a:bodyPr>
          <a:lstStyle/>
          <a:p>
            <a:pPr algn="r"/>
            <a:r>
              <a:rPr lang="en-US" sz="2000" dirty="0" smtClean="0"/>
              <a:t>Too much </a:t>
            </a:r>
            <a:r>
              <a:rPr lang="en-US" sz="2000" dirty="0" smtClean="0"/>
              <a:t>effort (flow)</a:t>
            </a:r>
            <a:endParaRPr lang="en-US" sz="2000" dirty="0"/>
          </a:p>
        </p:txBody>
      </p:sp>
      <p:sp>
        <p:nvSpPr>
          <p:cNvPr id="10" name="TextBox 9"/>
          <p:cNvSpPr txBox="1"/>
          <p:nvPr/>
        </p:nvSpPr>
        <p:spPr>
          <a:xfrm>
            <a:off x="228600" y="4419600"/>
            <a:ext cx="2514600" cy="400110"/>
          </a:xfrm>
          <a:prstGeom prst="rect">
            <a:avLst/>
          </a:prstGeom>
          <a:solidFill>
            <a:schemeClr val="bg1"/>
          </a:solidFill>
        </p:spPr>
        <p:txBody>
          <a:bodyPr wrap="square" rtlCol="0">
            <a:spAutoFit/>
          </a:bodyPr>
          <a:lstStyle/>
          <a:p>
            <a:pPr algn="r"/>
            <a:r>
              <a:rPr lang="en-US" sz="2000" dirty="0" smtClean="0"/>
              <a:t>Sent too much already</a:t>
            </a:r>
            <a:endParaRPr lang="en-US" sz="2000" dirty="0"/>
          </a:p>
        </p:txBody>
      </p:sp>
      <p:sp>
        <p:nvSpPr>
          <p:cNvPr id="11" name="TextBox 10"/>
          <p:cNvSpPr txBox="1"/>
          <p:nvPr/>
        </p:nvSpPr>
        <p:spPr>
          <a:xfrm>
            <a:off x="1066800" y="4953000"/>
            <a:ext cx="1676400" cy="400110"/>
          </a:xfrm>
          <a:prstGeom prst="rect">
            <a:avLst/>
          </a:prstGeom>
          <a:solidFill>
            <a:schemeClr val="bg1"/>
          </a:solidFill>
        </p:spPr>
        <p:txBody>
          <a:bodyPr wrap="square" rtlCol="0">
            <a:spAutoFit/>
          </a:bodyPr>
          <a:lstStyle/>
          <a:p>
            <a:pPr algn="r"/>
            <a:r>
              <a:rPr lang="en-US" sz="2000" dirty="0" smtClean="0"/>
              <a:t>Awkward</a:t>
            </a:r>
            <a:endParaRPr lang="en-US" sz="2000" dirty="0"/>
          </a:p>
        </p:txBody>
      </p:sp>
      <p:sp>
        <p:nvSpPr>
          <p:cNvPr id="12" name="TextBox 11"/>
          <p:cNvSpPr txBox="1"/>
          <p:nvPr/>
        </p:nvSpPr>
        <p:spPr>
          <a:xfrm>
            <a:off x="228600" y="5486400"/>
            <a:ext cx="2514600" cy="400110"/>
          </a:xfrm>
          <a:prstGeom prst="rect">
            <a:avLst/>
          </a:prstGeom>
          <a:solidFill>
            <a:schemeClr val="bg1"/>
          </a:solidFill>
        </p:spPr>
        <p:txBody>
          <a:bodyPr wrap="square" rtlCol="0">
            <a:spAutoFit/>
          </a:bodyPr>
          <a:lstStyle/>
          <a:p>
            <a:pPr algn="r"/>
            <a:r>
              <a:rPr lang="en-US" sz="2000" dirty="0" smtClean="0"/>
              <a:t>Questionable content</a:t>
            </a:r>
            <a:endParaRPr lang="en-US" sz="2000" dirty="0"/>
          </a:p>
        </p:txBody>
      </p:sp>
      <p:sp>
        <p:nvSpPr>
          <p:cNvPr id="13" name="Rectangle 12"/>
          <p:cNvSpPr/>
          <p:nvPr/>
        </p:nvSpPr>
        <p:spPr>
          <a:xfrm>
            <a:off x="533400" y="1143000"/>
            <a:ext cx="7848600" cy="954107"/>
          </a:xfrm>
          <a:prstGeom prst="rect">
            <a:avLst/>
          </a:prstGeom>
        </p:spPr>
        <p:txBody>
          <a:bodyPr wrap="square">
            <a:spAutoFit/>
          </a:bodyPr>
          <a:lstStyle/>
          <a:p>
            <a:pPr algn="ctr"/>
            <a:r>
              <a:rPr lang="en-US" sz="2800" dirty="0" smtClean="0"/>
              <a:t>“I'm pretty conservative about </a:t>
            </a:r>
            <a:r>
              <a:rPr lang="en-US" sz="2800" dirty="0" smtClean="0"/>
              <a:t>invading </a:t>
            </a:r>
            <a:br>
              <a:rPr lang="en-US" sz="2800" dirty="0" smtClean="0"/>
            </a:br>
            <a:r>
              <a:rPr lang="en-US" sz="2800" dirty="0" smtClean="0"/>
              <a:t>people's </a:t>
            </a:r>
            <a:r>
              <a:rPr lang="en-US" sz="2800" dirty="0" smtClean="0"/>
              <a:t>email space</a:t>
            </a:r>
            <a:r>
              <a:rPr lang="en-US" sz="2800" dirty="0" smtClean="0"/>
              <a:t>.” (interviewee)</a:t>
            </a:r>
            <a:endParaRPr lang="en-US" sz="28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half" idx="1"/>
          </p:nvPr>
        </p:nvSpPr>
        <p:spPr/>
        <p:txBody>
          <a:bodyPr/>
          <a:lstStyle/>
          <a:p>
            <a:r>
              <a:rPr lang="en-US" dirty="0" smtClean="0"/>
              <a:t>Prefer to use email</a:t>
            </a:r>
          </a:p>
          <a:p>
            <a:r>
              <a:rPr lang="en-US" dirty="0" smtClean="0"/>
              <a:t>Fear of sending irrelevant content</a:t>
            </a:r>
          </a:p>
          <a:p>
            <a:r>
              <a:rPr lang="en-US" dirty="0" smtClean="0"/>
              <a:t>Fear of Spamming</a:t>
            </a:r>
            <a:r>
              <a:rPr lang="en-US" dirty="0"/>
              <a:t/>
            </a:r>
            <a:br>
              <a:rPr lang="en-US" dirty="0"/>
            </a:br>
            <a:endParaRPr lang="en-US" dirty="0" smtClean="0"/>
          </a:p>
          <a:p>
            <a:r>
              <a:rPr lang="en-US" dirty="0" smtClean="0"/>
              <a:t>Flow</a:t>
            </a:r>
          </a:p>
        </p:txBody>
      </p:sp>
      <p:sp>
        <p:nvSpPr>
          <p:cNvPr id="4" name="Content Placeholder 3"/>
          <p:cNvSpPr>
            <a:spLocks noGrp="1"/>
          </p:cNvSpPr>
          <p:nvPr>
            <p:ph sz="half" idx="2"/>
          </p:nvPr>
        </p:nvSpPr>
        <p:spPr/>
        <p:txBody>
          <a:bodyPr/>
          <a:lstStyle/>
          <a:p>
            <a:r>
              <a:rPr lang="en-US" dirty="0" smtClean="0"/>
              <a:t>Share content by email</a:t>
            </a:r>
          </a:p>
          <a:p>
            <a:r>
              <a:rPr lang="en-US" dirty="0" smtClean="0"/>
              <a:t>Reassure sender that content is relevant</a:t>
            </a:r>
          </a:p>
          <a:p>
            <a:r>
              <a:rPr lang="en-US" dirty="0" smtClean="0"/>
              <a:t>And that recipient isn’t overloaded</a:t>
            </a:r>
          </a:p>
          <a:p>
            <a:r>
              <a:rPr lang="en-US" dirty="0" smtClean="0"/>
              <a:t>One-click sharing</a:t>
            </a:r>
            <a:endParaRPr lang="en-US" dirty="0" smtClean="0"/>
          </a:p>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sbernst\Documents\feedme\paper\figures\moneyshot-01.png"/>
          <p:cNvPicPr>
            <a:picLocks noChangeAspect="1" noChangeArrowheads="1"/>
          </p:cNvPicPr>
          <p:nvPr/>
        </p:nvPicPr>
        <p:blipFill>
          <a:blip r:embed="rId3" cstate="print"/>
          <a:srcRect r="24674"/>
          <a:stretch>
            <a:fillRect/>
          </a:stretch>
        </p:blipFill>
        <p:spPr bwMode="auto">
          <a:xfrm>
            <a:off x="609599" y="1249680"/>
            <a:ext cx="7924801" cy="2600960"/>
          </a:xfrm>
          <a:prstGeom prst="rect">
            <a:avLst/>
          </a:prstGeom>
          <a:noFill/>
          <a:ln>
            <a:solidFill>
              <a:schemeClr val="tx1">
                <a:lumMod val="50000"/>
                <a:lumOff val="50000"/>
              </a:schemeClr>
            </a:solidFill>
          </a:ln>
        </p:spPr>
      </p:pic>
      <p:pic>
        <p:nvPicPr>
          <p:cNvPr id="5" name="Picture 4" descr="logo-large.png"/>
          <p:cNvPicPr>
            <a:picLocks noChangeAspect="1"/>
          </p:cNvPicPr>
          <p:nvPr/>
        </p:nvPicPr>
        <p:blipFill>
          <a:blip r:embed="rId4" cstate="print"/>
          <a:srcRect b="1677"/>
          <a:stretch>
            <a:fillRect/>
          </a:stretch>
        </p:blipFill>
        <p:spPr>
          <a:xfrm>
            <a:off x="609600" y="269557"/>
            <a:ext cx="3429000" cy="949643"/>
          </a:xfrm>
          <a:prstGeom prst="rect">
            <a:avLst/>
          </a:prstGeom>
          <a:solidFill>
            <a:schemeClr val="accent1"/>
          </a:solidFill>
        </p:spPr>
      </p:pic>
      <p:sp>
        <p:nvSpPr>
          <p:cNvPr id="6" name="TextBox 5"/>
          <p:cNvSpPr txBox="1"/>
          <p:nvPr/>
        </p:nvSpPr>
        <p:spPr>
          <a:xfrm>
            <a:off x="4495800" y="685800"/>
            <a:ext cx="2438400" cy="523220"/>
          </a:xfrm>
          <a:prstGeom prst="rect">
            <a:avLst/>
          </a:prstGeom>
          <a:noFill/>
        </p:spPr>
        <p:txBody>
          <a:bodyPr wrap="square" rtlCol="0">
            <a:spAutoFit/>
          </a:bodyPr>
          <a:lstStyle/>
          <a:p>
            <a:pPr algn="r"/>
            <a:r>
              <a:rPr lang="en-US" sz="2800" dirty="0" smtClean="0">
                <a:latin typeface="Myriad Pro Light" pitchFamily="34" charset="0"/>
              </a:rPr>
              <a:t>Firefox </a:t>
            </a:r>
            <a:r>
              <a:rPr lang="en-US" sz="2800" dirty="0" err="1" smtClean="0">
                <a:latin typeface="Myriad Pro Light" pitchFamily="34" charset="0"/>
              </a:rPr>
              <a:t>plugin</a:t>
            </a:r>
            <a:endParaRPr lang="en-US" sz="2800" dirty="0">
              <a:latin typeface="Myriad Pro Light" pitchFamily="34" charset="0"/>
            </a:endParaRPr>
          </a:p>
        </p:txBody>
      </p:sp>
      <p:sp>
        <p:nvSpPr>
          <p:cNvPr id="7" name="Title 1"/>
          <p:cNvSpPr txBox="1">
            <a:spLocks/>
          </p:cNvSpPr>
          <p:nvPr/>
        </p:nvSpPr>
        <p:spPr>
          <a:xfrm>
            <a:off x="533400" y="4038600"/>
            <a:ext cx="8229600" cy="2819400"/>
          </a:xfrm>
          <a:prstGeom prst="rect">
            <a:avLst/>
          </a:prstGeom>
        </p:spPr>
        <p:txBody>
          <a:bodyPr vert="horz" lIns="91440" tIns="45720" rIns="91440" bIns="45720" rtlCol="0" anchor="t">
            <a:normAutofit fontScale="92500"/>
          </a:bodyPr>
          <a:lstStyle/>
          <a:p>
            <a:pPr marL="742950" indent="-742950">
              <a:buFont typeface="+mj-lt"/>
              <a:buAutoNum type="arabicPeriod"/>
            </a:pPr>
            <a:r>
              <a:rPr lang="en-US" sz="3600" dirty="0" smtClean="0">
                <a:latin typeface="Myriad Pro Light" pitchFamily="34" charset="0"/>
              </a:rPr>
              <a:t>Recommend recipients to reduce time and effort for sharing</a:t>
            </a:r>
          </a:p>
          <a:p>
            <a:pPr marL="742950" indent="-742950">
              <a:buFont typeface="+mj-lt"/>
              <a:buAutoNum type="arabicPeriod"/>
            </a:pPr>
            <a:r>
              <a:rPr lang="en-US" sz="3600" dirty="0" smtClean="0">
                <a:latin typeface="Myriad Pro Light" pitchFamily="34" charset="0"/>
              </a:rPr>
              <a:t>Load indicators check you aren’t spamming</a:t>
            </a:r>
          </a:p>
          <a:p>
            <a:pPr marL="742950" indent="-742950">
              <a:buFont typeface="+mj-lt"/>
              <a:buAutoNum type="arabicPeriod"/>
            </a:pPr>
            <a:r>
              <a:rPr kumimoji="0" lang="en-US" sz="3600" b="0" i="0" u="none" strike="noStrike" kern="1200" cap="none" spc="0" normalizeH="0" baseline="0" noProof="0" dirty="0" smtClean="0">
                <a:ln>
                  <a:noFill/>
                </a:ln>
                <a:solidFill>
                  <a:schemeClr val="tx1"/>
                </a:solidFill>
                <a:effectLst/>
                <a:uLnTx/>
                <a:uFillTx/>
                <a:latin typeface="Myriad Pro Light" pitchFamily="34" charset="0"/>
                <a:ea typeface="+mj-ea"/>
                <a:cs typeface="+mj-cs"/>
              </a:rPr>
              <a:t>Learn personalized models passively</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a:xfrm>
            <a:off x="457200" y="1371600"/>
            <a:ext cx="8229600" cy="4525963"/>
          </a:xfrm>
        </p:spPr>
        <p:txBody>
          <a:bodyPr/>
          <a:lstStyle/>
          <a:p>
            <a:pPr marL="0" indent="0">
              <a:buNone/>
            </a:pPr>
            <a:r>
              <a:rPr lang="en-US" dirty="0" err="1" smtClean="0"/>
              <a:t>Feedme</a:t>
            </a:r>
            <a:r>
              <a:rPr lang="en-US" dirty="0" smtClean="0"/>
              <a:t> suggests friends who might be interested in the content</a:t>
            </a:r>
          </a:p>
        </p:txBody>
      </p:sp>
      <p:pic>
        <p:nvPicPr>
          <p:cNvPr id="4" name="Picture 3" descr="moneyshot-01.png"/>
          <p:cNvPicPr>
            <a:picLocks noChangeAspect="1"/>
          </p:cNvPicPr>
          <p:nvPr/>
        </p:nvPicPr>
        <p:blipFill>
          <a:blip r:embed="rId3" cstate="print"/>
          <a:stretch>
            <a:fillRect/>
          </a:stretch>
        </p:blipFill>
        <p:spPr>
          <a:xfrm>
            <a:off x="228601" y="2886454"/>
            <a:ext cx="8671186" cy="214274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lstStyle/>
          <a:p>
            <a:r>
              <a:rPr lang="en-US" dirty="0" smtClean="0"/>
              <a:t>Capture more data digitally</a:t>
            </a:r>
          </a:p>
          <a:p>
            <a:r>
              <a:rPr lang="en-US" dirty="0" smtClean="0"/>
              <a:t>Collaborate to understand lecture notes</a:t>
            </a:r>
          </a:p>
          <a:p>
            <a:r>
              <a:rPr lang="en-US" dirty="0" smtClean="0"/>
              <a:t>Information filtering</a:t>
            </a:r>
          </a:p>
          <a:p>
            <a:r>
              <a:rPr lang="en-US" dirty="0" smtClean="0"/>
              <a:t>Structured data authoring and visualization</a:t>
            </a:r>
          </a:p>
          <a:p>
            <a:pPr>
              <a:buNone/>
            </a:pP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4" name="Rounded Rectangle 3"/>
          <p:cNvSpPr/>
          <p:nvPr/>
        </p:nvSpPr>
        <p:spPr>
          <a:xfrm>
            <a:off x="467833" y="2441377"/>
            <a:ext cx="2209800" cy="533400"/>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p:cNvSpPr txBox="1"/>
          <p:nvPr/>
        </p:nvSpPr>
        <p:spPr>
          <a:xfrm>
            <a:off x="457200" y="2438400"/>
            <a:ext cx="2199064" cy="400110"/>
          </a:xfrm>
          <a:prstGeom prst="rect">
            <a:avLst/>
          </a:prstGeom>
          <a:noFill/>
        </p:spPr>
        <p:txBody>
          <a:bodyPr wrap="none" rtlCol="0">
            <a:spAutoFit/>
          </a:bodyPr>
          <a:lstStyle/>
          <a:p>
            <a:r>
              <a:rPr lang="en-US" sz="2000" dirty="0" smtClean="0">
                <a:latin typeface="Myriad Pro" pitchFamily="34" charset="0"/>
                <a:cs typeface="Arial" pitchFamily="34" charset="0"/>
              </a:rPr>
              <a:t>msbernst@mit.edu</a:t>
            </a:r>
            <a:endParaRPr lang="en-US" sz="2000" dirty="0">
              <a:latin typeface="Myriad Pro" pitchFamily="34" charset="0"/>
              <a:cs typeface="Arial" pitchFamily="34" charset="0"/>
            </a:endParaRPr>
          </a:p>
        </p:txBody>
      </p:sp>
      <p:sp>
        <p:nvSpPr>
          <p:cNvPr id="8" name="TextBox 7"/>
          <p:cNvSpPr txBox="1"/>
          <p:nvPr/>
        </p:nvSpPr>
        <p:spPr>
          <a:xfrm>
            <a:off x="2971800" y="2413336"/>
            <a:ext cx="1607171" cy="400110"/>
          </a:xfrm>
          <a:prstGeom prst="rect">
            <a:avLst/>
          </a:prstGeom>
          <a:noFill/>
        </p:spPr>
        <p:txBody>
          <a:bodyPr wrap="none" rtlCol="0">
            <a:spAutoFit/>
          </a:bodyPr>
          <a:lstStyle/>
          <a:p>
            <a:r>
              <a:rPr lang="en-US" sz="2000" dirty="0" smtClean="0">
                <a:latin typeface="Myriad Pro" pitchFamily="34" charset="0"/>
                <a:cs typeface="Arial" pitchFamily="34" charset="0"/>
              </a:rPr>
              <a:t>rcm@mit.edu</a:t>
            </a:r>
            <a:endParaRPr lang="en-US" sz="2000" dirty="0">
              <a:latin typeface="Myriad Pro" pitchFamily="34" charset="0"/>
              <a:cs typeface="Arial" pitchFamily="34" charset="0"/>
            </a:endParaRPr>
          </a:p>
        </p:txBody>
      </p:sp>
      <p:sp>
        <p:nvSpPr>
          <p:cNvPr id="9" name="TextBox 8"/>
          <p:cNvSpPr txBox="1"/>
          <p:nvPr/>
        </p:nvSpPr>
        <p:spPr>
          <a:xfrm>
            <a:off x="1278920" y="2669977"/>
            <a:ext cx="1378326" cy="307777"/>
          </a:xfrm>
          <a:prstGeom prst="rect">
            <a:avLst/>
          </a:prstGeom>
          <a:noFill/>
        </p:spPr>
        <p:txBody>
          <a:bodyPr wrap="none" rtlCol="0">
            <a:spAutoFit/>
          </a:bodyPr>
          <a:lstStyle/>
          <a:p>
            <a:pPr algn="r"/>
            <a:r>
              <a:rPr lang="en-US" sz="1400" dirty="0" smtClean="0">
                <a:latin typeface="Myriad Pro" pitchFamily="34" charset="0"/>
                <a:cs typeface="Arial" pitchFamily="34" charset="0"/>
              </a:rPr>
              <a:t>1 FeedMe today</a:t>
            </a:r>
            <a:endParaRPr lang="en-US" sz="1400" dirty="0">
              <a:latin typeface="Myriad Pro" pitchFamily="34" charset="0"/>
              <a:cs typeface="Arial" pitchFamily="34" charset="0"/>
            </a:endParaRPr>
          </a:p>
        </p:txBody>
      </p:sp>
      <p:sp>
        <p:nvSpPr>
          <p:cNvPr id="10" name="TextBox 9"/>
          <p:cNvSpPr txBox="1"/>
          <p:nvPr/>
        </p:nvSpPr>
        <p:spPr>
          <a:xfrm>
            <a:off x="3113388" y="2664023"/>
            <a:ext cx="1448858" cy="307777"/>
          </a:xfrm>
          <a:prstGeom prst="rect">
            <a:avLst/>
          </a:prstGeom>
          <a:noFill/>
        </p:spPr>
        <p:txBody>
          <a:bodyPr wrap="none" rtlCol="0">
            <a:spAutoFit/>
          </a:bodyPr>
          <a:lstStyle/>
          <a:p>
            <a:pPr algn="r"/>
            <a:r>
              <a:rPr lang="en-US" sz="1400" dirty="0" smtClean="0">
                <a:latin typeface="Myriad Pro" pitchFamily="34" charset="0"/>
                <a:cs typeface="Arial" pitchFamily="34" charset="0"/>
              </a:rPr>
              <a:t>0 </a:t>
            </a:r>
            <a:r>
              <a:rPr lang="en-US" sz="1400" dirty="0" err="1" smtClean="0">
                <a:latin typeface="Myriad Pro" pitchFamily="34" charset="0"/>
                <a:cs typeface="Arial" pitchFamily="34" charset="0"/>
              </a:rPr>
              <a:t>FeedMes</a:t>
            </a:r>
            <a:r>
              <a:rPr lang="en-US" sz="1400" dirty="0" smtClean="0">
                <a:latin typeface="Myriad Pro" pitchFamily="34" charset="0"/>
                <a:cs typeface="Arial" pitchFamily="34" charset="0"/>
              </a:rPr>
              <a:t> today</a:t>
            </a:r>
            <a:endParaRPr lang="en-US" sz="1400" dirty="0">
              <a:latin typeface="Myriad Pro" pitchFamily="34" charset="0"/>
              <a:cs typeface="Arial" pitchFamily="34" charset="0"/>
            </a:endParaRPr>
          </a:p>
        </p:txBody>
      </p:sp>
      <p:sp>
        <p:nvSpPr>
          <p:cNvPr id="16" name="TextBox 15"/>
          <p:cNvSpPr txBox="1"/>
          <p:nvPr/>
        </p:nvSpPr>
        <p:spPr>
          <a:xfrm>
            <a:off x="4800600" y="2413336"/>
            <a:ext cx="1880836" cy="400110"/>
          </a:xfrm>
          <a:prstGeom prst="rect">
            <a:avLst/>
          </a:prstGeom>
          <a:noFill/>
        </p:spPr>
        <p:txBody>
          <a:bodyPr wrap="none" rtlCol="0">
            <a:spAutoFit/>
          </a:bodyPr>
          <a:lstStyle/>
          <a:p>
            <a:r>
              <a:rPr lang="en-US" sz="2000" dirty="0" smtClean="0">
                <a:latin typeface="Myriad Pro" pitchFamily="34" charset="0"/>
                <a:cs typeface="Arial" pitchFamily="34" charset="0"/>
              </a:rPr>
              <a:t>karger@mit.edu</a:t>
            </a:r>
            <a:endParaRPr lang="en-US" sz="2000" dirty="0">
              <a:latin typeface="Myriad Pro" pitchFamily="34" charset="0"/>
              <a:cs typeface="Arial" pitchFamily="34" charset="0"/>
            </a:endParaRPr>
          </a:p>
        </p:txBody>
      </p:sp>
      <p:sp>
        <p:nvSpPr>
          <p:cNvPr id="17" name="TextBox 16"/>
          <p:cNvSpPr txBox="1"/>
          <p:nvPr/>
        </p:nvSpPr>
        <p:spPr>
          <a:xfrm>
            <a:off x="5233636" y="2664023"/>
            <a:ext cx="1448858" cy="307777"/>
          </a:xfrm>
          <a:prstGeom prst="rect">
            <a:avLst/>
          </a:prstGeom>
          <a:noFill/>
        </p:spPr>
        <p:txBody>
          <a:bodyPr wrap="none" rtlCol="0">
            <a:spAutoFit/>
          </a:bodyPr>
          <a:lstStyle/>
          <a:p>
            <a:pPr algn="r"/>
            <a:r>
              <a:rPr lang="en-US" sz="1400" dirty="0" smtClean="0">
                <a:latin typeface="Myriad Pro" pitchFamily="34" charset="0"/>
                <a:cs typeface="Arial" pitchFamily="34" charset="0"/>
              </a:rPr>
              <a:t>5 </a:t>
            </a:r>
            <a:r>
              <a:rPr lang="en-US" sz="1400" dirty="0" err="1" smtClean="0">
                <a:latin typeface="Myriad Pro" pitchFamily="34" charset="0"/>
                <a:cs typeface="Arial" pitchFamily="34" charset="0"/>
              </a:rPr>
              <a:t>FeedMes</a:t>
            </a:r>
            <a:r>
              <a:rPr lang="en-US" sz="1400" dirty="0" smtClean="0">
                <a:latin typeface="Myriad Pro" pitchFamily="34" charset="0"/>
                <a:cs typeface="Arial" pitchFamily="34" charset="0"/>
              </a:rPr>
              <a:t> today</a:t>
            </a:r>
            <a:endParaRPr lang="en-US" sz="1400" dirty="0">
              <a:latin typeface="Myriad Pro" pitchFamily="34" charset="0"/>
              <a:cs typeface="Arial" pitchFamily="34" charset="0"/>
            </a:endParaRPr>
          </a:p>
        </p:txBody>
      </p:sp>
      <p:sp>
        <p:nvSpPr>
          <p:cNvPr id="18" name="Rectangle 17"/>
          <p:cNvSpPr/>
          <p:nvPr/>
        </p:nvSpPr>
        <p:spPr>
          <a:xfrm>
            <a:off x="7010400" y="2438400"/>
            <a:ext cx="1828800" cy="304800"/>
          </a:xfrm>
          <a:prstGeom prst="rect">
            <a:avLst/>
          </a:prstGeom>
          <a:solidFill>
            <a:schemeClr val="bg1">
              <a:lumMod val="95000"/>
            </a:schemeClr>
          </a:solidFill>
          <a:ln>
            <a:solidFill>
              <a:schemeClr val="tx1">
                <a:lumMod val="65000"/>
                <a:lumOff val="35000"/>
              </a:schemeClr>
            </a:solidFill>
          </a:ln>
          <a:effectLst>
            <a:outerShdw blurRad="50800" dist="38100" dir="2700000" sx="96000" sy="96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latin typeface="Myriad Pro" pitchFamily="34" charset="0"/>
              </a:rPr>
              <a:t>Type a name…</a:t>
            </a:r>
            <a:endParaRPr lang="en-US" dirty="0">
              <a:solidFill>
                <a:schemeClr val="tx1"/>
              </a:solidFill>
              <a:latin typeface="Myriad Pro" pitchFamily="34" charset="0"/>
            </a:endParaRPr>
          </a:p>
        </p:txBody>
      </p:sp>
      <p:sp>
        <p:nvSpPr>
          <p:cNvPr id="19" name="Rectangle 18"/>
          <p:cNvSpPr/>
          <p:nvPr/>
        </p:nvSpPr>
        <p:spPr>
          <a:xfrm>
            <a:off x="457200" y="3124200"/>
            <a:ext cx="4495800" cy="762000"/>
          </a:xfrm>
          <a:prstGeom prst="rect">
            <a:avLst/>
          </a:prstGeom>
          <a:solidFill>
            <a:schemeClr val="bg1">
              <a:lumMod val="95000"/>
            </a:schemeClr>
          </a:solidFill>
          <a:ln>
            <a:solidFill>
              <a:schemeClr val="tx1">
                <a:lumMod val="65000"/>
                <a:lumOff val="35000"/>
              </a:schemeClr>
            </a:solidFill>
          </a:ln>
          <a:effectLst>
            <a:outerShdw blurRad="50800" dist="38100" dir="2700000" sx="96000" sy="96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smtClean="0">
                <a:solidFill>
                  <a:schemeClr val="tx1"/>
                </a:solidFill>
                <a:latin typeface="Myriad Pro" pitchFamily="34" charset="0"/>
              </a:rPr>
              <a:t>Add an optional comment…</a:t>
            </a:r>
            <a:endParaRPr lang="en-US" dirty="0">
              <a:solidFill>
                <a:schemeClr val="tx1"/>
              </a:solidFill>
              <a:latin typeface="Myriad Pro" pitchFamily="34" charset="0"/>
            </a:endParaRPr>
          </a:p>
        </p:txBody>
      </p:sp>
      <p:grpSp>
        <p:nvGrpSpPr>
          <p:cNvPr id="3" name="Group 28"/>
          <p:cNvGrpSpPr/>
          <p:nvPr/>
        </p:nvGrpSpPr>
        <p:grpSpPr>
          <a:xfrm>
            <a:off x="5867400" y="3124200"/>
            <a:ext cx="1676400" cy="457200"/>
            <a:chOff x="5867400" y="3124200"/>
            <a:chExt cx="1524000" cy="457200"/>
          </a:xfrm>
        </p:grpSpPr>
        <p:sp>
          <p:nvSpPr>
            <p:cNvPr id="5" name="Rounded Rectangle 4"/>
            <p:cNvSpPr/>
            <p:nvPr/>
          </p:nvSpPr>
          <p:spPr>
            <a:xfrm>
              <a:off x="5867400" y="3124200"/>
              <a:ext cx="1524000" cy="457200"/>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p:cNvSpPr txBox="1"/>
            <p:nvPr/>
          </p:nvSpPr>
          <p:spPr>
            <a:xfrm>
              <a:off x="6075218" y="3124200"/>
              <a:ext cx="1017825" cy="400110"/>
            </a:xfrm>
            <a:prstGeom prst="rect">
              <a:avLst/>
            </a:prstGeom>
            <a:noFill/>
          </p:spPr>
          <p:txBody>
            <a:bodyPr wrap="square" rtlCol="0">
              <a:spAutoFit/>
            </a:bodyPr>
            <a:lstStyle/>
            <a:p>
              <a:pPr algn="ctr"/>
              <a:r>
                <a:rPr lang="en-US" sz="2000" dirty="0" smtClean="0">
                  <a:latin typeface="Myriad Pro" pitchFamily="34" charset="0"/>
                  <a:cs typeface="Arial" pitchFamily="34" charset="0"/>
                </a:rPr>
                <a:t>Share</a:t>
              </a:r>
              <a:endParaRPr lang="en-US" sz="2000" dirty="0">
                <a:latin typeface="Myriad Pro" pitchFamily="34" charset="0"/>
                <a:cs typeface="Arial" pitchFamily="34" charset="0"/>
              </a:endParaRPr>
            </a:p>
          </p:txBody>
        </p:sp>
      </p:grpSp>
      <p:sp>
        <p:nvSpPr>
          <p:cNvPr id="22" name="TextBox 21"/>
          <p:cNvSpPr txBox="1"/>
          <p:nvPr/>
        </p:nvSpPr>
        <p:spPr>
          <a:xfrm>
            <a:off x="445018" y="1905000"/>
            <a:ext cx="7551426" cy="523220"/>
          </a:xfrm>
          <a:prstGeom prst="rect">
            <a:avLst/>
          </a:prstGeom>
          <a:noFill/>
        </p:spPr>
        <p:txBody>
          <a:bodyPr wrap="none" rtlCol="0">
            <a:spAutoFit/>
          </a:bodyPr>
          <a:lstStyle/>
          <a:p>
            <a:r>
              <a:rPr lang="en-US" sz="2800" dirty="0" err="1" smtClean="0">
                <a:latin typeface="Myriad Pro" pitchFamily="34" charset="0"/>
              </a:rPr>
              <a:t>Lifehacker</a:t>
            </a:r>
            <a:r>
              <a:rPr lang="en-US" sz="2800" dirty="0" smtClean="0">
                <a:latin typeface="Myriad Pro" pitchFamily="34" charset="0"/>
              </a:rPr>
              <a:t>: Share with friends using MIT’s FeedMe</a:t>
            </a:r>
            <a:endParaRPr lang="en-US" sz="2800" dirty="0">
              <a:latin typeface="Myriad Pro" pitchFamily="34" charset="0"/>
            </a:endParaRPr>
          </a:p>
        </p:txBody>
      </p:sp>
      <p:sp>
        <p:nvSpPr>
          <p:cNvPr id="12" name="Freeform 11"/>
          <p:cNvSpPr/>
          <p:nvPr/>
        </p:nvSpPr>
        <p:spPr>
          <a:xfrm>
            <a:off x="-457200" y="3124200"/>
            <a:ext cx="160255" cy="304799"/>
          </a:xfrm>
          <a:custGeom>
            <a:avLst/>
            <a:gdLst>
              <a:gd name="connsiteX0" fmla="*/ 10632 w 542260"/>
              <a:gd name="connsiteY0" fmla="*/ 0 h 1031359"/>
              <a:gd name="connsiteX1" fmla="*/ 542260 w 542260"/>
              <a:gd name="connsiteY1" fmla="*/ 563526 h 1031359"/>
              <a:gd name="connsiteX2" fmla="*/ 329609 w 542260"/>
              <a:gd name="connsiteY2" fmla="*/ 584791 h 1031359"/>
              <a:gd name="connsiteX3" fmla="*/ 542260 w 542260"/>
              <a:gd name="connsiteY3" fmla="*/ 956931 h 1031359"/>
              <a:gd name="connsiteX4" fmla="*/ 435934 w 542260"/>
              <a:gd name="connsiteY4" fmla="*/ 1031359 h 1031359"/>
              <a:gd name="connsiteX5" fmla="*/ 212651 w 542260"/>
              <a:gd name="connsiteY5" fmla="*/ 627321 h 1031359"/>
              <a:gd name="connsiteX6" fmla="*/ 0 w 542260"/>
              <a:gd name="connsiteY6" fmla="*/ 829340 h 1031359"/>
              <a:gd name="connsiteX7" fmla="*/ 10632 w 542260"/>
              <a:gd name="connsiteY7" fmla="*/ 0 h 103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260" h="1031359">
                <a:moveTo>
                  <a:pt x="10632" y="0"/>
                </a:moveTo>
                <a:lnTo>
                  <a:pt x="542260" y="563526"/>
                </a:lnTo>
                <a:lnTo>
                  <a:pt x="329609" y="584791"/>
                </a:lnTo>
                <a:lnTo>
                  <a:pt x="542260" y="956931"/>
                </a:lnTo>
                <a:lnTo>
                  <a:pt x="435934" y="1031359"/>
                </a:lnTo>
                <a:lnTo>
                  <a:pt x="212651" y="627321"/>
                </a:lnTo>
                <a:lnTo>
                  <a:pt x="0" y="829340"/>
                </a:lnTo>
                <a:lnTo>
                  <a:pt x="10632" y="0"/>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381000" y="4572000"/>
            <a:ext cx="7431186"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52 -2.22222E-6 L 0.29948 -0.06666 " pathEditMode="relative" ptsTypes="AA">
                                      <p:cBhvr>
                                        <p:cTn id="6" dur="1000" fill="hold"/>
                                        <p:tgtEl>
                                          <p:spTgt spid="12"/>
                                        </p:tgtEl>
                                        <p:attrNameLst>
                                          <p:attrName>ppt_x</p:attrName>
                                          <p:attrName>ppt_y</p:attrName>
                                        </p:attrNameLst>
                                      </p:cBhvr>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par>
                                <p:cTn id="14" presetID="22" presetClass="entr" presetSubtype="1" fill="hold" nodeType="with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1" nodeType="clickEffect">
                                  <p:stCondLst>
                                    <p:cond delay="0"/>
                                  </p:stCondLst>
                                  <p:childTnLst>
                                    <p:animMotion origin="layout" path="M 0.29948 -0.06666 L 0.73282 0.04445 " pathEditMode="relative" rAng="0" ptsTypes="AA">
                                      <p:cBhvr>
                                        <p:cTn id="20" dur="1000" fill="hold"/>
                                        <p:tgtEl>
                                          <p:spTgt spid="12"/>
                                        </p:tgtEl>
                                        <p:attrNameLst>
                                          <p:attrName>ppt_x</p:attrName>
                                          <p:attrName>ppt_y</p:attrName>
                                        </p:attrNameLst>
                                      </p:cBhvr>
                                      <p:rCtr x="217" y="56"/>
                                    </p:animMotion>
                                  </p:childTnLst>
                                </p:cTn>
                              </p:par>
                            </p:childTnLst>
                          </p:cTn>
                        </p:par>
                        <p:par>
                          <p:cTn id="21" fill="hold">
                            <p:stCondLst>
                              <p:cond delay="1000"/>
                            </p:stCondLst>
                            <p:childTnLst>
                              <p:par>
                                <p:cTn id="22" presetID="1" presetClass="emph" presetSubtype="2" fill="hold" nodeType="afterEffect">
                                  <p:stCondLst>
                                    <p:cond delay="0"/>
                                  </p:stCondLst>
                                  <p:childTnLst>
                                    <p:animClr clrSpc="rgb">
                                      <p:cBhvr>
                                        <p:cTn id="23" dur="500" fill="hold"/>
                                        <p:tgtEl>
                                          <p:spTgt spid="4"/>
                                        </p:tgtEl>
                                        <p:attrNameLst>
                                          <p:attrName>fillcolor</p:attrName>
                                        </p:attrNameLst>
                                      </p:cBhvr>
                                      <p:to>
                                        <a:srgbClr val="DBDBDB"/>
                                      </p:to>
                                    </p:animClr>
                                    <p:set>
                                      <p:cBhvr>
                                        <p:cTn id="24" dur="500" fill="hold"/>
                                        <p:tgtEl>
                                          <p:spTgt spid="4"/>
                                        </p:tgtEl>
                                        <p:attrNameLst>
                                          <p:attrName>fill.type</p:attrName>
                                        </p:attrNameLst>
                                      </p:cBhvr>
                                      <p:to>
                                        <p:strVal val="solid"/>
                                      </p:to>
                                    </p:set>
                                    <p:set>
                                      <p:cBhvr>
                                        <p:cTn id="25" dur="500" fill="hold"/>
                                        <p:tgtEl>
                                          <p:spTgt spid="4"/>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51"/>
                                        </p:tgtEl>
                                        <p:attrNameLst>
                                          <p:attrName>style.visibility</p:attrName>
                                        </p:attrNameLst>
                                      </p:cBhvr>
                                      <p:to>
                                        <p:strVal val="visible"/>
                                      </p:to>
                                    </p:set>
                                    <p:animEffect transition="in" filter="fade">
                                      <p:cBhvr>
                                        <p:cTn id="30"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12" grpId="0" animBg="1"/>
      <p:bldP spid="12"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 indicators</a:t>
            </a:r>
            <a:endParaRPr lang="en-US" dirty="0"/>
          </a:p>
        </p:txBody>
      </p:sp>
      <p:grpSp>
        <p:nvGrpSpPr>
          <p:cNvPr id="3" name="Group 28"/>
          <p:cNvGrpSpPr/>
          <p:nvPr/>
        </p:nvGrpSpPr>
        <p:grpSpPr>
          <a:xfrm>
            <a:off x="533400" y="2133600"/>
            <a:ext cx="2525561" cy="838200"/>
            <a:chOff x="533400" y="2133600"/>
            <a:chExt cx="2525561" cy="838200"/>
          </a:xfrm>
        </p:grpSpPr>
        <p:sp>
          <p:nvSpPr>
            <p:cNvPr id="6" name="Rounded Rectangle 5"/>
            <p:cNvSpPr/>
            <p:nvPr/>
          </p:nvSpPr>
          <p:spPr>
            <a:xfrm>
              <a:off x="533400" y="2135503"/>
              <a:ext cx="2525561" cy="836297"/>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p:cNvSpPr txBox="1"/>
            <p:nvPr/>
          </p:nvSpPr>
          <p:spPr>
            <a:xfrm>
              <a:off x="581171" y="2133600"/>
              <a:ext cx="2466829" cy="584775"/>
            </a:xfrm>
            <a:prstGeom prst="rect">
              <a:avLst/>
            </a:prstGeom>
            <a:noFill/>
          </p:spPr>
          <p:txBody>
            <a:bodyPr wrap="none" rtlCol="0">
              <a:spAutoFit/>
            </a:bodyPr>
            <a:lstStyle/>
            <a:p>
              <a:r>
                <a:rPr lang="en-US" sz="3200" dirty="0" smtClean="0">
                  <a:latin typeface="Myriad Pro" pitchFamily="34" charset="0"/>
                  <a:cs typeface="Arial" pitchFamily="34" charset="0"/>
                </a:rPr>
                <a:t>rcm@mit.edu</a:t>
              </a:r>
              <a:endParaRPr lang="en-US" sz="3200" dirty="0">
                <a:latin typeface="Myriad Pro" pitchFamily="34" charset="0"/>
                <a:cs typeface="Arial" pitchFamily="34" charset="0"/>
              </a:endParaRPr>
            </a:p>
          </p:txBody>
        </p:sp>
        <p:sp>
          <p:nvSpPr>
            <p:cNvPr id="8" name="TextBox 7"/>
            <p:cNvSpPr txBox="1"/>
            <p:nvPr/>
          </p:nvSpPr>
          <p:spPr>
            <a:xfrm>
              <a:off x="1214708" y="2597800"/>
              <a:ext cx="1812291" cy="369332"/>
            </a:xfrm>
            <a:prstGeom prst="rect">
              <a:avLst/>
            </a:prstGeom>
            <a:noFill/>
          </p:spPr>
          <p:txBody>
            <a:bodyPr wrap="none" rtlCol="0" anchor="b" anchorCtr="0">
              <a:spAutoFit/>
            </a:bodyPr>
            <a:lstStyle/>
            <a:p>
              <a:pPr algn="r"/>
              <a:r>
                <a:rPr lang="en-US" dirty="0" smtClean="0">
                  <a:latin typeface="Myriad Pro" pitchFamily="34" charset="0"/>
                  <a:cs typeface="Arial" pitchFamily="34" charset="0"/>
                </a:rPr>
                <a:t>0 </a:t>
              </a:r>
              <a:r>
                <a:rPr lang="en-US" dirty="0" err="1" smtClean="0">
                  <a:latin typeface="Myriad Pro" pitchFamily="34" charset="0"/>
                  <a:cs typeface="Arial" pitchFamily="34" charset="0"/>
                </a:rPr>
                <a:t>FeedMes</a:t>
              </a:r>
              <a:r>
                <a:rPr lang="en-US" dirty="0" smtClean="0">
                  <a:latin typeface="Myriad Pro" pitchFamily="34" charset="0"/>
                  <a:cs typeface="Arial" pitchFamily="34" charset="0"/>
                </a:rPr>
                <a:t> today</a:t>
              </a:r>
              <a:endParaRPr lang="en-US" dirty="0">
                <a:latin typeface="Myriad Pro" pitchFamily="34" charset="0"/>
                <a:cs typeface="Arial" pitchFamily="34" charset="0"/>
              </a:endParaRPr>
            </a:p>
          </p:txBody>
        </p:sp>
      </p:grpSp>
      <p:sp>
        <p:nvSpPr>
          <p:cNvPr id="21" name="Content Placeholder 2"/>
          <p:cNvSpPr>
            <a:spLocks noGrp="1"/>
          </p:cNvSpPr>
          <p:nvPr>
            <p:ph idx="1"/>
          </p:nvPr>
        </p:nvSpPr>
        <p:spPr>
          <a:xfrm>
            <a:off x="457200" y="3810000"/>
            <a:ext cx="8229600" cy="3048000"/>
          </a:xfrm>
        </p:spPr>
        <p:txBody>
          <a:bodyPr/>
          <a:lstStyle/>
          <a:p>
            <a:pPr>
              <a:buNone/>
            </a:pPr>
            <a:r>
              <a:rPr lang="en-US" dirty="0" smtClean="0"/>
              <a:t>Address concerns about volume:</a:t>
            </a:r>
          </a:p>
          <a:p>
            <a:pPr>
              <a:buNone/>
            </a:pPr>
            <a:r>
              <a:rPr lang="en-US" dirty="0" smtClean="0"/>
              <a:t>	“How much are we sending them?”</a:t>
            </a:r>
          </a:p>
          <a:p>
            <a:pPr>
              <a:buNone/>
            </a:pPr>
            <a:endParaRPr lang="en-US" dirty="0" smtClean="0"/>
          </a:p>
          <a:p>
            <a:pPr>
              <a:buNone/>
            </a:pPr>
            <a:r>
              <a:rPr lang="en-US" dirty="0" smtClean="0"/>
              <a:t>Give an indication of whether it’s old news</a:t>
            </a:r>
            <a:br>
              <a:rPr lang="en-US" dirty="0" smtClean="0"/>
            </a:br>
            <a:r>
              <a:rPr lang="en-US" dirty="0" smtClean="0"/>
              <a:t>“Oh, somebody already sent it to them?”</a:t>
            </a:r>
          </a:p>
        </p:txBody>
      </p:sp>
      <p:grpSp>
        <p:nvGrpSpPr>
          <p:cNvPr id="4" name="Group 27"/>
          <p:cNvGrpSpPr/>
          <p:nvPr/>
        </p:nvGrpSpPr>
        <p:grpSpPr>
          <a:xfrm>
            <a:off x="3347319" y="2133600"/>
            <a:ext cx="2525561" cy="838200"/>
            <a:chOff x="3494239" y="2133600"/>
            <a:chExt cx="2525561" cy="838200"/>
          </a:xfrm>
        </p:grpSpPr>
        <p:sp>
          <p:nvSpPr>
            <p:cNvPr id="17" name="Rounded Rectangle 16"/>
            <p:cNvSpPr/>
            <p:nvPr/>
          </p:nvSpPr>
          <p:spPr>
            <a:xfrm>
              <a:off x="3494239" y="2135503"/>
              <a:ext cx="2525561" cy="836297"/>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TextBox 21"/>
            <p:cNvSpPr txBox="1"/>
            <p:nvPr/>
          </p:nvSpPr>
          <p:spPr>
            <a:xfrm>
              <a:off x="3542010" y="2133600"/>
              <a:ext cx="2466829" cy="584775"/>
            </a:xfrm>
            <a:prstGeom prst="rect">
              <a:avLst/>
            </a:prstGeom>
            <a:noFill/>
          </p:spPr>
          <p:txBody>
            <a:bodyPr wrap="none" rtlCol="0">
              <a:spAutoFit/>
            </a:bodyPr>
            <a:lstStyle/>
            <a:p>
              <a:r>
                <a:rPr lang="en-US" sz="3200" dirty="0" smtClean="0">
                  <a:latin typeface="Myriad Pro" pitchFamily="34" charset="0"/>
                  <a:cs typeface="Arial" pitchFamily="34" charset="0"/>
                </a:rPr>
                <a:t>rcm@mit.edu</a:t>
              </a:r>
              <a:endParaRPr lang="en-US" sz="3200" dirty="0">
                <a:latin typeface="Myriad Pro" pitchFamily="34" charset="0"/>
                <a:cs typeface="Arial" pitchFamily="34" charset="0"/>
              </a:endParaRPr>
            </a:p>
          </p:txBody>
        </p:sp>
        <p:sp>
          <p:nvSpPr>
            <p:cNvPr id="23" name="TextBox 22"/>
            <p:cNvSpPr txBox="1"/>
            <p:nvPr/>
          </p:nvSpPr>
          <p:spPr>
            <a:xfrm>
              <a:off x="4175547" y="2597800"/>
              <a:ext cx="1812291" cy="369332"/>
            </a:xfrm>
            <a:prstGeom prst="rect">
              <a:avLst/>
            </a:prstGeom>
            <a:noFill/>
          </p:spPr>
          <p:txBody>
            <a:bodyPr wrap="none" rtlCol="0" anchor="b" anchorCtr="0">
              <a:spAutoFit/>
            </a:bodyPr>
            <a:lstStyle/>
            <a:p>
              <a:pPr algn="r"/>
              <a:r>
                <a:rPr lang="en-US" dirty="0" smtClean="0">
                  <a:latin typeface="Myriad Pro" pitchFamily="34" charset="0"/>
                  <a:cs typeface="Arial" pitchFamily="34" charset="0"/>
                </a:rPr>
                <a:t>5 </a:t>
              </a:r>
              <a:r>
                <a:rPr lang="en-US" dirty="0" err="1" smtClean="0">
                  <a:latin typeface="Myriad Pro" pitchFamily="34" charset="0"/>
                  <a:cs typeface="Arial" pitchFamily="34" charset="0"/>
                </a:rPr>
                <a:t>FeedMes</a:t>
              </a:r>
              <a:r>
                <a:rPr lang="en-US" dirty="0" smtClean="0">
                  <a:latin typeface="Myriad Pro" pitchFamily="34" charset="0"/>
                  <a:cs typeface="Arial" pitchFamily="34" charset="0"/>
                </a:rPr>
                <a:t> today</a:t>
              </a:r>
              <a:endParaRPr lang="en-US" dirty="0">
                <a:latin typeface="Myriad Pro" pitchFamily="34" charset="0"/>
                <a:cs typeface="Arial" pitchFamily="34" charset="0"/>
              </a:endParaRPr>
            </a:p>
          </p:txBody>
        </p:sp>
      </p:grpSp>
      <p:grpSp>
        <p:nvGrpSpPr>
          <p:cNvPr id="5" name="Group 26"/>
          <p:cNvGrpSpPr/>
          <p:nvPr/>
        </p:nvGrpSpPr>
        <p:grpSpPr>
          <a:xfrm>
            <a:off x="6161239" y="2133600"/>
            <a:ext cx="2525561" cy="838200"/>
            <a:chOff x="6353029" y="2133600"/>
            <a:chExt cx="2525561" cy="838200"/>
          </a:xfrm>
        </p:grpSpPr>
        <p:sp>
          <p:nvSpPr>
            <p:cNvPr id="24" name="Rounded Rectangle 23"/>
            <p:cNvSpPr/>
            <p:nvPr/>
          </p:nvSpPr>
          <p:spPr>
            <a:xfrm>
              <a:off x="6353029" y="2135503"/>
              <a:ext cx="2525561" cy="836297"/>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TextBox 24"/>
            <p:cNvSpPr txBox="1"/>
            <p:nvPr/>
          </p:nvSpPr>
          <p:spPr>
            <a:xfrm>
              <a:off x="6400800" y="2133600"/>
              <a:ext cx="2466829" cy="584775"/>
            </a:xfrm>
            <a:prstGeom prst="rect">
              <a:avLst/>
            </a:prstGeom>
            <a:noFill/>
          </p:spPr>
          <p:txBody>
            <a:bodyPr wrap="none" rtlCol="0">
              <a:spAutoFit/>
            </a:bodyPr>
            <a:lstStyle/>
            <a:p>
              <a:r>
                <a:rPr lang="en-US" sz="3200" dirty="0" smtClean="0">
                  <a:latin typeface="Myriad Pro" pitchFamily="34" charset="0"/>
                  <a:cs typeface="Arial" pitchFamily="34" charset="0"/>
                </a:rPr>
                <a:t>rcm@mit.edu</a:t>
              </a:r>
              <a:endParaRPr lang="en-US" sz="3200" dirty="0">
                <a:latin typeface="Myriad Pro" pitchFamily="34" charset="0"/>
                <a:cs typeface="Arial" pitchFamily="34" charset="0"/>
              </a:endParaRPr>
            </a:p>
          </p:txBody>
        </p:sp>
        <p:sp>
          <p:nvSpPr>
            <p:cNvPr id="26" name="TextBox 25"/>
            <p:cNvSpPr txBox="1"/>
            <p:nvPr/>
          </p:nvSpPr>
          <p:spPr>
            <a:xfrm>
              <a:off x="7253820" y="2597800"/>
              <a:ext cx="1592808" cy="369332"/>
            </a:xfrm>
            <a:prstGeom prst="rect">
              <a:avLst/>
            </a:prstGeom>
            <a:noFill/>
          </p:spPr>
          <p:txBody>
            <a:bodyPr wrap="none" rtlCol="0" anchor="b" anchorCtr="0">
              <a:spAutoFit/>
            </a:bodyPr>
            <a:lstStyle/>
            <a:p>
              <a:pPr algn="r"/>
              <a:r>
                <a:rPr lang="en-US" dirty="0" smtClean="0">
                  <a:latin typeface="Myriad Pro" pitchFamily="34" charset="0"/>
                  <a:cs typeface="Arial" pitchFamily="34" charset="0"/>
                </a:rPr>
                <a:t>Seen it already</a:t>
              </a:r>
              <a:endParaRPr lang="en-US" dirty="0">
                <a:latin typeface="Myriad Pro" pitchFamily="34" charset="0"/>
                <a:cs typeface="Arial" pitchFamily="34" charset="0"/>
              </a:endParaRP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One-click thanks</a:t>
            </a:r>
            <a:endParaRPr lang="en-US" dirty="0"/>
          </a:p>
        </p:txBody>
      </p:sp>
      <p:sp>
        <p:nvSpPr>
          <p:cNvPr id="8" name="Content Placeholder 6"/>
          <p:cNvSpPr>
            <a:spLocks noGrp="1"/>
          </p:cNvSpPr>
          <p:nvPr>
            <p:ph idx="1"/>
          </p:nvPr>
        </p:nvSpPr>
        <p:spPr>
          <a:xfrm>
            <a:off x="457200" y="1189037"/>
            <a:ext cx="8153400" cy="715963"/>
          </a:xfrm>
        </p:spPr>
        <p:txBody>
          <a:bodyPr>
            <a:normAutofit/>
          </a:bodyPr>
          <a:lstStyle/>
          <a:p>
            <a:pPr marL="0" indent="0">
              <a:buNone/>
            </a:pPr>
            <a:r>
              <a:rPr lang="en-US" dirty="0" smtClean="0"/>
              <a:t>Low-effort positive feedback from recipient</a:t>
            </a:r>
            <a:endParaRPr lang="en-US" dirty="0"/>
          </a:p>
        </p:txBody>
      </p:sp>
      <p:grpSp>
        <p:nvGrpSpPr>
          <p:cNvPr id="3" name="Group 11"/>
          <p:cNvGrpSpPr/>
          <p:nvPr/>
        </p:nvGrpSpPr>
        <p:grpSpPr>
          <a:xfrm>
            <a:off x="533400" y="2133600"/>
            <a:ext cx="5791200" cy="2218398"/>
            <a:chOff x="914400" y="1905000"/>
            <a:chExt cx="7161213" cy="2743200"/>
          </a:xfrm>
        </p:grpSpPr>
        <p:pic>
          <p:nvPicPr>
            <p:cNvPr id="1026" name="Picture 2" descr="C:\Users\marcua\Desktop\feedme\figures\email-thanks.png"/>
            <p:cNvPicPr>
              <a:picLocks noChangeAspect="1" noChangeArrowheads="1"/>
            </p:cNvPicPr>
            <p:nvPr/>
          </p:nvPicPr>
          <p:blipFill>
            <a:blip r:embed="rId3" cstate="print"/>
            <a:srcRect t="21739"/>
            <a:stretch>
              <a:fillRect/>
            </a:stretch>
          </p:blipFill>
          <p:spPr bwMode="auto">
            <a:xfrm>
              <a:off x="914400" y="1905000"/>
              <a:ext cx="7161213" cy="2743200"/>
            </a:xfrm>
            <a:prstGeom prst="rect">
              <a:avLst/>
            </a:prstGeom>
            <a:noFill/>
          </p:spPr>
        </p:pic>
        <p:cxnSp>
          <p:nvCxnSpPr>
            <p:cNvPr id="10" name="Straight Connector 9"/>
            <p:cNvCxnSpPr/>
            <p:nvPr/>
          </p:nvCxnSpPr>
          <p:spPr>
            <a:xfrm>
              <a:off x="990600" y="4648200"/>
              <a:ext cx="69342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 name="Freeform 12"/>
          <p:cNvSpPr/>
          <p:nvPr/>
        </p:nvSpPr>
        <p:spPr>
          <a:xfrm>
            <a:off x="-457200" y="4572001"/>
            <a:ext cx="160255" cy="304799"/>
          </a:xfrm>
          <a:custGeom>
            <a:avLst/>
            <a:gdLst>
              <a:gd name="connsiteX0" fmla="*/ 10632 w 542260"/>
              <a:gd name="connsiteY0" fmla="*/ 0 h 1031359"/>
              <a:gd name="connsiteX1" fmla="*/ 542260 w 542260"/>
              <a:gd name="connsiteY1" fmla="*/ 563526 h 1031359"/>
              <a:gd name="connsiteX2" fmla="*/ 329609 w 542260"/>
              <a:gd name="connsiteY2" fmla="*/ 584791 h 1031359"/>
              <a:gd name="connsiteX3" fmla="*/ 542260 w 542260"/>
              <a:gd name="connsiteY3" fmla="*/ 956931 h 1031359"/>
              <a:gd name="connsiteX4" fmla="*/ 435934 w 542260"/>
              <a:gd name="connsiteY4" fmla="*/ 1031359 h 1031359"/>
              <a:gd name="connsiteX5" fmla="*/ 212651 w 542260"/>
              <a:gd name="connsiteY5" fmla="*/ 627321 h 1031359"/>
              <a:gd name="connsiteX6" fmla="*/ 0 w 542260"/>
              <a:gd name="connsiteY6" fmla="*/ 829340 h 1031359"/>
              <a:gd name="connsiteX7" fmla="*/ 10632 w 542260"/>
              <a:gd name="connsiteY7" fmla="*/ 0 h 103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260" h="1031359">
                <a:moveTo>
                  <a:pt x="10632" y="0"/>
                </a:moveTo>
                <a:lnTo>
                  <a:pt x="542260" y="563526"/>
                </a:lnTo>
                <a:lnTo>
                  <a:pt x="329609" y="584791"/>
                </a:lnTo>
                <a:lnTo>
                  <a:pt x="542260" y="956931"/>
                </a:lnTo>
                <a:lnTo>
                  <a:pt x="435934" y="1031359"/>
                </a:lnTo>
                <a:lnTo>
                  <a:pt x="212651" y="627321"/>
                </a:lnTo>
                <a:lnTo>
                  <a:pt x="0" y="829340"/>
                </a:lnTo>
                <a:lnTo>
                  <a:pt x="10632" y="0"/>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
          <p:cNvPicPr>
            <a:picLocks noChangeAspect="1" noChangeArrowheads="1"/>
          </p:cNvPicPr>
          <p:nvPr/>
        </p:nvPicPr>
        <p:blipFill>
          <a:blip r:embed="rId4" cstate="print"/>
          <a:srcRect/>
          <a:stretch>
            <a:fillRect/>
          </a:stretch>
        </p:blipFill>
        <p:spPr bwMode="auto">
          <a:xfrm>
            <a:off x="533400" y="4807433"/>
            <a:ext cx="7096125" cy="20505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52 1.11111E-6 L 0.28438 -0.11783 " pathEditMode="relative" rAng="0" ptsTypes="AA">
                                      <p:cBhvr>
                                        <p:cTn id="6" dur="1000" fill="hold"/>
                                        <p:tgtEl>
                                          <p:spTgt spid="13"/>
                                        </p:tgtEl>
                                        <p:attrNameLst>
                                          <p:attrName>ppt_x</p:attrName>
                                          <p:attrName>ppt_y</p:attrName>
                                        </p:attrNameLst>
                                      </p:cBhvr>
                                      <p:rCtr x="142" y="-59"/>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248400" y="2895600"/>
            <a:ext cx="2743200" cy="1905000"/>
          </a:xfrm>
          <a:prstGeom prst="rect">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Myriad Pro" pitchFamily="34" charset="0"/>
              </a:rPr>
              <a:t>rcm@mit.edu</a:t>
            </a: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a:solidFill>
                <a:schemeClr val="tx1"/>
              </a:solidFill>
            </a:endParaRPr>
          </a:p>
        </p:txBody>
      </p:sp>
      <p:sp>
        <p:nvSpPr>
          <p:cNvPr id="2" name="Title 1"/>
          <p:cNvSpPr>
            <a:spLocks noGrp="1"/>
          </p:cNvSpPr>
          <p:nvPr>
            <p:ph type="title"/>
          </p:nvPr>
        </p:nvSpPr>
        <p:spPr/>
        <p:txBody>
          <a:bodyPr>
            <a:noAutofit/>
          </a:bodyPr>
          <a:lstStyle/>
          <a:p>
            <a:r>
              <a:rPr lang="en-US" sz="3200" dirty="0" smtClean="0"/>
              <a:t>Implementation:</a:t>
            </a:r>
            <a:br>
              <a:rPr lang="en-US" sz="3200" dirty="0" smtClean="0"/>
            </a:br>
            <a:r>
              <a:rPr lang="en-US" sz="3200" dirty="0" smtClean="0"/>
              <a:t>Building </a:t>
            </a:r>
            <a:r>
              <a:rPr lang="en-US" sz="3200" dirty="0" smtClean="0"/>
              <a:t>models without recipient involvement</a:t>
            </a:r>
            <a:endParaRPr lang="en-US" sz="3200" dirty="0"/>
          </a:p>
        </p:txBody>
      </p:sp>
      <p:sp>
        <p:nvSpPr>
          <p:cNvPr id="22" name="Folded Corner 21"/>
          <p:cNvSpPr/>
          <p:nvPr/>
        </p:nvSpPr>
        <p:spPr>
          <a:xfrm>
            <a:off x="6400800" y="3505200"/>
            <a:ext cx="1143000" cy="11430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MIT HCI</a:t>
            </a:r>
            <a:br>
              <a:rPr lang="en-US" dirty="0" smtClean="0"/>
            </a:br>
            <a:r>
              <a:rPr lang="en-US" dirty="0" smtClean="0"/>
              <a:t>Research</a:t>
            </a:r>
            <a:endParaRPr lang="en-US" dirty="0"/>
          </a:p>
        </p:txBody>
      </p:sp>
      <p:sp>
        <p:nvSpPr>
          <p:cNvPr id="29" name="Folded Corner 28"/>
          <p:cNvSpPr/>
          <p:nvPr/>
        </p:nvSpPr>
        <p:spPr>
          <a:xfrm>
            <a:off x="7696200" y="3505200"/>
            <a:ext cx="1143000" cy="11430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Computer Science Education</a:t>
            </a:r>
            <a:endParaRPr lang="en-US" dirty="0"/>
          </a:p>
        </p:txBody>
      </p:sp>
      <p:pic>
        <p:nvPicPr>
          <p:cNvPr id="8" name="Picture 3"/>
          <p:cNvPicPr>
            <a:picLocks noChangeAspect="1" noChangeArrowheads="1"/>
          </p:cNvPicPr>
          <p:nvPr/>
        </p:nvPicPr>
        <p:blipFill>
          <a:blip r:embed="rId3" cstate="print"/>
          <a:srcRect/>
          <a:stretch>
            <a:fillRect/>
          </a:stretch>
        </p:blipFill>
        <p:spPr bwMode="auto">
          <a:xfrm>
            <a:off x="167244" y="1524000"/>
            <a:ext cx="808513" cy="1801368"/>
          </a:xfrm>
          <a:prstGeom prst="rect">
            <a:avLst/>
          </a:prstGeom>
          <a:noFill/>
          <a:ln w="9525">
            <a:noFill/>
            <a:miter lim="800000"/>
            <a:headEnd/>
            <a:tailEnd/>
          </a:ln>
        </p:spPr>
      </p:pic>
      <p:sp>
        <p:nvSpPr>
          <p:cNvPr id="24" name="Folded Corner 23"/>
          <p:cNvSpPr/>
          <p:nvPr/>
        </p:nvSpPr>
        <p:spPr>
          <a:xfrm>
            <a:off x="1219200" y="1828800"/>
            <a:ext cx="1143000" cy="11430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MIT HCI</a:t>
            </a:r>
            <a:br>
              <a:rPr lang="en-US" dirty="0" smtClean="0"/>
            </a:br>
            <a:r>
              <a:rPr lang="en-US" dirty="0" smtClean="0"/>
              <a:t>Research</a:t>
            </a:r>
            <a:endParaRPr lang="en-US" dirty="0"/>
          </a:p>
        </p:txBody>
      </p:sp>
      <p:grpSp>
        <p:nvGrpSpPr>
          <p:cNvPr id="3" name="Group 30"/>
          <p:cNvGrpSpPr/>
          <p:nvPr/>
        </p:nvGrpSpPr>
        <p:grpSpPr>
          <a:xfrm>
            <a:off x="3390900" y="2133600"/>
            <a:ext cx="1752600" cy="914400"/>
            <a:chOff x="2590800" y="2362200"/>
            <a:chExt cx="1752600" cy="914400"/>
          </a:xfrm>
        </p:grpSpPr>
        <p:pic>
          <p:nvPicPr>
            <p:cNvPr id="26" name="Picture 2" descr="C:\Users\msbernst\Documents\feedme\paper\figures\study conditions-01.png"/>
            <p:cNvPicPr>
              <a:picLocks noChangeAspect="1" noChangeArrowheads="1"/>
            </p:cNvPicPr>
            <p:nvPr/>
          </p:nvPicPr>
          <p:blipFill>
            <a:blip r:embed="rId4" cstate="print"/>
            <a:srcRect l="80560" t="28732" r="1654" b="50986"/>
            <a:stretch>
              <a:fillRect/>
            </a:stretch>
          </p:blipFill>
          <p:spPr bwMode="auto">
            <a:xfrm>
              <a:off x="2590800" y="2362200"/>
              <a:ext cx="1752600" cy="914400"/>
            </a:xfrm>
            <a:prstGeom prst="rect">
              <a:avLst/>
            </a:prstGeom>
            <a:noFill/>
          </p:spPr>
        </p:pic>
        <p:sp>
          <p:nvSpPr>
            <p:cNvPr id="27" name="TextBox 26"/>
            <p:cNvSpPr txBox="1"/>
            <p:nvPr/>
          </p:nvSpPr>
          <p:spPr>
            <a:xfrm>
              <a:off x="2733117" y="2678668"/>
              <a:ext cx="1467966" cy="369332"/>
            </a:xfrm>
            <a:prstGeom prst="rect">
              <a:avLst/>
            </a:prstGeom>
            <a:noFill/>
          </p:spPr>
          <p:txBody>
            <a:bodyPr wrap="none" rtlCol="0">
              <a:spAutoFit/>
            </a:bodyPr>
            <a:lstStyle/>
            <a:p>
              <a:r>
                <a:rPr lang="en-US" dirty="0" smtClean="0">
                  <a:latin typeface="Myriad Pro" pitchFamily="34" charset="0"/>
                </a:rPr>
                <a:t>rcm@mit.edu</a:t>
              </a:r>
              <a:endParaRPr lang="en-US" dirty="0">
                <a:latin typeface="Myriad Pro" pitchFamily="34" charset="0"/>
              </a:endParaRPr>
            </a:p>
          </p:txBody>
        </p:sp>
      </p:grpSp>
      <p:pic>
        <p:nvPicPr>
          <p:cNvPr id="9" name="Picture 4"/>
          <p:cNvPicPr>
            <a:picLocks noChangeAspect="1" noChangeArrowheads="1"/>
          </p:cNvPicPr>
          <p:nvPr/>
        </p:nvPicPr>
        <p:blipFill>
          <a:blip r:embed="rId5" cstate="print"/>
          <a:srcRect/>
          <a:stretch>
            <a:fillRect/>
          </a:stretch>
        </p:blipFill>
        <p:spPr bwMode="auto">
          <a:xfrm>
            <a:off x="166688" y="4038600"/>
            <a:ext cx="809625" cy="1803845"/>
          </a:xfrm>
          <a:prstGeom prst="rect">
            <a:avLst/>
          </a:prstGeom>
          <a:noFill/>
          <a:ln w="9525">
            <a:noFill/>
            <a:miter lim="800000"/>
            <a:headEnd/>
            <a:tailEnd/>
          </a:ln>
        </p:spPr>
      </p:pic>
      <p:sp>
        <p:nvSpPr>
          <p:cNvPr id="21" name="Folded Corner 20"/>
          <p:cNvSpPr/>
          <p:nvPr/>
        </p:nvSpPr>
        <p:spPr>
          <a:xfrm>
            <a:off x="1219200" y="4419600"/>
            <a:ext cx="1143000" cy="11430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Computer Science Education</a:t>
            </a:r>
            <a:endParaRPr lang="en-US" dirty="0"/>
          </a:p>
        </p:txBody>
      </p:sp>
      <p:grpSp>
        <p:nvGrpSpPr>
          <p:cNvPr id="4" name="Group 31"/>
          <p:cNvGrpSpPr/>
          <p:nvPr/>
        </p:nvGrpSpPr>
        <p:grpSpPr>
          <a:xfrm>
            <a:off x="3390900" y="4343400"/>
            <a:ext cx="1752600" cy="914400"/>
            <a:chOff x="2590800" y="2362200"/>
            <a:chExt cx="1752600" cy="914400"/>
          </a:xfrm>
        </p:grpSpPr>
        <p:pic>
          <p:nvPicPr>
            <p:cNvPr id="33" name="Picture 2" descr="C:\Users\msbernst\Documents\feedme\paper\figures\study conditions-01.png"/>
            <p:cNvPicPr>
              <a:picLocks noChangeAspect="1" noChangeArrowheads="1"/>
            </p:cNvPicPr>
            <p:nvPr/>
          </p:nvPicPr>
          <p:blipFill>
            <a:blip r:embed="rId4" cstate="print"/>
            <a:srcRect l="80560" t="28732" r="1654" b="50986"/>
            <a:stretch>
              <a:fillRect/>
            </a:stretch>
          </p:blipFill>
          <p:spPr bwMode="auto">
            <a:xfrm>
              <a:off x="2590800" y="2362200"/>
              <a:ext cx="1752600" cy="914400"/>
            </a:xfrm>
            <a:prstGeom prst="rect">
              <a:avLst/>
            </a:prstGeom>
            <a:noFill/>
          </p:spPr>
        </p:pic>
        <p:sp>
          <p:nvSpPr>
            <p:cNvPr id="34" name="TextBox 33"/>
            <p:cNvSpPr txBox="1"/>
            <p:nvPr/>
          </p:nvSpPr>
          <p:spPr>
            <a:xfrm>
              <a:off x="2733117" y="2678668"/>
              <a:ext cx="1467966" cy="369332"/>
            </a:xfrm>
            <a:prstGeom prst="rect">
              <a:avLst/>
            </a:prstGeom>
            <a:noFill/>
          </p:spPr>
          <p:txBody>
            <a:bodyPr wrap="none" rtlCol="0">
              <a:spAutoFit/>
            </a:bodyPr>
            <a:lstStyle/>
            <a:p>
              <a:r>
                <a:rPr lang="en-US" dirty="0" smtClean="0">
                  <a:latin typeface="Myriad Pro" pitchFamily="34" charset="0"/>
                </a:rPr>
                <a:t>rcm@mit.edu</a:t>
              </a:r>
              <a:endParaRPr lang="en-US" dirty="0">
                <a:latin typeface="Myriad Pro" pitchFamily="34" charset="0"/>
              </a:endParaRPr>
            </a:p>
          </p:txBody>
        </p:sp>
      </p:grpSp>
      <p:cxnSp>
        <p:nvCxnSpPr>
          <p:cNvPr id="36" name="Straight Arrow Connector 35"/>
          <p:cNvCxnSpPr>
            <a:stCxn id="24" idx="3"/>
            <a:endCxn id="26" idx="1"/>
          </p:cNvCxnSpPr>
          <p:nvPr/>
        </p:nvCxnSpPr>
        <p:spPr>
          <a:xfrm>
            <a:off x="2362200" y="2400300"/>
            <a:ext cx="1028700"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1" idx="3"/>
            <a:endCxn id="33" idx="1"/>
          </p:cNvCxnSpPr>
          <p:nvPr/>
        </p:nvCxnSpPr>
        <p:spPr>
          <a:xfrm flipV="1">
            <a:off x="2362200" y="4800600"/>
            <a:ext cx="1028700"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6" idx="3"/>
            <a:endCxn id="28" idx="1"/>
          </p:cNvCxnSpPr>
          <p:nvPr/>
        </p:nvCxnSpPr>
        <p:spPr>
          <a:xfrm>
            <a:off x="5143500" y="2590800"/>
            <a:ext cx="1104900" cy="1257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3" idx="3"/>
            <a:endCxn id="28" idx="1"/>
          </p:cNvCxnSpPr>
          <p:nvPr/>
        </p:nvCxnSpPr>
        <p:spPr>
          <a:xfrm flipV="1">
            <a:off x="5143500" y="3848100"/>
            <a:ext cx="1104900" cy="952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553200" y="2450068"/>
            <a:ext cx="2087751" cy="461665"/>
          </a:xfrm>
          <a:prstGeom prst="rect">
            <a:avLst/>
          </a:prstGeom>
          <a:noFill/>
        </p:spPr>
        <p:txBody>
          <a:bodyPr wrap="none" rtlCol="0">
            <a:spAutoFit/>
          </a:bodyPr>
          <a:lstStyle/>
          <a:p>
            <a:r>
              <a:rPr lang="en-US" sz="2400" dirty="0" err="1" smtClean="0">
                <a:latin typeface="Myriad Pro" pitchFamily="34" charset="0"/>
              </a:rPr>
              <a:t>FeedMe</a:t>
            </a:r>
            <a:r>
              <a:rPr lang="en-US" sz="2400" dirty="0" smtClean="0">
                <a:latin typeface="Myriad Pro" pitchFamily="34" charset="0"/>
              </a:rPr>
              <a:t> Profile</a:t>
            </a:r>
            <a:endParaRPr lang="en-US" sz="2400" dirty="0">
              <a:latin typeface="Myriad Pro"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par>
                                <p:cTn id="31" presetID="10"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P spid="29" grpId="0" animBg="1"/>
      <p:bldP spid="5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 Algorithm</a:t>
            </a:r>
            <a:endParaRPr lang="en-US" dirty="0"/>
          </a:p>
        </p:txBody>
      </p:sp>
      <p:sp>
        <p:nvSpPr>
          <p:cNvPr id="3" name="Content Placeholder 2"/>
          <p:cNvSpPr>
            <a:spLocks noGrp="1"/>
          </p:cNvSpPr>
          <p:nvPr>
            <p:ph idx="1"/>
          </p:nvPr>
        </p:nvSpPr>
        <p:spPr/>
        <p:txBody>
          <a:bodyPr/>
          <a:lstStyle/>
          <a:p>
            <a:r>
              <a:rPr lang="en-US" dirty="0" err="1" smtClean="0"/>
              <a:t>Rocchio</a:t>
            </a:r>
            <a:r>
              <a:rPr lang="en-US" dirty="0" smtClean="0"/>
              <a:t> classifier </a:t>
            </a:r>
          </a:p>
          <a:p>
            <a:pPr lvl="1"/>
            <a:r>
              <a:rPr lang="en-US" dirty="0" smtClean="0"/>
              <a:t>Bag of words</a:t>
            </a:r>
          </a:p>
          <a:p>
            <a:pPr lvl="1"/>
            <a:r>
              <a:rPr lang="en-US" dirty="0" smtClean="0"/>
              <a:t>Vector for each document</a:t>
            </a:r>
          </a:p>
          <a:p>
            <a:pPr lvl="1"/>
            <a:r>
              <a:rPr lang="en-US" dirty="0" smtClean="0"/>
              <a:t>Sum positive examples to get class profile</a:t>
            </a:r>
          </a:p>
          <a:p>
            <a:r>
              <a:rPr lang="en-US" dirty="0" smtClean="0"/>
              <a:t>Lamest classifier ever</a:t>
            </a:r>
          </a:p>
          <a:p>
            <a:r>
              <a:rPr lang="en-US" dirty="0" smtClean="0"/>
              <a:t>But it doesn’t matter, because sharer decides</a:t>
            </a:r>
          </a:p>
          <a:p>
            <a:pPr lvl="1"/>
            <a:r>
              <a:rPr lang="en-US" dirty="0" smtClean="0"/>
              <a:t>Errors don’t hurt recipient</a:t>
            </a:r>
          </a:p>
          <a:p>
            <a:r>
              <a:rPr lang="en-US" dirty="0" smtClean="0"/>
              <a:t>Mistakes are cheap</a:t>
            </a:r>
          </a:p>
          <a:p>
            <a:pPr lvl="1"/>
            <a:r>
              <a:rPr lang="en-US" dirty="0" smtClean="0"/>
              <a:t>Just don’t click share button</a:t>
            </a:r>
            <a:endParaRPr lang="en-US" dirty="0"/>
          </a:p>
        </p:txBody>
      </p:sp>
      <p:sp>
        <p:nvSpPr>
          <p:cNvPr id="4" name="TextBox 3"/>
          <p:cNvSpPr txBox="1"/>
          <p:nvPr/>
        </p:nvSpPr>
        <p:spPr>
          <a:xfrm>
            <a:off x="8686800" y="6553200"/>
            <a:ext cx="457200" cy="369332"/>
          </a:xfrm>
          <a:prstGeom prst="rect">
            <a:avLst/>
          </a:prstGeom>
          <a:noFill/>
        </p:spPr>
        <p:txBody>
          <a:bodyPr wrap="square" rtlCol="0">
            <a:spAutoFit/>
          </a:bodyPr>
          <a:lstStyle/>
          <a:p>
            <a:r>
              <a:rPr lang="en-US" dirty="0" smtClean="0"/>
              <a:t>56</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579438"/>
            <a:ext cx="8229600" cy="5592762"/>
          </a:xfrm>
        </p:spPr>
        <p:txBody>
          <a:bodyPr anchor="t"/>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Assessment</a:t>
            </a:r>
            <a:endParaRPr lang="en-US" dirty="0"/>
          </a:p>
        </p:txBody>
      </p:sp>
      <p:sp>
        <p:nvSpPr>
          <p:cNvPr id="3" name="TextBox 2"/>
          <p:cNvSpPr txBox="1"/>
          <p:nvPr/>
        </p:nvSpPr>
        <p:spPr>
          <a:xfrm>
            <a:off x="8686800" y="6553200"/>
            <a:ext cx="457200" cy="369332"/>
          </a:xfrm>
          <a:prstGeom prst="rect">
            <a:avLst/>
          </a:prstGeom>
          <a:noFill/>
        </p:spPr>
        <p:txBody>
          <a:bodyPr wrap="square" rtlCol="0">
            <a:spAutoFit/>
          </a:bodyPr>
          <a:lstStyle/>
          <a:p>
            <a:r>
              <a:rPr lang="en-US" dirty="0" smtClean="0"/>
              <a:t>56</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Assessment</a:t>
            </a:r>
            <a:endParaRPr lang="en-US" dirty="0"/>
          </a:p>
        </p:txBody>
      </p:sp>
      <p:sp>
        <p:nvSpPr>
          <p:cNvPr id="3" name="Content Placeholder 2"/>
          <p:cNvSpPr>
            <a:spLocks noGrp="1"/>
          </p:cNvSpPr>
          <p:nvPr>
            <p:ph idx="1"/>
          </p:nvPr>
        </p:nvSpPr>
        <p:spPr/>
        <p:txBody>
          <a:bodyPr/>
          <a:lstStyle/>
          <a:p>
            <a:r>
              <a:rPr lang="en-US" dirty="0" smtClean="0"/>
              <a:t>Two-week study for $30</a:t>
            </a:r>
          </a:p>
          <a:p>
            <a:r>
              <a:rPr lang="en-US" dirty="0" smtClean="0"/>
              <a:t>60 Google Reader users recruited on blogs</a:t>
            </a:r>
          </a:p>
          <a:p>
            <a:r>
              <a:rPr lang="en-US" dirty="0" smtClean="0"/>
              <a:t>Used Google Reader daily for two weeks with </a:t>
            </a:r>
            <a:r>
              <a:rPr lang="en-US" dirty="0" err="1" smtClean="0"/>
              <a:t>FeedMe</a:t>
            </a:r>
            <a:r>
              <a:rPr lang="en-US" dirty="0" smtClean="0"/>
              <a:t> installed</a:t>
            </a:r>
          </a:p>
          <a:p>
            <a:r>
              <a:rPr lang="en-US" dirty="0" smtClean="0"/>
              <a:t>2x2 study:</a:t>
            </a:r>
          </a:p>
          <a:p>
            <a:pPr lvl="1"/>
            <a:r>
              <a:rPr lang="en-US" dirty="0" smtClean="0"/>
              <a:t>Half had “receiver load” warnings, half didn’t</a:t>
            </a:r>
          </a:p>
          <a:p>
            <a:pPr lvl="1"/>
            <a:r>
              <a:rPr lang="en-US" dirty="0" smtClean="0"/>
              <a:t>Half had recipient recommendations, half didn’t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Viewed 84,667 posts; shared 713</a:t>
            </a:r>
          </a:p>
          <a:p>
            <a:r>
              <a:rPr lang="en-US" dirty="0" smtClean="0"/>
              <a:t>Significant increase in sharing</a:t>
            </a:r>
          </a:p>
          <a:p>
            <a:pPr lvl="1"/>
            <a:r>
              <a:rPr lang="en-US" dirty="0" smtClean="0"/>
              <a:t>14 days prior to study, average 1.3 shares/day</a:t>
            </a:r>
          </a:p>
          <a:p>
            <a:pPr lvl="1"/>
            <a:r>
              <a:rPr lang="en-US" dirty="0" smtClean="0"/>
              <a:t>14 days of study, average 13/day</a:t>
            </a:r>
          </a:p>
          <a:p>
            <a:pPr lvl="1"/>
            <a:r>
              <a:rPr lang="en-US" dirty="0" smtClean="0"/>
              <a:t>(Likely </a:t>
            </a:r>
            <a:r>
              <a:rPr lang="en-US" dirty="0"/>
              <a:t>H</a:t>
            </a:r>
            <a:r>
              <a:rPr lang="en-US" dirty="0" smtClean="0"/>
              <a:t>awthorne effect)</a:t>
            </a:r>
          </a:p>
          <a:p>
            <a:r>
              <a:rPr lang="en-US" dirty="0" smtClean="0"/>
              <a:t>Continued use in weeks after study</a:t>
            </a:r>
          </a:p>
          <a:p>
            <a:pPr lvl="1"/>
            <a:r>
              <a:rPr lang="en-US" dirty="0" smtClean="0"/>
              <a:t>Suggests liked something about it</a:t>
            </a:r>
          </a:p>
          <a:p>
            <a:r>
              <a:rPr lang="en-US" dirty="0" smtClean="0"/>
              <a:t>94% of recipients were not using </a:t>
            </a:r>
            <a:r>
              <a:rPr lang="en-US" dirty="0" err="1" smtClean="0"/>
              <a:t>FeedMe</a:t>
            </a:r>
            <a:endParaRPr lang="en-US" dirty="0" smtClean="0"/>
          </a:p>
          <a:p>
            <a:pPr lvl="1"/>
            <a:r>
              <a:rPr lang="en-US" dirty="0" smtClean="0"/>
              <a:t>Don’t need to be active user to benefit</a:t>
            </a:r>
          </a:p>
          <a:p>
            <a:pPr lvl="1"/>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Recipients Happy</a:t>
            </a:r>
            <a:endParaRPr lang="en-US" dirty="0"/>
          </a:p>
        </p:txBody>
      </p:sp>
      <p:sp>
        <p:nvSpPr>
          <p:cNvPr id="3" name="Content Placeholder 2"/>
          <p:cNvSpPr>
            <a:spLocks noGrp="1"/>
          </p:cNvSpPr>
          <p:nvPr>
            <p:ph idx="1"/>
          </p:nvPr>
        </p:nvSpPr>
        <p:spPr/>
        <p:txBody>
          <a:bodyPr/>
          <a:lstStyle/>
          <a:p>
            <a:r>
              <a:rPr lang="en-US" dirty="0" smtClean="0"/>
              <a:t>Surveyed 64 recipients, who reported </a:t>
            </a:r>
            <a:br>
              <a:rPr lang="en-US" dirty="0" smtClean="0"/>
            </a:br>
            <a:r>
              <a:rPr lang="en-US" dirty="0" smtClean="0"/>
              <a:t>on 160 shared posts</a:t>
            </a:r>
          </a:p>
          <a:p>
            <a:r>
              <a:rPr lang="en-US" dirty="0" smtClean="0"/>
              <a:t> </a:t>
            </a:r>
            <a:r>
              <a:rPr lang="en-US" dirty="0" smtClean="0">
                <a:solidFill>
                  <a:schemeClr val="accent6">
                    <a:lumMod val="75000"/>
                  </a:schemeClr>
                </a:solidFill>
              </a:rPr>
              <a:t>80.4% </a:t>
            </a:r>
            <a:r>
              <a:rPr lang="en-US" dirty="0" smtClean="0"/>
              <a:t>of posts contained novel content</a:t>
            </a:r>
          </a:p>
          <a:p>
            <a:r>
              <a:rPr lang="en-US" dirty="0" smtClean="0"/>
              <a:t> Appreciative of having received the post</a:t>
            </a:r>
            <a:endParaRPr lang="en-US" dirty="0" smtClean="0">
              <a:solidFill>
                <a:schemeClr val="bg1">
                  <a:lumMod val="50000"/>
                </a:schemeClr>
              </a:solidFill>
            </a:endParaRPr>
          </a:p>
        </p:txBody>
      </p:sp>
      <p:graphicFrame>
        <p:nvGraphicFramePr>
          <p:cNvPr id="5" name="Chart 4"/>
          <p:cNvGraphicFramePr/>
          <p:nvPr/>
        </p:nvGraphicFramePr>
        <p:xfrm>
          <a:off x="2209800" y="38100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Recommendations Useful</a:t>
            </a:r>
            <a:endParaRPr lang="en-US" dirty="0"/>
          </a:p>
        </p:txBody>
      </p:sp>
      <p:pic>
        <p:nvPicPr>
          <p:cNvPr id="5" name="Picture 4" descr="aspen-sierra-01.png"/>
          <p:cNvPicPr/>
          <p:nvPr/>
        </p:nvPicPr>
        <p:blipFill>
          <a:blip r:embed="rId3" cstate="print"/>
          <a:stretch>
            <a:fillRect/>
          </a:stretch>
        </p:blipFill>
        <p:spPr>
          <a:xfrm>
            <a:off x="883293" y="2514600"/>
            <a:ext cx="6889107" cy="2590800"/>
          </a:xfrm>
          <a:prstGeom prst="rect">
            <a:avLst/>
          </a:prstGeom>
        </p:spPr>
      </p:pic>
      <p:sp>
        <p:nvSpPr>
          <p:cNvPr id="9" name="Down Arrow 8"/>
          <p:cNvSpPr/>
          <p:nvPr/>
        </p:nvSpPr>
        <p:spPr>
          <a:xfrm>
            <a:off x="5626100" y="1841500"/>
            <a:ext cx="228600" cy="1066800"/>
          </a:xfrm>
          <a:prstGeom prst="downArrow">
            <a:avLst/>
          </a:prstGeom>
          <a:solidFill>
            <a:srgbClr val="FFC000"/>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646522" y="1524000"/>
            <a:ext cx="2287678" cy="369332"/>
          </a:xfrm>
          <a:prstGeom prst="rect">
            <a:avLst/>
          </a:prstGeom>
          <a:noFill/>
        </p:spPr>
        <p:txBody>
          <a:bodyPr wrap="none" rtlCol="0">
            <a:spAutoFit/>
          </a:bodyPr>
          <a:lstStyle/>
          <a:p>
            <a:r>
              <a:rPr lang="en-US" dirty="0" smtClean="0">
                <a:latin typeface="Myriad Pro" pitchFamily="34" charset="0"/>
              </a:rPr>
              <a:t>Speed, Keyboard-Free</a:t>
            </a:r>
            <a:endParaRPr lang="en-US" dirty="0">
              <a:latin typeface="Myriad Pro" pitchFamily="34" charset="0"/>
            </a:endParaRPr>
          </a:p>
        </p:txBody>
      </p:sp>
      <p:sp>
        <p:nvSpPr>
          <p:cNvPr id="11" name="Down Arrow 10"/>
          <p:cNvSpPr/>
          <p:nvPr/>
        </p:nvSpPr>
        <p:spPr>
          <a:xfrm rot="10800000">
            <a:off x="3657600" y="3962400"/>
            <a:ext cx="228600" cy="1447800"/>
          </a:xfrm>
          <a:prstGeom prst="downArrow">
            <a:avLst/>
          </a:prstGeom>
          <a:solidFill>
            <a:srgbClr val="FFC000"/>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48000" y="5410200"/>
            <a:ext cx="1455527" cy="369332"/>
          </a:xfrm>
          <a:prstGeom prst="rect">
            <a:avLst/>
          </a:prstGeom>
          <a:noFill/>
        </p:spPr>
        <p:txBody>
          <a:bodyPr wrap="none" rtlCol="0">
            <a:spAutoFit/>
          </a:bodyPr>
          <a:lstStyle/>
          <a:p>
            <a:r>
              <a:rPr lang="en-US" dirty="0" smtClean="0">
                <a:latin typeface="Myriad Pro" pitchFamily="34" charset="0"/>
              </a:rPr>
              <a:t>Visual Clutter</a:t>
            </a:r>
            <a:endParaRPr lang="en-US" dirty="0">
              <a:latin typeface="Myriad Pro"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Information Scraps</a:t>
            </a:r>
            <a:endParaRPr lang="en-US" dirty="0"/>
          </a:p>
        </p:txBody>
      </p:sp>
      <p:sp>
        <p:nvSpPr>
          <p:cNvPr id="5" name="Text Placeholder 4"/>
          <p:cNvSpPr>
            <a:spLocks noGrp="1"/>
          </p:cNvSpPr>
          <p:nvPr>
            <p:ph type="body" idx="1"/>
          </p:nvPr>
        </p:nvSpPr>
        <p:spPr/>
        <p:txBody>
          <a:bodyPr/>
          <a:lstStyle/>
          <a:p>
            <a:r>
              <a:rPr lang="en-US" dirty="0" smtClean="0"/>
              <a:t>You can’t find it if it isn’t there</a:t>
            </a:r>
          </a:p>
          <a:p>
            <a:r>
              <a:rPr lang="en-US" dirty="0" smtClean="0"/>
              <a:t>Bernstein, van </a:t>
            </a:r>
            <a:r>
              <a:rPr lang="en-US" dirty="0" err="1" smtClean="0"/>
              <a:t>Kleek</a:t>
            </a:r>
            <a:r>
              <a:rPr lang="en-US" dirty="0" smtClean="0"/>
              <a:t>, </a:t>
            </a:r>
            <a:r>
              <a:rPr lang="en-US" dirty="0" err="1" smtClean="0"/>
              <a:t>Karger</a:t>
            </a:r>
            <a:r>
              <a:rPr lang="en-US" dirty="0" smtClean="0"/>
              <a:t>,  </a:t>
            </a:r>
            <a:r>
              <a:rPr lang="en-US" dirty="0" err="1" smtClean="0"/>
              <a:t>schraefel</a:t>
            </a:r>
            <a:endParaRPr lang="en-US" dirty="0"/>
          </a:p>
        </p:txBody>
      </p:sp>
      <p:sp>
        <p:nvSpPr>
          <p:cNvPr id="6" name="TextBox 5"/>
          <p:cNvSpPr txBox="1"/>
          <p:nvPr/>
        </p:nvSpPr>
        <p:spPr>
          <a:xfrm>
            <a:off x="8686800" y="6553200"/>
            <a:ext cx="457200" cy="369332"/>
          </a:xfrm>
          <a:prstGeom prst="rect">
            <a:avLst/>
          </a:prstGeom>
          <a:noFill/>
        </p:spPr>
        <p:txBody>
          <a:bodyPr wrap="square" rtlCol="0">
            <a:spAutoFit/>
          </a:bodyPr>
          <a:lstStyle/>
          <a:p>
            <a:r>
              <a:rPr lang="en-US" dirty="0" smtClean="0"/>
              <a:t>37</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 overload indicators help?</a:t>
            </a:r>
            <a:endParaRPr lang="en-US" dirty="0"/>
          </a:p>
        </p:txBody>
      </p:sp>
      <p:sp>
        <p:nvSpPr>
          <p:cNvPr id="14" name="Content Placeholder 13"/>
          <p:cNvSpPr>
            <a:spLocks noGrp="1"/>
          </p:cNvSpPr>
          <p:nvPr>
            <p:ph idx="1"/>
          </p:nvPr>
        </p:nvSpPr>
        <p:spPr/>
        <p:txBody>
          <a:bodyPr>
            <a:normAutofit/>
          </a:bodyPr>
          <a:lstStyle/>
          <a:p>
            <a:endParaRPr lang="en-US" dirty="0" smtClean="0">
              <a:latin typeface="Myriad Pro" pitchFamily="34" charset="0"/>
            </a:endParaRPr>
          </a:p>
          <a:p>
            <a:endParaRPr lang="en-US" dirty="0" smtClean="0">
              <a:latin typeface="Myriad Pro" pitchFamily="34" charset="0"/>
            </a:endParaRPr>
          </a:p>
          <a:p>
            <a:r>
              <a:rPr lang="en-US" dirty="0" smtClean="0"/>
              <a:t>1/3 of subjects with them said they were favorite feature</a:t>
            </a:r>
          </a:p>
          <a:p>
            <a:r>
              <a:rPr lang="en-US" dirty="0" smtClean="0"/>
              <a:t>1/2 of subjects without them re-invented and asked for them</a:t>
            </a:r>
          </a:p>
          <a:p>
            <a:r>
              <a:rPr lang="en-US" dirty="0" smtClean="0"/>
              <a:t>Presence increased sharing (but not statistically significant)</a:t>
            </a:r>
            <a:endParaRPr lang="en-US" dirty="0"/>
          </a:p>
        </p:txBody>
      </p:sp>
      <p:grpSp>
        <p:nvGrpSpPr>
          <p:cNvPr id="3" name="Group 14"/>
          <p:cNvGrpSpPr/>
          <p:nvPr/>
        </p:nvGrpSpPr>
        <p:grpSpPr>
          <a:xfrm>
            <a:off x="2351567" y="1467918"/>
            <a:ext cx="1610833" cy="561441"/>
            <a:chOff x="2971800" y="2410359"/>
            <a:chExt cx="1610833" cy="561441"/>
          </a:xfrm>
        </p:grpSpPr>
        <p:sp>
          <p:nvSpPr>
            <p:cNvPr id="11" name="Rounded Rectangle 10"/>
            <p:cNvSpPr/>
            <p:nvPr/>
          </p:nvSpPr>
          <p:spPr>
            <a:xfrm>
              <a:off x="2971800" y="2438400"/>
              <a:ext cx="1610833" cy="533400"/>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p:cNvSpPr txBox="1"/>
            <p:nvPr/>
          </p:nvSpPr>
          <p:spPr>
            <a:xfrm>
              <a:off x="2971801" y="2410359"/>
              <a:ext cx="1607171" cy="400110"/>
            </a:xfrm>
            <a:prstGeom prst="rect">
              <a:avLst/>
            </a:prstGeom>
            <a:noFill/>
          </p:spPr>
          <p:txBody>
            <a:bodyPr wrap="none" rtlCol="0">
              <a:spAutoFit/>
            </a:bodyPr>
            <a:lstStyle/>
            <a:p>
              <a:r>
                <a:rPr lang="en-US" sz="2000" dirty="0" smtClean="0">
                  <a:latin typeface="Myriad Pro" pitchFamily="34" charset="0"/>
                  <a:cs typeface="Arial" pitchFamily="34" charset="0"/>
                </a:rPr>
                <a:t>rcm@mit.edu</a:t>
              </a:r>
              <a:endParaRPr lang="en-US" sz="2000" dirty="0">
                <a:latin typeface="Myriad Pro" pitchFamily="34" charset="0"/>
                <a:cs typeface="Arial" pitchFamily="34" charset="0"/>
              </a:endParaRPr>
            </a:p>
          </p:txBody>
        </p:sp>
        <p:sp>
          <p:nvSpPr>
            <p:cNvPr id="13" name="TextBox 12"/>
            <p:cNvSpPr txBox="1"/>
            <p:nvPr/>
          </p:nvSpPr>
          <p:spPr>
            <a:xfrm>
              <a:off x="3113389" y="2661046"/>
              <a:ext cx="1448858" cy="307777"/>
            </a:xfrm>
            <a:prstGeom prst="rect">
              <a:avLst/>
            </a:prstGeom>
            <a:noFill/>
          </p:spPr>
          <p:txBody>
            <a:bodyPr wrap="none" rtlCol="0">
              <a:spAutoFit/>
            </a:bodyPr>
            <a:lstStyle/>
            <a:p>
              <a:pPr algn="r"/>
              <a:r>
                <a:rPr lang="en-US" sz="1400" dirty="0" smtClean="0">
                  <a:latin typeface="Myriad Pro" pitchFamily="34" charset="0"/>
                  <a:cs typeface="Arial" pitchFamily="34" charset="0"/>
                </a:rPr>
                <a:t>5 </a:t>
              </a:r>
              <a:r>
                <a:rPr lang="en-US" sz="1400" dirty="0" err="1" smtClean="0">
                  <a:latin typeface="Myriad Pro" pitchFamily="34" charset="0"/>
                  <a:cs typeface="Arial" pitchFamily="34" charset="0"/>
                </a:rPr>
                <a:t>FeedMes</a:t>
              </a:r>
              <a:r>
                <a:rPr lang="en-US" sz="1400" dirty="0" smtClean="0">
                  <a:latin typeface="Myriad Pro" pitchFamily="34" charset="0"/>
                  <a:cs typeface="Arial" pitchFamily="34" charset="0"/>
                </a:rPr>
                <a:t> today</a:t>
              </a:r>
              <a:endParaRPr lang="en-US" sz="1400" dirty="0">
                <a:latin typeface="Myriad Pro" pitchFamily="34" charset="0"/>
                <a:cs typeface="Arial" pitchFamily="34" charset="0"/>
              </a:endParaRPr>
            </a:p>
          </p:txBody>
        </p:sp>
      </p:grpSp>
      <p:grpSp>
        <p:nvGrpSpPr>
          <p:cNvPr id="4" name="Group 16"/>
          <p:cNvGrpSpPr/>
          <p:nvPr/>
        </p:nvGrpSpPr>
        <p:grpSpPr>
          <a:xfrm>
            <a:off x="5018567" y="1495959"/>
            <a:ext cx="1610833" cy="561441"/>
            <a:chOff x="2971800" y="2410359"/>
            <a:chExt cx="1610833" cy="561441"/>
          </a:xfrm>
        </p:grpSpPr>
        <p:sp>
          <p:nvSpPr>
            <p:cNvPr id="15" name="Rounded Rectangle 14"/>
            <p:cNvSpPr/>
            <p:nvPr/>
          </p:nvSpPr>
          <p:spPr>
            <a:xfrm>
              <a:off x="2971800" y="2438400"/>
              <a:ext cx="1610833" cy="533400"/>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p:cNvSpPr txBox="1"/>
            <p:nvPr/>
          </p:nvSpPr>
          <p:spPr>
            <a:xfrm>
              <a:off x="2971801" y="2410359"/>
              <a:ext cx="1607171" cy="400110"/>
            </a:xfrm>
            <a:prstGeom prst="rect">
              <a:avLst/>
            </a:prstGeom>
            <a:noFill/>
          </p:spPr>
          <p:txBody>
            <a:bodyPr wrap="none" rtlCol="0">
              <a:spAutoFit/>
            </a:bodyPr>
            <a:lstStyle/>
            <a:p>
              <a:r>
                <a:rPr lang="en-US" sz="2000" dirty="0" smtClean="0">
                  <a:latin typeface="Myriad Pro" pitchFamily="34" charset="0"/>
                  <a:cs typeface="Arial" pitchFamily="34" charset="0"/>
                </a:rPr>
                <a:t>rcm@mit.edu</a:t>
              </a:r>
              <a:endParaRPr lang="en-US" sz="2000" dirty="0">
                <a:latin typeface="Myriad Pro" pitchFamily="34" charset="0"/>
                <a:cs typeface="Arial" pitchFamily="34" charset="0"/>
              </a:endParaRPr>
            </a:p>
          </p:txBody>
        </p:sp>
        <p:sp>
          <p:nvSpPr>
            <p:cNvPr id="17" name="TextBox 16"/>
            <p:cNvSpPr txBox="1"/>
            <p:nvPr/>
          </p:nvSpPr>
          <p:spPr>
            <a:xfrm>
              <a:off x="3346337" y="2661046"/>
              <a:ext cx="1215910" cy="307777"/>
            </a:xfrm>
            <a:prstGeom prst="rect">
              <a:avLst/>
            </a:prstGeom>
            <a:noFill/>
          </p:spPr>
          <p:txBody>
            <a:bodyPr wrap="none" rtlCol="0">
              <a:spAutoFit/>
            </a:bodyPr>
            <a:lstStyle/>
            <a:p>
              <a:pPr algn="r"/>
              <a:r>
                <a:rPr lang="en-US" sz="1400" dirty="0" smtClean="0">
                  <a:latin typeface="Myriad Pro" pitchFamily="34" charset="0"/>
                  <a:cs typeface="Arial" pitchFamily="34" charset="0"/>
                </a:rPr>
                <a:t>Saw it already</a:t>
              </a:r>
              <a:endParaRPr lang="en-US" sz="1400" dirty="0">
                <a:latin typeface="Myriad Pro" pitchFamily="34" charset="0"/>
                <a:cs typeface="Arial" pitchFamily="34" charset="0"/>
              </a:endParaRPr>
            </a:p>
          </p:txBody>
        </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One-click thanks</a:t>
            </a:r>
            <a:endParaRPr lang="en-US" dirty="0"/>
          </a:p>
        </p:txBody>
      </p:sp>
      <p:sp>
        <p:nvSpPr>
          <p:cNvPr id="5" name="TextBox 4"/>
          <p:cNvSpPr txBox="1"/>
          <p:nvPr/>
        </p:nvSpPr>
        <p:spPr>
          <a:xfrm>
            <a:off x="381000" y="4343400"/>
            <a:ext cx="7789184" cy="2308324"/>
          </a:xfrm>
          <a:prstGeom prst="rect">
            <a:avLst/>
          </a:prstGeom>
          <a:noFill/>
        </p:spPr>
        <p:txBody>
          <a:bodyPr wrap="none" rtlCol="0">
            <a:spAutoFit/>
          </a:bodyPr>
          <a:lstStyle/>
          <a:p>
            <a:r>
              <a:rPr lang="en-US" sz="3600" dirty="0" smtClean="0">
                <a:solidFill>
                  <a:schemeClr val="accent6">
                    <a:lumMod val="75000"/>
                  </a:schemeClr>
                </a:solidFill>
              </a:rPr>
              <a:t>30.9%</a:t>
            </a:r>
            <a:r>
              <a:rPr lang="en-US" sz="3600" dirty="0" smtClean="0"/>
              <a:t> of shares received a thanks</a:t>
            </a:r>
          </a:p>
          <a:p>
            <a:endParaRPr lang="en-US" sz="3600" dirty="0" smtClean="0"/>
          </a:p>
          <a:p>
            <a:r>
              <a:rPr lang="en-US" sz="3600" dirty="0" smtClean="0"/>
              <a:t>A user observed alternative was silence </a:t>
            </a:r>
            <a:br>
              <a:rPr lang="en-US" sz="3600" dirty="0" smtClean="0"/>
            </a:br>
            <a:r>
              <a:rPr lang="en-US" sz="3600" dirty="0" smtClean="0"/>
              <a:t>since writing thanks was too much effort</a:t>
            </a:r>
            <a:endParaRPr lang="en-US" sz="3600" dirty="0"/>
          </a:p>
        </p:txBody>
      </p:sp>
      <p:grpSp>
        <p:nvGrpSpPr>
          <p:cNvPr id="3" name="Group 10"/>
          <p:cNvGrpSpPr/>
          <p:nvPr/>
        </p:nvGrpSpPr>
        <p:grpSpPr>
          <a:xfrm>
            <a:off x="533400" y="1378433"/>
            <a:ext cx="7096125" cy="2050567"/>
            <a:chOff x="990600" y="1149833"/>
            <a:chExt cx="7096125" cy="2050567"/>
          </a:xfrm>
        </p:grpSpPr>
        <p:pic>
          <p:nvPicPr>
            <p:cNvPr id="8" name="Picture 4"/>
            <p:cNvPicPr>
              <a:picLocks noChangeAspect="1" noChangeArrowheads="1"/>
            </p:cNvPicPr>
            <p:nvPr/>
          </p:nvPicPr>
          <p:blipFill>
            <a:blip r:embed="rId3" cstate="print"/>
            <a:srcRect/>
            <a:stretch>
              <a:fillRect/>
            </a:stretch>
          </p:blipFill>
          <p:spPr bwMode="auto">
            <a:xfrm>
              <a:off x="990600" y="1149833"/>
              <a:ext cx="7096125" cy="2050567"/>
            </a:xfrm>
            <a:prstGeom prst="rect">
              <a:avLst/>
            </a:prstGeom>
            <a:noFill/>
            <a:ln w="9525">
              <a:noFill/>
              <a:miter lim="800000"/>
              <a:headEnd/>
              <a:tailEnd/>
            </a:ln>
          </p:spPr>
        </p:pic>
        <p:cxnSp>
          <p:nvCxnSpPr>
            <p:cNvPr id="10" name="Straight Connector 9"/>
            <p:cNvCxnSpPr/>
            <p:nvPr/>
          </p:nvCxnSpPr>
          <p:spPr>
            <a:xfrm>
              <a:off x="1066800" y="3200400"/>
              <a:ext cx="6934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a:t>
            </a:r>
            <a:endParaRPr lang="en-US" dirty="0"/>
          </a:p>
        </p:txBody>
      </p:sp>
      <p:sp>
        <p:nvSpPr>
          <p:cNvPr id="4" name="Content Placeholder 3"/>
          <p:cNvSpPr>
            <a:spLocks noGrp="1"/>
          </p:cNvSpPr>
          <p:nvPr>
            <p:ph sz="half" idx="1"/>
          </p:nvPr>
        </p:nvSpPr>
        <p:spPr/>
        <p:txBody>
          <a:bodyPr/>
          <a:lstStyle/>
          <a:p>
            <a:pPr algn="ctr">
              <a:buNone/>
            </a:pPr>
            <a:r>
              <a:rPr lang="en-US" dirty="0" smtClean="0"/>
              <a:t>Machine filtering</a:t>
            </a:r>
          </a:p>
          <a:p>
            <a:pPr algn="ctr">
              <a:buNone/>
            </a:pPr>
            <a:endParaRPr lang="en-US" dirty="0" smtClean="0"/>
          </a:p>
          <a:p>
            <a:r>
              <a:rPr lang="en-US" dirty="0" smtClean="0"/>
              <a:t>Have to read stuff</a:t>
            </a:r>
          </a:p>
          <a:p>
            <a:r>
              <a:rPr lang="en-US" dirty="0" smtClean="0"/>
              <a:t>That you might not like</a:t>
            </a:r>
          </a:p>
          <a:p>
            <a:r>
              <a:rPr lang="en-US" dirty="0" smtClean="0"/>
              <a:t>To get benefit in future</a:t>
            </a:r>
            <a:br>
              <a:rPr lang="en-US" dirty="0" smtClean="0"/>
            </a:br>
            <a:endParaRPr lang="en-US" dirty="0" smtClean="0"/>
          </a:p>
          <a:p>
            <a:r>
              <a:rPr lang="en-US" dirty="0" smtClean="0"/>
              <a:t>With likely ML mistakes</a:t>
            </a:r>
            <a:endParaRPr lang="en-US" dirty="0"/>
          </a:p>
        </p:txBody>
      </p:sp>
      <p:sp>
        <p:nvSpPr>
          <p:cNvPr id="5" name="Content Placeholder 4"/>
          <p:cNvSpPr>
            <a:spLocks noGrp="1"/>
          </p:cNvSpPr>
          <p:nvPr>
            <p:ph sz="half" idx="2"/>
          </p:nvPr>
        </p:nvSpPr>
        <p:spPr/>
        <p:txBody>
          <a:bodyPr/>
          <a:lstStyle/>
          <a:p>
            <a:pPr algn="ctr">
              <a:buNone/>
            </a:pPr>
            <a:r>
              <a:rPr lang="en-US" dirty="0" err="1" smtClean="0"/>
              <a:t>Feedme</a:t>
            </a:r>
            <a:endParaRPr lang="en-US" dirty="0" smtClean="0"/>
          </a:p>
          <a:p>
            <a:pPr algn="ctr">
              <a:buNone/>
            </a:pPr>
            <a:endParaRPr lang="en-US" dirty="0" smtClean="0"/>
          </a:p>
          <a:p>
            <a:r>
              <a:rPr lang="en-US" dirty="0" smtClean="0"/>
              <a:t>Sharer already read it</a:t>
            </a:r>
          </a:p>
          <a:p>
            <a:r>
              <a:rPr lang="en-US" dirty="0" smtClean="0"/>
              <a:t>Now just clicks button</a:t>
            </a:r>
          </a:p>
          <a:p>
            <a:r>
              <a:rPr lang="en-US" dirty="0" smtClean="0"/>
              <a:t>To feel good now about sharing</a:t>
            </a:r>
          </a:p>
          <a:p>
            <a:r>
              <a:rPr lang="en-US" dirty="0" smtClean="0"/>
              <a:t>And get positive feedback via one-click thanks</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Structured Data</a:t>
            </a:r>
            <a:endParaRPr lang="en-US" dirty="0"/>
          </a:p>
        </p:txBody>
      </p:sp>
      <p:sp>
        <p:nvSpPr>
          <p:cNvPr id="5" name="Text Placeholder 4"/>
          <p:cNvSpPr>
            <a:spLocks noGrp="1"/>
          </p:cNvSpPr>
          <p:nvPr>
            <p:ph type="body" idx="1"/>
          </p:nvPr>
        </p:nvSpPr>
        <p:spPr/>
        <p:txBody>
          <a:bodyPr/>
          <a:lstStyle/>
          <a:p>
            <a:r>
              <a:rPr lang="en-US" dirty="0" smtClean="0"/>
              <a:t>[Huynh, Benson, </a:t>
            </a:r>
            <a:r>
              <a:rPr lang="en-US" dirty="0" err="1" smtClean="0"/>
              <a:t>Karger</a:t>
            </a:r>
            <a:r>
              <a:rPr lang="en-US" dirty="0" smtClean="0"/>
              <a:t>, Miller]</a:t>
            </a:r>
            <a:endParaRPr lang="en-US" dirty="0"/>
          </a:p>
        </p:txBody>
      </p:sp>
      <p:sp>
        <p:nvSpPr>
          <p:cNvPr id="6" name="TextBox 5"/>
          <p:cNvSpPr txBox="1"/>
          <p:nvPr/>
        </p:nvSpPr>
        <p:spPr>
          <a:xfrm>
            <a:off x="8686800" y="6553200"/>
            <a:ext cx="457200" cy="369332"/>
          </a:xfrm>
          <a:prstGeom prst="rect">
            <a:avLst/>
          </a:prstGeom>
          <a:noFill/>
        </p:spPr>
        <p:txBody>
          <a:bodyPr wrap="square" rtlCol="0">
            <a:spAutoFit/>
          </a:bodyPr>
          <a:lstStyle/>
          <a:p>
            <a:r>
              <a:rPr lang="en-US" dirty="0" smtClean="0"/>
              <a:t>58</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Structured Data</a:t>
            </a:r>
            <a:endParaRPr lang="en-US" dirty="0"/>
          </a:p>
        </p:txBody>
      </p:sp>
      <p:sp>
        <p:nvSpPr>
          <p:cNvPr id="5" name="Content Placeholder 4"/>
          <p:cNvSpPr>
            <a:spLocks noGrp="1"/>
          </p:cNvSpPr>
          <p:nvPr>
            <p:ph idx="1"/>
          </p:nvPr>
        </p:nvSpPr>
        <p:spPr/>
        <p:txBody>
          <a:bodyPr/>
          <a:lstStyle/>
          <a:p>
            <a:r>
              <a:rPr lang="en-US" dirty="0" smtClean="0"/>
              <a:t>We all know structured data is good data</a:t>
            </a:r>
          </a:p>
          <a:p>
            <a:r>
              <a:rPr lang="en-US" dirty="0" smtClean="0"/>
              <a:t>It supports</a:t>
            </a:r>
          </a:p>
          <a:p>
            <a:pPr lvl="1"/>
            <a:r>
              <a:rPr lang="en-US" dirty="0" smtClean="0"/>
              <a:t>Rich visualizations</a:t>
            </a:r>
          </a:p>
          <a:p>
            <a:pPr lvl="1"/>
            <a:r>
              <a:rPr lang="en-US" dirty="0" smtClean="0"/>
              <a:t>Sorting, filtering, and other queries</a:t>
            </a:r>
          </a:p>
          <a:p>
            <a:pPr lvl="1"/>
            <a:r>
              <a:rPr lang="en-US" dirty="0" smtClean="0"/>
              <a:t>Merger with other structured data</a:t>
            </a:r>
          </a:p>
          <a:p>
            <a:r>
              <a:rPr lang="en-US" dirty="0" smtClean="0"/>
              <a:t>Must be useful</a:t>
            </a:r>
          </a:p>
          <a:p>
            <a:pPr lvl="1"/>
            <a:r>
              <a:rPr lang="en-US" dirty="0" smtClean="0"/>
              <a:t>Companies pay money to get these features</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2" name="Picture 2"/>
          <p:cNvPicPr>
            <a:picLocks noChangeAspect="1" noChangeArrowheads="1"/>
          </p:cNvPicPr>
          <p:nvPr/>
        </p:nvPicPr>
        <p:blipFill>
          <a:blip r:embed="rId3" cstate="print"/>
          <a:srcRect/>
          <a:stretch>
            <a:fillRect/>
          </a:stretch>
        </p:blipFill>
        <p:spPr bwMode="auto">
          <a:xfrm>
            <a:off x="1543024" y="124343"/>
            <a:ext cx="7571833" cy="6610338"/>
          </a:xfrm>
          <a:prstGeom prst="rect">
            <a:avLst/>
          </a:prstGeom>
          <a:noFill/>
          <a:ln w="9525">
            <a:solidFill>
              <a:srgbClr val="A7A7A7"/>
            </a:solidFill>
            <a:miter lim="800000"/>
            <a:headEnd/>
            <a:tailEnd/>
          </a:ln>
        </p:spPr>
      </p:pic>
      <p:sp>
        <p:nvSpPr>
          <p:cNvPr id="1361923" name="AutoShape 3"/>
          <p:cNvSpPr>
            <a:spLocks/>
          </p:cNvSpPr>
          <p:nvPr/>
        </p:nvSpPr>
        <p:spPr bwMode="auto">
          <a:xfrm>
            <a:off x="6097927" y="3706558"/>
            <a:ext cx="1072195" cy="555116"/>
          </a:xfrm>
          <a:prstGeom prst="wedgeEllipseCallout">
            <a:avLst>
              <a:gd name="adj1" fmla="val -52500"/>
              <a:gd name="adj2" fmla="val 50000"/>
            </a:avLst>
          </a:prstGeom>
          <a:solidFill>
            <a:srgbClr val="AAAAFF"/>
          </a:solidFill>
          <a:ln w="25400">
            <a:solidFill>
              <a:schemeClr val="tx1"/>
            </a:solidFill>
            <a:miter lim="800000"/>
            <a:headEnd/>
            <a:tailEnd/>
          </a:ln>
          <a:effectLst>
            <a:outerShdw dist="76199" dir="2700000" algn="ctr" rotWithShape="0">
              <a:schemeClr val="bg2">
                <a:alpha val="75000"/>
              </a:schemeClr>
            </a:outerShdw>
          </a:effectLst>
        </p:spPr>
        <p:txBody>
          <a:bodyPr lIns="83247" tIns="41623" rIns="83247" bIns="41623"/>
          <a:lstStyle/>
          <a:p>
            <a:pPr>
              <a:buNone/>
            </a:pPr>
            <a:r>
              <a:rPr lang="en-US" sz="2500" dirty="0">
                <a:latin typeface="Gill Sans" charset="0"/>
                <a:sym typeface="Gill Sans" charset="0"/>
              </a:rPr>
              <a:t>sort</a:t>
            </a:r>
          </a:p>
        </p:txBody>
      </p:sp>
      <p:sp>
        <p:nvSpPr>
          <p:cNvPr id="1361925" name="AutoShape 5"/>
          <p:cNvSpPr>
            <a:spLocks/>
          </p:cNvSpPr>
          <p:nvPr/>
        </p:nvSpPr>
        <p:spPr bwMode="auto">
          <a:xfrm>
            <a:off x="3115373" y="2134850"/>
            <a:ext cx="1329406" cy="638962"/>
          </a:xfrm>
          <a:prstGeom prst="wedgeEllipseCallout">
            <a:avLst>
              <a:gd name="adj1" fmla="val -52500"/>
              <a:gd name="adj2" fmla="val 50000"/>
            </a:avLst>
          </a:prstGeom>
          <a:solidFill>
            <a:srgbClr val="AAAAFF"/>
          </a:solidFill>
          <a:ln w="25400">
            <a:solidFill>
              <a:schemeClr val="tx1"/>
            </a:solidFill>
            <a:miter lim="800000"/>
            <a:headEnd/>
            <a:tailEnd/>
          </a:ln>
          <a:effectLst>
            <a:outerShdw dist="76199" dir="2700000" algn="ctr" rotWithShape="0">
              <a:schemeClr val="bg2">
                <a:alpha val="75000"/>
              </a:schemeClr>
            </a:outerShdw>
          </a:effectLst>
        </p:spPr>
        <p:txBody>
          <a:bodyPr lIns="83247" tIns="41623" rIns="83247" bIns="41623"/>
          <a:lstStyle/>
          <a:p>
            <a:pPr>
              <a:buFontTx/>
              <a:buNone/>
            </a:pPr>
            <a:r>
              <a:rPr lang="en-US" sz="2500" dirty="0">
                <a:sym typeface="Gill Sans" charset="0"/>
              </a:rPr>
              <a:t>filter</a:t>
            </a:r>
          </a:p>
        </p:txBody>
      </p:sp>
      <p:sp>
        <p:nvSpPr>
          <p:cNvPr id="1361927" name="AutoShape 7"/>
          <p:cNvSpPr>
            <a:spLocks/>
          </p:cNvSpPr>
          <p:nvPr/>
        </p:nvSpPr>
        <p:spPr bwMode="auto">
          <a:xfrm rot="10800000">
            <a:off x="4841973" y="1569614"/>
            <a:ext cx="1696010" cy="565235"/>
          </a:xfrm>
          <a:prstGeom prst="wedgeEllipseCallout">
            <a:avLst>
              <a:gd name="adj1" fmla="val -52500"/>
              <a:gd name="adj2" fmla="val 50000"/>
            </a:avLst>
          </a:prstGeom>
          <a:solidFill>
            <a:srgbClr val="AAAAFF"/>
          </a:solidFill>
          <a:ln w="25400">
            <a:solidFill>
              <a:schemeClr val="tx1"/>
            </a:solidFill>
            <a:miter lim="800000"/>
            <a:headEnd/>
            <a:tailEnd/>
          </a:ln>
          <a:effectLst>
            <a:outerShdw dist="76199" dir="2700000" algn="ctr" rotWithShape="0">
              <a:schemeClr val="bg2">
                <a:alpha val="75000"/>
              </a:schemeClr>
            </a:outerShdw>
          </a:effectLst>
        </p:spPr>
        <p:txBody>
          <a:bodyPr rot="10800000" lIns="83247" tIns="41623" rIns="83247" bIns="41623"/>
          <a:lstStyle/>
          <a:p>
            <a:pPr>
              <a:buNone/>
            </a:pPr>
            <a:r>
              <a:rPr lang="en-US" sz="2500" dirty="0">
                <a:latin typeface="Gill Sans" charset="0"/>
                <a:sym typeface="Gill Sans" charset="0"/>
              </a:rPr>
              <a:t>search</a:t>
            </a:r>
          </a:p>
        </p:txBody>
      </p:sp>
      <p:sp>
        <p:nvSpPr>
          <p:cNvPr id="10" name="AutoShape 5"/>
          <p:cNvSpPr>
            <a:spLocks/>
          </p:cNvSpPr>
          <p:nvPr/>
        </p:nvSpPr>
        <p:spPr bwMode="auto">
          <a:xfrm flipH="1">
            <a:off x="24884" y="4747401"/>
            <a:ext cx="2011451" cy="682331"/>
          </a:xfrm>
          <a:prstGeom prst="wedgeEllipseCallout">
            <a:avLst>
              <a:gd name="adj1" fmla="val -52500"/>
              <a:gd name="adj2" fmla="val 50000"/>
            </a:avLst>
          </a:prstGeom>
          <a:solidFill>
            <a:srgbClr val="AAAAFF"/>
          </a:solidFill>
          <a:ln w="25400">
            <a:solidFill>
              <a:schemeClr val="tx1"/>
            </a:solidFill>
            <a:miter lim="800000"/>
            <a:headEnd/>
            <a:tailEnd/>
          </a:ln>
          <a:effectLst>
            <a:outerShdw dist="76199" dir="2700000" algn="ctr" rotWithShape="0">
              <a:schemeClr val="bg2">
                <a:alpha val="75000"/>
              </a:schemeClr>
            </a:outerShdw>
          </a:effectLst>
        </p:spPr>
        <p:txBody>
          <a:bodyPr lIns="83247" tIns="41623" rIns="83247" bIns="41623"/>
          <a:lstStyle/>
          <a:p>
            <a:pPr>
              <a:buFontTx/>
              <a:buNone/>
            </a:pPr>
            <a:r>
              <a:rPr lang="en-US" sz="2500" dirty="0">
                <a:sym typeface="Gill Sans" charset="0"/>
              </a:rPr>
              <a:t>template</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3970" name="Picture 2"/>
          <p:cNvPicPr>
            <a:picLocks noChangeAspect="1" noChangeArrowheads="1"/>
          </p:cNvPicPr>
          <p:nvPr/>
        </p:nvPicPr>
        <p:blipFill>
          <a:blip r:embed="rId3" cstate="print"/>
          <a:srcRect/>
          <a:stretch>
            <a:fillRect/>
          </a:stretch>
        </p:blipFill>
        <p:spPr bwMode="auto">
          <a:xfrm>
            <a:off x="348247" y="169138"/>
            <a:ext cx="8438837" cy="6286981"/>
          </a:xfrm>
          <a:prstGeom prst="rect">
            <a:avLst/>
          </a:prstGeom>
          <a:noFill/>
          <a:ln w="9525">
            <a:solidFill>
              <a:srgbClr val="A7A7A7"/>
            </a:solidFill>
            <a:miter lim="800000"/>
            <a:headEnd/>
            <a:tailEnd/>
          </a:ln>
        </p:spPr>
      </p:pic>
      <p:sp>
        <p:nvSpPr>
          <p:cNvPr id="1363972" name="Rectangle 4"/>
          <p:cNvSpPr>
            <a:spLocks/>
          </p:cNvSpPr>
          <p:nvPr/>
        </p:nvSpPr>
        <p:spPr bwMode="auto">
          <a:xfrm>
            <a:off x="4116824" y="5354561"/>
            <a:ext cx="903128" cy="443804"/>
          </a:xfrm>
          <a:prstGeom prst="rect">
            <a:avLst/>
          </a:prstGeom>
          <a:noFill/>
          <a:ln w="9525">
            <a:noFill/>
            <a:miter lim="800000"/>
            <a:headEnd/>
            <a:tailEnd/>
          </a:ln>
        </p:spPr>
        <p:txBody>
          <a:bodyPr wrap="none" lIns="0" tIns="0" rIns="0" bIns="0" anchor="ctr">
            <a:spAutoFit/>
          </a:bodyPr>
          <a:lstStyle/>
          <a:p>
            <a:pPr algn="ctr" defTabSz="643141">
              <a:spcBef>
                <a:spcPct val="0"/>
              </a:spcBef>
            </a:pPr>
            <a:r>
              <a:rPr lang="en-US" sz="2900" dirty="0">
                <a:latin typeface="Gill Sans" charset="0"/>
                <a:sym typeface="Gill Sans" charset="0"/>
              </a:rPr>
              <a:t>today</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9878" name="Picture 6"/>
          <p:cNvPicPr>
            <a:picLocks noChangeAspect="1" noChangeArrowheads="1"/>
          </p:cNvPicPr>
          <p:nvPr/>
        </p:nvPicPr>
        <p:blipFill>
          <a:blip r:embed="rId3" cstate="print"/>
          <a:srcRect/>
          <a:stretch>
            <a:fillRect/>
          </a:stretch>
        </p:blipFill>
        <p:spPr bwMode="auto">
          <a:xfrm>
            <a:off x="2416051" y="1945799"/>
            <a:ext cx="6727949" cy="4912202"/>
          </a:xfrm>
          <a:prstGeom prst="rect">
            <a:avLst/>
          </a:prstGeom>
          <a:noFill/>
          <a:ln w="9525" algn="ctr">
            <a:noFill/>
            <a:miter lim="800000"/>
            <a:headEnd/>
            <a:tailEnd/>
          </a:ln>
          <a:effectLst/>
        </p:spPr>
      </p:pic>
      <p:sp>
        <p:nvSpPr>
          <p:cNvPr id="7" name="TextBox 6"/>
          <p:cNvSpPr txBox="1"/>
          <p:nvPr/>
        </p:nvSpPr>
        <p:spPr>
          <a:xfrm>
            <a:off x="1066800" y="685800"/>
            <a:ext cx="5715000" cy="523220"/>
          </a:xfrm>
          <a:prstGeom prst="rect">
            <a:avLst/>
          </a:prstGeom>
          <a:noFill/>
        </p:spPr>
        <p:txBody>
          <a:bodyPr wrap="square" rtlCol="0">
            <a:spAutoFit/>
          </a:bodyPr>
          <a:lstStyle/>
          <a:p>
            <a:r>
              <a:rPr lang="en-US" sz="2800" dirty="0" smtClean="0"/>
              <a:t>Mere mortals just write text or html</a:t>
            </a:r>
            <a:endParaRPr lang="en-US" sz="2800"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noChangeArrowheads="1"/>
          </p:cNvPicPr>
          <p:nvPr/>
        </p:nvPicPr>
        <p:blipFill>
          <a:blip r:embed="rId3" cstate="print"/>
          <a:srcRect/>
          <a:stretch>
            <a:fillRect/>
          </a:stretch>
        </p:blipFill>
        <p:spPr bwMode="auto">
          <a:xfrm>
            <a:off x="2416051" y="1945799"/>
            <a:ext cx="6727949" cy="4912202"/>
          </a:xfrm>
          <a:prstGeom prst="rect">
            <a:avLst/>
          </a:prstGeom>
          <a:noFill/>
          <a:ln w="9525" algn="ctr">
            <a:noFill/>
            <a:miter lim="800000"/>
            <a:headEnd/>
            <a:tailEnd/>
          </a:ln>
          <a:effectLst/>
        </p:spPr>
      </p:pic>
      <p:pic>
        <p:nvPicPr>
          <p:cNvPr id="1120258" name="Picture 2"/>
          <p:cNvPicPr>
            <a:picLocks noChangeAspect="1" noChangeArrowheads="1"/>
          </p:cNvPicPr>
          <p:nvPr/>
        </p:nvPicPr>
        <p:blipFill>
          <a:blip r:embed="rId4" cstate="print"/>
          <a:srcRect/>
          <a:stretch>
            <a:fillRect/>
          </a:stretch>
        </p:blipFill>
        <p:spPr bwMode="auto">
          <a:xfrm>
            <a:off x="0" y="0"/>
            <a:ext cx="6531707" cy="5510686"/>
          </a:xfrm>
          <a:prstGeom prst="rect">
            <a:avLst/>
          </a:prstGeom>
          <a:noFill/>
          <a:ln w="9525">
            <a:noFill/>
            <a:miter lim="800000"/>
            <a:headEnd/>
            <a:tailEnd/>
          </a:ln>
          <a:effectLst/>
        </p:spPr>
      </p:pic>
      <p:pic>
        <p:nvPicPr>
          <p:cNvPr id="1120259" name="Picture 3"/>
          <p:cNvPicPr>
            <a:picLocks noChangeAspect="1" noChangeArrowheads="1"/>
          </p:cNvPicPr>
          <p:nvPr/>
        </p:nvPicPr>
        <p:blipFill>
          <a:blip r:embed="rId5" cstate="print"/>
          <a:srcRect/>
          <a:stretch>
            <a:fillRect/>
          </a:stretch>
        </p:blipFill>
        <p:spPr bwMode="auto">
          <a:xfrm>
            <a:off x="1312066" y="653418"/>
            <a:ext cx="6255829" cy="5649465"/>
          </a:xfrm>
          <a:prstGeom prst="rect">
            <a:avLst/>
          </a:prstGeom>
          <a:noFill/>
          <a:ln w="9525">
            <a:noFill/>
            <a:miter lim="800000"/>
            <a:headEnd/>
            <a:tailEnd/>
          </a:ln>
          <a:effectLst/>
        </p:spPr>
      </p:pic>
      <p:pic>
        <p:nvPicPr>
          <p:cNvPr id="1120260" name="Picture 4"/>
          <p:cNvPicPr>
            <a:picLocks noChangeAspect="1" noChangeArrowheads="1"/>
          </p:cNvPicPr>
          <p:nvPr/>
        </p:nvPicPr>
        <p:blipFill>
          <a:blip r:embed="rId6" cstate="print"/>
          <a:srcRect/>
          <a:stretch>
            <a:fillRect/>
          </a:stretch>
        </p:blipFill>
        <p:spPr bwMode="auto">
          <a:xfrm>
            <a:off x="2958606" y="1272143"/>
            <a:ext cx="6185394" cy="5585857"/>
          </a:xfrm>
          <a:prstGeom prst="rect">
            <a:avLst/>
          </a:prstGeom>
          <a:noFill/>
          <a:ln w="9525">
            <a:noFill/>
            <a:miter lim="800000"/>
            <a:headEnd/>
            <a:tailEnd/>
          </a:ln>
          <a:effectLst/>
        </p:spPr>
      </p:pic>
      <p:sp>
        <p:nvSpPr>
          <p:cNvPr id="7" name="TextBox 6"/>
          <p:cNvSpPr txBox="1"/>
          <p:nvPr/>
        </p:nvSpPr>
        <p:spPr>
          <a:xfrm>
            <a:off x="202301" y="5718855"/>
            <a:ext cx="1242705" cy="468780"/>
          </a:xfrm>
          <a:prstGeom prst="rect">
            <a:avLst/>
          </a:prstGeom>
          <a:noFill/>
        </p:spPr>
        <p:txBody>
          <a:bodyPr wrap="square" lIns="83247" tIns="41623" rIns="83247" bIns="41623" rtlCol="0">
            <a:spAutoFit/>
          </a:bodyPr>
          <a:lstStyle/>
          <a:p>
            <a:pPr>
              <a:buNone/>
            </a:pPr>
            <a:r>
              <a:rPr lang="en-US" sz="2500" dirty="0"/>
              <a:t>Blog</a:t>
            </a:r>
          </a:p>
        </p:txBody>
      </p:sp>
      <p:sp>
        <p:nvSpPr>
          <p:cNvPr id="8" name="TextBox 7"/>
          <p:cNvSpPr txBox="1"/>
          <p:nvPr/>
        </p:nvSpPr>
        <p:spPr>
          <a:xfrm>
            <a:off x="1589507" y="6420782"/>
            <a:ext cx="1382293" cy="468780"/>
          </a:xfrm>
          <a:prstGeom prst="rect">
            <a:avLst/>
          </a:prstGeom>
          <a:solidFill>
            <a:schemeClr val="bg1"/>
          </a:solidFill>
        </p:spPr>
        <p:txBody>
          <a:bodyPr wrap="square" lIns="83247" tIns="41623" rIns="83247" bIns="41623" rtlCol="0">
            <a:spAutoFit/>
          </a:bodyPr>
          <a:lstStyle/>
          <a:p>
            <a:pPr>
              <a:buNone/>
            </a:pPr>
            <a:r>
              <a:rPr lang="en-US" sz="2500" dirty="0"/>
              <a:t>Forum</a:t>
            </a:r>
          </a:p>
        </p:txBody>
      </p:sp>
      <p:sp>
        <p:nvSpPr>
          <p:cNvPr id="9" name="TextBox 8"/>
          <p:cNvSpPr txBox="1"/>
          <p:nvPr/>
        </p:nvSpPr>
        <p:spPr>
          <a:xfrm>
            <a:off x="7901294" y="722808"/>
            <a:ext cx="1109765" cy="468780"/>
          </a:xfrm>
          <a:prstGeom prst="rect">
            <a:avLst/>
          </a:prstGeom>
          <a:noFill/>
        </p:spPr>
        <p:txBody>
          <a:bodyPr wrap="square" lIns="83247" tIns="41623" rIns="83247" bIns="41623" rtlCol="0">
            <a:spAutoFit/>
          </a:bodyPr>
          <a:lstStyle/>
          <a:p>
            <a:pPr>
              <a:buNone/>
            </a:pPr>
            <a:r>
              <a:rPr lang="en-US" sz="2500" dirty="0"/>
              <a:t>Wiki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02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02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a:xfrm>
            <a:off x="341022" y="1066800"/>
            <a:ext cx="8440282" cy="5775903"/>
          </a:xfrm>
        </p:spPr>
        <p:txBody>
          <a:bodyPr>
            <a:normAutofit lnSpcReduction="10000"/>
          </a:bodyPr>
          <a:lstStyle/>
          <a:p>
            <a:r>
              <a:rPr lang="en-US" dirty="0" smtClean="0"/>
              <a:t>Professional sites implement a </a:t>
            </a:r>
            <a:r>
              <a:rPr lang="en-US" dirty="0" smtClean="0">
                <a:solidFill>
                  <a:srgbClr val="FF0000"/>
                </a:solidFill>
              </a:rPr>
              <a:t>rich data model</a:t>
            </a:r>
          </a:p>
          <a:p>
            <a:pPr lvl="1"/>
            <a:r>
              <a:rPr lang="en-US" dirty="0" smtClean="0"/>
              <a:t>Information stored in databases</a:t>
            </a:r>
          </a:p>
          <a:p>
            <a:pPr lvl="1"/>
            <a:r>
              <a:rPr lang="en-US" dirty="0" smtClean="0"/>
              <a:t>Extracted using complex queries</a:t>
            </a:r>
          </a:p>
          <a:p>
            <a:pPr lvl="1"/>
            <a:r>
              <a:rPr lang="en-US" dirty="0" smtClean="0"/>
              <a:t>Fed into </a:t>
            </a:r>
            <a:r>
              <a:rPr lang="en-US" dirty="0" err="1" smtClean="0"/>
              <a:t>templating</a:t>
            </a:r>
            <a:r>
              <a:rPr lang="en-US" dirty="0" smtClean="0"/>
              <a:t> web servers to create human readable content</a:t>
            </a:r>
          </a:p>
          <a:p>
            <a:r>
              <a:rPr lang="en-US" dirty="0" smtClean="0"/>
              <a:t>Plain authors left behind</a:t>
            </a:r>
          </a:p>
          <a:p>
            <a:pPr lvl="1"/>
            <a:r>
              <a:rPr lang="en-US" dirty="0" smtClean="0"/>
              <a:t>Can’t install/operate/define a database</a:t>
            </a:r>
          </a:p>
          <a:p>
            <a:pPr lvl="1"/>
            <a:r>
              <a:rPr lang="en-US" dirty="0" smtClean="0"/>
              <a:t>Can’t write the queries to extract the data</a:t>
            </a:r>
          </a:p>
          <a:p>
            <a:pPr lvl="1"/>
            <a:r>
              <a:rPr lang="en-US" dirty="0" smtClean="0"/>
              <a:t>Limited to unstructured text pages (even in blogs and wikis)</a:t>
            </a:r>
          </a:p>
          <a:p>
            <a:pPr lvl="1"/>
            <a:r>
              <a:rPr lang="en-US" dirty="0" smtClean="0"/>
              <a:t>Less power to communicate effectively</a:t>
            </a:r>
          </a:p>
          <a:p>
            <a:pPr lvl="1"/>
            <a:r>
              <a:rPr lang="en-US" dirty="0" smtClean="0"/>
              <a:t>Less interest in publishing data</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State of PIM</a:t>
            </a:r>
            <a:endParaRPr lang="en-US" dirty="0"/>
          </a:p>
        </p:txBody>
      </p:sp>
      <p:sp>
        <p:nvSpPr>
          <p:cNvPr id="5" name="Content Placeholder 4"/>
          <p:cNvSpPr>
            <a:spLocks noGrp="1"/>
          </p:cNvSpPr>
          <p:nvPr>
            <p:ph idx="1"/>
          </p:nvPr>
        </p:nvSpPr>
        <p:spPr/>
        <p:txBody>
          <a:bodyPr/>
          <a:lstStyle/>
          <a:p>
            <a:r>
              <a:rPr lang="en-US" dirty="0" smtClean="0"/>
              <a:t>We have developed a vast array of powerful tools to help people manage their personal information</a:t>
            </a:r>
          </a:p>
          <a:p>
            <a:r>
              <a:rPr lang="en-US" dirty="0" smtClean="0"/>
              <a:t>The </a:t>
            </a:r>
            <a:r>
              <a:rPr lang="en-US" dirty="0" smtClean="0"/>
              <a:t>result: everyone has a computer on their desk for PIM</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 Information Extraction</a:t>
            </a:r>
            <a:endParaRPr lang="en-US" dirty="0"/>
          </a:p>
        </p:txBody>
      </p:sp>
      <p:sp>
        <p:nvSpPr>
          <p:cNvPr id="3" name="Content Placeholder 2"/>
          <p:cNvSpPr>
            <a:spLocks noGrp="1"/>
          </p:cNvSpPr>
          <p:nvPr>
            <p:ph idx="1"/>
          </p:nvPr>
        </p:nvSpPr>
        <p:spPr/>
        <p:txBody>
          <a:bodyPr/>
          <a:lstStyle/>
          <a:p>
            <a:r>
              <a:rPr lang="en-US" dirty="0" smtClean="0"/>
              <a:t>Lots of useful data locked in the text</a:t>
            </a:r>
          </a:p>
          <a:p>
            <a:r>
              <a:rPr lang="en-US" dirty="0" smtClean="0"/>
              <a:t>So lots of NLP/ML for information extraction</a:t>
            </a:r>
          </a:p>
          <a:p>
            <a:pPr lvl="1"/>
            <a:r>
              <a:rPr lang="en-US" dirty="0" smtClean="0"/>
              <a:t>Entity recognition</a:t>
            </a:r>
          </a:p>
          <a:p>
            <a:pPr lvl="1"/>
            <a:r>
              <a:rPr lang="en-US" dirty="0" err="1" smtClean="0"/>
              <a:t>Coreference</a:t>
            </a:r>
            <a:endParaRPr lang="en-US" dirty="0" smtClean="0"/>
          </a:p>
          <a:p>
            <a:pPr lvl="1"/>
            <a:r>
              <a:rPr lang="en-US" dirty="0" smtClean="0"/>
              <a:t>Relationship extraction</a:t>
            </a:r>
          </a:p>
          <a:p>
            <a:r>
              <a:rPr lang="en-US" dirty="0" smtClean="0"/>
              <a:t>Imperfect, so errors creep in</a:t>
            </a:r>
          </a:p>
          <a:p>
            <a:r>
              <a:rPr lang="en-US" dirty="0" smtClean="0"/>
              <a:t>And end user still misses out on benefits</a:t>
            </a:r>
          </a:p>
          <a:p>
            <a:pPr lvl="1"/>
            <a:r>
              <a:rPr lang="en-US" dirty="0" smtClean="0"/>
              <a:t>Can’t manage </a:t>
            </a:r>
            <a:r>
              <a:rPr lang="en-US" dirty="0" smtClean="0"/>
              <a:t>their data </a:t>
            </a:r>
            <a:r>
              <a:rPr lang="en-US" dirty="0" smtClean="0"/>
              <a:t>as data</a:t>
            </a:r>
          </a:p>
          <a:p>
            <a:pPr lvl="1"/>
            <a:r>
              <a:rPr lang="en-US" dirty="0" smtClean="0"/>
              <a:t>Can’t present rich visualizations and interactions</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a:t>
            </a:r>
            <a:endParaRPr lang="en-US" dirty="0"/>
          </a:p>
        </p:txBody>
      </p:sp>
      <p:sp>
        <p:nvSpPr>
          <p:cNvPr id="3" name="Content Placeholder 2"/>
          <p:cNvSpPr>
            <a:spLocks noGrp="1"/>
          </p:cNvSpPr>
          <p:nvPr>
            <p:ph idx="1"/>
          </p:nvPr>
        </p:nvSpPr>
        <p:spPr/>
        <p:txBody>
          <a:bodyPr/>
          <a:lstStyle/>
          <a:p>
            <a:r>
              <a:rPr lang="en-US" dirty="0" smtClean="0"/>
              <a:t>Give regular people tools that let them author structured data and visualizations themselves</a:t>
            </a:r>
          </a:p>
          <a:p>
            <a:r>
              <a:rPr lang="en-US" dirty="0" smtClean="0"/>
              <a:t>So they can communicate as well as professional web </a:t>
            </a:r>
            <a:r>
              <a:rPr lang="en-US" dirty="0" smtClean="0"/>
              <a:t>sites </a:t>
            </a:r>
          </a:p>
          <a:p>
            <a:pPr lvl="1"/>
            <a:r>
              <a:rPr lang="en-US" dirty="0" smtClean="0"/>
              <a:t>their incentive</a:t>
            </a:r>
            <a:endParaRPr lang="en-US" dirty="0" smtClean="0"/>
          </a:p>
          <a:p>
            <a:r>
              <a:rPr lang="en-US" dirty="0" smtClean="0"/>
              <a:t>And their data is available in high fidelity for combination and reuse with other </a:t>
            </a:r>
            <a:r>
              <a:rPr lang="en-US" dirty="0" smtClean="0"/>
              <a:t>data </a:t>
            </a:r>
          </a:p>
          <a:p>
            <a:pPr lvl="1"/>
            <a:r>
              <a:rPr lang="en-US" dirty="0" smtClean="0"/>
              <a:t>social benefit</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We Need This?</a:t>
            </a:r>
            <a:endParaRPr lang="en-US" dirty="0"/>
          </a:p>
        </p:txBody>
      </p:sp>
      <p:sp>
        <p:nvSpPr>
          <p:cNvPr id="3" name="Content Placeholder 2"/>
          <p:cNvSpPr>
            <a:spLocks noGrp="1"/>
          </p:cNvSpPr>
          <p:nvPr>
            <p:ph idx="1"/>
          </p:nvPr>
        </p:nvSpPr>
        <p:spPr/>
        <p:txBody>
          <a:bodyPr/>
          <a:lstStyle/>
          <a:p>
            <a:r>
              <a:rPr lang="en-US" dirty="0" smtClean="0"/>
              <a:t>Analyzed 21 Blogs in 2009</a:t>
            </a:r>
          </a:p>
          <a:p>
            <a:pPr lvl="1"/>
            <a:r>
              <a:rPr lang="en-US" dirty="0" smtClean="0"/>
              <a:t>Top 10 and Trending 10 from </a:t>
            </a:r>
            <a:r>
              <a:rPr lang="en-US" dirty="0" err="1" smtClean="0"/>
              <a:t>Technorati</a:t>
            </a:r>
            <a:endParaRPr lang="en-US" dirty="0" smtClean="0"/>
          </a:p>
          <a:p>
            <a:pPr lvl="1"/>
            <a:r>
              <a:rPr lang="en-US" dirty="0" smtClean="0"/>
              <a:t>Last 10 articles of each</a:t>
            </a:r>
          </a:p>
          <a:p>
            <a:r>
              <a:rPr lang="en-US" dirty="0" smtClean="0"/>
              <a:t>18 of 21 blogs (30% of articles) had at least one article with a collection of data items</a:t>
            </a:r>
          </a:p>
          <a:p>
            <a:pPr lvl="1"/>
            <a:r>
              <a:rPr lang="en-US" dirty="0" smtClean="0"/>
              <a:t>Half described in text</a:t>
            </a:r>
          </a:p>
          <a:p>
            <a:pPr lvl="1"/>
            <a:r>
              <a:rPr lang="en-US" dirty="0" smtClean="0"/>
              <a:t>Half as html table or static info-graphic</a:t>
            </a:r>
          </a:p>
          <a:p>
            <a:pPr lvl="1"/>
            <a:r>
              <a:rPr lang="en-US" dirty="0" smtClean="0"/>
              <a:t>None had interactive data</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p:txBody>
          <a:bodyPr/>
          <a:lstStyle/>
          <a:p>
            <a:r>
              <a:rPr lang="en-US" dirty="0" smtClean="0"/>
              <a:t>HTML is the language of the web</a:t>
            </a:r>
          </a:p>
          <a:p>
            <a:r>
              <a:rPr lang="en-US" dirty="0" smtClean="0"/>
              <a:t>Extend </a:t>
            </a:r>
            <a:r>
              <a:rPr lang="en-US" dirty="0" smtClean="0"/>
              <a:t>it to talk about data</a:t>
            </a:r>
            <a:endParaRPr lang="en-US" dirty="0" smtClean="0"/>
          </a:p>
          <a:p>
            <a:r>
              <a:rPr lang="en-US" dirty="0" smtClean="0"/>
              <a:t>Anyone authoring HTML should be able to </a:t>
            </a:r>
            <a:r>
              <a:rPr lang="en-US" dirty="0" smtClean="0"/>
              <a:t>author</a:t>
            </a:r>
            <a:r>
              <a:rPr lang="en-US" dirty="0" smtClean="0"/>
              <a:t> </a:t>
            </a:r>
            <a:r>
              <a:rPr lang="en-US" dirty="0" smtClean="0"/>
              <a:t>data and interactive visualization</a:t>
            </a:r>
          </a:p>
          <a:p>
            <a:r>
              <a:rPr lang="en-US" dirty="0" smtClean="0"/>
              <a:t>Edit </a:t>
            </a:r>
            <a:r>
              <a:rPr lang="en-US" dirty="0" smtClean="0"/>
              <a:t>data-HTML </a:t>
            </a:r>
            <a:r>
              <a:rPr lang="en-US" dirty="0" smtClean="0"/>
              <a:t>in </a:t>
            </a:r>
            <a:r>
              <a:rPr lang="en-US" dirty="0" smtClean="0"/>
              <a:t>web pages, blogs </a:t>
            </a:r>
            <a:r>
              <a:rPr lang="en-US" dirty="0" smtClean="0"/>
              <a:t>and wikis to let authors </a:t>
            </a:r>
            <a:r>
              <a:rPr lang="en-US" dirty="0" smtClean="0"/>
              <a:t>create </a:t>
            </a:r>
            <a:r>
              <a:rPr lang="en-US" dirty="0" smtClean="0"/>
              <a:t>and visualize data</a:t>
            </a:r>
          </a:p>
        </p:txBody>
      </p:sp>
      <p:sp>
        <p:nvSpPr>
          <p:cNvPr id="4" name="TextBox 3"/>
          <p:cNvSpPr txBox="1"/>
          <p:nvPr/>
        </p:nvSpPr>
        <p:spPr>
          <a:xfrm>
            <a:off x="8686800" y="6553200"/>
            <a:ext cx="457200" cy="369332"/>
          </a:xfrm>
          <a:prstGeom prst="rect">
            <a:avLst/>
          </a:prstGeom>
          <a:noFill/>
        </p:spPr>
        <p:txBody>
          <a:bodyPr wrap="square" rtlCol="0">
            <a:spAutoFit/>
          </a:bodyPr>
          <a:lstStyle/>
          <a:p>
            <a:r>
              <a:rPr lang="en-US" dirty="0" smtClean="0"/>
              <a:t>02</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Like Spreadsheets</a:t>
            </a:r>
            <a:br>
              <a:rPr lang="en-US" dirty="0" smtClean="0"/>
            </a:br>
            <a:endParaRPr lang="en-US" dirty="0"/>
          </a:p>
        </p:txBody>
      </p:sp>
      <p:sp>
        <p:nvSpPr>
          <p:cNvPr id="6" name="Text Placeholder 5"/>
          <p:cNvSpPr>
            <a:spLocks noGrp="1"/>
          </p:cNvSpPr>
          <p:nvPr>
            <p:ph sz="half" idx="2"/>
          </p:nvPr>
        </p:nvSpPr>
        <p:spPr>
          <a:xfrm>
            <a:off x="1371600" y="4876800"/>
            <a:ext cx="6629400" cy="2514600"/>
          </a:xfrm>
        </p:spPr>
        <p:txBody>
          <a:bodyPr>
            <a:normAutofit/>
          </a:bodyPr>
          <a:lstStyle/>
          <a:p>
            <a:pPr>
              <a:buFont typeface="Arial" pitchFamily="34" charset="0"/>
              <a:buChar char="•"/>
            </a:pPr>
            <a:r>
              <a:rPr lang="en-US" dirty="0" smtClean="0"/>
              <a:t>Put data in Spreadsheet</a:t>
            </a:r>
          </a:p>
          <a:p>
            <a:pPr lvl="1">
              <a:buFont typeface="Arial" pitchFamily="34" charset="0"/>
              <a:buChar char="•"/>
            </a:pPr>
            <a:r>
              <a:rPr lang="en-US" dirty="0" smtClean="0"/>
              <a:t>Items are rows, properties are columns</a:t>
            </a:r>
          </a:p>
          <a:p>
            <a:pPr>
              <a:buFont typeface="Arial" pitchFamily="34" charset="0"/>
              <a:buChar char="•"/>
            </a:pPr>
            <a:r>
              <a:rPr lang="en-US" dirty="0" smtClean="0"/>
              <a:t>Pick a chart type (visualization)</a:t>
            </a:r>
          </a:p>
          <a:p>
            <a:pPr>
              <a:buFont typeface="Arial" pitchFamily="34" charset="0"/>
              <a:buChar char="•"/>
            </a:pPr>
            <a:r>
              <a:rPr lang="en-US" dirty="0" smtClean="0"/>
              <a:t>Specify which columns used in chart</a:t>
            </a:r>
            <a:endParaRPr lang="en-US" dirty="0"/>
          </a:p>
        </p:txBody>
      </p:sp>
      <p:pic>
        <p:nvPicPr>
          <p:cNvPr id="3074" name="Picture 2"/>
          <p:cNvPicPr>
            <a:picLocks noGrp="1" noChangeAspect="1" noChangeArrowheads="1"/>
          </p:cNvPicPr>
          <p:nvPr>
            <p:ph sz="half" idx="1"/>
          </p:nvPr>
        </p:nvPicPr>
        <p:blipFill>
          <a:blip r:embed="rId3" cstate="print"/>
          <a:srcRect/>
          <a:stretch>
            <a:fillRect/>
          </a:stretch>
        </p:blipFill>
        <p:spPr bwMode="auto">
          <a:xfrm>
            <a:off x="228599" y="990600"/>
            <a:ext cx="8630129" cy="3791509"/>
          </a:xfrm>
          <a:prstGeom prst="rect">
            <a:avLst/>
          </a:prstGeom>
          <a:noFill/>
          <a:ln w="9525">
            <a:noFill/>
            <a:miter lim="800000"/>
            <a:headEnd/>
            <a:tailEnd/>
          </a:ln>
        </p:spPr>
      </p:pic>
      <p:sp>
        <p:nvSpPr>
          <p:cNvPr id="7" name="Rounded Rectangle 6"/>
          <p:cNvSpPr/>
          <p:nvPr/>
        </p:nvSpPr>
        <p:spPr>
          <a:xfrm>
            <a:off x="381000" y="2133600"/>
            <a:ext cx="1371600" cy="1600200"/>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ounded Rectangle 7"/>
          <p:cNvSpPr/>
          <p:nvPr/>
        </p:nvSpPr>
        <p:spPr>
          <a:xfrm>
            <a:off x="1752600" y="1981200"/>
            <a:ext cx="3429000" cy="2514600"/>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ounded Rectangle 8"/>
          <p:cNvSpPr/>
          <p:nvPr/>
        </p:nvSpPr>
        <p:spPr>
          <a:xfrm>
            <a:off x="5257800" y="2057400"/>
            <a:ext cx="3429000" cy="2514600"/>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9" grpId="2"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to Web</a:t>
            </a:r>
            <a:endParaRPr lang="en-US" dirty="0"/>
          </a:p>
        </p:txBody>
      </p:sp>
      <p:sp>
        <p:nvSpPr>
          <p:cNvPr id="3" name="Content Placeholder 2"/>
          <p:cNvSpPr>
            <a:spLocks noGrp="1"/>
          </p:cNvSpPr>
          <p:nvPr>
            <p:ph idx="1"/>
          </p:nvPr>
        </p:nvSpPr>
        <p:spPr>
          <a:xfrm>
            <a:off x="457200" y="1295400"/>
            <a:ext cx="8686800" cy="5029200"/>
          </a:xfrm>
        </p:spPr>
        <p:txBody>
          <a:bodyPr/>
          <a:lstStyle/>
          <a:p>
            <a:r>
              <a:rPr lang="en-US" dirty="0" smtClean="0"/>
              <a:t>Publishing data is easy</a:t>
            </a:r>
          </a:p>
          <a:p>
            <a:pPr lvl="1"/>
            <a:r>
              <a:rPr lang="en-US" dirty="0" smtClean="0"/>
              <a:t>Just put a spreadsheet </a:t>
            </a:r>
            <a:r>
              <a:rPr lang="en-US" dirty="0" smtClean="0"/>
              <a:t>online</a:t>
            </a:r>
          </a:p>
          <a:p>
            <a:pPr lvl="1"/>
            <a:r>
              <a:rPr lang="en-US" dirty="0" smtClean="0"/>
              <a:t>Rows are items, columns are properties</a:t>
            </a:r>
            <a:endParaRPr lang="en-US" dirty="0" smtClean="0"/>
          </a:p>
          <a:p>
            <a:r>
              <a:rPr lang="en-US" dirty="0" smtClean="0"/>
              <a:t>Identify key elements of interactive </a:t>
            </a:r>
            <a:r>
              <a:rPr lang="en-US" dirty="0" smtClean="0"/>
              <a:t>visualizations</a:t>
            </a:r>
          </a:p>
          <a:p>
            <a:pPr lvl="1"/>
            <a:r>
              <a:rPr lang="en-US" dirty="0" smtClean="0"/>
              <a:t>Like spreadsheet charts</a:t>
            </a:r>
            <a:endParaRPr lang="en-US" dirty="0" smtClean="0"/>
          </a:p>
          <a:p>
            <a:r>
              <a:rPr lang="en-US" dirty="0" smtClean="0"/>
              <a:t>Add them to the HTML document vocabulary</a:t>
            </a:r>
          </a:p>
          <a:p>
            <a:pPr lvl="1"/>
            <a:r>
              <a:rPr lang="en-US" dirty="0" smtClean="0"/>
              <a:t>Insert them like images or videos today</a:t>
            </a:r>
          </a:p>
          <a:p>
            <a:r>
              <a:rPr lang="en-US" dirty="0" smtClean="0"/>
              <a:t>Configure by binding them to underlying data</a:t>
            </a:r>
          </a:p>
          <a:p>
            <a:pPr lvl="1"/>
            <a:r>
              <a:rPr lang="en-US" dirty="0" smtClean="0"/>
              <a:t>Pick chart columns in </a:t>
            </a:r>
            <a:r>
              <a:rPr lang="en-US" dirty="0" smtClean="0"/>
              <a:t>spreadsheet</a:t>
            </a:r>
            <a:endParaRPr lang="en-US" dirty="0"/>
          </a:p>
        </p:txBody>
      </p:sp>
    </p:spTree>
    <p:extLst>
      <p:ext uri="{BB962C8B-B14F-4D97-AF65-F5344CB8AC3E}">
        <p14:creationId xmlns="" xmlns:p14="http://schemas.microsoft.com/office/powerpoint/2010/main" val="3380993726"/>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2" name="Picture 2"/>
          <p:cNvPicPr>
            <a:picLocks noChangeAspect="1" noChangeArrowheads="1"/>
          </p:cNvPicPr>
          <p:nvPr/>
        </p:nvPicPr>
        <p:blipFill>
          <a:blip r:embed="rId3" cstate="print"/>
          <a:srcRect/>
          <a:stretch>
            <a:fillRect/>
          </a:stretch>
        </p:blipFill>
        <p:spPr bwMode="auto">
          <a:xfrm>
            <a:off x="1543024" y="0"/>
            <a:ext cx="7855518" cy="6858000"/>
          </a:xfrm>
          <a:prstGeom prst="rect">
            <a:avLst/>
          </a:prstGeom>
          <a:noFill/>
          <a:ln w="9525">
            <a:solidFill>
              <a:srgbClr val="A7A7A7"/>
            </a:solidFill>
            <a:miter lim="800000"/>
            <a:headEnd/>
            <a:tailEnd/>
          </a:ln>
        </p:spPr>
      </p:pic>
      <p:sp>
        <p:nvSpPr>
          <p:cNvPr id="1361923" name="AutoShape 3"/>
          <p:cNvSpPr>
            <a:spLocks/>
          </p:cNvSpPr>
          <p:nvPr/>
        </p:nvSpPr>
        <p:spPr bwMode="auto">
          <a:xfrm>
            <a:off x="6097927" y="3706558"/>
            <a:ext cx="1072195" cy="555116"/>
          </a:xfrm>
          <a:prstGeom prst="wedgeEllipseCallout">
            <a:avLst>
              <a:gd name="adj1" fmla="val -52500"/>
              <a:gd name="adj2" fmla="val 50000"/>
            </a:avLst>
          </a:prstGeom>
          <a:solidFill>
            <a:srgbClr val="AAAAFF"/>
          </a:solidFill>
          <a:ln w="25400">
            <a:solidFill>
              <a:schemeClr val="tx1"/>
            </a:solidFill>
            <a:miter lim="800000"/>
            <a:headEnd/>
            <a:tailEnd/>
          </a:ln>
          <a:effectLst>
            <a:outerShdw dist="76199" dir="2700000" algn="ctr" rotWithShape="0">
              <a:schemeClr val="bg2">
                <a:alpha val="75000"/>
              </a:schemeClr>
            </a:outerShdw>
          </a:effectLst>
        </p:spPr>
        <p:txBody>
          <a:bodyPr lIns="83247" tIns="41623" rIns="83247" bIns="41623"/>
          <a:lstStyle/>
          <a:p>
            <a:pPr>
              <a:buNone/>
            </a:pPr>
            <a:r>
              <a:rPr lang="en-US" sz="2500" dirty="0">
                <a:latin typeface="Gill Sans" charset="0"/>
                <a:sym typeface="Gill Sans" charset="0"/>
              </a:rPr>
              <a:t>sort</a:t>
            </a:r>
          </a:p>
        </p:txBody>
      </p:sp>
      <p:sp>
        <p:nvSpPr>
          <p:cNvPr id="1361925" name="AutoShape 5"/>
          <p:cNvSpPr>
            <a:spLocks/>
          </p:cNvSpPr>
          <p:nvPr/>
        </p:nvSpPr>
        <p:spPr bwMode="auto">
          <a:xfrm>
            <a:off x="3115373" y="2134850"/>
            <a:ext cx="1329406" cy="638962"/>
          </a:xfrm>
          <a:prstGeom prst="wedgeEllipseCallout">
            <a:avLst>
              <a:gd name="adj1" fmla="val -52500"/>
              <a:gd name="adj2" fmla="val 50000"/>
            </a:avLst>
          </a:prstGeom>
          <a:solidFill>
            <a:srgbClr val="AAAAFF"/>
          </a:solidFill>
          <a:ln w="25400">
            <a:solidFill>
              <a:schemeClr val="tx1"/>
            </a:solidFill>
            <a:miter lim="800000"/>
            <a:headEnd/>
            <a:tailEnd/>
          </a:ln>
          <a:effectLst>
            <a:outerShdw dist="76199" dir="2700000" algn="ctr" rotWithShape="0">
              <a:schemeClr val="bg2">
                <a:alpha val="75000"/>
              </a:schemeClr>
            </a:outerShdw>
          </a:effectLst>
        </p:spPr>
        <p:txBody>
          <a:bodyPr lIns="83247" tIns="41623" rIns="83247" bIns="41623"/>
          <a:lstStyle/>
          <a:p>
            <a:pPr>
              <a:buFontTx/>
              <a:buNone/>
            </a:pPr>
            <a:r>
              <a:rPr lang="en-US" sz="2500" dirty="0">
                <a:sym typeface="Gill Sans" charset="0"/>
              </a:rPr>
              <a:t>filter</a:t>
            </a:r>
          </a:p>
        </p:txBody>
      </p:sp>
      <p:sp>
        <p:nvSpPr>
          <p:cNvPr id="1361927" name="AutoShape 7"/>
          <p:cNvSpPr>
            <a:spLocks/>
          </p:cNvSpPr>
          <p:nvPr/>
        </p:nvSpPr>
        <p:spPr bwMode="auto">
          <a:xfrm rot="10800000">
            <a:off x="4841973" y="1569614"/>
            <a:ext cx="1696010" cy="565235"/>
          </a:xfrm>
          <a:prstGeom prst="wedgeEllipseCallout">
            <a:avLst>
              <a:gd name="adj1" fmla="val -52500"/>
              <a:gd name="adj2" fmla="val 50000"/>
            </a:avLst>
          </a:prstGeom>
          <a:solidFill>
            <a:srgbClr val="AAAAFF"/>
          </a:solidFill>
          <a:ln w="25400">
            <a:solidFill>
              <a:schemeClr val="tx1"/>
            </a:solidFill>
            <a:miter lim="800000"/>
            <a:headEnd/>
            <a:tailEnd/>
          </a:ln>
          <a:effectLst>
            <a:outerShdw dist="76199" dir="2700000" algn="ctr" rotWithShape="0">
              <a:schemeClr val="bg2">
                <a:alpha val="75000"/>
              </a:schemeClr>
            </a:outerShdw>
          </a:effectLst>
        </p:spPr>
        <p:txBody>
          <a:bodyPr rot="10800000" lIns="83247" tIns="41623" rIns="83247" bIns="41623"/>
          <a:lstStyle/>
          <a:p>
            <a:pPr>
              <a:buNone/>
            </a:pPr>
            <a:r>
              <a:rPr lang="en-US" sz="2500" dirty="0">
                <a:latin typeface="Gill Sans" charset="0"/>
                <a:sym typeface="Gill Sans" charset="0"/>
              </a:rPr>
              <a:t>search</a:t>
            </a:r>
          </a:p>
        </p:txBody>
      </p:sp>
      <p:sp>
        <p:nvSpPr>
          <p:cNvPr id="10" name="AutoShape 5"/>
          <p:cNvSpPr>
            <a:spLocks/>
          </p:cNvSpPr>
          <p:nvPr/>
        </p:nvSpPr>
        <p:spPr bwMode="auto">
          <a:xfrm flipH="1">
            <a:off x="24884" y="4747401"/>
            <a:ext cx="2011451" cy="682331"/>
          </a:xfrm>
          <a:prstGeom prst="wedgeEllipseCallout">
            <a:avLst>
              <a:gd name="adj1" fmla="val -52500"/>
              <a:gd name="adj2" fmla="val 50000"/>
            </a:avLst>
          </a:prstGeom>
          <a:solidFill>
            <a:srgbClr val="AAAAFF"/>
          </a:solidFill>
          <a:ln w="25400">
            <a:solidFill>
              <a:schemeClr val="tx1"/>
            </a:solidFill>
            <a:miter lim="800000"/>
            <a:headEnd/>
            <a:tailEnd/>
          </a:ln>
          <a:effectLst>
            <a:outerShdw dist="76199" dir="2700000" algn="ctr" rotWithShape="0">
              <a:schemeClr val="bg2">
                <a:alpha val="75000"/>
              </a:schemeClr>
            </a:outerShdw>
          </a:effectLst>
        </p:spPr>
        <p:txBody>
          <a:bodyPr lIns="83247" tIns="41623" rIns="83247" bIns="41623"/>
          <a:lstStyle/>
          <a:p>
            <a:pPr>
              <a:buFontTx/>
              <a:buNone/>
            </a:pPr>
            <a:r>
              <a:rPr lang="en-US" sz="2500" dirty="0">
                <a:sym typeface="Gill Sans" charset="0"/>
              </a:rPr>
              <a:t>template</a:t>
            </a:r>
          </a:p>
        </p:txBody>
      </p:sp>
    </p:spTree>
    <p:extLst>
      <p:ext uri="{BB962C8B-B14F-4D97-AF65-F5344CB8AC3E}">
        <p14:creationId xmlns="" xmlns:p14="http://schemas.microsoft.com/office/powerpoint/2010/main" val="395611933"/>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2" name="Picture 2"/>
          <p:cNvPicPr>
            <a:picLocks noChangeAspect="1" noChangeArrowheads="1"/>
          </p:cNvPicPr>
          <p:nvPr/>
        </p:nvPicPr>
        <p:blipFill>
          <a:blip r:embed="rId3" cstate="print"/>
          <a:srcRect/>
          <a:stretch>
            <a:fillRect/>
          </a:stretch>
        </p:blipFill>
        <p:spPr bwMode="auto">
          <a:xfrm>
            <a:off x="1543024" y="0"/>
            <a:ext cx="7855518" cy="6858000"/>
          </a:xfrm>
          <a:prstGeom prst="rect">
            <a:avLst/>
          </a:prstGeom>
          <a:noFill/>
          <a:ln w="9525">
            <a:solidFill>
              <a:srgbClr val="A7A7A7"/>
            </a:solidFill>
            <a:miter lim="800000"/>
            <a:headEnd/>
            <a:tailEnd/>
          </a:ln>
        </p:spPr>
      </p:pic>
      <p:sp>
        <p:nvSpPr>
          <p:cNvPr id="3" name="TextBox 2"/>
          <p:cNvSpPr txBox="1"/>
          <p:nvPr/>
        </p:nvSpPr>
        <p:spPr>
          <a:xfrm>
            <a:off x="132941" y="3042741"/>
            <a:ext cx="1248485" cy="2238495"/>
          </a:xfrm>
          <a:prstGeom prst="rect">
            <a:avLst/>
          </a:prstGeom>
          <a:noFill/>
        </p:spPr>
        <p:txBody>
          <a:bodyPr wrap="square" lIns="83247" tIns="41623" rIns="83247" bIns="41623" rtlCol="0">
            <a:spAutoFit/>
          </a:bodyPr>
          <a:lstStyle/>
          <a:p>
            <a:pPr>
              <a:buNone/>
            </a:pPr>
            <a:r>
              <a:rPr lang="en-US" sz="2800" dirty="0" smtClean="0"/>
              <a:t>Image</a:t>
            </a:r>
          </a:p>
          <a:p>
            <a:pPr>
              <a:buNone/>
            </a:pPr>
            <a:endParaRPr lang="en-US" sz="2800" dirty="0" smtClean="0"/>
          </a:p>
          <a:p>
            <a:pPr>
              <a:buNone/>
            </a:pPr>
            <a:r>
              <a:rPr lang="en-US" sz="2800" dirty="0" smtClean="0"/>
              <a:t>HTML:</a:t>
            </a:r>
          </a:p>
          <a:p>
            <a:pPr>
              <a:buNone/>
            </a:pPr>
            <a:r>
              <a:rPr lang="en-US" sz="2800" dirty="0" smtClean="0"/>
              <a:t>&lt;</a:t>
            </a:r>
            <a:r>
              <a:rPr lang="en-US" sz="2800" dirty="0" err="1" smtClean="0"/>
              <a:t>img</a:t>
            </a:r>
            <a:endParaRPr lang="en-US" sz="2800" dirty="0" smtClean="0"/>
          </a:p>
          <a:p>
            <a:pPr>
              <a:buNone/>
            </a:pPr>
            <a:r>
              <a:rPr lang="en-US" sz="2800" dirty="0" err="1" smtClean="0"/>
              <a:t>src</a:t>
            </a:r>
            <a:r>
              <a:rPr lang="en-US" sz="2800" dirty="0" smtClean="0"/>
              <a:t>=…</a:t>
            </a:r>
            <a:endParaRPr lang="en-US" sz="2400" dirty="0"/>
          </a:p>
        </p:txBody>
      </p:sp>
      <p:cxnSp>
        <p:nvCxnSpPr>
          <p:cNvPr id="5" name="Straight Arrow Connector 4"/>
          <p:cNvCxnSpPr/>
          <p:nvPr/>
        </p:nvCxnSpPr>
        <p:spPr bwMode="auto">
          <a:xfrm>
            <a:off x="1295400" y="3276600"/>
            <a:ext cx="4876800" cy="1295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8" name="Rectangle 7"/>
          <p:cNvSpPr/>
          <p:nvPr/>
        </p:nvSpPr>
        <p:spPr bwMode="auto">
          <a:xfrm>
            <a:off x="6248400" y="3657600"/>
            <a:ext cx="2635692" cy="2194560"/>
          </a:xfrm>
          <a:prstGeom prst="rect">
            <a:avLst/>
          </a:prstGeom>
          <a:noFill/>
          <a:ln w="79375" cap="flat" cmpd="sng" algn="ctr">
            <a:solidFill>
              <a:schemeClr val="accent2"/>
            </a:solidFill>
            <a:prstDash val="solid"/>
            <a:round/>
            <a:headEnd type="none" w="med" len="med"/>
            <a:tailEnd type="none" w="med" len="med"/>
          </a:ln>
          <a:effectLst/>
        </p:spPr>
        <p:txBody>
          <a:bodyPr vert="horz" wrap="square" lIns="83823" tIns="41912" rIns="83823" bIns="41912" numCol="1" rtlCol="0" anchor="t" anchorCtr="0" compatLnSpc="1">
            <a:prstTxWarp prst="textNoShape">
              <a:avLst/>
            </a:prstTxWarp>
            <a:spAutoFit/>
          </a:bodyPr>
          <a:lstStyle/>
          <a:p>
            <a:pPr defTabSz="832470" eaLnBrk="0" fontAlgn="base" hangingPunct="0">
              <a:lnSpc>
                <a:spcPct val="90000"/>
              </a:lnSpc>
              <a:spcBef>
                <a:spcPct val="30000"/>
              </a:spcBef>
              <a:spcAft>
                <a:spcPct val="0"/>
              </a:spcAft>
              <a:buSzPct val="100000"/>
              <a:buFontTx/>
              <a:buChar char="•"/>
            </a:pPr>
            <a:endParaRPr lang="en-US" dirty="0">
              <a:latin typeface="Helvetica" pitchFamily="34" charset="0"/>
            </a:endParaRPr>
          </a:p>
        </p:txBody>
      </p:sp>
    </p:spTree>
    <p:extLst>
      <p:ext uri="{BB962C8B-B14F-4D97-AF65-F5344CB8AC3E}">
        <p14:creationId xmlns="" xmlns:p14="http://schemas.microsoft.com/office/powerpoint/2010/main" val="2554937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2" name="Picture 2"/>
          <p:cNvPicPr>
            <a:picLocks noChangeAspect="1" noChangeArrowheads="1"/>
          </p:cNvPicPr>
          <p:nvPr/>
        </p:nvPicPr>
        <p:blipFill>
          <a:blip r:embed="rId3" cstate="print"/>
          <a:srcRect/>
          <a:stretch>
            <a:fillRect/>
          </a:stretch>
        </p:blipFill>
        <p:spPr bwMode="auto">
          <a:xfrm>
            <a:off x="4572000" y="124343"/>
            <a:ext cx="7571833" cy="6610338"/>
          </a:xfrm>
          <a:prstGeom prst="rect">
            <a:avLst/>
          </a:prstGeom>
          <a:noFill/>
          <a:ln w="9525">
            <a:solidFill>
              <a:srgbClr val="A7A7A7"/>
            </a:solidFill>
            <a:miter lim="800000"/>
            <a:headEnd/>
            <a:tailEnd/>
          </a:ln>
        </p:spPr>
      </p:pic>
      <p:sp>
        <p:nvSpPr>
          <p:cNvPr id="8" name="Title 7"/>
          <p:cNvSpPr>
            <a:spLocks noGrp="1"/>
          </p:cNvSpPr>
          <p:nvPr>
            <p:ph type="title"/>
          </p:nvPr>
        </p:nvSpPr>
        <p:spPr>
          <a:xfrm>
            <a:off x="457200" y="0"/>
            <a:ext cx="3733800" cy="1143000"/>
          </a:xfrm>
        </p:spPr>
        <p:txBody>
          <a:bodyPr/>
          <a:lstStyle/>
          <a:p>
            <a:endParaRPr lang="en-US" dirty="0"/>
          </a:p>
        </p:txBody>
      </p:sp>
      <p:sp>
        <p:nvSpPr>
          <p:cNvPr id="2" name="Content Placeholder 1"/>
          <p:cNvSpPr>
            <a:spLocks noGrp="1"/>
          </p:cNvSpPr>
          <p:nvPr>
            <p:ph idx="1"/>
          </p:nvPr>
        </p:nvSpPr>
        <p:spPr>
          <a:xfrm>
            <a:off x="0" y="1295400"/>
            <a:ext cx="4191000" cy="5562600"/>
          </a:xfrm>
        </p:spPr>
        <p:txBody>
          <a:bodyPr>
            <a:normAutofit/>
          </a:bodyPr>
          <a:lstStyle/>
          <a:p>
            <a:endParaRPr lang="en-US" dirty="0"/>
          </a:p>
        </p:txBody>
      </p:sp>
    </p:spTree>
    <p:extLst>
      <p:ext uri="{BB962C8B-B14F-4D97-AF65-F5344CB8AC3E}">
        <p14:creationId xmlns="" xmlns:p14="http://schemas.microsoft.com/office/powerpoint/2010/main" val="2322398673"/>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2" name="Picture 2"/>
          <p:cNvPicPr>
            <a:picLocks noChangeAspect="1" noChangeArrowheads="1"/>
          </p:cNvPicPr>
          <p:nvPr/>
        </p:nvPicPr>
        <p:blipFill>
          <a:blip r:embed="rId3" cstate="print"/>
          <a:srcRect/>
          <a:stretch>
            <a:fillRect/>
          </a:stretch>
        </p:blipFill>
        <p:spPr bwMode="auto">
          <a:xfrm>
            <a:off x="4572000" y="124343"/>
            <a:ext cx="7571833" cy="6610338"/>
          </a:xfrm>
          <a:prstGeom prst="rect">
            <a:avLst/>
          </a:prstGeom>
          <a:noFill/>
          <a:ln w="9525">
            <a:solidFill>
              <a:srgbClr val="A7A7A7"/>
            </a:solidFill>
            <a:miter lim="800000"/>
            <a:headEnd/>
            <a:tailEnd/>
          </a:ln>
        </p:spPr>
      </p:pic>
      <p:sp>
        <p:nvSpPr>
          <p:cNvPr id="8" name="Title 7"/>
          <p:cNvSpPr>
            <a:spLocks noGrp="1"/>
          </p:cNvSpPr>
          <p:nvPr>
            <p:ph type="title"/>
          </p:nvPr>
        </p:nvSpPr>
        <p:spPr>
          <a:xfrm>
            <a:off x="457200" y="0"/>
            <a:ext cx="3733800" cy="1143000"/>
          </a:xfrm>
        </p:spPr>
        <p:txBody>
          <a:bodyPr/>
          <a:lstStyle/>
          <a:p>
            <a:r>
              <a:rPr lang="en-US" dirty="0" smtClean="0"/>
              <a:t>Data</a:t>
            </a:r>
            <a:endParaRPr lang="en-US" dirty="0"/>
          </a:p>
        </p:txBody>
      </p:sp>
      <p:sp>
        <p:nvSpPr>
          <p:cNvPr id="2" name="Content Placeholder 1"/>
          <p:cNvSpPr>
            <a:spLocks noGrp="1"/>
          </p:cNvSpPr>
          <p:nvPr>
            <p:ph idx="1"/>
          </p:nvPr>
        </p:nvSpPr>
        <p:spPr>
          <a:xfrm>
            <a:off x="0" y="1295400"/>
            <a:ext cx="4419600" cy="5562600"/>
          </a:xfrm>
        </p:spPr>
        <p:txBody>
          <a:bodyPr>
            <a:normAutofit/>
          </a:bodyPr>
          <a:lstStyle/>
          <a:p>
            <a:r>
              <a:rPr lang="en-US" dirty="0" smtClean="0"/>
              <a:t>Items (Recipes)</a:t>
            </a:r>
          </a:p>
          <a:p>
            <a:r>
              <a:rPr lang="en-US" dirty="0" smtClean="0"/>
              <a:t>Each has properties</a:t>
            </a:r>
          </a:p>
          <a:p>
            <a:pPr lvl="1"/>
            <a:r>
              <a:rPr lang="en-US" dirty="0" smtClean="0"/>
              <a:t>Title</a:t>
            </a:r>
          </a:p>
          <a:p>
            <a:pPr lvl="1"/>
            <a:r>
              <a:rPr lang="en-US" dirty="0" smtClean="0"/>
              <a:t>Source magazine</a:t>
            </a:r>
          </a:p>
          <a:p>
            <a:pPr lvl="1"/>
            <a:r>
              <a:rPr lang="en-US" dirty="0" smtClean="0"/>
              <a:t>Publication date</a:t>
            </a:r>
          </a:p>
          <a:p>
            <a:pPr lvl="1"/>
            <a:r>
              <a:rPr lang="en-US" dirty="0" smtClean="0"/>
              <a:t>Rating</a:t>
            </a:r>
          </a:p>
          <a:p>
            <a:pPr lvl="1"/>
            <a:r>
              <a:rPr lang="en-US" dirty="0" smtClean="0"/>
              <a:t>Ingredients</a:t>
            </a:r>
          </a:p>
          <a:p>
            <a:r>
              <a:rPr lang="en-US" dirty="0" smtClean="0"/>
              <a:t>Publish </a:t>
            </a:r>
            <a:r>
              <a:rPr lang="en-US" dirty="0" smtClean="0"/>
              <a:t>as </a:t>
            </a:r>
            <a:r>
              <a:rPr lang="en-US" dirty="0" smtClean="0"/>
              <a:t>spreadsheet</a:t>
            </a:r>
          </a:p>
          <a:p>
            <a:pPr lvl="1"/>
            <a:r>
              <a:rPr lang="en-US" dirty="0" smtClean="0"/>
              <a:t>One item per row</a:t>
            </a:r>
          </a:p>
          <a:p>
            <a:pPr lvl="1"/>
            <a:r>
              <a:rPr lang="en-US" dirty="0" smtClean="0"/>
              <a:t>Columns for </a:t>
            </a:r>
            <a:r>
              <a:rPr lang="en-US" dirty="0" smtClean="0"/>
              <a:t>properties</a:t>
            </a:r>
            <a:endParaRPr lang="en-US" dirty="0"/>
          </a:p>
        </p:txBody>
      </p:sp>
    </p:spTree>
    <p:extLst>
      <p:ext uri="{BB962C8B-B14F-4D97-AF65-F5344CB8AC3E}">
        <p14:creationId xmlns="" xmlns:p14="http://schemas.microsoft.com/office/powerpoint/2010/main" val="232239867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6595</TotalTime>
  <Words>4614</Words>
  <Application>Microsoft Office PowerPoint</Application>
  <PresentationFormat>On-screen Show (4:3)</PresentationFormat>
  <Paragraphs>1056</Paragraphs>
  <Slides>144</Slides>
  <Notes>144</Notes>
  <HiddenSlides>0</HiddenSlides>
  <MMClips>0</MMClips>
  <ScaleCrop>false</ScaleCrop>
  <HeadingPairs>
    <vt:vector size="4" baseType="variant">
      <vt:variant>
        <vt:lpstr>Theme</vt:lpstr>
      </vt:variant>
      <vt:variant>
        <vt:i4>1</vt:i4>
      </vt:variant>
      <vt:variant>
        <vt:lpstr>Slide Titles</vt:lpstr>
      </vt:variant>
      <vt:variant>
        <vt:i4>144</vt:i4>
      </vt:variant>
    </vt:vector>
  </HeadingPairs>
  <TitlesOfParts>
    <vt:vector size="145" baseType="lpstr">
      <vt:lpstr>Office Theme</vt:lpstr>
      <vt:lpstr>User Interfaces that Entice People to Manage Better Information</vt:lpstr>
      <vt:lpstr>The Deeper Web:  Managing Information  that isn’t on the Web (Yet)</vt:lpstr>
      <vt:lpstr>CIKM 1999</vt:lpstr>
      <vt:lpstr>Current State of IKM</vt:lpstr>
      <vt:lpstr>Thesis</vt:lpstr>
      <vt:lpstr>The Questions</vt:lpstr>
      <vt:lpstr>Examples</vt:lpstr>
      <vt:lpstr>Information Scraps</vt:lpstr>
      <vt:lpstr>The State of PIM</vt:lpstr>
      <vt:lpstr>Slide 10</vt:lpstr>
      <vt:lpstr>Information Scraps</vt:lpstr>
      <vt:lpstr>Info Scraps Study</vt:lpstr>
      <vt:lpstr>Slide 13</vt:lpstr>
      <vt:lpstr>Slide 14</vt:lpstr>
      <vt:lpstr>Flow</vt:lpstr>
      <vt:lpstr>Slide 16</vt:lpstr>
      <vt:lpstr>Slide 17</vt:lpstr>
      <vt:lpstr>Slide 18</vt:lpstr>
      <vt:lpstr>Slide 19</vt:lpstr>
      <vt:lpstr>Slide 20</vt:lpstr>
      <vt:lpstr>Inhibitions to Digital Capture</vt:lpstr>
      <vt:lpstr>List.it:  Lightweight note Capture</vt:lpstr>
      <vt:lpstr>Slide 23</vt:lpstr>
      <vt:lpstr>Slide 24</vt:lpstr>
      <vt:lpstr>Slide 25</vt:lpstr>
      <vt:lpstr>Slide 26</vt:lpstr>
      <vt:lpstr>Speed In Seconds U=484, N=33912</vt:lpstr>
      <vt:lpstr>Slide 28</vt:lpstr>
      <vt:lpstr>List.it Contains Apps’ Data</vt:lpstr>
      <vt:lpstr>List.it Interviews</vt:lpstr>
      <vt:lpstr>Slide 31</vt:lpstr>
      <vt:lpstr>Detour: Note Science</vt:lpstr>
      <vt:lpstr>Slide 33</vt:lpstr>
      <vt:lpstr>Slide 34</vt:lpstr>
      <vt:lpstr>Slide 35</vt:lpstr>
      <vt:lpstr>Minimalist</vt:lpstr>
      <vt:lpstr>Packrat</vt:lpstr>
      <vt:lpstr>Revisionist</vt:lpstr>
      <vt:lpstr>Spring Cleaner</vt:lpstr>
      <vt:lpstr>Slide 40</vt:lpstr>
      <vt:lpstr>Slide 41</vt:lpstr>
      <vt:lpstr>Look for Yourselves</vt:lpstr>
      <vt:lpstr>Encouraging Classroom Forum Contribution</vt:lpstr>
      <vt:lpstr>Discussion Forums</vt:lpstr>
      <vt:lpstr>MIT Forums</vt:lpstr>
      <vt:lpstr>Nb: Forum In Context</vt:lpstr>
      <vt:lpstr>Slide 47</vt:lpstr>
      <vt:lpstr>Benefits</vt:lpstr>
      <vt:lpstr>Nb Outcomes</vt:lpstr>
      <vt:lpstr>Nb Outcomes</vt:lpstr>
      <vt:lpstr>Assessment</vt:lpstr>
      <vt:lpstr>Best Use Class</vt:lpstr>
      <vt:lpstr>Student Feedback</vt:lpstr>
      <vt:lpstr>Student Feedback</vt:lpstr>
      <vt:lpstr>Just a Forum?</vt:lpstr>
      <vt:lpstr>NB-specific Benefits</vt:lpstr>
      <vt:lpstr>Discussion WHILE Reading</vt:lpstr>
      <vt:lpstr>Contrast: Real World</vt:lpstr>
      <vt:lpstr>Feedme</vt:lpstr>
      <vt:lpstr>The Problem</vt:lpstr>
      <vt:lpstr>Machine Learning Recommenders</vt:lpstr>
      <vt:lpstr>Machine Learning Inhibitions</vt:lpstr>
      <vt:lpstr>Alternative: People</vt:lpstr>
      <vt:lpstr>E-mail is dominant</vt:lpstr>
      <vt:lpstr>Recipients Trust Sharers &amp; Want More</vt:lpstr>
      <vt:lpstr>Sharers Reluctant to Spam </vt:lpstr>
      <vt:lpstr>Summary</vt:lpstr>
      <vt:lpstr>Slide 68</vt:lpstr>
      <vt:lpstr>Recommendations</vt:lpstr>
      <vt:lpstr>Recommendations</vt:lpstr>
      <vt:lpstr>Load indicators</vt:lpstr>
      <vt:lpstr>One-click thanks</vt:lpstr>
      <vt:lpstr>Implementation: Building models without recipient involvement</vt:lpstr>
      <vt:lpstr>Recommendation Algorithm</vt:lpstr>
      <vt:lpstr>   Assessment</vt:lpstr>
      <vt:lpstr>Assessment</vt:lpstr>
      <vt:lpstr>Results</vt:lpstr>
      <vt:lpstr>Recipients Happy</vt:lpstr>
      <vt:lpstr>Recommendations Useful</vt:lpstr>
      <vt:lpstr>Do overload indicators help?</vt:lpstr>
      <vt:lpstr>One-click thanks</vt:lpstr>
      <vt:lpstr>Contrast</vt:lpstr>
      <vt:lpstr>Structured Data</vt:lpstr>
      <vt:lpstr>Structured Data</vt:lpstr>
      <vt:lpstr>Slide 85</vt:lpstr>
      <vt:lpstr>Slide 86</vt:lpstr>
      <vt:lpstr>Slide 87</vt:lpstr>
      <vt:lpstr>Slide 88</vt:lpstr>
      <vt:lpstr>Why?</vt:lpstr>
      <vt:lpstr>Coping: Information Extraction</vt:lpstr>
      <vt:lpstr>Alternative</vt:lpstr>
      <vt:lpstr>Do We Need This?</vt:lpstr>
      <vt:lpstr>Approach</vt:lpstr>
      <vt:lpstr>Like Spreadsheets </vt:lpstr>
      <vt:lpstr>Apply to Web</vt:lpstr>
      <vt:lpstr>Slide 96</vt:lpstr>
      <vt:lpstr>Slide 97</vt:lpstr>
      <vt:lpstr>Slide 98</vt:lpstr>
      <vt:lpstr>Data</vt:lpstr>
      <vt:lpstr>Views</vt:lpstr>
      <vt:lpstr>Facets</vt:lpstr>
      <vt:lpstr>Templates</vt:lpstr>
      <vt:lpstr>Key Primitives of a Data Page</vt:lpstr>
      <vt:lpstr>Exhibit</vt:lpstr>
      <vt:lpstr>Exhibit</vt:lpstr>
      <vt:lpstr>Demo</vt:lpstr>
      <vt:lpstr>Outcomes</vt:lpstr>
      <vt:lpstr>Hobby Stores</vt:lpstr>
      <vt:lpstr>Science</vt:lpstr>
      <vt:lpstr>PhD Theses</vt:lpstr>
      <vt:lpstr>Rental Apartments</vt:lpstr>
      <vt:lpstr>Data.gov</vt:lpstr>
      <vt:lpstr>NGOs</vt:lpstr>
      <vt:lpstr>Newspapers</vt:lpstr>
      <vt:lpstr>Libraries</vt:lpstr>
      <vt:lpstr>Sports</vt:lpstr>
      <vt:lpstr>Strange Hobbyists</vt:lpstr>
      <vt:lpstr>Strange Hobbyists</vt:lpstr>
      <vt:lpstr>Slide 119</vt:lpstr>
      <vt:lpstr>Scalability</vt:lpstr>
      <vt:lpstr>DATA EXPORT</vt:lpstr>
      <vt:lpstr>Slide 122</vt:lpstr>
      <vt:lpstr>Slide 123</vt:lpstr>
      <vt:lpstr>Slide 124</vt:lpstr>
      <vt:lpstr>Summary</vt:lpstr>
      <vt:lpstr>EXTENSIONS</vt:lpstr>
      <vt:lpstr>Authoring by Copying</vt:lpstr>
      <vt:lpstr>Wibit Collaborative Authoring in a Wiki</vt:lpstr>
      <vt:lpstr>Wibit Collaborative Authoring in a Wiki</vt:lpstr>
      <vt:lpstr>Exhibit in a Blog: Datapress</vt:lpstr>
      <vt:lpstr>WordPress + datapress</vt:lpstr>
      <vt:lpstr>Or Just a Document</vt:lpstr>
      <vt:lpstr>Conclusion</vt:lpstr>
      <vt:lpstr>Conclusion</vt:lpstr>
      <vt:lpstr>List.it</vt:lpstr>
      <vt:lpstr>NB</vt:lpstr>
      <vt:lpstr>FeedMe</vt:lpstr>
      <vt:lpstr>Exhibit</vt:lpstr>
      <vt:lpstr>Wait, There’s More!</vt:lpstr>
      <vt:lpstr>Conclusion</vt:lpstr>
      <vt:lpstr>Students and *Colleagues</vt:lpstr>
      <vt:lpstr>Try Them All</vt:lpstr>
      <vt:lpstr>Contrast: WebAnn [Brush, 2001]</vt:lpstr>
      <vt:lpstr>Contrast: DBpedia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User Interfaces that Entice People to Manage Better Information</dc:title>
  <dc:creator>David</dc:creator>
  <cp:lastModifiedBy>David</cp:lastModifiedBy>
  <cp:revision>77</cp:revision>
  <dcterms:created xsi:type="dcterms:W3CDTF">2011-10-20T16:33:22Z</dcterms:created>
  <dcterms:modified xsi:type="dcterms:W3CDTF">2011-10-25T11:00:36Z</dcterms:modified>
</cp:coreProperties>
</file>