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73"/>
  </p:notesMasterIdLst>
  <p:sldIdLst>
    <p:sldId id="292" r:id="rId2"/>
    <p:sldId id="293" r:id="rId3"/>
    <p:sldId id="294" r:id="rId4"/>
    <p:sldId id="322" r:id="rId5"/>
    <p:sldId id="298" r:id="rId6"/>
    <p:sldId id="295" r:id="rId7"/>
    <p:sldId id="301" r:id="rId8"/>
    <p:sldId id="369" r:id="rId9"/>
    <p:sldId id="306" r:id="rId10"/>
    <p:sldId id="309" r:id="rId11"/>
    <p:sldId id="314" r:id="rId12"/>
    <p:sldId id="321" r:id="rId13"/>
    <p:sldId id="364" r:id="rId14"/>
    <p:sldId id="365" r:id="rId15"/>
    <p:sldId id="323" r:id="rId16"/>
    <p:sldId id="304" r:id="rId17"/>
    <p:sldId id="325" r:id="rId18"/>
    <p:sldId id="299" r:id="rId19"/>
    <p:sldId id="326" r:id="rId20"/>
    <p:sldId id="327" r:id="rId21"/>
    <p:sldId id="258" r:id="rId22"/>
    <p:sldId id="259" r:id="rId23"/>
    <p:sldId id="260" r:id="rId24"/>
    <p:sldId id="264" r:id="rId25"/>
    <p:sldId id="272" r:id="rId26"/>
    <p:sldId id="271" r:id="rId27"/>
    <p:sldId id="266" r:id="rId28"/>
    <p:sldId id="267" r:id="rId29"/>
    <p:sldId id="274" r:id="rId30"/>
    <p:sldId id="268" r:id="rId31"/>
    <p:sldId id="277" r:id="rId32"/>
    <p:sldId id="282" r:id="rId33"/>
    <p:sldId id="291" r:id="rId34"/>
    <p:sldId id="285" r:id="rId35"/>
    <p:sldId id="288" r:id="rId36"/>
    <p:sldId id="287" r:id="rId37"/>
    <p:sldId id="297" r:id="rId38"/>
    <p:sldId id="328" r:id="rId39"/>
    <p:sldId id="329" r:id="rId40"/>
    <p:sldId id="330" r:id="rId41"/>
    <p:sldId id="331" r:id="rId42"/>
    <p:sldId id="333" r:id="rId43"/>
    <p:sldId id="334" r:id="rId44"/>
    <p:sldId id="368" r:id="rId45"/>
    <p:sldId id="300" r:id="rId46"/>
    <p:sldId id="361" r:id="rId47"/>
    <p:sldId id="366" r:id="rId48"/>
    <p:sldId id="339" r:id="rId49"/>
    <p:sldId id="344" r:id="rId50"/>
    <p:sldId id="348" r:id="rId51"/>
    <p:sldId id="350" r:id="rId52"/>
    <p:sldId id="359" r:id="rId53"/>
    <p:sldId id="349" r:id="rId54"/>
    <p:sldId id="358" r:id="rId55"/>
    <p:sldId id="352" r:id="rId56"/>
    <p:sldId id="355" r:id="rId57"/>
    <p:sldId id="356" r:id="rId58"/>
    <p:sldId id="357" r:id="rId59"/>
    <p:sldId id="360" r:id="rId60"/>
    <p:sldId id="367" r:id="rId61"/>
    <p:sldId id="337" r:id="rId62"/>
    <p:sldId id="341" r:id="rId63"/>
    <p:sldId id="336" r:id="rId64"/>
    <p:sldId id="340" r:id="rId65"/>
    <p:sldId id="338" r:id="rId66"/>
    <p:sldId id="342" r:id="rId67"/>
    <p:sldId id="343" r:id="rId68"/>
    <p:sldId id="363" r:id="rId69"/>
    <p:sldId id="362" r:id="rId70"/>
    <p:sldId id="370" r:id="rId71"/>
    <p:sldId id="289"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57" autoAdjust="0"/>
  </p:normalViewPr>
  <p:slideViewPr>
    <p:cSldViewPr snapToGrid="0" snapToObjects="1">
      <p:cViewPr>
        <p:scale>
          <a:sx n="70" d="100"/>
          <a:sy n="70" d="100"/>
        </p:scale>
        <p:origin x="1810" y="33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8D3C6-A641-4500-90DD-D6231032A763}" type="datetimeFigureOut">
              <a:rPr lang="en-US" smtClean="0"/>
              <a:t>8/17/2014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F7859-AE32-4715-84AF-6E64707C2B32}" type="slidenum">
              <a:rPr lang="en-US" smtClean="0"/>
              <a:t>‹#›</a:t>
            </a:fld>
            <a:endParaRPr lang="en-US"/>
          </a:p>
        </p:txBody>
      </p:sp>
    </p:spTree>
    <p:extLst>
      <p:ext uri="{BB962C8B-B14F-4D97-AF65-F5344CB8AC3E}">
        <p14:creationId xmlns:p14="http://schemas.microsoft.com/office/powerpoint/2010/main" val="280184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Slide Number Placeholder 3"/>
          <p:cNvSpPr>
            <a:spLocks noGrp="1"/>
          </p:cNvSpPr>
          <p:nvPr>
            <p:ph type="sldNum" sz="quarter" idx="10"/>
          </p:nvPr>
        </p:nvSpPr>
        <p:spPr/>
        <p:txBody>
          <a:bodyPr/>
          <a:lstStyle/>
          <a:p>
            <a:fld id="{6EAF7859-AE32-4715-84AF-6E64707C2B32}" type="slidenum">
              <a:rPr lang="en-US" smtClean="0"/>
              <a:t>4</a:t>
            </a:fld>
            <a:endParaRPr lang="en-US"/>
          </a:p>
        </p:txBody>
      </p:sp>
    </p:spTree>
    <p:extLst>
      <p:ext uri="{BB962C8B-B14F-4D97-AF65-F5344CB8AC3E}">
        <p14:creationId xmlns:p14="http://schemas.microsoft.com/office/powerpoint/2010/main" val="292187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min</a:t>
            </a:r>
            <a:endParaRPr lang="en-US" dirty="0"/>
          </a:p>
        </p:txBody>
      </p:sp>
      <p:sp>
        <p:nvSpPr>
          <p:cNvPr id="4" name="Slide Number Placeholder 3"/>
          <p:cNvSpPr>
            <a:spLocks noGrp="1"/>
          </p:cNvSpPr>
          <p:nvPr>
            <p:ph type="sldNum" sz="quarter" idx="10"/>
          </p:nvPr>
        </p:nvSpPr>
        <p:spPr/>
        <p:txBody>
          <a:bodyPr/>
          <a:lstStyle/>
          <a:p>
            <a:fld id="{6EAF7859-AE32-4715-84AF-6E64707C2B32}" type="slidenum">
              <a:rPr lang="en-US" smtClean="0"/>
              <a:t>18</a:t>
            </a:fld>
            <a:endParaRPr lang="en-US"/>
          </a:p>
        </p:txBody>
      </p:sp>
    </p:spTree>
    <p:extLst>
      <p:ext uri="{BB962C8B-B14F-4D97-AF65-F5344CB8AC3E}">
        <p14:creationId xmlns:p14="http://schemas.microsoft.com/office/powerpoint/2010/main" val="1443494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a:t>
            </a:r>
            <a:endParaRPr lang="en-US" dirty="0"/>
          </a:p>
        </p:txBody>
      </p:sp>
      <p:sp>
        <p:nvSpPr>
          <p:cNvPr id="4" name="Slide Number Placeholder 3"/>
          <p:cNvSpPr>
            <a:spLocks noGrp="1"/>
          </p:cNvSpPr>
          <p:nvPr>
            <p:ph type="sldNum" sz="quarter" idx="10"/>
          </p:nvPr>
        </p:nvSpPr>
        <p:spPr/>
        <p:txBody>
          <a:bodyPr/>
          <a:lstStyle/>
          <a:p>
            <a:fld id="{6EAF7859-AE32-4715-84AF-6E64707C2B32}" type="slidenum">
              <a:rPr lang="en-US" smtClean="0"/>
              <a:t>37</a:t>
            </a:fld>
            <a:endParaRPr lang="en-US"/>
          </a:p>
        </p:txBody>
      </p:sp>
    </p:spTree>
    <p:extLst>
      <p:ext uri="{BB962C8B-B14F-4D97-AF65-F5344CB8AC3E}">
        <p14:creationId xmlns:p14="http://schemas.microsoft.com/office/powerpoint/2010/main" val="201036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a:t>
            </a:r>
            <a:r>
              <a:rPr lang="en-US" baseline="0" dirty="0" smtClean="0"/>
              <a:t> min</a:t>
            </a:r>
            <a:endParaRPr lang="en-US" dirty="0"/>
          </a:p>
        </p:txBody>
      </p:sp>
      <p:sp>
        <p:nvSpPr>
          <p:cNvPr id="4" name="Slide Number Placeholder 3"/>
          <p:cNvSpPr>
            <a:spLocks noGrp="1"/>
          </p:cNvSpPr>
          <p:nvPr>
            <p:ph type="sldNum" sz="quarter" idx="10"/>
          </p:nvPr>
        </p:nvSpPr>
        <p:spPr/>
        <p:txBody>
          <a:bodyPr/>
          <a:lstStyle/>
          <a:p>
            <a:fld id="{6EAF7859-AE32-4715-84AF-6E64707C2B32}" type="slidenum">
              <a:rPr lang="en-US" smtClean="0"/>
              <a:t>45</a:t>
            </a:fld>
            <a:endParaRPr lang="en-US"/>
          </a:p>
        </p:txBody>
      </p:sp>
    </p:spTree>
    <p:extLst>
      <p:ext uri="{BB962C8B-B14F-4D97-AF65-F5344CB8AC3E}">
        <p14:creationId xmlns:p14="http://schemas.microsoft.com/office/powerpoint/2010/main" val="302523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pPr lvl="0"/>
            <a:endParaRPr/>
          </a:p>
        </p:txBody>
      </p:sp>
      <p:sp>
        <p:nvSpPr>
          <p:cNvPr id="152" name="Shape 152"/>
          <p:cNvSpPr>
            <a:spLocks noGrp="1"/>
          </p:cNvSpPr>
          <p:nvPr>
            <p:ph type="body" sz="quarter" idx="1"/>
          </p:nvPr>
        </p:nvSpPr>
        <p:spPr>
          <a:prstGeom prst="rect">
            <a:avLst/>
          </a:prstGeom>
        </p:spPr>
        <p:txBody>
          <a:bodyPr/>
          <a:lstStyle/>
          <a:p>
            <a:pPr lvl="0">
              <a:defRPr sz="1800"/>
            </a:pPr>
            <a:r>
              <a:rPr sz="2400"/>
              <a:t>Offered 3&amp;4 to 7</a:t>
            </a:r>
          </a:p>
        </p:txBody>
      </p:sp>
    </p:spTree>
    <p:extLst>
      <p:ext uri="{BB962C8B-B14F-4D97-AF65-F5344CB8AC3E}">
        <p14:creationId xmlns:p14="http://schemas.microsoft.com/office/powerpoint/2010/main" val="1874217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min</a:t>
            </a:r>
            <a:endParaRPr lang="en-US" dirty="0"/>
          </a:p>
        </p:txBody>
      </p:sp>
      <p:sp>
        <p:nvSpPr>
          <p:cNvPr id="4" name="Slide Number Placeholder 3"/>
          <p:cNvSpPr>
            <a:spLocks noGrp="1"/>
          </p:cNvSpPr>
          <p:nvPr>
            <p:ph type="sldNum" sz="quarter" idx="10"/>
          </p:nvPr>
        </p:nvSpPr>
        <p:spPr/>
        <p:txBody>
          <a:bodyPr/>
          <a:lstStyle/>
          <a:p>
            <a:fld id="{6EAF7859-AE32-4715-84AF-6E64707C2B32}" type="slidenum">
              <a:rPr lang="en-US" smtClean="0"/>
              <a:t>61</a:t>
            </a:fld>
            <a:endParaRPr lang="en-US"/>
          </a:p>
        </p:txBody>
      </p:sp>
    </p:spTree>
    <p:extLst>
      <p:ext uri="{BB962C8B-B14F-4D97-AF65-F5344CB8AC3E}">
        <p14:creationId xmlns:p14="http://schemas.microsoft.com/office/powerpoint/2010/main" val="248850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altLang="en-US" sz="2200">
                <a:latin typeface="Lucida Grande" charset="0"/>
                <a:ea typeface="Lucida Grande" charset="0"/>
                <a:cs typeface="Lucida Grande" charset="0"/>
                <a:sym typeface="Lucida Grande" charset="0"/>
              </a:rPr>
              <a:t>In this research, we conducted semi-structured interviews with 23 individuals who were responsible for the management of volunteers at nonprofit organizations. Participants managed a variety of sizes of volunteer programs, from a brand new nonprofit just ramping up its program to a local affiliate of a national nonprofit with over 2300 volunteers. Participants also worked for nonprofits engaged in a variety of domains of nonprofit work, from health to human services, environment to education. </a:t>
            </a:r>
          </a:p>
        </p:txBody>
      </p:sp>
    </p:spTree>
    <p:extLst>
      <p:ext uri="{BB962C8B-B14F-4D97-AF65-F5344CB8AC3E}">
        <p14:creationId xmlns:p14="http://schemas.microsoft.com/office/powerpoint/2010/main" val="129792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4"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Lucida Grande" charset="0"/>
                <a:ea typeface="Lucida Grande" charset="0"/>
                <a:cs typeface="Lucida Grande" charset="0"/>
                <a:sym typeface="Lucida Grande" charset="0"/>
              </a:rPr>
              <a:t>Volunteer coordinators typically create their homebrew databases by drawing from three classes of systems: personal office applications, paper, and enterprise or custom databases. So in addition to the general challenges resulting from the use of multiple systems, each class of systems creates its own challenges for information management. </a:t>
            </a:r>
          </a:p>
        </p:txBody>
      </p:sp>
    </p:spTree>
    <p:extLst>
      <p:ext uri="{BB962C8B-B14F-4D97-AF65-F5344CB8AC3E}">
        <p14:creationId xmlns:p14="http://schemas.microsoft.com/office/powerpoint/2010/main" val="272212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8"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dirty="0">
                <a:latin typeface="Lucida Grande" charset="0"/>
                <a:ea typeface="Lucida Grande" charset="0"/>
                <a:cs typeface="Lucida Grande" charset="0"/>
                <a:sym typeface="Lucida Grande" charset="0"/>
              </a:rPr>
              <a:t>The problems that arise from the use of personal office applications as “databases” center on issues of scale and inaccessibility. At some point, it becomes unwieldy to share information with too many users... shared files on a network server end up locked for editing so much of the time that people can’t update the information they are responsible for. And it becomes intractable to manage a lot of records as the volunteer program grows. One volunteer coordinator told us that her mass emails to volunteers were so large, they brought down the organization’s Exchange server...</a:t>
            </a:r>
          </a:p>
        </p:txBody>
      </p:sp>
    </p:spTree>
    <p:extLst>
      <p:ext uri="{BB962C8B-B14F-4D97-AF65-F5344CB8AC3E}">
        <p14:creationId xmlns:p14="http://schemas.microsoft.com/office/powerpoint/2010/main" val="360866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138"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lgn="just">
              <a:spcBef>
                <a:spcPts val="500"/>
              </a:spcBef>
            </a:pPr>
            <a:r>
              <a:rPr lang="en-US" altLang="en-US" sz="2200" dirty="0">
                <a:latin typeface="Lucida Grande" charset="0"/>
                <a:ea typeface="Lucida Grande" charset="0"/>
                <a:cs typeface="Lucida Grande" charset="0"/>
                <a:sym typeface="Lucida Grande" charset="0"/>
              </a:rPr>
              <a:t>Paper “databases” suffer from similar issues of scalability and inaccessibility as personal office applications, only magnified. Searching, sorting, and aggregation require that information either be processed manually or duplicated in the computer, both of which are incredibly time consuming tasks.</a:t>
            </a:r>
          </a:p>
          <a:p>
            <a:pPr>
              <a:spcBef>
                <a:spcPts val="500"/>
              </a:spcBef>
            </a:pPr>
            <a:endParaRPr lang="en-US" altLang="en-US" sz="2200"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73413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4"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altLang="en-US" sz="2200">
                <a:latin typeface="Lucida Grande" charset="0"/>
                <a:ea typeface="Lucida Grande" charset="0"/>
                <a:cs typeface="Lucida Grande" charset="0"/>
                <a:sym typeface="Lucida Grande" charset="0"/>
              </a:rPr>
              <a:t>For the participants in this study, issues of scale were the primary motivators for making the transition to enterprise-level software. </a:t>
            </a:r>
          </a:p>
        </p:txBody>
      </p:sp>
    </p:spTree>
    <p:extLst>
      <p:ext uri="{BB962C8B-B14F-4D97-AF65-F5344CB8AC3E}">
        <p14:creationId xmlns:p14="http://schemas.microsoft.com/office/powerpoint/2010/main" val="2463302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min</a:t>
            </a:r>
            <a:endParaRPr lang="en-US" dirty="0"/>
          </a:p>
        </p:txBody>
      </p:sp>
      <p:sp>
        <p:nvSpPr>
          <p:cNvPr id="4" name="Slide Number Placeholder 3"/>
          <p:cNvSpPr>
            <a:spLocks noGrp="1"/>
          </p:cNvSpPr>
          <p:nvPr>
            <p:ph type="sldNum" sz="quarter" idx="10"/>
          </p:nvPr>
        </p:nvSpPr>
        <p:spPr/>
        <p:txBody>
          <a:bodyPr/>
          <a:lstStyle/>
          <a:p>
            <a:fld id="{6EAF7859-AE32-4715-84AF-6E64707C2B32}" type="slidenum">
              <a:rPr lang="en-US" smtClean="0"/>
              <a:t>13</a:t>
            </a:fld>
            <a:endParaRPr lang="en-US"/>
          </a:p>
        </p:txBody>
      </p:sp>
    </p:spTree>
    <p:extLst>
      <p:ext uri="{BB962C8B-B14F-4D97-AF65-F5344CB8AC3E}">
        <p14:creationId xmlns:p14="http://schemas.microsoft.com/office/powerpoint/2010/main" val="123802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Lucida Grande" charset="0"/>
                <a:ea typeface="Lucida Grande" charset="0"/>
                <a:cs typeface="Lucida Grande" charset="0"/>
                <a:sym typeface="Lucida Grande" charset="0"/>
              </a:rPr>
              <a:t>&lt;&lt;quote&gt;&gt;</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en-US" sz="2200">
              <a:latin typeface="Lucida Grande" charset="0"/>
              <a:ea typeface="Lucida Grande" charset="0"/>
              <a:cs typeface="Lucida Grande" charset="0"/>
              <a:sym typeface="Lucida Grande"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en-US" sz="220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64001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8"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en-US" sz="2200">
                <a:latin typeface="Lucida Grande" charset="0"/>
                <a:ea typeface="Lucida Grande" charset="0"/>
                <a:cs typeface="Lucida Grande" charset="0"/>
                <a:sym typeface="Lucida Grande" charset="0"/>
              </a:rPr>
              <a:t>&lt;&lt;quote&gt;&gt;</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en-US" sz="2200">
              <a:latin typeface="Lucida Grande" charset="0"/>
              <a:ea typeface="Lucida Grande" charset="0"/>
              <a:cs typeface="Lucida Grande" charset="0"/>
              <a:sym typeface="Lucida Grande"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en-US" sz="220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57692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BFECD78-3C8E-49F2-8FAB-59489D168ABB}" type="datetimeFigureOut">
              <a:rPr lang="en-US" smtClean="0"/>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BFECD78-3C8E-49F2-8FAB-59489D168ABB}" type="datetimeFigureOut">
              <a:rPr lang="en-US" smtClean="0"/>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BFECD78-3C8E-49F2-8FAB-59489D168ABB}" type="datetimeFigureOut">
              <a:rPr lang="en-US" smtClean="0"/>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bg>
      <p:bgPr>
        <a:solidFill>
          <a:srgbClr val="000000"/>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xfrm>
            <a:off x="892969" y="2268141"/>
            <a:ext cx="7358063" cy="2321719"/>
          </a:xfrm>
          <a:prstGeom prst="rect">
            <a:avLst/>
          </a:prstGeom>
        </p:spPr>
        <p:txBody>
          <a:bodyPr/>
          <a:lstStyle>
            <a:lvl1pPr>
              <a:defRPr>
                <a:solidFill>
                  <a:srgbClr val="FFFFFF"/>
                </a:solidFill>
              </a:defRPr>
            </a:lvl1pPr>
          </a:lstStyle>
          <a:p>
            <a:pPr lvl="0">
              <a:defRPr sz="1800">
                <a:solidFill>
                  <a:srgbClr val="000000"/>
                </a:solidFill>
              </a:defRPr>
            </a:pPr>
            <a:r>
              <a:rPr sz="5625">
                <a:solidFill>
                  <a:srgbClr val="FFFFFF"/>
                </a:solidFill>
              </a:rPr>
              <a:t>Title Text</a:t>
            </a:r>
          </a:p>
        </p:txBody>
      </p:sp>
      <p:sp>
        <p:nvSpPr>
          <p:cNvPr id="33" name="Shape 33"/>
          <p:cNvSpPr>
            <a:spLocks noGrp="1"/>
          </p:cNvSpPr>
          <p:nvPr>
            <p:ph type="sldNum" sz="quarter" idx="2"/>
          </p:nvPr>
        </p:nvSpPr>
        <p:spPr>
          <a:xfrm>
            <a:off x="4472958" y="6546289"/>
            <a:ext cx="189154" cy="194797"/>
          </a:xfrm>
          <a:prstGeom prst="rect">
            <a:avLst/>
          </a:prstGeom>
          <a:ln w="12700">
            <a:miter lim="400000"/>
          </a:ln>
        </p:spPr>
        <p:txBody>
          <a:bodyPr wrap="none" lIns="0" tIns="0" rIns="0" bIns="0">
            <a:spAutoFit/>
          </a:bodyPr>
          <a:lstStyle>
            <a:lvl1pPr>
              <a:defRPr sz="1266">
                <a:solidFill>
                  <a:srgbClr val="FFFFFF"/>
                </a:solidFill>
              </a:defRPr>
            </a:lvl1pPr>
          </a:lstStyle>
          <a:p>
            <a:pPr lvl="0"/>
            <a:fld id="{86CB4B4D-7CA3-9044-876B-883B54F8677D}" type="slidenum">
              <a:t>‹#›</a:t>
            </a:fld>
            <a:endParaRPr/>
          </a:p>
        </p:txBody>
      </p:sp>
    </p:spTree>
    <p:extLst>
      <p:ext uri="{BB962C8B-B14F-4D97-AF65-F5344CB8AC3E}">
        <p14:creationId xmlns:p14="http://schemas.microsoft.com/office/powerpoint/2010/main" val="33490227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395662"/>
            <a:ext cx="7770813" cy="49008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BFECD78-3C8E-49F2-8FAB-59489D168ABB}" type="datetimeFigureOut">
              <a:rPr lang="en-US" smtClean="0"/>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BFECD78-3C8E-49F2-8FAB-59489D168ABB}" type="datetimeFigureOut">
              <a:rPr lang="en-US" smtClean="0"/>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BFECD78-3C8E-49F2-8FAB-59489D168ABB}" type="datetimeFigureOut">
              <a:rPr lang="en-US" smtClean="0"/>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BFECD78-3C8E-49F2-8FAB-59489D168ABB}" type="datetimeFigureOut">
              <a:rPr lang="en-US" smtClean="0"/>
              <a:t>8/17/2014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BFECD78-3C8E-49F2-8FAB-59489D168ABB}" type="datetimeFigureOut">
              <a:rPr lang="en-US" smtClean="0"/>
              <a:t>8/17/2014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146303"/>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427748"/>
            <a:ext cx="7770813" cy="49286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BFECD78-3C8E-49F2-8FAB-59489D168ABB}" type="datetimeFigureOut">
              <a:rPr lang="en-US" smtClean="0"/>
              <a:t>8/17/2014</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0FB56013-B943-42BA-886F-6F9D4EB85E9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timing>
    <p:tnLst>
      <p:par>
        <p:cTn id="1" dur="indefinite" restart="never" nodeType="tmRoot"/>
      </p:par>
    </p:tnLst>
  </p:timing>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7"/>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7"/>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7"/>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image" Target="../media/image21.tif"/><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image" Target="../media/image21.tif"/><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31.tif"/><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4.tif"/><Relationship Id="rId5" Type="http://schemas.openxmlformats.org/officeDocument/2006/relationships/image" Target="../media/image33.tif"/><Relationship Id="rId4" Type="http://schemas.openxmlformats.org/officeDocument/2006/relationships/image" Target="../media/image32.tif"/></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Big Data for End Users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90929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title"/>
          </p:nvPr>
        </p:nvSpPr>
        <p:spPr/>
        <p:txBody>
          <a:bodyPr>
            <a:normAutofit fontScale="90000"/>
          </a:bodyPr>
          <a:lstStyle/>
          <a:p>
            <a:r>
              <a:rPr lang="en-US" altLang="en-US" smtClean="0"/>
              <a:t>Personal Office Applications as Databases</a:t>
            </a:r>
            <a:endParaRPr lang="en-US" altLang="en-US"/>
          </a:p>
        </p:txBody>
      </p:sp>
      <p:sp>
        <p:nvSpPr>
          <p:cNvPr id="4" name="Content Placeholder 3"/>
          <p:cNvSpPr>
            <a:spLocks noGrp="1"/>
          </p:cNvSpPr>
          <p:nvPr>
            <p:ph sz="half" idx="1"/>
          </p:nvPr>
        </p:nvSpPr>
        <p:spPr/>
        <p:txBody>
          <a:bodyPr/>
          <a:lstStyle/>
          <a:p>
            <a:r>
              <a:rPr lang="en-US" altLang="en-US" smtClean="0"/>
              <a:t>The allure...</a:t>
            </a:r>
          </a:p>
          <a:p>
            <a:r>
              <a:rPr lang="en-US" altLang="en-US" smtClean="0"/>
              <a:t>Readily available</a:t>
            </a:r>
          </a:p>
          <a:p>
            <a:r>
              <a:rPr lang="en-US" altLang="en-US" smtClean="0"/>
              <a:t>Already familiar</a:t>
            </a:r>
          </a:p>
          <a:p>
            <a:r>
              <a:rPr lang="en-US" altLang="en-US" smtClean="0"/>
              <a:t>Can be used flexibly</a:t>
            </a:r>
          </a:p>
          <a:p>
            <a:endParaRPr lang="en-US" dirty="0"/>
          </a:p>
        </p:txBody>
      </p:sp>
      <p:sp>
        <p:nvSpPr>
          <p:cNvPr id="5" name="Content Placeholder 4"/>
          <p:cNvSpPr>
            <a:spLocks noGrp="1"/>
          </p:cNvSpPr>
          <p:nvPr>
            <p:ph sz="half" idx="2"/>
          </p:nvPr>
        </p:nvSpPr>
        <p:spPr/>
        <p:txBody>
          <a:bodyPr/>
          <a:lstStyle/>
          <a:p>
            <a:r>
              <a:rPr lang="en-US" altLang="en-US" dirty="0" smtClean="0"/>
              <a:t>The problems that arise...</a:t>
            </a:r>
          </a:p>
          <a:p>
            <a:r>
              <a:rPr lang="en-US" altLang="en-US" dirty="0" smtClean="0"/>
              <a:t>Failure to scale</a:t>
            </a:r>
          </a:p>
          <a:p>
            <a:pPr lvl="1"/>
            <a:r>
              <a:rPr lang="en-US" altLang="en-US" dirty="0" smtClean="0"/>
              <a:t>Number of users</a:t>
            </a:r>
          </a:p>
          <a:p>
            <a:pPr lvl="1"/>
            <a:r>
              <a:rPr lang="en-US" altLang="en-US" dirty="0" smtClean="0"/>
              <a:t>Number of records</a:t>
            </a:r>
          </a:p>
          <a:p>
            <a:pPr lvl="1"/>
            <a:r>
              <a:rPr lang="en-US" altLang="en-US" dirty="0" smtClean="0"/>
              <a:t>Dimensions of data</a:t>
            </a:r>
          </a:p>
          <a:p>
            <a:r>
              <a:rPr lang="en-US" altLang="en-US" dirty="0" smtClean="0"/>
              <a:t>Inaccessibility</a:t>
            </a:r>
          </a:p>
          <a:p>
            <a:pPr lvl="1"/>
            <a:r>
              <a:rPr lang="en-US" altLang="en-US" dirty="0" smtClean="0"/>
              <a:t>Access and aggregation</a:t>
            </a:r>
          </a:p>
          <a:p>
            <a:pPr lvl="1"/>
            <a:r>
              <a:rPr lang="en-US" altLang="en-US" dirty="0" smtClean="0"/>
              <a:t>From off-site locations</a:t>
            </a:r>
          </a:p>
          <a:p>
            <a:endParaRPr lang="en-US" dirty="0"/>
          </a:p>
        </p:txBody>
      </p:sp>
      <p:sp>
        <p:nvSpPr>
          <p:cNvPr id="79874" name="Rectangle 2"/>
          <p:cNvSpPr>
            <a:spLocks/>
          </p:cNvSpPr>
          <p:nvPr/>
        </p:nvSpPr>
        <p:spPr bwMode="auto">
          <a:xfrm>
            <a:off x="4750594" y="1964531"/>
            <a:ext cx="3661172"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Hoefler Text" charset="0"/>
              </a:defRPr>
            </a:lvl1pPr>
            <a:lvl2pPr marL="901700" indent="-457200" algn="l">
              <a:defRPr sz="1200">
                <a:solidFill>
                  <a:schemeClr val="tx1"/>
                </a:solidFill>
                <a:latin typeface="Hoefler Text" charset="0"/>
              </a:defRPr>
            </a:lvl2pPr>
            <a:lvl3pPr algn="l">
              <a:defRPr sz="1200">
                <a:solidFill>
                  <a:schemeClr val="tx1"/>
                </a:solidFill>
                <a:latin typeface="Hoefler Text" charset="0"/>
              </a:defRPr>
            </a:lvl3pPr>
            <a:lvl4pPr algn="l">
              <a:defRPr sz="1200">
                <a:solidFill>
                  <a:schemeClr val="tx1"/>
                </a:solidFill>
                <a:latin typeface="Hoefler Text" charset="0"/>
              </a:defRPr>
            </a:lvl4pPr>
            <a:lvl5pPr algn="l">
              <a:defRPr sz="1200">
                <a:solidFill>
                  <a:schemeClr val="tx1"/>
                </a:solidFill>
                <a:latin typeface="Hoefler Text" charset="0"/>
              </a:defRPr>
            </a:lvl5pPr>
            <a:lvl6pPr fontAlgn="base">
              <a:spcBef>
                <a:spcPct val="0"/>
              </a:spcBef>
              <a:spcAft>
                <a:spcPct val="0"/>
              </a:spcAft>
              <a:defRPr sz="1200">
                <a:solidFill>
                  <a:schemeClr val="tx1"/>
                </a:solidFill>
                <a:latin typeface="Hoefler Text" charset="0"/>
              </a:defRPr>
            </a:lvl6pPr>
            <a:lvl7pPr fontAlgn="base">
              <a:spcBef>
                <a:spcPct val="0"/>
              </a:spcBef>
              <a:spcAft>
                <a:spcPct val="0"/>
              </a:spcAft>
              <a:defRPr sz="1200">
                <a:solidFill>
                  <a:schemeClr val="tx1"/>
                </a:solidFill>
                <a:latin typeface="Hoefler Text" charset="0"/>
              </a:defRPr>
            </a:lvl7pPr>
            <a:lvl8pPr fontAlgn="base">
              <a:spcBef>
                <a:spcPct val="0"/>
              </a:spcBef>
              <a:spcAft>
                <a:spcPct val="0"/>
              </a:spcAft>
              <a:defRPr sz="1200">
                <a:solidFill>
                  <a:schemeClr val="tx1"/>
                </a:solidFill>
                <a:latin typeface="Hoefler Text" charset="0"/>
              </a:defRPr>
            </a:lvl8pPr>
            <a:lvl9pPr fontAlgn="base">
              <a:spcBef>
                <a:spcPct val="0"/>
              </a:spcBef>
              <a:spcAft>
                <a:spcPct val="0"/>
              </a:spcAft>
              <a:defRPr sz="1200">
                <a:solidFill>
                  <a:schemeClr val="tx1"/>
                </a:solidFill>
                <a:latin typeface="Hoefler Text" charset="0"/>
              </a:defRPr>
            </a:lvl9pPr>
          </a:lstStyle>
          <a:p>
            <a:pPr>
              <a:spcBef>
                <a:spcPts val="844"/>
              </a:spcBef>
            </a:pPr>
            <a:endParaRPr lang="en-US" altLang="en-US" sz="2109" dirty="0">
              <a:solidFill>
                <a:srgbClr val="45403A"/>
              </a:solidFill>
              <a:ea typeface="Hoefler Text" charset="0"/>
              <a:cs typeface="Hoefler Text" charset="0"/>
            </a:endParaRPr>
          </a:p>
        </p:txBody>
      </p:sp>
      <p:sp>
        <p:nvSpPr>
          <p:cNvPr id="79875" name="Rectangle 3"/>
          <p:cNvSpPr>
            <a:spLocks/>
          </p:cNvSpPr>
          <p:nvPr/>
        </p:nvSpPr>
        <p:spPr bwMode="auto">
          <a:xfrm>
            <a:off x="732234" y="1964531"/>
            <a:ext cx="3661172"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Hoefler Text" charset="0"/>
              </a:defRPr>
            </a:lvl1pPr>
            <a:lvl2pPr algn="l">
              <a:defRPr sz="1200">
                <a:solidFill>
                  <a:schemeClr val="tx1"/>
                </a:solidFill>
                <a:latin typeface="Hoefler Text" charset="0"/>
              </a:defRPr>
            </a:lvl2pPr>
            <a:lvl3pPr algn="l">
              <a:defRPr sz="1200">
                <a:solidFill>
                  <a:schemeClr val="tx1"/>
                </a:solidFill>
                <a:latin typeface="Hoefler Text" charset="0"/>
              </a:defRPr>
            </a:lvl3pPr>
            <a:lvl4pPr algn="l">
              <a:defRPr sz="1200">
                <a:solidFill>
                  <a:schemeClr val="tx1"/>
                </a:solidFill>
                <a:latin typeface="Hoefler Text" charset="0"/>
              </a:defRPr>
            </a:lvl4pPr>
            <a:lvl5pPr algn="l">
              <a:defRPr sz="1200">
                <a:solidFill>
                  <a:schemeClr val="tx1"/>
                </a:solidFill>
                <a:latin typeface="Hoefler Text" charset="0"/>
              </a:defRPr>
            </a:lvl5pPr>
            <a:lvl6pPr fontAlgn="base">
              <a:spcBef>
                <a:spcPct val="0"/>
              </a:spcBef>
              <a:spcAft>
                <a:spcPct val="0"/>
              </a:spcAft>
              <a:defRPr sz="1200">
                <a:solidFill>
                  <a:schemeClr val="tx1"/>
                </a:solidFill>
                <a:latin typeface="Hoefler Text" charset="0"/>
              </a:defRPr>
            </a:lvl6pPr>
            <a:lvl7pPr fontAlgn="base">
              <a:spcBef>
                <a:spcPct val="0"/>
              </a:spcBef>
              <a:spcAft>
                <a:spcPct val="0"/>
              </a:spcAft>
              <a:defRPr sz="1200">
                <a:solidFill>
                  <a:schemeClr val="tx1"/>
                </a:solidFill>
                <a:latin typeface="Hoefler Text" charset="0"/>
              </a:defRPr>
            </a:lvl7pPr>
            <a:lvl8pPr fontAlgn="base">
              <a:spcBef>
                <a:spcPct val="0"/>
              </a:spcBef>
              <a:spcAft>
                <a:spcPct val="0"/>
              </a:spcAft>
              <a:defRPr sz="1200">
                <a:solidFill>
                  <a:schemeClr val="tx1"/>
                </a:solidFill>
                <a:latin typeface="Hoefler Text" charset="0"/>
              </a:defRPr>
            </a:lvl8pPr>
            <a:lvl9pPr fontAlgn="base">
              <a:spcBef>
                <a:spcPct val="0"/>
              </a:spcBef>
              <a:spcAft>
                <a:spcPct val="0"/>
              </a:spcAft>
              <a:defRPr sz="1200">
                <a:solidFill>
                  <a:schemeClr val="tx1"/>
                </a:solidFill>
                <a:latin typeface="Hoefler Text" charset="0"/>
              </a:defRPr>
            </a:lvl9pPr>
          </a:lstStyle>
          <a:p>
            <a:pPr>
              <a:spcBef>
                <a:spcPts val="844"/>
              </a:spcBef>
            </a:pPr>
            <a:endParaRPr lang="en-US" altLang="en-US" sz="2109" dirty="0">
              <a:solidFill>
                <a:srgbClr val="45403A"/>
              </a:solidFill>
              <a:ea typeface="Hoefler Text" charset="0"/>
              <a:cs typeface="Hoefler Text" charset="0"/>
            </a:endParaRPr>
          </a:p>
        </p:txBody>
      </p:sp>
    </p:spTree>
    <p:extLst>
      <p:ext uri="{BB962C8B-B14F-4D97-AF65-F5344CB8AC3E}">
        <p14:creationId xmlns:p14="http://schemas.microsoft.com/office/powerpoint/2010/main" val="1035546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Grp="1" noChangeArrowheads="1"/>
          </p:cNvSpPr>
          <p:nvPr>
            <p:ph type="title"/>
          </p:nvPr>
        </p:nvSpPr>
        <p:spPr/>
        <p:txBody>
          <a:bodyPr/>
          <a:lstStyle/>
          <a:p>
            <a:r>
              <a:rPr lang="en-US" altLang="en-US" smtClean="0"/>
              <a:t>Paper-Based Databases</a:t>
            </a:r>
            <a:endParaRPr lang="en-US" altLang="en-US"/>
          </a:p>
        </p:txBody>
      </p:sp>
      <p:sp>
        <p:nvSpPr>
          <p:cNvPr id="2" name="Content Placeholder 1"/>
          <p:cNvSpPr>
            <a:spLocks noGrp="1"/>
          </p:cNvSpPr>
          <p:nvPr>
            <p:ph sz="half" idx="1"/>
          </p:nvPr>
        </p:nvSpPr>
        <p:spPr>
          <a:xfrm>
            <a:off x="685800" y="1760538"/>
            <a:ext cx="3611880" cy="4836205"/>
          </a:xfrm>
        </p:spPr>
        <p:txBody>
          <a:bodyPr>
            <a:normAutofit/>
          </a:bodyPr>
          <a:lstStyle/>
          <a:p>
            <a:r>
              <a:rPr lang="en-US" altLang="en-US" dirty="0" smtClean="0"/>
              <a:t>The allure...</a:t>
            </a:r>
          </a:p>
          <a:p>
            <a:r>
              <a:rPr lang="en-US" altLang="en-US" dirty="0" smtClean="0"/>
              <a:t>Supports collaboration</a:t>
            </a:r>
          </a:p>
          <a:p>
            <a:r>
              <a:rPr lang="en-US" altLang="en-US" dirty="0" smtClean="0"/>
              <a:t>Easy capture</a:t>
            </a:r>
          </a:p>
          <a:p>
            <a:r>
              <a:rPr lang="en-US" altLang="en-US" dirty="0" smtClean="0"/>
              <a:t>Tangible “master” copy doesn’t fall out of sync</a:t>
            </a:r>
          </a:p>
          <a:p>
            <a:r>
              <a:rPr lang="en-US" altLang="en-US" dirty="0" smtClean="0"/>
              <a:t>Serves as a lowest common denominator </a:t>
            </a:r>
          </a:p>
          <a:p>
            <a:r>
              <a:rPr lang="en-US" altLang="en-US" dirty="0" smtClean="0"/>
              <a:t>Provides a shared awareness of process</a:t>
            </a:r>
          </a:p>
          <a:p>
            <a:endParaRPr lang="en-US" dirty="0"/>
          </a:p>
        </p:txBody>
      </p:sp>
      <p:sp>
        <p:nvSpPr>
          <p:cNvPr id="3" name="Content Placeholder 2"/>
          <p:cNvSpPr>
            <a:spLocks noGrp="1"/>
          </p:cNvSpPr>
          <p:nvPr>
            <p:ph sz="half" idx="2"/>
          </p:nvPr>
        </p:nvSpPr>
        <p:spPr/>
        <p:txBody>
          <a:bodyPr>
            <a:normAutofit/>
          </a:bodyPr>
          <a:lstStyle/>
          <a:p>
            <a:r>
              <a:rPr lang="en-US" altLang="en-US" smtClean="0"/>
              <a:t>The problems that arise...</a:t>
            </a:r>
          </a:p>
          <a:p>
            <a:r>
              <a:rPr lang="en-US" altLang="en-US" smtClean="0"/>
              <a:t>Failure to scale</a:t>
            </a:r>
          </a:p>
          <a:p>
            <a:r>
              <a:rPr lang="en-US" altLang="en-US" smtClean="0"/>
              <a:t>Inaccessibility</a:t>
            </a:r>
          </a:p>
          <a:p>
            <a:endParaRPr lang="en-US" altLang="en-US" smtClean="0"/>
          </a:p>
          <a:p>
            <a:r>
              <a:rPr lang="en-US" altLang="en-US" smtClean="0"/>
              <a:t>...but magnified!</a:t>
            </a:r>
          </a:p>
          <a:p>
            <a:endParaRPr lang="en-US" altLang="en-US" dirty="0"/>
          </a:p>
        </p:txBody>
      </p:sp>
      <p:sp>
        <p:nvSpPr>
          <p:cNvPr id="90114" name="Rectangle 2"/>
          <p:cNvSpPr>
            <a:spLocks/>
          </p:cNvSpPr>
          <p:nvPr/>
        </p:nvSpPr>
        <p:spPr bwMode="auto">
          <a:xfrm>
            <a:off x="732234" y="1964531"/>
            <a:ext cx="3661172"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Hoefler Text" charset="0"/>
              </a:defRPr>
            </a:lvl1pPr>
            <a:lvl2pPr algn="l">
              <a:defRPr sz="1200">
                <a:solidFill>
                  <a:schemeClr val="tx1"/>
                </a:solidFill>
                <a:latin typeface="Hoefler Text" charset="0"/>
              </a:defRPr>
            </a:lvl2pPr>
            <a:lvl3pPr algn="l">
              <a:defRPr sz="1200">
                <a:solidFill>
                  <a:schemeClr val="tx1"/>
                </a:solidFill>
                <a:latin typeface="Hoefler Text" charset="0"/>
              </a:defRPr>
            </a:lvl3pPr>
            <a:lvl4pPr algn="l">
              <a:defRPr sz="1200">
                <a:solidFill>
                  <a:schemeClr val="tx1"/>
                </a:solidFill>
                <a:latin typeface="Hoefler Text" charset="0"/>
              </a:defRPr>
            </a:lvl4pPr>
            <a:lvl5pPr algn="l">
              <a:defRPr sz="1200">
                <a:solidFill>
                  <a:schemeClr val="tx1"/>
                </a:solidFill>
                <a:latin typeface="Hoefler Text" charset="0"/>
              </a:defRPr>
            </a:lvl5pPr>
            <a:lvl6pPr fontAlgn="base">
              <a:spcBef>
                <a:spcPct val="0"/>
              </a:spcBef>
              <a:spcAft>
                <a:spcPct val="0"/>
              </a:spcAft>
              <a:defRPr sz="1200">
                <a:solidFill>
                  <a:schemeClr val="tx1"/>
                </a:solidFill>
                <a:latin typeface="Hoefler Text" charset="0"/>
              </a:defRPr>
            </a:lvl6pPr>
            <a:lvl7pPr fontAlgn="base">
              <a:spcBef>
                <a:spcPct val="0"/>
              </a:spcBef>
              <a:spcAft>
                <a:spcPct val="0"/>
              </a:spcAft>
              <a:defRPr sz="1200">
                <a:solidFill>
                  <a:schemeClr val="tx1"/>
                </a:solidFill>
                <a:latin typeface="Hoefler Text" charset="0"/>
              </a:defRPr>
            </a:lvl7pPr>
            <a:lvl8pPr fontAlgn="base">
              <a:spcBef>
                <a:spcPct val="0"/>
              </a:spcBef>
              <a:spcAft>
                <a:spcPct val="0"/>
              </a:spcAft>
              <a:defRPr sz="1200">
                <a:solidFill>
                  <a:schemeClr val="tx1"/>
                </a:solidFill>
                <a:latin typeface="Hoefler Text" charset="0"/>
              </a:defRPr>
            </a:lvl8pPr>
            <a:lvl9pPr fontAlgn="base">
              <a:spcBef>
                <a:spcPct val="0"/>
              </a:spcBef>
              <a:spcAft>
                <a:spcPct val="0"/>
              </a:spcAft>
              <a:defRPr sz="1200">
                <a:solidFill>
                  <a:schemeClr val="tx1"/>
                </a:solidFill>
                <a:latin typeface="Hoefler Text" charset="0"/>
              </a:defRPr>
            </a:lvl9pPr>
          </a:lstStyle>
          <a:p>
            <a:pPr>
              <a:spcBef>
                <a:spcPts val="844"/>
              </a:spcBef>
            </a:pPr>
            <a:endParaRPr lang="en-US" altLang="en-US" sz="2109" dirty="0">
              <a:solidFill>
                <a:srgbClr val="45403A"/>
              </a:solidFill>
              <a:ea typeface="Hoefler Text" charset="0"/>
              <a:cs typeface="Hoefler Text" charset="0"/>
            </a:endParaRPr>
          </a:p>
        </p:txBody>
      </p:sp>
      <p:sp>
        <p:nvSpPr>
          <p:cNvPr id="90115" name="Rectangle 3"/>
          <p:cNvSpPr>
            <a:spLocks/>
          </p:cNvSpPr>
          <p:nvPr/>
        </p:nvSpPr>
        <p:spPr bwMode="auto">
          <a:xfrm>
            <a:off x="4750594" y="1964531"/>
            <a:ext cx="3661172"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Hoefler Text" charset="0"/>
              </a:defRPr>
            </a:lvl1pPr>
            <a:lvl2pPr algn="l">
              <a:defRPr sz="1200">
                <a:solidFill>
                  <a:schemeClr val="tx1"/>
                </a:solidFill>
                <a:latin typeface="Hoefler Text" charset="0"/>
              </a:defRPr>
            </a:lvl2pPr>
            <a:lvl3pPr algn="l">
              <a:defRPr sz="1200">
                <a:solidFill>
                  <a:schemeClr val="tx1"/>
                </a:solidFill>
                <a:latin typeface="Hoefler Text" charset="0"/>
              </a:defRPr>
            </a:lvl3pPr>
            <a:lvl4pPr algn="l">
              <a:defRPr sz="1200">
                <a:solidFill>
                  <a:schemeClr val="tx1"/>
                </a:solidFill>
                <a:latin typeface="Hoefler Text" charset="0"/>
              </a:defRPr>
            </a:lvl4pPr>
            <a:lvl5pPr algn="l">
              <a:defRPr sz="1200">
                <a:solidFill>
                  <a:schemeClr val="tx1"/>
                </a:solidFill>
                <a:latin typeface="Hoefler Text" charset="0"/>
              </a:defRPr>
            </a:lvl5pPr>
            <a:lvl6pPr fontAlgn="base">
              <a:spcBef>
                <a:spcPct val="0"/>
              </a:spcBef>
              <a:spcAft>
                <a:spcPct val="0"/>
              </a:spcAft>
              <a:defRPr sz="1200">
                <a:solidFill>
                  <a:schemeClr val="tx1"/>
                </a:solidFill>
                <a:latin typeface="Hoefler Text" charset="0"/>
              </a:defRPr>
            </a:lvl6pPr>
            <a:lvl7pPr fontAlgn="base">
              <a:spcBef>
                <a:spcPct val="0"/>
              </a:spcBef>
              <a:spcAft>
                <a:spcPct val="0"/>
              </a:spcAft>
              <a:defRPr sz="1200">
                <a:solidFill>
                  <a:schemeClr val="tx1"/>
                </a:solidFill>
                <a:latin typeface="Hoefler Text" charset="0"/>
              </a:defRPr>
            </a:lvl7pPr>
            <a:lvl8pPr fontAlgn="base">
              <a:spcBef>
                <a:spcPct val="0"/>
              </a:spcBef>
              <a:spcAft>
                <a:spcPct val="0"/>
              </a:spcAft>
              <a:defRPr sz="1200">
                <a:solidFill>
                  <a:schemeClr val="tx1"/>
                </a:solidFill>
                <a:latin typeface="Hoefler Text" charset="0"/>
              </a:defRPr>
            </a:lvl8pPr>
            <a:lvl9pPr fontAlgn="base">
              <a:spcBef>
                <a:spcPct val="0"/>
              </a:spcBef>
              <a:spcAft>
                <a:spcPct val="0"/>
              </a:spcAft>
              <a:defRPr sz="1200">
                <a:solidFill>
                  <a:schemeClr val="tx1"/>
                </a:solidFill>
                <a:latin typeface="Hoefler Text" charset="0"/>
              </a:defRPr>
            </a:lvl9pPr>
          </a:lstStyle>
          <a:p>
            <a:pPr>
              <a:spcBef>
                <a:spcPts val="844"/>
              </a:spcBef>
            </a:pPr>
            <a:endParaRPr lang="en-US" altLang="en-US" sz="3375" b="1" dirty="0">
              <a:solidFill>
                <a:srgbClr val="45403A"/>
              </a:solidFill>
              <a:ea typeface="Hoefler Text" charset="0"/>
              <a:cs typeface="Hoefler Text" charset="0"/>
            </a:endParaRPr>
          </a:p>
        </p:txBody>
      </p:sp>
    </p:spTree>
    <p:extLst>
      <p:ext uri="{BB962C8B-B14F-4D97-AF65-F5344CB8AC3E}">
        <p14:creationId xmlns:p14="http://schemas.microsoft.com/office/powerpoint/2010/main" val="155763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Grp="1" noChangeArrowheads="1"/>
          </p:cNvSpPr>
          <p:nvPr>
            <p:ph type="title"/>
          </p:nvPr>
        </p:nvSpPr>
        <p:spPr/>
        <p:txBody>
          <a:bodyPr>
            <a:normAutofit fontScale="90000"/>
          </a:bodyPr>
          <a:lstStyle/>
          <a:p>
            <a:r>
              <a:rPr lang="en-US" altLang="en-US" smtClean="0"/>
              <a:t>Enterprise or Custom Databases</a:t>
            </a:r>
            <a:endParaRPr lang="en-US" altLang="en-US"/>
          </a:p>
        </p:txBody>
      </p:sp>
      <p:sp>
        <p:nvSpPr>
          <p:cNvPr id="94210" name="Rectangle 2"/>
          <p:cNvSpPr>
            <a:spLocks noGrp="1" noChangeArrowheads="1"/>
          </p:cNvSpPr>
          <p:nvPr>
            <p:ph sz="half" idx="1"/>
          </p:nvPr>
        </p:nvSpPr>
        <p:spPr/>
        <p:txBody>
          <a:bodyPr>
            <a:normAutofit/>
          </a:bodyPr>
          <a:lstStyle/>
          <a:p>
            <a:r>
              <a:rPr lang="en-US" altLang="en-US" smtClean="0"/>
              <a:t>The allure...</a:t>
            </a:r>
          </a:p>
          <a:p>
            <a:r>
              <a:rPr lang="en-US" altLang="en-US" smtClean="0"/>
              <a:t>Ability to handle scalability of data and users</a:t>
            </a:r>
            <a:endParaRPr lang="en-US" altLang="en-US"/>
          </a:p>
        </p:txBody>
      </p:sp>
      <p:sp>
        <p:nvSpPr>
          <p:cNvPr id="7" name="Content Placeholder 6"/>
          <p:cNvSpPr>
            <a:spLocks noGrp="1"/>
          </p:cNvSpPr>
          <p:nvPr>
            <p:ph sz="half" idx="2"/>
          </p:nvPr>
        </p:nvSpPr>
        <p:spPr>
          <a:xfrm>
            <a:off x="4844733" y="1760538"/>
            <a:ext cx="3611880" cy="4662033"/>
          </a:xfrm>
        </p:spPr>
        <p:txBody>
          <a:bodyPr>
            <a:normAutofit/>
          </a:bodyPr>
          <a:lstStyle/>
          <a:p>
            <a:r>
              <a:rPr lang="en-US" altLang="en-US" dirty="0" smtClean="0"/>
              <a:t>The problems that arise...</a:t>
            </a:r>
          </a:p>
          <a:p>
            <a:r>
              <a:rPr lang="en-US" altLang="en-US" dirty="0" smtClean="0"/>
              <a:t>Overhead &amp; setup cost</a:t>
            </a:r>
          </a:p>
          <a:p>
            <a:pPr lvl="1"/>
            <a:r>
              <a:rPr lang="en-US" altLang="en-US" dirty="0" smtClean="0"/>
              <a:t>Developing the system</a:t>
            </a:r>
          </a:p>
          <a:p>
            <a:pPr lvl="1"/>
            <a:r>
              <a:rPr lang="en-US" altLang="en-US" dirty="0" smtClean="0"/>
              <a:t>Training people to use the system</a:t>
            </a:r>
          </a:p>
          <a:p>
            <a:pPr lvl="1"/>
            <a:r>
              <a:rPr lang="en-US" altLang="en-US" dirty="0" smtClean="0"/>
              <a:t>Initial data entry</a:t>
            </a:r>
          </a:p>
          <a:p>
            <a:r>
              <a:rPr lang="en-US" altLang="en-US" dirty="0" smtClean="0"/>
              <a:t>Inaccessibility of the data</a:t>
            </a:r>
          </a:p>
          <a:p>
            <a:r>
              <a:rPr lang="en-US" altLang="en-US" dirty="0" smtClean="0"/>
              <a:t>Ongoing overhead with data entry</a:t>
            </a:r>
          </a:p>
          <a:p>
            <a:r>
              <a:rPr lang="en-US" altLang="en-US" dirty="0" smtClean="0"/>
              <a:t>Abandonment</a:t>
            </a:r>
          </a:p>
          <a:p>
            <a:endParaRPr lang="en-US" dirty="0"/>
          </a:p>
        </p:txBody>
      </p:sp>
    </p:spTree>
    <p:extLst>
      <p:ext uri="{BB962C8B-B14F-4D97-AF65-F5344CB8AC3E}">
        <p14:creationId xmlns:p14="http://schemas.microsoft.com/office/powerpoint/2010/main" val="2016061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Understand Databases</a:t>
            </a:r>
            <a:endParaRPr lang="en-US" dirty="0"/>
          </a:p>
        </p:txBody>
      </p:sp>
      <p:sp>
        <p:nvSpPr>
          <p:cNvPr id="3" name="Content Placeholder 2"/>
          <p:cNvSpPr>
            <a:spLocks noGrp="1"/>
          </p:cNvSpPr>
          <p:nvPr>
            <p:ph idx="1"/>
          </p:nvPr>
        </p:nvSpPr>
        <p:spPr/>
        <p:txBody>
          <a:bodyPr/>
          <a:lstStyle/>
          <a:p>
            <a:r>
              <a:rPr lang="en-US" altLang="en-US" dirty="0"/>
              <a:t>Once they’re all there [the information is in the database], I can make this beautiful Excel sheet of all their information…</a:t>
            </a:r>
          </a:p>
          <a:p>
            <a:pPr algn="r"/>
            <a:r>
              <a:rPr lang="en-US" altLang="en-US" sz="1687" dirty="0"/>
              <a:t>- Volunteer Coordinator at a Youth Development Nonprofit (O1)</a:t>
            </a:r>
          </a:p>
          <a:p>
            <a:pPr algn="r"/>
            <a:endParaRPr lang="en-US" altLang="en-US" sz="1687" dirty="0"/>
          </a:p>
          <a:p>
            <a:endParaRPr lang="en-US" dirty="0"/>
          </a:p>
        </p:txBody>
      </p:sp>
    </p:spTree>
    <p:extLst>
      <p:ext uri="{BB962C8B-B14F-4D97-AF65-F5344CB8AC3E}">
        <p14:creationId xmlns:p14="http://schemas.microsoft.com/office/powerpoint/2010/main" val="3667762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Hate Data Entry</a:t>
            </a:r>
            <a:endParaRPr lang="en-US" dirty="0"/>
          </a:p>
        </p:txBody>
      </p:sp>
      <p:sp>
        <p:nvSpPr>
          <p:cNvPr id="3" name="Content Placeholder 2"/>
          <p:cNvSpPr>
            <a:spLocks noGrp="1"/>
          </p:cNvSpPr>
          <p:nvPr>
            <p:ph idx="1"/>
          </p:nvPr>
        </p:nvSpPr>
        <p:spPr/>
        <p:txBody>
          <a:bodyPr/>
          <a:lstStyle/>
          <a:p>
            <a:r>
              <a:rPr lang="en-US" altLang="en-US" dirty="0"/>
              <a:t>It’s like [my volunteer here]. He could be playing golf right now. The weather is perfect. And yet he’s here, you know, sitting doing the most boring task there is.</a:t>
            </a:r>
          </a:p>
          <a:p>
            <a:pPr algn="r"/>
            <a:r>
              <a:rPr lang="en-US" altLang="en-US" sz="1687" dirty="0"/>
              <a:t>- Volunteer Coordinator at a Human Services Nonprofit (P2)</a:t>
            </a:r>
          </a:p>
          <a:p>
            <a:pPr algn="r"/>
            <a:endParaRPr lang="en-US" altLang="en-US" sz="1687" dirty="0"/>
          </a:p>
          <a:p>
            <a:endParaRPr lang="en-US" dirty="0"/>
          </a:p>
        </p:txBody>
      </p:sp>
    </p:spTree>
    <p:extLst>
      <p:ext uri="{BB962C8B-B14F-4D97-AF65-F5344CB8AC3E}">
        <p14:creationId xmlns:p14="http://schemas.microsoft.com/office/powerpoint/2010/main" val="447803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Multiplicity Kills</a:t>
            </a:r>
            <a:endParaRPr lang="en-US" dirty="0"/>
          </a:p>
        </p:txBody>
      </p:sp>
      <p:sp>
        <p:nvSpPr>
          <p:cNvPr id="36865" name="Rectangle 1"/>
          <p:cNvSpPr>
            <a:spLocks noGrp="1" noChangeArrowheads="1"/>
          </p:cNvSpPr>
          <p:nvPr>
            <p:ph idx="1"/>
          </p:nvPr>
        </p:nvSpPr>
        <p:spPr>
          <a:ln/>
        </p:spPr>
        <p:txBody>
          <a:bodyPr/>
          <a:lstStyle/>
          <a:p>
            <a:r>
              <a:rPr lang="en-US" altLang="en-US" dirty="0"/>
              <a:t>This is where we get crazy. This is nuts. We actually—we don't have a database of our volunteers…. I shouldn't say that. We have probably seven databases for volunteers. All of them have different information. It took us three to four months to even figure out who had what databases.</a:t>
            </a:r>
          </a:p>
          <a:p>
            <a:pPr algn="r"/>
            <a:r>
              <a:rPr lang="en-US" altLang="en-US" sz="1687" dirty="0"/>
              <a:t>- Volunteer Coordinator at a Human Services Nonprofit (P1)</a:t>
            </a:r>
          </a:p>
        </p:txBody>
      </p:sp>
    </p:spTree>
    <p:extLst>
      <p:ext uri="{BB962C8B-B14F-4D97-AF65-F5344CB8AC3E}">
        <p14:creationId xmlns:p14="http://schemas.microsoft.com/office/powerpoint/2010/main" val="664423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ph type="body" idx="1"/>
          </p:nvPr>
        </p:nvSpPr>
        <p:spPr>
          <a:ln/>
        </p:spPr>
        <p:txBody>
          <a:bodyPr/>
          <a:lstStyle/>
          <a:p>
            <a:r>
              <a:rPr lang="en-US" altLang="en-US"/>
              <a:t>…and at the point when you have to do multiple entries is when you don’t do entries. You know, it just is so time-consuming and redundant that you have so many other things to do, that you just don’t have the time to enter it. </a:t>
            </a:r>
          </a:p>
          <a:p>
            <a:pPr algn="r"/>
            <a:r>
              <a:rPr lang="en-US" altLang="en-US" sz="1687"/>
              <a:t>- Volunteer Coordinator at a Housing &amp; Shelter Nonprofit (L2)</a:t>
            </a:r>
          </a:p>
        </p:txBody>
      </p:sp>
    </p:spTree>
    <p:extLst>
      <p:ext uri="{BB962C8B-B14F-4D97-AF65-F5344CB8AC3E}">
        <p14:creationId xmlns:p14="http://schemas.microsoft.com/office/powerpoint/2010/main" val="3279616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Work</a:t>
            </a:r>
            <a:endParaRPr lang="en-US" dirty="0"/>
          </a:p>
        </p:txBody>
      </p:sp>
      <p:sp>
        <p:nvSpPr>
          <p:cNvPr id="3" name="Content Placeholder 2"/>
          <p:cNvSpPr>
            <a:spLocks noGrp="1"/>
          </p:cNvSpPr>
          <p:nvPr>
            <p:ph idx="1"/>
          </p:nvPr>
        </p:nvSpPr>
        <p:spPr/>
        <p:txBody>
          <a:bodyPr/>
          <a:lstStyle/>
          <a:p>
            <a:r>
              <a:rPr lang="en-US" dirty="0" smtClean="0"/>
              <a:t>New collaboration with </a:t>
            </a:r>
            <a:r>
              <a:rPr lang="en-US" dirty="0" err="1" smtClean="0"/>
              <a:t>Voida</a:t>
            </a:r>
            <a:r>
              <a:rPr lang="en-US" dirty="0" smtClean="0"/>
              <a:t> to study same users further</a:t>
            </a:r>
          </a:p>
          <a:p>
            <a:r>
              <a:rPr lang="en-US" dirty="0" err="1" smtClean="0"/>
              <a:t>Voida</a:t>
            </a:r>
            <a:r>
              <a:rPr lang="en-US" dirty="0" smtClean="0"/>
              <a:t> focused on management (entry, organization)</a:t>
            </a:r>
          </a:p>
          <a:p>
            <a:r>
              <a:rPr lang="en-US" dirty="0" smtClean="0"/>
              <a:t>We will explore query process</a:t>
            </a:r>
          </a:p>
          <a:p>
            <a:pPr lvl="1"/>
            <a:r>
              <a:rPr lang="en-US" dirty="0" smtClean="0"/>
              <a:t>What do they want to know?</a:t>
            </a:r>
          </a:p>
          <a:p>
            <a:pPr lvl="1"/>
            <a:r>
              <a:rPr lang="en-US" dirty="0" smtClean="0"/>
              <a:t>What is their mental model of their data?</a:t>
            </a:r>
          </a:p>
          <a:p>
            <a:pPr lvl="1"/>
            <a:r>
              <a:rPr lang="en-US" dirty="0" smtClean="0"/>
              <a:t>How do they formulate the questions?</a:t>
            </a:r>
          </a:p>
          <a:p>
            <a:pPr lvl="1"/>
            <a:r>
              <a:rPr lang="en-US" dirty="0" smtClean="0"/>
              <a:t>What kind of database tools would they like to use?</a:t>
            </a:r>
          </a:p>
          <a:p>
            <a:r>
              <a:rPr lang="en-US" dirty="0" smtClean="0"/>
              <a:t>Interviews with big data users</a:t>
            </a:r>
          </a:p>
          <a:p>
            <a:pPr lvl="1"/>
            <a:r>
              <a:rPr lang="en-US" dirty="0" smtClean="0"/>
              <a:t>Will have same problems (enlarged)</a:t>
            </a:r>
          </a:p>
          <a:p>
            <a:pPr lvl="1"/>
            <a:r>
              <a:rPr lang="en-US" dirty="0" smtClean="0"/>
              <a:t>And some new ones</a:t>
            </a:r>
            <a:endParaRPr lang="en-US" dirty="0"/>
          </a:p>
        </p:txBody>
      </p:sp>
    </p:spTree>
    <p:extLst>
      <p:ext uri="{BB962C8B-B14F-4D97-AF65-F5344CB8AC3E}">
        <p14:creationId xmlns:p14="http://schemas.microsoft.com/office/powerpoint/2010/main" val="319255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Wizard of Oz</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13445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Wizard of Oz</a:t>
            </a:r>
            <a:endParaRPr lang="en-US" dirty="0"/>
          </a:p>
        </p:txBody>
      </p:sp>
      <p:sp>
        <p:nvSpPr>
          <p:cNvPr id="5" name="Content Placeholder 4"/>
          <p:cNvSpPr>
            <a:spLocks noGrp="1"/>
          </p:cNvSpPr>
          <p:nvPr>
            <p:ph idx="1"/>
          </p:nvPr>
        </p:nvSpPr>
        <p:spPr/>
        <p:txBody>
          <a:bodyPr/>
          <a:lstStyle/>
          <a:p>
            <a:r>
              <a:rPr lang="en-US" dirty="0" smtClean="0"/>
              <a:t>We want people using data tools that don’t exist yet</a:t>
            </a:r>
          </a:p>
          <a:p>
            <a:r>
              <a:rPr lang="en-US" dirty="0" smtClean="0"/>
              <a:t>To find out what they should look like, pretend they exist</a:t>
            </a:r>
          </a:p>
          <a:p>
            <a:r>
              <a:rPr lang="en-US" dirty="0" smtClean="0"/>
              <a:t>Put a grad student behind the curtain</a:t>
            </a:r>
          </a:p>
          <a:p>
            <a:r>
              <a:rPr lang="en-US" dirty="0" smtClean="0"/>
              <a:t>Give answers to “reasonable” (non-AI-complete) questions </a:t>
            </a:r>
          </a:p>
          <a:p>
            <a:pPr lvl="1"/>
            <a:r>
              <a:rPr lang="en-US" dirty="0" smtClean="0"/>
              <a:t>Not “find something interesting here”</a:t>
            </a:r>
          </a:p>
          <a:p>
            <a:pPr lvl="1"/>
            <a:r>
              <a:rPr lang="en-US" dirty="0" smtClean="0"/>
              <a:t>Rather, show me all X’s who’s Y has a Z, etc.</a:t>
            </a:r>
          </a:p>
          <a:p>
            <a:r>
              <a:rPr lang="en-US" dirty="0" smtClean="0"/>
              <a:t>Build a diary of what they asked, how they thought</a:t>
            </a:r>
          </a:p>
          <a:p>
            <a:r>
              <a:rPr lang="en-US" dirty="0" smtClean="0"/>
              <a:t>Design tools to fit their way of working</a:t>
            </a:r>
          </a:p>
        </p:txBody>
      </p:sp>
    </p:spTree>
    <p:extLst>
      <p:ext uri="{BB962C8B-B14F-4D97-AF65-F5344CB8AC3E}">
        <p14:creationId xmlns:p14="http://schemas.microsoft.com/office/powerpoint/2010/main" val="129085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US" dirty="0" smtClean="0"/>
              <a:t>Increase population of effective data users by orders of magnitude</a:t>
            </a:r>
          </a:p>
          <a:p>
            <a:r>
              <a:rPr lang="en-US" dirty="0" smtClean="0"/>
              <a:t>Understand the data problems of the data-99%</a:t>
            </a:r>
          </a:p>
          <a:p>
            <a:r>
              <a:rPr lang="en-US" dirty="0" smtClean="0"/>
              <a:t>Help them fix those problems</a:t>
            </a:r>
          </a:p>
          <a:p>
            <a:r>
              <a:rPr lang="en-US" dirty="0" smtClean="0"/>
              <a:t>Improvements benefit data-1%ers as well</a:t>
            </a:r>
          </a:p>
          <a:p>
            <a:r>
              <a:rPr lang="en-US" dirty="0" smtClean="0"/>
              <a:t>Of the 3 V’s, the main one for end users is Variety</a:t>
            </a:r>
          </a:p>
          <a:p>
            <a:pPr lvl="1"/>
            <a:r>
              <a:rPr lang="en-US" dirty="0" smtClean="0"/>
              <a:t>Though the perceive Velocity (hard to capture)</a:t>
            </a:r>
          </a:p>
          <a:p>
            <a:pPr lvl="1"/>
            <a:r>
              <a:rPr lang="en-US" dirty="0" smtClean="0"/>
              <a:t>And Volume (hard to query)</a:t>
            </a:r>
          </a:p>
          <a:p>
            <a:r>
              <a:rPr lang="en-US" dirty="0" smtClean="0"/>
              <a:t>Cannot nurture one tool for one dataset</a:t>
            </a:r>
          </a:p>
          <a:p>
            <a:pPr lvl="1"/>
            <a:r>
              <a:rPr lang="en-US" dirty="0" smtClean="0"/>
              <a:t>End users needs ability to radically customize</a:t>
            </a:r>
          </a:p>
          <a:p>
            <a:pPr lvl="1"/>
            <a:endParaRPr lang="en-US" dirty="0"/>
          </a:p>
        </p:txBody>
      </p:sp>
    </p:spTree>
    <p:extLst>
      <p:ext uri="{BB962C8B-B14F-4D97-AF65-F5344CB8AC3E}">
        <p14:creationId xmlns:p14="http://schemas.microsoft.com/office/powerpoint/2010/main" val="918343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a:t>
            </a:r>
            <a:endParaRPr lang="en-US" dirty="0"/>
          </a:p>
        </p:txBody>
      </p:sp>
      <p:sp>
        <p:nvSpPr>
          <p:cNvPr id="3" name="Content Placeholder 2"/>
          <p:cNvSpPr>
            <a:spLocks noGrp="1"/>
          </p:cNvSpPr>
          <p:nvPr>
            <p:ph idx="1"/>
          </p:nvPr>
        </p:nvSpPr>
        <p:spPr/>
        <p:txBody>
          <a:bodyPr/>
          <a:lstStyle/>
          <a:p>
            <a:r>
              <a:rPr lang="en-US" dirty="0" smtClean="0"/>
              <a:t>Targets: journalists and government watchdogs</a:t>
            </a:r>
          </a:p>
          <a:p>
            <a:pPr lvl="1"/>
            <a:r>
              <a:rPr lang="en-US" dirty="0" smtClean="0"/>
              <a:t>They work with new data sets for every story</a:t>
            </a:r>
          </a:p>
          <a:p>
            <a:pPr lvl="1"/>
            <a:r>
              <a:rPr lang="en-US" dirty="0" smtClean="0"/>
              <a:t>Are really smart about the data</a:t>
            </a:r>
          </a:p>
          <a:p>
            <a:pPr lvl="1"/>
            <a:r>
              <a:rPr lang="en-US" dirty="0" smtClean="0"/>
              <a:t>Willing to do huge amounts of manual labor</a:t>
            </a:r>
          </a:p>
          <a:p>
            <a:pPr lvl="1"/>
            <a:r>
              <a:rPr lang="en-US" dirty="0" smtClean="0"/>
              <a:t>But often have little skill with data tools</a:t>
            </a:r>
          </a:p>
          <a:p>
            <a:pPr lvl="1"/>
            <a:endParaRPr lang="en-US" dirty="0"/>
          </a:p>
        </p:txBody>
      </p:sp>
    </p:spTree>
    <p:extLst>
      <p:ext uri="{BB962C8B-B14F-4D97-AF65-F5344CB8AC3E}">
        <p14:creationId xmlns:p14="http://schemas.microsoft.com/office/powerpoint/2010/main" val="1757766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t>Case Study: </a:t>
            </a:r>
            <a:r>
              <a:rPr lang="en-US" i="1"/>
              <a:t>The Ethanol Czars/</a:t>
            </a:r>
            <a:r>
              <a:rPr lang="en-US"/>
              <a:t/>
            </a:r>
            <a:br>
              <a:rPr lang="en-US"/>
            </a:br>
            <a:r>
              <a:rPr lang="en-US" i="1"/>
              <a:t>Shadows in a Green Business</a:t>
            </a:r>
          </a:p>
        </p:txBody>
      </p:sp>
      <p:pic>
        <p:nvPicPr>
          <p:cNvPr id="4" name="Picture 3"/>
          <p:cNvPicPr>
            <a:picLocks noChangeAspect="1"/>
          </p:cNvPicPr>
          <p:nvPr/>
        </p:nvPicPr>
        <p:blipFill>
          <a:blip r:embed="rId2"/>
          <a:stretch>
            <a:fillRect/>
          </a:stretch>
        </p:blipFill>
        <p:spPr>
          <a:xfrm>
            <a:off x="632389" y="1739992"/>
            <a:ext cx="7971644" cy="5118008"/>
          </a:xfrm>
          <a:prstGeom prst="rect">
            <a:avLst/>
          </a:prstGeom>
        </p:spPr>
      </p:pic>
    </p:spTree>
    <p:extLst>
      <p:ext uri="{BB962C8B-B14F-4D97-AF65-F5344CB8AC3E}">
        <p14:creationId xmlns:p14="http://schemas.microsoft.com/office/powerpoint/2010/main" val="39245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6200" y="0"/>
            <a:ext cx="6426868" cy="6858000"/>
          </a:xfrm>
          <a:prstGeom prst="rect">
            <a:avLst/>
          </a:prstGeom>
        </p:spPr>
      </p:pic>
    </p:spTree>
    <p:extLst>
      <p:ext uri="{BB962C8B-B14F-4D97-AF65-F5344CB8AC3E}">
        <p14:creationId xmlns:p14="http://schemas.microsoft.com/office/powerpoint/2010/main" val="1941028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Ethanol Project Data Sources</a:t>
            </a:r>
            <a:br>
              <a:rPr lang="en-US"/>
            </a:br>
            <a:r>
              <a:rPr lang="en-US" sz="4000"/>
              <a:t>(as Emilia, the journalist, saw them)</a:t>
            </a: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551531331"/>
              </p:ext>
            </p:extLst>
          </p:nvPr>
        </p:nvGraphicFramePr>
        <p:xfrm>
          <a:off x="0" y="1751221"/>
          <a:ext cx="9144001" cy="5090558"/>
        </p:xfrm>
        <a:graphic>
          <a:graphicData uri="http://schemas.openxmlformats.org/drawingml/2006/table">
            <a:tbl>
              <a:tblPr/>
              <a:tblGrid>
                <a:gridCol w="194741"/>
                <a:gridCol w="1301227"/>
                <a:gridCol w="3611572"/>
                <a:gridCol w="3841720"/>
                <a:gridCol w="194741"/>
              </a:tblGrid>
              <a:tr h="134904">
                <a:tc>
                  <a:txBody>
                    <a:bodyPr/>
                    <a:lstStyle/>
                    <a:p>
                      <a:pPr algn="l" fontAlgn="b"/>
                      <a:r>
                        <a:rPr lang="en-US" sz="800" b="0" i="0" u="none" strike="noStrike" dirty="0">
                          <a:solidFill>
                            <a:srgbClr val="000000"/>
                          </a:solidFill>
                          <a:effectLst/>
                          <a:latin typeface="Calibri"/>
                        </a:rPr>
                        <a:t> </a:t>
                      </a:r>
                    </a:p>
                  </a:txBody>
                  <a:tcPr marL="8760" marR="8760" marT="8760" marB="0" anchor="b">
                    <a:lnL>
                      <a:noFill/>
                    </a:lnL>
                    <a:lnR>
                      <a:noFill/>
                    </a:lnR>
                    <a:lnT>
                      <a:noFill/>
                    </a:lnT>
                    <a:lnB>
                      <a:noFill/>
                    </a:lnB>
                    <a:solidFill>
                      <a:srgbClr val="FFFFFF"/>
                    </a:solidFill>
                  </a:tcPr>
                </a:tc>
                <a:tc>
                  <a:txBody>
                    <a:bodyPr/>
                    <a:lstStyle/>
                    <a:p>
                      <a:pPr algn="l" fontAlgn="ctr"/>
                      <a:r>
                        <a:rPr lang="en-US" sz="800" b="0" i="0" u="none" strike="noStrike">
                          <a:solidFill>
                            <a:srgbClr val="000000"/>
                          </a:solidFill>
                          <a:effectLst/>
                          <a:latin typeface="Calibri"/>
                        </a:rPr>
                        <a:t> </a:t>
                      </a:r>
                    </a:p>
                  </a:txBody>
                  <a:tcPr marL="8760" marR="8760" marT="8760" marB="0" anchor="ctr">
                    <a:lnL>
                      <a:noFill/>
                    </a:lnL>
                    <a:lnR>
                      <a:noFill/>
                    </a:lnR>
                    <a:lnT>
                      <a:noFill/>
                    </a:lnT>
                    <a:lnB>
                      <a:noFill/>
                    </a:lnB>
                    <a:solidFill>
                      <a:srgbClr val="FFFFFF"/>
                    </a:solidFill>
                  </a:tcPr>
                </a:tc>
                <a:tc>
                  <a:txBody>
                    <a:bodyPr/>
                    <a:lstStyle/>
                    <a:p>
                      <a:pPr algn="l" fontAlgn="ctr"/>
                      <a:r>
                        <a:rPr lang="en-US" sz="800" b="0" i="0" u="none" strike="noStrike">
                          <a:solidFill>
                            <a:srgbClr val="000000"/>
                          </a:solidFill>
                          <a:effectLst/>
                          <a:latin typeface="Calibri"/>
                        </a:rPr>
                        <a:t> </a:t>
                      </a:r>
                    </a:p>
                  </a:txBody>
                  <a:tcPr marL="8760" marR="8760" marT="8760" marB="0" anchor="ctr">
                    <a:lnL>
                      <a:noFill/>
                    </a:lnL>
                    <a:lnR>
                      <a:noFill/>
                    </a:lnR>
                    <a:lnT>
                      <a:noFill/>
                    </a:lnT>
                    <a:lnB>
                      <a:noFill/>
                    </a:lnB>
                    <a:solidFill>
                      <a:srgbClr val="FFFFFF"/>
                    </a:solidFill>
                  </a:tcPr>
                </a:tc>
                <a:tc>
                  <a:txBody>
                    <a:bodyPr/>
                    <a:lstStyle/>
                    <a:p>
                      <a:pPr algn="l" fontAlgn="ctr"/>
                      <a:r>
                        <a:rPr lang="en-US" sz="800" b="0" i="0" u="none" strike="noStrike">
                          <a:solidFill>
                            <a:srgbClr val="000000"/>
                          </a:solidFill>
                          <a:effectLst/>
                          <a:latin typeface="Calibri"/>
                        </a:rPr>
                        <a:t> </a:t>
                      </a:r>
                    </a:p>
                  </a:txBody>
                  <a:tcPr marL="8760" marR="8760" marT="8760"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62799">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http://ethanolrfa.org</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Renewable Fuels Association</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Calibri"/>
                        </a:rPr>
                        <a:t>Used to get information about the companies that produce ethanol in the United States and statistics from the industry.</a:t>
                      </a:r>
                    </a:p>
                  </a:txBody>
                  <a:tcPr marL="8760" marR="8760" marT="8760" marB="0" anchor="ctr">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62799">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http://www.opensecrets.org</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Center for Responsive Politics</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Very important for the project as it gave access to the bulk lobbying data which was one of the pilars of the story.</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62799">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http://www.ifc.org</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IFC/World Bank</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review the information related to the loans given by the IFC (World Bank) to develop ethanol projects in Latin America.</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62799">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http://www.iadb.org</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Inter-American Development Bank</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dirty="0">
                          <a:solidFill>
                            <a:srgbClr val="000000"/>
                          </a:solidFill>
                          <a:effectLst/>
                          <a:latin typeface="Calibri"/>
                        </a:rPr>
                        <a:t>Used to review the information related to the loans given by the Inter-American Development Bank to develop ethanol projects in Latin America.</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62799">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http://www.caf.com</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The Development Bank of Latin America (CAF)</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review the reports of the loans given by the organization to help with the development of ethanol projects in Latin America.</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21722">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http://www.consejoderedaccion.org</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Consejo de Redacción</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get access to campaign contribution reports made by companies in Colombia.</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21722">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http://www.eia.gov</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U.S. Energy Information Administration</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get statistics about the industry.</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21722">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http://usda.gov</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Unites States Department of Agriculture</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get statistics about the industry.</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21722">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http://www.sec.gov/edgar.shtml</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Securities and Exchange Commission/Edgar</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access to financial reports made by the industry.</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437997">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http://www.unica.com.br</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Brazilian Sugarcane Industry Association (UNICA)</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get information about the ethanol industry in Brazil.</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328203">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http://www.lexisnexis.com.ezproxy.bu.edu/us/lnacademic</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Lexis Nexis Academic</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review information about the ethanol companies and the entrepreneurs who lead it.</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437997">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http://www.tse.jus.br</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Tribunal Superior Eleitoral/ Supreme Electoral Tribunal from Brazil</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get access to campaign contribution reports made by companies in Brazil.</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21722">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http://www.minem.gob.pe</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Energy Ministry of Peru</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get statistics and information about the industry in Peru.</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21722">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http://www.aduanet.gob.pe</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Customs Peru</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review customs information about the industry in Peru.</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21722">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http://www.asocana.org</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Asocaña</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access to statistics and information about the industry in Colombia.</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21722">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http://www.fedebiocombustibles.com</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Fedebiocombustibles</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access to statistics and information about the industry in Colombia.</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62799">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http://www.defensoria.gob.pe</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Advocacy office in Peru</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review reports about complaints from the people of Piura about irregularities related to ethanol companies.</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262799">
                <a:tc>
                  <a:txBody>
                    <a:bodyPr/>
                    <a:lstStyle/>
                    <a:p>
                      <a:pPr algn="l" fontAlgn="b"/>
                      <a:r>
                        <a:rPr lang="en-US" sz="800" b="0" i="0" u="none" strike="noStrike">
                          <a:solidFill>
                            <a:srgbClr val="000000"/>
                          </a:solidFill>
                          <a:effectLst/>
                          <a:latin typeface="Calibri"/>
                        </a:rPr>
                        <a:t> </a:t>
                      </a:r>
                    </a:p>
                  </a:txBody>
                  <a:tcPr marL="8760" marR="8760" marT="876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US" sz="700" b="0" i="0" u="none" strike="noStrike">
                          <a:solidFill>
                            <a:srgbClr val="000000"/>
                          </a:solidFill>
                          <a:effectLst/>
                          <a:latin typeface="Calibri"/>
                        </a:rPr>
                        <a:t>http://www.cao-ombudsman.org</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Calibri"/>
                        </a:rPr>
                        <a:t>Compliance Advisor Ombudsman</a:t>
                      </a:r>
                    </a:p>
                  </a:txBody>
                  <a:tcPr marL="8760" marR="8760" marT="876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Calibri"/>
                        </a:rPr>
                        <a:t>Used to review the results of the evaluations made to projects that received loans from the IFC (World Bank) that received complaints.</a:t>
                      </a:r>
                    </a:p>
                  </a:txBody>
                  <a:tcPr marL="8760" marR="8760" marT="876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r h="134904">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c>
                  <a:txBody>
                    <a:bodyPr/>
                    <a:lstStyle/>
                    <a:p>
                      <a:pPr algn="l" fontAlgn="ctr"/>
                      <a:r>
                        <a:rPr lang="en-US" sz="800" b="0" i="0" u="none" strike="noStrike">
                          <a:solidFill>
                            <a:srgbClr val="000000"/>
                          </a:solidFill>
                          <a:effectLst/>
                          <a:latin typeface="Calibri"/>
                        </a:rPr>
                        <a:t> </a:t>
                      </a:r>
                    </a:p>
                  </a:txBody>
                  <a:tcPr marL="8760" marR="8760" marT="876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n-US" sz="800" b="0" i="0" u="none" strike="noStrike">
                          <a:solidFill>
                            <a:srgbClr val="000000"/>
                          </a:solidFill>
                          <a:effectLst/>
                          <a:latin typeface="Calibri"/>
                        </a:rPr>
                        <a:t> </a:t>
                      </a:r>
                    </a:p>
                  </a:txBody>
                  <a:tcPr marL="8760" marR="8760" marT="876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ctr"/>
                      <a:r>
                        <a:rPr lang="en-US" sz="800" b="0" i="0" u="none" strike="noStrike">
                          <a:solidFill>
                            <a:srgbClr val="000000"/>
                          </a:solidFill>
                          <a:effectLst/>
                          <a:latin typeface="Calibri"/>
                        </a:rPr>
                        <a:t> </a:t>
                      </a:r>
                    </a:p>
                  </a:txBody>
                  <a:tcPr marL="8760" marR="8760" marT="8760" marB="0" anchor="ctr">
                    <a:lnL>
                      <a:noFill/>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l" fontAlgn="b"/>
                      <a:r>
                        <a:rPr lang="en-US" sz="800" b="0" i="0" u="none" strike="noStrike">
                          <a:solidFill>
                            <a:srgbClr val="000000"/>
                          </a:solidFill>
                          <a:effectLst/>
                          <a:latin typeface="Calibri"/>
                        </a:rPr>
                        <a:t> </a:t>
                      </a:r>
                    </a:p>
                  </a:txBody>
                  <a:tcPr marL="8760" marR="8760" marT="8760" marB="0"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757495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Need </a:t>
            </a:r>
            <a:r>
              <a:rPr lang="en-US" dirty="0"/>
              <a:t>a Programmer?</a:t>
            </a:r>
          </a:p>
        </p:txBody>
      </p:sp>
      <p:sp>
        <p:nvSpPr>
          <p:cNvPr id="3" name="Content Placeholder 2"/>
          <p:cNvSpPr>
            <a:spLocks noGrp="1"/>
          </p:cNvSpPr>
          <p:nvPr>
            <p:ph idx="1"/>
          </p:nvPr>
        </p:nvSpPr>
        <p:spPr/>
        <p:txBody>
          <a:bodyPr>
            <a:normAutofit/>
          </a:bodyPr>
          <a:lstStyle/>
          <a:p>
            <a:r>
              <a:rPr lang="en-US" sz="2400" dirty="0" smtClean="0"/>
              <a:t>Data </a:t>
            </a:r>
            <a:r>
              <a:rPr lang="en-US" sz="2400" dirty="0"/>
              <a:t>is too large to be opened in Excel</a:t>
            </a:r>
          </a:p>
          <a:p>
            <a:r>
              <a:rPr lang="en-US" sz="2400" dirty="0"/>
              <a:t>D</a:t>
            </a:r>
            <a:r>
              <a:rPr lang="en-US" sz="2400" dirty="0" smtClean="0"/>
              <a:t>ata </a:t>
            </a:r>
            <a:r>
              <a:rPr lang="en-US" sz="2400" dirty="0"/>
              <a:t>is unclean, and too large to be cleaned manually without at least some automation</a:t>
            </a:r>
          </a:p>
          <a:p>
            <a:r>
              <a:rPr lang="en-US" sz="2400" dirty="0"/>
              <a:t>D</a:t>
            </a:r>
            <a:r>
              <a:rPr lang="en-US" sz="2400" dirty="0" smtClean="0"/>
              <a:t>ata </a:t>
            </a:r>
            <a:r>
              <a:rPr lang="en-US" sz="2400" dirty="0"/>
              <a:t>consist of multiple large tables of data that need to be correlated ( </a:t>
            </a:r>
            <a:r>
              <a:rPr lang="en-US" sz="2400" i="1" dirty="0"/>
              <a:t>joined </a:t>
            </a:r>
            <a:r>
              <a:rPr lang="en-US" sz="2400" dirty="0"/>
              <a:t>) in non-trivial ways</a:t>
            </a:r>
          </a:p>
          <a:p>
            <a:r>
              <a:rPr lang="en-US" sz="2400" dirty="0"/>
              <a:t>D</a:t>
            </a:r>
            <a:r>
              <a:rPr lang="en-US" sz="2400" dirty="0" smtClean="0"/>
              <a:t>ata is </a:t>
            </a:r>
            <a:r>
              <a:rPr lang="en-US" sz="2400" dirty="0"/>
              <a:t>available only through online search forms that do not by themselves </a:t>
            </a:r>
            <a:r>
              <a:rPr lang="en-US" sz="2400" dirty="0" smtClean="0"/>
              <a:t>support desired analytics</a:t>
            </a:r>
          </a:p>
          <a:p>
            <a:r>
              <a:rPr lang="en-US" sz="2400" dirty="0" smtClean="0"/>
              <a:t>W</a:t>
            </a:r>
            <a:r>
              <a:rPr lang="en-US" sz="2400" dirty="0" smtClean="0"/>
              <a:t>ant to build an interactive online </a:t>
            </a:r>
            <a:r>
              <a:rPr lang="en-US" sz="2400" dirty="0" smtClean="0"/>
              <a:t>“news app” story</a:t>
            </a:r>
            <a:endParaRPr lang="en-US" sz="2400" dirty="0"/>
          </a:p>
        </p:txBody>
      </p:sp>
    </p:spTree>
    <p:extLst>
      <p:ext uri="{BB962C8B-B14F-4D97-AF65-F5344CB8AC3E}">
        <p14:creationId xmlns:p14="http://schemas.microsoft.com/office/powerpoint/2010/main" val="1076228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Ethanol Project Queries</a:t>
            </a:r>
            <a:br>
              <a:rPr lang="en-US"/>
            </a:br>
            <a:r>
              <a:rPr lang="en-US" sz="3600"/>
              <a:t>As Initially Formulated by the Journalist</a:t>
            </a:r>
            <a:endParaRPr lang="en-US"/>
          </a:p>
        </p:txBody>
      </p:sp>
      <p:sp>
        <p:nvSpPr>
          <p:cNvPr id="3" name="Content Placeholder 2"/>
          <p:cNvSpPr>
            <a:spLocks noGrp="1"/>
          </p:cNvSpPr>
          <p:nvPr>
            <p:ph idx="1"/>
          </p:nvPr>
        </p:nvSpPr>
        <p:spPr/>
        <p:txBody>
          <a:bodyPr>
            <a:normAutofit/>
          </a:bodyPr>
          <a:lstStyle/>
          <a:p>
            <a:pPr>
              <a:spcBef>
                <a:spcPts val="600"/>
              </a:spcBef>
            </a:pPr>
            <a:r>
              <a:rPr lang="en-US"/>
              <a:t>“The ethanol bill that received more lobbying money (amount paid by companies)”</a:t>
            </a:r>
          </a:p>
          <a:p>
            <a:pPr>
              <a:spcBef>
                <a:spcPts val="600"/>
              </a:spcBef>
            </a:pPr>
            <a:r>
              <a:rPr lang="en-US"/>
              <a:t>“The companies that invest more money in ethanol lobby, and what they lobby for”</a:t>
            </a:r>
          </a:p>
          <a:p>
            <a:pPr>
              <a:spcBef>
                <a:spcPts val="600"/>
              </a:spcBef>
            </a:pPr>
            <a:r>
              <a:rPr lang="en-US"/>
              <a:t>“The senators that received more money from the companies and if they promoted (sponsored/cosponsored) a bill”</a:t>
            </a:r>
          </a:p>
          <a:p>
            <a:pPr>
              <a:spcBef>
                <a:spcPts val="600"/>
              </a:spcBef>
            </a:pPr>
            <a:r>
              <a:rPr lang="en-US"/>
              <a:t>“The lobbyists that receive more money from ethanol companies to lobby for the industry”</a:t>
            </a:r>
          </a:p>
          <a:p>
            <a:pPr>
              <a:spcBef>
                <a:spcPts val="600"/>
              </a:spcBef>
            </a:pPr>
            <a:r>
              <a:rPr lang="en-US"/>
              <a:t>“Money invested by organizations (non-conventional companies)”</a:t>
            </a:r>
          </a:p>
          <a:p>
            <a:pPr>
              <a:spcBef>
                <a:spcPts val="600"/>
              </a:spcBef>
            </a:pPr>
            <a:r>
              <a:rPr lang="en-US"/>
              <a:t>“How big is ethanol lobbying?”</a:t>
            </a:r>
          </a:p>
          <a:p>
            <a:pPr>
              <a:spcBef>
                <a:spcPts val="600"/>
              </a:spcBef>
            </a:pPr>
            <a:r>
              <a:rPr lang="en-US"/>
              <a:t>"Crossing [</a:t>
            </a:r>
            <a:r>
              <a:rPr lang="en-US" i="1"/>
              <a:t>joining</a:t>
            </a:r>
            <a:r>
              <a:rPr lang="en-US"/>
              <a:t>] the information with the other databases”</a:t>
            </a:r>
          </a:p>
        </p:txBody>
      </p:sp>
    </p:spTree>
    <p:extLst>
      <p:ext uri="{BB962C8B-B14F-4D97-AF65-F5344CB8AC3E}">
        <p14:creationId xmlns:p14="http://schemas.microsoft.com/office/powerpoint/2010/main" val="2686469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Data Work for the Ethanol Project</a:t>
            </a:r>
          </a:p>
        </p:txBody>
      </p:sp>
      <p:sp>
        <p:nvSpPr>
          <p:cNvPr id="3" name="Content Placeholder 2"/>
          <p:cNvSpPr>
            <a:spLocks noGrp="1"/>
          </p:cNvSpPr>
          <p:nvPr>
            <p:ph idx="1"/>
          </p:nvPr>
        </p:nvSpPr>
        <p:spPr>
          <a:xfrm>
            <a:off x="685800" y="1550894"/>
            <a:ext cx="7770813" cy="4575269"/>
          </a:xfrm>
        </p:spPr>
        <p:txBody>
          <a:bodyPr>
            <a:noAutofit/>
          </a:bodyPr>
          <a:lstStyle/>
          <a:p>
            <a:pPr marL="457200" indent="-457200">
              <a:buFont typeface="+mj-lt"/>
              <a:buAutoNum type="arabicPeriod"/>
            </a:pPr>
            <a:r>
              <a:rPr lang="en-US" sz="2400" dirty="0"/>
              <a:t>Get all the relevant data into PostgreSQL</a:t>
            </a:r>
          </a:p>
          <a:p>
            <a:pPr marL="800100" lvl="1" indent="-457200">
              <a:buFont typeface="+mj-lt"/>
              <a:buAutoNum type="arabicPeriod"/>
            </a:pPr>
            <a:r>
              <a:rPr lang="en-US" dirty="0"/>
              <a:t>Clean up Emilia’s spreadsheets to make them perfectly tabular</a:t>
            </a:r>
          </a:p>
          <a:p>
            <a:pPr marL="800100" lvl="1" indent="-457200">
              <a:buFont typeface="+mj-lt"/>
              <a:buAutoNum type="arabicPeriod"/>
            </a:pPr>
            <a:r>
              <a:rPr lang="en-US" dirty="0"/>
              <a:t>Fix broken CSV files downloaded from </a:t>
            </a:r>
            <a:r>
              <a:rPr lang="en-US" dirty="0" err="1"/>
              <a:t>OpenSecrets</a:t>
            </a:r>
            <a:endParaRPr lang="en-US" dirty="0"/>
          </a:p>
          <a:p>
            <a:pPr marL="800100" lvl="1" indent="-457200">
              <a:buFont typeface="+mj-lt"/>
              <a:buAutoNum type="arabicPeriod"/>
            </a:pPr>
            <a:r>
              <a:rPr lang="en-US" dirty="0"/>
              <a:t>Have Emilia go through 280 organizations in her spreadsheet and find the exact spelling of each organization name as it appeared in the </a:t>
            </a:r>
            <a:r>
              <a:rPr lang="en-US" dirty="0" err="1"/>
              <a:t>OpenSecrets</a:t>
            </a:r>
            <a:r>
              <a:rPr lang="en-US" dirty="0"/>
              <a:t> database; import to database</a:t>
            </a:r>
          </a:p>
          <a:p>
            <a:pPr marL="800100" lvl="1" indent="-457200">
              <a:buFont typeface="+mj-lt"/>
              <a:buAutoNum type="arabicPeriod"/>
            </a:pPr>
            <a:r>
              <a:rPr lang="en-US" dirty="0"/>
              <a:t>Have Emilia’s intern go through 1293 congressional bills with the word “ethanol” in them to make sure each one actually is an ethanol-related bill (was the case for 1196 of them).</a:t>
            </a:r>
          </a:p>
          <a:p>
            <a:pPr marL="457200" indent="-457200">
              <a:buFont typeface="+mj-lt"/>
              <a:buAutoNum type="arabicPeriod"/>
            </a:pPr>
            <a:r>
              <a:rPr lang="en-US" sz="2400" dirty="0" smtClean="0"/>
              <a:t>Formulate/run </a:t>
            </a:r>
            <a:r>
              <a:rPr lang="en-US" sz="2400" dirty="0"/>
              <a:t>SQL queries; export results to Excel</a:t>
            </a:r>
          </a:p>
          <a:p>
            <a:pPr marL="457200" indent="-457200">
              <a:buFont typeface="+mj-lt"/>
              <a:buAutoNum type="arabicPeriod"/>
            </a:pPr>
            <a:r>
              <a:rPr lang="en-US" sz="2400" dirty="0"/>
              <a:t>Verify integrity of results through independent sources</a:t>
            </a:r>
          </a:p>
        </p:txBody>
      </p:sp>
    </p:spTree>
    <p:extLst>
      <p:ext uri="{BB962C8B-B14F-4D97-AF65-F5344CB8AC3E}">
        <p14:creationId xmlns:p14="http://schemas.microsoft.com/office/powerpoint/2010/main" val="15529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23"/>
            <a:ext cx="9144000" cy="888257"/>
          </a:xfrm>
        </p:spPr>
        <p:txBody>
          <a:bodyPr>
            <a:normAutofit/>
          </a:bodyPr>
          <a:lstStyle/>
          <a:p>
            <a:r>
              <a:rPr lang="en-US"/>
              <a:t>Spreadsheet Database Import</a:t>
            </a:r>
          </a:p>
        </p:txBody>
      </p:sp>
      <p:pic>
        <p:nvPicPr>
          <p:cNvPr id="4" name="Picture 3"/>
          <p:cNvPicPr>
            <a:picLocks noChangeAspect="1"/>
          </p:cNvPicPr>
          <p:nvPr/>
        </p:nvPicPr>
        <p:blipFill>
          <a:blip r:embed="rId2"/>
          <a:stretch>
            <a:fillRect/>
          </a:stretch>
        </p:blipFill>
        <p:spPr>
          <a:xfrm>
            <a:off x="0" y="1308100"/>
            <a:ext cx="9144000" cy="5549900"/>
          </a:xfrm>
          <a:prstGeom prst="rect">
            <a:avLst/>
          </a:prstGeom>
        </p:spPr>
      </p:pic>
    </p:spTree>
    <p:extLst>
      <p:ext uri="{BB962C8B-B14F-4D97-AF65-F5344CB8AC3E}">
        <p14:creationId xmlns:p14="http://schemas.microsoft.com/office/powerpoint/2010/main" val="271188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308100"/>
            <a:ext cx="9144000" cy="5549900"/>
          </a:xfrm>
          <a:prstGeom prst="rect">
            <a:avLst/>
          </a:prstGeom>
        </p:spPr>
      </p:pic>
      <p:sp>
        <p:nvSpPr>
          <p:cNvPr id="7" name="Title 1"/>
          <p:cNvSpPr>
            <a:spLocks noGrp="1"/>
          </p:cNvSpPr>
          <p:nvPr>
            <p:ph type="title"/>
          </p:nvPr>
        </p:nvSpPr>
        <p:spPr>
          <a:xfrm>
            <a:off x="0" y="121023"/>
            <a:ext cx="9144000" cy="888257"/>
          </a:xfrm>
        </p:spPr>
        <p:txBody>
          <a:bodyPr>
            <a:normAutofit/>
          </a:bodyPr>
          <a:lstStyle/>
          <a:p>
            <a:r>
              <a:rPr lang="en-US"/>
              <a:t>Spreadsheet Database Import</a:t>
            </a:r>
          </a:p>
        </p:txBody>
      </p:sp>
    </p:spTree>
    <p:extLst>
      <p:ext uri="{BB962C8B-B14F-4D97-AF65-F5344CB8AC3E}">
        <p14:creationId xmlns:p14="http://schemas.microsoft.com/office/powerpoint/2010/main" val="164680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21023"/>
            <a:ext cx="9144000" cy="888257"/>
          </a:xfrm>
        </p:spPr>
        <p:txBody>
          <a:bodyPr>
            <a:normAutofit/>
          </a:bodyPr>
          <a:lstStyle/>
          <a:p>
            <a:r>
              <a:rPr lang="en-US"/>
              <a:t>Spreadsheet Database Import</a:t>
            </a:r>
          </a:p>
        </p:txBody>
      </p:sp>
      <p:pic>
        <p:nvPicPr>
          <p:cNvPr id="5" name="Picture 4"/>
          <p:cNvPicPr>
            <a:picLocks noChangeAspect="1"/>
          </p:cNvPicPr>
          <p:nvPr/>
        </p:nvPicPr>
        <p:blipFill>
          <a:blip r:embed="rId2"/>
          <a:stretch>
            <a:fillRect/>
          </a:stretch>
        </p:blipFill>
        <p:spPr>
          <a:xfrm>
            <a:off x="0" y="1375706"/>
            <a:ext cx="9144000" cy="4653280"/>
          </a:xfrm>
          <a:prstGeom prst="rect">
            <a:avLst/>
          </a:prstGeom>
        </p:spPr>
      </p:pic>
    </p:spTree>
    <p:extLst>
      <p:ext uri="{BB962C8B-B14F-4D97-AF65-F5344CB8AC3E}">
        <p14:creationId xmlns:p14="http://schemas.microsoft.com/office/powerpoint/2010/main" val="3735489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HCI Methods</a:t>
            </a:r>
            <a:endParaRPr lang="en-US" dirty="0"/>
          </a:p>
        </p:txBody>
      </p:sp>
      <p:sp>
        <p:nvSpPr>
          <p:cNvPr id="3" name="Content Placeholder 2"/>
          <p:cNvSpPr>
            <a:spLocks noGrp="1"/>
          </p:cNvSpPr>
          <p:nvPr>
            <p:ph idx="1"/>
          </p:nvPr>
        </p:nvSpPr>
        <p:spPr>
          <a:xfrm>
            <a:off x="685800" y="1869141"/>
            <a:ext cx="7770813" cy="4594412"/>
          </a:xfrm>
        </p:spPr>
        <p:txBody>
          <a:bodyPr>
            <a:normAutofit lnSpcReduction="10000"/>
          </a:bodyPr>
          <a:lstStyle/>
          <a:p>
            <a:r>
              <a:rPr lang="en-US" dirty="0" smtClean="0"/>
              <a:t>Interviews</a:t>
            </a:r>
          </a:p>
          <a:p>
            <a:pPr lvl="1"/>
            <a:r>
              <a:rPr lang="en-US" dirty="0" smtClean="0"/>
              <a:t>Talk with subjects about their needs &amp; experiences</a:t>
            </a:r>
          </a:p>
          <a:p>
            <a:pPr lvl="1"/>
            <a:r>
              <a:rPr lang="en-US" dirty="0" smtClean="0"/>
              <a:t>Talk about potential improvements and how they would fit in</a:t>
            </a:r>
          </a:p>
          <a:p>
            <a:r>
              <a:rPr lang="en-US" dirty="0" smtClean="0"/>
              <a:t>Wizard of Oz</a:t>
            </a:r>
          </a:p>
          <a:p>
            <a:pPr lvl="1"/>
            <a:r>
              <a:rPr lang="en-US" dirty="0" smtClean="0"/>
              <a:t>Perform data work users want but cannot do themselves</a:t>
            </a:r>
          </a:p>
          <a:p>
            <a:pPr lvl="1"/>
            <a:r>
              <a:rPr lang="en-US" dirty="0" smtClean="0"/>
              <a:t>Learn about the kind of work they want to do</a:t>
            </a:r>
          </a:p>
          <a:p>
            <a:pPr lvl="1"/>
            <a:r>
              <a:rPr lang="en-US" dirty="0" smtClean="0"/>
              <a:t>Design tools that meet those needs</a:t>
            </a:r>
          </a:p>
          <a:p>
            <a:r>
              <a:rPr lang="en-US" dirty="0" smtClean="0"/>
              <a:t>Tool and UI development and field studies</a:t>
            </a:r>
          </a:p>
          <a:p>
            <a:pPr lvl="1"/>
            <a:r>
              <a:rPr lang="en-US" dirty="0" smtClean="0"/>
              <a:t>Design tools that meet hypothesized needs</a:t>
            </a:r>
          </a:p>
          <a:p>
            <a:pPr lvl="1"/>
            <a:r>
              <a:rPr lang="en-US" dirty="0" smtClean="0"/>
              <a:t>Study their use in the field to validate hypotheses</a:t>
            </a:r>
          </a:p>
          <a:p>
            <a:r>
              <a:rPr lang="en-US" dirty="0" smtClean="0"/>
              <a:t>Iterate</a:t>
            </a:r>
          </a:p>
          <a:p>
            <a:pPr lvl="1"/>
            <a:endParaRPr lang="en-US" dirty="0"/>
          </a:p>
        </p:txBody>
      </p:sp>
    </p:spTree>
    <p:extLst>
      <p:ext uri="{BB962C8B-B14F-4D97-AF65-F5344CB8AC3E}">
        <p14:creationId xmlns:p14="http://schemas.microsoft.com/office/powerpoint/2010/main" val="3431823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7320810"/>
          </a:xfrm>
          <a:prstGeom prst="rect">
            <a:avLst/>
          </a:prstGeom>
        </p:spPr>
      </p:pic>
      <p:sp>
        <p:nvSpPr>
          <p:cNvPr id="2" name="Title 1"/>
          <p:cNvSpPr>
            <a:spLocks noGrp="1"/>
          </p:cNvSpPr>
          <p:nvPr>
            <p:ph type="title"/>
          </p:nvPr>
        </p:nvSpPr>
        <p:spPr>
          <a:xfrm>
            <a:off x="685800" y="121023"/>
            <a:ext cx="7770813" cy="910937"/>
          </a:xfrm>
          <a:solidFill>
            <a:schemeClr val="bg1">
              <a:alpha val="49000"/>
            </a:schemeClr>
          </a:solidFill>
          <a:effectLst>
            <a:outerShdw blurRad="50800" dist="38100" dir="2700000" algn="tl" rotWithShape="0">
              <a:srgbClr val="000000">
                <a:alpha val="43000"/>
              </a:srgbClr>
            </a:outerShdw>
          </a:effectLst>
        </p:spPr>
        <p:txBody>
          <a:bodyPr/>
          <a:lstStyle/>
          <a:p>
            <a:r>
              <a:rPr lang="en-US" dirty="0" smtClean="0"/>
              <a:t>Broken CSV</a:t>
            </a:r>
            <a:endParaRPr lang="en-US" dirty="0"/>
          </a:p>
        </p:txBody>
      </p:sp>
      <p:pic>
        <p:nvPicPr>
          <p:cNvPr id="5" name="Picture 4"/>
          <p:cNvPicPr>
            <a:picLocks noChangeAspect="1"/>
          </p:cNvPicPr>
          <p:nvPr/>
        </p:nvPicPr>
        <p:blipFill>
          <a:blip r:embed="rId3"/>
          <a:stretch>
            <a:fillRect/>
          </a:stretch>
        </p:blipFill>
        <p:spPr>
          <a:xfrm>
            <a:off x="2866457" y="2767014"/>
            <a:ext cx="6011289" cy="3925912"/>
          </a:xfrm>
          <a:prstGeom prst="rect">
            <a:avLst/>
          </a:prstGeom>
        </p:spPr>
      </p:pic>
    </p:spTree>
    <p:extLst>
      <p:ext uri="{BB962C8B-B14F-4D97-AF65-F5344CB8AC3E}">
        <p14:creationId xmlns:p14="http://schemas.microsoft.com/office/powerpoint/2010/main" val="91236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7320810"/>
          </a:xfrm>
          <a:prstGeom prst="rect">
            <a:avLst/>
          </a:prstGeom>
        </p:spPr>
      </p:pic>
      <p:sp>
        <p:nvSpPr>
          <p:cNvPr id="2" name="Title 1"/>
          <p:cNvSpPr>
            <a:spLocks noGrp="1"/>
          </p:cNvSpPr>
          <p:nvPr>
            <p:ph type="title"/>
          </p:nvPr>
        </p:nvSpPr>
        <p:spPr>
          <a:xfrm>
            <a:off x="685800" y="121023"/>
            <a:ext cx="7770813" cy="910937"/>
          </a:xfrm>
          <a:solidFill>
            <a:schemeClr val="bg1">
              <a:alpha val="49000"/>
            </a:schemeClr>
          </a:solidFill>
          <a:effectLst>
            <a:outerShdw blurRad="50800" dist="38100" dir="2700000" algn="tl" rotWithShape="0">
              <a:srgbClr val="000000">
                <a:alpha val="43000"/>
              </a:srgbClr>
            </a:outerShdw>
          </a:effectLst>
        </p:spPr>
        <p:txBody>
          <a:bodyPr/>
          <a:lstStyle/>
          <a:p>
            <a:r>
              <a:rPr lang="en-US"/>
              <a:t>Custom Programming</a:t>
            </a:r>
          </a:p>
        </p:txBody>
      </p:sp>
      <p:pic>
        <p:nvPicPr>
          <p:cNvPr id="3" name="Picture 2"/>
          <p:cNvPicPr>
            <a:picLocks noChangeAspect="1"/>
          </p:cNvPicPr>
          <p:nvPr/>
        </p:nvPicPr>
        <p:blipFill>
          <a:blip r:embed="rId3"/>
          <a:stretch>
            <a:fillRect/>
          </a:stretch>
        </p:blipFill>
        <p:spPr>
          <a:xfrm>
            <a:off x="2369984" y="1095557"/>
            <a:ext cx="6774015" cy="5883465"/>
          </a:xfrm>
          <a:prstGeom prst="rect">
            <a:avLst/>
          </a:prstGeom>
        </p:spPr>
      </p:pic>
    </p:spTree>
    <p:extLst>
      <p:ext uri="{BB962C8B-B14F-4D97-AF65-F5344CB8AC3E}">
        <p14:creationId xmlns:p14="http://schemas.microsoft.com/office/powerpoint/2010/main" val="2856333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23"/>
            <a:ext cx="9144000" cy="1429871"/>
          </a:xfrm>
        </p:spPr>
        <p:txBody>
          <a:bodyPr>
            <a:normAutofit/>
          </a:bodyPr>
          <a:lstStyle/>
          <a:p>
            <a:r>
              <a:rPr lang="en-US" sz="4000" dirty="0" smtClean="0"/>
              <a:t>Schema Issues</a:t>
            </a:r>
            <a:endParaRPr lang="en-US" sz="4000" dirty="0"/>
          </a:p>
        </p:txBody>
      </p:sp>
      <p:sp>
        <p:nvSpPr>
          <p:cNvPr id="3" name="Content Placeholder 2"/>
          <p:cNvSpPr>
            <a:spLocks noGrp="1"/>
          </p:cNvSpPr>
          <p:nvPr>
            <p:ph idx="1"/>
          </p:nvPr>
        </p:nvSpPr>
        <p:spPr>
          <a:xfrm>
            <a:off x="685800" y="1451548"/>
            <a:ext cx="7770813" cy="5046399"/>
          </a:xfrm>
        </p:spPr>
        <p:txBody>
          <a:bodyPr>
            <a:normAutofit fontScale="92500"/>
          </a:bodyPr>
          <a:lstStyle/>
          <a:p>
            <a:r>
              <a:rPr lang="en-US" sz="2800" dirty="0"/>
              <a:t>What does the raw data mean?</a:t>
            </a:r>
          </a:p>
          <a:p>
            <a:pPr lvl="1"/>
            <a:r>
              <a:rPr lang="en-US" sz="2400" dirty="0"/>
              <a:t>Examples from the “lobbying” table: What does “</a:t>
            </a:r>
            <a:r>
              <a:rPr lang="en-US" sz="2400" dirty="0" err="1"/>
              <a:t>luse</a:t>
            </a:r>
            <a:r>
              <a:rPr lang="en-US" sz="2400" dirty="0"/>
              <a:t>”, “</a:t>
            </a:r>
            <a:r>
              <a:rPr lang="en-US" sz="2400" dirty="0" err="1"/>
              <a:t>ind</a:t>
            </a:r>
            <a:r>
              <a:rPr lang="en-US" sz="2400" dirty="0"/>
              <a:t>”, and “</a:t>
            </a:r>
            <a:r>
              <a:rPr lang="en-US" sz="2400" dirty="0" err="1"/>
              <a:t>ultorg</a:t>
            </a:r>
            <a:r>
              <a:rPr lang="en-US" sz="2400" dirty="0"/>
              <a:t>” mean?</a:t>
            </a:r>
          </a:p>
          <a:p>
            <a:pPr lvl="1"/>
            <a:r>
              <a:rPr lang="en-US" sz="2400" dirty="0"/>
              <a:t>Understanding the raw data is absolutely critical to getting correct and meaningful results</a:t>
            </a:r>
          </a:p>
          <a:p>
            <a:r>
              <a:rPr lang="en-US" sz="2800" dirty="0"/>
              <a:t>How are entities (companies, people, contracts etc.) identified?</a:t>
            </a:r>
          </a:p>
          <a:p>
            <a:pPr lvl="1"/>
            <a:r>
              <a:rPr lang="en-US" sz="2400" dirty="0"/>
              <a:t>The name of an individual may be spelled in many ways</a:t>
            </a:r>
          </a:p>
          <a:p>
            <a:pPr lvl="1"/>
            <a:r>
              <a:rPr lang="en-US" sz="2400" dirty="0"/>
              <a:t>Multiple individuals may have the same name</a:t>
            </a:r>
          </a:p>
          <a:p>
            <a:r>
              <a:rPr lang="en-US" sz="2800" dirty="0" smtClean="0"/>
              <a:t>Journalist will </a:t>
            </a:r>
            <a:r>
              <a:rPr lang="en-US" sz="2800" dirty="0"/>
              <a:t>understand the </a:t>
            </a:r>
            <a:r>
              <a:rPr lang="en-US" sz="2800" u="sng" dirty="0"/>
              <a:t>data</a:t>
            </a:r>
            <a:r>
              <a:rPr lang="en-US" sz="2800" dirty="0"/>
              <a:t> better than the programmer</a:t>
            </a:r>
          </a:p>
        </p:txBody>
      </p:sp>
    </p:spTree>
    <p:extLst>
      <p:ext uri="{BB962C8B-B14F-4D97-AF65-F5344CB8AC3E}">
        <p14:creationId xmlns:p14="http://schemas.microsoft.com/office/powerpoint/2010/main" val="1032939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
            <a:ext cx="7770813" cy="6801572"/>
          </a:xfrm>
        </p:spPr>
        <p:txBody>
          <a:bodyPr>
            <a:normAutofit/>
          </a:bodyPr>
          <a:lstStyle/>
          <a:p>
            <a:pPr marL="0" indent="0">
              <a:spcBef>
                <a:spcPts val="0"/>
              </a:spcBef>
              <a:buNone/>
            </a:pPr>
            <a:r>
              <a:rPr lang="en-US" sz="800">
                <a:latin typeface="Lucida Console"/>
                <a:cs typeface="Lucida Console"/>
              </a:rPr>
              <a:t>create view v_lobbying as</a:t>
            </a:r>
          </a:p>
          <a:p>
            <a:pPr marL="0" indent="0">
              <a:spcBef>
                <a:spcPts val="0"/>
              </a:spcBef>
              <a:buNone/>
            </a:pPr>
            <a:r>
              <a:rPr lang="en-US" sz="800">
                <a:latin typeface="Lucida Console"/>
                <a:cs typeface="Lucida Console"/>
              </a:rPr>
              <a:t>select</a:t>
            </a:r>
          </a:p>
          <a:p>
            <a:pPr marL="0" indent="0">
              <a:spcBef>
                <a:spcPts val="0"/>
              </a:spcBef>
              <a:buNone/>
            </a:pPr>
            <a:r>
              <a:rPr lang="en-US" sz="800">
                <a:latin typeface="Lucida Console"/>
                <a:cs typeface="Lucida Console"/>
              </a:rPr>
              <a:t>  uniqid, registrant_raw, registrant, isfirm, client_raw, client, ultorg,</a:t>
            </a:r>
          </a:p>
          <a:p>
            <a:pPr marL="0" indent="0">
              <a:spcBef>
                <a:spcPts val="0"/>
              </a:spcBef>
              <a:buNone/>
            </a:pPr>
            <a:r>
              <a:rPr lang="en-US" sz="800">
                <a:latin typeface="Lucida Console"/>
                <a:cs typeface="Lucida Console"/>
              </a:rPr>
              <a:t>  (amount / (select cpiv from cpi c where lyear = c.cyear)) as amount,</a:t>
            </a:r>
          </a:p>
          <a:p>
            <a:pPr marL="0" indent="0">
              <a:spcBef>
                <a:spcPts val="0"/>
              </a:spcBef>
              <a:buNone/>
            </a:pPr>
            <a:r>
              <a:rPr lang="en-US" sz="800">
                <a:latin typeface="Lucida Console"/>
                <a:cs typeface="Lucida Console"/>
              </a:rPr>
              <a:t>  amount as amount_unadjusted,</a:t>
            </a:r>
          </a:p>
          <a:p>
            <a:pPr marL="0" indent="0">
              <a:spcBef>
                <a:spcPts val="0"/>
              </a:spcBef>
              <a:buNone/>
            </a:pPr>
            <a:r>
              <a:rPr lang="en-US" sz="800">
                <a:latin typeface="Lucida Console"/>
                <a:cs typeface="Lucida Console"/>
              </a:rPr>
              <a:t>  catcode, source, lself, IncludeNSFS, luse, ind, lyear, ltype, typelong,</a:t>
            </a:r>
          </a:p>
          <a:p>
            <a:pPr marL="0" indent="0">
              <a:spcBef>
                <a:spcPts val="0"/>
              </a:spcBef>
              <a:buNone/>
            </a:pPr>
            <a:r>
              <a:rPr lang="en-US" sz="800">
                <a:latin typeface="Lucida Console"/>
                <a:cs typeface="Lucida Console"/>
              </a:rPr>
              <a:t>  affiliate</a:t>
            </a:r>
          </a:p>
          <a:p>
            <a:pPr marL="0" indent="0">
              <a:spcBef>
                <a:spcPts val="0"/>
              </a:spcBef>
              <a:buNone/>
            </a:pPr>
            <a:r>
              <a:rPr lang="en-US" sz="800">
                <a:latin typeface="Lucida Console"/>
                <a:cs typeface="Lucida Console"/>
              </a:rPr>
              <a:t>from lobbying</a:t>
            </a:r>
          </a:p>
          <a:p>
            <a:pPr marL="0" indent="0">
              <a:spcBef>
                <a:spcPts val="0"/>
              </a:spcBef>
              <a:buNone/>
            </a:pPr>
            <a:r>
              <a:rPr lang="en-US" sz="800">
                <a:latin typeface="Lucida Console"/>
                <a:cs typeface="Lucida Console"/>
              </a:rPr>
              <a:t>where luse != 'n'</a:t>
            </a:r>
          </a:p>
          <a:p>
            <a:pPr marL="0" indent="0">
              <a:spcBef>
                <a:spcPts val="0"/>
              </a:spcBef>
              <a:buNone/>
            </a:pPr>
            <a:r>
              <a:rPr lang="en-US" sz="800">
                <a:latin typeface="Lucida Console"/>
                <a:cs typeface="Lucida Console"/>
              </a:rPr>
              <a:t>and ind = 'y'</a:t>
            </a:r>
          </a:p>
          <a:p>
            <a:pPr marL="0" indent="0">
              <a:spcBef>
                <a:spcPts val="0"/>
              </a:spcBef>
              <a:buNone/>
            </a:pPr>
            <a:endParaRPr lang="en-US" sz="800">
              <a:latin typeface="Lucida Console"/>
              <a:cs typeface="Lucida Console"/>
            </a:endParaRPr>
          </a:p>
          <a:p>
            <a:pPr marL="0" indent="0">
              <a:spcBef>
                <a:spcPts val="0"/>
              </a:spcBef>
              <a:buNone/>
            </a:pPr>
            <a:r>
              <a:rPr lang="en-US" sz="800">
                <a:latin typeface="Lucida Console"/>
                <a:cs typeface="Lucida Console"/>
              </a:rPr>
              <a:t>create view v_bill_contributions(</a:t>
            </a:r>
          </a:p>
          <a:p>
            <a:pPr marL="0" indent="0">
              <a:spcBef>
                <a:spcPts val="0"/>
              </a:spcBef>
              <a:buNone/>
            </a:pPr>
            <a:r>
              <a:rPr lang="en-US" sz="800">
                <a:latin typeface="Lucida Console"/>
                <a:cs typeface="Lucida Console"/>
              </a:rPr>
              <a:t>	congno, bill_name, uniqid, client, ultorg, amount, amount_unadjusted, lself,</a:t>
            </a:r>
          </a:p>
          <a:p>
            <a:pPr marL="0" indent="0">
              <a:spcBef>
                <a:spcPts val="0"/>
              </a:spcBef>
              <a:buNone/>
            </a:pPr>
            <a:r>
              <a:rPr lang="en-US" sz="800">
                <a:latin typeface="Lucida Console"/>
                <a:cs typeface="Lucida Console"/>
              </a:rPr>
              <a:t>	includensfs, lyear, specificissue, si_id, issueid) as</a:t>
            </a:r>
          </a:p>
          <a:p>
            <a:pPr marL="0" indent="0">
              <a:spcBef>
                <a:spcPts val="0"/>
              </a:spcBef>
              <a:buNone/>
            </a:pPr>
            <a:r>
              <a:rPr lang="en-US" sz="800">
                <a:latin typeface="Lucida Console"/>
                <a:cs typeface="Lucida Console"/>
              </a:rPr>
              <a:t>select lb.congno, lb.bill_name, l.uniqid, l.client, l.ultorg, l.amount,</a:t>
            </a:r>
          </a:p>
          <a:p>
            <a:pPr marL="0" indent="0">
              <a:spcBef>
                <a:spcPts val="0"/>
              </a:spcBef>
              <a:buNone/>
            </a:pPr>
            <a:r>
              <a:rPr lang="en-US" sz="800">
                <a:latin typeface="Lucida Console"/>
                <a:cs typeface="Lucida Console"/>
              </a:rPr>
              <a:t>  l.amount_unadjusted, l.lself, l.includensfs, l.lyear,</a:t>
            </a:r>
          </a:p>
          <a:p>
            <a:pPr marL="0" indent="0">
              <a:spcBef>
                <a:spcPts val="0"/>
              </a:spcBef>
              <a:buNone/>
            </a:pPr>
            <a:r>
              <a:rPr lang="en-US" sz="800">
                <a:latin typeface="Lucida Console"/>
                <a:cs typeface="Lucida Console"/>
              </a:rPr>
              <a:t>  li.specificissue, li.SI_ID, li.issueid</a:t>
            </a:r>
          </a:p>
          <a:p>
            <a:pPr marL="0" indent="0">
              <a:spcBef>
                <a:spcPts val="0"/>
              </a:spcBef>
              <a:buNone/>
            </a:pPr>
            <a:r>
              <a:rPr lang="en-US" sz="800">
                <a:latin typeface="Lucida Console"/>
                <a:cs typeface="Lucida Console"/>
              </a:rPr>
              <a:t>from v_lobbying l, lobbyissue li, lob_bills lb</a:t>
            </a:r>
          </a:p>
          <a:p>
            <a:pPr marL="0" indent="0">
              <a:spcBef>
                <a:spcPts val="0"/>
              </a:spcBef>
              <a:buNone/>
            </a:pPr>
            <a:r>
              <a:rPr lang="en-US" sz="800">
                <a:latin typeface="Lucida Console"/>
                <a:cs typeface="Lucida Console"/>
              </a:rPr>
              <a:t>where li.uniqID = l.uniqid</a:t>
            </a:r>
          </a:p>
          <a:p>
            <a:pPr marL="0" indent="0">
              <a:spcBef>
                <a:spcPts val="0"/>
              </a:spcBef>
              <a:buNone/>
            </a:pPr>
            <a:r>
              <a:rPr lang="en-US" sz="800">
                <a:latin typeface="Lucida Console"/>
                <a:cs typeface="Lucida Console"/>
              </a:rPr>
              <a:t>and   lb.si_id = li.SI_ID</a:t>
            </a:r>
          </a:p>
          <a:p>
            <a:pPr marL="0" indent="0">
              <a:spcBef>
                <a:spcPts val="0"/>
              </a:spcBef>
              <a:buNone/>
            </a:pPr>
            <a:endParaRPr lang="en-US" sz="800">
              <a:latin typeface="Lucida Console"/>
              <a:cs typeface="Lucida Console"/>
            </a:endParaRPr>
          </a:p>
          <a:p>
            <a:pPr marL="0" indent="0">
              <a:spcBef>
                <a:spcPts val="0"/>
              </a:spcBef>
              <a:buNone/>
            </a:pPr>
            <a:r>
              <a:rPr lang="en-US" sz="800">
                <a:latin typeface="Lucida Console"/>
                <a:cs typeface="Lucida Console"/>
              </a:rPr>
              <a:t>select eb.congno, eb.bill_name,</a:t>
            </a:r>
          </a:p>
          <a:p>
            <a:pPr marL="0" indent="0">
              <a:spcBef>
                <a:spcPts val="0"/>
              </a:spcBef>
              <a:buNone/>
            </a:pPr>
            <a:r>
              <a:rPr lang="en-US" sz="800">
                <a:latin typeface="Lucida Console"/>
                <a:cs typeface="Lucida Console"/>
              </a:rPr>
              <a:t>  (select count(*) from (</a:t>
            </a:r>
          </a:p>
          <a:p>
            <a:pPr marL="0" indent="0">
              <a:spcBef>
                <a:spcPts val="0"/>
              </a:spcBef>
              <a:buNone/>
            </a:pPr>
            <a:r>
              <a:rPr lang="en-US" sz="800">
                <a:latin typeface="Lucida Console"/>
                <a:cs typeface="Lucida Console"/>
              </a:rPr>
              <a:t>      select bc.client</a:t>
            </a:r>
          </a:p>
          <a:p>
            <a:pPr marL="0" indent="0">
              <a:spcBef>
                <a:spcPts val="0"/>
              </a:spcBef>
              <a:buNone/>
            </a:pPr>
            <a:r>
              <a:rPr lang="en-US" sz="800">
                <a:latin typeface="Lucida Console"/>
                <a:cs typeface="Lucida Console"/>
              </a:rPr>
              <a:t>      from v_bill_contributions bc</a:t>
            </a:r>
          </a:p>
          <a:p>
            <a:pPr marL="0" indent="0">
              <a:spcBef>
                <a:spcPts val="0"/>
              </a:spcBef>
              <a:buNone/>
            </a:pPr>
            <a:r>
              <a:rPr lang="en-US" sz="800">
                <a:latin typeface="Lucida Console"/>
                <a:cs typeface="Lucida Console"/>
              </a:rPr>
              <a:t>      where bc.congno = eb.congno and bc.bill_name = eb.bill_name</a:t>
            </a:r>
          </a:p>
          <a:p>
            <a:pPr marL="0" indent="0">
              <a:spcBef>
                <a:spcPts val="0"/>
              </a:spcBef>
              <a:buNone/>
            </a:pPr>
            <a:r>
              <a:rPr lang="en-US" sz="800">
                <a:latin typeface="Lucida Console"/>
                <a:cs typeface="Lucida Console"/>
              </a:rPr>
              <a:t>      union</a:t>
            </a:r>
          </a:p>
          <a:p>
            <a:pPr marL="0" indent="0">
              <a:spcBef>
                <a:spcPts val="0"/>
              </a:spcBef>
              <a:buNone/>
            </a:pPr>
            <a:r>
              <a:rPr lang="en-US" sz="800">
                <a:latin typeface="Lucida Console"/>
                <a:cs typeface="Lucida Console"/>
              </a:rPr>
              <a:t>      select bc.ultorg</a:t>
            </a:r>
          </a:p>
          <a:p>
            <a:pPr marL="0" indent="0">
              <a:spcBef>
                <a:spcPts val="0"/>
              </a:spcBef>
              <a:buNone/>
            </a:pPr>
            <a:r>
              <a:rPr lang="en-US" sz="800">
                <a:latin typeface="Lucida Console"/>
                <a:cs typeface="Lucida Console"/>
              </a:rPr>
              <a:t>      from v_bill_contributions bc</a:t>
            </a:r>
          </a:p>
          <a:p>
            <a:pPr marL="0" indent="0">
              <a:spcBef>
                <a:spcPts val="0"/>
              </a:spcBef>
              <a:buNone/>
            </a:pPr>
            <a:r>
              <a:rPr lang="en-US" sz="800">
                <a:latin typeface="Lucida Console"/>
                <a:cs typeface="Lucida Console"/>
              </a:rPr>
              <a:t>      where bc.congno = eb.congno and bc.bill_name = eb.bill_name</a:t>
            </a:r>
          </a:p>
          <a:p>
            <a:pPr marL="0" indent="0">
              <a:spcBef>
                <a:spcPts val="0"/>
              </a:spcBef>
              <a:buNone/>
            </a:pPr>
            <a:r>
              <a:rPr lang="en-US" sz="800">
                <a:latin typeface="Lucida Console"/>
                <a:cs typeface="Lucida Console"/>
              </a:rPr>
              <a:t>    ) t) as count_all_organizations,</a:t>
            </a:r>
          </a:p>
          <a:p>
            <a:pPr marL="0" indent="0">
              <a:spcBef>
                <a:spcPts val="0"/>
              </a:spcBef>
              <a:buNone/>
            </a:pPr>
            <a:r>
              <a:rPr lang="en-US" sz="800">
                <a:latin typeface="Lucida Console"/>
                <a:cs typeface="Lucida Console"/>
              </a:rPr>
              <a:t>  (select count(*) from (</a:t>
            </a:r>
          </a:p>
          <a:p>
            <a:pPr marL="0" indent="0">
              <a:spcBef>
                <a:spcPts val="0"/>
              </a:spcBef>
              <a:buNone/>
            </a:pPr>
            <a:r>
              <a:rPr lang="en-US" sz="800">
                <a:latin typeface="Lucida Console"/>
                <a:cs typeface="Lucida Console"/>
              </a:rPr>
              <a:t>      select bc.client</a:t>
            </a:r>
          </a:p>
          <a:p>
            <a:pPr marL="0" indent="0">
              <a:spcBef>
                <a:spcPts val="0"/>
              </a:spcBef>
              <a:buNone/>
            </a:pPr>
            <a:r>
              <a:rPr lang="en-US" sz="800">
                <a:latin typeface="Lucida Console"/>
                <a:cs typeface="Lucida Console"/>
              </a:rPr>
              <a:t>      from v_bill_contributions bc</a:t>
            </a:r>
          </a:p>
          <a:p>
            <a:pPr marL="0" indent="0">
              <a:spcBef>
                <a:spcPts val="0"/>
              </a:spcBef>
              <a:buNone/>
            </a:pPr>
            <a:r>
              <a:rPr lang="en-US" sz="800">
                <a:latin typeface="Lucida Console"/>
                <a:cs typeface="Lucida Console"/>
              </a:rPr>
              <a:t>      where bc.congno = eb.congno and bc.bill_name = eb.bill_name</a:t>
            </a:r>
          </a:p>
          <a:p>
            <a:pPr marL="0" indent="0">
              <a:spcBef>
                <a:spcPts val="0"/>
              </a:spcBef>
              <a:buNone/>
            </a:pPr>
            <a:r>
              <a:rPr lang="en-US" sz="800">
                <a:latin typeface="Lucida Console"/>
                <a:cs typeface="Lucida Console"/>
              </a:rPr>
              <a:t>      and bc.client in (select opensecrets_name from associations_opensecrets)</a:t>
            </a:r>
          </a:p>
          <a:p>
            <a:pPr marL="0" indent="0">
              <a:spcBef>
                <a:spcPts val="0"/>
              </a:spcBef>
              <a:buNone/>
            </a:pPr>
            <a:r>
              <a:rPr lang="en-US" sz="800">
                <a:latin typeface="Lucida Console"/>
                <a:cs typeface="Lucida Console"/>
              </a:rPr>
              <a:t>      union</a:t>
            </a:r>
          </a:p>
          <a:p>
            <a:pPr marL="0" indent="0">
              <a:spcBef>
                <a:spcPts val="0"/>
              </a:spcBef>
              <a:buNone/>
            </a:pPr>
            <a:r>
              <a:rPr lang="en-US" sz="800">
                <a:latin typeface="Lucida Console"/>
                <a:cs typeface="Lucida Console"/>
              </a:rPr>
              <a:t>      select bc.ultorg</a:t>
            </a:r>
          </a:p>
          <a:p>
            <a:pPr marL="0" indent="0">
              <a:spcBef>
                <a:spcPts val="0"/>
              </a:spcBef>
              <a:buNone/>
            </a:pPr>
            <a:r>
              <a:rPr lang="en-US" sz="800">
                <a:latin typeface="Lucida Console"/>
                <a:cs typeface="Lucida Console"/>
              </a:rPr>
              <a:t>      from v_bill_contributions bc</a:t>
            </a:r>
          </a:p>
          <a:p>
            <a:pPr marL="0" indent="0">
              <a:spcBef>
                <a:spcPts val="0"/>
              </a:spcBef>
              <a:buNone/>
            </a:pPr>
            <a:r>
              <a:rPr lang="en-US" sz="800">
                <a:latin typeface="Lucida Console"/>
                <a:cs typeface="Lucida Console"/>
              </a:rPr>
              <a:t>      where bc.congno = eb.congno and bc.bill_name = eb.bill_name</a:t>
            </a:r>
          </a:p>
          <a:p>
            <a:pPr marL="0" indent="0">
              <a:spcBef>
                <a:spcPts val="0"/>
              </a:spcBef>
              <a:buNone/>
            </a:pPr>
            <a:r>
              <a:rPr lang="en-US" sz="800">
                <a:latin typeface="Lucida Console"/>
                <a:cs typeface="Lucida Console"/>
              </a:rPr>
              <a:t>      and bc.ultorg in (select opensecrets_name from associations_opensecrets)</a:t>
            </a:r>
          </a:p>
          <a:p>
            <a:pPr marL="0" indent="0">
              <a:spcBef>
                <a:spcPts val="0"/>
              </a:spcBef>
              <a:buNone/>
            </a:pPr>
            <a:r>
              <a:rPr lang="en-US" sz="800">
                <a:latin typeface="Lucida Console"/>
                <a:cs typeface="Lucida Console"/>
              </a:rPr>
              <a:t>    ) t) as count_ethanol_organizations,</a:t>
            </a:r>
          </a:p>
          <a:p>
            <a:pPr marL="0" indent="0">
              <a:spcBef>
                <a:spcPts val="0"/>
              </a:spcBef>
              <a:buNone/>
            </a:pPr>
            <a:r>
              <a:rPr lang="en-US" sz="800">
                <a:latin typeface="Lucida Console"/>
                <a:cs typeface="Lucida Console"/>
              </a:rPr>
              <a:t>  (select sum(amount) from (select distinct bc.uniqid, bc.amount</a:t>
            </a:r>
          </a:p>
          <a:p>
            <a:pPr marL="0" indent="0">
              <a:spcBef>
                <a:spcPts val="0"/>
              </a:spcBef>
              <a:buNone/>
            </a:pPr>
            <a:r>
              <a:rPr lang="en-US" sz="800">
                <a:latin typeface="Lucida Console"/>
                <a:cs typeface="Lucida Console"/>
              </a:rPr>
              <a:t>      from v_bill_contributions bc</a:t>
            </a:r>
          </a:p>
          <a:p>
            <a:pPr marL="0" indent="0">
              <a:spcBef>
                <a:spcPts val="0"/>
              </a:spcBef>
              <a:buNone/>
            </a:pPr>
            <a:r>
              <a:rPr lang="en-US" sz="800">
                <a:latin typeface="Lucida Console"/>
                <a:cs typeface="Lucida Console"/>
              </a:rPr>
              <a:t>      where bc.congno = eb.congno and bc.bill_name = eb.bill_name</a:t>
            </a:r>
          </a:p>
          <a:p>
            <a:pPr marL="0" indent="0">
              <a:spcBef>
                <a:spcPts val="0"/>
              </a:spcBef>
              <a:buNone/>
            </a:pPr>
            <a:r>
              <a:rPr lang="en-US" sz="800">
                <a:latin typeface="Lucida Console"/>
                <a:cs typeface="Lucida Console"/>
              </a:rPr>
              <a:t>    ) t) as sum_all_reports,</a:t>
            </a:r>
          </a:p>
          <a:p>
            <a:pPr marL="0" indent="0">
              <a:spcBef>
                <a:spcPts val="0"/>
              </a:spcBef>
              <a:buNone/>
            </a:pPr>
            <a:r>
              <a:rPr lang="en-US" sz="800">
                <a:latin typeface="Lucida Console"/>
                <a:cs typeface="Lucida Console"/>
              </a:rPr>
              <a:t>  (select sum(amount) from (select distinct bc.uniqid, bc.amount</a:t>
            </a:r>
          </a:p>
          <a:p>
            <a:pPr marL="0" indent="0">
              <a:spcBef>
                <a:spcPts val="0"/>
              </a:spcBef>
              <a:buNone/>
            </a:pPr>
            <a:r>
              <a:rPr lang="en-US" sz="800">
                <a:latin typeface="Lucida Console"/>
                <a:cs typeface="Lucida Console"/>
              </a:rPr>
              <a:t>      from v_bill_contributions bc</a:t>
            </a:r>
          </a:p>
          <a:p>
            <a:pPr marL="0" indent="0">
              <a:spcBef>
                <a:spcPts val="0"/>
              </a:spcBef>
              <a:buNone/>
            </a:pPr>
            <a:r>
              <a:rPr lang="en-US" sz="800">
                <a:latin typeface="Lucida Console"/>
                <a:cs typeface="Lucida Console"/>
              </a:rPr>
              <a:t>      where bc.congno = eb.congno and bc.bill_name = eb.bill_name</a:t>
            </a:r>
          </a:p>
          <a:p>
            <a:pPr marL="0" indent="0">
              <a:spcBef>
                <a:spcPts val="0"/>
              </a:spcBef>
              <a:buNone/>
            </a:pPr>
            <a:r>
              <a:rPr lang="en-US" sz="800">
                <a:latin typeface="Lucida Console"/>
                <a:cs typeface="Lucida Console"/>
              </a:rPr>
              <a:t>      and (bc.client in (select opensecrets_name from associations_opensecrets)</a:t>
            </a:r>
          </a:p>
          <a:p>
            <a:pPr marL="0" indent="0">
              <a:spcBef>
                <a:spcPts val="0"/>
              </a:spcBef>
              <a:buNone/>
            </a:pPr>
            <a:r>
              <a:rPr lang="en-US" sz="800">
                <a:latin typeface="Lucida Console"/>
                <a:cs typeface="Lucida Console"/>
              </a:rPr>
              <a:t>        or bc.ultorg in (select opensecrets_name from associations_opensecrets))</a:t>
            </a:r>
          </a:p>
          <a:p>
            <a:pPr marL="0" indent="0">
              <a:spcBef>
                <a:spcPts val="0"/>
              </a:spcBef>
              <a:buNone/>
            </a:pPr>
            <a:r>
              <a:rPr lang="en-US" sz="800">
                <a:latin typeface="Lucida Console"/>
                <a:cs typeface="Lucida Console"/>
              </a:rPr>
              <a:t>    ) t) as sum_all_reports_ethanol_organizations,</a:t>
            </a:r>
          </a:p>
          <a:p>
            <a:pPr marL="0" indent="0">
              <a:spcBef>
                <a:spcPts val="0"/>
              </a:spcBef>
              <a:buNone/>
            </a:pPr>
            <a:r>
              <a:rPr lang="en-US" sz="800">
                <a:latin typeface="Lucida Console"/>
                <a:cs typeface="Lucida Console"/>
              </a:rPr>
              <a:t>    eb.btitle</a:t>
            </a:r>
          </a:p>
          <a:p>
            <a:pPr marL="0" indent="0">
              <a:spcBef>
                <a:spcPts val="0"/>
              </a:spcBef>
              <a:buNone/>
            </a:pPr>
            <a:r>
              <a:rPr lang="en-US" sz="800">
                <a:latin typeface="Lucida Console"/>
                <a:cs typeface="Lucida Console"/>
              </a:rPr>
              <a:t>from v_ethanol_bills eb</a:t>
            </a:r>
          </a:p>
          <a:p>
            <a:pPr marL="0" indent="0">
              <a:spcBef>
                <a:spcPts val="0"/>
              </a:spcBef>
              <a:buNone/>
            </a:pPr>
            <a:r>
              <a:rPr lang="en-US" sz="800">
                <a:latin typeface="Lucida Console"/>
                <a:cs typeface="Lucida Console"/>
              </a:rPr>
              <a:t>order by sum_all_reports desc nulls last</a:t>
            </a:r>
          </a:p>
        </p:txBody>
      </p:sp>
      <p:sp>
        <p:nvSpPr>
          <p:cNvPr id="4" name="Title 1"/>
          <p:cNvSpPr>
            <a:spLocks noGrp="1"/>
          </p:cNvSpPr>
          <p:nvPr>
            <p:ph type="title"/>
          </p:nvPr>
        </p:nvSpPr>
        <p:spPr>
          <a:xfrm rot="5400000">
            <a:off x="4769762" y="2714066"/>
            <a:ext cx="6857999" cy="1429871"/>
          </a:xfrm>
        </p:spPr>
        <p:txBody>
          <a:bodyPr>
            <a:normAutofit/>
          </a:bodyPr>
          <a:lstStyle/>
          <a:p>
            <a:r>
              <a:rPr lang="en-US" sz="4000"/>
              <a:t>One Actual SQL Query</a:t>
            </a:r>
          </a:p>
        </p:txBody>
      </p:sp>
    </p:spTree>
    <p:extLst>
      <p:ext uri="{BB962C8B-B14F-4D97-AF65-F5344CB8AC3E}">
        <p14:creationId xmlns:p14="http://schemas.microsoft.com/office/powerpoint/2010/main" val="2173990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55671"/>
            <a:ext cx="9144000" cy="5940069"/>
          </a:xfrm>
          <a:prstGeom prst="rect">
            <a:avLst/>
          </a:prstGeom>
        </p:spPr>
      </p:pic>
    </p:spTree>
    <p:extLst>
      <p:ext uri="{BB962C8B-B14F-4D97-AF65-F5344CB8AC3E}">
        <p14:creationId xmlns:p14="http://schemas.microsoft.com/office/powerpoint/2010/main" val="55187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37164"/>
          <a:stretch/>
        </p:blipFill>
        <p:spPr>
          <a:xfrm>
            <a:off x="396886" y="0"/>
            <a:ext cx="8345973" cy="6847270"/>
          </a:xfrm>
          <a:prstGeom prst="rect">
            <a:avLst/>
          </a:prstGeom>
        </p:spPr>
      </p:pic>
    </p:spTree>
    <p:extLst>
      <p:ext uri="{BB962C8B-B14F-4D97-AF65-F5344CB8AC3E}">
        <p14:creationId xmlns:p14="http://schemas.microsoft.com/office/powerpoint/2010/main" val="511570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4820"/>
          <a:stretch/>
        </p:blipFill>
        <p:spPr>
          <a:xfrm>
            <a:off x="0" y="1202065"/>
            <a:ext cx="9144000" cy="4200128"/>
          </a:xfrm>
          <a:prstGeom prst="rect">
            <a:avLst/>
          </a:prstGeom>
        </p:spPr>
      </p:pic>
    </p:spTree>
    <p:extLst>
      <p:ext uri="{BB962C8B-B14F-4D97-AF65-F5344CB8AC3E}">
        <p14:creationId xmlns:p14="http://schemas.microsoft.com/office/powerpoint/2010/main" val="2405244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Moreland Commission</a:t>
            </a:r>
            <a:endParaRPr lang="en-US" dirty="0"/>
          </a:p>
        </p:txBody>
      </p:sp>
      <p:pic>
        <p:nvPicPr>
          <p:cNvPr id="8" name="Content Placeholder 7"/>
          <p:cNvPicPr>
            <a:picLocks noGrp="1" noChangeAspect="1"/>
          </p:cNvPicPr>
          <p:nvPr>
            <p:ph sz="half" idx="1"/>
          </p:nvPr>
        </p:nvPicPr>
        <p:blipFill>
          <a:blip r:embed="rId3"/>
          <a:stretch>
            <a:fillRect/>
          </a:stretch>
        </p:blipFill>
        <p:spPr>
          <a:xfrm>
            <a:off x="400276" y="1632858"/>
            <a:ext cx="4269695" cy="4717196"/>
          </a:xfrm>
        </p:spPr>
      </p:pic>
      <p:sp>
        <p:nvSpPr>
          <p:cNvPr id="11" name="Content Placeholder 10"/>
          <p:cNvSpPr>
            <a:spLocks noGrp="1"/>
          </p:cNvSpPr>
          <p:nvPr>
            <p:ph sz="half" idx="2"/>
          </p:nvPr>
        </p:nvSpPr>
        <p:spPr/>
        <p:txBody>
          <a:bodyPr/>
          <a:lstStyle/>
          <a:p>
            <a:r>
              <a:rPr lang="en-US" dirty="0" smtClean="0"/>
              <a:t>Formed by Cuomo in 2013</a:t>
            </a:r>
          </a:p>
          <a:p>
            <a:r>
              <a:rPr lang="en-US" dirty="0" smtClean="0"/>
              <a:t>Root out corruption in NY State politics</a:t>
            </a:r>
          </a:p>
          <a:p>
            <a:r>
              <a:rPr lang="en-US" dirty="0" smtClean="0"/>
              <a:t>Cooperative state offices</a:t>
            </a:r>
          </a:p>
          <a:p>
            <a:r>
              <a:rPr lang="en-US" dirty="0" smtClean="0"/>
              <a:t>Subpoena power</a:t>
            </a:r>
          </a:p>
          <a:p>
            <a:endParaRPr lang="en-US" dirty="0"/>
          </a:p>
        </p:txBody>
      </p:sp>
    </p:spTree>
    <p:extLst>
      <p:ext uri="{BB962C8B-B14F-4D97-AF65-F5344CB8AC3E}">
        <p14:creationId xmlns:p14="http://schemas.microsoft.com/office/powerpoint/2010/main" val="279352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Data</a:t>
            </a:r>
            <a:endParaRPr lang="en-US" dirty="0"/>
          </a:p>
        </p:txBody>
      </p:sp>
      <p:sp>
        <p:nvSpPr>
          <p:cNvPr id="4" name="Rectangle 1"/>
          <p:cNvSpPr>
            <a:spLocks noGrp="1" noChangeArrowheads="1"/>
          </p:cNvSpPr>
          <p:nvPr>
            <p:ph idx="1"/>
          </p:nvPr>
        </p:nvSpPr>
        <p:spPr/>
        <p:txBody>
          <a:bodyPr>
            <a:normAutofit fontScale="92500" lnSpcReduction="20000"/>
          </a:bodyPr>
          <a:lstStyle/>
          <a:p>
            <a:pPr lvl="0"/>
            <a:r>
              <a:rPr lang="en-US" altLang="en-US" dirty="0" smtClean="0"/>
              <a:t>From Joint Committee of Public Ethics.:</a:t>
            </a:r>
          </a:p>
          <a:p>
            <a:pPr lvl="1"/>
            <a:r>
              <a:rPr lang="en-US" altLang="en-US" dirty="0" smtClean="0"/>
              <a:t>list of people or lobbying firms who have lobbied (in NY state, I believe). </a:t>
            </a:r>
          </a:p>
          <a:p>
            <a:pPr lvl="1"/>
            <a:r>
              <a:rPr lang="en-US" altLang="en-US" dirty="0" smtClean="0"/>
              <a:t>One row per report from a client/lobbyist pair. </a:t>
            </a:r>
          </a:p>
          <a:p>
            <a:pPr lvl="1"/>
            <a:r>
              <a:rPr lang="en-US" altLang="en-US" dirty="0" smtClean="0"/>
              <a:t>n Excel and CSV form.</a:t>
            </a:r>
          </a:p>
          <a:p>
            <a:pPr lvl="0"/>
            <a:r>
              <a:rPr lang="en-US" altLang="en-US" dirty="0" smtClean="0"/>
              <a:t>From Office of State Comptroller: Procurement contracts</a:t>
            </a:r>
          </a:p>
          <a:p>
            <a:pPr lvl="0"/>
            <a:r>
              <a:rPr lang="en-US" altLang="en-US" dirty="0" smtClean="0"/>
              <a:t>From Board of Election:  campaign contributions.</a:t>
            </a:r>
          </a:p>
          <a:p>
            <a:pPr lvl="0"/>
            <a:r>
              <a:rPr lang="en-US" altLang="en-US" dirty="0" smtClean="0"/>
              <a:t>Name, title, salary of every employee of the New York State. </a:t>
            </a:r>
          </a:p>
          <a:p>
            <a:pPr lvl="0"/>
            <a:r>
              <a:rPr lang="en-US" altLang="en-US" dirty="0" smtClean="0"/>
              <a:t>Name of senators, when first elected, party. </a:t>
            </a:r>
          </a:p>
          <a:p>
            <a:pPr lvl="0"/>
            <a:r>
              <a:rPr lang="en-US" altLang="en-US" dirty="0" smtClean="0"/>
              <a:t>Card swipe data for all NY legislators. </a:t>
            </a:r>
          </a:p>
          <a:p>
            <a:pPr lvl="1"/>
            <a:r>
              <a:rPr lang="en-US" altLang="en-US" dirty="0" smtClean="0"/>
              <a:t>When they entered the government buildings </a:t>
            </a:r>
          </a:p>
          <a:p>
            <a:pPr lvl="1"/>
            <a:r>
              <a:rPr lang="en-US" altLang="en-US" dirty="0" smtClean="0"/>
              <a:t>e.g. to correlate vs. claimed per diem payments for commuting to Albany </a:t>
            </a:r>
          </a:p>
        </p:txBody>
      </p:sp>
    </p:spTree>
    <p:extLst>
      <p:ext uri="{BB962C8B-B14F-4D97-AF65-F5344CB8AC3E}">
        <p14:creationId xmlns:p14="http://schemas.microsoft.com/office/powerpoint/2010/main" val="3826155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4" name="Rectangle 1"/>
          <p:cNvSpPr>
            <a:spLocks noGrp="1" noChangeArrowheads="1"/>
          </p:cNvSpPr>
          <p:nvPr>
            <p:ph idx="1"/>
          </p:nvPr>
        </p:nvSpPr>
        <p:spPr/>
        <p:txBody>
          <a:bodyPr>
            <a:normAutofit fontScale="85000" lnSpcReduction="10000"/>
          </a:bodyPr>
          <a:lstStyle/>
          <a:p>
            <a:pPr lvl="0"/>
            <a:r>
              <a:rPr lang="en-US" altLang="en-US" dirty="0" smtClean="0"/>
              <a:t>Project #1: Identifying whether entities seeking state contracts give large campaign contributions before or after the state awards the contract </a:t>
            </a:r>
          </a:p>
          <a:p>
            <a:pPr lvl="0"/>
            <a:r>
              <a:rPr lang="en-US" altLang="en-US" dirty="0" smtClean="0"/>
              <a:t>Question: From 2007 to the present, did any corporations (or individuals associated with corporations) that received state contracts give contributions of $25,000 or larger to any New York State elected officials or candidates within two years prior to the contract award date or within one year after the award date?</a:t>
            </a:r>
          </a:p>
          <a:p>
            <a:pPr lvl="0"/>
            <a:r>
              <a:rPr lang="en-US" altLang="en-US" dirty="0" smtClean="0"/>
              <a:t>Question: From 2007 to the present, did any lobbyists representing corporations identified in our first search make any contributions of $10,000 or larger to the same elected officials or candidates? </a:t>
            </a:r>
          </a:p>
          <a:p>
            <a:pPr lvl="0"/>
            <a:r>
              <a:rPr lang="en-US" altLang="en-US" dirty="0" smtClean="0"/>
              <a:t>Question: From 2007 to the present, did any PACs make contributions of $10,000 or larger to the same elected officials or candidates. </a:t>
            </a:r>
          </a:p>
          <a:p>
            <a:pPr lvl="1"/>
            <a:r>
              <a:rPr lang="en-US" altLang="en-US" dirty="0" smtClean="0"/>
              <a:t>(Because this universe is smaller, perhaps we can manually match PACs to corporations and individuals that might be affiliated with them.) </a:t>
            </a:r>
          </a:p>
        </p:txBody>
      </p:sp>
    </p:spTree>
    <p:extLst>
      <p:ext uri="{BB962C8B-B14F-4D97-AF65-F5344CB8AC3E}">
        <p14:creationId xmlns:p14="http://schemas.microsoft.com/office/powerpoint/2010/main" val="785912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13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4" name="Rectangle 1"/>
          <p:cNvSpPr>
            <a:spLocks noGrp="1" noChangeArrowheads="1"/>
          </p:cNvSpPr>
          <p:nvPr>
            <p:ph idx="1"/>
          </p:nvPr>
        </p:nvSpPr>
        <p:spPr>
          <a:xfrm>
            <a:off x="685800" y="1395662"/>
            <a:ext cx="7770813" cy="5266395"/>
          </a:xfrm>
        </p:spPr>
        <p:txBody>
          <a:bodyPr>
            <a:normAutofit fontScale="62500" lnSpcReduction="20000"/>
          </a:bodyPr>
          <a:lstStyle/>
          <a:p>
            <a:pPr lvl="0"/>
            <a:r>
              <a:rPr lang="en-US" altLang="en-US" sz="3200" dirty="0" smtClean="0"/>
              <a:t>Project #2: Track lobbying revenues of entities who are also paid campaign consultants. </a:t>
            </a:r>
          </a:p>
          <a:p>
            <a:pPr lvl="0"/>
            <a:r>
              <a:rPr lang="en-US" altLang="en-US" sz="3200" dirty="0" smtClean="0"/>
              <a:t>This would involve searching BoE records for expenditures on certain lobbyists (we have already identified them), identifying those lobbyists' clients using JCOPE, identifying what bills those clients lobbied for and whether those bills are associated with the relevant elected officials, and searching JCOPE to identify how much those clients paid the relevant lobbyists. </a:t>
            </a:r>
          </a:p>
          <a:p>
            <a:pPr lvl="0"/>
            <a:r>
              <a:rPr lang="en-US" altLang="en-US" sz="3200" dirty="0" smtClean="0"/>
              <a:t>Question: From 2007 to the present, did any corporations (or individuals associated with corporations) that received state contracts give contributions of $25,000 or larger to any New York State elected officials or candidates within two years prior to the contract award date or within one year after the award date?</a:t>
            </a:r>
          </a:p>
          <a:p>
            <a:pPr lvl="0"/>
            <a:r>
              <a:rPr lang="en-US" altLang="en-US" sz="1800" dirty="0" smtClean="0"/>
              <a:t>select </a:t>
            </a:r>
            <a:r>
              <a:rPr lang="en-US" altLang="en-US" sz="1800" dirty="0" err="1" smtClean="0"/>
              <a:t>osc</a:t>
            </a:r>
            <a:r>
              <a:rPr lang="en-US" altLang="en-US" sz="1800" dirty="0" smtClean="0"/>
              <a:t>._</a:t>
            </a:r>
            <a:r>
              <a:rPr lang="en-US" altLang="en-US" sz="1800" dirty="0" err="1" smtClean="0"/>
              <a:t>vendor_name</a:t>
            </a:r>
            <a:r>
              <a:rPr lang="en-US" altLang="en-US" sz="1800" dirty="0" smtClean="0"/>
              <a:t>, </a:t>
            </a:r>
            <a:r>
              <a:rPr lang="en-US" altLang="en-US" sz="1800" dirty="0" err="1" smtClean="0"/>
              <a:t>osc</a:t>
            </a:r>
            <a:r>
              <a:rPr lang="en-US" altLang="en-US" sz="1800" dirty="0" smtClean="0"/>
              <a:t>._</a:t>
            </a:r>
            <a:r>
              <a:rPr lang="en-US" altLang="en-US" sz="1800" dirty="0" err="1" smtClean="0"/>
              <a:t>contract_start_date</a:t>
            </a:r>
            <a:r>
              <a:rPr lang="en-US" altLang="en-US" sz="1800" dirty="0" smtClean="0"/>
              <a:t>, </a:t>
            </a:r>
            <a:r>
              <a:rPr lang="en-US" altLang="en-US" sz="1800" dirty="0" err="1" smtClean="0"/>
              <a:t>osc</a:t>
            </a:r>
            <a:r>
              <a:rPr lang="en-US" altLang="en-US" sz="1800" dirty="0" smtClean="0"/>
              <a:t>._</a:t>
            </a:r>
            <a:r>
              <a:rPr lang="en-US" altLang="en-US" sz="1800" dirty="0" err="1" smtClean="0"/>
              <a:t>contract_end_date</a:t>
            </a:r>
            <a:r>
              <a:rPr lang="en-US" altLang="en-US" sz="1800" dirty="0" smtClean="0"/>
              <a:t>, </a:t>
            </a:r>
            <a:r>
              <a:rPr lang="en-US" altLang="en-US" sz="1800" dirty="0" err="1" smtClean="0"/>
              <a:t>boe</a:t>
            </a:r>
            <a:r>
              <a:rPr lang="en-US" altLang="en-US" sz="1800" dirty="0" smtClean="0"/>
              <a:t>._</a:t>
            </a:r>
            <a:r>
              <a:rPr lang="en-US" altLang="en-US" sz="1800" dirty="0" err="1" smtClean="0"/>
              <a:t>cand_name</a:t>
            </a:r>
            <a:r>
              <a:rPr lang="en-US" altLang="en-US" sz="1800" dirty="0" smtClean="0"/>
              <a:t>, </a:t>
            </a:r>
            <a:r>
              <a:rPr lang="en-US" altLang="en-US" sz="1800" dirty="0" err="1" smtClean="0"/>
              <a:t>boe</a:t>
            </a:r>
            <a:r>
              <a:rPr lang="en-US" altLang="en-US" sz="1800" dirty="0" smtClean="0"/>
              <a:t>._</a:t>
            </a:r>
            <a:r>
              <a:rPr lang="en-US" altLang="en-US" sz="1800" dirty="0" err="1" smtClean="0"/>
              <a:t>e_year</a:t>
            </a:r>
            <a:r>
              <a:rPr lang="en-US" altLang="en-US" sz="1800" dirty="0" smtClean="0"/>
              <a:t>, boe._date1_10, cast(boe._amount_70 as float), boe._explanation_110 from deals._osc_contracts_v2_csv </a:t>
            </a:r>
            <a:r>
              <a:rPr lang="en-US" altLang="en-US" sz="1800" dirty="0" err="1" smtClean="0"/>
              <a:t>osc</a:t>
            </a:r>
            <a:r>
              <a:rPr lang="en-US" altLang="en-US" sz="1800" dirty="0" smtClean="0"/>
              <a:t>, boe_raw_data._senate_campaign_finance_data_all_schedules_2008_2014_csv </a:t>
            </a:r>
            <a:r>
              <a:rPr lang="en-US" altLang="en-US" sz="1800" dirty="0" err="1" smtClean="0"/>
              <a:t>boe</a:t>
            </a:r>
            <a:r>
              <a:rPr lang="en-US" altLang="en-US" sz="1800" dirty="0" smtClean="0"/>
              <a:t> where </a:t>
            </a:r>
            <a:r>
              <a:rPr lang="en-US" altLang="en-US" sz="1800" dirty="0" err="1" smtClean="0"/>
              <a:t>osc</a:t>
            </a:r>
            <a:r>
              <a:rPr lang="en-US" altLang="en-US" sz="1800" dirty="0" smtClean="0"/>
              <a:t>._</a:t>
            </a:r>
            <a:r>
              <a:rPr lang="en-US" altLang="en-US" sz="1800" dirty="0" err="1" smtClean="0"/>
              <a:t>vendor_name</a:t>
            </a:r>
            <a:r>
              <a:rPr lang="en-US" altLang="en-US" sz="1800" dirty="0" smtClean="0"/>
              <a:t> = boe._corp_30 and </a:t>
            </a:r>
            <a:r>
              <a:rPr lang="en-US" altLang="en-US" sz="1800" dirty="0" err="1" smtClean="0"/>
              <a:t>boe</a:t>
            </a:r>
            <a:r>
              <a:rPr lang="en-US" altLang="en-US" sz="1800" dirty="0" smtClean="0"/>
              <a:t>._</a:t>
            </a:r>
            <a:r>
              <a:rPr lang="en-US" altLang="en-US" sz="1800" dirty="0" err="1" smtClean="0"/>
              <a:t>transaction_code</a:t>
            </a:r>
            <a:r>
              <a:rPr lang="en-US" altLang="en-US" sz="1800" dirty="0" smtClean="0"/>
              <a:t> = 'A' limit 100; select </a:t>
            </a:r>
            <a:r>
              <a:rPr lang="en-US" altLang="en-US" sz="1800" dirty="0" err="1" smtClean="0"/>
              <a:t>osc</a:t>
            </a:r>
            <a:r>
              <a:rPr lang="en-US" altLang="en-US" sz="1800" dirty="0" smtClean="0"/>
              <a:t>._</a:t>
            </a:r>
            <a:r>
              <a:rPr lang="en-US" altLang="en-US" sz="1800" dirty="0" err="1" smtClean="0"/>
              <a:t>vendor_name</a:t>
            </a:r>
            <a:r>
              <a:rPr lang="en-US" altLang="en-US" sz="1800" dirty="0" smtClean="0"/>
              <a:t>, sum(cast(boe._amount_70 as float)) as total from deals._osc_contracts_v2_csv </a:t>
            </a:r>
            <a:r>
              <a:rPr lang="en-US" altLang="en-US" sz="1800" dirty="0" err="1" smtClean="0"/>
              <a:t>osc</a:t>
            </a:r>
            <a:r>
              <a:rPr lang="en-US" altLang="en-US" sz="1800" dirty="0" smtClean="0"/>
              <a:t>, boe_raw_data._senate_campaign_finance_data_all_schedules_2008_2014_csv </a:t>
            </a:r>
            <a:r>
              <a:rPr lang="en-US" altLang="en-US" sz="1800" dirty="0" err="1" smtClean="0"/>
              <a:t>boe</a:t>
            </a:r>
            <a:r>
              <a:rPr lang="en-US" altLang="en-US" sz="1800" dirty="0" smtClean="0"/>
              <a:t> where </a:t>
            </a:r>
            <a:r>
              <a:rPr lang="en-US" altLang="en-US" sz="1800" dirty="0" err="1" smtClean="0"/>
              <a:t>osc</a:t>
            </a:r>
            <a:r>
              <a:rPr lang="en-US" altLang="en-US" sz="1800" dirty="0" smtClean="0"/>
              <a:t>._</a:t>
            </a:r>
            <a:r>
              <a:rPr lang="en-US" altLang="en-US" sz="1800" dirty="0" err="1" smtClean="0"/>
              <a:t>vendor_name</a:t>
            </a:r>
            <a:r>
              <a:rPr lang="en-US" altLang="en-US" sz="1800" dirty="0" smtClean="0"/>
              <a:t> = boe._corp_30 and </a:t>
            </a:r>
            <a:r>
              <a:rPr lang="en-US" altLang="en-US" sz="1800" dirty="0" err="1" smtClean="0"/>
              <a:t>boe</a:t>
            </a:r>
            <a:r>
              <a:rPr lang="en-US" altLang="en-US" sz="1800" dirty="0" smtClean="0"/>
              <a:t>._</a:t>
            </a:r>
            <a:r>
              <a:rPr lang="en-US" altLang="en-US" sz="1800" dirty="0" err="1" smtClean="0"/>
              <a:t>transaction_code</a:t>
            </a:r>
            <a:r>
              <a:rPr lang="en-US" altLang="en-US" sz="1800" dirty="0" smtClean="0"/>
              <a:t> = 'A' group by </a:t>
            </a:r>
            <a:r>
              <a:rPr lang="en-US" altLang="en-US" sz="1800" dirty="0" err="1" smtClean="0"/>
              <a:t>osc</a:t>
            </a:r>
            <a:r>
              <a:rPr lang="en-US" altLang="en-US" sz="1800" dirty="0" smtClean="0"/>
              <a:t>._</a:t>
            </a:r>
            <a:r>
              <a:rPr lang="en-US" altLang="en-US" sz="1800" dirty="0" err="1" smtClean="0"/>
              <a:t>vendor_name</a:t>
            </a:r>
            <a:r>
              <a:rPr lang="en-US" altLang="en-US" sz="1800" dirty="0" smtClean="0"/>
              <a:t> order by total </a:t>
            </a:r>
            <a:r>
              <a:rPr lang="en-US" altLang="en-US" sz="1800" dirty="0" err="1" smtClean="0"/>
              <a:t>desc</a:t>
            </a:r>
            <a:r>
              <a:rPr lang="en-US" altLang="en-US" sz="1800" dirty="0" smtClean="0"/>
              <a:t> </a:t>
            </a:r>
          </a:p>
        </p:txBody>
      </p:sp>
    </p:spTree>
    <p:extLst>
      <p:ext uri="{BB962C8B-B14F-4D97-AF65-F5344CB8AC3E}">
        <p14:creationId xmlns:p14="http://schemas.microsoft.com/office/powerpoint/2010/main" val="3489011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conversation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Them: If </a:t>
            </a:r>
            <a:r>
              <a:rPr lang="en-US" dirty="0"/>
              <a:t>I can show any *hits* between names in the client field of the JCOPE client database and OSC state contracts database, that would be of interest.  Can you send me the SQL query that would prompt that, and I can try running it? </a:t>
            </a:r>
            <a:endParaRPr lang="en-US" dirty="0" smtClean="0"/>
          </a:p>
          <a:p>
            <a:r>
              <a:rPr lang="en-US" dirty="0" smtClean="0"/>
              <a:t>Us: Could </a:t>
            </a:r>
            <a:r>
              <a:rPr lang="en-US" dirty="0"/>
              <a:t>you please tell me which fields in the two tables need to be linked? (</a:t>
            </a:r>
            <a:r>
              <a:rPr lang="en-US" dirty="0" err="1"/>
              <a:t>vendor_name</a:t>
            </a:r>
            <a:r>
              <a:rPr lang="en-US" dirty="0"/>
              <a:t> from the 1st to which field in </a:t>
            </a:r>
            <a:r>
              <a:rPr lang="en-US" dirty="0" smtClean="0"/>
              <a:t>second)?</a:t>
            </a:r>
          </a:p>
          <a:p>
            <a:r>
              <a:rPr lang="en-US" dirty="0" smtClean="0"/>
              <a:t>Them: </a:t>
            </a:r>
            <a:r>
              <a:rPr lang="en-US" dirty="0">
                <a:effectLst/>
              </a:rPr>
              <a:t>v</a:t>
            </a:r>
            <a:r>
              <a:rPr lang="en-US" dirty="0" smtClean="0">
                <a:effectLst/>
              </a:rPr>
              <a:t>endor</a:t>
            </a:r>
            <a:r>
              <a:rPr lang="en-US" dirty="0">
                <a:effectLst/>
              </a:rPr>
              <a:t>_ name in the first to </a:t>
            </a:r>
            <a:r>
              <a:rPr lang="en-US" dirty="0" err="1">
                <a:effectLst/>
              </a:rPr>
              <a:t>client_name</a:t>
            </a:r>
            <a:r>
              <a:rPr lang="en-US" dirty="0">
                <a:effectLst/>
              </a:rPr>
              <a:t> in the second. </a:t>
            </a:r>
            <a:endParaRPr lang="en-US" dirty="0" smtClean="0">
              <a:effectLst/>
            </a:endParaRPr>
          </a:p>
          <a:p>
            <a:r>
              <a:rPr lang="en-US" dirty="0" smtClean="0">
                <a:effectLst/>
              </a:rPr>
              <a:t>Us: </a:t>
            </a:r>
            <a:r>
              <a:rPr lang="en-US" dirty="0"/>
              <a:t>Which </a:t>
            </a:r>
            <a:r>
              <a:rPr lang="en-US" dirty="0" smtClean="0"/>
              <a:t>fields do </a:t>
            </a:r>
            <a:r>
              <a:rPr lang="en-US" dirty="0"/>
              <a:t>you need in the output? </a:t>
            </a:r>
            <a:endParaRPr lang="en-US" dirty="0" smtClean="0"/>
          </a:p>
          <a:p>
            <a:r>
              <a:rPr lang="en-US" dirty="0" smtClean="0"/>
              <a:t>Them: Just </a:t>
            </a:r>
            <a:r>
              <a:rPr lang="en-US" dirty="0" err="1" smtClean="0"/>
              <a:t>client_name</a:t>
            </a:r>
            <a:endParaRPr lang="en-US" dirty="0" smtClean="0"/>
          </a:p>
          <a:p>
            <a:pPr fontAlgn="base"/>
            <a:r>
              <a:rPr lang="en-US" dirty="0" smtClean="0"/>
              <a:t>Us: </a:t>
            </a:r>
            <a:r>
              <a:rPr lang="en-US" sz="1700" dirty="0" smtClean="0"/>
              <a:t>s</a:t>
            </a:r>
            <a:r>
              <a:rPr lang="en-US" sz="1700" dirty="0" smtClean="0">
                <a:effectLst/>
              </a:rPr>
              <a:t>elect distinct c._</a:t>
            </a:r>
            <a:r>
              <a:rPr lang="en-US" sz="1700" dirty="0" err="1" smtClean="0">
                <a:effectLst/>
              </a:rPr>
              <a:t>vendor_name</a:t>
            </a:r>
            <a:r>
              <a:rPr lang="en-US" sz="1700" dirty="0" smtClean="0">
                <a:effectLst/>
              </a:rPr>
              <a:t> from deals._osc_contracts_v2_csv as c, </a:t>
            </a:r>
            <a:r>
              <a:rPr lang="en-US" sz="1700" dirty="0" err="1" smtClean="0">
                <a:effectLst/>
              </a:rPr>
              <a:t>jcope</a:t>
            </a:r>
            <a:r>
              <a:rPr lang="en-US" sz="1700" dirty="0" smtClean="0">
                <a:effectLst/>
              </a:rPr>
              <a:t>._</a:t>
            </a:r>
            <a:r>
              <a:rPr lang="en-US" sz="1700" dirty="0" err="1" smtClean="0">
                <a:effectLst/>
              </a:rPr>
              <a:t>jcope_lobbyistdisclosure_csv</a:t>
            </a:r>
            <a:r>
              <a:rPr lang="en-US" sz="1700" dirty="0" smtClean="0">
                <a:effectLst/>
              </a:rPr>
              <a:t> as l where c._</a:t>
            </a:r>
            <a:r>
              <a:rPr lang="en-US" sz="1700" dirty="0" err="1" smtClean="0">
                <a:effectLst/>
              </a:rPr>
              <a:t>vendor_name</a:t>
            </a:r>
            <a:r>
              <a:rPr lang="en-US" sz="1700" dirty="0" smtClean="0">
                <a:effectLst/>
              </a:rPr>
              <a:t> = l._</a:t>
            </a:r>
            <a:r>
              <a:rPr lang="en-US" sz="1700" dirty="0" err="1" smtClean="0">
                <a:effectLst/>
              </a:rPr>
              <a:t>client_name</a:t>
            </a:r>
            <a:r>
              <a:rPr lang="en-US" sz="1700" dirty="0" smtClean="0">
                <a:effectLst/>
              </a:rPr>
              <a:t>;</a:t>
            </a:r>
          </a:p>
          <a:p>
            <a:r>
              <a:rPr lang="en-US" dirty="0" smtClean="0"/>
              <a:t>Them: </a:t>
            </a:r>
            <a:r>
              <a:rPr lang="en-US" dirty="0">
                <a:effectLst/>
              </a:rPr>
              <a:t>this is really great.  </a:t>
            </a:r>
            <a:r>
              <a:rPr lang="en-US" dirty="0" smtClean="0">
                <a:effectLst/>
              </a:rPr>
              <a:t>For </a:t>
            </a:r>
            <a:r>
              <a:rPr lang="en-US" dirty="0">
                <a:effectLst/>
              </a:rPr>
              <a:t>the commissioners, some of who are even less tech savvy than </a:t>
            </a:r>
            <a:r>
              <a:rPr lang="en-US" dirty="0" smtClean="0">
                <a:effectLst/>
              </a:rPr>
              <a:t>me, </a:t>
            </a:r>
            <a:r>
              <a:rPr lang="en-US" dirty="0">
                <a:effectLst/>
              </a:rPr>
              <a:t>the idea that you can run a simple cross query to generate that will be good to </a:t>
            </a:r>
            <a:r>
              <a:rPr lang="en-US" dirty="0" smtClean="0">
                <a:effectLst/>
              </a:rPr>
              <a:t>show.</a:t>
            </a:r>
            <a:endParaRPr lang="en-US" dirty="0" smtClean="0"/>
          </a:p>
          <a:p>
            <a:endParaRPr lang="en-US" dirty="0"/>
          </a:p>
        </p:txBody>
      </p:sp>
    </p:spTree>
    <p:extLst>
      <p:ext uri="{BB962C8B-B14F-4D97-AF65-F5344CB8AC3E}">
        <p14:creationId xmlns:p14="http://schemas.microsoft.com/office/powerpoint/2010/main" val="1867258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Going Great, Until</a:t>
            </a:r>
            <a:endParaRPr lang="en-US" dirty="0"/>
          </a:p>
        </p:txBody>
      </p:sp>
      <p:pic>
        <p:nvPicPr>
          <p:cNvPr id="4" name="Picture 3"/>
          <p:cNvPicPr>
            <a:picLocks noChangeAspect="1"/>
          </p:cNvPicPr>
          <p:nvPr/>
        </p:nvPicPr>
        <p:blipFill>
          <a:blip r:embed="rId2"/>
          <a:stretch>
            <a:fillRect/>
          </a:stretch>
        </p:blipFill>
        <p:spPr>
          <a:xfrm>
            <a:off x="298677" y="1404257"/>
            <a:ext cx="4049545" cy="3603170"/>
          </a:xfrm>
          <a:prstGeom prst="rect">
            <a:avLst/>
          </a:prstGeom>
        </p:spPr>
      </p:pic>
      <p:pic>
        <p:nvPicPr>
          <p:cNvPr id="6" name="Picture 5"/>
          <p:cNvPicPr>
            <a:picLocks noChangeAspect="1"/>
          </p:cNvPicPr>
          <p:nvPr/>
        </p:nvPicPr>
        <p:blipFill>
          <a:blip r:embed="rId3"/>
          <a:stretch>
            <a:fillRect/>
          </a:stretch>
        </p:blipFill>
        <p:spPr>
          <a:xfrm>
            <a:off x="4598534" y="1404257"/>
            <a:ext cx="4049545" cy="3603170"/>
          </a:xfrm>
          <a:prstGeom prst="rect">
            <a:avLst/>
          </a:prstGeom>
        </p:spPr>
      </p:pic>
      <p:pic>
        <p:nvPicPr>
          <p:cNvPr id="7" name="Picture 6"/>
          <p:cNvPicPr>
            <a:picLocks noChangeAspect="1"/>
          </p:cNvPicPr>
          <p:nvPr/>
        </p:nvPicPr>
        <p:blipFill>
          <a:blip r:embed="rId4"/>
          <a:stretch>
            <a:fillRect/>
          </a:stretch>
        </p:blipFill>
        <p:spPr>
          <a:xfrm>
            <a:off x="5034581" y="3106382"/>
            <a:ext cx="3863810" cy="3437908"/>
          </a:xfrm>
          <a:prstGeom prst="rect">
            <a:avLst/>
          </a:prstGeom>
        </p:spPr>
      </p:pic>
      <p:pic>
        <p:nvPicPr>
          <p:cNvPr id="8" name="Picture 7"/>
          <p:cNvPicPr>
            <a:picLocks noChangeAspect="1"/>
          </p:cNvPicPr>
          <p:nvPr/>
        </p:nvPicPr>
        <p:blipFill>
          <a:blip r:embed="rId5"/>
          <a:stretch>
            <a:fillRect/>
          </a:stretch>
        </p:blipFill>
        <p:spPr>
          <a:xfrm>
            <a:off x="734105" y="3106382"/>
            <a:ext cx="3864429" cy="3438459"/>
          </a:xfrm>
          <a:prstGeom prst="rect">
            <a:avLst/>
          </a:prstGeom>
        </p:spPr>
      </p:pic>
    </p:spTree>
    <p:extLst>
      <p:ext uri="{BB962C8B-B14F-4D97-AF65-F5344CB8AC3E}">
        <p14:creationId xmlns:p14="http://schemas.microsoft.com/office/powerpoint/2010/main" val="563993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dirty="0" smtClean="0"/>
              <a:t>Commission liked our work</a:t>
            </a:r>
          </a:p>
          <a:p>
            <a:pPr lvl="1"/>
            <a:r>
              <a:rPr lang="en-US" dirty="0" smtClean="0"/>
              <a:t>Recommended us to other government watchdogs</a:t>
            </a:r>
          </a:p>
          <a:p>
            <a:r>
              <a:rPr lang="en-US" dirty="0" smtClean="0"/>
              <a:t>Journalists liked our work</a:t>
            </a:r>
          </a:p>
          <a:p>
            <a:pPr lvl="1"/>
            <a:r>
              <a:rPr lang="en-US" dirty="0" smtClean="0"/>
              <a:t>Recommended us to other journalists</a:t>
            </a:r>
          </a:p>
          <a:p>
            <a:r>
              <a:rPr lang="en-US" dirty="0" smtClean="0"/>
              <a:t>New collaborations are being developed</a:t>
            </a:r>
          </a:p>
        </p:txBody>
      </p:sp>
    </p:spTree>
    <p:extLst>
      <p:ext uri="{BB962C8B-B14F-4D97-AF65-F5344CB8AC3E}">
        <p14:creationId xmlns:p14="http://schemas.microsoft.com/office/powerpoint/2010/main" val="596693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Paradox</a:t>
            </a:r>
            <a:endParaRPr lang="en-US" dirty="0"/>
          </a:p>
        </p:txBody>
      </p:sp>
      <p:sp>
        <p:nvSpPr>
          <p:cNvPr id="3" name="Content Placeholder 2"/>
          <p:cNvSpPr>
            <a:spLocks noGrp="1"/>
          </p:cNvSpPr>
          <p:nvPr>
            <p:ph idx="1"/>
          </p:nvPr>
        </p:nvSpPr>
        <p:spPr/>
        <p:txBody>
          <a:bodyPr/>
          <a:lstStyle/>
          <a:p>
            <a:r>
              <a:rPr lang="en-US" dirty="0" smtClean="0"/>
              <a:t>The “hard” bits are easy for the domain experts</a:t>
            </a:r>
          </a:p>
          <a:p>
            <a:pPr lvl="1"/>
            <a:r>
              <a:rPr lang="en-US" dirty="0" smtClean="0"/>
              <a:t>Formulating questions</a:t>
            </a:r>
          </a:p>
          <a:p>
            <a:pPr lvl="1"/>
            <a:r>
              <a:rPr lang="en-US" dirty="0" smtClean="0"/>
              <a:t>Understand what data can answer the questions</a:t>
            </a:r>
          </a:p>
          <a:p>
            <a:pPr lvl="1"/>
            <a:r>
              <a:rPr lang="en-US" dirty="0" smtClean="0"/>
              <a:t>Assessing correctness and value of answers</a:t>
            </a:r>
          </a:p>
          <a:p>
            <a:r>
              <a:rPr lang="en-US" dirty="0" smtClean="0"/>
              <a:t>The “easy” bits defeat them</a:t>
            </a:r>
          </a:p>
          <a:p>
            <a:pPr lvl="1"/>
            <a:r>
              <a:rPr lang="en-US" dirty="0" smtClean="0"/>
              <a:t>Entering data</a:t>
            </a:r>
          </a:p>
          <a:p>
            <a:pPr lvl="1"/>
            <a:r>
              <a:rPr lang="en-US" dirty="0" smtClean="0"/>
              <a:t>Loading and transforming data</a:t>
            </a:r>
          </a:p>
          <a:p>
            <a:pPr lvl="1"/>
            <a:r>
              <a:rPr lang="en-US" dirty="0" smtClean="0"/>
              <a:t>Extracting from behind APIs</a:t>
            </a:r>
          </a:p>
          <a:p>
            <a:pPr lvl="1"/>
            <a:r>
              <a:rPr lang="en-US" dirty="0" smtClean="0"/>
              <a:t>Understanding the DB schema</a:t>
            </a:r>
          </a:p>
          <a:p>
            <a:pPr lvl="1"/>
            <a:r>
              <a:rPr lang="en-US" dirty="0" smtClean="0"/>
              <a:t>DB query syntax</a:t>
            </a:r>
          </a:p>
        </p:txBody>
      </p:sp>
    </p:spTree>
    <p:extLst>
      <p:ext uri="{BB962C8B-B14F-4D97-AF65-F5344CB8AC3E}">
        <p14:creationId xmlns:p14="http://schemas.microsoft.com/office/powerpoint/2010/main" val="61089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Tools &amp; Deployments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2327809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Problems To Address</a:t>
            </a:r>
            <a:endParaRPr lang="en-US" dirty="0"/>
          </a:p>
        </p:txBody>
      </p:sp>
      <p:sp>
        <p:nvSpPr>
          <p:cNvPr id="5" name="Content Placeholder 4"/>
          <p:cNvSpPr>
            <a:spLocks noGrp="1"/>
          </p:cNvSpPr>
          <p:nvPr>
            <p:ph idx="1"/>
          </p:nvPr>
        </p:nvSpPr>
        <p:spPr/>
        <p:txBody>
          <a:bodyPr/>
          <a:lstStyle/>
          <a:p>
            <a:r>
              <a:rPr lang="en-US" dirty="0" smtClean="0"/>
              <a:t>Data variety</a:t>
            </a:r>
          </a:p>
          <a:p>
            <a:pPr lvl="1"/>
            <a:r>
              <a:rPr lang="en-US" dirty="0" smtClean="0"/>
              <a:t>Working  with a multiplicity of (new) data sets</a:t>
            </a:r>
          </a:p>
          <a:p>
            <a:pPr lvl="1"/>
            <a:r>
              <a:rPr lang="en-US" dirty="0" smtClean="0"/>
              <a:t>Understanding connections</a:t>
            </a:r>
          </a:p>
          <a:p>
            <a:pPr lvl="1"/>
            <a:r>
              <a:rPr lang="en-US" dirty="0"/>
              <a:t>C</a:t>
            </a:r>
            <a:r>
              <a:rPr lang="en-US" dirty="0" smtClean="0"/>
              <a:t>an’t build a domain-specific application for each domain</a:t>
            </a:r>
          </a:p>
          <a:p>
            <a:r>
              <a:rPr lang="en-US" dirty="0" smtClean="0"/>
              <a:t>Tool diversity leads to forking, version skew</a:t>
            </a:r>
          </a:p>
          <a:p>
            <a:r>
              <a:rPr lang="en-US" dirty="0" smtClean="0"/>
              <a:t>Data capture, cleaning, transformation</a:t>
            </a:r>
          </a:p>
          <a:p>
            <a:pPr lvl="1"/>
            <a:r>
              <a:rPr lang="en-US" dirty="0" smtClean="0"/>
              <a:t>Dull entry, need for general computational methods</a:t>
            </a:r>
          </a:p>
          <a:p>
            <a:r>
              <a:rPr lang="en-US" dirty="0" smtClean="0"/>
              <a:t>Preference for office-like tools (good UIs)</a:t>
            </a:r>
          </a:p>
          <a:p>
            <a:r>
              <a:rPr lang="en-US" dirty="0" smtClean="0"/>
              <a:t>Challenges in collaboration and sharing</a:t>
            </a:r>
            <a:endParaRPr lang="en-US" dirty="0"/>
          </a:p>
        </p:txBody>
      </p:sp>
    </p:spTree>
    <p:extLst>
      <p:ext uri="{BB962C8B-B14F-4D97-AF65-F5344CB8AC3E}">
        <p14:creationId xmlns:p14="http://schemas.microsoft.com/office/powerpoint/2010/main" val="15444395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a:t>
            </a:r>
            <a:endParaRPr lang="en-US" dirty="0"/>
          </a:p>
        </p:txBody>
      </p:sp>
      <p:sp>
        <p:nvSpPr>
          <p:cNvPr id="3" name="Content Placeholder 2"/>
          <p:cNvSpPr>
            <a:spLocks noGrp="1"/>
          </p:cNvSpPr>
          <p:nvPr>
            <p:ph idx="1"/>
          </p:nvPr>
        </p:nvSpPr>
        <p:spPr>
          <a:xfrm>
            <a:off x="315686" y="1395662"/>
            <a:ext cx="3178629" cy="5288167"/>
          </a:xfrm>
        </p:spPr>
        <p:txBody>
          <a:bodyPr>
            <a:normAutofit/>
          </a:bodyPr>
          <a:lstStyle/>
          <a:p>
            <a:r>
              <a:rPr lang="en-US" dirty="0" smtClean="0"/>
              <a:t>HTML-based domain-generic visualization authoring</a:t>
            </a:r>
          </a:p>
          <a:p>
            <a:r>
              <a:rPr lang="en-US" dirty="0" smtClean="0"/>
              <a:t>Understand the kinds of visualizations and interactions users can/want to author</a:t>
            </a:r>
          </a:p>
          <a:p>
            <a:r>
              <a:rPr lang="en-US" dirty="0" smtClean="0"/>
              <a:t>Field deployment</a:t>
            </a:r>
          </a:p>
          <a:p>
            <a:pPr lvl="1"/>
            <a:r>
              <a:rPr lang="en-US" dirty="0" smtClean="0"/>
              <a:t>1800 sites</a:t>
            </a:r>
          </a:p>
          <a:p>
            <a:r>
              <a:rPr lang="en-US" dirty="0" smtClean="0"/>
              <a:t>Interviews &amp; usage analysis</a:t>
            </a:r>
          </a:p>
        </p:txBody>
      </p:sp>
      <p:pic>
        <p:nvPicPr>
          <p:cNvPr id="4" name="Picture 1" descr="exhibit-example.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79397" y="1395662"/>
            <a:ext cx="4779963" cy="477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88938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Quilt</a:t>
            </a:r>
            <a:endParaRPr lang="en-US" dirty="0"/>
          </a:p>
        </p:txBody>
      </p:sp>
      <p:sp>
        <p:nvSpPr>
          <p:cNvPr id="3" name="Text Placeholder 2"/>
          <p:cNvSpPr>
            <a:spLocks noGrp="1"/>
          </p:cNvSpPr>
          <p:nvPr>
            <p:ph type="body" idx="1"/>
          </p:nvPr>
        </p:nvSpPr>
        <p:spPr/>
        <p:txBody>
          <a:bodyPr/>
          <a:lstStyle/>
          <a:p>
            <a:r>
              <a:rPr lang="en-US" dirty="0"/>
              <a:t>T</a:t>
            </a:r>
            <a:r>
              <a:rPr lang="en-US" dirty="0" smtClean="0"/>
              <a:t>ed Benson---UIST 2014</a:t>
            </a:r>
            <a:endParaRPr lang="en-US" dirty="0"/>
          </a:p>
        </p:txBody>
      </p:sp>
    </p:spTree>
    <p:extLst>
      <p:ext uri="{BB962C8B-B14F-4D97-AF65-F5344CB8AC3E}">
        <p14:creationId xmlns:p14="http://schemas.microsoft.com/office/powerpoint/2010/main" val="6103278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Spreadsheet Backed Apps</a:t>
            </a:r>
            <a:endParaRPr lang="en-US" dirty="0"/>
          </a:p>
        </p:txBody>
      </p:sp>
      <p:sp>
        <p:nvSpPr>
          <p:cNvPr id="3" name="Content Placeholder 2"/>
          <p:cNvSpPr>
            <a:spLocks noGrp="1"/>
          </p:cNvSpPr>
          <p:nvPr>
            <p:ph idx="1"/>
          </p:nvPr>
        </p:nvSpPr>
        <p:spPr/>
        <p:txBody>
          <a:bodyPr>
            <a:normAutofit/>
          </a:bodyPr>
          <a:lstStyle/>
          <a:p>
            <a:r>
              <a:rPr lang="en-US" dirty="0" smtClean="0"/>
              <a:t>We’ve seen that spreadsheets are dominant data tool</a:t>
            </a:r>
          </a:p>
          <a:p>
            <a:r>
              <a:rPr lang="en-US" dirty="0" smtClean="0"/>
              <a:t>Their UI is good for certain tasks</a:t>
            </a:r>
          </a:p>
          <a:p>
            <a:r>
              <a:rPr lang="en-US" dirty="0" smtClean="0"/>
              <a:t>But it’s a painfully limited way to enter/visualize your data</a:t>
            </a:r>
          </a:p>
          <a:p>
            <a:pPr lvl="1"/>
            <a:r>
              <a:rPr lang="en-US" dirty="0" smtClean="0"/>
              <a:t>(that’s why we have domain-specific applications)</a:t>
            </a:r>
          </a:p>
          <a:p>
            <a:r>
              <a:rPr lang="en-US" dirty="0" smtClean="0"/>
              <a:t>Web pages offer a far richer UI</a:t>
            </a:r>
          </a:p>
          <a:p>
            <a:pPr lvl="1"/>
            <a:r>
              <a:rPr lang="en-US" dirty="0" smtClean="0"/>
              <a:t>But unless you’re a programmer, no computation or storage</a:t>
            </a:r>
          </a:p>
          <a:p>
            <a:r>
              <a:rPr lang="en-US" dirty="0" smtClean="0"/>
              <a:t>Idea: connect the two</a:t>
            </a:r>
          </a:p>
          <a:p>
            <a:pPr lvl="1"/>
            <a:r>
              <a:rPr lang="en-US" dirty="0" smtClean="0"/>
              <a:t>Author an HTML “front end” for your application</a:t>
            </a:r>
          </a:p>
          <a:p>
            <a:pPr lvl="1"/>
            <a:r>
              <a:rPr lang="en-US" dirty="0" smtClean="0"/>
              <a:t>Connect to a spreadsheet “back-end” for storage &amp; computation</a:t>
            </a:r>
          </a:p>
          <a:p>
            <a:r>
              <a:rPr lang="en-US" dirty="0" smtClean="0"/>
              <a:t>A supercharged version of Google Forms</a:t>
            </a:r>
          </a:p>
        </p:txBody>
      </p:sp>
    </p:spTree>
    <p:extLst>
      <p:ext uri="{BB962C8B-B14F-4D97-AF65-F5344CB8AC3E}">
        <p14:creationId xmlns:p14="http://schemas.microsoft.com/office/powerpoint/2010/main" val="1056099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Interviews</a:t>
            </a:r>
            <a:endParaRPr lang="en-US" dirty="0"/>
          </a:p>
        </p:txBody>
      </p:sp>
      <p:sp>
        <p:nvSpPr>
          <p:cNvPr id="3" name="Content Placeholder 2"/>
          <p:cNvSpPr>
            <a:spLocks noGrp="1"/>
          </p:cNvSpPr>
          <p:nvPr>
            <p:ph idx="1"/>
          </p:nvPr>
        </p:nvSpPr>
        <p:spPr/>
        <p:txBody>
          <a:bodyPr/>
          <a:lstStyle/>
          <a:p>
            <a:r>
              <a:rPr lang="en-US" dirty="0" smtClean="0"/>
              <a:t>Ask data users about what they do now</a:t>
            </a:r>
          </a:p>
          <a:p>
            <a:r>
              <a:rPr lang="en-US" dirty="0" smtClean="0"/>
              <a:t>Figure out why they do it that way</a:t>
            </a:r>
          </a:p>
          <a:p>
            <a:r>
              <a:rPr lang="en-US" dirty="0" smtClean="0"/>
              <a:t>Discover coping mechanisms for bad tools</a:t>
            </a:r>
          </a:p>
          <a:p>
            <a:r>
              <a:rPr lang="en-US" dirty="0" smtClean="0"/>
              <a:t>Discover how they want to do things</a:t>
            </a:r>
          </a:p>
          <a:p>
            <a:r>
              <a:rPr lang="en-US" dirty="0" smtClean="0"/>
              <a:t>Discover things they wish they could do but can’t</a:t>
            </a:r>
          </a:p>
          <a:p>
            <a:r>
              <a:rPr lang="en-US" dirty="0" smtClean="0"/>
              <a:t>Speculate with them about what would be better</a:t>
            </a:r>
          </a:p>
          <a:p>
            <a:pPr lvl="1"/>
            <a:r>
              <a:rPr lang="en-US" dirty="0" smtClean="0"/>
              <a:t>but this is unreliable</a:t>
            </a:r>
          </a:p>
          <a:p>
            <a:pPr lvl="1"/>
            <a:r>
              <a:rPr lang="en-US" dirty="0"/>
              <a:t>t</a:t>
            </a:r>
            <a:r>
              <a:rPr lang="en-US" dirty="0" smtClean="0"/>
              <a:t>hus wizard of </a:t>
            </a:r>
            <a:r>
              <a:rPr lang="en-US" dirty="0" err="1" smtClean="0"/>
              <a:t>oz</a:t>
            </a:r>
            <a:r>
              <a:rPr lang="en-US" dirty="0" smtClean="0"/>
              <a:t> to see what they really do</a:t>
            </a:r>
            <a:endParaRPr lang="en-US" dirty="0"/>
          </a:p>
        </p:txBody>
      </p:sp>
    </p:spTree>
    <p:extLst>
      <p:ext uri="{BB962C8B-B14F-4D97-AF65-F5344CB8AC3E}">
        <p14:creationId xmlns:p14="http://schemas.microsoft.com/office/powerpoint/2010/main" val="3813695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lstStyle/>
          <a:p>
            <a:r>
              <a:rPr lang="en-US" dirty="0" smtClean="0"/>
              <a:t>Extend HTML to connect elements of web page to elements of (Google) spreadsheet</a:t>
            </a:r>
          </a:p>
          <a:p>
            <a:pPr lvl="1"/>
            <a:r>
              <a:rPr lang="en-US" dirty="0" smtClean="0"/>
              <a:t>&lt;span </a:t>
            </a:r>
            <a:r>
              <a:rPr lang="en-US" dirty="0" smtClean="0">
                <a:solidFill>
                  <a:schemeClr val="accent4"/>
                </a:solidFill>
              </a:rPr>
              <a:t>connect=“cell A3</a:t>
            </a:r>
            <a:r>
              <a:rPr lang="en-US" dirty="0" smtClean="0"/>
              <a:t>”&gt;&lt;/span&gt;</a:t>
            </a:r>
          </a:p>
          <a:p>
            <a:pPr lvl="1"/>
            <a:r>
              <a:rPr lang="en-US" dirty="0" smtClean="0"/>
              <a:t>&lt;input type=“checkbox” </a:t>
            </a:r>
            <a:r>
              <a:rPr lang="en-US" dirty="0" smtClean="0">
                <a:solidFill>
                  <a:schemeClr val="accent4"/>
                </a:solidFill>
              </a:rPr>
              <a:t>connect=“cell k9</a:t>
            </a:r>
            <a:r>
              <a:rPr lang="en-US" dirty="0" smtClean="0"/>
              <a:t>”/&gt;</a:t>
            </a:r>
          </a:p>
          <a:p>
            <a:pPr lvl="1"/>
            <a:r>
              <a:rPr lang="en-US" dirty="0" smtClean="0"/>
              <a:t>&lt;</a:t>
            </a:r>
            <a:r>
              <a:rPr lang="en-US" dirty="0" err="1" smtClean="0"/>
              <a:t>ul</a:t>
            </a:r>
            <a:r>
              <a:rPr lang="en-US" dirty="0" smtClean="0"/>
              <a:t> </a:t>
            </a:r>
            <a:r>
              <a:rPr lang="en-US" dirty="0" smtClean="0">
                <a:solidFill>
                  <a:schemeClr val="accent4"/>
                </a:solidFill>
              </a:rPr>
              <a:t>connect=“spreadsheet rows</a:t>
            </a:r>
            <a:r>
              <a:rPr lang="en-US" dirty="0" smtClean="0"/>
              <a:t>”&gt;</a:t>
            </a:r>
            <a:br>
              <a:rPr lang="en-US" dirty="0" smtClean="0"/>
            </a:br>
            <a:r>
              <a:rPr lang="en-US" dirty="0" smtClean="0"/>
              <a:t>     &lt;li </a:t>
            </a:r>
            <a:r>
              <a:rPr lang="en-US" dirty="0" smtClean="0">
                <a:solidFill>
                  <a:schemeClr val="accent4"/>
                </a:solidFill>
              </a:rPr>
              <a:t>connect=“each row</a:t>
            </a:r>
            <a:r>
              <a:rPr lang="en-US" dirty="0" smtClean="0"/>
              <a:t>”&gt;</a:t>
            </a:r>
            <a:br>
              <a:rPr lang="en-US" dirty="0" smtClean="0"/>
            </a:br>
            <a:r>
              <a:rPr lang="en-US" dirty="0" smtClean="0"/>
              <a:t>          &lt;span </a:t>
            </a:r>
            <a:r>
              <a:rPr lang="en-US" dirty="0" smtClean="0">
                <a:solidFill>
                  <a:schemeClr val="accent4"/>
                </a:solidFill>
              </a:rPr>
              <a:t>connect=“column labeled ‘first name</a:t>
            </a:r>
            <a:r>
              <a:rPr lang="en-US" dirty="0" smtClean="0"/>
              <a:t>’”&gt;&lt;/span&gt;</a:t>
            </a:r>
          </a:p>
          <a:p>
            <a:pPr lvl="1"/>
            <a:r>
              <a:rPr lang="en-US" dirty="0" smtClean="0"/>
              <a:t>&lt;div </a:t>
            </a:r>
            <a:r>
              <a:rPr lang="en-US" dirty="0" smtClean="0">
                <a:solidFill>
                  <a:schemeClr val="accent4"/>
                </a:solidFill>
              </a:rPr>
              <a:t>show-if=“cell b10</a:t>
            </a:r>
            <a:r>
              <a:rPr lang="en-US" dirty="0" smtClean="0"/>
              <a:t>”&gt;conditional stuff&lt;/div&gt;</a:t>
            </a:r>
          </a:p>
          <a:p>
            <a:r>
              <a:rPr lang="en-US" dirty="0" smtClean="0"/>
              <a:t>Sync engine propagates changes</a:t>
            </a:r>
          </a:p>
          <a:p>
            <a:pPr lvl="1"/>
            <a:r>
              <a:rPr lang="en-US" dirty="0" smtClean="0"/>
              <a:t>Edits to HTML inputs cause changes in spreadsheet</a:t>
            </a:r>
          </a:p>
          <a:p>
            <a:pPr lvl="1"/>
            <a:r>
              <a:rPr lang="en-US" dirty="0" smtClean="0"/>
              <a:t>Which causes spreadsheet formulas to update their values</a:t>
            </a:r>
          </a:p>
          <a:p>
            <a:pPr lvl="1"/>
            <a:r>
              <a:rPr lang="en-US" dirty="0" smtClean="0"/>
              <a:t>Changes to values propagate back to linked HTML nodes</a:t>
            </a:r>
          </a:p>
        </p:txBody>
      </p:sp>
    </p:spTree>
    <p:extLst>
      <p:ext uri="{BB962C8B-B14F-4D97-AF65-F5344CB8AC3E}">
        <p14:creationId xmlns:p14="http://schemas.microsoft.com/office/powerpoint/2010/main" val="954241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p:nvPr/>
        </p:nvSpPr>
        <p:spPr>
          <a:xfrm>
            <a:off x="3068750" y="1757493"/>
            <a:ext cx="2013134" cy="16999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03" y="9496"/>
                  <a:pt x="10903" y="2296"/>
                  <a:pt x="21600" y="0"/>
                </a:cubicBezTo>
              </a:path>
            </a:pathLst>
          </a:custGeom>
          <a:ln w="114300">
            <a:solidFill>
              <a:srgbClr val="C82506"/>
            </a:solidFill>
            <a:miter lim="400000"/>
            <a:tailEnd type="triangle"/>
          </a:ln>
        </p:spPr>
        <p:txBody>
          <a:bodyPr/>
          <a:lstStyle/>
          <a:p>
            <a:pPr lvl="0"/>
            <a:endParaRPr sz="1266"/>
          </a:p>
        </p:txBody>
      </p:sp>
      <p:sp>
        <p:nvSpPr>
          <p:cNvPr id="95" name="Shape 95"/>
          <p:cNvSpPr/>
          <p:nvPr/>
        </p:nvSpPr>
        <p:spPr>
          <a:xfrm>
            <a:off x="3907387" y="3291045"/>
            <a:ext cx="1921698" cy="1238032"/>
          </a:xfrm>
          <a:custGeom>
            <a:avLst/>
            <a:gdLst/>
            <a:ahLst/>
            <a:cxnLst>
              <a:cxn ang="0">
                <a:pos x="wd2" y="hd2"/>
              </a:cxn>
              <a:cxn ang="5400000">
                <a:pos x="wd2" y="hd2"/>
              </a:cxn>
              <a:cxn ang="10800000">
                <a:pos x="wd2" y="hd2"/>
              </a:cxn>
              <a:cxn ang="16200000">
                <a:pos x="wd2" y="hd2"/>
              </a:cxn>
            </a:cxnLst>
            <a:rect l="0" t="0" r="r" b="b"/>
            <a:pathLst>
              <a:path w="21600" h="21396" extrusionOk="0">
                <a:moveTo>
                  <a:pt x="21600" y="0"/>
                </a:moveTo>
                <a:cubicBezTo>
                  <a:pt x="17475" y="14470"/>
                  <a:pt x="10275" y="21600"/>
                  <a:pt x="0" y="21391"/>
                </a:cubicBezTo>
              </a:path>
            </a:pathLst>
          </a:custGeom>
          <a:ln w="114300">
            <a:solidFill>
              <a:srgbClr val="C82506"/>
            </a:solidFill>
            <a:miter lim="400000"/>
            <a:tailEnd type="triangle"/>
          </a:ln>
        </p:spPr>
        <p:txBody>
          <a:bodyPr/>
          <a:lstStyle/>
          <a:p>
            <a:pPr lvl="0"/>
            <a:endParaRPr sz="1266"/>
          </a:p>
        </p:txBody>
      </p:sp>
      <p:pic>
        <p:nvPicPr>
          <p:cNvPr id="91" name="pasted-image.tif"/>
          <p:cNvPicPr/>
          <p:nvPr/>
        </p:nvPicPr>
        <p:blipFill>
          <a:blip r:embed="rId2">
            <a:extLst/>
          </a:blip>
          <a:stretch>
            <a:fillRect/>
          </a:stretch>
        </p:blipFill>
        <p:spPr>
          <a:xfrm>
            <a:off x="5235452" y="472651"/>
            <a:ext cx="3156371" cy="2542988"/>
          </a:xfrm>
          <a:prstGeom prst="rect">
            <a:avLst/>
          </a:prstGeom>
          <a:ln w="25400">
            <a:solidFill/>
            <a:miter lim="400000"/>
          </a:ln>
        </p:spPr>
      </p:pic>
      <p:sp>
        <p:nvSpPr>
          <p:cNvPr id="92" name="Shape 92"/>
          <p:cNvSpPr>
            <a:spLocks noGrp="1"/>
          </p:cNvSpPr>
          <p:nvPr>
            <p:ph type="sldNum" sz="quarter" idx="4294967295"/>
          </p:nvPr>
        </p:nvSpPr>
        <p:spPr>
          <a:xfrm>
            <a:off x="4482667" y="6505277"/>
            <a:ext cx="169736" cy="267891"/>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51</a:t>
            </a:fld>
            <a:endParaRPr/>
          </a:p>
        </p:txBody>
      </p:sp>
      <p:pic>
        <p:nvPicPr>
          <p:cNvPr id="93" name="pasted-image.tif"/>
          <p:cNvPicPr/>
          <p:nvPr/>
        </p:nvPicPr>
        <p:blipFill>
          <a:blip r:embed="rId3">
            <a:extLst/>
          </a:blip>
          <a:stretch>
            <a:fillRect/>
          </a:stretch>
        </p:blipFill>
        <p:spPr>
          <a:xfrm>
            <a:off x="394565" y="3569515"/>
            <a:ext cx="3480655" cy="2462970"/>
          </a:xfrm>
          <a:prstGeom prst="rect">
            <a:avLst/>
          </a:prstGeom>
          <a:ln w="25400">
            <a:solidFill/>
            <a:miter lim="400000"/>
          </a:ln>
        </p:spPr>
      </p:pic>
      <p:sp>
        <p:nvSpPr>
          <p:cNvPr id="7" name="TextBox 6"/>
          <p:cNvSpPr txBox="1"/>
          <p:nvPr/>
        </p:nvSpPr>
        <p:spPr>
          <a:xfrm>
            <a:off x="372410" y="681266"/>
            <a:ext cx="2573134" cy="707886"/>
          </a:xfrm>
          <a:prstGeom prst="rect">
            <a:avLst/>
          </a:prstGeom>
          <a:noFill/>
        </p:spPr>
        <p:txBody>
          <a:bodyPr wrap="square" rtlCol="0">
            <a:spAutoFit/>
          </a:bodyPr>
          <a:lstStyle/>
          <a:p>
            <a:r>
              <a:rPr lang="en-US" sz="4000" dirty="0" err="1" smtClean="0"/>
              <a:t>Todo</a:t>
            </a:r>
            <a:r>
              <a:rPr lang="en-US" sz="4000" dirty="0" smtClean="0"/>
              <a:t> List</a:t>
            </a:r>
            <a:endParaRPr lang="en-US" sz="4000" dirty="0"/>
          </a:p>
        </p:txBody>
      </p:sp>
    </p:spTree>
    <p:extLst>
      <p:ext uri="{BB962C8B-B14F-4D97-AF65-F5344CB8AC3E}">
        <p14:creationId xmlns:p14="http://schemas.microsoft.com/office/powerpoint/2010/main" val="1945142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p:nvPr/>
        </p:nvSpPr>
        <p:spPr>
          <a:xfrm>
            <a:off x="3068750" y="1757493"/>
            <a:ext cx="2013134" cy="16999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03" y="9496"/>
                  <a:pt x="10903" y="2296"/>
                  <a:pt x="21600" y="0"/>
                </a:cubicBezTo>
              </a:path>
            </a:pathLst>
          </a:custGeom>
          <a:ln w="114300">
            <a:solidFill>
              <a:srgbClr val="C82506"/>
            </a:solidFill>
            <a:miter lim="400000"/>
            <a:tailEnd type="triangle"/>
          </a:ln>
        </p:spPr>
        <p:txBody>
          <a:bodyPr/>
          <a:lstStyle/>
          <a:p>
            <a:pPr lvl="0"/>
            <a:endParaRPr sz="1266"/>
          </a:p>
        </p:txBody>
      </p:sp>
      <p:sp>
        <p:nvSpPr>
          <p:cNvPr id="95" name="Shape 95"/>
          <p:cNvSpPr/>
          <p:nvPr/>
        </p:nvSpPr>
        <p:spPr>
          <a:xfrm>
            <a:off x="3907387" y="3291045"/>
            <a:ext cx="1921698" cy="1238032"/>
          </a:xfrm>
          <a:custGeom>
            <a:avLst/>
            <a:gdLst/>
            <a:ahLst/>
            <a:cxnLst>
              <a:cxn ang="0">
                <a:pos x="wd2" y="hd2"/>
              </a:cxn>
              <a:cxn ang="5400000">
                <a:pos x="wd2" y="hd2"/>
              </a:cxn>
              <a:cxn ang="10800000">
                <a:pos x="wd2" y="hd2"/>
              </a:cxn>
              <a:cxn ang="16200000">
                <a:pos x="wd2" y="hd2"/>
              </a:cxn>
            </a:cxnLst>
            <a:rect l="0" t="0" r="r" b="b"/>
            <a:pathLst>
              <a:path w="21600" h="21396" extrusionOk="0">
                <a:moveTo>
                  <a:pt x="21600" y="0"/>
                </a:moveTo>
                <a:cubicBezTo>
                  <a:pt x="17475" y="14470"/>
                  <a:pt x="10275" y="21600"/>
                  <a:pt x="0" y="21391"/>
                </a:cubicBezTo>
              </a:path>
            </a:pathLst>
          </a:custGeom>
          <a:ln w="114300">
            <a:solidFill>
              <a:srgbClr val="C82506"/>
            </a:solidFill>
            <a:miter lim="400000"/>
            <a:tailEnd type="triangle"/>
          </a:ln>
        </p:spPr>
        <p:txBody>
          <a:bodyPr/>
          <a:lstStyle/>
          <a:p>
            <a:pPr lvl="0"/>
            <a:endParaRPr sz="1266"/>
          </a:p>
        </p:txBody>
      </p:sp>
      <p:pic>
        <p:nvPicPr>
          <p:cNvPr id="91" name="pasted-image.tif"/>
          <p:cNvPicPr/>
          <p:nvPr/>
        </p:nvPicPr>
        <p:blipFill>
          <a:blip r:embed="rId2">
            <a:extLst/>
          </a:blip>
          <a:stretch>
            <a:fillRect/>
          </a:stretch>
        </p:blipFill>
        <p:spPr>
          <a:xfrm>
            <a:off x="5235452" y="472651"/>
            <a:ext cx="3156371" cy="2542988"/>
          </a:xfrm>
          <a:prstGeom prst="rect">
            <a:avLst/>
          </a:prstGeom>
          <a:ln w="25400">
            <a:solidFill/>
            <a:miter lim="400000"/>
          </a:ln>
        </p:spPr>
      </p:pic>
      <p:sp>
        <p:nvSpPr>
          <p:cNvPr id="92" name="Shape 92"/>
          <p:cNvSpPr>
            <a:spLocks noGrp="1"/>
          </p:cNvSpPr>
          <p:nvPr>
            <p:ph type="sldNum" sz="quarter" idx="4294967295"/>
          </p:nvPr>
        </p:nvSpPr>
        <p:spPr>
          <a:xfrm>
            <a:off x="4482667" y="6505277"/>
            <a:ext cx="169736" cy="267891"/>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52</a:t>
            </a:fld>
            <a:endParaRPr/>
          </a:p>
        </p:txBody>
      </p:sp>
      <p:pic>
        <p:nvPicPr>
          <p:cNvPr id="93" name="pasted-image.tif"/>
          <p:cNvPicPr/>
          <p:nvPr/>
        </p:nvPicPr>
        <p:blipFill>
          <a:blip r:embed="rId3">
            <a:extLst/>
          </a:blip>
          <a:stretch>
            <a:fillRect/>
          </a:stretch>
        </p:blipFill>
        <p:spPr>
          <a:xfrm>
            <a:off x="394565" y="3569515"/>
            <a:ext cx="3480655" cy="2462970"/>
          </a:xfrm>
          <a:prstGeom prst="rect">
            <a:avLst/>
          </a:prstGeom>
          <a:ln w="25400">
            <a:solidFill/>
            <a:miter lim="400000"/>
          </a:ln>
        </p:spPr>
      </p:pic>
      <p:sp>
        <p:nvSpPr>
          <p:cNvPr id="8" name="Shape 130"/>
          <p:cNvSpPr/>
          <p:nvPr/>
        </p:nvSpPr>
        <p:spPr>
          <a:xfrm>
            <a:off x="3027541" y="3321959"/>
            <a:ext cx="5972789" cy="337509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defTabSz="321457">
              <a:defRPr sz="1800"/>
            </a:pPr>
            <a:r>
              <a:rPr sz="1687" dirty="0">
                <a:solidFill>
                  <a:srgbClr val="53585F"/>
                </a:solidFill>
                <a:latin typeface="Courier New"/>
                <a:ea typeface="Courier New"/>
                <a:cs typeface="Courier New"/>
                <a:sym typeface="Courier New"/>
              </a:rPr>
              <a:t>    &lt;h1&gt;TODO&lt;/h1&gt;</a:t>
            </a:r>
          </a:p>
          <a:p>
            <a:pPr defTabSz="321457">
              <a:defRPr sz="1800"/>
            </a:pPr>
            <a:endParaRPr sz="1687" dirty="0">
              <a:solidFill>
                <a:srgbClr val="53585F"/>
              </a:solidFill>
              <a:latin typeface="Courier New"/>
              <a:ea typeface="Courier New"/>
              <a:cs typeface="Courier New"/>
              <a:sym typeface="Courier New"/>
            </a:endParaRPr>
          </a:p>
          <a:p>
            <a:pPr defTabSz="321457">
              <a:defRPr sz="1800"/>
            </a:pPr>
            <a:r>
              <a:rPr sz="1687" dirty="0">
                <a:solidFill>
                  <a:srgbClr val="53585F"/>
                </a:solidFill>
                <a:latin typeface="Courier New"/>
                <a:ea typeface="Courier New"/>
                <a:cs typeface="Courier New"/>
                <a:sym typeface="Courier New"/>
              </a:rPr>
              <a:t>    &lt;</a:t>
            </a:r>
            <a:r>
              <a:rPr sz="1687" dirty="0" err="1">
                <a:solidFill>
                  <a:srgbClr val="53585F"/>
                </a:solidFill>
                <a:latin typeface="Courier New"/>
                <a:ea typeface="Courier New"/>
                <a:cs typeface="Courier New"/>
                <a:sym typeface="Courier New"/>
              </a:rPr>
              <a:t>ul</a:t>
            </a:r>
            <a:r>
              <a:rPr sz="1687" dirty="0">
                <a:solidFill>
                  <a:srgbClr val="53585F"/>
                </a:solidFill>
                <a:latin typeface="Courier New"/>
                <a:ea typeface="Courier New"/>
                <a:cs typeface="Courier New"/>
                <a:sym typeface="Courier New"/>
              </a:rPr>
              <a:t> </a:t>
            </a:r>
            <a:r>
              <a:rPr sz="1687" b="1" dirty="0">
                <a:solidFill>
                  <a:srgbClr val="861001"/>
                </a:solidFill>
                <a:latin typeface="Courier New"/>
                <a:ea typeface="Courier New"/>
                <a:cs typeface="Courier New"/>
                <a:sym typeface="Courier New"/>
              </a:rPr>
              <a:t>connect=rows</a:t>
            </a:r>
            <a:r>
              <a:rPr sz="1687" dirty="0">
                <a:solidFill>
                  <a:srgbClr val="53585F"/>
                </a:solidFill>
                <a:latin typeface="Courier New"/>
                <a:ea typeface="Courier New"/>
                <a:cs typeface="Courier New"/>
                <a:sym typeface="Courier New"/>
              </a:rPr>
              <a:t>&gt;</a:t>
            </a:r>
          </a:p>
          <a:p>
            <a:pPr defTabSz="321457">
              <a:defRPr sz="1800"/>
            </a:pPr>
            <a:r>
              <a:rPr sz="1687" dirty="0">
                <a:solidFill>
                  <a:srgbClr val="53585F"/>
                </a:solidFill>
                <a:latin typeface="Courier New"/>
                <a:ea typeface="Courier New"/>
                <a:cs typeface="Courier New"/>
                <a:sym typeface="Courier New"/>
              </a:rPr>
              <a:t>      &lt;li&gt;</a:t>
            </a:r>
          </a:p>
          <a:p>
            <a:pPr defTabSz="321457">
              <a:defRPr sz="1800"/>
            </a:pPr>
            <a:r>
              <a:rPr sz="1687" dirty="0">
                <a:solidFill>
                  <a:srgbClr val="53585F"/>
                </a:solidFill>
                <a:latin typeface="Courier New"/>
                <a:ea typeface="Courier New"/>
                <a:cs typeface="Courier New"/>
                <a:sym typeface="Courier New"/>
              </a:rPr>
              <a:t>        &lt;input </a:t>
            </a:r>
            <a:r>
              <a:rPr sz="1687" b="1" dirty="0">
                <a:solidFill>
                  <a:srgbClr val="861001"/>
                </a:solidFill>
                <a:latin typeface="Courier New"/>
                <a:ea typeface="Courier New"/>
                <a:cs typeface="Courier New"/>
                <a:sym typeface="Courier New"/>
              </a:rPr>
              <a:t>connect=Done</a:t>
            </a:r>
            <a:r>
              <a:rPr sz="1687" dirty="0">
                <a:solidFill>
                  <a:srgbClr val="53585F"/>
                </a:solidFill>
                <a:latin typeface="Courier New"/>
                <a:ea typeface="Courier New"/>
                <a:cs typeface="Courier New"/>
                <a:sym typeface="Courier New"/>
              </a:rPr>
              <a:t> type="checkbox" /&gt;</a:t>
            </a:r>
          </a:p>
          <a:p>
            <a:pPr defTabSz="321457">
              <a:defRPr sz="1800"/>
            </a:pPr>
            <a:r>
              <a:rPr sz="1687" dirty="0">
                <a:solidFill>
                  <a:srgbClr val="53585F"/>
                </a:solidFill>
                <a:latin typeface="Courier New"/>
                <a:ea typeface="Courier New"/>
                <a:cs typeface="Courier New"/>
                <a:sym typeface="Courier New"/>
              </a:rPr>
              <a:t>        &lt;span </a:t>
            </a:r>
            <a:r>
              <a:rPr sz="1687" b="1" dirty="0">
                <a:solidFill>
                  <a:srgbClr val="861001"/>
                </a:solidFill>
                <a:latin typeface="Courier New"/>
                <a:ea typeface="Courier New"/>
                <a:cs typeface="Courier New"/>
                <a:sym typeface="Courier New"/>
              </a:rPr>
              <a:t>connect=Task</a:t>
            </a:r>
            <a:r>
              <a:rPr sz="1687" dirty="0">
                <a:solidFill>
                  <a:srgbClr val="53585F"/>
                </a:solidFill>
                <a:latin typeface="Courier New"/>
                <a:ea typeface="Courier New"/>
                <a:cs typeface="Courier New"/>
                <a:sym typeface="Courier New"/>
              </a:rPr>
              <a:t>&gt;Example Task&lt;/span&gt;</a:t>
            </a:r>
          </a:p>
          <a:p>
            <a:pPr defTabSz="321457">
              <a:defRPr sz="1800"/>
            </a:pPr>
            <a:r>
              <a:rPr sz="1687" dirty="0">
                <a:solidFill>
                  <a:srgbClr val="53585F"/>
                </a:solidFill>
                <a:latin typeface="Courier New"/>
                <a:ea typeface="Courier New"/>
                <a:cs typeface="Courier New"/>
                <a:sym typeface="Courier New"/>
              </a:rPr>
              <a:t>      &lt;/li&gt;</a:t>
            </a:r>
          </a:p>
          <a:p>
            <a:pPr defTabSz="321457">
              <a:defRPr sz="1800"/>
            </a:pPr>
            <a:r>
              <a:rPr sz="1687" dirty="0">
                <a:solidFill>
                  <a:srgbClr val="53585F"/>
                </a:solidFill>
                <a:latin typeface="Courier New"/>
                <a:ea typeface="Courier New"/>
                <a:cs typeface="Courier New"/>
                <a:sym typeface="Courier New"/>
              </a:rPr>
              <a:t>    &lt;/</a:t>
            </a:r>
            <a:r>
              <a:rPr sz="1687" dirty="0" err="1">
                <a:solidFill>
                  <a:srgbClr val="53585F"/>
                </a:solidFill>
                <a:latin typeface="Courier New"/>
                <a:ea typeface="Courier New"/>
                <a:cs typeface="Courier New"/>
                <a:sym typeface="Courier New"/>
              </a:rPr>
              <a:t>ul</a:t>
            </a:r>
            <a:r>
              <a:rPr sz="1687" dirty="0">
                <a:solidFill>
                  <a:srgbClr val="53585F"/>
                </a:solidFill>
                <a:latin typeface="Courier New"/>
                <a:ea typeface="Courier New"/>
                <a:cs typeface="Courier New"/>
                <a:sym typeface="Courier New"/>
              </a:rPr>
              <a:t>&gt;</a:t>
            </a:r>
          </a:p>
          <a:p>
            <a:pPr defTabSz="321457">
              <a:defRPr sz="1800"/>
            </a:pPr>
            <a:endParaRPr sz="1687" dirty="0">
              <a:solidFill>
                <a:srgbClr val="53585F"/>
              </a:solidFill>
              <a:latin typeface="Courier New"/>
              <a:ea typeface="Courier New"/>
              <a:cs typeface="Courier New"/>
              <a:sym typeface="Courier New"/>
            </a:endParaRPr>
          </a:p>
          <a:p>
            <a:pPr defTabSz="321457">
              <a:defRPr sz="1800"/>
            </a:pPr>
            <a:r>
              <a:rPr sz="1687" dirty="0">
                <a:solidFill>
                  <a:srgbClr val="53585F"/>
                </a:solidFill>
                <a:latin typeface="Courier New"/>
                <a:ea typeface="Courier New"/>
                <a:cs typeface="Courier New"/>
                <a:sym typeface="Courier New"/>
              </a:rPr>
              <a:t>   &lt;form </a:t>
            </a:r>
            <a:r>
              <a:rPr sz="1687" b="1" dirty="0">
                <a:solidFill>
                  <a:srgbClr val="861001"/>
                </a:solidFill>
                <a:latin typeface="Courier New"/>
                <a:ea typeface="Courier New"/>
                <a:cs typeface="Courier New"/>
                <a:sym typeface="Courier New"/>
              </a:rPr>
              <a:t>connect=rows</a:t>
            </a:r>
            <a:r>
              <a:rPr sz="1687" dirty="0">
                <a:solidFill>
                  <a:srgbClr val="53585F"/>
                </a:solidFill>
                <a:latin typeface="Courier New"/>
                <a:ea typeface="Courier New"/>
                <a:cs typeface="Courier New"/>
                <a:sym typeface="Courier New"/>
              </a:rPr>
              <a:t>&gt;</a:t>
            </a:r>
          </a:p>
          <a:p>
            <a:pPr defTabSz="321457">
              <a:defRPr sz="1800"/>
            </a:pPr>
            <a:r>
              <a:rPr sz="1687" dirty="0">
                <a:solidFill>
                  <a:srgbClr val="53585F"/>
                </a:solidFill>
                <a:latin typeface="Courier New"/>
                <a:ea typeface="Courier New"/>
                <a:cs typeface="Courier New"/>
                <a:sym typeface="Courier New"/>
              </a:rPr>
              <a:t>     &lt;input </a:t>
            </a:r>
            <a:r>
              <a:rPr sz="1687" b="1" dirty="0">
                <a:solidFill>
                  <a:srgbClr val="861001"/>
                </a:solidFill>
                <a:latin typeface="Courier New"/>
                <a:ea typeface="Courier New"/>
                <a:cs typeface="Courier New"/>
                <a:sym typeface="Courier New"/>
              </a:rPr>
              <a:t>connect=Task</a:t>
            </a:r>
            <a:r>
              <a:rPr sz="1687" dirty="0">
                <a:solidFill>
                  <a:srgbClr val="53585F"/>
                </a:solidFill>
                <a:latin typeface="Courier New"/>
                <a:ea typeface="Courier New"/>
                <a:cs typeface="Courier New"/>
                <a:sym typeface="Courier New"/>
              </a:rPr>
              <a:t> /&gt;</a:t>
            </a:r>
          </a:p>
          <a:p>
            <a:pPr defTabSz="321457">
              <a:defRPr sz="1800"/>
            </a:pPr>
            <a:r>
              <a:rPr sz="1687" dirty="0">
                <a:solidFill>
                  <a:srgbClr val="53585F"/>
                </a:solidFill>
                <a:latin typeface="Courier New"/>
                <a:ea typeface="Courier New"/>
                <a:cs typeface="Courier New"/>
                <a:sym typeface="Courier New"/>
              </a:rPr>
              <a:t>     &lt;button&gt;Add&lt;/button&gt;</a:t>
            </a:r>
          </a:p>
          <a:p>
            <a:pPr defTabSz="321457">
              <a:defRPr sz="1800"/>
            </a:pPr>
            <a:r>
              <a:rPr sz="1687" dirty="0">
                <a:solidFill>
                  <a:srgbClr val="53585F"/>
                </a:solidFill>
                <a:latin typeface="Courier New"/>
                <a:ea typeface="Courier New"/>
                <a:cs typeface="Courier New"/>
                <a:sym typeface="Courier New"/>
              </a:rPr>
              <a:t>   &lt;/form&gt;</a:t>
            </a:r>
          </a:p>
        </p:txBody>
      </p:sp>
      <p:sp>
        <p:nvSpPr>
          <p:cNvPr id="9" name="TextBox 8"/>
          <p:cNvSpPr txBox="1"/>
          <p:nvPr/>
        </p:nvSpPr>
        <p:spPr>
          <a:xfrm>
            <a:off x="372410" y="681266"/>
            <a:ext cx="2573134" cy="707886"/>
          </a:xfrm>
          <a:prstGeom prst="rect">
            <a:avLst/>
          </a:prstGeom>
          <a:noFill/>
        </p:spPr>
        <p:txBody>
          <a:bodyPr wrap="square" rtlCol="0">
            <a:spAutoFit/>
          </a:bodyPr>
          <a:lstStyle/>
          <a:p>
            <a:r>
              <a:rPr lang="en-US" sz="4000" dirty="0" err="1" smtClean="0"/>
              <a:t>Todo</a:t>
            </a:r>
            <a:r>
              <a:rPr lang="en-US" sz="4000" dirty="0" smtClean="0"/>
              <a:t> List</a:t>
            </a:r>
            <a:endParaRPr lang="en-US" sz="4000" dirty="0"/>
          </a:p>
        </p:txBody>
      </p:sp>
    </p:spTree>
    <p:extLst>
      <p:ext uri="{BB962C8B-B14F-4D97-AF65-F5344CB8AC3E}">
        <p14:creationId xmlns:p14="http://schemas.microsoft.com/office/powerpoint/2010/main" val="262172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lstStyle/>
          <a:p>
            <a:r>
              <a:rPr lang="en-US" dirty="0" smtClean="0"/>
              <a:t>Users know how to “program” spreadsheets</a:t>
            </a:r>
          </a:p>
          <a:p>
            <a:pPr lvl="1"/>
            <a:r>
              <a:rPr lang="en-US" dirty="0" smtClean="0"/>
              <a:t>Their reactive, stateless nature means users don’t have to think about sequences of steps, conditional execution, etc.</a:t>
            </a:r>
          </a:p>
          <a:p>
            <a:r>
              <a:rPr lang="en-US" dirty="0" smtClean="0"/>
              <a:t>Users know how to author HTML </a:t>
            </a:r>
          </a:p>
          <a:p>
            <a:pPr lvl="1"/>
            <a:r>
              <a:rPr lang="en-US" dirty="0" smtClean="0"/>
              <a:t>Nice WYSIWYG tools, but there’s still a lot of source editing</a:t>
            </a:r>
          </a:p>
          <a:p>
            <a:r>
              <a:rPr lang="en-US" dirty="0" smtClean="0"/>
              <a:t>Gives all the pieces of an MVC application</a:t>
            </a:r>
          </a:p>
          <a:p>
            <a:pPr lvl="1"/>
            <a:r>
              <a:rPr lang="en-US" dirty="0" smtClean="0"/>
              <a:t>Spreadsheet as (persistent) model</a:t>
            </a:r>
          </a:p>
          <a:p>
            <a:pPr lvl="1"/>
            <a:r>
              <a:rPr lang="en-US" dirty="0" smtClean="0"/>
              <a:t>HTML as view and controller</a:t>
            </a:r>
          </a:p>
          <a:p>
            <a:r>
              <a:rPr lang="en-US" dirty="0" smtClean="0"/>
              <a:t>Mockup driven design</a:t>
            </a:r>
          </a:p>
          <a:p>
            <a:pPr lvl="1"/>
            <a:r>
              <a:rPr lang="en-US" dirty="0" smtClean="0"/>
              <a:t>The (HTML) “picture” of your application becomes the application when you connect the spreadsheet</a:t>
            </a:r>
            <a:endParaRPr lang="en-US" dirty="0"/>
          </a:p>
        </p:txBody>
      </p:sp>
    </p:spTree>
    <p:extLst>
      <p:ext uri="{BB962C8B-B14F-4D97-AF65-F5344CB8AC3E}">
        <p14:creationId xmlns:p14="http://schemas.microsoft.com/office/powerpoint/2010/main" val="15159314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Study</a:t>
            </a:r>
            <a:endParaRPr lang="en-US" dirty="0"/>
          </a:p>
        </p:txBody>
      </p:sp>
      <p:sp>
        <p:nvSpPr>
          <p:cNvPr id="3" name="Content Placeholder 2"/>
          <p:cNvSpPr>
            <a:spLocks noGrp="1"/>
          </p:cNvSpPr>
          <p:nvPr>
            <p:ph idx="1"/>
          </p:nvPr>
        </p:nvSpPr>
        <p:spPr/>
        <p:txBody>
          <a:bodyPr/>
          <a:lstStyle/>
          <a:p>
            <a:r>
              <a:rPr lang="en-US" dirty="0">
                <a:sym typeface="Helvetica Neue Light"/>
              </a:rPr>
              <a:t>15 HTML Beginners</a:t>
            </a:r>
            <a:br>
              <a:rPr lang="en-US" dirty="0">
                <a:sym typeface="Helvetica Neue Light"/>
              </a:rPr>
            </a:br>
            <a:r>
              <a:rPr lang="en-US" dirty="0">
                <a:sym typeface="Helvetica Neue Light"/>
              </a:rPr>
              <a:t>       40% hadn’t used </a:t>
            </a:r>
            <a:r>
              <a:rPr lang="en-US" dirty="0">
                <a:sym typeface="Source Code Pro"/>
              </a:rPr>
              <a:t>&lt;table&gt;</a:t>
            </a:r>
            <a:r>
              <a:rPr lang="en-US" dirty="0">
                <a:sym typeface="Helvetica Neue Light"/>
              </a:rPr>
              <a:t/>
            </a:r>
            <a:br>
              <a:rPr lang="en-US" dirty="0">
                <a:sym typeface="Helvetica Neue Light"/>
              </a:rPr>
            </a:br>
            <a:r>
              <a:rPr lang="en-US" dirty="0">
                <a:sym typeface="Helvetica Neue Light"/>
              </a:rPr>
              <a:t>       66% hadn’t used </a:t>
            </a:r>
            <a:r>
              <a:rPr lang="en-US" dirty="0">
                <a:sym typeface="Source Code Pro"/>
              </a:rPr>
              <a:t>&lt;form&gt;</a:t>
            </a:r>
            <a:r>
              <a:rPr lang="en-US" dirty="0">
                <a:sym typeface="Helvetica Neue Light"/>
              </a:rPr>
              <a:t/>
            </a:r>
            <a:br>
              <a:rPr lang="en-US" dirty="0">
                <a:sym typeface="Helvetica Neue Light"/>
              </a:rPr>
            </a:br>
            <a:endParaRPr lang="en-US" dirty="0">
              <a:sym typeface="Helvetica Neue Light"/>
            </a:endParaRPr>
          </a:p>
          <a:p>
            <a:r>
              <a:rPr lang="en-US" dirty="0">
                <a:sym typeface="Helvetica Neue Light"/>
              </a:rPr>
              <a:t> 15 Minutes learning session</a:t>
            </a:r>
            <a:br>
              <a:rPr lang="en-US" dirty="0">
                <a:sym typeface="Helvetica Neue Light"/>
              </a:rPr>
            </a:br>
            <a:r>
              <a:rPr lang="en-US" dirty="0">
                <a:sym typeface="Helvetica Neue Light"/>
              </a:rPr>
              <a:t>    </a:t>
            </a:r>
            <a:r>
              <a:rPr lang="en-US" dirty="0">
                <a:sym typeface="Source Code Pro Semibold"/>
              </a:rPr>
              <a:t>connect, show-if, hide-if</a:t>
            </a:r>
            <a:br>
              <a:rPr lang="en-US" dirty="0">
                <a:sym typeface="Source Code Pro Semibold"/>
              </a:rPr>
            </a:br>
            <a:endParaRPr lang="en-US" dirty="0">
              <a:sym typeface="Helvetica Neue Light"/>
            </a:endParaRPr>
          </a:p>
          <a:p>
            <a:r>
              <a:rPr lang="en-US" dirty="0">
                <a:sym typeface="Helvetica Neue Light"/>
              </a:rPr>
              <a:t> 4 App building </a:t>
            </a:r>
            <a:r>
              <a:rPr lang="en-US" dirty="0" smtClean="0">
                <a:sym typeface="Helvetica Neue Light"/>
              </a:rPr>
              <a:t>tasks</a:t>
            </a:r>
            <a:endParaRPr lang="en-US" dirty="0"/>
          </a:p>
        </p:txBody>
      </p:sp>
    </p:spTree>
    <p:extLst>
      <p:ext uri="{BB962C8B-B14F-4D97-AF65-F5344CB8AC3E}">
        <p14:creationId xmlns:p14="http://schemas.microsoft.com/office/powerpoint/2010/main" val="35803250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sldNum" sz="quarter" idx="2"/>
          </p:nvPr>
        </p:nvSpPr>
        <p:spPr>
          <a:xfrm>
            <a:off x="4472958" y="6546289"/>
            <a:ext cx="189154" cy="194797"/>
          </a:xfrm>
          <a:prstGeom prst="rect">
            <a:avLst/>
          </a:prstGeom>
          <a:extLst>
            <a:ext uri="{C572A759-6A51-4108-AA02-DFA0A04FC94B}">
              <ma14:wrappingTextBoxFlag xmlns=""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t>55</a:t>
            </a:fld>
            <a:endParaRPr>
              <a:solidFill>
                <a:srgbClr val="FFFFFF"/>
              </a:solidFill>
            </a:endParaRPr>
          </a:p>
        </p:txBody>
      </p:sp>
      <p:pic>
        <p:nvPicPr>
          <p:cNvPr id="102" name="pasted-image.pdf"/>
          <p:cNvPicPr>
            <a:picLocks noChangeAspect="1"/>
          </p:cNvPicPr>
          <p:nvPr/>
        </p:nvPicPr>
        <p:blipFill>
          <a:blip r:embed="rId2">
            <a:extLst/>
          </a:blip>
          <a:stretch>
            <a:fillRect/>
          </a:stretch>
        </p:blipFill>
        <p:spPr>
          <a:xfrm>
            <a:off x="859075" y="161338"/>
            <a:ext cx="2247246" cy="1554652"/>
          </a:xfrm>
          <a:prstGeom prst="rect">
            <a:avLst/>
          </a:prstGeom>
          <a:ln w="12700">
            <a:miter lim="400000"/>
          </a:ln>
        </p:spPr>
      </p:pic>
      <p:pic>
        <p:nvPicPr>
          <p:cNvPr id="103" name="pasted-image.pdf"/>
          <p:cNvPicPr>
            <a:picLocks noChangeAspect="1"/>
          </p:cNvPicPr>
          <p:nvPr/>
        </p:nvPicPr>
        <p:blipFill>
          <a:blip r:embed="rId3">
            <a:extLst/>
          </a:blip>
          <a:stretch>
            <a:fillRect/>
          </a:stretch>
        </p:blipFill>
        <p:spPr>
          <a:xfrm>
            <a:off x="3292828" y="113428"/>
            <a:ext cx="2309438" cy="1647292"/>
          </a:xfrm>
          <a:prstGeom prst="rect">
            <a:avLst/>
          </a:prstGeom>
          <a:ln w="12700">
            <a:miter lim="400000"/>
          </a:ln>
        </p:spPr>
      </p:pic>
      <p:grpSp>
        <p:nvGrpSpPr>
          <p:cNvPr id="108" name="Group 108"/>
          <p:cNvGrpSpPr>
            <a:grpSpLocks noChangeAspect="1"/>
          </p:cNvGrpSpPr>
          <p:nvPr/>
        </p:nvGrpSpPr>
        <p:grpSpPr>
          <a:xfrm>
            <a:off x="243141" y="1898990"/>
            <a:ext cx="8821912" cy="1737360"/>
            <a:chOff x="0" y="0"/>
            <a:chExt cx="11218441" cy="2209324"/>
          </a:xfrm>
        </p:grpSpPr>
        <p:pic>
          <p:nvPicPr>
            <p:cNvPr id="104" name="pasted-image.pdf"/>
            <p:cNvPicPr/>
            <p:nvPr/>
          </p:nvPicPr>
          <p:blipFill>
            <a:blip r:embed="rId4">
              <a:extLst/>
            </a:blip>
            <a:stretch>
              <a:fillRect/>
            </a:stretch>
          </p:blipFill>
          <p:spPr>
            <a:xfrm>
              <a:off x="526659" y="16264"/>
              <a:ext cx="2878022" cy="2193060"/>
            </a:xfrm>
            <a:prstGeom prst="rect">
              <a:avLst/>
            </a:prstGeom>
            <a:ln w="12700" cap="flat">
              <a:solidFill>
                <a:schemeClr val="tx1"/>
              </a:solidFill>
              <a:miter lim="400000"/>
            </a:ln>
            <a:effectLst/>
          </p:spPr>
        </p:pic>
        <p:pic>
          <p:nvPicPr>
            <p:cNvPr id="105" name="pasted-image.pdf"/>
            <p:cNvPicPr/>
            <p:nvPr/>
          </p:nvPicPr>
          <p:blipFill>
            <a:blip r:embed="rId5">
              <a:extLst/>
            </a:blip>
            <a:stretch>
              <a:fillRect/>
            </a:stretch>
          </p:blipFill>
          <p:spPr>
            <a:xfrm>
              <a:off x="3693075" y="274280"/>
              <a:ext cx="3040864" cy="1794579"/>
            </a:xfrm>
            <a:prstGeom prst="rect">
              <a:avLst/>
            </a:prstGeom>
            <a:ln w="12700" cap="flat">
              <a:solidFill>
                <a:schemeClr val="tx1"/>
              </a:solidFill>
              <a:miter lim="400000"/>
            </a:ln>
            <a:effectLst/>
          </p:spPr>
        </p:pic>
        <p:sp>
          <p:nvSpPr>
            <p:cNvPr id="106" name="Shape 106"/>
            <p:cNvSpPr/>
            <p:nvPr/>
          </p:nvSpPr>
          <p:spPr>
            <a:xfrm flipH="1" flipV="1">
              <a:off x="0" y="0"/>
              <a:ext cx="11218441" cy="1"/>
            </a:xfrm>
            <a:prstGeom prst="line">
              <a:avLst/>
            </a:prstGeom>
            <a:noFill/>
            <a:ln w="25400" cap="flat">
              <a:solidFill>
                <a:schemeClr val="tx1"/>
              </a:solidFill>
              <a:prstDash val="solid"/>
              <a:miter lim="400000"/>
            </a:ln>
            <a:effectLst/>
          </p:spPr>
          <p:txBody>
            <a:bodyPr wrap="square" lIns="35719" tIns="35719" rIns="35719" bIns="35719" numCol="1" anchor="ctr">
              <a:noAutofit/>
            </a:bodyPr>
            <a:lstStyle/>
            <a:p>
              <a:pPr lvl="0">
                <a:defRPr sz="2400"/>
              </a:pPr>
              <a:endParaRPr sz="1687"/>
            </a:p>
          </p:txBody>
        </p:sp>
      </p:grpSp>
      <p:grpSp>
        <p:nvGrpSpPr>
          <p:cNvPr id="114" name="Group 114"/>
          <p:cNvGrpSpPr>
            <a:grpSpLocks noChangeAspect="1"/>
          </p:cNvGrpSpPr>
          <p:nvPr/>
        </p:nvGrpSpPr>
        <p:grpSpPr>
          <a:xfrm>
            <a:off x="243141" y="3775072"/>
            <a:ext cx="8969302" cy="1463040"/>
            <a:chOff x="0" y="0"/>
            <a:chExt cx="11385161" cy="1857105"/>
          </a:xfrm>
        </p:grpSpPr>
        <p:pic>
          <p:nvPicPr>
            <p:cNvPr id="110" name="pasted-image.pdf"/>
            <p:cNvPicPr/>
            <p:nvPr/>
          </p:nvPicPr>
          <p:blipFill>
            <a:blip r:embed="rId6">
              <a:extLst/>
            </a:blip>
            <a:stretch>
              <a:fillRect/>
            </a:stretch>
          </p:blipFill>
          <p:spPr>
            <a:xfrm>
              <a:off x="514641" y="194845"/>
              <a:ext cx="3189925" cy="1575369"/>
            </a:xfrm>
            <a:prstGeom prst="rect">
              <a:avLst/>
            </a:prstGeom>
            <a:ln w="12700" cap="flat">
              <a:noFill/>
              <a:miter lim="400000"/>
            </a:ln>
            <a:effectLst/>
          </p:spPr>
        </p:pic>
        <p:pic>
          <p:nvPicPr>
            <p:cNvPr id="111" name="pasted-image.pdf"/>
            <p:cNvPicPr/>
            <p:nvPr/>
          </p:nvPicPr>
          <p:blipFill>
            <a:blip r:embed="rId7">
              <a:extLst/>
            </a:blip>
            <a:stretch>
              <a:fillRect/>
            </a:stretch>
          </p:blipFill>
          <p:spPr>
            <a:xfrm>
              <a:off x="3903035" y="228970"/>
              <a:ext cx="2957671" cy="1628135"/>
            </a:xfrm>
            <a:prstGeom prst="rect">
              <a:avLst/>
            </a:prstGeom>
            <a:ln w="12700" cap="flat">
              <a:noFill/>
              <a:miter lim="400000"/>
            </a:ln>
            <a:effectLst/>
          </p:spPr>
        </p:pic>
        <p:sp>
          <p:nvSpPr>
            <p:cNvPr id="112" name="Shape 112"/>
            <p:cNvSpPr/>
            <p:nvPr/>
          </p:nvSpPr>
          <p:spPr>
            <a:xfrm flipH="1" flipV="1">
              <a:off x="0" y="0"/>
              <a:ext cx="11218441" cy="1"/>
            </a:xfrm>
            <a:prstGeom prst="line">
              <a:avLst/>
            </a:prstGeom>
            <a:noFill/>
            <a:ln w="25400" cap="flat">
              <a:solidFill>
                <a:schemeClr val="tx1"/>
              </a:solidFill>
              <a:prstDash val="solid"/>
              <a:miter lim="400000"/>
            </a:ln>
            <a:effectLst/>
          </p:spPr>
          <p:txBody>
            <a:bodyPr wrap="square" lIns="35719" tIns="35719" rIns="35719" bIns="35719" numCol="1" anchor="ctr">
              <a:noAutofit/>
            </a:bodyPr>
            <a:lstStyle/>
            <a:p>
              <a:pPr lvl="0">
                <a:defRPr sz="2400"/>
              </a:pPr>
              <a:endParaRPr sz="1687"/>
            </a:p>
          </p:txBody>
        </p:sp>
        <p:sp>
          <p:nvSpPr>
            <p:cNvPr id="113" name="Shape 113"/>
            <p:cNvSpPr/>
            <p:nvPr/>
          </p:nvSpPr>
          <p:spPr>
            <a:xfrm>
              <a:off x="7520856" y="545489"/>
              <a:ext cx="3864305" cy="9951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sz="5800">
                  <a:solidFill>
                    <a:srgbClr val="002452"/>
                  </a:solidFill>
                  <a:latin typeface="Helvetica Neue Medium"/>
                  <a:ea typeface="Helvetica Neue Medium"/>
                  <a:cs typeface="Helvetica Neue Medium"/>
                  <a:sym typeface="Helvetica Neue Medium"/>
                </a:defRPr>
              </a:lvl1pPr>
            </a:lstStyle>
            <a:p>
              <a:pPr lvl="0">
                <a:defRPr sz="1800">
                  <a:solidFill>
                    <a:srgbClr val="000000"/>
                  </a:solidFill>
                </a:defRPr>
              </a:pPr>
              <a:r>
                <a:rPr sz="4078"/>
                <a:t>Chat Room</a:t>
              </a:r>
            </a:p>
          </p:txBody>
        </p:sp>
      </p:grpSp>
      <p:grpSp>
        <p:nvGrpSpPr>
          <p:cNvPr id="119" name="Group 119"/>
          <p:cNvGrpSpPr>
            <a:grpSpLocks noChangeAspect="1"/>
          </p:cNvGrpSpPr>
          <p:nvPr/>
        </p:nvGrpSpPr>
        <p:grpSpPr>
          <a:xfrm>
            <a:off x="243141" y="5293963"/>
            <a:ext cx="9014820" cy="1463040"/>
            <a:chOff x="0" y="0"/>
            <a:chExt cx="11218441" cy="1825759"/>
          </a:xfrm>
        </p:grpSpPr>
        <p:pic>
          <p:nvPicPr>
            <p:cNvPr id="115" name="pasted-image.pdf"/>
            <p:cNvPicPr/>
            <p:nvPr/>
          </p:nvPicPr>
          <p:blipFill>
            <a:blip r:embed="rId8">
              <a:extLst/>
            </a:blip>
            <a:stretch>
              <a:fillRect/>
            </a:stretch>
          </p:blipFill>
          <p:spPr>
            <a:xfrm>
              <a:off x="424041" y="250390"/>
              <a:ext cx="3371125" cy="1575369"/>
            </a:xfrm>
            <a:prstGeom prst="rect">
              <a:avLst/>
            </a:prstGeom>
            <a:ln w="12700" cap="flat">
              <a:solidFill>
                <a:schemeClr val="tx1"/>
              </a:solidFill>
              <a:miter lim="400000"/>
            </a:ln>
            <a:effectLst/>
          </p:spPr>
        </p:pic>
        <p:pic>
          <p:nvPicPr>
            <p:cNvPr id="116" name="pasted-image.pdf"/>
            <p:cNvPicPr/>
            <p:nvPr/>
          </p:nvPicPr>
          <p:blipFill>
            <a:blip r:embed="rId9">
              <a:extLst/>
            </a:blip>
            <a:stretch>
              <a:fillRect/>
            </a:stretch>
          </p:blipFill>
          <p:spPr>
            <a:xfrm>
              <a:off x="4233734" y="250390"/>
              <a:ext cx="2296272" cy="1575369"/>
            </a:xfrm>
            <a:prstGeom prst="rect">
              <a:avLst/>
            </a:prstGeom>
            <a:ln w="12700" cap="flat">
              <a:solidFill>
                <a:schemeClr val="tx1"/>
              </a:solidFill>
              <a:miter lim="400000"/>
            </a:ln>
            <a:effectLst/>
          </p:spPr>
        </p:pic>
        <p:sp>
          <p:nvSpPr>
            <p:cNvPr id="117" name="Shape 117"/>
            <p:cNvSpPr/>
            <p:nvPr/>
          </p:nvSpPr>
          <p:spPr>
            <a:xfrm flipH="1" flipV="1">
              <a:off x="0" y="0"/>
              <a:ext cx="11218441" cy="1"/>
            </a:xfrm>
            <a:prstGeom prst="line">
              <a:avLst/>
            </a:prstGeom>
            <a:noFill/>
            <a:ln w="25400" cap="flat">
              <a:solidFill>
                <a:schemeClr val="tx1"/>
              </a:solidFill>
              <a:prstDash val="solid"/>
              <a:miter lim="400000"/>
            </a:ln>
            <a:effectLst/>
          </p:spPr>
          <p:txBody>
            <a:bodyPr wrap="square" lIns="35719" tIns="35719" rIns="35719" bIns="35719" numCol="1" anchor="ctr">
              <a:noAutofit/>
            </a:bodyPr>
            <a:lstStyle/>
            <a:p>
              <a:pPr lvl="0">
                <a:defRPr sz="2400"/>
              </a:pPr>
              <a:endParaRPr sz="1687"/>
            </a:p>
          </p:txBody>
        </p:sp>
      </p:grpSp>
      <p:sp>
        <p:nvSpPr>
          <p:cNvPr id="2" name="TextBox 1"/>
          <p:cNvSpPr txBox="1"/>
          <p:nvPr/>
        </p:nvSpPr>
        <p:spPr>
          <a:xfrm>
            <a:off x="6284142" y="472197"/>
            <a:ext cx="2022797" cy="954107"/>
          </a:xfrm>
          <a:prstGeom prst="rect">
            <a:avLst/>
          </a:prstGeom>
          <a:noFill/>
        </p:spPr>
        <p:txBody>
          <a:bodyPr wrap="square" rtlCol="0">
            <a:spAutoFit/>
          </a:bodyPr>
          <a:lstStyle/>
          <a:p>
            <a:r>
              <a:rPr lang="en-US" sz="2800" dirty="0" smtClean="0"/>
              <a:t>Mortgage Calculator</a:t>
            </a:r>
            <a:endParaRPr lang="en-US" sz="2800" dirty="0"/>
          </a:p>
        </p:txBody>
      </p:sp>
      <p:sp>
        <p:nvSpPr>
          <p:cNvPr id="23" name="TextBox 22"/>
          <p:cNvSpPr txBox="1"/>
          <p:nvPr/>
        </p:nvSpPr>
        <p:spPr>
          <a:xfrm>
            <a:off x="6284142" y="2610300"/>
            <a:ext cx="2022797" cy="523220"/>
          </a:xfrm>
          <a:prstGeom prst="rect">
            <a:avLst/>
          </a:prstGeom>
          <a:noFill/>
        </p:spPr>
        <p:txBody>
          <a:bodyPr wrap="square" rtlCol="0">
            <a:spAutoFit/>
          </a:bodyPr>
          <a:lstStyle/>
          <a:p>
            <a:r>
              <a:rPr lang="en-US" sz="2800" dirty="0" err="1" smtClean="0"/>
              <a:t>Todo</a:t>
            </a:r>
            <a:r>
              <a:rPr lang="en-US" sz="2800" dirty="0" smtClean="0"/>
              <a:t> List</a:t>
            </a:r>
            <a:endParaRPr lang="en-US" sz="2800" dirty="0"/>
          </a:p>
        </p:txBody>
      </p:sp>
      <p:sp>
        <p:nvSpPr>
          <p:cNvPr id="24" name="TextBox 23"/>
          <p:cNvSpPr txBox="1"/>
          <p:nvPr/>
        </p:nvSpPr>
        <p:spPr>
          <a:xfrm>
            <a:off x="6284142" y="4202089"/>
            <a:ext cx="2022797" cy="523220"/>
          </a:xfrm>
          <a:prstGeom prst="rect">
            <a:avLst/>
          </a:prstGeom>
          <a:noFill/>
        </p:spPr>
        <p:txBody>
          <a:bodyPr wrap="square" rtlCol="0">
            <a:spAutoFit/>
          </a:bodyPr>
          <a:lstStyle/>
          <a:p>
            <a:r>
              <a:rPr lang="en-US" sz="2800" dirty="0" smtClean="0"/>
              <a:t>Chat Room</a:t>
            </a:r>
            <a:endParaRPr lang="en-US" sz="2800" dirty="0"/>
          </a:p>
        </p:txBody>
      </p:sp>
      <p:sp>
        <p:nvSpPr>
          <p:cNvPr id="25" name="TextBox 24"/>
          <p:cNvSpPr txBox="1"/>
          <p:nvPr/>
        </p:nvSpPr>
        <p:spPr>
          <a:xfrm>
            <a:off x="6284142" y="5864196"/>
            <a:ext cx="2022797" cy="523220"/>
          </a:xfrm>
          <a:prstGeom prst="rect">
            <a:avLst/>
          </a:prstGeom>
          <a:noFill/>
        </p:spPr>
        <p:txBody>
          <a:bodyPr wrap="square" rtlCol="0">
            <a:spAutoFit/>
          </a:bodyPr>
          <a:lstStyle/>
          <a:p>
            <a:r>
              <a:rPr lang="en-US" sz="2800" dirty="0" smtClean="0"/>
              <a:t>Calculator</a:t>
            </a:r>
            <a:endParaRPr lang="en-US" sz="2800" dirty="0"/>
          </a:p>
        </p:txBody>
      </p:sp>
    </p:spTree>
    <p:extLst>
      <p:ext uri="{BB962C8B-B14F-4D97-AF65-F5344CB8AC3E}">
        <p14:creationId xmlns:p14="http://schemas.microsoft.com/office/powerpoint/2010/main" val="1987663859"/>
      </p:ext>
    </p:extLst>
  </p:cSld>
  <p:clrMapOvr>
    <a:masterClrMapping/>
  </p:clrMapOvr>
  <p:transition spd="med"/>
  <p:timing>
    <p:tnLst>
      <p:par>
        <p:cTn id="1" dur="indefinite" restart="never" fill="hold"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sldNum" sz="quarter" idx="4294967295"/>
          </p:nvPr>
        </p:nvSpPr>
        <p:spPr>
          <a:xfrm>
            <a:off x="4437983" y="6505277"/>
            <a:ext cx="259104" cy="267891"/>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56</a:t>
            </a:fld>
            <a:endParaRPr/>
          </a:p>
        </p:txBody>
      </p:sp>
      <p:sp>
        <p:nvSpPr>
          <p:cNvPr id="139" name="Shape 139"/>
          <p:cNvSpPr/>
          <p:nvPr/>
        </p:nvSpPr>
        <p:spPr>
          <a:xfrm>
            <a:off x="747447" y="1659477"/>
            <a:ext cx="1660091" cy="4002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spcBef>
                <a:spcPts val="1200"/>
              </a:spcBef>
              <a:defRPr sz="3700">
                <a:latin typeface="Futura LT Medium"/>
                <a:ea typeface="Futura LT Medium"/>
                <a:cs typeface="Futura LT Medium"/>
                <a:sym typeface="Futura LT Medium"/>
              </a:defRPr>
            </a:lvl1pPr>
          </a:lstStyle>
          <a:p>
            <a:pPr lvl="0">
              <a:defRPr sz="1800"/>
            </a:pPr>
            <a:r>
              <a:rPr sz="2601"/>
              <a:t>Task 1</a:t>
            </a:r>
          </a:p>
        </p:txBody>
      </p:sp>
      <p:pic>
        <p:nvPicPr>
          <p:cNvPr id="140" name="pasted-image.tif"/>
          <p:cNvPicPr/>
          <p:nvPr/>
        </p:nvPicPr>
        <p:blipFill>
          <a:blip r:embed="rId3">
            <a:extLst/>
          </a:blip>
          <a:stretch>
            <a:fillRect/>
          </a:stretch>
        </p:blipFill>
        <p:spPr>
          <a:xfrm>
            <a:off x="503931" y="2356724"/>
            <a:ext cx="2147124" cy="1607344"/>
          </a:xfrm>
          <a:prstGeom prst="rect">
            <a:avLst/>
          </a:prstGeom>
          <a:ln w="12700">
            <a:miter lim="400000"/>
          </a:ln>
        </p:spPr>
      </p:pic>
      <p:pic>
        <p:nvPicPr>
          <p:cNvPr id="141" name="pasted-image.tif"/>
          <p:cNvPicPr/>
          <p:nvPr/>
        </p:nvPicPr>
        <p:blipFill>
          <a:blip r:embed="rId4">
            <a:extLst/>
          </a:blip>
          <a:stretch>
            <a:fillRect/>
          </a:stretch>
        </p:blipFill>
        <p:spPr>
          <a:xfrm>
            <a:off x="2866790" y="2281458"/>
            <a:ext cx="1660091" cy="1548799"/>
          </a:xfrm>
          <a:prstGeom prst="rect">
            <a:avLst/>
          </a:prstGeom>
          <a:ln w="12700">
            <a:miter lim="400000"/>
          </a:ln>
        </p:spPr>
      </p:pic>
      <p:pic>
        <p:nvPicPr>
          <p:cNvPr id="142" name="pasted-image.tif"/>
          <p:cNvPicPr/>
          <p:nvPr/>
        </p:nvPicPr>
        <p:blipFill>
          <a:blip r:embed="rId5">
            <a:extLst/>
          </a:blip>
          <a:stretch>
            <a:fillRect/>
          </a:stretch>
        </p:blipFill>
        <p:spPr>
          <a:xfrm>
            <a:off x="4742618" y="2492184"/>
            <a:ext cx="1909177" cy="1336424"/>
          </a:xfrm>
          <a:prstGeom prst="rect">
            <a:avLst/>
          </a:prstGeom>
          <a:ln w="12700">
            <a:miter lim="400000"/>
          </a:ln>
        </p:spPr>
      </p:pic>
      <p:pic>
        <p:nvPicPr>
          <p:cNvPr id="143" name="pasted-image.tif"/>
          <p:cNvPicPr/>
          <p:nvPr/>
        </p:nvPicPr>
        <p:blipFill>
          <a:blip r:embed="rId6">
            <a:extLst/>
          </a:blip>
          <a:stretch>
            <a:fillRect/>
          </a:stretch>
        </p:blipFill>
        <p:spPr>
          <a:xfrm>
            <a:off x="6730893" y="2669917"/>
            <a:ext cx="1909177" cy="980959"/>
          </a:xfrm>
          <a:prstGeom prst="rect">
            <a:avLst/>
          </a:prstGeom>
          <a:ln w="12700">
            <a:miter lim="400000"/>
          </a:ln>
        </p:spPr>
      </p:pic>
      <p:sp>
        <p:nvSpPr>
          <p:cNvPr id="144" name="Shape 144"/>
          <p:cNvSpPr/>
          <p:nvPr/>
        </p:nvSpPr>
        <p:spPr>
          <a:xfrm>
            <a:off x="2866790" y="1659477"/>
            <a:ext cx="1660091" cy="4002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spcBef>
                <a:spcPts val="1200"/>
              </a:spcBef>
              <a:defRPr sz="3700">
                <a:latin typeface="Futura LT Medium"/>
                <a:ea typeface="Futura LT Medium"/>
                <a:cs typeface="Futura LT Medium"/>
                <a:sym typeface="Futura LT Medium"/>
              </a:defRPr>
            </a:lvl1pPr>
          </a:lstStyle>
          <a:p>
            <a:pPr lvl="0">
              <a:defRPr sz="1800"/>
            </a:pPr>
            <a:r>
              <a:rPr sz="2601"/>
              <a:t>Task 2</a:t>
            </a:r>
          </a:p>
        </p:txBody>
      </p:sp>
      <p:sp>
        <p:nvSpPr>
          <p:cNvPr id="145" name="Shape 145"/>
          <p:cNvSpPr/>
          <p:nvPr/>
        </p:nvSpPr>
        <p:spPr>
          <a:xfrm>
            <a:off x="4867160" y="1659477"/>
            <a:ext cx="1660091" cy="4002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spcBef>
                <a:spcPts val="1200"/>
              </a:spcBef>
              <a:defRPr sz="3700">
                <a:latin typeface="Futura LT Medium"/>
                <a:ea typeface="Futura LT Medium"/>
                <a:cs typeface="Futura LT Medium"/>
                <a:sym typeface="Futura LT Medium"/>
              </a:defRPr>
            </a:lvl1pPr>
          </a:lstStyle>
          <a:p>
            <a:pPr lvl="0">
              <a:defRPr sz="1800"/>
            </a:pPr>
            <a:r>
              <a:rPr sz="2601"/>
              <a:t>Task 3</a:t>
            </a:r>
          </a:p>
        </p:txBody>
      </p:sp>
      <p:sp>
        <p:nvSpPr>
          <p:cNvPr id="146" name="Shape 146"/>
          <p:cNvSpPr/>
          <p:nvPr/>
        </p:nvSpPr>
        <p:spPr>
          <a:xfrm>
            <a:off x="6855436" y="1659477"/>
            <a:ext cx="1660091" cy="4002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spcBef>
                <a:spcPts val="1200"/>
              </a:spcBef>
              <a:defRPr sz="3700">
                <a:latin typeface="Futura LT Medium"/>
                <a:ea typeface="Futura LT Medium"/>
                <a:cs typeface="Futura LT Medium"/>
                <a:sym typeface="Futura LT Medium"/>
              </a:defRPr>
            </a:lvl1pPr>
          </a:lstStyle>
          <a:p>
            <a:pPr lvl="0">
              <a:defRPr sz="1800"/>
            </a:pPr>
            <a:r>
              <a:rPr sz="2601"/>
              <a:t>Task 4</a:t>
            </a:r>
          </a:p>
        </p:txBody>
      </p:sp>
      <p:sp>
        <p:nvSpPr>
          <p:cNvPr id="147" name="Shape 147"/>
          <p:cNvSpPr/>
          <p:nvPr/>
        </p:nvSpPr>
        <p:spPr>
          <a:xfrm>
            <a:off x="686946" y="4162917"/>
            <a:ext cx="1300036" cy="64549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defRPr sz="5300"/>
            </a:lvl1pPr>
          </a:lstStyle>
          <a:p>
            <a:pPr lvl="0">
              <a:defRPr sz="1800"/>
            </a:pPr>
            <a:r>
              <a:rPr sz="3726"/>
              <a:t>14/15</a:t>
            </a:r>
          </a:p>
        </p:txBody>
      </p:sp>
      <p:sp>
        <p:nvSpPr>
          <p:cNvPr id="148" name="Shape 148"/>
          <p:cNvSpPr/>
          <p:nvPr/>
        </p:nvSpPr>
        <p:spPr>
          <a:xfrm>
            <a:off x="2761064" y="4162917"/>
            <a:ext cx="1300036" cy="64549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defRPr sz="5300"/>
            </a:lvl1pPr>
          </a:lstStyle>
          <a:p>
            <a:pPr lvl="0">
              <a:defRPr sz="1800"/>
            </a:pPr>
            <a:r>
              <a:rPr sz="3726"/>
              <a:t>13/15</a:t>
            </a:r>
          </a:p>
        </p:txBody>
      </p:sp>
      <p:sp>
        <p:nvSpPr>
          <p:cNvPr id="149" name="Shape 149"/>
          <p:cNvSpPr/>
          <p:nvPr/>
        </p:nvSpPr>
        <p:spPr>
          <a:xfrm>
            <a:off x="5072174" y="4162917"/>
            <a:ext cx="812723" cy="64549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defRPr sz="5300"/>
            </a:lvl1pPr>
          </a:lstStyle>
          <a:p>
            <a:pPr lvl="0">
              <a:defRPr sz="1800"/>
            </a:pPr>
            <a:r>
              <a:rPr sz="3726"/>
              <a:t>5/5</a:t>
            </a:r>
          </a:p>
        </p:txBody>
      </p:sp>
      <p:sp>
        <p:nvSpPr>
          <p:cNvPr id="150" name="Shape 150"/>
          <p:cNvSpPr/>
          <p:nvPr/>
        </p:nvSpPr>
        <p:spPr>
          <a:xfrm>
            <a:off x="7198054" y="4162917"/>
            <a:ext cx="812723" cy="64549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defRPr sz="5300"/>
            </a:lvl1pPr>
          </a:lstStyle>
          <a:p>
            <a:pPr lvl="0">
              <a:defRPr sz="1800"/>
            </a:pPr>
            <a:r>
              <a:rPr sz="3726"/>
              <a:t>5/5</a:t>
            </a:r>
          </a:p>
        </p:txBody>
      </p:sp>
    </p:spTree>
    <p:extLst>
      <p:ext uri="{BB962C8B-B14F-4D97-AF65-F5344CB8AC3E}">
        <p14:creationId xmlns:p14="http://schemas.microsoft.com/office/powerpoint/2010/main" val="462096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sldNum" sz="quarter" idx="4294967295"/>
          </p:nvPr>
        </p:nvSpPr>
        <p:spPr>
          <a:xfrm>
            <a:off x="4437983" y="6505277"/>
            <a:ext cx="259104" cy="267891"/>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57</a:t>
            </a:fld>
            <a:endParaRPr/>
          </a:p>
        </p:txBody>
      </p:sp>
      <p:pic>
        <p:nvPicPr>
          <p:cNvPr id="155" name="estimates-and-actuals.pdf"/>
          <p:cNvPicPr/>
          <p:nvPr/>
        </p:nvPicPr>
        <p:blipFill>
          <a:blip r:embed="rId2">
            <a:extLst/>
          </a:blip>
          <a:stretch>
            <a:fillRect/>
          </a:stretch>
        </p:blipFill>
        <p:spPr>
          <a:xfrm>
            <a:off x="972896" y="1313538"/>
            <a:ext cx="6912148" cy="4230924"/>
          </a:xfrm>
          <a:prstGeom prst="rect">
            <a:avLst/>
          </a:prstGeom>
          <a:ln w="12700">
            <a:miter lim="400000"/>
          </a:ln>
        </p:spPr>
      </p:pic>
      <p:pic>
        <p:nvPicPr>
          <p:cNvPr id="156" name="estimates-and-actuals.pdf"/>
          <p:cNvPicPr/>
          <p:nvPr/>
        </p:nvPicPr>
        <p:blipFill>
          <a:blip r:embed="rId2">
            <a:extLst/>
          </a:blip>
          <a:srcRect t="85348"/>
          <a:stretch>
            <a:fillRect/>
          </a:stretch>
        </p:blipFill>
        <p:spPr>
          <a:xfrm>
            <a:off x="972902" y="3119112"/>
            <a:ext cx="6912148" cy="619897"/>
          </a:xfrm>
          <a:prstGeom prst="rect">
            <a:avLst/>
          </a:prstGeom>
          <a:ln w="12700">
            <a:miter lim="400000"/>
          </a:ln>
        </p:spPr>
      </p:pic>
      <p:sp>
        <p:nvSpPr>
          <p:cNvPr id="157" name="Shape 157"/>
          <p:cNvSpPr/>
          <p:nvPr/>
        </p:nvSpPr>
        <p:spPr>
          <a:xfrm>
            <a:off x="852042" y="3678684"/>
            <a:ext cx="6912148" cy="2089624"/>
          </a:xfrm>
          <a:prstGeom prst="rect">
            <a:avLst/>
          </a:prstGeom>
          <a:solidFill>
            <a:srgbClr val="FFFFFF"/>
          </a:solidFill>
          <a:ln w="12700">
            <a:miter lim="400000"/>
          </a:ln>
        </p:spPr>
        <p:txBody>
          <a:bodyPr lIns="0" tIns="0" rIns="0" bIns="0" anchor="ctr"/>
          <a:lstStyle/>
          <a:p>
            <a:pPr lvl="0">
              <a:defRPr sz="2400">
                <a:solidFill>
                  <a:srgbClr val="FFFFFF"/>
                </a:solidFill>
              </a:defRPr>
            </a:pPr>
            <a:endParaRPr sz="1687"/>
          </a:p>
        </p:txBody>
      </p:sp>
    </p:spTree>
    <p:extLst>
      <p:ext uri="{BB962C8B-B14F-4D97-AF65-F5344CB8AC3E}">
        <p14:creationId xmlns:p14="http://schemas.microsoft.com/office/powerpoint/2010/main" val="1501252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sldNum" sz="quarter" idx="4294967295"/>
          </p:nvPr>
        </p:nvSpPr>
        <p:spPr>
          <a:xfrm>
            <a:off x="4437983" y="6505277"/>
            <a:ext cx="259104" cy="267891"/>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t>58</a:t>
            </a:fld>
            <a:endParaRPr/>
          </a:p>
        </p:txBody>
      </p:sp>
      <p:pic>
        <p:nvPicPr>
          <p:cNvPr id="160" name="estimates-and-actuals.pdf"/>
          <p:cNvPicPr/>
          <p:nvPr/>
        </p:nvPicPr>
        <p:blipFill>
          <a:blip r:embed="rId2">
            <a:extLst/>
          </a:blip>
          <a:stretch>
            <a:fillRect/>
          </a:stretch>
        </p:blipFill>
        <p:spPr>
          <a:xfrm>
            <a:off x="972896" y="1313538"/>
            <a:ext cx="6912148" cy="4230924"/>
          </a:xfrm>
          <a:prstGeom prst="rect">
            <a:avLst/>
          </a:prstGeom>
          <a:ln w="12700">
            <a:miter lim="400000"/>
          </a:ln>
        </p:spPr>
      </p:pic>
    </p:spTree>
    <p:extLst>
      <p:ext uri="{BB962C8B-B14F-4D97-AF65-F5344CB8AC3E}">
        <p14:creationId xmlns:p14="http://schemas.microsoft.com/office/powerpoint/2010/main" val="3772156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None/>
            </a:pPr>
            <a:endParaRPr lang="en-US" sz="2400" dirty="0" smtClean="0"/>
          </a:p>
          <a:p>
            <a:pPr marL="0" lvl="0" indent="0">
              <a:buNone/>
            </a:pPr>
            <a:endParaRPr lang="en-US" sz="2400" dirty="0"/>
          </a:p>
          <a:p>
            <a:pPr marL="0" lvl="0" indent="0">
              <a:buNone/>
            </a:pPr>
            <a:r>
              <a:rPr lang="en-US" sz="2400" dirty="0" smtClean="0"/>
              <a:t>“It </a:t>
            </a:r>
            <a:r>
              <a:rPr lang="en-US" sz="2400" dirty="0"/>
              <a:t>feels amazing. I thought it would take me three 8 hour days to do something like this. And then to be able to just do it with Google Docs which is something that I use so frequently, and for it to be so easy and to make so much sense, yeah, it’s really cool</a:t>
            </a:r>
            <a:r>
              <a:rPr lang="en-US" sz="2400" dirty="0" smtClean="0"/>
              <a:t>.”</a:t>
            </a:r>
            <a:endParaRPr lang="en-US" sz="2400" dirty="0"/>
          </a:p>
          <a:p>
            <a:endParaRPr lang="en-US" dirty="0"/>
          </a:p>
        </p:txBody>
      </p:sp>
    </p:spTree>
    <p:extLst>
      <p:ext uri="{BB962C8B-B14F-4D97-AF65-F5344CB8AC3E}">
        <p14:creationId xmlns:p14="http://schemas.microsoft.com/office/powerpoint/2010/main" val="3418149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Homebrew Databases</a:t>
            </a:r>
            <a:endParaRPr lang="en-US" dirty="0"/>
          </a:p>
        </p:txBody>
      </p:sp>
      <p:sp>
        <p:nvSpPr>
          <p:cNvPr id="3" name="Content Placeholder 2"/>
          <p:cNvSpPr>
            <a:spLocks noGrp="1"/>
          </p:cNvSpPr>
          <p:nvPr>
            <p:ph idx="1"/>
          </p:nvPr>
        </p:nvSpPr>
        <p:spPr/>
        <p:txBody>
          <a:bodyPr>
            <a:normAutofit/>
          </a:bodyPr>
          <a:lstStyle/>
          <a:p>
            <a:r>
              <a:rPr lang="en-US" dirty="0" smtClean="0"/>
              <a:t>Fascinating interview work by </a:t>
            </a:r>
            <a:r>
              <a:rPr lang="en-US" dirty="0" err="1"/>
              <a:t>Voida</a:t>
            </a:r>
            <a:r>
              <a:rPr lang="en-US" dirty="0"/>
              <a:t> et al. </a:t>
            </a:r>
            <a:endParaRPr lang="en-US" dirty="0" smtClean="0"/>
          </a:p>
          <a:p>
            <a:r>
              <a:rPr lang="en-US" dirty="0" smtClean="0"/>
              <a:t>Users are still stuck with Excel, documents, even paper</a:t>
            </a:r>
          </a:p>
          <a:p>
            <a:r>
              <a:rPr lang="en-US" dirty="0" smtClean="0"/>
              <a:t>They spend huge amounts of time transforming data</a:t>
            </a:r>
          </a:p>
          <a:p>
            <a:pPr lvl="1"/>
            <a:r>
              <a:rPr lang="en-US" dirty="0" smtClean="0"/>
              <a:t>Data entry</a:t>
            </a:r>
          </a:p>
          <a:p>
            <a:pPr lvl="1"/>
            <a:r>
              <a:rPr lang="en-US" dirty="0" smtClean="0"/>
              <a:t>Copying from paper forms into excel</a:t>
            </a:r>
          </a:p>
          <a:p>
            <a:pPr lvl="1"/>
            <a:r>
              <a:rPr lang="en-US" dirty="0" smtClean="0"/>
              <a:t>Manually assembling reports by reading spreadsheets</a:t>
            </a:r>
          </a:p>
          <a:p>
            <a:r>
              <a:rPr lang="en-US" dirty="0" smtClean="0"/>
              <a:t>Terrible problems with multiplicity of systems, version skews</a:t>
            </a:r>
          </a:p>
          <a:p>
            <a:r>
              <a:rPr lang="en-US" dirty="0" smtClean="0"/>
              <a:t>Choosing not to use “better” tools</a:t>
            </a:r>
          </a:p>
          <a:p>
            <a:pPr lvl="1"/>
            <a:r>
              <a:rPr lang="en-US" dirty="0" smtClean="0"/>
              <a:t>Good reasons why</a:t>
            </a:r>
          </a:p>
          <a:p>
            <a:pPr lvl="1"/>
            <a:r>
              <a:rPr lang="en-US" dirty="0" smtClean="0"/>
              <a:t>(If we can understand them, we can make tools they’ll use)</a:t>
            </a:r>
          </a:p>
        </p:txBody>
      </p:sp>
    </p:spTree>
    <p:extLst>
      <p:ext uri="{BB962C8B-B14F-4D97-AF65-F5344CB8AC3E}">
        <p14:creationId xmlns:p14="http://schemas.microsoft.com/office/powerpoint/2010/main" val="40916132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this be Big?</a:t>
            </a:r>
            <a:endParaRPr lang="en-US" dirty="0"/>
          </a:p>
        </p:txBody>
      </p:sp>
      <p:sp>
        <p:nvSpPr>
          <p:cNvPr id="3" name="Content Placeholder 2"/>
          <p:cNvSpPr>
            <a:spLocks noGrp="1"/>
          </p:cNvSpPr>
          <p:nvPr>
            <p:ph idx="1"/>
          </p:nvPr>
        </p:nvSpPr>
        <p:spPr/>
        <p:txBody>
          <a:bodyPr/>
          <a:lstStyle/>
          <a:p>
            <a:r>
              <a:rPr lang="en-US" dirty="0" smtClean="0"/>
              <a:t>Spreadsheets don’t scale</a:t>
            </a:r>
          </a:p>
          <a:p>
            <a:pPr lvl="1"/>
            <a:r>
              <a:rPr lang="en-US" dirty="0" smtClean="0"/>
              <a:t>Except when they do (Berkeley System)</a:t>
            </a:r>
          </a:p>
          <a:p>
            <a:r>
              <a:rPr lang="en-US" dirty="0" smtClean="0"/>
              <a:t>But spreadsheet is a good IDE for end users</a:t>
            </a:r>
          </a:p>
          <a:p>
            <a:r>
              <a:rPr lang="en-US" dirty="0" smtClean="0"/>
              <a:t>Use it to develop your computations</a:t>
            </a:r>
          </a:p>
          <a:p>
            <a:r>
              <a:rPr lang="en-US" dirty="0" smtClean="0"/>
              <a:t>Without ever loading full data set</a:t>
            </a:r>
          </a:p>
          <a:p>
            <a:pPr lvl="1"/>
            <a:r>
              <a:rPr lang="en-US" dirty="0" smtClean="0"/>
              <a:t>But with a sample so you can see what your computations do</a:t>
            </a:r>
          </a:p>
          <a:p>
            <a:r>
              <a:rPr lang="en-US" dirty="0" smtClean="0"/>
              <a:t>Google spreadsheets support join and filter formulas too</a:t>
            </a:r>
          </a:p>
          <a:p>
            <a:pPr lvl="1"/>
            <a:r>
              <a:rPr lang="en-US" dirty="0" smtClean="0"/>
              <a:t>and custom programmatic formula widgets</a:t>
            </a:r>
            <a:endParaRPr lang="en-US" dirty="0"/>
          </a:p>
        </p:txBody>
      </p:sp>
    </p:spTree>
    <p:extLst>
      <p:ext uri="{BB962C8B-B14F-4D97-AF65-F5344CB8AC3E}">
        <p14:creationId xmlns:p14="http://schemas.microsoft.com/office/powerpoint/2010/main" val="1514385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Datahub</a:t>
            </a:r>
            <a:endParaRPr lang="en-US" dirty="0"/>
          </a:p>
        </p:txBody>
      </p:sp>
      <p:sp>
        <p:nvSpPr>
          <p:cNvPr id="3" name="Text Placeholder 2"/>
          <p:cNvSpPr>
            <a:spLocks noGrp="1"/>
          </p:cNvSpPr>
          <p:nvPr>
            <p:ph type="body" idx="1"/>
          </p:nvPr>
        </p:nvSpPr>
        <p:spPr/>
        <p:txBody>
          <a:bodyPr/>
          <a:lstStyle/>
          <a:p>
            <a:r>
              <a:rPr lang="en-US" dirty="0" err="1" smtClean="0"/>
              <a:t>Anant</a:t>
            </a:r>
            <a:r>
              <a:rPr lang="en-US" dirty="0" smtClean="0"/>
              <a:t> </a:t>
            </a:r>
            <a:r>
              <a:rPr lang="en-US" dirty="0" err="1" smtClean="0"/>
              <a:t>Bardwaj</a:t>
            </a:r>
            <a:endParaRPr lang="en-US" dirty="0" smtClean="0"/>
          </a:p>
          <a:p>
            <a:r>
              <a:rPr lang="en-US" dirty="0" smtClean="0"/>
              <a:t>(Warning: </a:t>
            </a:r>
            <a:r>
              <a:rPr lang="en-US" dirty="0"/>
              <a:t>m</a:t>
            </a:r>
            <a:r>
              <a:rPr lang="en-US" dirty="0" smtClean="0"/>
              <a:t>ostly </a:t>
            </a:r>
            <a:r>
              <a:rPr lang="en-US" dirty="0"/>
              <a:t>f</a:t>
            </a:r>
            <a:r>
              <a:rPr lang="en-US" dirty="0" smtClean="0"/>
              <a:t>uture </a:t>
            </a:r>
            <a:r>
              <a:rPr lang="en-US" dirty="0"/>
              <a:t>w</a:t>
            </a:r>
            <a:r>
              <a:rPr lang="en-US" dirty="0" smtClean="0"/>
              <a:t>ork)</a:t>
            </a:r>
            <a:endParaRPr lang="en-US" dirty="0"/>
          </a:p>
        </p:txBody>
      </p:sp>
    </p:spTree>
    <p:extLst>
      <p:ext uri="{BB962C8B-B14F-4D97-AF65-F5344CB8AC3E}">
        <p14:creationId xmlns:p14="http://schemas.microsoft.com/office/powerpoint/2010/main" val="32805206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Problems</a:t>
            </a:r>
            <a:endParaRPr lang="en-US" dirty="0"/>
          </a:p>
        </p:txBody>
      </p:sp>
      <p:sp>
        <p:nvSpPr>
          <p:cNvPr id="5" name="Content Placeholder 4"/>
          <p:cNvSpPr>
            <a:spLocks noGrp="1"/>
          </p:cNvSpPr>
          <p:nvPr>
            <p:ph idx="1"/>
          </p:nvPr>
        </p:nvSpPr>
        <p:spPr/>
        <p:txBody>
          <a:bodyPr/>
          <a:lstStyle/>
          <a:p>
            <a:r>
              <a:rPr lang="en-US" dirty="0" smtClean="0"/>
              <a:t>Often, domain specific “real” work is masked/impeded by generic data grunt work</a:t>
            </a:r>
          </a:p>
          <a:p>
            <a:pPr lvl="1"/>
            <a:r>
              <a:rPr lang="en-US" dirty="0" smtClean="0"/>
              <a:t>Data entry/capture/import</a:t>
            </a:r>
          </a:p>
          <a:p>
            <a:pPr lvl="1"/>
            <a:r>
              <a:rPr lang="en-US" dirty="0" smtClean="0"/>
              <a:t>Learning APIs for new data sources</a:t>
            </a:r>
          </a:p>
          <a:p>
            <a:pPr lvl="1"/>
            <a:r>
              <a:rPr lang="en-US" dirty="0" smtClean="0"/>
              <a:t>Format transformation</a:t>
            </a:r>
          </a:p>
          <a:p>
            <a:pPr lvl="1"/>
            <a:r>
              <a:rPr lang="en-US" dirty="0" smtClean="0"/>
              <a:t>Understanding columns/values/schemas</a:t>
            </a:r>
          </a:p>
          <a:p>
            <a:pPr lvl="1"/>
            <a:r>
              <a:rPr lang="en-US" dirty="0" smtClean="0"/>
              <a:t>Manual data cleaning</a:t>
            </a:r>
          </a:p>
          <a:p>
            <a:pPr lvl="1"/>
            <a:r>
              <a:rPr lang="en-US" dirty="0" smtClean="0"/>
              <a:t>Developing automated cleaning/processing workflows</a:t>
            </a:r>
          </a:p>
          <a:p>
            <a:pPr lvl="1"/>
            <a:r>
              <a:rPr lang="en-US" dirty="0" smtClean="0"/>
              <a:t>Entity resolution across data sets</a:t>
            </a:r>
          </a:p>
          <a:p>
            <a:pPr lvl="1"/>
            <a:r>
              <a:rPr lang="en-US" dirty="0" smtClean="0"/>
              <a:t>Specifying simple application functionality</a:t>
            </a:r>
          </a:p>
          <a:p>
            <a:r>
              <a:rPr lang="en-US" dirty="0" smtClean="0"/>
              <a:t>And each new user of a data set has to do it all over again</a:t>
            </a:r>
          </a:p>
          <a:p>
            <a:pPr lvl="1"/>
            <a:endParaRPr lang="en-US" dirty="0"/>
          </a:p>
        </p:txBody>
      </p:sp>
    </p:spTree>
    <p:extLst>
      <p:ext uri="{BB962C8B-B14F-4D97-AF65-F5344CB8AC3E}">
        <p14:creationId xmlns:p14="http://schemas.microsoft.com/office/powerpoint/2010/main" val="19550934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Datahub</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A site to help tame data variety</a:t>
            </a:r>
          </a:p>
          <a:p>
            <a:r>
              <a:rPr lang="en-US" dirty="0" smtClean="0"/>
              <a:t>And to help end users past the grunt work</a:t>
            </a:r>
          </a:p>
          <a:p>
            <a:pPr lvl="1"/>
            <a:r>
              <a:rPr lang="en-US" dirty="0" smtClean="0"/>
              <a:t>And to capture result so next person doesn’t have to repeat it</a:t>
            </a:r>
          </a:p>
          <a:p>
            <a:r>
              <a:rPr lang="en-US" dirty="0"/>
              <a:t>R</a:t>
            </a:r>
            <a:r>
              <a:rPr lang="en-US" dirty="0" smtClean="0"/>
              <a:t>epository of many shared tables</a:t>
            </a:r>
          </a:p>
          <a:p>
            <a:r>
              <a:rPr lang="en-US" dirty="0" smtClean="0"/>
              <a:t>Optimized to let end users create, share, edit, link, publish</a:t>
            </a:r>
          </a:p>
          <a:p>
            <a:pPr lvl="1"/>
            <a:r>
              <a:rPr lang="en-US" dirty="0" smtClean="0"/>
              <a:t>Data, visualization, and workflows</a:t>
            </a:r>
          </a:p>
          <a:p>
            <a:r>
              <a:rPr lang="en-US" dirty="0" smtClean="0"/>
              <a:t>Each user gets their preferred illusion of same data</a:t>
            </a:r>
          </a:p>
          <a:p>
            <a:pPr lvl="1"/>
            <a:r>
              <a:rPr lang="en-US" dirty="0" smtClean="0"/>
              <a:t>csv, SQL database, programmatic API</a:t>
            </a:r>
          </a:p>
          <a:p>
            <a:r>
              <a:rPr lang="en-US" dirty="0" smtClean="0"/>
              <a:t>A big SQL engine to provide computational heavy lifting</a:t>
            </a:r>
          </a:p>
          <a:p>
            <a:r>
              <a:rPr lang="en-US" dirty="0" smtClean="0"/>
              <a:t>UI design tools to create front ends and basic applications </a:t>
            </a:r>
          </a:p>
          <a:p>
            <a:r>
              <a:rPr lang="en-US" dirty="0" smtClean="0"/>
              <a:t>APIs to connect to other data sources and applications</a:t>
            </a:r>
            <a:endParaRPr lang="en-US" dirty="0"/>
          </a:p>
        </p:txBody>
      </p:sp>
    </p:spTree>
    <p:extLst>
      <p:ext uri="{BB962C8B-B14F-4D97-AF65-F5344CB8AC3E}">
        <p14:creationId xmlns:p14="http://schemas.microsoft.com/office/powerpoint/2010/main" val="14222851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US" dirty="0" smtClean="0"/>
              <a:t>A </a:t>
            </a:r>
            <a:r>
              <a:rPr lang="en-US" dirty="0" err="1" smtClean="0"/>
              <a:t>github</a:t>
            </a:r>
            <a:r>
              <a:rPr lang="en-US" dirty="0" smtClean="0"/>
              <a:t>-inspired community of users sharing data</a:t>
            </a:r>
          </a:p>
          <a:p>
            <a:r>
              <a:rPr lang="en-US" dirty="0" smtClean="0"/>
              <a:t>Contributing data they collect</a:t>
            </a:r>
          </a:p>
          <a:p>
            <a:r>
              <a:rPr lang="en-US" dirty="0" smtClean="0"/>
              <a:t>Unlocking data from sources with poor APIs</a:t>
            </a:r>
          </a:p>
          <a:p>
            <a:r>
              <a:rPr lang="en-US" dirty="0" smtClean="0"/>
              <a:t>Cleaning, enhancing, and linking data shared by others</a:t>
            </a:r>
          </a:p>
          <a:p>
            <a:r>
              <a:rPr lang="en-US" dirty="0" smtClean="0"/>
              <a:t>Sharing data workflows that can be checked and reused</a:t>
            </a:r>
          </a:p>
          <a:p>
            <a:r>
              <a:rPr lang="en-US" dirty="0" smtClean="0"/>
              <a:t>Creating visualizations and applications over shared data</a:t>
            </a:r>
          </a:p>
          <a:p>
            <a:r>
              <a:rPr lang="en-US" dirty="0" smtClean="0"/>
              <a:t>In a virtuous cycle that generates more shared data</a:t>
            </a:r>
          </a:p>
          <a:p>
            <a:r>
              <a:rPr lang="en-US" dirty="0" smtClean="0"/>
              <a:t>Attract usage by offering hassle-free data </a:t>
            </a:r>
            <a:r>
              <a:rPr lang="en-US" dirty="0" err="1" smtClean="0"/>
              <a:t>acccess</a:t>
            </a:r>
            <a:r>
              <a:rPr lang="en-US" dirty="0" smtClean="0"/>
              <a:t>, produce more hassle-free data as a output of their work</a:t>
            </a:r>
          </a:p>
        </p:txBody>
      </p:sp>
    </p:spTree>
    <p:extLst>
      <p:ext uri="{BB962C8B-B14F-4D97-AF65-F5344CB8AC3E}">
        <p14:creationId xmlns:p14="http://schemas.microsoft.com/office/powerpoint/2010/main" val="38926034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Ingest</a:t>
            </a:r>
            <a:endParaRPr lang="en-US" dirty="0"/>
          </a:p>
        </p:txBody>
      </p:sp>
      <p:sp>
        <p:nvSpPr>
          <p:cNvPr id="3" name="Content Placeholder 2"/>
          <p:cNvSpPr>
            <a:spLocks noGrp="1"/>
          </p:cNvSpPr>
          <p:nvPr>
            <p:ph idx="1"/>
          </p:nvPr>
        </p:nvSpPr>
        <p:spPr/>
        <p:txBody>
          <a:bodyPr/>
          <a:lstStyle/>
          <a:p>
            <a:r>
              <a:rPr lang="en-US" dirty="0" smtClean="0"/>
              <a:t>Upload CSV files</a:t>
            </a:r>
          </a:p>
          <a:p>
            <a:r>
              <a:rPr lang="en-US" dirty="0" smtClean="0"/>
              <a:t>Data scraping tools (like </a:t>
            </a:r>
            <a:r>
              <a:rPr lang="en-US" dirty="0" err="1"/>
              <a:t>N</a:t>
            </a:r>
            <a:r>
              <a:rPr lang="en-US" dirty="0" err="1" smtClean="0"/>
              <a:t>eedlebase</a:t>
            </a:r>
            <a:r>
              <a:rPr lang="en-US" dirty="0" smtClean="0"/>
              <a:t>, </a:t>
            </a:r>
            <a:r>
              <a:rPr lang="en-US" dirty="0" err="1"/>
              <a:t>D</a:t>
            </a:r>
            <a:r>
              <a:rPr lang="en-US" dirty="0" err="1" smtClean="0"/>
              <a:t>abbledb</a:t>
            </a:r>
            <a:r>
              <a:rPr lang="en-US" dirty="0" smtClean="0"/>
              <a:t>)</a:t>
            </a:r>
          </a:p>
          <a:p>
            <a:r>
              <a:rPr lang="en-US" dirty="0" smtClean="0"/>
              <a:t>Data cleaning tools (like Google Refine)</a:t>
            </a:r>
          </a:p>
          <a:p>
            <a:r>
              <a:rPr lang="en-US" dirty="0" smtClean="0"/>
              <a:t>Load SQL tables</a:t>
            </a:r>
          </a:p>
          <a:p>
            <a:r>
              <a:rPr lang="en-US" dirty="0" smtClean="0"/>
              <a:t>Write a connector to a data API</a:t>
            </a:r>
          </a:p>
          <a:p>
            <a:pPr lvl="1"/>
            <a:r>
              <a:rPr lang="en-US" dirty="0" smtClean="0"/>
              <a:t>Content then </a:t>
            </a:r>
            <a:r>
              <a:rPr lang="en-US" dirty="0" err="1" smtClean="0"/>
              <a:t>proxied</a:t>
            </a:r>
            <a:r>
              <a:rPr lang="en-US" dirty="0" smtClean="0"/>
              <a:t> or cached as </a:t>
            </a:r>
            <a:r>
              <a:rPr lang="en-US" dirty="0" err="1" smtClean="0"/>
              <a:t>datahub</a:t>
            </a:r>
            <a:r>
              <a:rPr lang="en-US" dirty="0" smtClean="0"/>
              <a:t> tables</a:t>
            </a:r>
          </a:p>
          <a:p>
            <a:pPr marL="0" indent="0">
              <a:buNone/>
            </a:pPr>
            <a:endParaRPr lang="en-US" dirty="0" smtClean="0"/>
          </a:p>
          <a:p>
            <a:endParaRPr lang="en-US" dirty="0"/>
          </a:p>
        </p:txBody>
      </p:sp>
    </p:spTree>
    <p:extLst>
      <p:ext uri="{BB962C8B-B14F-4D97-AF65-F5344CB8AC3E}">
        <p14:creationId xmlns:p14="http://schemas.microsoft.com/office/powerpoint/2010/main" val="5581596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Workflows</a:t>
            </a:r>
            <a:endParaRPr lang="en-US" dirty="0"/>
          </a:p>
        </p:txBody>
      </p:sp>
      <p:sp>
        <p:nvSpPr>
          <p:cNvPr id="3" name="Content Placeholder 2"/>
          <p:cNvSpPr>
            <a:spLocks noGrp="1"/>
          </p:cNvSpPr>
          <p:nvPr>
            <p:ph idx="1"/>
          </p:nvPr>
        </p:nvSpPr>
        <p:spPr/>
        <p:txBody>
          <a:bodyPr>
            <a:normAutofit lnSpcReduction="10000"/>
          </a:bodyPr>
          <a:lstStyle/>
          <a:p>
            <a:r>
              <a:rPr lang="en-US" dirty="0" err="1" smtClean="0"/>
              <a:t>Github</a:t>
            </a:r>
            <a:r>
              <a:rPr lang="en-US" dirty="0" smtClean="0"/>
              <a:t> inspired</a:t>
            </a:r>
          </a:p>
          <a:p>
            <a:pPr lvl="1"/>
            <a:r>
              <a:rPr lang="en-US" dirty="0" smtClean="0"/>
              <a:t>Fork a copy of a table, edit it, submit pull request</a:t>
            </a:r>
          </a:p>
          <a:p>
            <a:r>
              <a:rPr lang="en-US" dirty="0" smtClean="0"/>
              <a:t>Spreadsheet UIs for basic manual editing and computation</a:t>
            </a:r>
          </a:p>
          <a:p>
            <a:r>
              <a:rPr lang="en-US" dirty="0" smtClean="0"/>
              <a:t>SQL command line for </a:t>
            </a:r>
            <a:r>
              <a:rPr lang="en-US" dirty="0" err="1" smtClean="0"/>
              <a:t>databasey</a:t>
            </a:r>
            <a:r>
              <a:rPr lang="en-US" dirty="0" smtClean="0"/>
              <a:t> things</a:t>
            </a:r>
          </a:p>
          <a:p>
            <a:r>
              <a:rPr lang="en-US" dirty="0" smtClean="0"/>
              <a:t>Visual query tools</a:t>
            </a:r>
          </a:p>
          <a:p>
            <a:r>
              <a:rPr lang="en-US" dirty="0" smtClean="0"/>
              <a:t>Editable metadata</a:t>
            </a:r>
          </a:p>
          <a:p>
            <a:pPr lvl="1"/>
            <a:r>
              <a:rPr lang="en-US" dirty="0" smtClean="0"/>
              <a:t>What is this table for?  What do the columns mean?</a:t>
            </a:r>
          </a:p>
          <a:p>
            <a:r>
              <a:rPr lang="en-US" dirty="0" smtClean="0"/>
              <a:t>Workflow repository</a:t>
            </a:r>
          </a:p>
          <a:p>
            <a:pPr lvl="1"/>
            <a:r>
              <a:rPr lang="en-US" dirty="0" smtClean="0"/>
              <a:t>This SQL/python will take data from this table and transform…</a:t>
            </a:r>
          </a:p>
          <a:p>
            <a:r>
              <a:rPr lang="en-US" dirty="0" smtClean="0"/>
              <a:t>Search engine over databases, columns, workflows</a:t>
            </a:r>
          </a:p>
          <a:p>
            <a:endParaRPr lang="en-US" dirty="0"/>
          </a:p>
        </p:txBody>
      </p:sp>
    </p:spTree>
    <p:extLst>
      <p:ext uri="{BB962C8B-B14F-4D97-AF65-F5344CB8AC3E}">
        <p14:creationId xmlns:p14="http://schemas.microsoft.com/office/powerpoint/2010/main" val="4361873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Server</a:t>
            </a:r>
            <a:endParaRPr lang="en-US" dirty="0"/>
          </a:p>
        </p:txBody>
      </p:sp>
      <p:sp>
        <p:nvSpPr>
          <p:cNvPr id="3" name="Content Placeholder 2"/>
          <p:cNvSpPr>
            <a:spLocks noGrp="1"/>
          </p:cNvSpPr>
          <p:nvPr>
            <p:ph idx="1"/>
          </p:nvPr>
        </p:nvSpPr>
        <p:spPr/>
        <p:txBody>
          <a:bodyPr>
            <a:normAutofit lnSpcReduction="10000"/>
          </a:bodyPr>
          <a:lstStyle/>
          <a:p>
            <a:r>
              <a:rPr lang="en-US" dirty="0" smtClean="0"/>
              <a:t>Typical application </a:t>
            </a:r>
          </a:p>
          <a:p>
            <a:pPr lvl="1"/>
            <a:r>
              <a:rPr lang="en-US" dirty="0" smtClean="0"/>
              <a:t>Presents an initial data set</a:t>
            </a:r>
          </a:p>
          <a:p>
            <a:pPr lvl="1"/>
            <a:r>
              <a:rPr lang="en-US" dirty="0" smtClean="0"/>
              <a:t>Accepts inputs to it</a:t>
            </a:r>
          </a:p>
          <a:p>
            <a:pPr lvl="1"/>
            <a:r>
              <a:rPr lang="en-US" dirty="0" smtClean="0"/>
              <a:t>Computes consequences</a:t>
            </a:r>
          </a:p>
          <a:p>
            <a:pPr lvl="1"/>
            <a:r>
              <a:rPr lang="en-US" dirty="0" smtClean="0"/>
              <a:t>Modifies/outputs data</a:t>
            </a:r>
          </a:p>
          <a:p>
            <a:r>
              <a:rPr lang="en-US" dirty="0" smtClean="0"/>
              <a:t>Keep input and output data on </a:t>
            </a:r>
            <a:r>
              <a:rPr lang="en-US" dirty="0" err="1" smtClean="0"/>
              <a:t>datahub</a:t>
            </a:r>
            <a:endParaRPr lang="en-US" dirty="0" smtClean="0"/>
          </a:p>
          <a:p>
            <a:pPr lvl="1"/>
            <a:r>
              <a:rPr lang="en-US" dirty="0" smtClean="0"/>
              <a:t>Initial data can be any </a:t>
            </a:r>
            <a:r>
              <a:rPr lang="en-US" dirty="0" err="1" smtClean="0"/>
              <a:t>datahub</a:t>
            </a:r>
            <a:r>
              <a:rPr lang="en-US" dirty="0" smtClean="0"/>
              <a:t> tables</a:t>
            </a:r>
          </a:p>
          <a:p>
            <a:pPr lvl="1"/>
            <a:r>
              <a:rPr lang="en-US" dirty="0" smtClean="0"/>
              <a:t>Output data becomes more </a:t>
            </a:r>
            <a:r>
              <a:rPr lang="en-US" dirty="0" err="1" smtClean="0"/>
              <a:t>datahub</a:t>
            </a:r>
            <a:r>
              <a:rPr lang="en-US" dirty="0" smtClean="0"/>
              <a:t> tables</a:t>
            </a:r>
          </a:p>
          <a:p>
            <a:pPr lvl="1"/>
            <a:r>
              <a:rPr lang="en-US" dirty="0" smtClean="0"/>
              <a:t>Thrift RPC supports 20 programming languages</a:t>
            </a:r>
          </a:p>
          <a:p>
            <a:pPr lvl="1"/>
            <a:r>
              <a:rPr lang="en-US" dirty="0" smtClean="0"/>
              <a:t>No need to learn a new API for each data set</a:t>
            </a:r>
          </a:p>
          <a:p>
            <a:pPr lvl="1"/>
            <a:r>
              <a:rPr lang="en-US" dirty="0" smtClean="0"/>
              <a:t>No need to write an API for your own application’s data</a:t>
            </a:r>
          </a:p>
          <a:p>
            <a:pPr lvl="1"/>
            <a:r>
              <a:rPr lang="en-US" dirty="0" smtClean="0"/>
              <a:t>Data on other site </a:t>
            </a:r>
            <a:r>
              <a:rPr lang="en-US" dirty="0" err="1" smtClean="0"/>
              <a:t>proxied</a:t>
            </a:r>
            <a:r>
              <a:rPr lang="en-US" dirty="0" smtClean="0"/>
              <a:t>/cached through </a:t>
            </a:r>
            <a:r>
              <a:rPr lang="en-US" dirty="0" err="1" smtClean="0"/>
              <a:t>datahub</a:t>
            </a:r>
            <a:r>
              <a:rPr lang="en-US" dirty="0" smtClean="0"/>
              <a:t> once someone learns the site API (once) and writes a connector</a:t>
            </a:r>
          </a:p>
          <a:p>
            <a:pPr lvl="1"/>
            <a:endParaRPr lang="en-US" dirty="0"/>
          </a:p>
        </p:txBody>
      </p:sp>
    </p:spTree>
    <p:extLst>
      <p:ext uri="{BB962C8B-B14F-4D97-AF65-F5344CB8AC3E}">
        <p14:creationId xmlns:p14="http://schemas.microsoft.com/office/powerpoint/2010/main" val="39085588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Features</a:t>
            </a:r>
            <a:endParaRPr lang="en-US" dirty="0"/>
          </a:p>
        </p:txBody>
      </p:sp>
      <p:sp>
        <p:nvSpPr>
          <p:cNvPr id="3" name="Content Placeholder 2"/>
          <p:cNvSpPr>
            <a:spLocks noGrp="1"/>
          </p:cNvSpPr>
          <p:nvPr>
            <p:ph idx="1"/>
          </p:nvPr>
        </p:nvSpPr>
        <p:spPr/>
        <p:txBody>
          <a:bodyPr/>
          <a:lstStyle/>
          <a:p>
            <a:r>
              <a:rPr lang="en-US" dirty="0" smtClean="0"/>
              <a:t>Data versioning</a:t>
            </a:r>
          </a:p>
          <a:p>
            <a:r>
              <a:rPr lang="en-US" dirty="0" smtClean="0"/>
              <a:t>Forking/Social Collaboration</a:t>
            </a:r>
          </a:p>
          <a:p>
            <a:r>
              <a:rPr lang="en-US" dirty="0" smtClean="0"/>
              <a:t>Provenance</a:t>
            </a:r>
          </a:p>
          <a:p>
            <a:pPr lvl="1"/>
            <a:r>
              <a:rPr lang="en-US" dirty="0" smtClean="0"/>
              <a:t>Traces of all data transformations</a:t>
            </a:r>
          </a:p>
          <a:p>
            <a:r>
              <a:rPr lang="en-US" dirty="0" smtClean="0"/>
              <a:t>Visualization authoring with Exhibit</a:t>
            </a:r>
          </a:p>
          <a:p>
            <a:r>
              <a:rPr lang="en-US" dirty="0" smtClean="0"/>
              <a:t>Application authoring with Quilt</a:t>
            </a:r>
          </a:p>
        </p:txBody>
      </p:sp>
    </p:spTree>
    <p:extLst>
      <p:ext uri="{BB962C8B-B14F-4D97-AF65-F5344CB8AC3E}">
        <p14:creationId xmlns:p14="http://schemas.microsoft.com/office/powerpoint/2010/main" val="16701541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Incentives</a:t>
            </a:r>
            <a:endParaRPr lang="en-US" dirty="0"/>
          </a:p>
        </p:txBody>
      </p:sp>
      <p:sp>
        <p:nvSpPr>
          <p:cNvPr id="3" name="Content Placeholder 2"/>
          <p:cNvSpPr>
            <a:spLocks noGrp="1"/>
          </p:cNvSpPr>
          <p:nvPr>
            <p:ph idx="1"/>
          </p:nvPr>
        </p:nvSpPr>
        <p:spPr/>
        <p:txBody>
          <a:bodyPr/>
          <a:lstStyle/>
          <a:p>
            <a:r>
              <a:rPr lang="en-US" dirty="0" smtClean="0"/>
              <a:t>Providers</a:t>
            </a:r>
          </a:p>
          <a:p>
            <a:pPr lvl="1"/>
            <a:r>
              <a:rPr lang="en-US" dirty="0" smtClean="0"/>
              <a:t>Upload data, get free programmable APIs</a:t>
            </a:r>
          </a:p>
          <a:p>
            <a:pPr lvl="1"/>
            <a:r>
              <a:rPr lang="en-US" dirty="0" smtClean="0"/>
              <a:t>People can link to your data and workflows</a:t>
            </a:r>
          </a:p>
          <a:p>
            <a:pPr lvl="1"/>
            <a:r>
              <a:rPr lang="en-US" dirty="0" smtClean="0"/>
              <a:t>Collaborate in open data ecosystem</a:t>
            </a:r>
          </a:p>
          <a:p>
            <a:r>
              <a:rPr lang="en-US" dirty="0" smtClean="0"/>
              <a:t>Developers</a:t>
            </a:r>
          </a:p>
          <a:p>
            <a:pPr lvl="1"/>
            <a:r>
              <a:rPr lang="en-US" dirty="0" smtClean="0"/>
              <a:t>Easy to use programmable APIs for application building</a:t>
            </a:r>
          </a:p>
          <a:p>
            <a:pPr lvl="1"/>
            <a:r>
              <a:rPr lang="en-US" dirty="0" smtClean="0"/>
              <a:t>Easy and efficient query</a:t>
            </a:r>
          </a:p>
          <a:p>
            <a:pPr lvl="1"/>
            <a:r>
              <a:rPr lang="en-US" dirty="0" smtClean="0"/>
              <a:t>Outsource heavy computation to database engine</a:t>
            </a:r>
          </a:p>
          <a:p>
            <a:r>
              <a:rPr lang="en-US" dirty="0" smtClean="0"/>
              <a:t>End users</a:t>
            </a:r>
          </a:p>
          <a:p>
            <a:pPr lvl="1"/>
            <a:r>
              <a:rPr lang="en-US" dirty="0" smtClean="0"/>
              <a:t>Simple browsing, querying, visualization</a:t>
            </a:r>
          </a:p>
          <a:p>
            <a:pPr lvl="1"/>
            <a:r>
              <a:rPr lang="en-US" dirty="0" smtClean="0"/>
              <a:t>Access to others’ data, workflows</a:t>
            </a:r>
          </a:p>
        </p:txBody>
      </p:sp>
    </p:spTree>
    <p:extLst>
      <p:ext uri="{BB962C8B-B14F-4D97-AF65-F5344CB8AC3E}">
        <p14:creationId xmlns:p14="http://schemas.microsoft.com/office/powerpoint/2010/main" val="319942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ph type="title"/>
          </p:nvPr>
        </p:nvSpPr>
        <p:spPr>
          <a:ln/>
        </p:spPr>
        <p:txBody>
          <a:bodyPr/>
          <a:lstStyle/>
          <a:p>
            <a:r>
              <a:rPr lang="en-US" altLang="en-US"/>
              <a:t>Method</a:t>
            </a:r>
          </a:p>
        </p:txBody>
      </p:sp>
      <p:sp>
        <p:nvSpPr>
          <p:cNvPr id="40962" name="Rectangle 2"/>
          <p:cNvSpPr>
            <a:spLocks noChangeArrowheads="1"/>
          </p:cNvSpPr>
          <p:nvPr>
            <p:ph type="body" idx="1"/>
          </p:nvPr>
        </p:nvSpPr>
        <p:spPr>
          <a:ln/>
        </p:spPr>
        <p:txBody>
          <a:bodyPr/>
          <a:lstStyle/>
          <a:p>
            <a:r>
              <a:rPr lang="en-US" altLang="en-US"/>
              <a:t>Semi-structured Interviews</a:t>
            </a:r>
          </a:p>
          <a:p>
            <a:pPr>
              <a:spcBef>
                <a:spcPts val="844"/>
              </a:spcBef>
            </a:pPr>
            <a:r>
              <a:rPr lang="en-US" altLang="en-US"/>
              <a:t>23 Volunteer Coordinators</a:t>
            </a:r>
          </a:p>
          <a:p>
            <a:pPr marL="633985" lvl="1">
              <a:spcBef>
                <a:spcPts val="844"/>
              </a:spcBef>
            </a:pPr>
            <a:r>
              <a:rPr lang="en-US" altLang="en-US"/>
              <a:t>Variety of Job Titles, Locations within the Organization</a:t>
            </a:r>
          </a:p>
          <a:p>
            <a:pPr marL="633985" lvl="1">
              <a:spcBef>
                <a:spcPts val="844"/>
              </a:spcBef>
            </a:pPr>
            <a:r>
              <a:rPr lang="en-US" altLang="en-US"/>
              <a:t>Variety of Sizes (&amp; Maturity) of Volunteer Programs</a:t>
            </a:r>
          </a:p>
          <a:p>
            <a:pPr marL="633985" lvl="1">
              <a:spcBef>
                <a:spcPts val="844"/>
              </a:spcBef>
            </a:pPr>
            <a:r>
              <a:rPr lang="en-US" altLang="en-US"/>
              <a:t>Variety of Domains for Nonprofit Work</a:t>
            </a:r>
          </a:p>
          <a:p>
            <a:pPr>
              <a:spcBef>
                <a:spcPts val="844"/>
              </a:spcBef>
            </a:pPr>
            <a:r>
              <a:rPr lang="en-US" altLang="en-US"/>
              <a:t>Iterative, Inductive Data Analysis</a:t>
            </a:r>
          </a:p>
        </p:txBody>
      </p:sp>
    </p:spTree>
    <p:extLst>
      <p:ext uri="{BB962C8B-B14F-4D97-AF65-F5344CB8AC3E}">
        <p14:creationId xmlns:p14="http://schemas.microsoft.com/office/powerpoint/2010/main" val="2585522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3" name="Content Placeholder 2"/>
          <p:cNvSpPr>
            <a:spLocks noGrp="1"/>
          </p:cNvSpPr>
          <p:nvPr>
            <p:ph idx="1"/>
          </p:nvPr>
        </p:nvSpPr>
        <p:spPr/>
        <p:txBody>
          <a:bodyPr/>
          <a:lstStyle/>
          <a:p>
            <a:r>
              <a:rPr lang="en-US" dirty="0" smtClean="0"/>
              <a:t>Bare-bones system</a:t>
            </a:r>
          </a:p>
          <a:p>
            <a:r>
              <a:rPr lang="en-US" dirty="0" smtClean="0"/>
              <a:t>CSV upload</a:t>
            </a:r>
          </a:p>
          <a:p>
            <a:r>
              <a:rPr lang="en-US" dirty="0" smtClean="0"/>
              <a:t>SQL upload</a:t>
            </a:r>
          </a:p>
          <a:p>
            <a:r>
              <a:rPr lang="en-US" dirty="0" smtClean="0"/>
              <a:t>SQL command line</a:t>
            </a:r>
          </a:p>
          <a:p>
            <a:r>
              <a:rPr lang="en-US" dirty="0" smtClean="0"/>
              <a:t>Thrift APIs for applications wrapping </a:t>
            </a:r>
            <a:r>
              <a:rPr lang="en-US" dirty="0" err="1" smtClean="0"/>
              <a:t>datahub</a:t>
            </a:r>
            <a:endParaRPr lang="en-US" dirty="0" smtClean="0"/>
          </a:p>
          <a:p>
            <a:r>
              <a:rPr lang="en-US" dirty="0" smtClean="0"/>
              <a:t>Used (and useful) for Moreland experiment</a:t>
            </a:r>
            <a:endParaRPr lang="en-US" dirty="0"/>
          </a:p>
        </p:txBody>
      </p:sp>
    </p:spTree>
    <p:extLst>
      <p:ext uri="{BB962C8B-B14F-4D97-AF65-F5344CB8AC3E}">
        <p14:creationId xmlns:p14="http://schemas.microsoft.com/office/powerpoint/2010/main" val="84610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Todo</a:t>
            </a:r>
            <a:endParaRPr lang="en-US" dirty="0"/>
          </a:p>
        </p:txBody>
      </p:sp>
      <p:sp>
        <p:nvSpPr>
          <p:cNvPr id="3" name="Content Placeholder 2"/>
          <p:cNvSpPr>
            <a:spLocks noGrp="1"/>
          </p:cNvSpPr>
          <p:nvPr>
            <p:ph idx="1"/>
          </p:nvPr>
        </p:nvSpPr>
        <p:spPr/>
        <p:txBody>
          <a:bodyPr/>
          <a:lstStyle/>
          <a:p>
            <a:r>
              <a:rPr lang="en-US" dirty="0" smtClean="0"/>
              <a:t>Read </a:t>
            </a:r>
            <a:r>
              <a:rPr lang="en-US" dirty="0" err="1" smtClean="0"/>
              <a:t>Voida</a:t>
            </a:r>
            <a:r>
              <a:rPr lang="en-US" dirty="0" smtClean="0"/>
              <a:t> paper</a:t>
            </a:r>
          </a:p>
          <a:p>
            <a:r>
              <a:rPr lang="en-US" dirty="0" smtClean="0"/>
              <a:t>Talk to us about interviews and wizard of </a:t>
            </a:r>
            <a:r>
              <a:rPr lang="en-US" dirty="0" err="1" smtClean="0"/>
              <a:t>oz</a:t>
            </a:r>
            <a:r>
              <a:rPr lang="en-US" dirty="0" smtClean="0"/>
              <a:t> studies</a:t>
            </a:r>
          </a:p>
          <a:p>
            <a:r>
              <a:rPr lang="en-US" dirty="0" smtClean="0"/>
              <a:t>See Quilt (Ted Benson) and </a:t>
            </a:r>
            <a:r>
              <a:rPr lang="en-US" dirty="0" err="1" smtClean="0"/>
              <a:t>Datahub</a:t>
            </a:r>
            <a:r>
              <a:rPr lang="en-US" dirty="0" smtClean="0"/>
              <a:t> (</a:t>
            </a:r>
            <a:r>
              <a:rPr lang="en-US" dirty="0" err="1" smtClean="0"/>
              <a:t>Anant</a:t>
            </a:r>
            <a:r>
              <a:rPr lang="en-US" dirty="0" smtClean="0"/>
              <a:t> </a:t>
            </a:r>
            <a:r>
              <a:rPr lang="en-US" dirty="0" err="1" smtClean="0"/>
              <a:t>Bardwaj</a:t>
            </a:r>
            <a:r>
              <a:rPr lang="en-US" dirty="0" smtClean="0"/>
              <a:t>) at demo session</a:t>
            </a:r>
            <a:endParaRPr lang="en-US" dirty="0"/>
          </a:p>
        </p:txBody>
      </p:sp>
    </p:spTree>
    <p:extLst>
      <p:ext uri="{BB962C8B-B14F-4D97-AF65-F5344CB8AC3E}">
        <p14:creationId xmlns:p14="http://schemas.microsoft.com/office/powerpoint/2010/main" val="473639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t="3606" b="3732"/>
          <a:stretch>
            <a:fillRect/>
          </a:stretch>
        </p:blipFill>
        <p:spPr bwMode="auto">
          <a:xfrm>
            <a:off x="392906" y="370582"/>
            <a:ext cx="8358188" cy="609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rgbClr val="000000"/>
                </a:solidFill>
                <a:miter lim="800000"/>
                <a:headEnd/>
                <a:tailEnd/>
              </a14:hiddenLine>
            </a:ext>
          </a:extLst>
        </p:spPr>
      </p:pic>
    </p:spTree>
    <p:extLst>
      <p:ext uri="{BB962C8B-B14F-4D97-AF65-F5344CB8AC3E}">
        <p14:creationId xmlns:p14="http://schemas.microsoft.com/office/powerpoint/2010/main" val="36664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ph type="title"/>
          </p:nvPr>
        </p:nvSpPr>
        <p:spPr/>
        <p:txBody>
          <a:bodyPr>
            <a:normAutofit fontScale="90000"/>
          </a:bodyPr>
          <a:lstStyle/>
          <a:p>
            <a:r>
              <a:rPr lang="en-US" altLang="en-US" smtClean="0"/>
              <a:t>Types of Systems in the Homebrew Databases</a:t>
            </a:r>
            <a:endParaRPr lang="en-US" altLang="en-US" dirty="0"/>
          </a:p>
        </p:txBody>
      </p:sp>
      <p:sp>
        <p:nvSpPr>
          <p:cNvPr id="73730" name="Rectangle 2"/>
          <p:cNvSpPr>
            <a:spLocks noChangeArrowheads="1"/>
          </p:cNvSpPr>
          <p:nvPr>
            <p:ph type="body" idx="1"/>
          </p:nvPr>
        </p:nvSpPr>
        <p:spPr/>
        <p:txBody>
          <a:bodyPr/>
          <a:lstStyle/>
          <a:p>
            <a:r>
              <a:rPr lang="en-US" altLang="en-US" smtClean="0"/>
              <a:t>Personal office applications as “databases”</a:t>
            </a:r>
          </a:p>
          <a:p>
            <a:r>
              <a:rPr lang="en-US" altLang="en-US" smtClean="0"/>
              <a:t>Paper-based “databases”</a:t>
            </a:r>
          </a:p>
          <a:p>
            <a:r>
              <a:rPr lang="en-US" altLang="en-US" smtClean="0"/>
              <a:t>Enterprise or custom databases</a:t>
            </a:r>
            <a:endParaRPr lang="en-US" altLang="en-US"/>
          </a:p>
        </p:txBody>
      </p:sp>
    </p:spTree>
    <p:extLst>
      <p:ext uri="{BB962C8B-B14F-4D97-AF65-F5344CB8AC3E}">
        <p14:creationId xmlns:p14="http://schemas.microsoft.com/office/powerpoint/2010/main" val="727280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Story.thmx</Template>
  <TotalTime>5720</TotalTime>
  <Words>3858</Words>
  <Application>Microsoft Office PowerPoint</Application>
  <PresentationFormat>On-screen Show (4:3)</PresentationFormat>
  <Paragraphs>592</Paragraphs>
  <Slides>71</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71</vt:i4>
      </vt:variant>
    </vt:vector>
  </HeadingPairs>
  <TitlesOfParts>
    <vt:vector size="84" baseType="lpstr">
      <vt:lpstr>Arial</vt:lpstr>
      <vt:lpstr>Calibri</vt:lpstr>
      <vt:lpstr>Calisto MT</vt:lpstr>
      <vt:lpstr>Courier New</vt:lpstr>
      <vt:lpstr>Futura LT Medium</vt:lpstr>
      <vt:lpstr>Helvetica Neue Light</vt:lpstr>
      <vt:lpstr>Helvetica Neue Medium</vt:lpstr>
      <vt:lpstr>Hoefler Text</vt:lpstr>
      <vt:lpstr>Lucida Console</vt:lpstr>
      <vt:lpstr>Lucida Grande</vt:lpstr>
      <vt:lpstr>Source Code Pro</vt:lpstr>
      <vt:lpstr>Source Code Pro Semibold</vt:lpstr>
      <vt:lpstr>Story</vt:lpstr>
      <vt:lpstr>Big Data for End Users</vt:lpstr>
      <vt:lpstr>Goal</vt:lpstr>
      <vt:lpstr>HCI Methods</vt:lpstr>
      <vt:lpstr>Interviews</vt:lpstr>
      <vt:lpstr>Interviews</vt:lpstr>
      <vt:lpstr>Homebrew Databases</vt:lpstr>
      <vt:lpstr>Method</vt:lpstr>
      <vt:lpstr>PowerPoint Presentation</vt:lpstr>
      <vt:lpstr>Types of Systems in the Homebrew Databases</vt:lpstr>
      <vt:lpstr>Personal Office Applications as Databases</vt:lpstr>
      <vt:lpstr>Paper-Based Databases</vt:lpstr>
      <vt:lpstr>Enterprise or Custom Databases</vt:lpstr>
      <vt:lpstr>Don’t Understand Databases</vt:lpstr>
      <vt:lpstr>Hate Data Entry</vt:lpstr>
      <vt:lpstr>Multiplicity Kills</vt:lpstr>
      <vt:lpstr>PowerPoint Presentation</vt:lpstr>
      <vt:lpstr>Continuing Work</vt:lpstr>
      <vt:lpstr>Wizard of Oz</vt:lpstr>
      <vt:lpstr>Wizard of Oz</vt:lpstr>
      <vt:lpstr>Users</vt:lpstr>
      <vt:lpstr>Case Study: The Ethanol Czars/ Shadows in a Green Business</vt:lpstr>
      <vt:lpstr>PowerPoint Presentation</vt:lpstr>
      <vt:lpstr>Ethanol Project Data Sources (as Emilia, the journalist, saw them)</vt:lpstr>
      <vt:lpstr>Why Need a Programmer?</vt:lpstr>
      <vt:lpstr>Ethanol Project Queries As Initially Formulated by the Journalist</vt:lpstr>
      <vt:lpstr>Data Work for the Ethanol Project</vt:lpstr>
      <vt:lpstr>Spreadsheet Database Import</vt:lpstr>
      <vt:lpstr>Spreadsheet Database Import</vt:lpstr>
      <vt:lpstr>Spreadsheet Database Import</vt:lpstr>
      <vt:lpstr>Broken CSV</vt:lpstr>
      <vt:lpstr>Custom Programming</vt:lpstr>
      <vt:lpstr>Schema Issues</vt:lpstr>
      <vt:lpstr>One Actual SQL Query</vt:lpstr>
      <vt:lpstr>PowerPoint Presentation</vt:lpstr>
      <vt:lpstr>PowerPoint Presentation</vt:lpstr>
      <vt:lpstr>PowerPoint Presentation</vt:lpstr>
      <vt:lpstr>Moreland Commission</vt:lpstr>
      <vt:lpstr>Data</vt:lpstr>
      <vt:lpstr>Questions</vt:lpstr>
      <vt:lpstr>Questions</vt:lpstr>
      <vt:lpstr>A conversation</vt:lpstr>
      <vt:lpstr>Going Great, Until</vt:lpstr>
      <vt:lpstr>Going Forward</vt:lpstr>
      <vt:lpstr>Paradox</vt:lpstr>
      <vt:lpstr>Tools &amp; Deployments</vt:lpstr>
      <vt:lpstr>Problems To Address</vt:lpstr>
      <vt:lpstr>Exhibit</vt:lpstr>
      <vt:lpstr>Quilt</vt:lpstr>
      <vt:lpstr>Spreadsheet Backed Apps</vt:lpstr>
      <vt:lpstr>Method</vt:lpstr>
      <vt:lpstr>PowerPoint Presentation</vt:lpstr>
      <vt:lpstr>PowerPoint Presentation</vt:lpstr>
      <vt:lpstr>Benefits</vt:lpstr>
      <vt:lpstr>User Study</vt:lpstr>
      <vt:lpstr>PowerPoint Presentation</vt:lpstr>
      <vt:lpstr>PowerPoint Presentation</vt:lpstr>
      <vt:lpstr>PowerPoint Presentation</vt:lpstr>
      <vt:lpstr>PowerPoint Presentation</vt:lpstr>
      <vt:lpstr>PowerPoint Presentation</vt:lpstr>
      <vt:lpstr>Can this be Big?</vt:lpstr>
      <vt:lpstr>Datahub</vt:lpstr>
      <vt:lpstr>Problems</vt:lpstr>
      <vt:lpstr>Datahub</vt:lpstr>
      <vt:lpstr>Goal</vt:lpstr>
      <vt:lpstr>Ingest</vt:lpstr>
      <vt:lpstr>Workflows</vt:lpstr>
      <vt:lpstr>Application Server</vt:lpstr>
      <vt:lpstr>Other Features</vt:lpstr>
      <vt:lpstr>Incentives</vt:lpstr>
      <vt:lpstr>Current Status</vt:lpstr>
      <vt:lpstr>Todo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Eirik Bakke</dc:creator>
  <cp:lastModifiedBy>karger@mit.edu</cp:lastModifiedBy>
  <cp:revision>134</cp:revision>
  <dcterms:created xsi:type="dcterms:W3CDTF">2014-05-27T22:35:59Z</dcterms:created>
  <dcterms:modified xsi:type="dcterms:W3CDTF">2014-08-18T18:26:07Z</dcterms:modified>
</cp:coreProperties>
</file>