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2918400" cy="43891200"/>
  <p:notesSz cx="6858000" cy="9144000"/>
  <p:defaultTextStyle>
    <a:defPPr>
      <a:defRPr lang="en-US"/>
    </a:defPPr>
    <a:lvl1pPr marL="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" d="100"/>
          <a:sy n="10" d="100"/>
        </p:scale>
        <p:origin x="-2202" y="-204"/>
      </p:cViewPr>
      <p:guideLst>
        <p:guide orient="horz" pos="13824"/>
        <p:guide pos="10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C4A16F-2F51-410F-8DEC-0ECE88B797BC}" type="datetimeFigureOut">
              <a:rPr lang="en-US" smtClean="0"/>
              <a:pPr/>
              <a:t>10/4/2013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8F7ED9-502E-46A2-BF99-0A480DF1D5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9429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13634723"/>
            <a:ext cx="27980640" cy="94081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0" y="24871680"/>
            <a:ext cx="23042880" cy="11216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008BF-621F-4219-A258-C046DA7F642D}" type="datetimeFigureOut">
              <a:rPr lang="en-US" smtClean="0"/>
              <a:pPr/>
              <a:t>10/4/2013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74134-0A1A-43D9-863E-F078222A58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33543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008BF-621F-4219-A258-C046DA7F642D}" type="datetimeFigureOut">
              <a:rPr lang="en-US" smtClean="0"/>
              <a:pPr/>
              <a:t>10/4/2013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74134-0A1A-43D9-863E-F078222A58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64864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4557179" y="8432800"/>
            <a:ext cx="35553014" cy="17976088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98132" y="8432800"/>
            <a:ext cx="106110407" cy="17976088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008BF-621F-4219-A258-C046DA7F642D}" type="datetimeFigureOut">
              <a:rPr lang="en-US" smtClean="0"/>
              <a:pPr/>
              <a:t>10/4/2013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74134-0A1A-43D9-863E-F078222A58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11014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008BF-621F-4219-A258-C046DA7F642D}" type="datetimeFigureOut">
              <a:rPr lang="en-US" smtClean="0"/>
              <a:pPr/>
              <a:t>10/4/2013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74134-0A1A-43D9-863E-F078222A58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45507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6" y="28204163"/>
            <a:ext cx="27980640" cy="871728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6" y="18602967"/>
            <a:ext cx="27980640" cy="9601197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008BF-621F-4219-A258-C046DA7F642D}" type="datetimeFigureOut">
              <a:rPr lang="en-US" smtClean="0"/>
              <a:pPr/>
              <a:t>10/4/2013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74134-0A1A-43D9-863E-F078222A58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92956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98132" y="49154080"/>
            <a:ext cx="70831710" cy="139039603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278482" y="49154080"/>
            <a:ext cx="70831710" cy="139039603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008BF-621F-4219-A258-C046DA7F642D}" type="datetimeFigureOut">
              <a:rPr lang="en-US" smtClean="0"/>
              <a:pPr/>
              <a:t>10/4/2013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74134-0A1A-43D9-863E-F078222A58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37100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1757683"/>
            <a:ext cx="29626560" cy="7315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9824723"/>
            <a:ext cx="14544677" cy="4094477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20" y="13919200"/>
            <a:ext cx="14544677" cy="25288243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092" y="9824723"/>
            <a:ext cx="14550390" cy="4094477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092" y="13919200"/>
            <a:ext cx="14550390" cy="25288243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008BF-621F-4219-A258-C046DA7F642D}" type="datetimeFigureOut">
              <a:rPr lang="en-US" smtClean="0"/>
              <a:pPr/>
              <a:t>10/4/2013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74134-0A1A-43D9-863E-F078222A58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39272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008BF-621F-4219-A258-C046DA7F642D}" type="datetimeFigureOut">
              <a:rPr lang="en-US" smtClean="0"/>
              <a:pPr/>
              <a:t>10/4/2013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74134-0A1A-43D9-863E-F078222A58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75266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008BF-621F-4219-A258-C046DA7F642D}" type="datetimeFigureOut">
              <a:rPr lang="en-US" smtClean="0"/>
              <a:pPr/>
              <a:t>10/4/2013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74134-0A1A-43D9-863E-F078222A58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3929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2" y="1747520"/>
            <a:ext cx="10829927" cy="743712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180" y="1747524"/>
            <a:ext cx="18402300" cy="37459923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2" y="9184644"/>
            <a:ext cx="10829927" cy="30022803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008BF-621F-4219-A258-C046DA7F642D}" type="datetimeFigureOut">
              <a:rPr lang="en-US" smtClean="0"/>
              <a:pPr/>
              <a:t>10/4/2013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74134-0A1A-43D9-863E-F078222A58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661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237" y="30723840"/>
            <a:ext cx="19751040" cy="3627123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237" y="3921760"/>
            <a:ext cx="19751040" cy="26334720"/>
          </a:xfrm>
        </p:spPr>
        <p:txBody>
          <a:bodyPr/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237" y="34350963"/>
            <a:ext cx="19751040" cy="5151117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008BF-621F-4219-A258-C046DA7F642D}" type="datetimeFigureOut">
              <a:rPr lang="en-US" smtClean="0"/>
              <a:pPr/>
              <a:t>10/4/2013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74134-0A1A-43D9-863E-F078222A58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38335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5920" y="1757683"/>
            <a:ext cx="29626560" cy="7315200"/>
          </a:xfrm>
          <a:prstGeom prst="rect">
            <a:avLst/>
          </a:prstGeom>
        </p:spPr>
        <p:txBody>
          <a:bodyPr vert="horz" lIns="438912" tIns="219456" rIns="438912" bIns="2194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10241284"/>
            <a:ext cx="29626560" cy="28966163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5920" y="40680643"/>
            <a:ext cx="7680960" cy="23368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008BF-621F-4219-A258-C046DA7F642D}" type="datetimeFigureOut">
              <a:rPr lang="en-US" smtClean="0"/>
              <a:pPr/>
              <a:t>10/4/2013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47120" y="40680643"/>
            <a:ext cx="10424160" cy="23368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91520" y="40680643"/>
            <a:ext cx="7680960" cy="23368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74134-0A1A-43D9-863E-F078222A58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11407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912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4389120" rtl="0" eaLnBrk="1" latinLnBrk="0" hangingPunct="1">
        <a:spcBef>
          <a:spcPct val="20000"/>
        </a:spcBef>
        <a:buFont typeface="Arial" pitchFamily="34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4389120" rtl="0" eaLnBrk="1" latinLnBrk="0" hangingPunct="1">
        <a:spcBef>
          <a:spcPct val="20000"/>
        </a:spcBef>
        <a:buFont typeface="Arial" pitchFamily="34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spcBef>
          <a:spcPct val="20000"/>
        </a:spcBef>
        <a:buFont typeface="Arial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spcBef>
          <a:spcPct val="20000"/>
        </a:spcBef>
        <a:buFont typeface="Arial" pitchFamily="34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ounded Rectangle 1032"/>
          <p:cNvSpPr/>
          <p:nvPr/>
        </p:nvSpPr>
        <p:spPr>
          <a:xfrm>
            <a:off x="1066800" y="15063158"/>
            <a:ext cx="18102946" cy="1002859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ounded Rectangle 148"/>
          <p:cNvSpPr/>
          <p:nvPr/>
        </p:nvSpPr>
        <p:spPr>
          <a:xfrm>
            <a:off x="20274290" y="15139358"/>
            <a:ext cx="11729710" cy="995239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4" name="Snip and Round Single Corner Rectangle 1023"/>
          <p:cNvSpPr/>
          <p:nvPr/>
        </p:nvSpPr>
        <p:spPr>
          <a:xfrm>
            <a:off x="13335000" y="26026224"/>
            <a:ext cx="18390166" cy="17123411"/>
          </a:xfrm>
          <a:prstGeom prst="snip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ounded Rectangle 124"/>
          <p:cNvSpPr/>
          <p:nvPr/>
        </p:nvSpPr>
        <p:spPr>
          <a:xfrm>
            <a:off x="14184148" y="36846624"/>
            <a:ext cx="6651212" cy="5715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ounded Rectangle 117"/>
          <p:cNvSpPr/>
          <p:nvPr/>
        </p:nvSpPr>
        <p:spPr>
          <a:xfrm>
            <a:off x="14256223" y="30598224"/>
            <a:ext cx="6651212" cy="5715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ounded Rectangle 115"/>
          <p:cNvSpPr/>
          <p:nvPr/>
        </p:nvSpPr>
        <p:spPr>
          <a:xfrm>
            <a:off x="21965425" y="30758039"/>
            <a:ext cx="9045900" cy="1196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ounded Rectangle 57"/>
          <p:cNvSpPr/>
          <p:nvPr/>
        </p:nvSpPr>
        <p:spPr>
          <a:xfrm>
            <a:off x="1139144" y="27090273"/>
            <a:ext cx="10967710" cy="1359579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29400" y="106501"/>
            <a:ext cx="2074147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i="1" dirty="0" smtClean="0"/>
              <a:t>Code In The Air</a:t>
            </a:r>
            <a:r>
              <a:rPr lang="en-US" sz="10000" dirty="0" smtClean="0"/>
              <a:t>: </a:t>
            </a:r>
          </a:p>
          <a:p>
            <a:pPr algn="ctr"/>
            <a:r>
              <a:rPr lang="en-US" sz="10000" dirty="0" smtClean="0"/>
              <a:t>Simplifying Tasking on Smartphones</a:t>
            </a:r>
            <a:endParaRPr lang="en-US" sz="10000" dirty="0"/>
          </a:p>
        </p:txBody>
      </p:sp>
      <p:sp>
        <p:nvSpPr>
          <p:cNvPr id="7" name="TextBox 6"/>
          <p:cNvSpPr txBox="1"/>
          <p:nvPr/>
        </p:nvSpPr>
        <p:spPr>
          <a:xfrm>
            <a:off x="6037406" y="3327737"/>
            <a:ext cx="226899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Lenin Ravindranath, </a:t>
            </a:r>
            <a:r>
              <a:rPr lang="en-US" sz="6000" b="1" dirty="0" smtClean="0"/>
              <a:t>Tiffany Chen</a:t>
            </a:r>
            <a:r>
              <a:rPr lang="en-US" sz="6000" dirty="0" smtClean="0"/>
              <a:t>, Anirudh Sivaraman, Hari Balakrishnan</a:t>
            </a:r>
            <a:endParaRPr lang="en-US" sz="6000" dirty="0"/>
          </a:p>
        </p:txBody>
      </p:sp>
      <p:pic>
        <p:nvPicPr>
          <p:cNvPr id="9" name="Picture 4" descr="http://web.mit.edu/graphicidentity/images/s6_r_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6858000" cy="207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0" y="4419600"/>
            <a:ext cx="329184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http://people.csail.mit.edu/gremio/logos/csai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84400" y="381000"/>
            <a:ext cx="4343400" cy="296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19322146" y="4813280"/>
            <a:ext cx="925285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latin typeface="Corbel" pitchFamily="34" charset="0"/>
              </a:rPr>
              <a:t>Tasking Applications</a:t>
            </a:r>
            <a:endParaRPr lang="en-US" sz="8000" b="1" dirty="0">
              <a:latin typeface="Corbe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8516600" y="6565880"/>
            <a:ext cx="12573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Ø"/>
            </a:pPr>
            <a:r>
              <a:rPr lang="en-US" sz="5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itchFamily="34" charset="0"/>
              </a:rPr>
              <a:t>Run continuously, determine user context/activity and trigger actions</a:t>
            </a:r>
          </a:p>
          <a:p>
            <a:pPr marL="685800" indent="-685800">
              <a:buFont typeface="Wingdings" pitchFamily="2" charset="2"/>
              <a:buChar char="Ø"/>
            </a:pPr>
            <a:r>
              <a:rPr lang="en-US" sz="5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itchFamily="34" charset="0"/>
              </a:rPr>
              <a:t> Often involves coordination between multiple users and devices</a:t>
            </a:r>
          </a:p>
        </p:txBody>
      </p:sp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8513" y="5628018"/>
            <a:ext cx="11859239" cy="79216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x="93000" sy="93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657369" lon="21049073" rev="141476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6" name="Picture 5" descr="C:\Users\Lenin\AppData\Local\Microsoft\Windows\Temporary Internet Files\Content.IE5\FSVV0DYO\MCj0440354000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974" y="8051600"/>
            <a:ext cx="1726152" cy="1150769"/>
          </a:xfrm>
          <a:prstGeom prst="rect">
            <a:avLst/>
          </a:prstGeom>
          <a:noFill/>
        </p:spPr>
      </p:pic>
      <p:sp>
        <p:nvSpPr>
          <p:cNvPr id="37" name="Cloud Callout 36"/>
          <p:cNvSpPr/>
          <p:nvPr/>
        </p:nvSpPr>
        <p:spPr>
          <a:xfrm>
            <a:off x="11253900" y="5681579"/>
            <a:ext cx="4112052" cy="2520615"/>
          </a:xfrm>
          <a:prstGeom prst="cloud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5306" tIns="32653" rIns="65306" bIns="32653" rtlCol="0" anchor="ctr"/>
          <a:lstStyle/>
          <a:p>
            <a:pPr algn="ctr"/>
            <a:r>
              <a:rPr lang="en-US" sz="3000" dirty="0" smtClean="0">
                <a:latin typeface="Corbel" pitchFamily="34" charset="0"/>
              </a:rPr>
              <a:t>Remind to fax document when I come to office</a:t>
            </a:r>
            <a:endParaRPr lang="en-US" sz="3000" dirty="0">
              <a:latin typeface="Corbel" pitchFamily="34" charset="0"/>
            </a:endParaRPr>
          </a:p>
        </p:txBody>
      </p:sp>
      <p:pic>
        <p:nvPicPr>
          <p:cNvPr id="38" name="Picture 37" descr="push-pi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81400" y="7494732"/>
            <a:ext cx="1016876" cy="1392981"/>
          </a:xfrm>
          <a:prstGeom prst="rect">
            <a:avLst/>
          </a:prstGeom>
        </p:spPr>
      </p:pic>
      <p:sp>
        <p:nvSpPr>
          <p:cNvPr id="39" name="Cloud Callout 38"/>
          <p:cNvSpPr/>
          <p:nvPr/>
        </p:nvSpPr>
        <p:spPr>
          <a:xfrm>
            <a:off x="11149469" y="9343072"/>
            <a:ext cx="5081131" cy="2750857"/>
          </a:xfrm>
          <a:prstGeom prst="cloud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5306" tIns="32653" rIns="65306" bIns="32653" rtlCol="0" anchor="ctr"/>
          <a:lstStyle/>
          <a:p>
            <a:pPr algn="ctr"/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itchFamily="34" charset="0"/>
              </a:rPr>
              <a:t>Make my phone </a:t>
            </a: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itchFamily="34" charset="0"/>
              </a:rPr>
              <a:t>silent when </a:t>
            </a: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itchFamily="34" charset="0"/>
              </a:rPr>
              <a:t>I am in the </a:t>
            </a: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itchFamily="34" charset="0"/>
              </a:rPr>
              <a:t>lab and I </a:t>
            </a: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itchFamily="34" charset="0"/>
              </a:rPr>
              <a:t>am meeting my advisor</a:t>
            </a:r>
          </a:p>
        </p:txBody>
      </p:sp>
      <p:pic>
        <p:nvPicPr>
          <p:cNvPr id="40" name="Picture 39" descr="push-pi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731593" y="12420600"/>
            <a:ext cx="917607" cy="1256996"/>
          </a:xfrm>
          <a:prstGeom prst="rect">
            <a:avLst/>
          </a:prstGeom>
        </p:spPr>
      </p:pic>
      <p:sp>
        <p:nvSpPr>
          <p:cNvPr id="41" name="Cloud Callout 40"/>
          <p:cNvSpPr/>
          <p:nvPr/>
        </p:nvSpPr>
        <p:spPr>
          <a:xfrm>
            <a:off x="7594126" y="8775680"/>
            <a:ext cx="3961826" cy="1948490"/>
          </a:xfrm>
          <a:prstGeom prst="cloud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5306" tIns="32653" rIns="65306" bIns="32653" rtlCol="0" anchor="ctr"/>
          <a:lstStyle/>
          <a:p>
            <a:pPr algn="ctr"/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itchFamily="34" charset="0"/>
              </a:rPr>
              <a:t>Notify me when my</a:t>
            </a:r>
          </a:p>
          <a:p>
            <a:pPr algn="ctr"/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itchFamily="34" charset="0"/>
              </a:rPr>
              <a:t>friend is nearby</a:t>
            </a:r>
          </a:p>
        </p:txBody>
      </p:sp>
      <p:pic>
        <p:nvPicPr>
          <p:cNvPr id="42" name="Picture 41" descr="push-pi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29188" y="10938135"/>
            <a:ext cx="925286" cy="1267515"/>
          </a:xfrm>
          <a:prstGeom prst="rect">
            <a:avLst/>
          </a:prstGeom>
        </p:spPr>
      </p:pic>
      <p:sp>
        <p:nvSpPr>
          <p:cNvPr id="43" name="Cloud Callout 42"/>
          <p:cNvSpPr/>
          <p:nvPr/>
        </p:nvSpPr>
        <p:spPr>
          <a:xfrm>
            <a:off x="1219200" y="4889480"/>
            <a:ext cx="4240752" cy="2291254"/>
          </a:xfrm>
          <a:prstGeom prst="cloudCallou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5306" tIns="32653" rIns="65306" bIns="32653" rtlCol="0" anchor="ctr"/>
          <a:lstStyle/>
          <a:p>
            <a:pPr algn="ctr"/>
            <a:endParaRPr lang="en-US" sz="3000" dirty="0"/>
          </a:p>
        </p:txBody>
      </p:sp>
      <p:pic>
        <p:nvPicPr>
          <p:cNvPr id="44" name="Picture 43" descr="push-pi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774921" y="8479028"/>
            <a:ext cx="914564" cy="1134852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1524000" y="5312688"/>
            <a:ext cx="350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Disable Wi-Fi when I am outdoors and moving</a:t>
            </a:r>
          </a:p>
          <a:p>
            <a:pPr algn="ctr"/>
            <a:endParaRPr lang="en-US" sz="3000" dirty="0">
              <a:latin typeface="Corbel" pitchFamily="34" charset="0"/>
            </a:endParaRPr>
          </a:p>
        </p:txBody>
      </p:sp>
      <p:sp>
        <p:nvSpPr>
          <p:cNvPr id="46" name="Cloud Callout 45"/>
          <p:cNvSpPr/>
          <p:nvPr/>
        </p:nvSpPr>
        <p:spPr>
          <a:xfrm>
            <a:off x="6331977" y="5363496"/>
            <a:ext cx="4493052" cy="2688104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5306" tIns="32653" rIns="65306" bIns="32653" rtlCol="0" anchor="ctr"/>
          <a:lstStyle/>
          <a:p>
            <a:pPr algn="ctr"/>
            <a:r>
              <a:rPr lang="en-US" sz="3000" dirty="0" smtClean="0">
                <a:latin typeface="Corbel" pitchFamily="34" charset="0"/>
              </a:rPr>
              <a:t>When I am driving, track and store movement tracks</a:t>
            </a:r>
            <a:endParaRPr lang="en-US" sz="3000" dirty="0">
              <a:latin typeface="Corbel" pitchFamily="34" charset="0"/>
            </a:endParaRPr>
          </a:p>
        </p:txBody>
      </p:sp>
      <p:pic>
        <p:nvPicPr>
          <p:cNvPr id="47" name="Picture 46" descr="push-pi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52998" y="8328433"/>
            <a:ext cx="914564" cy="1134852"/>
          </a:xfrm>
          <a:prstGeom prst="rect">
            <a:avLst/>
          </a:prstGeom>
        </p:spPr>
      </p:pic>
      <p:pic>
        <p:nvPicPr>
          <p:cNvPr id="48" name="Picture 47" descr="push-pi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78952" y="11457132"/>
            <a:ext cx="1016876" cy="1392981"/>
          </a:xfrm>
          <a:prstGeom prst="rect">
            <a:avLst/>
          </a:prstGeom>
        </p:spPr>
      </p:pic>
      <p:sp>
        <p:nvSpPr>
          <p:cNvPr id="49" name="Cloud Callout 48"/>
          <p:cNvSpPr/>
          <p:nvPr/>
        </p:nvSpPr>
        <p:spPr>
          <a:xfrm>
            <a:off x="2716752" y="8851880"/>
            <a:ext cx="4240752" cy="2291254"/>
          </a:xfrm>
          <a:prstGeom prst="cloudCallou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5306" tIns="32653" rIns="65306" bIns="32653" rtlCol="0" anchor="ctr"/>
          <a:lstStyle/>
          <a:p>
            <a:pPr algn="ctr"/>
            <a:endParaRPr lang="en-US" sz="3000" dirty="0"/>
          </a:p>
        </p:txBody>
      </p:sp>
      <p:sp>
        <p:nvSpPr>
          <p:cNvPr id="50" name="TextBox 49"/>
          <p:cNvSpPr txBox="1"/>
          <p:nvPr/>
        </p:nvSpPr>
        <p:spPr>
          <a:xfrm>
            <a:off x="3041296" y="9084944"/>
            <a:ext cx="365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Corbel" pitchFamily="34" charset="0"/>
              </a:rPr>
              <a:t>Send me a text message whenever my spouse leaves work</a:t>
            </a:r>
            <a:endParaRPr lang="en-US" sz="3000" dirty="0">
              <a:latin typeface="Corbel" pitchFamily="34" charset="0"/>
            </a:endParaRPr>
          </a:p>
        </p:txBody>
      </p:sp>
      <p:pic>
        <p:nvPicPr>
          <p:cNvPr id="52" name="Picture 51" descr="iphon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32708" y="7695958"/>
            <a:ext cx="1709489" cy="1350496"/>
          </a:xfrm>
          <a:prstGeom prst="rect">
            <a:avLst/>
          </a:prstGeom>
        </p:spPr>
      </p:pic>
      <p:pic>
        <p:nvPicPr>
          <p:cNvPr id="53" name="Picture 52" descr="man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054474" y="11230638"/>
            <a:ext cx="767910" cy="1323983"/>
          </a:xfrm>
          <a:prstGeom prst="rect">
            <a:avLst/>
          </a:prstGeom>
        </p:spPr>
      </p:pic>
      <p:pic>
        <p:nvPicPr>
          <p:cNvPr id="54" name="Picture 53" descr="advisoricon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783468" y="12505279"/>
            <a:ext cx="1179932" cy="1179932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18543953" y="10528280"/>
            <a:ext cx="122408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§"/>
            </a:pP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Trivial for end-users to state </a:t>
            </a:r>
            <a:b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</a:br>
            <a:r>
              <a:rPr lang="en-US" sz="5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but </a:t>
            </a: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non-trivial to develop</a:t>
            </a:r>
          </a:p>
          <a:p>
            <a:pPr marL="685800" indent="-685800">
              <a:buFont typeface="Wingdings" pitchFamily="2" charset="2"/>
              <a:buChar char="§"/>
            </a:pP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Simple implementation can be </a:t>
            </a:r>
            <a:b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</a:b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energy-consuming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Corbe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748996" y="15520358"/>
            <a:ext cx="848527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0" b="1" dirty="0" smtClean="0">
                <a:solidFill>
                  <a:srgbClr val="0070C0"/>
                </a:solidFill>
                <a:latin typeface="Corbel" pitchFamily="34" charset="0"/>
              </a:rPr>
              <a:t>Code In The Air (CITA)</a:t>
            </a:r>
            <a:endParaRPr lang="en-US" sz="7000" b="1" dirty="0">
              <a:solidFill>
                <a:srgbClr val="0070C0"/>
              </a:solidFill>
              <a:latin typeface="Corbe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124200" y="16891958"/>
            <a:ext cx="1386244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Ø"/>
            </a:pPr>
            <a:r>
              <a:rPr lang="en-US" sz="5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itchFamily="34" charset="0"/>
              </a:rPr>
              <a:t>Rapid development of tasking applications</a:t>
            </a:r>
          </a:p>
          <a:p>
            <a:pPr marL="685800" indent="-685800">
              <a:buFont typeface="Wingdings" pitchFamily="2" charset="2"/>
              <a:buChar char="Ø"/>
            </a:pPr>
            <a:r>
              <a:rPr lang="en-US" sz="5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itchFamily="34" charset="0"/>
              </a:rPr>
              <a:t>Activity detection as primitives</a:t>
            </a:r>
          </a:p>
          <a:p>
            <a:pPr marL="685800" indent="-685800">
              <a:buFont typeface="Wingdings" pitchFamily="2" charset="2"/>
              <a:buChar char="Ø"/>
            </a:pPr>
            <a:r>
              <a:rPr lang="en-US" sz="5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itchFamily="34" charset="0"/>
              </a:rPr>
              <a:t>CITA helps developers and end-users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88868" y="20923583"/>
            <a:ext cx="69979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Wingdings" pitchFamily="2" charset="2"/>
              <a:buChar char="q"/>
            </a:pPr>
            <a:r>
              <a:rPr lang="en-US" sz="4000" b="1" dirty="0" smtClean="0">
                <a:latin typeface="Corbel" pitchFamily="34" charset="0"/>
              </a:rPr>
              <a:t>Multi-phone programming </a:t>
            </a:r>
          </a:p>
          <a:p>
            <a:pPr marL="685800" indent="-685800">
              <a:buFont typeface="Wingdings" pitchFamily="2" charset="2"/>
              <a:buChar char="q"/>
            </a:pPr>
            <a:r>
              <a:rPr lang="en-US" sz="4000" dirty="0" smtClean="0">
                <a:latin typeface="Corbel" pitchFamily="34" charset="0"/>
              </a:rPr>
              <a:t>Write only server side scripts even for tasks involving</a:t>
            </a:r>
          </a:p>
          <a:p>
            <a:r>
              <a:rPr lang="en-US" sz="4000" dirty="0" smtClean="0">
                <a:latin typeface="Corbel" pitchFamily="34" charset="0"/>
              </a:rPr>
              <a:t>    </a:t>
            </a:r>
            <a:r>
              <a:rPr lang="en-US" sz="4000" b="1" dirty="0" smtClean="0">
                <a:latin typeface="Corbel" pitchFamily="34" charset="0"/>
              </a:rPr>
              <a:t>*</a:t>
            </a:r>
            <a:r>
              <a:rPr lang="en-US" sz="4000" dirty="0" smtClean="0">
                <a:latin typeface="Corbel" pitchFamily="34" charset="0"/>
              </a:rPr>
              <a:t> multiple users and devices</a:t>
            </a:r>
          </a:p>
          <a:p>
            <a:r>
              <a:rPr lang="en-US" sz="4000" dirty="0" smtClean="0">
                <a:latin typeface="Corbel" pitchFamily="34" charset="0"/>
              </a:rPr>
              <a:t>    </a:t>
            </a:r>
            <a:r>
              <a:rPr lang="en-US" sz="4000" b="1" dirty="0" smtClean="0">
                <a:latin typeface="Corbel" pitchFamily="34" charset="0"/>
              </a:rPr>
              <a:t>* </a:t>
            </a:r>
            <a:r>
              <a:rPr lang="en-US" sz="4000" dirty="0" smtClean="0">
                <a:latin typeface="Corbel" pitchFamily="34" charset="0"/>
              </a:rPr>
              <a:t>a variety of sensors/activities</a:t>
            </a:r>
          </a:p>
          <a:p>
            <a:pPr marL="685800" indent="-685800">
              <a:buFont typeface="Wingdings" pitchFamily="2" charset="2"/>
              <a:buChar char="q"/>
            </a:pPr>
            <a:r>
              <a:rPr lang="en-US" sz="4000" dirty="0" smtClean="0">
                <a:latin typeface="Corbel" pitchFamily="34" charset="0"/>
              </a:rPr>
              <a:t>Written in JavaScript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9906000" y="19863758"/>
            <a:ext cx="35878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latin typeface="Corbel" pitchFamily="34" charset="0"/>
              </a:rPr>
              <a:t>End-Users</a:t>
            </a:r>
            <a:endParaRPr lang="en-US" sz="6000" b="1" dirty="0">
              <a:latin typeface="Corbe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803605" y="19787558"/>
            <a:ext cx="39110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latin typeface="Corbel" pitchFamily="34" charset="0"/>
              </a:rPr>
              <a:t>Developers</a:t>
            </a:r>
            <a:endParaRPr lang="en-US" sz="6000" b="1" dirty="0">
              <a:latin typeface="Corbe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9439617" y="21022433"/>
            <a:ext cx="470713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q"/>
            </a:pPr>
            <a:r>
              <a:rPr lang="en-US" sz="4000" dirty="0" smtClean="0">
                <a:latin typeface="Corbel" pitchFamily="34" charset="0"/>
              </a:rPr>
              <a:t>State Condition-Action rules  in UI</a:t>
            </a:r>
          </a:p>
          <a:p>
            <a:pPr marL="685800" indent="-685800">
              <a:buFont typeface="Wingdings" pitchFamily="2" charset="2"/>
              <a:buChar char="q"/>
            </a:pPr>
            <a:r>
              <a:rPr lang="en-US" sz="4000" b="1" dirty="0" smtClean="0">
                <a:latin typeface="Corbel" pitchFamily="34" charset="0"/>
              </a:rPr>
              <a:t>“Mix and match” </a:t>
            </a:r>
            <a:r>
              <a:rPr lang="en-US" sz="4000" dirty="0" smtClean="0">
                <a:latin typeface="Corbel" pitchFamily="34" charset="0"/>
              </a:rPr>
              <a:t>activities and tasks</a:t>
            </a:r>
            <a:endParaRPr lang="en-US" sz="4000" dirty="0">
              <a:latin typeface="Corbel" pitchFamily="34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3068763" y="32729139"/>
            <a:ext cx="3410001" cy="141897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smtClean="0"/>
              <a:t>Task Compiler</a:t>
            </a:r>
            <a:endParaRPr lang="en-US" sz="4000" dirty="0"/>
          </a:p>
        </p:txBody>
      </p:sp>
      <p:sp>
        <p:nvSpPr>
          <p:cNvPr id="66" name="Rounded Rectangle 65"/>
          <p:cNvSpPr/>
          <p:nvPr/>
        </p:nvSpPr>
        <p:spPr>
          <a:xfrm>
            <a:off x="7183562" y="32698881"/>
            <a:ext cx="3410001" cy="84763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smtClean="0"/>
              <a:t>Task Runtime</a:t>
            </a:r>
            <a:endParaRPr lang="en-US" sz="4000" dirty="0"/>
          </a:p>
        </p:txBody>
      </p:sp>
      <p:sp>
        <p:nvSpPr>
          <p:cNvPr id="67" name="Rounded Rectangle 66"/>
          <p:cNvSpPr/>
          <p:nvPr/>
        </p:nvSpPr>
        <p:spPr>
          <a:xfrm>
            <a:off x="3068764" y="29925244"/>
            <a:ext cx="4863562" cy="179587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smtClean="0"/>
              <a:t>Tasking Framework</a:t>
            </a:r>
          </a:p>
          <a:p>
            <a:pPr algn="ctr"/>
            <a:endParaRPr lang="en-US" sz="4000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68" name="Rounded Rectangle 67"/>
          <p:cNvSpPr/>
          <p:nvPr/>
        </p:nvSpPr>
        <p:spPr>
          <a:xfrm>
            <a:off x="3735564" y="30795318"/>
            <a:ext cx="1371600" cy="66395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smtClean="0"/>
              <a:t>UI</a:t>
            </a:r>
            <a:endParaRPr lang="en-US" sz="4000" dirty="0"/>
          </a:p>
        </p:txBody>
      </p:sp>
      <p:sp>
        <p:nvSpPr>
          <p:cNvPr id="69" name="Rounded Rectangle 68"/>
          <p:cNvSpPr/>
          <p:nvPr/>
        </p:nvSpPr>
        <p:spPr>
          <a:xfrm>
            <a:off x="5411964" y="30795318"/>
            <a:ext cx="2175789" cy="66395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smtClean="0"/>
              <a:t>Scripting</a:t>
            </a:r>
            <a:endParaRPr lang="en-US" sz="4000" dirty="0"/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5471566" y="29347518"/>
            <a:ext cx="0" cy="593066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1" name="TextBox 46"/>
          <p:cNvSpPr txBox="1"/>
          <p:nvPr/>
        </p:nvSpPr>
        <p:spPr>
          <a:xfrm>
            <a:off x="5594458" y="29347518"/>
            <a:ext cx="295023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/>
              <a:t>Users/Developers</a:t>
            </a:r>
            <a:endParaRPr lang="en-US" sz="3000" dirty="0"/>
          </a:p>
        </p:txBody>
      </p:sp>
      <p:sp>
        <p:nvSpPr>
          <p:cNvPr id="72" name="Rounded Rectangle 71"/>
          <p:cNvSpPr/>
          <p:nvPr/>
        </p:nvSpPr>
        <p:spPr>
          <a:xfrm>
            <a:off x="7183561" y="33995718"/>
            <a:ext cx="3410001" cy="78067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smtClean="0"/>
              <a:t>Activity Layer</a:t>
            </a:r>
            <a:endParaRPr lang="en-US" sz="4000" dirty="0"/>
          </a:p>
        </p:txBody>
      </p:sp>
      <p:sp>
        <p:nvSpPr>
          <p:cNvPr id="73" name="Rounded Rectangle 72"/>
          <p:cNvSpPr/>
          <p:nvPr/>
        </p:nvSpPr>
        <p:spPr>
          <a:xfrm>
            <a:off x="7212161" y="35193185"/>
            <a:ext cx="3381402" cy="7075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smtClean="0"/>
              <a:t>Push Service</a:t>
            </a:r>
            <a:endParaRPr lang="en-US" sz="4000" dirty="0"/>
          </a:p>
        </p:txBody>
      </p:sp>
      <p:sp>
        <p:nvSpPr>
          <p:cNvPr id="74" name="Rounded Rectangle 73"/>
          <p:cNvSpPr/>
          <p:nvPr/>
        </p:nvSpPr>
        <p:spPr>
          <a:xfrm>
            <a:off x="7212161" y="36815118"/>
            <a:ext cx="3381402" cy="7075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smtClean="0"/>
              <a:t>Push Client</a:t>
            </a:r>
            <a:endParaRPr lang="en-US" sz="4000" dirty="0"/>
          </a:p>
        </p:txBody>
      </p:sp>
      <p:sp>
        <p:nvSpPr>
          <p:cNvPr id="75" name="Rounded Rectangle 74"/>
          <p:cNvSpPr/>
          <p:nvPr/>
        </p:nvSpPr>
        <p:spPr>
          <a:xfrm>
            <a:off x="3068763" y="36745894"/>
            <a:ext cx="3410001" cy="84763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smtClean="0"/>
              <a:t>Task Runtime</a:t>
            </a:r>
            <a:endParaRPr lang="en-US" sz="4000" dirty="0"/>
          </a:p>
        </p:txBody>
      </p:sp>
      <p:sp>
        <p:nvSpPr>
          <p:cNvPr id="76" name="Rounded Rectangle 75"/>
          <p:cNvSpPr/>
          <p:nvPr/>
        </p:nvSpPr>
        <p:spPr>
          <a:xfrm>
            <a:off x="3068762" y="38022603"/>
            <a:ext cx="3410001" cy="78067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smtClean="0"/>
              <a:t>Activity Layer</a:t>
            </a:r>
            <a:endParaRPr lang="en-US" sz="4000" dirty="0"/>
          </a:p>
        </p:txBody>
      </p:sp>
      <p:sp>
        <p:nvSpPr>
          <p:cNvPr id="77" name="Rounded Rectangle 76"/>
          <p:cNvSpPr/>
          <p:nvPr/>
        </p:nvSpPr>
        <p:spPr>
          <a:xfrm>
            <a:off x="3125963" y="39253518"/>
            <a:ext cx="3352799" cy="71455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smtClean="0"/>
              <a:t>Sensors</a:t>
            </a:r>
            <a:endParaRPr lang="en-US" sz="4000" dirty="0"/>
          </a:p>
        </p:txBody>
      </p:sp>
      <p:cxnSp>
        <p:nvCxnSpPr>
          <p:cNvPr id="78" name="Straight Connector 77"/>
          <p:cNvCxnSpPr/>
          <p:nvPr/>
        </p:nvCxnSpPr>
        <p:spPr>
          <a:xfrm flipV="1">
            <a:off x="2640162" y="36374558"/>
            <a:ext cx="8252582" cy="7214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2640162" y="31993854"/>
            <a:ext cx="8252582" cy="7214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0" name="TextBox 29"/>
          <p:cNvSpPr txBox="1"/>
          <p:nvPr/>
        </p:nvSpPr>
        <p:spPr>
          <a:xfrm>
            <a:off x="8688564" y="30847944"/>
            <a:ext cx="16560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 smtClean="0">
                <a:solidFill>
                  <a:srgbClr val="FF0000"/>
                </a:solidFill>
              </a:rPr>
              <a:t>Web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81" name="TextBox 29"/>
          <p:cNvSpPr txBox="1"/>
          <p:nvPr/>
        </p:nvSpPr>
        <p:spPr>
          <a:xfrm>
            <a:off x="7603584" y="38620227"/>
            <a:ext cx="22220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 smtClean="0">
                <a:solidFill>
                  <a:srgbClr val="FF0000"/>
                </a:solidFill>
              </a:rPr>
              <a:t>Phone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82" name="TextBox 29"/>
          <p:cNvSpPr txBox="1"/>
          <p:nvPr/>
        </p:nvSpPr>
        <p:spPr>
          <a:xfrm>
            <a:off x="4577055" y="35191344"/>
            <a:ext cx="22361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 smtClean="0">
                <a:solidFill>
                  <a:srgbClr val="FF0000"/>
                </a:solidFill>
              </a:rPr>
              <a:t>Server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83" name="TextBox 34"/>
          <p:cNvSpPr txBox="1"/>
          <p:nvPr/>
        </p:nvSpPr>
        <p:spPr>
          <a:xfrm>
            <a:off x="3885347" y="34552552"/>
            <a:ext cx="148483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/>
              <a:t>Sub task</a:t>
            </a:r>
            <a:endParaRPr lang="en-US" sz="3000" dirty="0"/>
          </a:p>
        </p:txBody>
      </p:sp>
      <p:sp>
        <p:nvSpPr>
          <p:cNvPr id="84" name="TextBox 56"/>
          <p:cNvSpPr txBox="1"/>
          <p:nvPr/>
        </p:nvSpPr>
        <p:spPr>
          <a:xfrm>
            <a:off x="3068762" y="32080398"/>
            <a:ext cx="85190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/>
              <a:t>Task</a:t>
            </a:r>
            <a:endParaRPr lang="en-US" sz="3000" dirty="0"/>
          </a:p>
        </p:txBody>
      </p:sp>
      <p:cxnSp>
        <p:nvCxnSpPr>
          <p:cNvPr id="85" name="Straight Arrow Connector 84"/>
          <p:cNvCxnSpPr/>
          <p:nvPr/>
        </p:nvCxnSpPr>
        <p:spPr>
          <a:xfrm>
            <a:off x="4268964" y="31680924"/>
            <a:ext cx="0" cy="1017957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3681135" y="34147517"/>
            <a:ext cx="0" cy="2598377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66" idx="2"/>
            <a:endCxn id="72" idx="0"/>
          </p:cNvCxnSpPr>
          <p:nvPr/>
        </p:nvCxnSpPr>
        <p:spPr>
          <a:xfrm flipH="1">
            <a:off x="8888562" y="33546515"/>
            <a:ext cx="1" cy="449203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H="1">
            <a:off x="8917163" y="34765715"/>
            <a:ext cx="1" cy="449203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H="1">
            <a:off x="4773762" y="37597526"/>
            <a:ext cx="1" cy="449203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flipH="1">
            <a:off x="4802361" y="38826512"/>
            <a:ext cx="1" cy="449203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endCxn id="66" idx="1"/>
          </p:cNvCxnSpPr>
          <p:nvPr/>
        </p:nvCxnSpPr>
        <p:spPr>
          <a:xfrm>
            <a:off x="6478762" y="33122698"/>
            <a:ext cx="704800" cy="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74" idx="1"/>
            <a:endCxn id="75" idx="3"/>
          </p:cNvCxnSpPr>
          <p:nvPr/>
        </p:nvCxnSpPr>
        <p:spPr>
          <a:xfrm flipH="1">
            <a:off x="6478764" y="37168885"/>
            <a:ext cx="733397" cy="826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8902862" y="35900718"/>
            <a:ext cx="14302" cy="947756"/>
          </a:xfrm>
          <a:prstGeom prst="straightConnector1">
            <a:avLst/>
          </a:prstGeom>
          <a:ln w="38100">
            <a:headEnd type="arrow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6" name="Rounded Rectangle 95"/>
          <p:cNvSpPr/>
          <p:nvPr/>
        </p:nvSpPr>
        <p:spPr>
          <a:xfrm>
            <a:off x="23684417" y="31873431"/>
            <a:ext cx="4863562" cy="179587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000" dirty="0" smtClean="0">
                <a:latin typeface="Corbel" pitchFamily="34" charset="0"/>
              </a:rPr>
              <a:t/>
            </a:r>
            <a:br>
              <a:rPr lang="en-US" sz="5000" dirty="0" smtClean="0">
                <a:latin typeface="Corbel" pitchFamily="34" charset="0"/>
              </a:rPr>
            </a:br>
            <a:endParaRPr lang="en-US" sz="5000" dirty="0" smtClean="0">
              <a:latin typeface="Corbel" pitchFamily="34" charset="0"/>
            </a:endParaRPr>
          </a:p>
          <a:p>
            <a:pPr algn="ctr"/>
            <a:endParaRPr lang="en-US" sz="5000" dirty="0" smtClean="0">
              <a:latin typeface="Corbel" pitchFamily="34" charset="0"/>
            </a:endParaRPr>
          </a:p>
          <a:p>
            <a:pPr algn="ctr"/>
            <a:r>
              <a:rPr lang="en-US" sz="5000" dirty="0" smtClean="0">
                <a:latin typeface="Corbel" pitchFamily="34" charset="0"/>
              </a:rPr>
              <a:t>Tasking Framework</a:t>
            </a:r>
          </a:p>
          <a:p>
            <a:pPr algn="ctr"/>
            <a:endParaRPr lang="en-US" sz="5000" dirty="0" smtClean="0">
              <a:latin typeface="Corbel" pitchFamily="34" charset="0"/>
            </a:endParaRPr>
          </a:p>
          <a:p>
            <a:pPr algn="ctr"/>
            <a:endParaRPr lang="en-US" sz="5000" dirty="0" smtClean="0">
              <a:latin typeface="Corbel" pitchFamily="34" charset="0"/>
            </a:endParaRPr>
          </a:p>
          <a:p>
            <a:pPr algn="ctr"/>
            <a:endParaRPr lang="en-US" sz="5000" dirty="0">
              <a:latin typeface="Corbel" pitchFamily="34" charset="0"/>
            </a:endParaRPr>
          </a:p>
        </p:txBody>
      </p:sp>
      <p:sp>
        <p:nvSpPr>
          <p:cNvPr id="97" name="Rounded Rectangle 96"/>
          <p:cNvSpPr/>
          <p:nvPr/>
        </p:nvSpPr>
        <p:spPr>
          <a:xfrm>
            <a:off x="23684417" y="35057449"/>
            <a:ext cx="4863562" cy="179587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000" dirty="0" smtClean="0">
                <a:latin typeface="Corbel" pitchFamily="34" charset="0"/>
              </a:rPr>
              <a:t/>
            </a:r>
            <a:br>
              <a:rPr lang="en-US" sz="5000" dirty="0" smtClean="0">
                <a:latin typeface="Corbel" pitchFamily="34" charset="0"/>
              </a:rPr>
            </a:br>
            <a:endParaRPr lang="en-US" sz="5000" dirty="0" smtClean="0">
              <a:latin typeface="Corbel" pitchFamily="34" charset="0"/>
            </a:endParaRPr>
          </a:p>
          <a:p>
            <a:pPr algn="ctr"/>
            <a:endParaRPr lang="en-US" sz="5000" dirty="0" smtClean="0">
              <a:latin typeface="Corbel" pitchFamily="34" charset="0"/>
            </a:endParaRPr>
          </a:p>
          <a:p>
            <a:pPr algn="ctr"/>
            <a:r>
              <a:rPr lang="en-US" sz="5000" dirty="0" smtClean="0">
                <a:latin typeface="Corbel" pitchFamily="34" charset="0"/>
              </a:rPr>
              <a:t>CITA Server</a:t>
            </a:r>
          </a:p>
          <a:p>
            <a:pPr algn="ctr"/>
            <a:endParaRPr lang="en-US" sz="5000" dirty="0" smtClean="0">
              <a:latin typeface="Corbel" pitchFamily="34" charset="0"/>
            </a:endParaRPr>
          </a:p>
          <a:p>
            <a:pPr algn="ctr"/>
            <a:endParaRPr lang="en-US" sz="5000" dirty="0" smtClean="0">
              <a:latin typeface="Corbel" pitchFamily="34" charset="0"/>
            </a:endParaRPr>
          </a:p>
          <a:p>
            <a:pPr algn="ctr"/>
            <a:endParaRPr lang="en-US" sz="5000" dirty="0">
              <a:latin typeface="Corbel" pitchFamily="34" charset="0"/>
            </a:endParaRPr>
          </a:p>
        </p:txBody>
      </p:sp>
      <p:sp>
        <p:nvSpPr>
          <p:cNvPr id="98" name="Rounded Rectangle 97"/>
          <p:cNvSpPr/>
          <p:nvPr/>
        </p:nvSpPr>
        <p:spPr>
          <a:xfrm>
            <a:off x="22707600" y="38866671"/>
            <a:ext cx="2196017" cy="141997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smtClean="0">
                <a:latin typeface="Corbel" pitchFamily="34" charset="0"/>
              </a:rPr>
              <a:t/>
            </a:r>
            <a:br>
              <a:rPr lang="en-US" sz="4000" dirty="0" smtClean="0">
                <a:latin typeface="Corbel" pitchFamily="34" charset="0"/>
              </a:rPr>
            </a:br>
            <a:endParaRPr lang="en-US" sz="4000" dirty="0" smtClean="0">
              <a:latin typeface="Corbel" pitchFamily="34" charset="0"/>
            </a:endParaRPr>
          </a:p>
          <a:p>
            <a:pPr algn="ctr"/>
            <a:r>
              <a:rPr lang="en-US" sz="4000" dirty="0" smtClean="0">
                <a:latin typeface="Corbel" pitchFamily="34" charset="0"/>
              </a:rPr>
              <a:t>CITA Client</a:t>
            </a:r>
          </a:p>
          <a:p>
            <a:pPr algn="ctr"/>
            <a:endParaRPr lang="en-US" sz="4000" dirty="0" smtClean="0">
              <a:latin typeface="Corbel" pitchFamily="34" charset="0"/>
            </a:endParaRPr>
          </a:p>
          <a:p>
            <a:pPr algn="ctr"/>
            <a:endParaRPr lang="en-US" dirty="0" smtClean="0">
              <a:latin typeface="Corbel" pitchFamily="34" charset="0"/>
            </a:endParaRPr>
          </a:p>
          <a:p>
            <a:pPr algn="ctr"/>
            <a:endParaRPr lang="en-US" dirty="0">
              <a:latin typeface="Corbel" pitchFamily="34" charset="0"/>
            </a:endParaRPr>
          </a:p>
        </p:txBody>
      </p:sp>
      <p:pic>
        <p:nvPicPr>
          <p:cNvPr id="99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02669" y="40673893"/>
            <a:ext cx="2100948" cy="145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51617" y="40703790"/>
            <a:ext cx="1843974" cy="1390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1" name="Rounded Rectangle 100"/>
          <p:cNvSpPr/>
          <p:nvPr/>
        </p:nvSpPr>
        <p:spPr>
          <a:xfrm>
            <a:off x="25360817" y="38870317"/>
            <a:ext cx="2196017" cy="141997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smtClean="0">
                <a:latin typeface="Corbel" pitchFamily="34" charset="0"/>
              </a:rPr>
              <a:t/>
            </a:r>
            <a:br>
              <a:rPr lang="en-US" sz="4000" dirty="0" smtClean="0">
                <a:latin typeface="Corbel" pitchFamily="34" charset="0"/>
              </a:rPr>
            </a:br>
            <a:endParaRPr lang="en-US" sz="4000" dirty="0" smtClean="0">
              <a:latin typeface="Corbel" pitchFamily="34" charset="0"/>
            </a:endParaRPr>
          </a:p>
          <a:p>
            <a:pPr algn="ctr"/>
            <a:r>
              <a:rPr lang="en-US" sz="4000" dirty="0" smtClean="0">
                <a:latin typeface="Corbel" pitchFamily="34" charset="0"/>
              </a:rPr>
              <a:t>CITA Client</a:t>
            </a:r>
          </a:p>
          <a:p>
            <a:pPr algn="ctr"/>
            <a:endParaRPr lang="en-US" sz="4000" dirty="0" smtClean="0">
              <a:latin typeface="Corbel" pitchFamily="34" charset="0"/>
            </a:endParaRPr>
          </a:p>
          <a:p>
            <a:pPr algn="ctr"/>
            <a:endParaRPr lang="en-US" dirty="0" smtClean="0">
              <a:latin typeface="Corbel" pitchFamily="34" charset="0"/>
            </a:endParaRPr>
          </a:p>
          <a:p>
            <a:pPr algn="ctr"/>
            <a:endParaRPr lang="en-US" dirty="0">
              <a:latin typeface="Corbel" pitchFamily="34" charset="0"/>
            </a:endParaRPr>
          </a:p>
        </p:txBody>
      </p:sp>
      <p:sp>
        <p:nvSpPr>
          <p:cNvPr id="102" name="Rounded Rectangle 101"/>
          <p:cNvSpPr/>
          <p:nvPr/>
        </p:nvSpPr>
        <p:spPr>
          <a:xfrm>
            <a:off x="27951617" y="38870317"/>
            <a:ext cx="2196017" cy="141997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smtClean="0">
                <a:latin typeface="Corbel" pitchFamily="34" charset="0"/>
              </a:rPr>
              <a:t/>
            </a:r>
            <a:br>
              <a:rPr lang="en-US" sz="4000" dirty="0" smtClean="0">
                <a:latin typeface="Corbel" pitchFamily="34" charset="0"/>
              </a:rPr>
            </a:br>
            <a:endParaRPr lang="en-US" sz="4000" dirty="0" smtClean="0">
              <a:latin typeface="Corbel" pitchFamily="34" charset="0"/>
            </a:endParaRPr>
          </a:p>
          <a:p>
            <a:pPr algn="ctr"/>
            <a:r>
              <a:rPr lang="en-US" sz="4000" dirty="0" smtClean="0">
                <a:latin typeface="Corbel" pitchFamily="34" charset="0"/>
              </a:rPr>
              <a:t>CITA Client</a:t>
            </a:r>
          </a:p>
          <a:p>
            <a:pPr algn="ctr"/>
            <a:endParaRPr lang="en-US" sz="4000" dirty="0" smtClean="0">
              <a:latin typeface="Corbel" pitchFamily="34" charset="0"/>
            </a:endParaRPr>
          </a:p>
          <a:p>
            <a:pPr algn="ctr"/>
            <a:endParaRPr lang="en-US" dirty="0" smtClean="0">
              <a:latin typeface="Corbel" pitchFamily="34" charset="0"/>
            </a:endParaRPr>
          </a:p>
          <a:p>
            <a:pPr algn="ctr"/>
            <a:endParaRPr lang="en-US" dirty="0">
              <a:latin typeface="Corbel" pitchFamily="34" charset="0"/>
            </a:endParaRPr>
          </a:p>
        </p:txBody>
      </p:sp>
      <p:pic>
        <p:nvPicPr>
          <p:cNvPr id="103" name="Picture 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86965" y="40601704"/>
            <a:ext cx="1158720" cy="1533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4" name="Straight Arrow Connector 103"/>
          <p:cNvCxnSpPr/>
          <p:nvPr/>
        </p:nvCxnSpPr>
        <p:spPr>
          <a:xfrm>
            <a:off x="25163550" y="31305304"/>
            <a:ext cx="0" cy="593066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5" name="TextBox 46"/>
          <p:cNvSpPr txBox="1"/>
          <p:nvPr/>
        </p:nvSpPr>
        <p:spPr>
          <a:xfrm>
            <a:off x="25286442" y="31217558"/>
            <a:ext cx="295023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>
                <a:latin typeface="Corbel" pitchFamily="34" charset="0"/>
              </a:rPr>
              <a:t>Users/Developers</a:t>
            </a:r>
            <a:endParaRPr lang="en-US" sz="3000" dirty="0">
              <a:latin typeface="Corbel" pitchFamily="34" charset="0"/>
            </a:endParaRPr>
          </a:p>
        </p:txBody>
      </p:sp>
      <p:cxnSp>
        <p:nvCxnSpPr>
          <p:cNvPr id="106" name="Straight Arrow Connector 105"/>
          <p:cNvCxnSpPr/>
          <p:nvPr/>
        </p:nvCxnSpPr>
        <p:spPr>
          <a:xfrm flipH="1">
            <a:off x="23455817" y="36795702"/>
            <a:ext cx="914400" cy="2074615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endCxn id="101" idx="0"/>
          </p:cNvCxnSpPr>
          <p:nvPr/>
        </p:nvCxnSpPr>
        <p:spPr>
          <a:xfrm>
            <a:off x="26244165" y="36853320"/>
            <a:ext cx="214661" cy="2016997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endCxn id="102" idx="0"/>
          </p:cNvCxnSpPr>
          <p:nvPr/>
        </p:nvCxnSpPr>
        <p:spPr>
          <a:xfrm>
            <a:off x="28015785" y="36900069"/>
            <a:ext cx="1033841" cy="1970248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H="1">
            <a:off x="23836817" y="36850689"/>
            <a:ext cx="914400" cy="2074615"/>
          </a:xfrm>
          <a:prstGeom prst="straightConnector1">
            <a:avLst/>
          </a:prstGeom>
          <a:ln w="57150"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endCxn id="97" idx="0"/>
          </p:cNvCxnSpPr>
          <p:nvPr/>
        </p:nvCxnSpPr>
        <p:spPr>
          <a:xfrm>
            <a:off x="26116198" y="33639578"/>
            <a:ext cx="0" cy="1417871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1" name="TextBox 56"/>
          <p:cNvSpPr txBox="1"/>
          <p:nvPr/>
        </p:nvSpPr>
        <p:spPr>
          <a:xfrm>
            <a:off x="24020886" y="33896104"/>
            <a:ext cx="20505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dirty="0" smtClean="0">
                <a:latin typeface="Corbel" pitchFamily="34" charset="0"/>
              </a:rPr>
              <a:t>Tasks</a:t>
            </a:r>
          </a:p>
          <a:p>
            <a:pPr algn="ctr"/>
            <a:r>
              <a:rPr lang="en-US" sz="3000" dirty="0" smtClean="0">
                <a:latin typeface="Corbel" pitchFamily="34" charset="0"/>
              </a:rPr>
              <a:t>(JavaScript)</a:t>
            </a:r>
            <a:endParaRPr lang="en-US" sz="3000" dirty="0">
              <a:latin typeface="Corbel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28885707" y="37681041"/>
            <a:ext cx="17604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dirty="0" smtClean="0">
                <a:latin typeface="Corbel" pitchFamily="34" charset="0"/>
              </a:rPr>
              <a:t>Split-Task</a:t>
            </a:r>
          </a:p>
          <a:p>
            <a:pPr algn="ctr"/>
            <a:r>
              <a:rPr lang="en-US" sz="3000" dirty="0" smtClean="0">
                <a:latin typeface="Corbel" pitchFamily="34" charset="0"/>
              </a:rPr>
              <a:t>Execution</a:t>
            </a:r>
            <a:endParaRPr lang="en-US" sz="3000" dirty="0">
              <a:latin typeface="Corbel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26447307" y="37681041"/>
            <a:ext cx="17604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dirty="0" smtClean="0">
                <a:latin typeface="Corbel" pitchFamily="34" charset="0"/>
              </a:rPr>
              <a:t>Split-Task</a:t>
            </a:r>
          </a:p>
          <a:p>
            <a:pPr algn="ctr"/>
            <a:r>
              <a:rPr lang="en-US" sz="3000" dirty="0" smtClean="0">
                <a:latin typeface="Corbel" pitchFamily="34" charset="0"/>
              </a:rPr>
              <a:t>Execution</a:t>
            </a:r>
            <a:endParaRPr lang="en-US" sz="3000" dirty="0">
              <a:latin typeface="Corbel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28644201" y="35436514"/>
            <a:ext cx="17604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dirty="0" smtClean="0">
                <a:latin typeface="Corbel" pitchFamily="34" charset="0"/>
              </a:rPr>
              <a:t>Split-Task</a:t>
            </a:r>
          </a:p>
          <a:p>
            <a:pPr algn="ctr"/>
            <a:r>
              <a:rPr lang="en-US" sz="3000" dirty="0" smtClean="0">
                <a:latin typeface="Corbel" pitchFamily="34" charset="0"/>
              </a:rPr>
              <a:t>Execution</a:t>
            </a:r>
            <a:endParaRPr lang="en-US" sz="3000" dirty="0">
              <a:latin typeface="Corbel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24011635" y="37681041"/>
            <a:ext cx="22701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dirty="0" smtClean="0">
                <a:latin typeface="Corbel" pitchFamily="34" charset="0"/>
              </a:rPr>
              <a:t>Task</a:t>
            </a:r>
          </a:p>
          <a:p>
            <a:pPr algn="ctr"/>
            <a:r>
              <a:rPr lang="en-US" sz="3000" dirty="0" smtClean="0">
                <a:latin typeface="Corbel" pitchFamily="34" charset="0"/>
              </a:rPr>
              <a:t>Coordination</a:t>
            </a:r>
            <a:endParaRPr lang="en-US" sz="3000" dirty="0">
              <a:latin typeface="Corbel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3474549" y="15338148"/>
            <a:ext cx="556274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0" b="1" dirty="0" smtClean="0">
                <a:solidFill>
                  <a:srgbClr val="0070C0"/>
                </a:solidFill>
                <a:latin typeface="Corbel" pitchFamily="34" charset="0"/>
              </a:rPr>
              <a:t>Activity Layer</a:t>
            </a:r>
            <a:endParaRPr lang="en-US" sz="7000" b="1" dirty="0">
              <a:solidFill>
                <a:srgbClr val="0070C0"/>
              </a:solidFill>
              <a:latin typeface="Corbel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4473312" y="38575446"/>
            <a:ext cx="650765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p = getDevice(“Alice”);</a:t>
            </a:r>
          </a:p>
          <a:p>
            <a:r>
              <a:rPr lang="en-US" sz="24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q</a:t>
            </a:r>
            <a:r>
              <a:rPr lang="en-US" sz="24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= getDevice(“Jim”);</a:t>
            </a:r>
          </a:p>
          <a:p>
            <a:r>
              <a:rPr lang="en-US" sz="24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p</a:t>
            </a:r>
            <a:r>
              <a:rPr lang="en-US" sz="24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red = getPredicate(“leaveWork”);</a:t>
            </a:r>
          </a:p>
          <a:p>
            <a:r>
              <a:rPr lang="en-US" sz="24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f</a:t>
            </a:r>
            <a:r>
              <a:rPr lang="en-US" sz="24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unction main() {</a:t>
            </a:r>
          </a:p>
          <a:p>
            <a:r>
              <a:rPr lang="en-US" sz="24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p.watch(pred, “callback”);</a:t>
            </a:r>
          </a:p>
          <a:p>
            <a:r>
              <a:rPr lang="en-US" sz="24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r>
              <a:rPr lang="en-US" sz="24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function callback() {</a:t>
            </a:r>
          </a:p>
          <a:p>
            <a:r>
              <a:rPr lang="en-US" sz="24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 q.vibrate();</a:t>
            </a:r>
          </a:p>
          <a:p>
            <a:r>
              <a:rPr lang="en-US" sz="24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q.alert(“Alice left work”);</a:t>
            </a:r>
          </a:p>
          <a:p>
            <a:r>
              <a:rPr lang="en-US" sz="24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US" sz="2400" dirty="0" smtClean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14463011" y="32592104"/>
            <a:ext cx="64988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p = getDevice(“Tiffany”);</a:t>
            </a:r>
          </a:p>
          <a:p>
            <a:r>
              <a:rPr lang="en-US" sz="24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function main() {</a:t>
            </a:r>
          </a:p>
          <a:p>
            <a:r>
              <a:rPr lang="en-US" sz="24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pred = getPredicate(“walking”)</a:t>
            </a:r>
          </a:p>
          <a:p>
            <a:r>
              <a:rPr lang="en-US" sz="24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 pred = pred.and(“outdoors”);</a:t>
            </a:r>
          </a:p>
          <a:p>
            <a:r>
              <a:rPr lang="en-US" sz="24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p.watch(pred, “callback”);</a:t>
            </a:r>
          </a:p>
          <a:p>
            <a:r>
              <a:rPr lang="en-US" sz="24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r>
              <a:rPr lang="en-US" sz="24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function callback() {</a:t>
            </a:r>
          </a:p>
          <a:p>
            <a:r>
              <a:rPr lang="en-US" sz="24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 p.wifi.disable();</a:t>
            </a:r>
          </a:p>
          <a:p>
            <a:r>
              <a:rPr lang="en-US" sz="24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US" sz="2400" dirty="0" smtClean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14748707" y="30798785"/>
            <a:ext cx="56797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orbel" pitchFamily="34" charset="0"/>
              </a:rPr>
              <a:t>Disable Wi-Fi when I am outdoors and walking</a:t>
            </a:r>
            <a:endParaRPr lang="en-US" sz="4000" dirty="0">
              <a:latin typeface="Corbel" pitchFamily="34" charset="0"/>
            </a:endParaRPr>
          </a:p>
        </p:txBody>
      </p:sp>
      <p:cxnSp>
        <p:nvCxnSpPr>
          <p:cNvPr id="122" name="Straight Connector 121"/>
          <p:cNvCxnSpPr/>
          <p:nvPr/>
        </p:nvCxnSpPr>
        <p:spPr>
          <a:xfrm>
            <a:off x="14561429" y="32198424"/>
            <a:ext cx="58669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14676632" y="37047185"/>
            <a:ext cx="56797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orbel" pitchFamily="34" charset="0"/>
              </a:rPr>
              <a:t>Alert when my spouse leaves work</a:t>
            </a:r>
            <a:endParaRPr lang="en-US" sz="4000" dirty="0">
              <a:latin typeface="Corbel" pitchFamily="34" charset="0"/>
            </a:endParaRPr>
          </a:p>
        </p:txBody>
      </p:sp>
      <p:cxnSp>
        <p:nvCxnSpPr>
          <p:cNvPr id="128" name="Straight Connector 127"/>
          <p:cNvCxnSpPr/>
          <p:nvPr/>
        </p:nvCxnSpPr>
        <p:spPr>
          <a:xfrm>
            <a:off x="14489354" y="38446824"/>
            <a:ext cx="58669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Rectangle 128"/>
          <p:cNvSpPr/>
          <p:nvPr/>
        </p:nvSpPr>
        <p:spPr>
          <a:xfrm>
            <a:off x="14172718" y="27855024"/>
            <a:ext cx="1714658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Wingdings" pitchFamily="2" charset="2"/>
              <a:buChar char="v"/>
            </a:pPr>
            <a:r>
              <a:rPr lang="en-US" sz="5000" dirty="0" smtClean="0">
                <a:latin typeface="Corbel" pitchFamily="34" charset="0"/>
              </a:rPr>
              <a:t>Program devices as objects</a:t>
            </a:r>
          </a:p>
          <a:p>
            <a:pPr marL="685800" indent="-685800">
              <a:buFont typeface="Wingdings" pitchFamily="2" charset="2"/>
              <a:buChar char="v"/>
            </a:pPr>
            <a:r>
              <a:rPr lang="en-US" sz="5000" dirty="0" smtClean="0">
                <a:latin typeface="Corbel" pitchFamily="34" charset="0"/>
              </a:rPr>
              <a:t>Automatic code partitioning, execution and coordination across multiple devices and users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20931574" y="17124740"/>
            <a:ext cx="41433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orbel" pitchFamily="34" charset="0"/>
              </a:rPr>
              <a:t>S</a:t>
            </a:r>
            <a:r>
              <a:rPr lang="en-US" sz="4000" dirty="0" smtClean="0">
                <a:latin typeface="Corbel" pitchFamily="34" charset="0"/>
              </a:rPr>
              <a:t>everal inbuilt activities</a:t>
            </a:r>
            <a:endParaRPr lang="en-US" sz="4000" dirty="0">
              <a:latin typeface="Corbel" pitchFamily="34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19152166" y="26407224"/>
            <a:ext cx="774923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0" b="1" dirty="0" smtClean="0">
                <a:solidFill>
                  <a:srgbClr val="0070C0"/>
                </a:solidFill>
                <a:latin typeface="Corbel" pitchFamily="34" charset="0"/>
              </a:rPr>
              <a:t>Tasking Framework</a:t>
            </a:r>
            <a:endParaRPr lang="en-US" sz="7000" b="1" dirty="0">
              <a:solidFill>
                <a:srgbClr val="0070C0"/>
              </a:solidFill>
              <a:latin typeface="Corbel" pitchFamily="34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4261461" y="27542485"/>
            <a:ext cx="500810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0" b="1" dirty="0" smtClean="0">
                <a:solidFill>
                  <a:srgbClr val="0070C0"/>
                </a:solidFill>
                <a:latin typeface="Corbel" pitchFamily="34" charset="0"/>
              </a:rPr>
              <a:t>Architecture</a:t>
            </a:r>
            <a:endParaRPr lang="en-US" sz="7000" b="1" dirty="0">
              <a:solidFill>
                <a:srgbClr val="0070C0"/>
              </a:solidFill>
              <a:latin typeface="Corbel" pitchFamily="34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21307859" y="19132014"/>
            <a:ext cx="925343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 smtClean="0">
                <a:solidFill>
                  <a:srgbClr val="0070C0"/>
                </a:solidFill>
                <a:latin typeface="Corbel" pitchFamily="34" charset="0"/>
              </a:rPr>
              <a:t>Activity Composition Framework</a:t>
            </a:r>
            <a:endParaRPr lang="en-US" sz="5000" b="1" dirty="0">
              <a:solidFill>
                <a:srgbClr val="0070C0"/>
              </a:solidFill>
              <a:latin typeface="Corbel" pitchFamily="34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20962760" y="20134758"/>
            <a:ext cx="11041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orbel" pitchFamily="34" charset="0"/>
              </a:rPr>
              <a:t>Compose complex activities by combining existing activities using predicates</a:t>
            </a:r>
            <a:endParaRPr lang="en-US" sz="4000" dirty="0">
              <a:latin typeface="Corbel" pitchFamily="34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25227290" y="21762997"/>
            <a:ext cx="62582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00B050"/>
                </a:solidFill>
                <a:latin typeface="Corbel" pitchFamily="34" charset="0"/>
              </a:rPr>
              <a:t>I am in a Meeting </a:t>
            </a:r>
            <a:r>
              <a:rPr lang="en-US" sz="3000" b="1" dirty="0" smtClean="0">
                <a:solidFill>
                  <a:srgbClr val="00B050"/>
                </a:solidFill>
                <a:latin typeface="Corbel" pitchFamily="34" charset="0"/>
              </a:rPr>
              <a:t>AND</a:t>
            </a:r>
          </a:p>
          <a:p>
            <a:pPr algn="ctr"/>
            <a:r>
              <a:rPr lang="en-US" sz="3000" dirty="0" smtClean="0">
                <a:solidFill>
                  <a:srgbClr val="00B050"/>
                </a:solidFill>
                <a:latin typeface="Corbel" pitchFamily="34" charset="0"/>
              </a:rPr>
              <a:t>(John is in the Meeting </a:t>
            </a:r>
            <a:r>
              <a:rPr lang="en-US" sz="3000" b="1" dirty="0" smtClean="0">
                <a:solidFill>
                  <a:srgbClr val="00B050"/>
                </a:solidFill>
                <a:latin typeface="Corbel" pitchFamily="34" charset="0"/>
              </a:rPr>
              <a:t>OR</a:t>
            </a:r>
          </a:p>
          <a:p>
            <a:pPr algn="ctr"/>
            <a:r>
              <a:rPr lang="en-US" sz="3000" dirty="0" smtClean="0">
                <a:solidFill>
                  <a:srgbClr val="00B050"/>
                </a:solidFill>
                <a:latin typeface="Corbel" pitchFamily="34" charset="0"/>
              </a:rPr>
              <a:t>Alice in is the Meeting)</a:t>
            </a:r>
            <a:endParaRPr lang="en-US" sz="3000" dirty="0">
              <a:solidFill>
                <a:srgbClr val="00B050"/>
              </a:solidFill>
              <a:latin typeface="Corbel" pitchFamily="34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21210128" y="21839197"/>
            <a:ext cx="4245762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orbel" pitchFamily="34" charset="0"/>
              </a:rPr>
              <a:t>AND, OR NOT</a:t>
            </a:r>
          </a:p>
          <a:p>
            <a:pPr algn="ctr"/>
            <a:r>
              <a:rPr lang="en-US" sz="4000" dirty="0" smtClean="0">
                <a:latin typeface="Corbel" pitchFamily="34" charset="0"/>
              </a:rPr>
              <a:t>WITHIN, FOR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21259800" y="23445158"/>
            <a:ext cx="96714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Corbel" pitchFamily="34" charset="0"/>
              </a:rPr>
              <a:t>Energy-efficient execution of primitive and complex activities</a:t>
            </a:r>
            <a:endParaRPr lang="en-US" sz="4000" b="1" dirty="0">
              <a:latin typeface="Corbel" pitchFamily="34" charset="0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24693890" y="16862148"/>
            <a:ext cx="6934200" cy="1938992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InLocation, IsWalking, IsDriving, IsMoving, IsBiking, EnterPlace, LeavePlace, IsOutdoor</a:t>
            </a:r>
            <a:endParaRPr lang="en-US" sz="4000" dirty="0">
              <a:solidFill>
                <a:srgbClr val="FF0000"/>
              </a:solidFill>
            </a:endParaRPr>
          </a:p>
        </p:txBody>
      </p:sp>
      <p:grpSp>
        <p:nvGrpSpPr>
          <p:cNvPr id="151" name="Group 150"/>
          <p:cNvGrpSpPr/>
          <p:nvPr/>
        </p:nvGrpSpPr>
        <p:grpSpPr>
          <a:xfrm>
            <a:off x="14158182" y="20145902"/>
            <a:ext cx="4425615" cy="4368214"/>
            <a:chOff x="10820400" y="16535401"/>
            <a:chExt cx="3124200" cy="3124199"/>
          </a:xfrm>
        </p:grpSpPr>
        <p:sp>
          <p:nvSpPr>
            <p:cNvPr id="152" name="Rounded Rectangle 151"/>
            <p:cNvSpPr/>
            <p:nvPr/>
          </p:nvSpPr>
          <p:spPr>
            <a:xfrm>
              <a:off x="10820400" y="16535401"/>
              <a:ext cx="3124200" cy="3124199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3" name="Picture 3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9000" y="16697325"/>
              <a:ext cx="2686050" cy="2809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1035" name="Straight Connector 1034"/>
          <p:cNvCxnSpPr/>
          <p:nvPr/>
        </p:nvCxnSpPr>
        <p:spPr>
          <a:xfrm>
            <a:off x="9144000" y="20016158"/>
            <a:ext cx="0" cy="43682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0164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387</Words>
  <Application>Microsoft Office PowerPoint</Application>
  <PresentationFormat>自訂</PresentationFormat>
  <Paragraphs>110</Paragraphs>
  <Slides>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2" baseType="lpstr">
      <vt:lpstr>Office Theme</vt:lpstr>
      <vt:lpstr>投影片 1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Lenin Ravindranath Sivalingam</dc:creator>
  <cp:lastModifiedBy>yuhan</cp:lastModifiedBy>
  <cp:revision>70</cp:revision>
  <dcterms:created xsi:type="dcterms:W3CDTF">2012-06-21T05:20:50Z</dcterms:created>
  <dcterms:modified xsi:type="dcterms:W3CDTF">2013-10-04T18:22:42Z</dcterms:modified>
</cp:coreProperties>
</file>