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E5E"/>
    <a:srgbClr val="BAF1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03" autoAdjust="0"/>
  </p:normalViewPr>
  <p:slideViewPr>
    <p:cSldViewPr snapToGrid="0" showGuides="1">
      <p:cViewPr>
        <p:scale>
          <a:sx n="44" d="100"/>
          <a:sy n="44" d="100"/>
        </p:scale>
        <p:origin x="-150" y="3948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E2FA4-616C-4FCA-8B3B-9A7AF3DD226E}" type="datetimeFigureOut">
              <a:rPr lang="en-US" smtClean="0"/>
              <a:t>2/26/2008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24FBD-E3BD-425C-9B14-8655844B92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4FBD-E3BD-425C-9B14-8655844B92B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-Fest-Logo-whit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247044" y="31598616"/>
            <a:ext cx="3359046" cy="954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2.bin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5.wmf"/><Relationship Id="rId7" Type="http://schemas.openxmlformats.org/officeDocument/2006/relationships/image" Target="../media/image9.png"/><Relationship Id="rId12" Type="http://schemas.openxmlformats.org/officeDocument/2006/relationships/oleObject" Target="../embeddings/oleObject1.bin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wmf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6.png"/><Relationship Id="rId9" Type="http://schemas.openxmlformats.org/officeDocument/2006/relationships/image" Target="../media/image11.wmf"/><Relationship Id="rId14" Type="http://schemas.openxmlformats.org/officeDocument/2006/relationships/image" Target="../media/image14.wmf"/><Relationship Id="rId22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7085"/>
            <a:ext cx="2194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  <a:cs typeface="Segoe UI" pitchFamily="34" charset="0"/>
              </a:rPr>
              <a:t>Neighborcast: Enabling communication among nearby clients</a:t>
            </a:r>
            <a:endParaRPr lang="en-US" sz="6000" b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  <a:cs typeface="Segoe UI" pitchFamily="34" charset="0"/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659225" y="2340864"/>
            <a:ext cx="20774311" cy="9070848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269" name="Rounded Rectangle 268"/>
          <p:cNvSpPr/>
          <p:nvPr/>
        </p:nvSpPr>
        <p:spPr>
          <a:xfrm>
            <a:off x="11404120" y="11814048"/>
            <a:ext cx="10075653" cy="1942185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270" name="Rounded Rectangle 269"/>
          <p:cNvSpPr/>
          <p:nvPr/>
        </p:nvSpPr>
        <p:spPr>
          <a:xfrm>
            <a:off x="13689031" y="12005390"/>
            <a:ext cx="5656709" cy="89348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orbel" pitchFamily="34" charset="0"/>
              </a:rPr>
              <a:t>Applications</a:t>
            </a:r>
            <a:endParaRPr lang="en-US" sz="60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11832636" y="22540920"/>
            <a:ext cx="9326514" cy="403685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13622541" y="22542462"/>
            <a:ext cx="5656709" cy="89348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  <a:latin typeface="Corbel" pitchFamily="34" charset="0"/>
              </a:rPr>
              <a:t>Buddies Near Me</a:t>
            </a:r>
            <a:endParaRPr lang="en-US" sz="4600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2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89990" y="23740672"/>
            <a:ext cx="32480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" name="Rounded Rectangle 273"/>
          <p:cNvSpPr/>
          <p:nvPr/>
        </p:nvSpPr>
        <p:spPr>
          <a:xfrm>
            <a:off x="11829761" y="26906009"/>
            <a:ext cx="9326514" cy="37446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13280571" y="26942057"/>
            <a:ext cx="6139543" cy="89348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  <a:latin typeface="Corbel" pitchFamily="34" charset="0"/>
              </a:rPr>
              <a:t>Location Sensitive Ads</a:t>
            </a:r>
            <a:endParaRPr lang="en-US" sz="4600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026" name="Picture 2" descr="C:\Documents and Settings\t-lenins\Desktop\WiFiAdsSS\WiFiAd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85800" y="28147559"/>
            <a:ext cx="1990725" cy="2105025"/>
          </a:xfrm>
          <a:prstGeom prst="rect">
            <a:avLst/>
          </a:prstGeom>
          <a:noFill/>
        </p:spPr>
      </p:pic>
      <p:pic>
        <p:nvPicPr>
          <p:cNvPr id="1027" name="Picture 3" descr="C:\Documents and Settings\t-lenins\Desktop\WiFiAdsSS\WiFiAd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16179" y="28147558"/>
            <a:ext cx="1981200" cy="2105025"/>
          </a:xfrm>
          <a:prstGeom prst="rect">
            <a:avLst/>
          </a:prstGeom>
          <a:noFill/>
        </p:spPr>
      </p:pic>
      <p:pic>
        <p:nvPicPr>
          <p:cNvPr id="1028" name="Picture 4" descr="C:\Documents and Settings\t-lenins\Desktop\Screenshots\WiFiAdsScreenShot2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05491" y="28138034"/>
            <a:ext cx="2019300" cy="2124075"/>
          </a:xfrm>
          <a:prstGeom prst="rect">
            <a:avLst/>
          </a:prstGeom>
          <a:noFill/>
        </p:spPr>
      </p:pic>
      <p:pic>
        <p:nvPicPr>
          <p:cNvPr id="1029" name="Picture 5" descr="C:\Documents and Settings\t-lenins\Desktop\Screenshots\WiFiAdsScreenShot3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813853" y="28138034"/>
            <a:ext cx="2019300" cy="2124075"/>
          </a:xfrm>
          <a:prstGeom prst="rect">
            <a:avLst/>
          </a:prstGeom>
          <a:noFill/>
        </p:spPr>
      </p:pic>
      <p:sp>
        <p:nvSpPr>
          <p:cNvPr id="277" name="TextBox 276"/>
          <p:cNvSpPr txBox="1"/>
          <p:nvPr/>
        </p:nvSpPr>
        <p:spPr>
          <a:xfrm>
            <a:off x="16043717" y="24165458"/>
            <a:ext cx="50032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o </a:t>
            </a:r>
            <a:r>
              <a:rPr lang="en-US" sz="4000" dirty="0" smtClean="0">
                <a:latin typeface="Corbel" pitchFamily="34" charset="0"/>
              </a:rPr>
              <a:t>Neighbor discovery</a:t>
            </a:r>
          </a:p>
          <a:p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o </a:t>
            </a:r>
            <a:r>
              <a:rPr lang="en-US" sz="4000" dirty="0" smtClean="0">
                <a:latin typeface="Corbel" pitchFamily="34" charset="0"/>
              </a:rPr>
              <a:t>Estimate “Nearness”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278" name="Rounded Rectangle 277"/>
          <p:cNvSpPr/>
          <p:nvPr/>
        </p:nvSpPr>
        <p:spPr>
          <a:xfrm>
            <a:off x="11811884" y="13291096"/>
            <a:ext cx="9326514" cy="879126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280" name="Rounded Rectangle 279"/>
          <p:cNvSpPr/>
          <p:nvPr/>
        </p:nvSpPr>
        <p:spPr>
          <a:xfrm>
            <a:off x="13549095" y="13209847"/>
            <a:ext cx="6154048" cy="1142734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  <a:latin typeface="Corbel" pitchFamily="34" charset="0"/>
              </a:rPr>
              <a:t>Improved AP selection</a:t>
            </a:r>
            <a:endParaRPr lang="en-US" sz="4600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12036358" y="18357586"/>
            <a:ext cx="5486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3" name="Picture 2" descr="C:\Documents and Settings\t-lenins\Local Settings\Temporary Internet Files\Content.IE5\YT66KIRH\MCj0398499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941358" y="16300186"/>
            <a:ext cx="1447799" cy="1330478"/>
          </a:xfrm>
          <a:prstGeom prst="rect">
            <a:avLst/>
          </a:prstGeom>
          <a:noFill/>
        </p:spPr>
      </p:pic>
      <p:pic>
        <p:nvPicPr>
          <p:cNvPr id="407" name="Picture 2" descr="C:\Documents and Settings\t-lenins\Local Settings\Temporary Internet Files\Content.IE5\YT66KIRH\MCj0398499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370358" y="16223986"/>
            <a:ext cx="1478728" cy="1358900"/>
          </a:xfrm>
          <a:prstGeom prst="rect">
            <a:avLst/>
          </a:prstGeom>
          <a:noFill/>
        </p:spPr>
      </p:pic>
      <p:pic>
        <p:nvPicPr>
          <p:cNvPr id="408" name="Picture 3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12558" y="18967186"/>
            <a:ext cx="1224514" cy="1203795"/>
          </a:xfrm>
          <a:prstGeom prst="rect">
            <a:avLst/>
          </a:prstGeom>
          <a:noFill/>
        </p:spPr>
      </p:pic>
      <p:pic>
        <p:nvPicPr>
          <p:cNvPr id="409" name="Picture 4" descr="C:\Documents and Settings\t-lenins\Local Settings\Temporary Internet Files\Content.IE5\4GZKR469\MCj0424192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695578" y="19424386"/>
            <a:ext cx="1519030" cy="1247775"/>
          </a:xfrm>
          <a:prstGeom prst="rect">
            <a:avLst/>
          </a:prstGeom>
          <a:noFill/>
        </p:spPr>
      </p:pic>
      <p:pic>
        <p:nvPicPr>
          <p:cNvPr id="410" name="Picture 5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2758" y="19957786"/>
            <a:ext cx="1251489" cy="1230313"/>
          </a:xfrm>
          <a:prstGeom prst="rect">
            <a:avLst/>
          </a:prstGeom>
          <a:noFill/>
        </p:spPr>
      </p:pic>
      <p:pic>
        <p:nvPicPr>
          <p:cNvPr id="411" name="Picture 5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132358" y="19729186"/>
            <a:ext cx="1251489" cy="1230313"/>
          </a:xfrm>
          <a:prstGeom prst="rect">
            <a:avLst/>
          </a:prstGeom>
          <a:noFill/>
        </p:spPr>
      </p:pic>
      <p:sp>
        <p:nvSpPr>
          <p:cNvPr id="412" name="Freeform 10"/>
          <p:cNvSpPr>
            <a:spLocks noChangeAspect="1"/>
          </p:cNvSpPr>
          <p:nvPr/>
        </p:nvSpPr>
        <p:spPr bwMode="auto">
          <a:xfrm rot="19478774">
            <a:off x="12579162" y="18131428"/>
            <a:ext cx="2012854" cy="329996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" name="Freeform 412"/>
          <p:cNvSpPr>
            <a:spLocks noChangeAspect="1"/>
          </p:cNvSpPr>
          <p:nvPr/>
        </p:nvSpPr>
        <p:spPr bwMode="auto">
          <a:xfrm rot="17239463">
            <a:off x="13478700" y="18588116"/>
            <a:ext cx="2206583" cy="389934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" name="Freeform 10"/>
          <p:cNvSpPr>
            <a:spLocks noChangeAspect="1"/>
          </p:cNvSpPr>
          <p:nvPr/>
        </p:nvSpPr>
        <p:spPr bwMode="auto">
          <a:xfrm rot="14979579">
            <a:off x="14673802" y="18364896"/>
            <a:ext cx="1997787" cy="327525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" name="Freeform 10"/>
          <p:cNvSpPr>
            <a:spLocks noChangeAspect="1"/>
          </p:cNvSpPr>
          <p:nvPr/>
        </p:nvSpPr>
        <p:spPr bwMode="auto">
          <a:xfrm rot="16048656">
            <a:off x="17732240" y="18486784"/>
            <a:ext cx="2273442" cy="336376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6" name="Freeform 10"/>
          <p:cNvSpPr>
            <a:spLocks noChangeAspect="1"/>
          </p:cNvSpPr>
          <p:nvPr/>
        </p:nvSpPr>
        <p:spPr bwMode="auto">
          <a:xfrm rot="18936198">
            <a:off x="15950146" y="18415398"/>
            <a:ext cx="1882912" cy="375366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15509133" y="18544033"/>
            <a:ext cx="5257800" cy="25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TextBox 417"/>
          <p:cNvSpPr txBox="1"/>
          <p:nvPr/>
        </p:nvSpPr>
        <p:spPr>
          <a:xfrm>
            <a:off x="12441678" y="21253186"/>
            <a:ext cx="3194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Multicast group of AP1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17521137" y="21173743"/>
            <a:ext cx="319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Multicast group of AP2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13484158" y="16452586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rbel" pitchFamily="34" charset="0"/>
              </a:rPr>
              <a:t>AP1</a:t>
            </a:r>
            <a:endParaRPr lang="en-US" sz="2800" b="1" dirty="0">
              <a:latin typeface="Corbel" pitchFamily="34" charset="0"/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16836958" y="16452586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rbel" pitchFamily="34" charset="0"/>
              </a:rPr>
              <a:t>AP2</a:t>
            </a:r>
            <a:endParaRPr lang="en-US" sz="2800" b="1" dirty="0">
              <a:latin typeface="Corbel" pitchFamily="34" charset="0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13636558" y="18586186"/>
            <a:ext cx="1823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rbel" pitchFamily="34" charset="0"/>
              </a:rPr>
              <a:t>RSSI, Load,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Performance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17751358" y="18890986"/>
            <a:ext cx="1823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rbel" pitchFamily="34" charset="0"/>
              </a:rPr>
              <a:t>RSSI, Load,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Performance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6074958" y="17824186"/>
            <a:ext cx="1627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Decides to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switch to AP2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425" name="Cloud"/>
          <p:cNvSpPr>
            <a:spLocks noChangeAspect="1" noEditPoints="1" noChangeArrowheads="1"/>
          </p:cNvSpPr>
          <p:nvPr/>
        </p:nvSpPr>
        <p:spPr bwMode="auto">
          <a:xfrm>
            <a:off x="14779558" y="14528800"/>
            <a:ext cx="3815621" cy="117489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426" name="TextBox 425"/>
          <p:cNvSpPr txBox="1"/>
          <p:nvPr/>
        </p:nvSpPr>
        <p:spPr>
          <a:xfrm>
            <a:off x="15389158" y="14792545"/>
            <a:ext cx="269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LAN/Internet</a:t>
            </a:r>
          </a:p>
        </p:txBody>
      </p:sp>
      <p:cxnSp>
        <p:nvCxnSpPr>
          <p:cNvPr id="427" name="Elbow Connector 426"/>
          <p:cNvCxnSpPr/>
          <p:nvPr/>
        </p:nvCxnSpPr>
        <p:spPr>
          <a:xfrm rot="5400000" flipH="1" flipV="1">
            <a:off x="14741458" y="15881086"/>
            <a:ext cx="1219200" cy="685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Elbow Connector 427"/>
          <p:cNvCxnSpPr/>
          <p:nvPr/>
        </p:nvCxnSpPr>
        <p:spPr>
          <a:xfrm rot="16200000" flipV="1">
            <a:off x="17370361" y="15766789"/>
            <a:ext cx="1219198" cy="76199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Rounded Rectangle 428"/>
          <p:cNvSpPr/>
          <p:nvPr/>
        </p:nvSpPr>
        <p:spPr>
          <a:xfrm>
            <a:off x="583720" y="11893296"/>
            <a:ext cx="10279352" cy="1937918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430" name="Rounded Rectangle 429"/>
          <p:cNvSpPr/>
          <p:nvPr/>
        </p:nvSpPr>
        <p:spPr>
          <a:xfrm>
            <a:off x="3108116" y="12084638"/>
            <a:ext cx="5656709" cy="89348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orbel" pitchFamily="34" charset="0"/>
              </a:rPr>
              <a:t>Approaches</a:t>
            </a:r>
            <a:endParaRPr lang="en-US" sz="60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475488" y="31747968"/>
            <a:ext cx="1408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rbel" pitchFamily="34" charset="0"/>
                <a:cs typeface="Segoe UI" pitchFamily="34" charset="0"/>
              </a:rPr>
              <a:t>Ranveer Chandra, Jitu Padhye, Lenin Ravindranath</a:t>
            </a:r>
            <a:endParaRPr lang="en-US" sz="4800" b="1" dirty="0" smtClean="0">
              <a:solidFill>
                <a:schemeClr val="bg1"/>
              </a:solidFill>
              <a:latin typeface="Corbel" pitchFamily="34" charset="0"/>
              <a:cs typeface="Segoe UI" pitchFamily="34" charset="0"/>
            </a:endParaRPr>
          </a:p>
        </p:txBody>
      </p:sp>
      <p:sp>
        <p:nvSpPr>
          <p:cNvPr id="433" name="Rounded Rectangle 432"/>
          <p:cNvSpPr/>
          <p:nvPr/>
        </p:nvSpPr>
        <p:spPr>
          <a:xfrm>
            <a:off x="1137788" y="13370344"/>
            <a:ext cx="9326514" cy="53931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434" name="Rounded Rectangle 433"/>
          <p:cNvSpPr/>
          <p:nvPr/>
        </p:nvSpPr>
        <p:spPr>
          <a:xfrm>
            <a:off x="1107308" y="19165824"/>
            <a:ext cx="9326514" cy="592531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435" name="Rounded Rectangle 434"/>
          <p:cNvSpPr/>
          <p:nvPr/>
        </p:nvSpPr>
        <p:spPr>
          <a:xfrm>
            <a:off x="1076828" y="25562344"/>
            <a:ext cx="9326514" cy="517368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436" name="Rounded Rectangle 435"/>
          <p:cNvSpPr/>
          <p:nvPr/>
        </p:nvSpPr>
        <p:spPr>
          <a:xfrm>
            <a:off x="871058" y="13172689"/>
            <a:ext cx="5656709" cy="1142734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  <a:latin typeface="Corbel" pitchFamily="34" charset="0"/>
              </a:rPr>
              <a:t>Using IP Multicast</a:t>
            </a:r>
            <a:endParaRPr lang="en-US" sz="4600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437" name="Rounded Rectangle 436"/>
          <p:cNvSpPr/>
          <p:nvPr/>
        </p:nvSpPr>
        <p:spPr>
          <a:xfrm>
            <a:off x="1645920" y="19190893"/>
            <a:ext cx="8302753" cy="1142734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  <a:latin typeface="Corbel" pitchFamily="34" charset="0"/>
              </a:rPr>
              <a:t>Using Application Level Multicast </a:t>
            </a:r>
            <a:endParaRPr lang="en-US" sz="4600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438" name="Rounded Rectangle 437"/>
          <p:cNvSpPr/>
          <p:nvPr/>
        </p:nvSpPr>
        <p:spPr>
          <a:xfrm>
            <a:off x="884598" y="25609885"/>
            <a:ext cx="4974336" cy="1142734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rgbClr val="C00000"/>
                </a:solidFill>
                <a:latin typeface="Corbel" pitchFamily="34" charset="0"/>
              </a:rPr>
              <a:t>Using RSS Feeds</a:t>
            </a:r>
            <a:endParaRPr lang="en-US" sz="4600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439" name="Rounded Rectangle 438"/>
          <p:cNvSpPr/>
          <p:nvPr/>
        </p:nvSpPr>
        <p:spPr>
          <a:xfrm>
            <a:off x="1143884" y="2696248"/>
            <a:ext cx="9524116" cy="837815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440" name="Rounded Rectangle 439"/>
          <p:cNvSpPr/>
          <p:nvPr/>
        </p:nvSpPr>
        <p:spPr>
          <a:xfrm>
            <a:off x="1896536" y="2532462"/>
            <a:ext cx="7687731" cy="1142734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Corbel" pitchFamily="34" charset="0"/>
              </a:rPr>
              <a:t>Communication among nearby nodes</a:t>
            </a:r>
            <a:endParaRPr lang="en-US" sz="36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441" name="Rounded Rectangle 440"/>
          <p:cNvSpPr/>
          <p:nvPr/>
        </p:nvSpPr>
        <p:spPr>
          <a:xfrm>
            <a:off x="11277599" y="2665768"/>
            <a:ext cx="9717023" cy="84086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2000" b="1" dirty="0" smtClean="0">
              <a:solidFill>
                <a:schemeClr val="tx1"/>
              </a:solidFill>
              <a:latin typeface="Snap ITC"/>
            </a:endParaRPr>
          </a:p>
          <a:p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442" name="Rounded Rectangle 441"/>
          <p:cNvSpPr/>
          <p:nvPr/>
        </p:nvSpPr>
        <p:spPr>
          <a:xfrm>
            <a:off x="10934945" y="2557878"/>
            <a:ext cx="5656709" cy="1142734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 smtClean="0">
                <a:solidFill>
                  <a:srgbClr val="C00000"/>
                </a:solidFill>
                <a:latin typeface="Corbel" pitchFamily="34" charset="0"/>
              </a:rPr>
              <a:t>Neighborcast</a:t>
            </a:r>
            <a:endParaRPr lang="en-US" sz="46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1500402" y="3996269"/>
            <a:ext cx="3952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o </a:t>
            </a:r>
            <a:r>
              <a:rPr lang="en-US" sz="3200" dirty="0" smtClean="0">
                <a:solidFill>
                  <a:srgbClr val="002060"/>
                </a:solidFill>
                <a:latin typeface="Corbel" pitchFamily="34" charset="0"/>
              </a:rPr>
              <a:t>Two clients are nearby if they hear a common AP</a:t>
            </a:r>
          </a:p>
          <a:p>
            <a:pPr algn="just"/>
            <a:endParaRPr lang="en-US" sz="3200" dirty="0" smtClean="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o </a:t>
            </a:r>
            <a:r>
              <a:rPr lang="en-US" sz="3200" dirty="0" smtClean="0">
                <a:solidFill>
                  <a:srgbClr val="002060"/>
                </a:solidFill>
                <a:latin typeface="Corbel" pitchFamily="34" charset="0"/>
              </a:rPr>
              <a:t>Nearby </a:t>
            </a:r>
            <a:r>
              <a:rPr lang="en-US" sz="3200" dirty="0" smtClean="0">
                <a:solidFill>
                  <a:srgbClr val="002060"/>
                </a:solidFill>
                <a:latin typeface="Corbel" pitchFamily="34" charset="0"/>
              </a:rPr>
              <a:t>nodes can be on different frequency channels</a:t>
            </a:r>
            <a:endParaRPr lang="en-US" sz="32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11671862" y="9001822"/>
            <a:ext cx="945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o </a:t>
            </a:r>
            <a:r>
              <a:rPr lang="en-US" sz="3200" dirty="0" smtClean="0">
                <a:latin typeface="Corbel" pitchFamily="34" charset="0"/>
              </a:rPr>
              <a:t>Mapping from AP BSSID to Multicast group address</a:t>
            </a:r>
          </a:p>
          <a:p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o </a:t>
            </a:r>
            <a:r>
              <a:rPr lang="en-US" sz="3200" dirty="0" smtClean="0">
                <a:latin typeface="Corbel" pitchFamily="34" charset="0"/>
              </a:rPr>
              <a:t>Client joins group of every AP around it</a:t>
            </a:r>
          </a:p>
          <a:p>
            <a:r>
              <a:rPr lang="en-US" sz="3200" b="1" dirty="0" smtClean="0"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o </a:t>
            </a:r>
            <a:r>
              <a:rPr lang="en-US" sz="3200" dirty="0" smtClean="0">
                <a:latin typeface="Corbel" pitchFamily="34" charset="0"/>
              </a:rPr>
              <a:t>Client sends info on group of associated AP</a:t>
            </a:r>
            <a:endParaRPr lang="en-US" sz="3200" dirty="0">
              <a:latin typeface="Corbel" pitchFamily="34" charset="0"/>
            </a:endParaRPr>
          </a:p>
        </p:txBody>
      </p:sp>
      <p:sp>
        <p:nvSpPr>
          <p:cNvPr id="615" name="Freeform 10"/>
          <p:cNvSpPr>
            <a:spLocks noChangeAspect="1"/>
          </p:cNvSpPr>
          <p:nvPr/>
        </p:nvSpPr>
        <p:spPr bwMode="auto">
          <a:xfrm rot="19205566">
            <a:off x="8064113" y="5099787"/>
            <a:ext cx="2120754" cy="384917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16" name="Object 615"/>
          <p:cNvGraphicFramePr>
            <a:graphicFrameLocks noChangeAspect="1"/>
          </p:cNvGraphicFramePr>
          <p:nvPr/>
        </p:nvGraphicFramePr>
        <p:xfrm>
          <a:off x="7653867" y="6138331"/>
          <a:ext cx="1210299" cy="1066800"/>
        </p:xfrm>
        <a:graphic>
          <a:graphicData uri="http://schemas.openxmlformats.org/presentationml/2006/ole">
            <p:oleObj spid="_x0000_s1079" name="Visio" r:id="rId12" imgW="576072" imgH="486918" progId="Visio.Drawing.11">
              <p:embed/>
            </p:oleObj>
          </a:graphicData>
        </a:graphic>
      </p:graphicFrame>
      <p:graphicFrame>
        <p:nvGraphicFramePr>
          <p:cNvPr id="617" name="Object 6"/>
          <p:cNvGraphicFramePr>
            <a:graphicFrameLocks noChangeAspect="1"/>
          </p:cNvGraphicFramePr>
          <p:nvPr/>
        </p:nvGraphicFramePr>
        <p:xfrm>
          <a:off x="5901267" y="6138331"/>
          <a:ext cx="1209675" cy="1066800"/>
        </p:xfrm>
        <a:graphic>
          <a:graphicData uri="http://schemas.openxmlformats.org/presentationml/2006/ole">
            <p:oleObj spid="_x0000_s1080" name="Visio" r:id="rId13" imgW="576072" imgH="486918" progId="Visio.Drawing.11">
              <p:embed/>
            </p:oleObj>
          </a:graphicData>
        </a:graphic>
      </p:graphicFrame>
      <p:sp>
        <p:nvSpPr>
          <p:cNvPr id="618" name="Freeform 10"/>
          <p:cNvSpPr>
            <a:spLocks noChangeAspect="1"/>
          </p:cNvSpPr>
          <p:nvPr/>
        </p:nvSpPr>
        <p:spPr bwMode="auto">
          <a:xfrm rot="16662558">
            <a:off x="5458192" y="5145313"/>
            <a:ext cx="1621416" cy="265821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19" name="Picture 6" descr="C:\Documents and Settings\t-lenins\Local Settings\Temporary Internet Files\Content.IE5\Y7N1L9EM\MCj039853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482667" y="3776131"/>
            <a:ext cx="990600" cy="612653"/>
          </a:xfrm>
          <a:prstGeom prst="rect">
            <a:avLst/>
          </a:prstGeom>
          <a:noFill/>
        </p:spPr>
      </p:pic>
      <p:pic>
        <p:nvPicPr>
          <p:cNvPr id="620" name="Picture 6" descr="C:\Documents and Settings\t-lenins\Local Settings\Temporary Internet Files\Content.IE5\Y7N1L9EM\MCj039853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96467" y="3688912"/>
            <a:ext cx="1143000" cy="706908"/>
          </a:xfrm>
          <a:prstGeom prst="rect">
            <a:avLst/>
          </a:prstGeom>
          <a:noFill/>
        </p:spPr>
      </p:pic>
      <p:sp>
        <p:nvSpPr>
          <p:cNvPr id="621" name="TextBox 620"/>
          <p:cNvSpPr txBox="1"/>
          <p:nvPr/>
        </p:nvSpPr>
        <p:spPr>
          <a:xfrm>
            <a:off x="6739467" y="3776131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AP1</a:t>
            </a:r>
            <a:endParaRPr lang="en-US" sz="2400" dirty="0"/>
          </a:p>
        </p:txBody>
      </p:sp>
      <p:sp>
        <p:nvSpPr>
          <p:cNvPr id="622" name="TextBox 621"/>
          <p:cNvSpPr txBox="1"/>
          <p:nvPr/>
        </p:nvSpPr>
        <p:spPr>
          <a:xfrm>
            <a:off x="8882079" y="3776131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AP2</a:t>
            </a:r>
            <a:endParaRPr lang="en-US" sz="2400" dirty="0"/>
          </a:p>
        </p:txBody>
      </p:sp>
      <p:sp>
        <p:nvSpPr>
          <p:cNvPr id="623" name="TextBox 622"/>
          <p:cNvSpPr txBox="1"/>
          <p:nvPr/>
        </p:nvSpPr>
        <p:spPr>
          <a:xfrm>
            <a:off x="6637867" y="606213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C1</a:t>
            </a:r>
            <a:endParaRPr lang="en-US" sz="2400" dirty="0"/>
          </a:p>
        </p:txBody>
      </p:sp>
      <p:sp>
        <p:nvSpPr>
          <p:cNvPr id="624" name="TextBox 623"/>
          <p:cNvSpPr txBox="1"/>
          <p:nvPr/>
        </p:nvSpPr>
        <p:spPr>
          <a:xfrm>
            <a:off x="8525934" y="616373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C2</a:t>
            </a:r>
            <a:endParaRPr lang="en-US" sz="2400" dirty="0"/>
          </a:p>
        </p:txBody>
      </p:sp>
      <p:sp>
        <p:nvSpPr>
          <p:cNvPr id="625" name="TextBox 624"/>
          <p:cNvSpPr txBox="1"/>
          <p:nvPr/>
        </p:nvSpPr>
        <p:spPr>
          <a:xfrm>
            <a:off x="6663267" y="5452531"/>
            <a:ext cx="181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C2 hears AP1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26" name="TextBox 625"/>
          <p:cNvSpPr txBox="1"/>
          <p:nvPr/>
        </p:nvSpPr>
        <p:spPr>
          <a:xfrm>
            <a:off x="5977467" y="7205131"/>
            <a:ext cx="321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C1 and C2 are neighbors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27" name="TextBox 626"/>
          <p:cNvSpPr txBox="1"/>
          <p:nvPr/>
        </p:nvSpPr>
        <p:spPr>
          <a:xfrm>
            <a:off x="1461065" y="8138220"/>
            <a:ext cx="90376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Existing group communication schemes won’t work:</a:t>
            </a:r>
          </a:p>
          <a:p>
            <a:pPr marL="0" lvl="1" algn="just"/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 </a:t>
            </a:r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o </a:t>
            </a:r>
            <a:r>
              <a:rPr lang="en-US" sz="2800" dirty="0" smtClean="0"/>
              <a:t>802.11 broadcast only within WLAN</a:t>
            </a:r>
          </a:p>
          <a:p>
            <a:pPr marL="0" lvl="1" algn="just"/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 o </a:t>
            </a:r>
            <a:r>
              <a:rPr lang="en-US" sz="2800" dirty="0" smtClean="0"/>
              <a:t>IP broadcast spans entire subnet. No </a:t>
            </a:r>
            <a:r>
              <a:rPr lang="en-US" sz="2800" dirty="0" smtClean="0"/>
              <a:t>locality</a:t>
            </a:r>
          </a:p>
          <a:p>
            <a:pPr marL="0" lvl="1" algn="just"/>
            <a:r>
              <a:rPr lang="en-US" sz="2800" dirty="0" smtClean="0"/>
              <a:t> </a:t>
            </a:r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o </a:t>
            </a:r>
            <a:r>
              <a:rPr lang="en-US" sz="2800" dirty="0" smtClean="0"/>
              <a:t>802.11 multicast only within WLAN</a:t>
            </a:r>
          </a:p>
          <a:p>
            <a:pPr marL="0" lvl="1"/>
            <a:r>
              <a:rPr lang="en-US" sz="2800" dirty="0" smtClean="0"/>
              <a:t> </a:t>
            </a:r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  <a:latin typeface="Corbel" pitchFamily="34" charset="0"/>
              </a:rPr>
              <a:t>o </a:t>
            </a:r>
            <a:r>
              <a:rPr lang="en-US" sz="2800" dirty="0" smtClean="0"/>
              <a:t>IP multicast has no locality. Requires neighbor discovery!</a:t>
            </a:r>
          </a:p>
          <a:p>
            <a:pPr marL="0" lvl="1" algn="just"/>
            <a:endParaRPr lang="en-US" sz="3200" dirty="0" smtClean="0"/>
          </a:p>
          <a:p>
            <a:pPr algn="just"/>
            <a:endParaRPr lang="en-US" sz="3200" dirty="0">
              <a:latin typeface="Corbel" pitchFamily="34" charset="0"/>
            </a:endParaRPr>
          </a:p>
        </p:txBody>
      </p:sp>
      <p:sp>
        <p:nvSpPr>
          <p:cNvPr id="628" name="Freeform 10"/>
          <p:cNvSpPr>
            <a:spLocks noChangeAspect="1"/>
          </p:cNvSpPr>
          <p:nvPr/>
        </p:nvSpPr>
        <p:spPr bwMode="auto">
          <a:xfrm rot="16910689">
            <a:off x="15400094" y="6468331"/>
            <a:ext cx="1177094" cy="192978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" name="Freeform 628"/>
          <p:cNvSpPr/>
          <p:nvPr/>
        </p:nvSpPr>
        <p:spPr>
          <a:xfrm>
            <a:off x="14249400" y="4553473"/>
            <a:ext cx="2133600" cy="2634727"/>
          </a:xfrm>
          <a:custGeom>
            <a:avLst/>
            <a:gdLst>
              <a:gd name="connsiteX0" fmla="*/ 59167 w 1626197"/>
              <a:gd name="connsiteY0" fmla="*/ 2397163 h 2483224"/>
              <a:gd name="connsiteX1" fmla="*/ 231289 w 1626197"/>
              <a:gd name="connsiteY1" fmla="*/ 256391 h 2483224"/>
              <a:gd name="connsiteX2" fmla="*/ 1446903 w 1626197"/>
              <a:gd name="connsiteY2" fmla="*/ 858819 h 2483224"/>
              <a:gd name="connsiteX3" fmla="*/ 1307054 w 1626197"/>
              <a:gd name="connsiteY3" fmla="*/ 2483224 h 24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6197" h="2483224">
                <a:moveTo>
                  <a:pt x="59167" y="2397163"/>
                </a:moveTo>
                <a:cubicBezTo>
                  <a:pt x="29583" y="1454972"/>
                  <a:pt x="0" y="512782"/>
                  <a:pt x="231289" y="256391"/>
                </a:cubicBezTo>
                <a:cubicBezTo>
                  <a:pt x="462578" y="0"/>
                  <a:pt x="1267609" y="487680"/>
                  <a:pt x="1446903" y="858819"/>
                </a:cubicBezTo>
                <a:cubicBezTo>
                  <a:pt x="1626197" y="1229958"/>
                  <a:pt x="1324983" y="2223248"/>
                  <a:pt x="1307054" y="2483224"/>
                </a:cubicBezTo>
              </a:path>
            </a:pathLst>
          </a:custGeom>
          <a:ln w="38100">
            <a:solidFill>
              <a:schemeClr val="tx1">
                <a:lumMod val="85000"/>
                <a:lumOff val="15000"/>
              </a:schemeClr>
            </a:solidFill>
            <a:tailEnd type="stealth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Freeform 629"/>
          <p:cNvSpPr/>
          <p:nvPr/>
        </p:nvSpPr>
        <p:spPr>
          <a:xfrm>
            <a:off x="16154400" y="4553473"/>
            <a:ext cx="1981200" cy="2634727"/>
          </a:xfrm>
          <a:custGeom>
            <a:avLst/>
            <a:gdLst>
              <a:gd name="connsiteX0" fmla="*/ 59167 w 1626197"/>
              <a:gd name="connsiteY0" fmla="*/ 2397163 h 2483224"/>
              <a:gd name="connsiteX1" fmla="*/ 231289 w 1626197"/>
              <a:gd name="connsiteY1" fmla="*/ 256391 h 2483224"/>
              <a:gd name="connsiteX2" fmla="*/ 1446903 w 1626197"/>
              <a:gd name="connsiteY2" fmla="*/ 858819 h 2483224"/>
              <a:gd name="connsiteX3" fmla="*/ 1307054 w 1626197"/>
              <a:gd name="connsiteY3" fmla="*/ 2483224 h 24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6197" h="2483224">
                <a:moveTo>
                  <a:pt x="59167" y="2397163"/>
                </a:moveTo>
                <a:cubicBezTo>
                  <a:pt x="29583" y="1454972"/>
                  <a:pt x="0" y="512782"/>
                  <a:pt x="231289" y="256391"/>
                </a:cubicBezTo>
                <a:cubicBezTo>
                  <a:pt x="462578" y="0"/>
                  <a:pt x="1267609" y="487680"/>
                  <a:pt x="1446903" y="858819"/>
                </a:cubicBezTo>
                <a:cubicBezTo>
                  <a:pt x="1626197" y="1229958"/>
                  <a:pt x="1324983" y="2223248"/>
                  <a:pt x="1307054" y="2483224"/>
                </a:cubicBezTo>
              </a:path>
            </a:pathLst>
          </a:custGeom>
          <a:ln w="38100">
            <a:solidFill>
              <a:schemeClr val="tx1">
                <a:lumMod val="85000"/>
                <a:lumOff val="1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1" name="Elbow Connector 630"/>
          <p:cNvCxnSpPr/>
          <p:nvPr/>
        </p:nvCxnSpPr>
        <p:spPr>
          <a:xfrm rot="5400000" flipH="1" flipV="1">
            <a:off x="13601702" y="4483102"/>
            <a:ext cx="1142996" cy="1066800"/>
          </a:xfrm>
          <a:prstGeom prst="bentConnector3">
            <a:avLst>
              <a:gd name="adj1" fmla="val 5282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2" name="Object 2"/>
          <p:cNvGraphicFramePr>
            <a:graphicFrameLocks noChangeAspect="1"/>
          </p:cNvGraphicFramePr>
          <p:nvPr/>
        </p:nvGraphicFramePr>
        <p:xfrm>
          <a:off x="13106400" y="4978400"/>
          <a:ext cx="995217" cy="660809"/>
        </p:xfrm>
        <a:graphic>
          <a:graphicData uri="http://schemas.openxmlformats.org/presentationml/2006/ole">
            <p:oleObj spid="_x0000_s1081" name="Visio" r:id="rId15" imgW="788670" imgH="523875" progId="Visio.Drawing.11">
              <p:embed/>
            </p:oleObj>
          </a:graphicData>
        </a:graphic>
      </p:graphicFrame>
      <p:sp>
        <p:nvSpPr>
          <p:cNvPr id="633" name="Cloud"/>
          <p:cNvSpPr>
            <a:spLocks noChangeAspect="1" noEditPoints="1" noChangeArrowheads="1"/>
          </p:cNvSpPr>
          <p:nvPr/>
        </p:nvSpPr>
        <p:spPr bwMode="auto">
          <a:xfrm>
            <a:off x="14325599" y="3530600"/>
            <a:ext cx="3810001" cy="11192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34" name="TextBox 633"/>
          <p:cNvSpPr txBox="1"/>
          <p:nvPr/>
        </p:nvSpPr>
        <p:spPr>
          <a:xfrm>
            <a:off x="14828543" y="3784025"/>
            <a:ext cx="269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rbel" pitchFamily="34" charset="0"/>
              </a:rPr>
              <a:t>LAN/Internet</a:t>
            </a:r>
          </a:p>
        </p:txBody>
      </p:sp>
      <p:graphicFrame>
        <p:nvGraphicFramePr>
          <p:cNvPr id="635" name="Object 634"/>
          <p:cNvGraphicFramePr>
            <a:graphicFrameLocks noChangeAspect="1"/>
          </p:cNvGraphicFramePr>
          <p:nvPr/>
        </p:nvGraphicFramePr>
        <p:xfrm>
          <a:off x="15621000" y="7188200"/>
          <a:ext cx="1210299" cy="1066800"/>
        </p:xfrm>
        <a:graphic>
          <a:graphicData uri="http://schemas.openxmlformats.org/presentationml/2006/ole">
            <p:oleObj spid="_x0000_s1082" name="Visio" r:id="rId16" imgW="576072" imgH="486918" progId="Visio.Drawing.11">
              <p:embed/>
            </p:oleObj>
          </a:graphicData>
        </a:graphic>
      </p:graphicFrame>
      <p:cxnSp>
        <p:nvCxnSpPr>
          <p:cNvPr id="636" name="Elbow Connector 635"/>
          <p:cNvCxnSpPr/>
          <p:nvPr/>
        </p:nvCxnSpPr>
        <p:spPr>
          <a:xfrm rot="5400000" flipH="1" flipV="1">
            <a:off x="15774194" y="5130006"/>
            <a:ext cx="913606" cy="79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Elbow Connector 636"/>
          <p:cNvCxnSpPr>
            <a:stCxn id="645" idx="0"/>
          </p:cNvCxnSpPr>
          <p:nvPr/>
        </p:nvCxnSpPr>
        <p:spPr>
          <a:xfrm rot="16200000" flipV="1">
            <a:off x="17899866" y="4337025"/>
            <a:ext cx="1258110" cy="124384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8" name="Object 9"/>
          <p:cNvGraphicFramePr>
            <a:graphicFrameLocks noChangeAspect="1"/>
          </p:cNvGraphicFramePr>
          <p:nvPr/>
        </p:nvGraphicFramePr>
        <p:xfrm>
          <a:off x="15768637" y="4978400"/>
          <a:ext cx="995363" cy="660400"/>
        </p:xfrm>
        <a:graphic>
          <a:graphicData uri="http://schemas.openxmlformats.org/presentationml/2006/ole">
            <p:oleObj spid="_x0000_s1083" name="Visio" r:id="rId17" imgW="788670" imgH="523875" progId="Visio.Drawing.11">
              <p:embed/>
            </p:oleObj>
          </a:graphicData>
        </a:graphic>
      </p:graphicFrame>
      <p:graphicFrame>
        <p:nvGraphicFramePr>
          <p:cNvPr id="639" name="Object 10"/>
          <p:cNvGraphicFramePr>
            <a:graphicFrameLocks noChangeAspect="1"/>
          </p:cNvGraphicFramePr>
          <p:nvPr/>
        </p:nvGraphicFramePr>
        <p:xfrm>
          <a:off x="18592800" y="4978400"/>
          <a:ext cx="995362" cy="660400"/>
        </p:xfrm>
        <a:graphic>
          <a:graphicData uri="http://schemas.openxmlformats.org/presentationml/2006/ole">
            <p:oleObj spid="_x0000_s1084" name="Visio" r:id="rId18" imgW="788670" imgH="523875" progId="Visio.Drawing.11">
              <p:embed/>
            </p:oleObj>
          </a:graphicData>
        </a:graphic>
      </p:graphicFrame>
      <p:graphicFrame>
        <p:nvGraphicFramePr>
          <p:cNvPr id="640" name="Object 6"/>
          <p:cNvGraphicFramePr>
            <a:graphicFrameLocks noChangeAspect="1"/>
          </p:cNvGraphicFramePr>
          <p:nvPr/>
        </p:nvGraphicFramePr>
        <p:xfrm>
          <a:off x="13716000" y="7188200"/>
          <a:ext cx="1209675" cy="1066800"/>
        </p:xfrm>
        <a:graphic>
          <a:graphicData uri="http://schemas.openxmlformats.org/presentationml/2006/ole">
            <p:oleObj spid="_x0000_s1085" name="Visio" r:id="rId19" imgW="576072" imgH="486918" progId="Visio.Drawing.11">
              <p:embed/>
            </p:oleObj>
          </a:graphicData>
        </a:graphic>
      </p:graphicFrame>
      <p:graphicFrame>
        <p:nvGraphicFramePr>
          <p:cNvPr id="641" name="Object 7"/>
          <p:cNvGraphicFramePr>
            <a:graphicFrameLocks noChangeAspect="1"/>
          </p:cNvGraphicFramePr>
          <p:nvPr/>
        </p:nvGraphicFramePr>
        <p:xfrm>
          <a:off x="17297400" y="7112000"/>
          <a:ext cx="1209675" cy="1066800"/>
        </p:xfrm>
        <a:graphic>
          <a:graphicData uri="http://schemas.openxmlformats.org/presentationml/2006/ole">
            <p:oleObj spid="_x0000_s1086" name="Visio" r:id="rId20" imgW="576072" imgH="486918" progId="Visio.Drawing.11">
              <p:embed/>
            </p:oleObj>
          </a:graphicData>
        </a:graphic>
      </p:graphicFrame>
      <p:sp>
        <p:nvSpPr>
          <p:cNvPr id="642" name="Freeform 10"/>
          <p:cNvSpPr>
            <a:spLocks noChangeAspect="1"/>
          </p:cNvSpPr>
          <p:nvPr/>
        </p:nvSpPr>
        <p:spPr bwMode="auto">
          <a:xfrm rot="14458316">
            <a:off x="12834133" y="6481381"/>
            <a:ext cx="1466111" cy="240360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3" name="TextBox 642"/>
          <p:cNvSpPr txBox="1"/>
          <p:nvPr/>
        </p:nvSpPr>
        <p:spPr>
          <a:xfrm>
            <a:off x="15276551" y="5588000"/>
            <a:ext cx="2097049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00:0B:80:12:34:56</a:t>
            </a:r>
            <a:endParaRPr lang="en-US" sz="2000" dirty="0"/>
          </a:p>
        </p:txBody>
      </p:sp>
      <p:sp>
        <p:nvSpPr>
          <p:cNvPr id="644" name="TextBox 643"/>
          <p:cNvSpPr txBox="1"/>
          <p:nvPr/>
        </p:nvSpPr>
        <p:spPr>
          <a:xfrm>
            <a:off x="12496800" y="5609396"/>
            <a:ext cx="2106667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00:0A:80:12:34:55</a:t>
            </a:r>
            <a:endParaRPr lang="en-US" sz="2000" dirty="0"/>
          </a:p>
        </p:txBody>
      </p:sp>
      <p:sp>
        <p:nvSpPr>
          <p:cNvPr id="645" name="TextBox 644"/>
          <p:cNvSpPr txBox="1"/>
          <p:nvPr/>
        </p:nvSpPr>
        <p:spPr>
          <a:xfrm>
            <a:off x="18103919" y="5588000"/>
            <a:ext cx="2093843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00:0C:80:12:34:57</a:t>
            </a:r>
            <a:endParaRPr lang="en-US" sz="2000" dirty="0"/>
          </a:p>
        </p:txBody>
      </p:sp>
      <p:sp>
        <p:nvSpPr>
          <p:cNvPr id="646" name="Rectangle 645"/>
          <p:cNvSpPr/>
          <p:nvPr/>
        </p:nvSpPr>
        <p:spPr>
          <a:xfrm>
            <a:off x="13258800" y="6883400"/>
            <a:ext cx="5943600" cy="1752600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TextBox 646"/>
          <p:cNvSpPr txBox="1"/>
          <p:nvPr/>
        </p:nvSpPr>
        <p:spPr>
          <a:xfrm>
            <a:off x="13335000" y="8102600"/>
            <a:ext cx="571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Multicast group for BSSID 00:0B:80:12:24:56</a:t>
            </a:r>
            <a:endParaRPr lang="en-US" sz="2400" dirty="0"/>
          </a:p>
        </p:txBody>
      </p:sp>
      <p:sp>
        <p:nvSpPr>
          <p:cNvPr id="648" name="TextBox 647"/>
          <p:cNvSpPr txBox="1"/>
          <p:nvPr/>
        </p:nvSpPr>
        <p:spPr>
          <a:xfrm>
            <a:off x="16306800" y="6273800"/>
            <a:ext cx="599844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Info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649" name="Freeform 10"/>
          <p:cNvSpPr>
            <a:spLocks noChangeAspect="1"/>
          </p:cNvSpPr>
          <p:nvPr/>
        </p:nvSpPr>
        <p:spPr bwMode="auto">
          <a:xfrm rot="18786530">
            <a:off x="17766912" y="6451420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8" name="Freeform 10"/>
          <p:cNvSpPr>
            <a:spLocks noChangeAspect="1"/>
          </p:cNvSpPr>
          <p:nvPr/>
        </p:nvSpPr>
        <p:spPr bwMode="auto">
          <a:xfrm rot="16910689">
            <a:off x="7001159" y="16357400"/>
            <a:ext cx="1177094" cy="192978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9" name="Cloud"/>
          <p:cNvSpPr>
            <a:spLocks noChangeAspect="1" noEditPoints="1" noChangeArrowheads="1"/>
          </p:cNvSpPr>
          <p:nvPr/>
        </p:nvSpPr>
        <p:spPr bwMode="auto">
          <a:xfrm>
            <a:off x="5926666" y="13495868"/>
            <a:ext cx="33528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70" name="TextBox 669"/>
          <p:cNvSpPr txBox="1"/>
          <p:nvPr/>
        </p:nvSpPr>
        <p:spPr>
          <a:xfrm>
            <a:off x="7039209" y="13800668"/>
            <a:ext cx="109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rbel" pitchFamily="34" charset="0"/>
              </a:rPr>
              <a:t>LAN</a:t>
            </a:r>
            <a:endParaRPr lang="en-US" sz="3200" dirty="0" smtClean="0">
              <a:latin typeface="Corbel" pitchFamily="34" charset="0"/>
            </a:endParaRPr>
          </a:p>
        </p:txBody>
      </p:sp>
      <p:pic>
        <p:nvPicPr>
          <p:cNvPr id="671" name="Picture 6" descr="C:\Documents and Settings\t-lenins\Local Settings\Temporary Internet Files\Content.IE5\Y7N1L9EM\MCj039853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64666" y="15172268"/>
            <a:ext cx="1084616" cy="670799"/>
          </a:xfrm>
          <a:prstGeom prst="rect">
            <a:avLst/>
          </a:prstGeom>
          <a:noFill/>
        </p:spPr>
      </p:pic>
      <p:pic>
        <p:nvPicPr>
          <p:cNvPr id="672" name="Picture 671" descr="C:\Documents and Settings\t-lenins\Local Settings\Temporary Internet Files\Content.IE5\Y7N1L9EM\MCj039853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69666" y="15172268"/>
            <a:ext cx="1019792" cy="630708"/>
          </a:xfrm>
          <a:prstGeom prst="rect">
            <a:avLst/>
          </a:prstGeom>
          <a:noFill/>
        </p:spPr>
      </p:pic>
      <p:pic>
        <p:nvPicPr>
          <p:cNvPr id="673" name="Picture 6" descr="C:\Documents and Settings\t-lenins\Local Settings\Temporary Internet Files\Content.IE5\Y7N1L9EM\MCj039853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974666" y="15096068"/>
            <a:ext cx="1143000" cy="706908"/>
          </a:xfrm>
          <a:prstGeom prst="rect">
            <a:avLst/>
          </a:prstGeom>
          <a:noFill/>
        </p:spPr>
      </p:pic>
      <p:sp>
        <p:nvSpPr>
          <p:cNvPr id="674" name="TextBox 673"/>
          <p:cNvSpPr txBox="1"/>
          <p:nvPr/>
        </p:nvSpPr>
        <p:spPr>
          <a:xfrm>
            <a:off x="6536266" y="15781868"/>
            <a:ext cx="211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00:17:95:81:CA:30</a:t>
            </a:r>
            <a:endParaRPr lang="en-US" sz="2000" dirty="0"/>
          </a:p>
        </p:txBody>
      </p:sp>
      <p:pic>
        <p:nvPicPr>
          <p:cNvPr id="675" name="Picture 3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88466" y="16924868"/>
            <a:ext cx="991979" cy="975195"/>
          </a:xfrm>
          <a:prstGeom prst="rect">
            <a:avLst/>
          </a:prstGeom>
          <a:noFill/>
        </p:spPr>
      </p:pic>
      <p:pic>
        <p:nvPicPr>
          <p:cNvPr id="676" name="Picture 3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69666" y="17017829"/>
            <a:ext cx="990600" cy="973839"/>
          </a:xfrm>
          <a:prstGeom prst="rect">
            <a:avLst/>
          </a:prstGeom>
          <a:noFill/>
        </p:spPr>
      </p:pic>
      <p:pic>
        <p:nvPicPr>
          <p:cNvPr id="677" name="Picture 3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74666" y="16924868"/>
            <a:ext cx="990600" cy="973839"/>
          </a:xfrm>
          <a:prstGeom prst="rect">
            <a:avLst/>
          </a:prstGeom>
          <a:noFill/>
        </p:spPr>
      </p:pic>
      <p:sp>
        <p:nvSpPr>
          <p:cNvPr id="678" name="Freeform 10"/>
          <p:cNvSpPr>
            <a:spLocks noChangeAspect="1"/>
          </p:cNvSpPr>
          <p:nvPr/>
        </p:nvSpPr>
        <p:spPr bwMode="auto">
          <a:xfrm rot="16656324">
            <a:off x="5161041" y="16321135"/>
            <a:ext cx="1090908" cy="178848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" name="Rectangle 678"/>
          <p:cNvSpPr/>
          <p:nvPr/>
        </p:nvSpPr>
        <p:spPr>
          <a:xfrm>
            <a:off x="4936066" y="16848668"/>
            <a:ext cx="5257800" cy="1219200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Freeform 10"/>
          <p:cNvSpPr>
            <a:spLocks noChangeAspect="1"/>
          </p:cNvSpPr>
          <p:nvPr/>
        </p:nvSpPr>
        <p:spPr bwMode="auto">
          <a:xfrm rot="17114530">
            <a:off x="9135319" y="16324592"/>
            <a:ext cx="1024475" cy="167957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1" name="Rectangle 680"/>
          <p:cNvSpPr/>
          <p:nvPr/>
        </p:nvSpPr>
        <p:spPr>
          <a:xfrm>
            <a:off x="5621866" y="18144068"/>
            <a:ext cx="3896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IP Multicast group - 228.129.202.48</a:t>
            </a:r>
            <a:endParaRPr lang="en-US" sz="2000" dirty="0"/>
          </a:p>
        </p:txBody>
      </p:sp>
      <p:cxnSp>
        <p:nvCxnSpPr>
          <p:cNvPr id="682" name="Straight Connector 681"/>
          <p:cNvCxnSpPr>
            <a:stCxn id="671" idx="0"/>
          </p:cNvCxnSpPr>
          <p:nvPr/>
        </p:nvCxnSpPr>
        <p:spPr>
          <a:xfrm rot="5400000" flipH="1" flipV="1">
            <a:off x="5854920" y="14490922"/>
            <a:ext cx="533400" cy="8292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/>
          <p:cNvCxnSpPr>
            <a:stCxn id="672" idx="0"/>
            <a:endCxn id="669" idx="1"/>
          </p:cNvCxnSpPr>
          <p:nvPr/>
        </p:nvCxnSpPr>
        <p:spPr>
          <a:xfrm rot="5400000" flipH="1" flipV="1">
            <a:off x="7362065" y="14931267"/>
            <a:ext cx="458498" cy="23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/>
          <p:cNvCxnSpPr>
            <a:stCxn id="673" idx="0"/>
          </p:cNvCxnSpPr>
          <p:nvPr/>
        </p:nvCxnSpPr>
        <p:spPr>
          <a:xfrm rot="16200000" flipV="1">
            <a:off x="8879416" y="14429318"/>
            <a:ext cx="609600" cy="723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2" name="Freeform 10"/>
          <p:cNvSpPr>
            <a:spLocks noChangeAspect="1"/>
          </p:cNvSpPr>
          <p:nvPr/>
        </p:nvSpPr>
        <p:spPr bwMode="auto">
          <a:xfrm rot="16910689">
            <a:off x="6972957" y="28868697"/>
            <a:ext cx="971766" cy="159316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03" name="Picture 702" descr="C:\Documents and Settings\t-lenins\Local Settings\Temporary Internet Files\Content.IE5\Y7N1L9EM\MCj039853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29200" y="27770667"/>
            <a:ext cx="1084616" cy="670799"/>
          </a:xfrm>
          <a:prstGeom prst="rect">
            <a:avLst/>
          </a:prstGeom>
          <a:noFill/>
        </p:spPr>
      </p:pic>
      <p:pic>
        <p:nvPicPr>
          <p:cNvPr id="704" name="Picture 703" descr="C:\Documents and Settings\t-lenins\Local Settings\Temporary Internet Files\Content.IE5\Y7N1L9EM\MCj039853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34200" y="27770667"/>
            <a:ext cx="1019792" cy="630708"/>
          </a:xfrm>
          <a:prstGeom prst="rect">
            <a:avLst/>
          </a:prstGeom>
          <a:noFill/>
        </p:spPr>
      </p:pic>
      <p:pic>
        <p:nvPicPr>
          <p:cNvPr id="705" name="Picture 6" descr="C:\Documents and Settings\t-lenins\Local Settings\Temporary Internet Files\Content.IE5\Y7N1L9EM\MCj039853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39200" y="27694467"/>
            <a:ext cx="1143000" cy="706908"/>
          </a:xfrm>
          <a:prstGeom prst="rect">
            <a:avLst/>
          </a:prstGeom>
          <a:noFill/>
        </p:spPr>
      </p:pic>
      <p:sp>
        <p:nvSpPr>
          <p:cNvPr id="706" name="TextBox 705"/>
          <p:cNvSpPr txBox="1"/>
          <p:nvPr/>
        </p:nvSpPr>
        <p:spPr>
          <a:xfrm>
            <a:off x="6421321" y="28380267"/>
            <a:ext cx="211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00:17:95:81:CA:30</a:t>
            </a:r>
            <a:endParaRPr lang="en-US" sz="2000" dirty="0"/>
          </a:p>
        </p:txBody>
      </p:sp>
      <p:pic>
        <p:nvPicPr>
          <p:cNvPr id="707" name="Picture 3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29294667"/>
            <a:ext cx="991979" cy="975195"/>
          </a:xfrm>
          <a:prstGeom prst="rect">
            <a:avLst/>
          </a:prstGeom>
          <a:noFill/>
        </p:spPr>
      </p:pic>
      <p:pic>
        <p:nvPicPr>
          <p:cNvPr id="708" name="Picture 3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29387628"/>
            <a:ext cx="990600" cy="973839"/>
          </a:xfrm>
          <a:prstGeom prst="rect">
            <a:avLst/>
          </a:prstGeom>
          <a:noFill/>
        </p:spPr>
      </p:pic>
      <p:pic>
        <p:nvPicPr>
          <p:cNvPr id="709" name="Picture 3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29294667"/>
            <a:ext cx="990600" cy="973839"/>
          </a:xfrm>
          <a:prstGeom prst="rect">
            <a:avLst/>
          </a:prstGeom>
          <a:noFill/>
        </p:spPr>
      </p:pic>
      <p:sp>
        <p:nvSpPr>
          <p:cNvPr id="710" name="Freeform 10"/>
          <p:cNvSpPr>
            <a:spLocks noChangeAspect="1"/>
          </p:cNvSpPr>
          <p:nvPr/>
        </p:nvSpPr>
        <p:spPr bwMode="auto">
          <a:xfrm rot="16656324">
            <a:off x="5006404" y="28848777"/>
            <a:ext cx="951513" cy="155995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1" name="Rectangle 710"/>
          <p:cNvSpPr/>
          <p:nvPr/>
        </p:nvSpPr>
        <p:spPr>
          <a:xfrm>
            <a:off x="4800600" y="29218467"/>
            <a:ext cx="5257800" cy="1219200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Freeform 10"/>
          <p:cNvSpPr>
            <a:spLocks noChangeAspect="1"/>
          </p:cNvSpPr>
          <p:nvPr/>
        </p:nvSpPr>
        <p:spPr bwMode="auto">
          <a:xfrm rot="17114530">
            <a:off x="9120280" y="28830988"/>
            <a:ext cx="806454" cy="132214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713" name="Straight Connector 712"/>
          <p:cNvCxnSpPr>
            <a:stCxn id="703" idx="0"/>
          </p:cNvCxnSpPr>
          <p:nvPr/>
        </p:nvCxnSpPr>
        <p:spPr>
          <a:xfrm rot="5400000" flipH="1" flipV="1">
            <a:off x="6024254" y="26936921"/>
            <a:ext cx="381000" cy="12864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Straight Connector 713"/>
          <p:cNvCxnSpPr>
            <a:stCxn id="704" idx="0"/>
          </p:cNvCxnSpPr>
          <p:nvPr/>
        </p:nvCxnSpPr>
        <p:spPr>
          <a:xfrm rot="5400000" flipH="1" flipV="1">
            <a:off x="7341548" y="27644615"/>
            <a:ext cx="228600" cy="23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Straight Connector 714"/>
          <p:cNvCxnSpPr>
            <a:stCxn id="705" idx="0"/>
          </p:cNvCxnSpPr>
          <p:nvPr/>
        </p:nvCxnSpPr>
        <p:spPr>
          <a:xfrm rot="16200000" flipV="1">
            <a:off x="8705850" y="26989617"/>
            <a:ext cx="457200" cy="952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" name="Picture 2" descr="C:\Documents and Settings\t-lenins\Local Settings\Temporary Internet Files\Content.IE5\YT66KIRH\MCj04247900000[1].wm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010400" y="26170467"/>
            <a:ext cx="1295400" cy="1348372"/>
          </a:xfrm>
          <a:prstGeom prst="rect">
            <a:avLst/>
          </a:prstGeom>
          <a:noFill/>
        </p:spPr>
      </p:pic>
      <p:sp>
        <p:nvSpPr>
          <p:cNvPr id="717" name="Rectangle 716"/>
          <p:cNvSpPr/>
          <p:nvPr/>
        </p:nvSpPr>
        <p:spPr>
          <a:xfrm>
            <a:off x="5486400" y="26475267"/>
            <a:ext cx="1433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Web server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hosting RSS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18" name="Rectangle 717"/>
          <p:cNvSpPr/>
          <p:nvPr/>
        </p:nvSpPr>
        <p:spPr>
          <a:xfrm>
            <a:off x="5486400" y="25789467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http://webserver/00179581CA30.xml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35" name="Freeform 734"/>
          <p:cNvSpPr/>
          <p:nvPr/>
        </p:nvSpPr>
        <p:spPr>
          <a:xfrm>
            <a:off x="5073018" y="21508476"/>
            <a:ext cx="1508288" cy="2249863"/>
          </a:xfrm>
          <a:custGeom>
            <a:avLst/>
            <a:gdLst>
              <a:gd name="connsiteX0" fmla="*/ 1508288 w 1508288"/>
              <a:gd name="connsiteY0" fmla="*/ 2249863 h 2249863"/>
              <a:gd name="connsiteX1" fmla="*/ 1300898 w 1508288"/>
              <a:gd name="connsiteY1" fmla="*/ 383356 h 2249863"/>
              <a:gd name="connsiteX2" fmla="*/ 358218 w 1508288"/>
              <a:gd name="connsiteY2" fmla="*/ 298515 h 2249863"/>
              <a:gd name="connsiteX3" fmla="*/ 0 w 1508288"/>
              <a:gd name="connsiteY3" fmla="*/ 2174449 h 22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288" h="2249863">
                <a:moveTo>
                  <a:pt x="1508288" y="2249863"/>
                </a:moveTo>
                <a:cubicBezTo>
                  <a:pt x="1500432" y="1479222"/>
                  <a:pt x="1492576" y="708581"/>
                  <a:pt x="1300898" y="383356"/>
                </a:cubicBezTo>
                <a:cubicBezTo>
                  <a:pt x="1109220" y="58131"/>
                  <a:pt x="575034" y="0"/>
                  <a:pt x="358218" y="298515"/>
                </a:cubicBezTo>
                <a:cubicBezTo>
                  <a:pt x="141402" y="597031"/>
                  <a:pt x="45563" y="1858651"/>
                  <a:pt x="0" y="2174449"/>
                </a:cubicBezTo>
              </a:path>
            </a:pathLst>
          </a:cu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Freeform 10"/>
          <p:cNvSpPr>
            <a:spLocks noChangeAspect="1"/>
          </p:cNvSpPr>
          <p:nvPr/>
        </p:nvSpPr>
        <p:spPr bwMode="auto">
          <a:xfrm rot="16910689">
            <a:off x="6405880" y="23219787"/>
            <a:ext cx="971766" cy="159316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37" name="Picture 736" descr="C:\Documents and Settings\t-lenins\Local Settings\Temporary Internet Files\Content.IE5\Y7N1L9EM\MCj039853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51867" y="22114933"/>
            <a:ext cx="1084616" cy="670799"/>
          </a:xfrm>
          <a:prstGeom prst="rect">
            <a:avLst/>
          </a:prstGeom>
          <a:noFill/>
        </p:spPr>
      </p:pic>
      <p:pic>
        <p:nvPicPr>
          <p:cNvPr id="738" name="Picture 737" descr="C:\Documents and Settings\t-lenins\Local Settings\Temporary Internet Files\Content.IE5\Y7N1L9EM\MCj0398531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56867" y="22114933"/>
            <a:ext cx="1019792" cy="630708"/>
          </a:xfrm>
          <a:prstGeom prst="rect">
            <a:avLst/>
          </a:prstGeom>
          <a:noFill/>
        </p:spPr>
      </p:pic>
      <p:sp>
        <p:nvSpPr>
          <p:cNvPr id="739" name="TextBox 738"/>
          <p:cNvSpPr txBox="1"/>
          <p:nvPr/>
        </p:nvSpPr>
        <p:spPr>
          <a:xfrm>
            <a:off x="5875867" y="22724533"/>
            <a:ext cx="211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00:17:95:81:CA:30</a:t>
            </a:r>
            <a:endParaRPr lang="en-US" sz="2000" dirty="0"/>
          </a:p>
        </p:txBody>
      </p:sp>
      <p:pic>
        <p:nvPicPr>
          <p:cNvPr id="740" name="Picture 3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75667" y="23654338"/>
            <a:ext cx="991979" cy="975195"/>
          </a:xfrm>
          <a:prstGeom prst="rect">
            <a:avLst/>
          </a:prstGeom>
          <a:noFill/>
        </p:spPr>
      </p:pic>
      <p:pic>
        <p:nvPicPr>
          <p:cNvPr id="741" name="Picture 3" descr="C:\Documents and Settings\t-lenins\Local Settings\Temporary Internet Files\Content.IE5\Y7N1L9EM\MCj0424782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56867" y="23731894"/>
            <a:ext cx="990600" cy="973839"/>
          </a:xfrm>
          <a:prstGeom prst="rect">
            <a:avLst/>
          </a:prstGeom>
          <a:noFill/>
        </p:spPr>
      </p:pic>
      <p:graphicFrame>
        <p:nvGraphicFramePr>
          <p:cNvPr id="742" name="Object 2"/>
          <p:cNvGraphicFramePr>
            <a:graphicFrameLocks noChangeAspect="1"/>
          </p:cNvGraphicFramePr>
          <p:nvPr/>
        </p:nvGraphicFramePr>
        <p:xfrm>
          <a:off x="8695267" y="21048133"/>
          <a:ext cx="964637" cy="1485900"/>
        </p:xfrm>
        <a:graphic>
          <a:graphicData uri="http://schemas.openxmlformats.org/presentationml/2006/ole">
            <p:oleObj spid="_x0000_s1088" name="Visio" r:id="rId22" imgW="677799" imgH="1181481" progId="Visio.Drawing.11">
              <p:embed/>
            </p:oleObj>
          </a:graphicData>
        </a:graphic>
      </p:graphicFrame>
      <p:sp>
        <p:nvSpPr>
          <p:cNvPr id="743" name="Freeform 742"/>
          <p:cNvSpPr>
            <a:spLocks noChangeAspect="1"/>
          </p:cNvSpPr>
          <p:nvPr/>
        </p:nvSpPr>
        <p:spPr bwMode="auto">
          <a:xfrm rot="16656324">
            <a:off x="4473589" y="23204630"/>
            <a:ext cx="951513" cy="155995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4" name="Cloud"/>
          <p:cNvSpPr>
            <a:spLocks noChangeAspect="1" noEditPoints="1" noChangeArrowheads="1"/>
          </p:cNvSpPr>
          <p:nvPr/>
        </p:nvSpPr>
        <p:spPr bwMode="auto">
          <a:xfrm>
            <a:off x="4199467" y="20438533"/>
            <a:ext cx="3398544" cy="11192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745" name="TextBox 744"/>
          <p:cNvSpPr txBox="1"/>
          <p:nvPr/>
        </p:nvSpPr>
        <p:spPr>
          <a:xfrm>
            <a:off x="4702411" y="20691958"/>
            <a:ext cx="240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rbel" pitchFamily="34" charset="0"/>
              </a:rPr>
              <a:t>LAN/Internet</a:t>
            </a:r>
          </a:p>
        </p:txBody>
      </p:sp>
      <p:cxnSp>
        <p:nvCxnSpPr>
          <p:cNvPr id="746" name="Straight Connector 745"/>
          <p:cNvCxnSpPr>
            <a:stCxn id="737" idx="0"/>
          </p:cNvCxnSpPr>
          <p:nvPr/>
        </p:nvCxnSpPr>
        <p:spPr>
          <a:xfrm rot="16200000" flipV="1">
            <a:off x="4584921" y="21805679"/>
            <a:ext cx="609600" cy="89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Straight Connector 746"/>
          <p:cNvCxnSpPr>
            <a:stCxn id="738" idx="0"/>
          </p:cNvCxnSpPr>
          <p:nvPr/>
        </p:nvCxnSpPr>
        <p:spPr>
          <a:xfrm rot="5400000" flipH="1" flipV="1">
            <a:off x="6435615" y="21760281"/>
            <a:ext cx="685800" cy="23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Elbow Connector 747"/>
          <p:cNvCxnSpPr>
            <a:endCxn id="744" idx="2"/>
          </p:cNvCxnSpPr>
          <p:nvPr/>
        </p:nvCxnSpPr>
        <p:spPr>
          <a:xfrm rot="10800000">
            <a:off x="7595179" y="20998141"/>
            <a:ext cx="1023888" cy="430992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TextBox 748"/>
          <p:cNvSpPr txBox="1"/>
          <p:nvPr/>
        </p:nvSpPr>
        <p:spPr>
          <a:xfrm>
            <a:off x="7626659" y="22114933"/>
            <a:ext cx="2668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ALM Rendezvous server</a:t>
            </a:r>
            <a:endParaRPr lang="en-US" sz="2000" dirty="0"/>
          </a:p>
        </p:txBody>
      </p:sp>
      <p:sp>
        <p:nvSpPr>
          <p:cNvPr id="750" name="TextBox 749"/>
          <p:cNvSpPr txBox="1"/>
          <p:nvPr/>
        </p:nvSpPr>
        <p:spPr>
          <a:xfrm>
            <a:off x="5571067" y="23334133"/>
            <a:ext cx="958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Unicast</a:t>
            </a:r>
            <a:endParaRPr lang="en-US" sz="2000" dirty="0"/>
          </a:p>
        </p:txBody>
      </p:sp>
      <p:sp>
        <p:nvSpPr>
          <p:cNvPr id="751" name="Freeform 750"/>
          <p:cNvSpPr/>
          <p:nvPr/>
        </p:nvSpPr>
        <p:spPr>
          <a:xfrm>
            <a:off x="6876473" y="21385260"/>
            <a:ext cx="1765685" cy="2290618"/>
          </a:xfrm>
          <a:custGeom>
            <a:avLst/>
            <a:gdLst>
              <a:gd name="connsiteX0" fmla="*/ 260158 w 1765685"/>
              <a:gd name="connsiteY0" fmla="*/ 2290618 h 2290618"/>
              <a:gd name="connsiteX1" fmla="*/ 250921 w 1765685"/>
              <a:gd name="connsiteY1" fmla="*/ 350982 h 2290618"/>
              <a:gd name="connsiteX2" fmla="*/ 1765685 w 1765685"/>
              <a:gd name="connsiteY2" fmla="*/ 184728 h 229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5685" h="2290618">
                <a:moveTo>
                  <a:pt x="260158" y="2290618"/>
                </a:moveTo>
                <a:cubicBezTo>
                  <a:pt x="130079" y="1496291"/>
                  <a:pt x="0" y="701964"/>
                  <a:pt x="250921" y="350982"/>
                </a:cubicBezTo>
                <a:cubicBezTo>
                  <a:pt x="501842" y="0"/>
                  <a:pt x="1765685" y="184728"/>
                  <a:pt x="1765685" y="184728"/>
                </a:cubicBezTo>
              </a:path>
            </a:pathLst>
          </a:cu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TextBox 751"/>
          <p:cNvSpPr txBox="1"/>
          <p:nvPr/>
        </p:nvSpPr>
        <p:spPr>
          <a:xfrm>
            <a:off x="1381870" y="15832673"/>
            <a:ext cx="3969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bel" pitchFamily="34" charset="0"/>
              </a:rPr>
              <a:t>Pros</a:t>
            </a:r>
          </a:p>
          <a:p>
            <a:r>
              <a:rPr lang="en-US" sz="2400" dirty="0" smtClean="0">
                <a:latin typeface="Corbel" pitchFamily="34" charset="0"/>
              </a:rPr>
              <a:t>o </a:t>
            </a:r>
            <a:r>
              <a:rPr lang="en-US" sz="2400" dirty="0" smtClean="0">
                <a:latin typeface="Corbel" pitchFamily="34" charset="0"/>
              </a:rPr>
              <a:t>No infrastructure support</a:t>
            </a:r>
          </a:p>
          <a:p>
            <a:r>
              <a:rPr lang="en-US" sz="2400" dirty="0" smtClean="0">
                <a:latin typeface="Corbel" pitchFamily="34" charset="0"/>
              </a:rPr>
              <a:t>o </a:t>
            </a:r>
            <a:r>
              <a:rPr lang="en-US" sz="2400" dirty="0" smtClean="0">
                <a:latin typeface="Corbel" pitchFamily="34" charset="0"/>
              </a:rPr>
              <a:t>Scalable: All traffic is local</a:t>
            </a:r>
          </a:p>
          <a:p>
            <a:r>
              <a:rPr lang="en-US" sz="3200" b="1" dirty="0" smtClean="0">
                <a:latin typeface="Corbel" pitchFamily="34" charset="0"/>
              </a:rPr>
              <a:t>Cons</a:t>
            </a:r>
          </a:p>
          <a:p>
            <a:r>
              <a:rPr lang="en-US" sz="2400" dirty="0" smtClean="0">
                <a:latin typeface="Corbel" pitchFamily="34" charset="0"/>
              </a:rPr>
              <a:t>o Limited IP multicast deployment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753" name="TextBox 752"/>
          <p:cNvSpPr txBox="1"/>
          <p:nvPr/>
        </p:nvSpPr>
        <p:spPr>
          <a:xfrm>
            <a:off x="1364938" y="20789294"/>
            <a:ext cx="31393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bel" pitchFamily="34" charset="0"/>
              </a:rPr>
              <a:t>Pros</a:t>
            </a:r>
          </a:p>
          <a:p>
            <a:r>
              <a:rPr lang="en-US" sz="2400" dirty="0" smtClean="0">
                <a:latin typeface="Corbel" pitchFamily="34" charset="0"/>
              </a:rPr>
              <a:t>o </a:t>
            </a:r>
            <a:r>
              <a:rPr lang="en-US" sz="2400" dirty="0" smtClean="0">
                <a:latin typeface="Corbel" pitchFamily="34" charset="0"/>
              </a:rPr>
              <a:t>Works across subnets</a:t>
            </a:r>
          </a:p>
          <a:p>
            <a:r>
              <a:rPr lang="en-US" sz="2400" dirty="0" smtClean="0">
                <a:latin typeface="Corbel" pitchFamily="34" charset="0"/>
              </a:rPr>
              <a:t>o </a:t>
            </a:r>
            <a:r>
              <a:rPr lang="en-US" sz="2400" dirty="0" smtClean="0">
                <a:latin typeface="Corbel" pitchFamily="34" charset="0"/>
              </a:rPr>
              <a:t>Scalable: Traffic is mostly local</a:t>
            </a:r>
          </a:p>
          <a:p>
            <a:r>
              <a:rPr lang="en-US" sz="3200" b="1" dirty="0" smtClean="0">
                <a:latin typeface="Corbel" pitchFamily="34" charset="0"/>
              </a:rPr>
              <a:t>Cons</a:t>
            </a:r>
          </a:p>
          <a:p>
            <a:r>
              <a:rPr lang="en-US" sz="2400" dirty="0" smtClean="0">
                <a:latin typeface="Corbel" pitchFamily="34" charset="0"/>
              </a:rPr>
              <a:t>o Need for rendezvous server</a:t>
            </a:r>
          </a:p>
          <a:p>
            <a:r>
              <a:rPr lang="en-US" sz="2400" dirty="0" smtClean="0">
                <a:latin typeface="Corbel" pitchFamily="34" charset="0"/>
              </a:rPr>
              <a:t>o </a:t>
            </a:r>
            <a:r>
              <a:rPr lang="en-US" sz="2400" dirty="0" smtClean="0">
                <a:latin typeface="Corbel" pitchFamily="34" charset="0"/>
              </a:rPr>
              <a:t>Message overhead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754" name="TextBox 753"/>
          <p:cNvSpPr txBox="1"/>
          <p:nvPr/>
        </p:nvSpPr>
        <p:spPr>
          <a:xfrm>
            <a:off x="1415738" y="26940935"/>
            <a:ext cx="31393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bel" pitchFamily="34" charset="0"/>
              </a:rPr>
              <a:t>Pros</a:t>
            </a:r>
          </a:p>
          <a:p>
            <a:r>
              <a:rPr lang="en-US" sz="2400" dirty="0" smtClean="0">
                <a:latin typeface="Corbel" pitchFamily="34" charset="0"/>
              </a:rPr>
              <a:t>o </a:t>
            </a:r>
            <a:r>
              <a:rPr lang="en-US" sz="2400" dirty="0" smtClean="0">
                <a:latin typeface="Corbel" pitchFamily="34" charset="0"/>
              </a:rPr>
              <a:t>Works over internet</a:t>
            </a:r>
          </a:p>
          <a:p>
            <a:r>
              <a:rPr lang="en-US" sz="2400" dirty="0" smtClean="0">
                <a:latin typeface="Corbel" pitchFamily="34" charset="0"/>
              </a:rPr>
              <a:t>o </a:t>
            </a:r>
            <a:r>
              <a:rPr lang="en-US" sz="2400" dirty="0" smtClean="0">
                <a:latin typeface="Corbel" pitchFamily="34" charset="0"/>
              </a:rPr>
              <a:t>Easily deployable</a:t>
            </a:r>
          </a:p>
          <a:p>
            <a:r>
              <a:rPr lang="en-US" sz="3200" b="1" dirty="0" smtClean="0">
                <a:latin typeface="Corbel" pitchFamily="34" charset="0"/>
              </a:rPr>
              <a:t>Cons</a:t>
            </a:r>
          </a:p>
          <a:p>
            <a:r>
              <a:rPr lang="en-US" sz="2400" dirty="0" smtClean="0">
                <a:latin typeface="Corbel" pitchFamily="34" charset="0"/>
              </a:rPr>
              <a:t>o Less scalable as traffic goes through server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755" name="TextBox 754"/>
          <p:cNvSpPr txBox="1"/>
          <p:nvPr/>
        </p:nvSpPr>
        <p:spPr>
          <a:xfrm>
            <a:off x="1393330" y="14200353"/>
            <a:ext cx="3788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 APs BSSID into IP multicast address</a:t>
            </a:r>
          </a:p>
          <a:p>
            <a:r>
              <a:rPr lang="en-US" sz="2400" dirty="0" smtClean="0"/>
              <a:t>228.xx.xx.xx where xx:xx:xx is the last 3 bytes of BSSID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282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Visio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bickle</dc:creator>
  <cp:lastModifiedBy>t-lenins</cp:lastModifiedBy>
  <cp:revision>234</cp:revision>
  <dcterms:created xsi:type="dcterms:W3CDTF">2007-12-28T22:21:30Z</dcterms:created>
  <dcterms:modified xsi:type="dcterms:W3CDTF">2008-02-26T20:31:26Z</dcterms:modified>
</cp:coreProperties>
</file>