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007" autoAdjust="0"/>
  </p:normalViewPr>
  <p:slideViewPr>
    <p:cSldViewPr>
      <p:cViewPr>
        <p:scale>
          <a:sx n="20" d="100"/>
          <a:sy n="20" d="100"/>
        </p:scale>
        <p:origin x="-276" y="-72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3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3"/>
            <a:ext cx="4352544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96633"/>
            <a:ext cx="2262505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2179300"/>
            <a:ext cx="2262505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3"/>
            <a:ext cx="2263394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529080"/>
            <a:ext cx="1684655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3"/>
            <a:ext cx="286258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8036563"/>
            <a:ext cx="1684655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3"/>
            <a:ext cx="3072384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3"/>
            <a:ext cx="4608576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6C58C-9FFE-4B8F-9FD9-300C5C3A25A6}" type="datetimeFigureOut">
              <a:rPr lang="en-US" smtClean="0"/>
              <a:pPr/>
              <a:t>10/30/2010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3"/>
            <a:ext cx="162153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459E6-5ED1-44FE-B7AF-2371B6B1E4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2064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5120640" rtl="0" eaLnBrk="1" latinLnBrk="0" hangingPunct="1">
        <a:spcBef>
          <a:spcPct val="20000"/>
        </a:spcBef>
        <a:buFont typeface="Arial" pitchFamily="34" charset="0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5120640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295400" y="21717000"/>
            <a:ext cx="14020800" cy="15621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19200" y="5334000"/>
            <a:ext cx="14020800" cy="15316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3487400" y="762000"/>
            <a:ext cx="23850600" cy="3733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067093" y="990600"/>
            <a:ext cx="2273750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b="1" dirty="0" smtClean="0">
                <a:ln>
                  <a:solidFill>
                    <a:srgbClr val="0070C0"/>
                  </a:solidFill>
                </a:ln>
                <a:latin typeface="Calibri" pitchFamily="34" charset="0"/>
              </a:rPr>
              <a:t>Opinion Mining From Twitter Feeds</a:t>
            </a:r>
            <a:endParaRPr lang="en-US" sz="12000" b="1" dirty="0">
              <a:ln>
                <a:solidFill>
                  <a:srgbClr val="0070C0"/>
                </a:solidFill>
              </a:ln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28827" y="2971800"/>
            <a:ext cx="1128937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 smtClean="0">
                <a:latin typeface="Calibri" pitchFamily="34" charset="0"/>
              </a:rPr>
              <a:t>Lenin Ravindranath Sivalingam</a:t>
            </a:r>
            <a:endParaRPr lang="en-US" sz="7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3716000"/>
            <a:ext cx="6429375" cy="5762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8486775"/>
            <a:ext cx="5660088" cy="3552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0" y="8486775"/>
            <a:ext cx="5257800" cy="35479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424589"/>
            <a:ext cx="7063350" cy="260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413023" y="5867400"/>
            <a:ext cx="106933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25 million users around the world</a:t>
            </a:r>
            <a:endParaRPr lang="en-US" sz="6000" dirty="0"/>
          </a:p>
        </p:txBody>
      </p:sp>
      <p:sp>
        <p:nvSpPr>
          <p:cNvPr id="12" name="TextBox 11"/>
          <p:cNvSpPr txBox="1"/>
          <p:nvPr/>
        </p:nvSpPr>
        <p:spPr>
          <a:xfrm>
            <a:off x="2413023" y="6934200"/>
            <a:ext cx="90647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Over 10 million tweets a day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12649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People often express opinions!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067800" y="13639800"/>
            <a:ext cx="557556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Richest source </a:t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>of user opinions!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1600" y="16078200"/>
            <a:ext cx="518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Extracting movie </a:t>
            </a:r>
            <a:br>
              <a:rPr lang="en-US" sz="5000" dirty="0" smtClean="0"/>
            </a:br>
            <a:r>
              <a:rPr lang="en-US" sz="5000" dirty="0" smtClean="0"/>
              <a:t>reviews!</a:t>
            </a:r>
            <a:endParaRPr lang="en-US" sz="50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31394400"/>
            <a:ext cx="5619750" cy="5162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TextBox 17"/>
          <p:cNvSpPr txBox="1"/>
          <p:nvPr/>
        </p:nvSpPr>
        <p:spPr>
          <a:xfrm>
            <a:off x="8763000" y="34868584"/>
            <a:ext cx="5562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3000 tweets tagged by 40 users</a:t>
            </a:r>
            <a:endParaRPr lang="en-US" sz="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91946" y="21920537"/>
            <a:ext cx="9714454" cy="10156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6000" b="1" dirty="0" smtClean="0"/>
              <a:t>Sentiment Analysis on Tweets</a:t>
            </a:r>
            <a:endParaRPr lang="en-US" sz="6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763000" y="31414521"/>
            <a:ext cx="5410200" cy="10156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/>
              <a:t>Data Collection</a:t>
            </a:r>
            <a:endParaRPr lang="en-US" sz="6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686800" y="33268384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Crowd Sourcing</a:t>
            </a:r>
            <a:endParaRPr lang="en-US" sz="5000" dirty="0"/>
          </a:p>
        </p:txBody>
      </p:sp>
      <p:sp>
        <p:nvSpPr>
          <p:cNvPr id="22" name="TextBox 21"/>
          <p:cNvSpPr txBox="1"/>
          <p:nvPr/>
        </p:nvSpPr>
        <p:spPr>
          <a:xfrm>
            <a:off x="9484045" y="23441561"/>
            <a:ext cx="44041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n>
                  <a:solidFill>
                    <a:srgbClr val="0070C0"/>
                  </a:solidFill>
                </a:ln>
                <a:latin typeface="+mj-lt"/>
                <a:ea typeface="Malgun Gothic" pitchFamily="34" charset="-127"/>
              </a:rPr>
              <a:t>Positive review</a:t>
            </a:r>
            <a:endParaRPr lang="en-US" sz="5400" dirty="0">
              <a:ln>
                <a:solidFill>
                  <a:srgbClr val="0070C0"/>
                </a:solidFill>
              </a:ln>
              <a:latin typeface="+mj-lt"/>
              <a:ea typeface="Malgun Gothic" pitchFamily="34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31900" y="23365361"/>
            <a:ext cx="5821499" cy="132343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Just watched 2012, it was </a:t>
            </a:r>
            <a:b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</a:b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pretty good...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484045" y="25298400"/>
            <a:ext cx="46953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n>
                  <a:solidFill>
                    <a:srgbClr val="0070C0"/>
                  </a:solidFill>
                </a:ln>
                <a:latin typeface="+mj-lt"/>
                <a:ea typeface="Malgun Gothic" pitchFamily="34" charset="-127"/>
              </a:rPr>
              <a:t>Negative review</a:t>
            </a:r>
            <a:endParaRPr lang="en-US" sz="5400" dirty="0">
              <a:ln>
                <a:solidFill>
                  <a:srgbClr val="0070C0"/>
                </a:solidFill>
              </a:ln>
              <a:latin typeface="+mj-lt"/>
              <a:ea typeface="Malgun Gothic" pitchFamily="34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31901" y="25222200"/>
            <a:ext cx="5821499" cy="132343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Saw 2012…… worst movie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ever….. waste of time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514344" y="27022961"/>
            <a:ext cx="39640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n>
                  <a:solidFill>
                    <a:srgbClr val="0070C0"/>
                  </a:solidFill>
                </a:ln>
                <a:latin typeface="+mj-lt"/>
                <a:ea typeface="Malgun Gothic" pitchFamily="34" charset="-127"/>
              </a:rPr>
              <a:t>Mixed review</a:t>
            </a:r>
            <a:endParaRPr lang="en-US" sz="5400" dirty="0">
              <a:ln>
                <a:solidFill>
                  <a:srgbClr val="0070C0"/>
                </a:solidFill>
              </a:ln>
              <a:latin typeface="+mj-lt"/>
              <a:ea typeface="Malgun Gothic" pitchFamily="34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200" y="26946761"/>
            <a:ext cx="5791200" cy="132343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2012 – great effects, worst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acting, was ok.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14344" y="28727400"/>
            <a:ext cx="37578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n>
                  <a:solidFill>
                    <a:srgbClr val="0070C0"/>
                  </a:solidFill>
                </a:ln>
                <a:latin typeface="+mj-lt"/>
                <a:ea typeface="Malgun Gothic" pitchFamily="34" charset="-127"/>
              </a:rPr>
              <a:t>Not a review</a:t>
            </a:r>
            <a:endParaRPr lang="en-US" sz="5400" dirty="0">
              <a:ln>
                <a:solidFill>
                  <a:srgbClr val="0070C0"/>
                </a:solidFill>
              </a:ln>
              <a:latin typeface="+mj-lt"/>
              <a:ea typeface="Malgun Gothic" pitchFamily="34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62200" y="28651200"/>
            <a:ext cx="5791200" cy="132343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Went to see 2012 with my 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girlfriend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1524000" y="30708600"/>
            <a:ext cx="1348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6042600" y="5334000"/>
            <a:ext cx="14020800" cy="5562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7373600" y="5715000"/>
            <a:ext cx="8382000" cy="2971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7950235" y="5867400"/>
            <a:ext cx="734816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Tweet Extraction</a:t>
            </a:r>
            <a:endParaRPr lang="en-US" sz="8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8211800" y="7239000"/>
            <a:ext cx="670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Twitter Keyword Search </a:t>
            </a:r>
            <a:endParaRPr lang="en-US" sz="5000" dirty="0"/>
          </a:p>
        </p:txBody>
      </p:sp>
      <p:sp>
        <p:nvSpPr>
          <p:cNvPr id="56" name="Rectangle 55"/>
          <p:cNvSpPr/>
          <p:nvPr/>
        </p:nvSpPr>
        <p:spPr>
          <a:xfrm>
            <a:off x="17373600" y="10515600"/>
            <a:ext cx="8382000" cy="5867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8229544" y="10744200"/>
            <a:ext cx="66878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Tweet Cleaning</a:t>
            </a:r>
            <a:endParaRPr lang="en-US" sz="8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8211800" y="13692426"/>
            <a:ext cx="7010400" cy="8617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Internet Slang Translation</a:t>
            </a:r>
            <a:endParaRPr lang="en-US" sz="5000" dirty="0"/>
          </a:p>
        </p:txBody>
      </p:sp>
      <p:sp>
        <p:nvSpPr>
          <p:cNvPr id="59" name="TextBox 58"/>
          <p:cNvSpPr txBox="1"/>
          <p:nvPr/>
        </p:nvSpPr>
        <p:spPr>
          <a:xfrm>
            <a:off x="18897600" y="12344400"/>
            <a:ext cx="5638800" cy="8617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Phrase Extraction</a:t>
            </a:r>
            <a:endParaRPr lang="en-US" sz="5000" dirty="0"/>
          </a:p>
        </p:txBody>
      </p:sp>
      <p:sp>
        <p:nvSpPr>
          <p:cNvPr id="60" name="TextBox 59"/>
          <p:cNvSpPr txBox="1"/>
          <p:nvPr/>
        </p:nvSpPr>
        <p:spPr>
          <a:xfrm>
            <a:off x="18288000" y="14987826"/>
            <a:ext cx="7010400" cy="8617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Spelling Correction</a:t>
            </a:r>
            <a:endParaRPr lang="en-US" sz="5000" dirty="0"/>
          </a:p>
        </p:txBody>
      </p:sp>
      <p:sp>
        <p:nvSpPr>
          <p:cNvPr id="61" name="Rectangle 60"/>
          <p:cNvSpPr/>
          <p:nvPr/>
        </p:nvSpPr>
        <p:spPr>
          <a:xfrm>
            <a:off x="17373600" y="18264426"/>
            <a:ext cx="8382000" cy="2209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8883854" y="18693587"/>
            <a:ext cx="53477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POS Tagging</a:t>
            </a:r>
            <a:endParaRPr lang="en-US" sz="8000" b="1" dirty="0"/>
          </a:p>
        </p:txBody>
      </p:sp>
      <p:sp>
        <p:nvSpPr>
          <p:cNvPr id="64" name="Rectangle 63"/>
          <p:cNvSpPr/>
          <p:nvPr/>
        </p:nvSpPr>
        <p:spPr>
          <a:xfrm>
            <a:off x="17373600" y="32841406"/>
            <a:ext cx="8382000" cy="2667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8617317" y="33451800"/>
            <a:ext cx="62238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SVM Classifier</a:t>
            </a:r>
            <a:endParaRPr lang="en-US" sz="8000" b="1" dirty="0"/>
          </a:p>
        </p:txBody>
      </p:sp>
      <p:sp>
        <p:nvSpPr>
          <p:cNvPr id="66" name="Rectangle 65"/>
          <p:cNvSpPr/>
          <p:nvPr/>
        </p:nvSpPr>
        <p:spPr>
          <a:xfrm>
            <a:off x="17373600" y="22379226"/>
            <a:ext cx="8382000" cy="838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7602200" y="22607826"/>
            <a:ext cx="79775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Feature Extraction</a:t>
            </a:r>
            <a:endParaRPr lang="en-US" sz="8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18059400" y="25046226"/>
            <a:ext cx="7010400" cy="8617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Polar Words Extraction</a:t>
            </a:r>
            <a:endParaRPr lang="en-US" sz="5000" dirty="0"/>
          </a:p>
        </p:txBody>
      </p:sp>
      <p:sp>
        <p:nvSpPr>
          <p:cNvPr id="69" name="TextBox 68"/>
          <p:cNvSpPr txBox="1"/>
          <p:nvPr/>
        </p:nvSpPr>
        <p:spPr>
          <a:xfrm>
            <a:off x="18897600" y="23727252"/>
            <a:ext cx="5638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/>
              <a:t>(Polar Features)</a:t>
            </a:r>
            <a:endParaRPr lang="en-US" sz="50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18059400" y="26611183"/>
            <a:ext cx="7010400" cy="13542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Polarity Analysis</a:t>
            </a:r>
          </a:p>
          <a:p>
            <a:pPr algn="ctr"/>
            <a:r>
              <a:rPr lang="en-US" sz="3200" dirty="0" smtClean="0"/>
              <a:t>(Polarity Reversal)</a:t>
            </a:r>
            <a:endParaRPr lang="en-US" sz="3200" dirty="0"/>
          </a:p>
        </p:txBody>
      </p:sp>
      <p:cxnSp>
        <p:nvCxnSpPr>
          <p:cNvPr id="72" name="Straight Arrow Connector 71"/>
          <p:cNvCxnSpPr>
            <a:stCxn id="52" idx="2"/>
            <a:endCxn id="56" idx="0"/>
          </p:cNvCxnSpPr>
          <p:nvPr/>
        </p:nvCxnSpPr>
        <p:spPr>
          <a:xfrm rot="5400000">
            <a:off x="20650200" y="9601200"/>
            <a:ext cx="1828800" cy="1588"/>
          </a:xfrm>
          <a:prstGeom prst="straightConnector1">
            <a:avLst/>
          </a:prstGeom>
          <a:ln w="1270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6" idx="2"/>
            <a:endCxn id="61" idx="0"/>
          </p:cNvCxnSpPr>
          <p:nvPr/>
        </p:nvCxnSpPr>
        <p:spPr>
          <a:xfrm rot="5400000">
            <a:off x="20623887" y="17323713"/>
            <a:ext cx="1881426" cy="1588"/>
          </a:xfrm>
          <a:prstGeom prst="straightConnector1">
            <a:avLst/>
          </a:prstGeom>
          <a:ln w="1270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61" idx="2"/>
            <a:endCxn id="66" idx="0"/>
          </p:cNvCxnSpPr>
          <p:nvPr/>
        </p:nvCxnSpPr>
        <p:spPr>
          <a:xfrm rot="5400000">
            <a:off x="20612100" y="21426726"/>
            <a:ext cx="1905000" cy="1588"/>
          </a:xfrm>
          <a:prstGeom prst="straightConnector1">
            <a:avLst/>
          </a:prstGeom>
          <a:ln w="1270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6" idx="2"/>
            <a:endCxn id="64" idx="0"/>
          </p:cNvCxnSpPr>
          <p:nvPr/>
        </p:nvCxnSpPr>
        <p:spPr>
          <a:xfrm rot="5400000">
            <a:off x="20524510" y="31801316"/>
            <a:ext cx="2080180" cy="1588"/>
          </a:xfrm>
          <a:prstGeom prst="straightConnector1">
            <a:avLst/>
          </a:prstGeom>
          <a:ln w="1270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64" idx="2"/>
          </p:cNvCxnSpPr>
          <p:nvPr/>
        </p:nvCxnSpPr>
        <p:spPr>
          <a:xfrm rot="5400000">
            <a:off x="20726400" y="36346606"/>
            <a:ext cx="1676400" cy="1588"/>
          </a:xfrm>
          <a:prstGeom prst="straightConnector1">
            <a:avLst/>
          </a:prstGeom>
          <a:ln w="1270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8059400" y="28668583"/>
            <a:ext cx="7010400" cy="13542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000" dirty="0" smtClean="0"/>
              <a:t>Feature Encoding</a:t>
            </a:r>
          </a:p>
          <a:p>
            <a:pPr algn="ctr"/>
            <a:r>
              <a:rPr lang="en-US" sz="3200" dirty="0" smtClean="0"/>
              <a:t>(Phrase polarity, position)</a:t>
            </a:r>
            <a:endParaRPr lang="en-US" sz="3200" dirty="0"/>
          </a:p>
        </p:txBody>
      </p:sp>
      <p:cxnSp>
        <p:nvCxnSpPr>
          <p:cNvPr id="113" name="Straight Arrow Connector 112"/>
          <p:cNvCxnSpPr>
            <a:stCxn id="68" idx="2"/>
            <a:endCxn id="70" idx="0"/>
          </p:cNvCxnSpPr>
          <p:nvPr/>
        </p:nvCxnSpPr>
        <p:spPr>
          <a:xfrm rot="5400000">
            <a:off x="21213009" y="26259591"/>
            <a:ext cx="70318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70" idx="2"/>
            <a:endCxn id="95" idx="0"/>
          </p:cNvCxnSpPr>
          <p:nvPr/>
        </p:nvCxnSpPr>
        <p:spPr>
          <a:xfrm rot="5400000">
            <a:off x="21213009" y="28316991"/>
            <a:ext cx="70318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6746200" y="6172200"/>
            <a:ext cx="7315200" cy="1938992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Just saw 2012 – the movie was good, but not gr8… CG was awesum…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2002064" y="5461337"/>
            <a:ext cx="33680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Lexicon</a:t>
            </a:r>
            <a:endParaRPr lang="en-US" sz="8000" b="1" dirty="0"/>
          </a:p>
        </p:txBody>
      </p:sp>
      <p:sp>
        <p:nvSpPr>
          <p:cNvPr id="122" name="TextBox 121"/>
          <p:cNvSpPr txBox="1"/>
          <p:nvPr/>
        </p:nvSpPr>
        <p:spPr>
          <a:xfrm>
            <a:off x="18897600" y="9196626"/>
            <a:ext cx="1981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00B050"/>
                </a:solidFill>
              </a:rPr>
              <a:t>Tweet</a:t>
            </a:r>
            <a:endParaRPr lang="en-US" sz="5000" dirty="0">
              <a:solidFill>
                <a:srgbClr val="00B05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6916400" y="16892826"/>
            <a:ext cx="4648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00B050"/>
                </a:solidFill>
              </a:rPr>
              <a:t>Cleaned phrases</a:t>
            </a:r>
            <a:endParaRPr lang="en-US" sz="5000" dirty="0">
              <a:solidFill>
                <a:srgbClr val="00B05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7297400" y="20878800"/>
            <a:ext cx="419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00B050"/>
                </a:solidFill>
              </a:rPr>
              <a:t>Tagged phrases</a:t>
            </a:r>
            <a:endParaRPr lang="en-US" sz="5000" dirty="0">
              <a:solidFill>
                <a:srgbClr val="00B05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8592800" y="35965606"/>
            <a:ext cx="2133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00B050"/>
                </a:solidFill>
              </a:rPr>
              <a:t>Review</a:t>
            </a:r>
            <a:endParaRPr lang="en-US" sz="5000" dirty="0">
              <a:solidFill>
                <a:srgbClr val="00B05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8288000" y="31218426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rgbClr val="00B050"/>
                </a:solidFill>
              </a:rPr>
              <a:t>Features</a:t>
            </a:r>
            <a:endParaRPr lang="en-US" sz="5000" dirty="0">
              <a:solidFill>
                <a:srgbClr val="00B05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6746200" y="12192000"/>
            <a:ext cx="73152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just saw MMM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the movie was good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but not great 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CG was awesome</a:t>
            </a:r>
            <a:endParaRPr lang="en-US" sz="4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6746200" y="17678400"/>
            <a:ext cx="73152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Just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/RB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saw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/VB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MMM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/NN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The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/DT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movie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/NN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was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/VB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good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But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/CC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not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/RB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great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 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CG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/NN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was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/VB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awesome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</a:t>
            </a:r>
            <a:endParaRPr lang="en-US" sz="4000" i="1" dirty="0">
              <a:solidFill>
                <a:srgbClr val="00B05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6746200" y="22402800"/>
            <a:ext cx="35814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MMM</a:t>
            </a: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good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</a:t>
            </a:r>
            <a:endParaRPr lang="en-US" sz="4000" i="1" dirty="0" smtClean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not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/RB</a:t>
            </a:r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 great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</a:t>
            </a:r>
            <a:endParaRPr lang="en-US" sz="4000" i="1" dirty="0" smtClean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  <a:p>
            <a:r>
              <a:rPr lang="en-US" sz="4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awesome</a:t>
            </a:r>
            <a:r>
              <a:rPr lang="en-US" sz="4000" i="1" dirty="0" smtClean="0">
                <a:solidFill>
                  <a:srgbClr val="00B050"/>
                </a:solidFill>
                <a:latin typeface="+mj-lt"/>
                <a:ea typeface="Malgun Gothic" pitchFamily="34" charset="-127"/>
              </a:rPr>
              <a:t>/JJ</a:t>
            </a:r>
            <a:endParaRPr lang="en-US" sz="4000" i="1" dirty="0">
              <a:solidFill>
                <a:srgbClr val="00B05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9108400" y="25791855"/>
            <a:ext cx="34290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MMM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POS-JJ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NEG-JJ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POS-JJ</a:t>
            </a:r>
            <a:endParaRPr lang="en-US" sz="4000" dirty="0">
              <a:solidFill>
                <a:srgbClr val="C0000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0937200" y="22402800"/>
            <a:ext cx="34290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MMM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POS-JJ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NEG-RB POS-JJ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POS-JJ</a:t>
            </a:r>
            <a:endParaRPr lang="en-US" sz="4000" dirty="0">
              <a:solidFill>
                <a:srgbClr val="C0000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6822400" y="33299400"/>
            <a:ext cx="7467600" cy="707886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1:0  2:0  3:1  4:0  5:0  6:1  7:1  8:0 </a:t>
            </a:r>
            <a:endParaRPr lang="en-US" sz="4000" i="1" dirty="0">
              <a:solidFill>
                <a:srgbClr val="C0000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6898600" y="35890200"/>
            <a:ext cx="39640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ln>
                  <a:solidFill>
                    <a:srgbClr val="0070C0"/>
                  </a:solidFill>
                </a:ln>
                <a:latin typeface="+mj-lt"/>
                <a:ea typeface="Malgun Gothic" pitchFamily="34" charset="-127"/>
              </a:rPr>
              <a:t>Mixed review</a:t>
            </a:r>
            <a:endParaRPr lang="en-US" sz="5400" dirty="0">
              <a:ln>
                <a:solidFill>
                  <a:srgbClr val="0070C0"/>
                </a:solidFill>
              </a:ln>
              <a:latin typeface="+mj-lt"/>
              <a:ea typeface="Malgun Gothic" pitchFamily="34" charset="-127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6423600" y="7429679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Internet slang lexicon</a:t>
            </a:r>
            <a:endParaRPr lang="en-US" sz="4400" dirty="0"/>
          </a:p>
        </p:txBody>
      </p:sp>
      <p:sp>
        <p:nvSpPr>
          <p:cNvPr id="136" name="Rounded Rectangle 135"/>
          <p:cNvSpPr/>
          <p:nvPr/>
        </p:nvSpPr>
        <p:spPr>
          <a:xfrm>
            <a:off x="35966400" y="11963400"/>
            <a:ext cx="14020800" cy="15773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41605200" y="12192000"/>
            <a:ext cx="32378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Results</a:t>
            </a:r>
            <a:endParaRPr lang="en-US" sz="8000" b="1" dirty="0"/>
          </a:p>
        </p:txBody>
      </p:sp>
      <p:sp>
        <p:nvSpPr>
          <p:cNvPr id="139" name="Rounded Rectangle 138"/>
          <p:cNvSpPr/>
          <p:nvPr/>
        </p:nvSpPr>
        <p:spPr>
          <a:xfrm>
            <a:off x="35814000" y="28879800"/>
            <a:ext cx="14020800" cy="853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0" name="Table 139"/>
          <p:cNvGraphicFramePr>
            <a:graphicFrameLocks noGrp="1"/>
          </p:cNvGraphicFramePr>
          <p:nvPr/>
        </p:nvGraphicFramePr>
        <p:xfrm>
          <a:off x="42138600" y="7132320"/>
          <a:ext cx="7239000" cy="31546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413000"/>
                <a:gridCol w="2413000"/>
                <a:gridCol w="2413000"/>
              </a:tblGrid>
              <a:tr h="1016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/>
                        <a:t>Polarized Lexicon</a:t>
                      </a:r>
                      <a:endParaRPr lang="en-US" sz="3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# Positive words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/>
                        <a:t>#</a:t>
                      </a:r>
                      <a:r>
                        <a:rPr lang="en-US" sz="3000" b="1" baseline="0" dirty="0" smtClean="0"/>
                        <a:t> </a:t>
                      </a:r>
                      <a:r>
                        <a:rPr lang="en-US" sz="3000" b="1" dirty="0" smtClean="0"/>
                        <a:t>Negative </a:t>
                      </a:r>
                      <a:r>
                        <a:rPr lang="en-US" sz="3000" b="1" dirty="0"/>
                        <a:t>words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Adjective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74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/>
                        <a:t>67</a:t>
                      </a:r>
                      <a:endParaRPr lang="en-US" sz="3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Verb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29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/>
                        <a:t>26</a:t>
                      </a:r>
                      <a:endParaRPr lang="en-US" sz="3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Nouns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29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30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Adverbs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/>
                        <a:t>26</a:t>
                      </a:r>
                      <a:endParaRPr lang="en-US" sz="3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/>
                        <a:t>11</a:t>
                      </a:r>
                      <a:endParaRPr lang="en-US" sz="3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1" name="TextBox 140"/>
          <p:cNvSpPr txBox="1"/>
          <p:nvPr/>
        </p:nvSpPr>
        <p:spPr>
          <a:xfrm>
            <a:off x="36423600" y="8267879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Polarized lexicon</a:t>
            </a:r>
            <a:endParaRPr lang="en-US" sz="4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43510200" y="30937200"/>
            <a:ext cx="5638800" cy="553998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Couples Retreat was hilarious.</a:t>
            </a:r>
            <a:endParaRPr lang="en-US" sz="3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3510200" y="31623000"/>
            <a:ext cx="5638800" cy="553998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2012 was hilarious.</a:t>
            </a:r>
            <a:endParaRPr lang="en-US" sz="3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3510200" y="32842200"/>
            <a:ext cx="5638800" cy="553998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New moon was </a:t>
            </a:r>
            <a:r>
              <a:rPr lang="en-US" sz="3000" i="1" dirty="0" err="1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ahhwwesum</a:t>
            </a:r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..</a:t>
            </a:r>
            <a:endParaRPr lang="en-US" sz="3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3586400" y="35788937"/>
            <a:ext cx="5638800" cy="1015663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I saw 2012 today with my girlfriend. I love her.</a:t>
            </a:r>
            <a:endParaRPr lang="en-US" sz="3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3586400" y="34137600"/>
            <a:ext cx="5638800" cy="1015663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  <a:latin typeface="+mj-lt"/>
                <a:ea typeface="Malgun Gothic" pitchFamily="34" charset="-127"/>
              </a:rPr>
              <a:t>I just saw 2012. I need my money back.</a:t>
            </a:r>
            <a:endParaRPr lang="en-US" sz="3000" i="1" dirty="0">
              <a:solidFill>
                <a:srgbClr val="002060"/>
              </a:solidFill>
              <a:latin typeface="+mj-lt"/>
              <a:ea typeface="Malgun Gothic" pitchFamily="34" charset="-127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24950" y="18059400"/>
            <a:ext cx="4743450" cy="1304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9" name="TextBox 148"/>
          <p:cNvSpPr txBox="1"/>
          <p:nvPr/>
        </p:nvSpPr>
        <p:spPr>
          <a:xfrm>
            <a:off x="36423600" y="31013400"/>
            <a:ext cx="662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Ambiguous polar words</a:t>
            </a:r>
            <a:endParaRPr lang="en-US" sz="50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6423600" y="32689800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Too much slang</a:t>
            </a:r>
            <a:endParaRPr lang="en-US" sz="5000" dirty="0"/>
          </a:p>
        </p:txBody>
      </p:sp>
      <p:sp>
        <p:nvSpPr>
          <p:cNvPr id="151" name="TextBox 150"/>
          <p:cNvSpPr txBox="1"/>
          <p:nvPr/>
        </p:nvSpPr>
        <p:spPr>
          <a:xfrm>
            <a:off x="36499800" y="34241363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No polar words</a:t>
            </a:r>
            <a:endParaRPr lang="en-US" sz="5000" dirty="0"/>
          </a:p>
        </p:txBody>
      </p:sp>
      <p:sp>
        <p:nvSpPr>
          <p:cNvPr id="152" name="TextBox 151"/>
          <p:cNvSpPr txBox="1"/>
          <p:nvPr/>
        </p:nvSpPr>
        <p:spPr>
          <a:xfrm>
            <a:off x="36499800" y="35841563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Different context</a:t>
            </a:r>
            <a:endParaRPr lang="en-US" sz="5000" dirty="0"/>
          </a:p>
        </p:txBody>
      </p:sp>
      <p:sp>
        <p:nvSpPr>
          <p:cNvPr id="153" name="TextBox 152"/>
          <p:cNvSpPr txBox="1"/>
          <p:nvPr/>
        </p:nvSpPr>
        <p:spPr>
          <a:xfrm>
            <a:off x="40309800" y="29108400"/>
            <a:ext cx="53877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Why errors?</a:t>
            </a:r>
            <a:endParaRPr lang="en-US" sz="8000" b="1" dirty="0"/>
          </a:p>
        </p:txBody>
      </p:sp>
      <p:graphicFrame>
        <p:nvGraphicFramePr>
          <p:cNvPr id="154" name="Table 153"/>
          <p:cNvGraphicFramePr>
            <a:graphicFrameLocks noGrp="1"/>
          </p:cNvGraphicFramePr>
          <p:nvPr/>
        </p:nvGraphicFramePr>
        <p:xfrm>
          <a:off x="37195125" y="14020800"/>
          <a:ext cx="11811000" cy="61341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905500"/>
                <a:gridCol w="5905500"/>
              </a:tblGrid>
              <a:tr h="751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1" dirty="0"/>
                        <a:t>Approaches</a:t>
                      </a:r>
                      <a:endParaRPr lang="en-US" sz="5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1" dirty="0"/>
                        <a:t>Correct prediction</a:t>
                      </a:r>
                      <a:endParaRPr lang="en-US" sz="5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0" dirty="0"/>
                        <a:t>Bag of words</a:t>
                      </a:r>
                      <a:endParaRPr lang="en-US" sz="5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/>
                        <a:t>39.24%</a:t>
                      </a:r>
                      <a:endParaRPr lang="en-US" sz="5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0" dirty="0"/>
                        <a:t>Adjectives</a:t>
                      </a:r>
                      <a:endParaRPr lang="en-US" sz="5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/>
                        <a:t>44.27%</a:t>
                      </a:r>
                      <a:endParaRPr lang="en-US" sz="5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1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0" dirty="0" smtClean="0"/>
                        <a:t>Polar </a:t>
                      </a:r>
                      <a:r>
                        <a:rPr lang="en-US" sz="5000" b="0" dirty="0"/>
                        <a:t>words</a:t>
                      </a:r>
                      <a:endParaRPr lang="en-US" sz="5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dirty="0"/>
                        <a:t>58.34%</a:t>
                      </a:r>
                      <a:endParaRPr lang="en-US" sz="5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3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0" b="1" dirty="0"/>
                        <a:t>Our approach (Negation + Polarity + Position)</a:t>
                      </a:r>
                      <a:endParaRPr lang="en-US" sz="5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/>
                        <a:t>76.53%</a:t>
                      </a:r>
                      <a:endParaRPr lang="en-US" sz="6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5" name="Table 154"/>
          <p:cNvGraphicFramePr>
            <a:graphicFrameLocks noGrp="1"/>
          </p:cNvGraphicFramePr>
          <p:nvPr/>
        </p:nvGraphicFramePr>
        <p:xfrm>
          <a:off x="36747450" y="21183600"/>
          <a:ext cx="6705600" cy="54864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919791"/>
                <a:gridCol w="2785809"/>
              </a:tblGrid>
              <a:tr h="1097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/>
                        <a:t>Classes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Correct prediction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Positive review tweets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80.84%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Negative review tweets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69.03%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Mixed review tweets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57.67%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No review tweets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/>
                        <a:t>80.78%</a:t>
                      </a: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45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/>
                        <a:t>Classifying subjective/objective tweets</a:t>
                      </a:r>
                      <a:endParaRPr lang="en-US" sz="3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/>
                        <a:t>83.50%</a:t>
                      </a:r>
                      <a:endParaRPr lang="en-US" sz="4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824525" y="22555200"/>
            <a:ext cx="5629275" cy="4114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2" name="TextBox 91"/>
          <p:cNvSpPr txBox="1"/>
          <p:nvPr/>
        </p:nvSpPr>
        <p:spPr>
          <a:xfrm>
            <a:off x="43748325" y="2118360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Number of phrases to include as features</a:t>
            </a:r>
            <a:endParaRPr lang="en-US" sz="3000" dirty="0"/>
          </a:p>
        </p:txBody>
      </p:sp>
      <p:sp>
        <p:nvSpPr>
          <p:cNvPr id="94" name="TextBox 93"/>
          <p:cNvSpPr txBox="1"/>
          <p:nvPr/>
        </p:nvSpPr>
        <p:spPr>
          <a:xfrm>
            <a:off x="29108400" y="29108400"/>
            <a:ext cx="3429000" cy="2554545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1:0   2:0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3:1   4:0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5:0   6:1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+mj-lt"/>
                <a:ea typeface="Malgun Gothic" pitchFamily="34" charset="-127"/>
              </a:rPr>
              <a:t>7:1   8:0</a:t>
            </a:r>
            <a:endParaRPr lang="en-US" sz="4000" dirty="0">
              <a:solidFill>
                <a:srgbClr val="C00000"/>
              </a:solidFill>
              <a:latin typeface="+mj-lt"/>
              <a:ea typeface="Malgun Gothic" pitchFamily="34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3933</TotalTime>
  <Words>348</Words>
  <Application>Microsoft Office PowerPoint</Application>
  <PresentationFormat>Custom</PresentationFormat>
  <Paragraphs>123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thangam</dc:creator>
  <cp:lastModifiedBy>Lenin</cp:lastModifiedBy>
  <cp:revision>357</cp:revision>
  <dcterms:created xsi:type="dcterms:W3CDTF">2009-12-06T02:28:34Z</dcterms:created>
  <dcterms:modified xsi:type="dcterms:W3CDTF">2010-10-31T01:58:34Z</dcterms:modified>
</cp:coreProperties>
</file>