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6.xml" ContentType="application/vnd.openxmlformats-officedocument.presentationml.tags+xml"/>
  <Override PartName="/ppt/notesSlides/notesSlide25.xml" ContentType="application/vnd.openxmlformats-officedocument.presentationml.notesSlide+xml"/>
  <Override PartName="/ppt/tags/tag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8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9.xml" ContentType="application/vnd.openxmlformats-officedocument.presentationml.tags+xml"/>
  <Override PartName="/ppt/notesSlides/notesSlide34.xml" ContentType="application/vnd.openxmlformats-officedocument.presentationml.notesSlide+xml"/>
  <Override PartName="/ppt/tags/tag10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1.xml" ContentType="application/vnd.openxmlformats-officedocument.presentationml.tags+xml"/>
  <Override PartName="/ppt/notesSlides/notesSlide37.xml" ContentType="application/vnd.openxmlformats-officedocument.presentationml.notesSlide+xml"/>
  <Override PartName="/ppt/tags/tag12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3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ags/tag14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15.xml" ContentType="application/vnd.openxmlformats-officedocument.presentationml.tags+xml"/>
  <Override PartName="/ppt/notesSlides/notesSlide46.xml" ContentType="application/vnd.openxmlformats-officedocument.presentationml.notesSlide+xml"/>
  <Override PartName="/ppt/tags/tag16.xml" ContentType="application/vnd.openxmlformats-officedocument.presentationml.tags+xml"/>
  <Override PartName="/ppt/notesSlides/notesSlide47.xml" ContentType="application/vnd.openxmlformats-officedocument.presentationml.notesSlide+xml"/>
  <Override PartName="/ppt/tags/tag17.xml" ContentType="application/vnd.openxmlformats-officedocument.presentationml.tags+xml"/>
  <Override PartName="/ppt/notesSlides/notesSlide48.xml" ContentType="application/vnd.openxmlformats-officedocument.presentationml.notesSlide+xml"/>
  <Override PartName="/ppt/tags/tag18.xml" ContentType="application/vnd.openxmlformats-officedocument.presentationml.tags+xml"/>
  <Override PartName="/ppt/notesSlides/notesSlide49.xml" ContentType="application/vnd.openxmlformats-officedocument.presentationml.notesSlide+xml"/>
  <Override PartName="/ppt/tags/tag19.xml" ContentType="application/vnd.openxmlformats-officedocument.presentationml.tags+xml"/>
  <Override PartName="/ppt/notesSlides/notesSlide50.xml" ContentType="application/vnd.openxmlformats-officedocument.presentationml.notesSlide+xml"/>
  <Override PartName="/ppt/tags/tag20.xml" ContentType="application/vnd.openxmlformats-officedocument.presentationml.tags+xml"/>
  <Override PartName="/ppt/notesSlides/notesSlide51.xml" ContentType="application/vnd.openxmlformats-officedocument.presentationml.notesSlide+xml"/>
  <Override PartName="/ppt/tags/tag21.xml" ContentType="application/vnd.openxmlformats-officedocument.presentationml.tags+xml"/>
  <Override PartName="/ppt/notesSlides/notesSlide52.xml" ContentType="application/vnd.openxmlformats-officedocument.presentationml.notesSlide+xml"/>
  <Override PartName="/ppt/tags/tag22.xml" ContentType="application/vnd.openxmlformats-officedocument.presentationml.tags+xml"/>
  <Override PartName="/ppt/notesSlides/notesSlide53.xml" ContentType="application/vnd.openxmlformats-officedocument.presentationml.notesSlide+xml"/>
  <Override PartName="/ppt/tags/tag23.xml" ContentType="application/vnd.openxmlformats-officedocument.presentationml.tags+xml"/>
  <Override PartName="/ppt/notesSlides/notesSlide54.xml" ContentType="application/vnd.openxmlformats-officedocument.presentationml.notesSlide+xml"/>
  <Override PartName="/ppt/tags/tag24.xml" ContentType="application/vnd.openxmlformats-officedocument.presentationml.tags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25.xml" ContentType="application/vnd.openxmlformats-officedocument.presentationml.tags+xml"/>
  <Override PartName="/ppt/notesSlides/notesSlide57.xml" ContentType="application/vnd.openxmlformats-officedocument.presentationml.notesSlide+xml"/>
  <Override PartName="/ppt/tags/tag26.xml" ContentType="application/vnd.openxmlformats-officedocument.presentationml.tags+xml"/>
  <Override PartName="/ppt/notesSlides/notesSlide58.xml" ContentType="application/vnd.openxmlformats-officedocument.presentationml.notesSlide+xml"/>
  <Override PartName="/ppt/tags/tag27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28.xml" ContentType="application/vnd.openxmlformats-officedocument.presentationml.tags+xml"/>
  <Override PartName="/ppt/notesSlides/notesSlide61.xml" ContentType="application/vnd.openxmlformats-officedocument.presentationml.notesSlide+xml"/>
  <Override PartName="/ppt/tags/tag29.xml" ContentType="application/vnd.openxmlformats-officedocument.presentationml.tags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9"/>
  </p:notesMasterIdLst>
  <p:sldIdLst>
    <p:sldId id="256" r:id="rId2"/>
    <p:sldId id="257" r:id="rId3"/>
    <p:sldId id="258" r:id="rId4"/>
    <p:sldId id="259" r:id="rId5"/>
    <p:sldId id="288" r:id="rId6"/>
    <p:sldId id="282" r:id="rId7"/>
    <p:sldId id="884" r:id="rId8"/>
    <p:sldId id="1339" r:id="rId9"/>
    <p:sldId id="1385" r:id="rId10"/>
    <p:sldId id="1328" r:id="rId11"/>
    <p:sldId id="1332" r:id="rId12"/>
    <p:sldId id="1386" r:id="rId13"/>
    <p:sldId id="1330" r:id="rId14"/>
    <p:sldId id="1387" r:id="rId15"/>
    <p:sldId id="1333" r:id="rId16"/>
    <p:sldId id="1334" r:id="rId17"/>
    <p:sldId id="1335" r:id="rId18"/>
    <p:sldId id="1336" r:id="rId19"/>
    <p:sldId id="1058" r:id="rId20"/>
    <p:sldId id="810" r:id="rId21"/>
    <p:sldId id="811" r:id="rId22"/>
    <p:sldId id="812" r:id="rId23"/>
    <p:sldId id="813" r:id="rId24"/>
    <p:sldId id="814" r:id="rId25"/>
    <p:sldId id="815" r:id="rId26"/>
    <p:sldId id="1111" r:id="rId27"/>
    <p:sldId id="1112" r:id="rId28"/>
    <p:sldId id="1113" r:id="rId29"/>
    <p:sldId id="1062" r:id="rId30"/>
    <p:sldId id="821" r:id="rId31"/>
    <p:sldId id="1196" r:id="rId32"/>
    <p:sldId id="1198" r:id="rId33"/>
    <p:sldId id="1200" r:id="rId34"/>
    <p:sldId id="1202" r:id="rId35"/>
    <p:sldId id="1204" r:id="rId36"/>
    <p:sldId id="1206" r:id="rId37"/>
    <p:sldId id="835" r:id="rId38"/>
    <p:sldId id="836" r:id="rId39"/>
    <p:sldId id="837" r:id="rId40"/>
    <p:sldId id="838" r:id="rId41"/>
    <p:sldId id="839" r:id="rId42"/>
    <p:sldId id="841" r:id="rId43"/>
    <p:sldId id="842" r:id="rId44"/>
    <p:sldId id="843" r:id="rId45"/>
    <p:sldId id="844" r:id="rId46"/>
    <p:sldId id="1439" r:id="rId47"/>
    <p:sldId id="1207" r:id="rId48"/>
    <p:sldId id="1438" r:id="rId49"/>
    <p:sldId id="1061" r:id="rId50"/>
    <p:sldId id="1063" r:id="rId51"/>
    <p:sldId id="851" r:id="rId52"/>
    <p:sldId id="1064" r:id="rId53"/>
    <p:sldId id="1411" r:id="rId54"/>
    <p:sldId id="1065" r:id="rId55"/>
    <p:sldId id="856" r:id="rId56"/>
    <p:sldId id="1426" r:id="rId57"/>
    <p:sldId id="1397" r:id="rId58"/>
    <p:sldId id="1427" r:id="rId59"/>
    <p:sldId id="1440" r:id="rId60"/>
    <p:sldId id="1441" r:id="rId61"/>
    <p:sldId id="1443" r:id="rId62"/>
    <p:sldId id="1442" r:id="rId63"/>
    <p:sldId id="1168" r:id="rId64"/>
    <p:sldId id="1370" r:id="rId65"/>
    <p:sldId id="1371" r:id="rId66"/>
    <p:sldId id="1372" r:id="rId67"/>
    <p:sldId id="1412" r:id="rId68"/>
    <p:sldId id="1414" r:id="rId69"/>
    <p:sldId id="1415" r:id="rId70"/>
    <p:sldId id="1416" r:id="rId71"/>
    <p:sldId id="1417" r:id="rId72"/>
    <p:sldId id="1375" r:id="rId73"/>
    <p:sldId id="1376" r:id="rId74"/>
    <p:sldId id="1377" r:id="rId75"/>
    <p:sldId id="1403" r:id="rId76"/>
    <p:sldId id="1419" r:id="rId77"/>
    <p:sldId id="1343" r:id="rId78"/>
    <p:sldId id="1346" r:id="rId79"/>
    <p:sldId id="1347" r:id="rId80"/>
    <p:sldId id="1348" r:id="rId81"/>
    <p:sldId id="1349" r:id="rId82"/>
    <p:sldId id="1350" r:id="rId83"/>
    <p:sldId id="1351" r:id="rId84"/>
    <p:sldId id="1352" r:id="rId85"/>
    <p:sldId id="1353" r:id="rId86"/>
    <p:sldId id="1354" r:id="rId87"/>
    <p:sldId id="1355" r:id="rId88"/>
    <p:sldId id="1356" r:id="rId89"/>
    <p:sldId id="1357" r:id="rId90"/>
    <p:sldId id="1358" r:id="rId91"/>
    <p:sldId id="1359" r:id="rId92"/>
    <p:sldId id="1360" r:id="rId93"/>
    <p:sldId id="1253" r:id="rId94"/>
    <p:sldId id="1420" r:id="rId95"/>
    <p:sldId id="1389" r:id="rId96"/>
    <p:sldId id="1260" r:id="rId97"/>
    <p:sldId id="1261" r:id="rId98"/>
    <p:sldId id="1263" r:id="rId99"/>
    <p:sldId id="1264" r:id="rId100"/>
    <p:sldId id="1422" r:id="rId101"/>
    <p:sldId id="1423" r:id="rId102"/>
    <p:sldId id="1424" r:id="rId103"/>
    <p:sldId id="1425" r:id="rId104"/>
    <p:sldId id="1393" r:id="rId105"/>
    <p:sldId id="1270" r:id="rId106"/>
    <p:sldId id="1383" r:id="rId107"/>
    <p:sldId id="1406" r:id="rId108"/>
    <p:sldId id="1407" r:id="rId109"/>
    <p:sldId id="1408" r:id="rId110"/>
    <p:sldId id="1409" r:id="rId111"/>
    <p:sldId id="1410" r:id="rId112"/>
    <p:sldId id="1281" r:id="rId113"/>
    <p:sldId id="1286" r:id="rId114"/>
    <p:sldId id="1394" r:id="rId115"/>
    <p:sldId id="1395" r:id="rId116"/>
    <p:sldId id="1361" r:id="rId117"/>
    <p:sldId id="1363" r:id="rId118"/>
    <p:sldId id="1421" r:id="rId119"/>
    <p:sldId id="1435" r:id="rId120"/>
    <p:sldId id="1428" r:id="rId121"/>
    <p:sldId id="1434" r:id="rId122"/>
    <p:sldId id="1436" r:id="rId123"/>
    <p:sldId id="1214" r:id="rId124"/>
    <p:sldId id="1219" r:id="rId125"/>
    <p:sldId id="1399" r:id="rId126"/>
    <p:sldId id="1400" r:id="rId127"/>
    <p:sldId id="1437" r:id="rId1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1" autoAdjust="0"/>
    <p:restoredTop sz="86315" autoAdjust="0"/>
  </p:normalViewPr>
  <p:slideViewPr>
    <p:cSldViewPr>
      <p:cViewPr>
        <p:scale>
          <a:sx n="90" d="100"/>
          <a:sy n="90" d="100"/>
        </p:scale>
        <p:origin x="-156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368FB5-A5A9-44A6-AF48-4ECCFAD5C618}" type="datetimeFigureOut">
              <a:rPr lang="en-US" smtClean="0"/>
              <a:t>7/28/2014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3BA46B-04EC-45A0-9EE7-2325557E4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70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Asynchronous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45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Asynchronous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45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188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 try to add a feature to our example app here.</a:t>
            </a:r>
          </a:p>
          <a:p>
            <a:r>
              <a:rPr lang="en-US" dirty="0" smtClean="0"/>
              <a:t>Instead</a:t>
            </a:r>
            <a:r>
              <a:rPr lang="en-US" baseline="0" dirty="0" smtClean="0"/>
              <a:t> of making a single request, we want to make two requests and compare the rating.</a:t>
            </a:r>
          </a:p>
          <a:p>
            <a:r>
              <a:rPr lang="en-US" baseline="0" dirty="0" smtClean="0"/>
              <a:t>Here is how the execution trace looks like.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still is a simple user transaction but it already contains 18 edges.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 Since most tasks need to be performed</a:t>
            </a:r>
            <a:r>
              <a:rPr lang="en-US" baseline="0" dirty="0" smtClean="0"/>
              <a:t> asynchronously, t</a:t>
            </a:r>
            <a:r>
              <a:rPr lang="en-US" dirty="0" smtClean="0"/>
              <a:t>ransactions</a:t>
            </a:r>
            <a:r>
              <a:rPr lang="en-US" baseline="0" dirty="0" smtClean="0"/>
              <a:t> quickly gets complicated with complex thread synchronization.</a:t>
            </a:r>
          </a:p>
          <a:p>
            <a:r>
              <a:rPr lang="en-US" dirty="0" smtClean="0"/>
              <a:t>Here is a example of</a:t>
            </a:r>
            <a:r>
              <a:rPr lang="en-US" baseline="0" dirty="0" smtClean="0"/>
              <a:t> transaction which processes data from two http calls.</a:t>
            </a:r>
          </a:p>
          <a:p>
            <a:endParaRPr lang="en-US" baseline="0" dirty="0" smtClean="0"/>
          </a:p>
          <a:p>
            <a:pPr marL="174708" indent="-174708">
              <a:buFontTx/>
              <a:buChar char="-"/>
            </a:pPr>
            <a:r>
              <a:rPr lang="en-US" baseline="0" dirty="0" smtClean="0"/>
              <a:t>When the user interacts, it creates a background thread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And start two Http requests.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Then it blocks the thread.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The first response comes back, does some processing and informs the blocked thread that it has finished.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Later, the second response comes back, and fires the blocked thread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At this point the thread wakes up, does some processing and updates the UI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get the transaction</a:t>
            </a:r>
            <a:r>
              <a:rPr lang="en-US" baseline="0" dirty="0" smtClean="0"/>
              <a:t> graph and the user perceived delay, you have to track all the causality between threads and thread synchronizations.</a:t>
            </a:r>
          </a:p>
          <a:p>
            <a:r>
              <a:rPr lang="en-US" baseline="0" dirty="0" smtClean="0"/>
              <a:t>And the user perceived delay is from the start to the end.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0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 try to add a feature to our example app here.</a:t>
            </a:r>
          </a:p>
          <a:p>
            <a:r>
              <a:rPr lang="en-US" dirty="0" smtClean="0"/>
              <a:t>Instead</a:t>
            </a:r>
            <a:r>
              <a:rPr lang="en-US" baseline="0" dirty="0" smtClean="0"/>
              <a:t> of making a single request, we want to make two requests and compare the rating.</a:t>
            </a:r>
          </a:p>
          <a:p>
            <a:r>
              <a:rPr lang="en-US" baseline="0" dirty="0" smtClean="0"/>
              <a:t>Here is how the execution trace looks like.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still is a simple user transaction but it already contains 18 edges.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- Since most tasks need to be performed</a:t>
            </a:r>
            <a:r>
              <a:rPr lang="en-US" baseline="0" dirty="0" smtClean="0"/>
              <a:t> asynchronously, t</a:t>
            </a:r>
            <a:r>
              <a:rPr lang="en-US" dirty="0" smtClean="0"/>
              <a:t>ransactions</a:t>
            </a:r>
            <a:r>
              <a:rPr lang="en-US" baseline="0" dirty="0" smtClean="0"/>
              <a:t> quickly gets complicated with complex thread synchronization.</a:t>
            </a:r>
          </a:p>
          <a:p>
            <a:r>
              <a:rPr lang="en-US" dirty="0" smtClean="0"/>
              <a:t>Here is a example of</a:t>
            </a:r>
            <a:r>
              <a:rPr lang="en-US" baseline="0" dirty="0" smtClean="0"/>
              <a:t> transaction which processes data from two http calls.</a:t>
            </a:r>
          </a:p>
          <a:p>
            <a:endParaRPr lang="en-US" baseline="0" dirty="0" smtClean="0"/>
          </a:p>
          <a:p>
            <a:pPr marL="174708" indent="-174708">
              <a:buFontTx/>
              <a:buChar char="-"/>
            </a:pPr>
            <a:r>
              <a:rPr lang="en-US" baseline="0" dirty="0" smtClean="0"/>
              <a:t>When the user interacts, it creates a background thread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And start two Http requests. 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Then it blocks the thread.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The first response comes back, does some processing and informs the blocked thread that it has finished.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Later, the second response comes back, and fires the blocked thread</a:t>
            </a:r>
          </a:p>
          <a:p>
            <a:pPr marL="174708" indent="-174708">
              <a:buFontTx/>
              <a:buChar char="-"/>
            </a:pPr>
            <a:r>
              <a:rPr lang="en-US" baseline="0" dirty="0" smtClean="0"/>
              <a:t>At this point the thread wakes up, does some processing and updates the UI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get the transaction</a:t>
            </a:r>
            <a:r>
              <a:rPr lang="en-US" baseline="0" dirty="0" smtClean="0"/>
              <a:t> graph and the user perceived delay, you have to track all the causality between threads and thread synchronizations.</a:t>
            </a:r>
          </a:p>
          <a:p>
            <a:r>
              <a:rPr lang="en-US" baseline="0" dirty="0" smtClean="0"/>
              <a:t>And the user perceived delay is from the start to the end.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30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4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21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33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33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BA46B-04EC-45A0-9EE7-2325557E4D8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11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29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27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27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527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BA46B-04EC-45A0-9EE7-2325557E4D8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8413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BA46B-04EC-45A0-9EE7-2325557E4D89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26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 this transaction here.</a:t>
            </a:r>
            <a:r>
              <a:rPr lang="en-US" baseline="0" dirty="0" smtClean="0"/>
              <a:t> Once you get rid of all the controllable bottlenecks, our goal is to tightly control the user-perceived delay. </a:t>
            </a:r>
          </a:p>
          <a:p>
            <a:r>
              <a:rPr lang="en-US" baseline="0" dirty="0" smtClean="0"/>
              <a:t>To tightly control the user-perceived delay, the one place of control you have is at the server where the core logic of the processing is. Today developers do put in a lot of effort to tightly control the server delay.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BA46B-04EC-45A0-9EE7-2325557E4D89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952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 this transaction here.</a:t>
            </a:r>
            <a:r>
              <a:rPr lang="en-US" baseline="0" dirty="0" smtClean="0"/>
              <a:t> Once you get rid of all the controllable bottlenecks, our goal is to tightly control the user-perceived delay. </a:t>
            </a:r>
          </a:p>
          <a:p>
            <a:r>
              <a:rPr lang="en-US" baseline="0" dirty="0" smtClean="0"/>
              <a:t>To tightly control the user-perceived delay, the one place of control you have is at the server where the core logic of the processing is. Today developers do put in a lot of effort to tightly control the server delay.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BA46B-04EC-45A0-9EE7-2325557E4D89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952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 this transaction here.</a:t>
            </a:r>
            <a:r>
              <a:rPr lang="en-US" baseline="0" dirty="0" smtClean="0"/>
              <a:t> Once you get rid of all the controllable bottlenecks, our goal is to tightly control the user-perceived delay. </a:t>
            </a:r>
          </a:p>
          <a:p>
            <a:r>
              <a:rPr lang="en-US" baseline="0" dirty="0" smtClean="0"/>
              <a:t>To tightly control the user-perceived delay, the one place of control you have is at the server where the core logic of the processing is. Today developers do put in a lot of effort to tightly control the server delay.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BA46B-04EC-45A0-9EE7-2325557E4D89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95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16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 this transaction here.</a:t>
            </a:r>
            <a:r>
              <a:rPr lang="en-US" baseline="0" dirty="0" smtClean="0"/>
              <a:t> Once you get rid of all the controllable bottlenecks, our goal is to tightly control the user-perceived delay. </a:t>
            </a:r>
          </a:p>
          <a:p>
            <a:r>
              <a:rPr lang="en-US" baseline="0" dirty="0" smtClean="0"/>
              <a:t>To tightly control the user-perceived delay, the one place of control you have is at the server where the core logic of the processing is. Today developers do put in a lot of effort to tightly control the server delay.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BA46B-04EC-45A0-9EE7-2325557E4D89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952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 this transaction here.</a:t>
            </a:r>
            <a:r>
              <a:rPr lang="en-US" baseline="0" dirty="0" smtClean="0"/>
              <a:t> Once you get rid of all the controllable bottlenecks, our goal is to tightly control the user-perceived delay. </a:t>
            </a:r>
          </a:p>
          <a:p>
            <a:r>
              <a:rPr lang="en-US" baseline="0" dirty="0" smtClean="0"/>
              <a:t>To tightly control the user-perceived delay, the one place of control you have is at the server where the core logic of the processing is. Today developers do put in a lot of effort to tightly control the server delay.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BA46B-04EC-45A0-9EE7-2325557E4D89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952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396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396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396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396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take this transaction here.</a:t>
            </a:r>
            <a:r>
              <a:rPr lang="en-US" baseline="0" dirty="0" smtClean="0"/>
              <a:t> Once you get rid of all the controllable bottlenecks, our goal is to tightly control the user-perceived delay. </a:t>
            </a:r>
          </a:p>
          <a:p>
            <a:r>
              <a:rPr lang="en-US" baseline="0" dirty="0" smtClean="0"/>
              <a:t>To tightly control the user-perceived delay, the one place of control you have is at the server where the core logic of the processing is. Today developers do put in a lot of effort to tightly control the server delay.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BA46B-04EC-45A0-9EE7-2325557E4D89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9952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BA46B-04EC-45A0-9EE7-2325557E4D8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105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86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Blue color for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6961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106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BA46B-04EC-45A0-9EE7-2325557E4D89}" type="slidenum">
              <a:rPr lang="en-US" smtClean="0"/>
              <a:t>117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1054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118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6321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BA46B-04EC-45A0-9EE7-2325557E4D89}" type="slidenum">
              <a:rPr lang="en-US" smtClean="0"/>
              <a:t>119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48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8905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568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BA46B-04EC-45A0-9EE7-2325557E4D89}" type="slidenum">
              <a:rPr lang="en-US" smtClean="0"/>
              <a:t>127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48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Hypothetical Synchronous Code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35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Asynchronous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E2BF0-3C71-4FA3-A3CE-A3A2182C886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4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95FD-752B-4B14-9721-D8DEDE8B2CEE}" type="datetime1">
              <a:rPr lang="en-US" smtClean="0"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239B-B93B-4F17-92AB-CEE8BD18C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E4B1-C142-48A1-A41F-1EA34A156018}" type="datetime1">
              <a:rPr lang="en-US" smtClean="0"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239B-B93B-4F17-92AB-CEE8BD18C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286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CF273-8145-4E29-A79E-5CDB12DD6E5B}" type="datetime1">
              <a:rPr lang="en-US" smtClean="0"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239B-B93B-4F17-92AB-CEE8BD18C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2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35698-5F7C-4590-A659-AA0E1CA65E6F}" type="datetime1">
              <a:rPr lang="en-US" smtClean="0"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239B-B93B-4F17-92AB-CEE8BD18C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82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08CBB-E5F3-4017-93C6-3C89B5F9447A}" type="datetime1">
              <a:rPr lang="en-US" smtClean="0"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239B-B93B-4F17-92AB-CEE8BD18C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37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C21E-6A57-4483-80A5-656F5C021786}" type="datetime1">
              <a:rPr lang="en-US" smtClean="0"/>
              <a:t>7/28/2014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239B-B93B-4F17-92AB-CEE8BD18C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59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F8A8-887C-4F1D-ADD7-EB74753C2FF8}" type="datetime1">
              <a:rPr lang="en-US" smtClean="0"/>
              <a:t>7/28/2014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239B-B93B-4F17-92AB-CEE8BD18C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6F50-E254-44DD-9E67-3FBB3F68A942}" type="datetime1">
              <a:rPr lang="en-US" smtClean="0"/>
              <a:t>7/28/2014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239B-B93B-4F17-92AB-CEE8BD18C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0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7820C-C1C5-4234-AC37-D87CD0622FA9}" type="datetime1">
              <a:rPr lang="en-US" smtClean="0"/>
              <a:t>7/28/2014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239B-B93B-4F17-92AB-CEE8BD18C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97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6FD6B-FEE2-4627-A7A9-404993800090}" type="datetime1">
              <a:rPr lang="en-US" smtClean="0"/>
              <a:t>7/28/2014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239B-B93B-4F17-92AB-CEE8BD18C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8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543DA-A21D-420F-B2D7-93D555D5496A}" type="datetime1">
              <a:rPr lang="en-US" smtClean="0"/>
              <a:t>7/28/2014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7239B-B93B-4F17-92AB-CEE8BD18C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25DB4-D390-45AA-84AD-4363D461FA3A}" type="datetime1">
              <a:rPr lang="en-US" smtClean="0"/>
              <a:t>7/28/2014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7239B-B93B-4F17-92AB-CEE8BD18CD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17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186.png"/><Relationship Id="rId4" Type="http://schemas.openxmlformats.org/officeDocument/2006/relationships/image" Target="../media/image18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186.png"/><Relationship Id="rId4" Type="http://schemas.openxmlformats.org/officeDocument/2006/relationships/image" Target="../media/image18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6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86.png"/><Relationship Id="rId4" Type="http://schemas.openxmlformats.org/officeDocument/2006/relationships/image" Target="../media/image18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157.png"/><Relationship Id="rId4" Type="http://schemas.openxmlformats.org/officeDocument/2006/relationships/image" Target="../media/image18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87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png"/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190.png"/><Relationship Id="rId4" Type="http://schemas.openxmlformats.org/officeDocument/2006/relationships/image" Target="../media/image189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e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e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99.png"/><Relationship Id="rId3" Type="http://schemas.openxmlformats.org/officeDocument/2006/relationships/image" Target="../media/image1.png"/><Relationship Id="rId7" Type="http://schemas.openxmlformats.org/officeDocument/2006/relationships/image" Target="../media/image195.png"/><Relationship Id="rId12" Type="http://schemas.openxmlformats.org/officeDocument/2006/relationships/image" Target="../media/image19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png"/><Relationship Id="rId11" Type="http://schemas.openxmlformats.org/officeDocument/2006/relationships/image" Target="../media/image197.png"/><Relationship Id="rId5" Type="http://schemas.openxmlformats.org/officeDocument/2006/relationships/image" Target="../media/image5.png"/><Relationship Id="rId10" Type="http://schemas.openxmlformats.org/officeDocument/2006/relationships/image" Target="../media/image196.png"/><Relationship Id="rId4" Type="http://schemas.openxmlformats.org/officeDocument/2006/relationships/image" Target="../media/image2.png"/><Relationship Id="rId9" Type="http://schemas.openxmlformats.org/officeDocument/2006/relationships/image" Target="../media/image122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4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2.jpeg"/><Relationship Id="rId4" Type="http://schemas.openxmlformats.org/officeDocument/2006/relationships/image" Target="../media/image201.pn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9.png"/><Relationship Id="rId5" Type="http://schemas.openxmlformats.org/officeDocument/2006/relationships/image" Target="../media/image161.gif"/><Relationship Id="rId4" Type="http://schemas.openxmlformats.org/officeDocument/2006/relationships/image" Target="../media/image160.png"/><Relationship Id="rId9" Type="http://schemas.openxmlformats.org/officeDocument/2006/relationships/image" Target="../media/image1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5" Type="http://schemas.openxmlformats.org/officeDocument/2006/relationships/image" Target="../media/image160.png"/><Relationship Id="rId4" Type="http://schemas.openxmlformats.org/officeDocument/2006/relationships/image" Target="../media/image1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1.gif"/><Relationship Id="rId7" Type="http://schemas.openxmlformats.org/officeDocument/2006/relationships/image" Target="../media/image1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5" Type="http://schemas.openxmlformats.org/officeDocument/2006/relationships/image" Target="../media/image160.png"/><Relationship Id="rId4" Type="http://schemas.openxmlformats.org/officeDocument/2006/relationships/image" Target="../media/image1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2.png"/><Relationship Id="rId21" Type="http://schemas.openxmlformats.org/officeDocument/2006/relationships/image" Target="../media/image27.jpe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63" Type="http://schemas.openxmlformats.org/officeDocument/2006/relationships/image" Target="../media/image66.png"/><Relationship Id="rId68" Type="http://schemas.openxmlformats.org/officeDocument/2006/relationships/image" Target="../media/image71.png"/><Relationship Id="rId84" Type="http://schemas.openxmlformats.org/officeDocument/2006/relationships/image" Target="../media/image87.png"/><Relationship Id="rId89" Type="http://schemas.openxmlformats.org/officeDocument/2006/relationships/image" Target="../media/image92.png"/><Relationship Id="rId16" Type="http://schemas.openxmlformats.org/officeDocument/2006/relationships/image" Target="../media/image22.png"/><Relationship Id="rId107" Type="http://schemas.openxmlformats.org/officeDocument/2006/relationships/image" Target="../media/image110.jpeg"/><Relationship Id="rId11" Type="http://schemas.openxmlformats.org/officeDocument/2006/relationships/image" Target="../media/image19.jpe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53" Type="http://schemas.openxmlformats.org/officeDocument/2006/relationships/image" Target="../media/image57.png"/><Relationship Id="rId58" Type="http://schemas.openxmlformats.org/officeDocument/2006/relationships/image" Target="../media/image61.png"/><Relationship Id="rId74" Type="http://schemas.openxmlformats.org/officeDocument/2006/relationships/image" Target="../media/image77.png"/><Relationship Id="rId79" Type="http://schemas.openxmlformats.org/officeDocument/2006/relationships/image" Target="../media/image82.jpeg"/><Relationship Id="rId102" Type="http://schemas.openxmlformats.org/officeDocument/2006/relationships/image" Target="../media/image105.png"/><Relationship Id="rId5" Type="http://schemas.openxmlformats.org/officeDocument/2006/relationships/image" Target="../media/image15.jpeg"/><Relationship Id="rId90" Type="http://schemas.openxmlformats.org/officeDocument/2006/relationships/image" Target="../media/image93.png"/><Relationship Id="rId95" Type="http://schemas.openxmlformats.org/officeDocument/2006/relationships/image" Target="../media/image98.png"/><Relationship Id="rId22" Type="http://schemas.openxmlformats.org/officeDocument/2006/relationships/image" Target="../media/image28.jpeg"/><Relationship Id="rId27" Type="http://schemas.openxmlformats.org/officeDocument/2006/relationships/image" Target="../media/image33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64" Type="http://schemas.openxmlformats.org/officeDocument/2006/relationships/image" Target="../media/image67.png"/><Relationship Id="rId69" Type="http://schemas.openxmlformats.org/officeDocument/2006/relationships/image" Target="../media/image72.png"/><Relationship Id="rId80" Type="http://schemas.openxmlformats.org/officeDocument/2006/relationships/image" Target="../media/image83.png"/><Relationship Id="rId85" Type="http://schemas.openxmlformats.org/officeDocument/2006/relationships/image" Target="../media/image88.png"/><Relationship Id="rId12" Type="http://schemas.openxmlformats.org/officeDocument/2006/relationships/image" Target="../media/image20.jpeg"/><Relationship Id="rId17" Type="http://schemas.openxmlformats.org/officeDocument/2006/relationships/image" Target="../media/image23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59" Type="http://schemas.openxmlformats.org/officeDocument/2006/relationships/image" Target="../media/image62.png"/><Relationship Id="rId103" Type="http://schemas.openxmlformats.org/officeDocument/2006/relationships/image" Target="../media/image106.jpeg"/><Relationship Id="rId108" Type="http://schemas.openxmlformats.org/officeDocument/2006/relationships/image" Target="../media/image111.jpeg"/><Relationship Id="rId54" Type="http://schemas.openxmlformats.org/officeDocument/2006/relationships/image" Target="../media/image13.png"/><Relationship Id="rId70" Type="http://schemas.openxmlformats.org/officeDocument/2006/relationships/image" Target="../media/image73.png"/><Relationship Id="rId75" Type="http://schemas.openxmlformats.org/officeDocument/2006/relationships/image" Target="../media/image78.png"/><Relationship Id="rId91" Type="http://schemas.openxmlformats.org/officeDocument/2006/relationships/image" Target="../media/image94.png"/><Relationship Id="rId9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5" Type="http://schemas.openxmlformats.org/officeDocument/2006/relationships/image" Target="../media/image21.jpeg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36" Type="http://schemas.openxmlformats.org/officeDocument/2006/relationships/image" Target="../media/image41.png"/><Relationship Id="rId49" Type="http://schemas.openxmlformats.org/officeDocument/2006/relationships/image" Target="../media/image53.png"/><Relationship Id="rId57" Type="http://schemas.openxmlformats.org/officeDocument/2006/relationships/image" Target="../media/image60.png"/><Relationship Id="rId106" Type="http://schemas.openxmlformats.org/officeDocument/2006/relationships/image" Target="../media/image109.jpeg"/><Relationship Id="rId10" Type="http://schemas.openxmlformats.org/officeDocument/2006/relationships/image" Target="../media/image18.jpeg"/><Relationship Id="rId31" Type="http://schemas.openxmlformats.org/officeDocument/2006/relationships/image" Target="../media/image4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73" Type="http://schemas.openxmlformats.org/officeDocument/2006/relationships/image" Target="../media/image76.png"/><Relationship Id="rId78" Type="http://schemas.openxmlformats.org/officeDocument/2006/relationships/image" Target="../media/image81.png"/><Relationship Id="rId81" Type="http://schemas.openxmlformats.org/officeDocument/2006/relationships/image" Target="../media/image84.png"/><Relationship Id="rId86" Type="http://schemas.openxmlformats.org/officeDocument/2006/relationships/image" Target="../media/image89.png"/><Relationship Id="rId94" Type="http://schemas.openxmlformats.org/officeDocument/2006/relationships/image" Target="../media/image97.png"/><Relationship Id="rId99" Type="http://schemas.openxmlformats.org/officeDocument/2006/relationships/image" Target="../media/image102.jpeg"/><Relationship Id="rId101" Type="http://schemas.openxmlformats.org/officeDocument/2006/relationships/image" Target="../media/image104.jpeg"/><Relationship Id="rId4" Type="http://schemas.openxmlformats.org/officeDocument/2006/relationships/image" Target="../media/image7.jpeg"/><Relationship Id="rId9" Type="http://schemas.openxmlformats.org/officeDocument/2006/relationships/image" Target="../media/image17.jpeg"/><Relationship Id="rId13" Type="http://schemas.openxmlformats.org/officeDocument/2006/relationships/image" Target="../media/image10.jpeg"/><Relationship Id="rId18" Type="http://schemas.openxmlformats.org/officeDocument/2006/relationships/image" Target="../media/image24.png"/><Relationship Id="rId39" Type="http://schemas.openxmlformats.org/officeDocument/2006/relationships/image" Target="../media/image12.png"/><Relationship Id="rId109" Type="http://schemas.openxmlformats.org/officeDocument/2006/relationships/image" Target="../media/image112.png"/><Relationship Id="rId34" Type="http://schemas.openxmlformats.org/officeDocument/2006/relationships/image" Target="../media/image39.png"/><Relationship Id="rId50" Type="http://schemas.openxmlformats.org/officeDocument/2006/relationships/image" Target="../media/image54.png"/><Relationship Id="rId55" Type="http://schemas.openxmlformats.org/officeDocument/2006/relationships/image" Target="../media/image58.png"/><Relationship Id="rId76" Type="http://schemas.openxmlformats.org/officeDocument/2006/relationships/image" Target="../media/image79.png"/><Relationship Id="rId97" Type="http://schemas.openxmlformats.org/officeDocument/2006/relationships/image" Target="../media/image100.png"/><Relationship Id="rId104" Type="http://schemas.openxmlformats.org/officeDocument/2006/relationships/image" Target="../media/image107.jpeg"/><Relationship Id="rId7" Type="http://schemas.openxmlformats.org/officeDocument/2006/relationships/image" Target="../media/image9.jpeg"/><Relationship Id="rId71" Type="http://schemas.openxmlformats.org/officeDocument/2006/relationships/image" Target="../media/image74.jpeg"/><Relationship Id="rId92" Type="http://schemas.openxmlformats.org/officeDocument/2006/relationships/image" Target="../media/image95.png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5.png"/><Relationship Id="rId24" Type="http://schemas.openxmlformats.org/officeDocument/2006/relationships/image" Target="../media/image30.jpe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66" Type="http://schemas.openxmlformats.org/officeDocument/2006/relationships/image" Target="../media/image69.png"/><Relationship Id="rId87" Type="http://schemas.openxmlformats.org/officeDocument/2006/relationships/image" Target="../media/image90.png"/><Relationship Id="rId110" Type="http://schemas.openxmlformats.org/officeDocument/2006/relationships/image" Target="../media/image113.jpeg"/><Relationship Id="rId61" Type="http://schemas.openxmlformats.org/officeDocument/2006/relationships/image" Target="../media/image64.jpeg"/><Relationship Id="rId82" Type="http://schemas.openxmlformats.org/officeDocument/2006/relationships/image" Target="../media/image85.png"/><Relationship Id="rId19" Type="http://schemas.openxmlformats.org/officeDocument/2006/relationships/image" Target="../media/image25.png"/><Relationship Id="rId14" Type="http://schemas.openxmlformats.org/officeDocument/2006/relationships/image" Target="../media/image11.jpeg"/><Relationship Id="rId30" Type="http://schemas.openxmlformats.org/officeDocument/2006/relationships/image" Target="../media/image36.png"/><Relationship Id="rId35" Type="http://schemas.openxmlformats.org/officeDocument/2006/relationships/image" Target="../media/image40.png"/><Relationship Id="rId56" Type="http://schemas.openxmlformats.org/officeDocument/2006/relationships/image" Target="../media/image59.png"/><Relationship Id="rId77" Type="http://schemas.openxmlformats.org/officeDocument/2006/relationships/image" Target="../media/image80.jpeg"/><Relationship Id="rId100" Type="http://schemas.openxmlformats.org/officeDocument/2006/relationships/image" Target="../media/image103.jpeg"/><Relationship Id="rId105" Type="http://schemas.openxmlformats.org/officeDocument/2006/relationships/image" Target="../media/image108.jpeg"/><Relationship Id="rId8" Type="http://schemas.openxmlformats.org/officeDocument/2006/relationships/image" Target="../media/image16.jpeg"/><Relationship Id="rId51" Type="http://schemas.openxmlformats.org/officeDocument/2006/relationships/image" Target="../media/image55.png"/><Relationship Id="rId72" Type="http://schemas.openxmlformats.org/officeDocument/2006/relationships/image" Target="../media/image75.png"/><Relationship Id="rId93" Type="http://schemas.openxmlformats.org/officeDocument/2006/relationships/image" Target="../media/image96.png"/><Relationship Id="rId98" Type="http://schemas.openxmlformats.org/officeDocument/2006/relationships/image" Target="../media/image101.png"/><Relationship Id="rId3" Type="http://schemas.openxmlformats.org/officeDocument/2006/relationships/image" Target="../media/image3.jpeg"/><Relationship Id="rId25" Type="http://schemas.openxmlformats.org/officeDocument/2006/relationships/image" Target="../media/image31.png"/><Relationship Id="rId46" Type="http://schemas.openxmlformats.org/officeDocument/2006/relationships/image" Target="../media/image50.jpeg"/><Relationship Id="rId67" Type="http://schemas.openxmlformats.org/officeDocument/2006/relationships/image" Target="../media/image70.png"/><Relationship Id="rId20" Type="http://schemas.openxmlformats.org/officeDocument/2006/relationships/image" Target="../media/image26.jpeg"/><Relationship Id="rId41" Type="http://schemas.openxmlformats.org/officeDocument/2006/relationships/image" Target="../media/image45.png"/><Relationship Id="rId62" Type="http://schemas.openxmlformats.org/officeDocument/2006/relationships/image" Target="../media/image65.png"/><Relationship Id="rId83" Type="http://schemas.openxmlformats.org/officeDocument/2006/relationships/image" Target="../media/image86.jpeg"/><Relationship Id="rId88" Type="http://schemas.openxmlformats.org/officeDocument/2006/relationships/image" Target="../media/image9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82.jpeg"/><Relationship Id="rId4" Type="http://schemas.openxmlformats.org/officeDocument/2006/relationships/image" Target="../media/image3.jpeg"/><Relationship Id="rId9" Type="http://schemas.openxmlformats.org/officeDocument/2006/relationships/image" Target="../media/image4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8.png"/><Relationship Id="rId4" Type="http://schemas.openxmlformats.org/officeDocument/2006/relationships/image" Target="../media/image151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3.png"/><Relationship Id="rId4" Type="http://schemas.openxmlformats.org/officeDocument/2006/relationships/image" Target="../media/image151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51.jpeg"/><Relationship Id="rId4" Type="http://schemas.openxmlformats.org/officeDocument/2006/relationships/image" Target="../media/image15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51.jpeg"/><Relationship Id="rId4" Type="http://schemas.openxmlformats.org/officeDocument/2006/relationships/image" Target="../media/image15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18" Type="http://schemas.openxmlformats.org/officeDocument/2006/relationships/image" Target="../media/image142.png"/><Relationship Id="rId3" Type="http://schemas.openxmlformats.org/officeDocument/2006/relationships/image" Target="../media/image127.png"/><Relationship Id="rId21" Type="http://schemas.openxmlformats.org/officeDocument/2006/relationships/image" Target="../media/image145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2" Type="http://schemas.openxmlformats.org/officeDocument/2006/relationships/image" Target="../media/image126.png"/><Relationship Id="rId16" Type="http://schemas.openxmlformats.org/officeDocument/2006/relationships/image" Target="../media/image140.png"/><Relationship Id="rId20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23" Type="http://schemas.openxmlformats.org/officeDocument/2006/relationships/image" Target="../media/image121.png"/><Relationship Id="rId10" Type="http://schemas.openxmlformats.org/officeDocument/2006/relationships/image" Target="../media/image134.png"/><Relationship Id="rId19" Type="http://schemas.openxmlformats.org/officeDocument/2006/relationships/image" Target="../media/image143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Relationship Id="rId22" Type="http://schemas.openxmlformats.org/officeDocument/2006/relationships/image" Target="../media/image12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51.jpeg"/><Relationship Id="rId4" Type="http://schemas.openxmlformats.org/officeDocument/2006/relationships/image" Target="../media/image150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51.jpeg"/><Relationship Id="rId4" Type="http://schemas.openxmlformats.org/officeDocument/2006/relationships/image" Target="../media/image15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e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5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75.png"/><Relationship Id="rId5" Type="http://schemas.openxmlformats.org/officeDocument/2006/relationships/image" Target="../media/image174.gif"/><Relationship Id="rId4" Type="http://schemas.openxmlformats.org/officeDocument/2006/relationships/image" Target="../media/image150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75.png"/><Relationship Id="rId5" Type="http://schemas.openxmlformats.org/officeDocument/2006/relationships/image" Target="../media/image174.gif"/><Relationship Id="rId4" Type="http://schemas.openxmlformats.org/officeDocument/2006/relationships/image" Target="../media/image15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13" Type="http://schemas.openxmlformats.org/officeDocument/2006/relationships/image" Target="../media/image155.png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158.png"/><Relationship Id="rId12" Type="http://schemas.openxmlformats.org/officeDocument/2006/relationships/image" Target="../media/image1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57.png"/><Relationship Id="rId11" Type="http://schemas.openxmlformats.org/officeDocument/2006/relationships/image" Target="../media/image180.png"/><Relationship Id="rId5" Type="http://schemas.openxmlformats.org/officeDocument/2006/relationships/image" Target="../media/image177.png"/><Relationship Id="rId10" Type="http://schemas.openxmlformats.org/officeDocument/2006/relationships/image" Target="../media/image179.png"/><Relationship Id="rId4" Type="http://schemas.openxmlformats.org/officeDocument/2006/relationships/image" Target="../media/image176.png"/><Relationship Id="rId9" Type="http://schemas.openxmlformats.org/officeDocument/2006/relationships/image" Target="../media/image178.png"/><Relationship Id="rId14" Type="http://schemas.openxmlformats.org/officeDocument/2006/relationships/image" Target="../media/image15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gif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175.png"/><Relationship Id="rId5" Type="http://schemas.openxmlformats.org/officeDocument/2006/relationships/image" Target="../media/image174.gif"/><Relationship Id="rId4" Type="http://schemas.openxmlformats.org/officeDocument/2006/relationships/image" Target="../media/image15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5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5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75.png"/><Relationship Id="rId5" Type="http://schemas.openxmlformats.org/officeDocument/2006/relationships/image" Target="../media/image174.gif"/><Relationship Id="rId4" Type="http://schemas.openxmlformats.org/officeDocument/2006/relationships/image" Target="../media/image150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7" Type="http://schemas.openxmlformats.org/officeDocument/2006/relationships/image" Target="../media/image186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5.gif"/><Relationship Id="rId5" Type="http://schemas.openxmlformats.org/officeDocument/2006/relationships/image" Target="../media/image184.jpeg"/><Relationship Id="rId4" Type="http://schemas.openxmlformats.org/officeDocument/2006/relationships/image" Target="../media/image183.jpe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5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1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151.jpeg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orbel" panose="020B0503020204020204" pitchFamily="34" charset="0"/>
              </a:rPr>
              <a:t>Improving and Controlling </a:t>
            </a:r>
            <a:br>
              <a:rPr lang="en-US" sz="4000" dirty="0" smtClean="0">
                <a:latin typeface="Corbel" panose="020B0503020204020204" pitchFamily="34" charset="0"/>
              </a:rPr>
            </a:br>
            <a:r>
              <a:rPr lang="en-US" sz="4000" dirty="0" smtClean="0">
                <a:latin typeface="Corbel" panose="020B0503020204020204" pitchFamily="34" charset="0"/>
              </a:rPr>
              <a:t>User-Perceived Delays in Mobile Apps</a:t>
            </a:r>
            <a:endParaRPr lang="en-US" sz="4000" dirty="0">
              <a:latin typeface="Corbel" panose="020B05030202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77000" cy="53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Lenin Ravindranath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9056" y="277797"/>
            <a:ext cx="4185237" cy="987552"/>
            <a:chOff x="164592" y="283464"/>
            <a:chExt cx="4185237" cy="987552"/>
          </a:xfrm>
        </p:grpSpPr>
        <p:sp>
          <p:nvSpPr>
            <p:cNvPr id="8" name="Rounded Rectangle 7"/>
            <p:cNvSpPr/>
            <p:nvPr/>
          </p:nvSpPr>
          <p:spPr>
            <a:xfrm>
              <a:off x="164592" y="283464"/>
              <a:ext cx="4185237" cy="9875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04800" y="421640"/>
              <a:ext cx="3959352" cy="828195"/>
              <a:chOff x="304800" y="421640"/>
              <a:chExt cx="3959352" cy="828195"/>
            </a:xfrm>
          </p:grpSpPr>
          <p:pic>
            <p:nvPicPr>
              <p:cNvPr id="10" name="Picture 2" descr="Bibl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421640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124712" y="603504"/>
                <a:ext cx="31394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orbel" panose="020B0503020204020204" pitchFamily="34" charset="0"/>
                  </a:rPr>
                  <a:t>By the time </a:t>
                </a:r>
                <a:r>
                  <a:rPr lang="en-US" dirty="0" smtClean="0">
                    <a:latin typeface="Corbel" panose="020B0503020204020204" pitchFamily="34" charset="0"/>
                  </a:rPr>
                  <a:t>it loads</a:t>
                </a:r>
                <a:r>
                  <a:rPr lang="en-US" dirty="0">
                    <a:latin typeface="Corbel" panose="020B0503020204020204" pitchFamily="34" charset="0"/>
                  </a:rPr>
                  <a:t>, the church service is over. Too </a:t>
                </a:r>
                <a:r>
                  <a:rPr lang="en-US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slow</a:t>
                </a:r>
                <a:r>
                  <a:rPr lang="en-US" dirty="0">
                    <a:latin typeface="Corbel" panose="020B0503020204020204" pitchFamily="34" charset="0"/>
                  </a:rPr>
                  <a:t>!!! 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219200" y="421640"/>
                <a:ext cx="914400" cy="137160"/>
                <a:chOff x="685798" y="4929963"/>
                <a:chExt cx="1447802" cy="228600"/>
              </a:xfrm>
            </p:grpSpPr>
            <p:sp>
              <p:nvSpPr>
                <p:cNvPr id="13" name="5-Point Star 12"/>
                <p:cNvSpPr/>
                <p:nvPr/>
              </p:nvSpPr>
              <p:spPr>
                <a:xfrm>
                  <a:off x="685798" y="4929963"/>
                  <a:ext cx="228599" cy="228600"/>
                </a:xfrm>
                <a:prstGeom prst="star5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" name="5-Point Star 13"/>
                <p:cNvSpPr/>
                <p:nvPr/>
              </p:nvSpPr>
              <p:spPr>
                <a:xfrm>
                  <a:off x="9905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5" name="5-Point Star 14"/>
                <p:cNvSpPr/>
                <p:nvPr/>
              </p:nvSpPr>
              <p:spPr>
                <a:xfrm>
                  <a:off x="1295396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" name="5-Point Star 15"/>
                <p:cNvSpPr/>
                <p:nvPr/>
              </p:nvSpPr>
              <p:spPr>
                <a:xfrm>
                  <a:off x="16001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7" name="5-Point Star 16"/>
                <p:cNvSpPr/>
                <p:nvPr/>
              </p:nvSpPr>
              <p:spPr>
                <a:xfrm>
                  <a:off x="1905001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52" name="Group 51"/>
          <p:cNvGrpSpPr/>
          <p:nvPr/>
        </p:nvGrpSpPr>
        <p:grpSpPr>
          <a:xfrm>
            <a:off x="4601952" y="299437"/>
            <a:ext cx="4418223" cy="987552"/>
            <a:chOff x="877824" y="1508760"/>
            <a:chExt cx="4418223" cy="987552"/>
          </a:xfrm>
        </p:grpSpPr>
        <p:sp>
          <p:nvSpPr>
            <p:cNvPr id="53" name="Rounded Rectangle 52"/>
            <p:cNvSpPr/>
            <p:nvPr/>
          </p:nvSpPr>
          <p:spPr>
            <a:xfrm>
              <a:off x="877824" y="1508760"/>
              <a:ext cx="4185237" cy="9875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016655" y="1648256"/>
              <a:ext cx="4279392" cy="826875"/>
              <a:chOff x="304800" y="1648256"/>
              <a:chExt cx="4279392" cy="82687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124712" y="1828800"/>
                <a:ext cx="34594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Slow</a:t>
                </a:r>
                <a:r>
                  <a:rPr lang="en-US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en-US" dirty="0">
                    <a:latin typeface="Corbel" panose="020B0503020204020204" pitchFamily="34" charset="0"/>
                  </a:rPr>
                  <a:t>responsiveness, long load </a:t>
                </a:r>
                <a:r>
                  <a:rPr lang="en-US" dirty="0" smtClean="0">
                    <a:latin typeface="Corbel" panose="020B0503020204020204" pitchFamily="34" charset="0"/>
                  </a:rPr>
                  <a:t>time. </a:t>
                </a:r>
                <a:endParaRPr lang="en-US" dirty="0">
                  <a:latin typeface="Corbel" panose="020B0503020204020204" pitchFamily="34" charset="0"/>
                </a:endParaRPr>
              </a:p>
            </p:txBody>
          </p:sp>
          <p:pic>
            <p:nvPicPr>
              <p:cNvPr id="56" name="Picture 4" descr="OneBusAway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1648256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7" name="Group 56"/>
              <p:cNvGrpSpPr/>
              <p:nvPr/>
            </p:nvGrpSpPr>
            <p:grpSpPr>
              <a:xfrm>
                <a:off x="1219200" y="1648256"/>
                <a:ext cx="914400" cy="137160"/>
                <a:chOff x="685798" y="4929963"/>
                <a:chExt cx="1447802" cy="228600"/>
              </a:xfrm>
            </p:grpSpPr>
            <p:sp>
              <p:nvSpPr>
                <p:cNvPr id="58" name="5-Point Star 57"/>
                <p:cNvSpPr/>
                <p:nvPr/>
              </p:nvSpPr>
              <p:spPr>
                <a:xfrm>
                  <a:off x="685798" y="4929963"/>
                  <a:ext cx="228599" cy="228600"/>
                </a:xfrm>
                <a:prstGeom prst="star5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5-Point Star 58"/>
                <p:cNvSpPr/>
                <p:nvPr/>
              </p:nvSpPr>
              <p:spPr>
                <a:xfrm>
                  <a:off x="9905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5-Point Star 59"/>
                <p:cNvSpPr/>
                <p:nvPr/>
              </p:nvSpPr>
              <p:spPr>
                <a:xfrm>
                  <a:off x="1295396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5-Point Star 60"/>
                <p:cNvSpPr/>
                <p:nvPr/>
              </p:nvSpPr>
              <p:spPr>
                <a:xfrm>
                  <a:off x="16001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5-Point Star 61"/>
                <p:cNvSpPr/>
                <p:nvPr/>
              </p:nvSpPr>
              <p:spPr>
                <a:xfrm>
                  <a:off x="1905001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86" name="Group 85"/>
          <p:cNvGrpSpPr/>
          <p:nvPr/>
        </p:nvGrpSpPr>
        <p:grpSpPr>
          <a:xfrm>
            <a:off x="4340358" y="5350263"/>
            <a:ext cx="4317029" cy="987552"/>
            <a:chOff x="1943823" y="2725382"/>
            <a:chExt cx="4317029" cy="987552"/>
          </a:xfrm>
        </p:grpSpPr>
        <p:grpSp>
          <p:nvGrpSpPr>
            <p:cNvPr id="63" name="Group 62"/>
            <p:cNvGrpSpPr/>
            <p:nvPr/>
          </p:nvGrpSpPr>
          <p:grpSpPr>
            <a:xfrm>
              <a:off x="1943823" y="2725382"/>
              <a:ext cx="4317029" cy="987552"/>
              <a:chOff x="182880" y="5367528"/>
              <a:chExt cx="4317029" cy="987552"/>
            </a:xfrm>
          </p:grpSpPr>
          <p:sp>
            <p:nvSpPr>
              <p:cNvPr id="64" name="Rounded Rectangle 63"/>
              <p:cNvSpPr/>
              <p:nvPr/>
            </p:nvSpPr>
            <p:spPr>
              <a:xfrm>
                <a:off x="182880" y="5367528"/>
                <a:ext cx="4317029" cy="98755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1147382" y="5504377"/>
                <a:ext cx="3352527" cy="829211"/>
                <a:chOff x="5550408" y="5586984"/>
                <a:chExt cx="3352527" cy="829211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5550408" y="5769864"/>
                  <a:ext cx="3352527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  <a:latin typeface="Corbel" panose="020B0503020204020204" pitchFamily="34" charset="0"/>
                    </a:rPr>
                    <a:t>So slow. </a:t>
                  </a:r>
                  <a:r>
                    <a:rPr lang="en-US" dirty="0" smtClean="0">
                      <a:latin typeface="Corbel" panose="020B0503020204020204" pitchFamily="34" charset="0"/>
                    </a:rPr>
                    <a:t>Did an intern write this app??</a:t>
                  </a:r>
                  <a:endParaRPr lang="en-US" dirty="0">
                    <a:latin typeface="Corbel" panose="020B0503020204020204" pitchFamily="34" charset="0"/>
                  </a:endParaRPr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>
                  <a:off x="5641848" y="5586984"/>
                  <a:ext cx="914400" cy="137160"/>
                  <a:chOff x="685798" y="4929963"/>
                  <a:chExt cx="1447802" cy="228600"/>
                </a:xfrm>
              </p:grpSpPr>
              <p:sp>
                <p:nvSpPr>
                  <p:cNvPr id="69" name="5-Point Star 68"/>
                  <p:cNvSpPr/>
                  <p:nvPr/>
                </p:nvSpPr>
                <p:spPr>
                  <a:xfrm>
                    <a:off x="685798" y="4929963"/>
                    <a:ext cx="228599" cy="228600"/>
                  </a:xfrm>
                  <a:prstGeom prst="star5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0" name="5-Point Star 69"/>
                  <p:cNvSpPr/>
                  <p:nvPr/>
                </p:nvSpPr>
                <p:spPr>
                  <a:xfrm>
                    <a:off x="990597" y="4929963"/>
                    <a:ext cx="228599" cy="228600"/>
                  </a:xfrm>
                  <a:prstGeom prst="star5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1" name="5-Point Star 70"/>
                  <p:cNvSpPr/>
                  <p:nvPr/>
                </p:nvSpPr>
                <p:spPr>
                  <a:xfrm>
                    <a:off x="1295396" y="4929963"/>
                    <a:ext cx="228599" cy="228600"/>
                  </a:xfrm>
                  <a:prstGeom prst="star5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2" name="5-Point Star 71"/>
                  <p:cNvSpPr/>
                  <p:nvPr/>
                </p:nvSpPr>
                <p:spPr>
                  <a:xfrm>
                    <a:off x="1600197" y="4929963"/>
                    <a:ext cx="228599" cy="228600"/>
                  </a:xfrm>
                  <a:prstGeom prst="star5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73" name="5-Point Star 72"/>
                  <p:cNvSpPr/>
                  <p:nvPr/>
                </p:nvSpPr>
                <p:spPr>
                  <a:xfrm>
                    <a:off x="1905001" y="4929963"/>
                    <a:ext cx="228599" cy="228600"/>
                  </a:xfrm>
                  <a:prstGeom prst="star5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pic>
          <p:nvPicPr>
            <p:cNvPr id="85" name="Picture 16" descr="http://a1.mzstatic.com/us/r1000/064/Purple/v4/78/8d/c4/788dc4de-dd11-aa10-72df-37e60a64aefa/mzl.ylmlurzm.175x175-75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567" y="2853398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8" name="Group 87"/>
          <p:cNvGrpSpPr/>
          <p:nvPr/>
        </p:nvGrpSpPr>
        <p:grpSpPr>
          <a:xfrm>
            <a:off x="505952" y="1122250"/>
            <a:ext cx="3095467" cy="987552"/>
            <a:chOff x="519985" y="1152371"/>
            <a:chExt cx="3095467" cy="987552"/>
          </a:xfrm>
        </p:grpSpPr>
        <p:grpSp>
          <p:nvGrpSpPr>
            <p:cNvPr id="74" name="Group 73"/>
            <p:cNvGrpSpPr/>
            <p:nvPr/>
          </p:nvGrpSpPr>
          <p:grpSpPr>
            <a:xfrm>
              <a:off x="519985" y="1152371"/>
              <a:ext cx="3095467" cy="987552"/>
              <a:chOff x="182880" y="5367528"/>
              <a:chExt cx="3095467" cy="987552"/>
            </a:xfrm>
          </p:grpSpPr>
          <p:sp>
            <p:nvSpPr>
              <p:cNvPr id="75" name="Rounded Rectangle 74"/>
              <p:cNvSpPr/>
              <p:nvPr/>
            </p:nvSpPr>
            <p:spPr>
              <a:xfrm>
                <a:off x="182880" y="5367528"/>
                <a:ext cx="3095467" cy="98755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6" name="Group 75"/>
              <p:cNvGrpSpPr/>
              <p:nvPr/>
            </p:nvGrpSpPr>
            <p:grpSpPr>
              <a:xfrm>
                <a:off x="1147383" y="5504377"/>
                <a:ext cx="2054764" cy="552212"/>
                <a:chOff x="5550409" y="5586984"/>
                <a:chExt cx="2054764" cy="552212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5550409" y="5769864"/>
                  <a:ext cx="205476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  <a:latin typeface="Corbel" panose="020B0503020204020204" pitchFamily="34" charset="0"/>
                    </a:rPr>
                    <a:t>Slower </a:t>
                  </a:r>
                  <a:r>
                    <a:rPr lang="en-US" dirty="0" smtClean="0">
                      <a:latin typeface="Corbel" panose="020B0503020204020204" pitchFamily="34" charset="0"/>
                    </a:rPr>
                    <a:t>than a snail.</a:t>
                  </a:r>
                  <a:endParaRPr lang="en-US" dirty="0">
                    <a:latin typeface="Corbel" panose="020B0503020204020204" pitchFamily="34" charset="0"/>
                  </a:endParaRPr>
                </a:p>
              </p:txBody>
            </p:sp>
            <p:grpSp>
              <p:nvGrpSpPr>
                <p:cNvPr id="79" name="Group 78"/>
                <p:cNvGrpSpPr/>
                <p:nvPr/>
              </p:nvGrpSpPr>
              <p:grpSpPr>
                <a:xfrm>
                  <a:off x="5641848" y="5586984"/>
                  <a:ext cx="914400" cy="137160"/>
                  <a:chOff x="685798" y="4929963"/>
                  <a:chExt cx="1447802" cy="228600"/>
                </a:xfrm>
              </p:grpSpPr>
              <p:sp>
                <p:nvSpPr>
                  <p:cNvPr id="80" name="5-Point Star 79"/>
                  <p:cNvSpPr/>
                  <p:nvPr/>
                </p:nvSpPr>
                <p:spPr>
                  <a:xfrm>
                    <a:off x="685798" y="4929963"/>
                    <a:ext cx="228599" cy="228600"/>
                  </a:xfrm>
                  <a:prstGeom prst="star5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1" name="5-Point Star 80"/>
                  <p:cNvSpPr/>
                  <p:nvPr/>
                </p:nvSpPr>
                <p:spPr>
                  <a:xfrm>
                    <a:off x="990597" y="4929963"/>
                    <a:ext cx="228599" cy="228600"/>
                  </a:xfrm>
                  <a:prstGeom prst="star5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2" name="5-Point Star 81"/>
                  <p:cNvSpPr/>
                  <p:nvPr/>
                </p:nvSpPr>
                <p:spPr>
                  <a:xfrm>
                    <a:off x="1295396" y="4929963"/>
                    <a:ext cx="228599" cy="228600"/>
                  </a:xfrm>
                  <a:prstGeom prst="star5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3" name="5-Point Star 82"/>
                  <p:cNvSpPr/>
                  <p:nvPr/>
                </p:nvSpPr>
                <p:spPr>
                  <a:xfrm>
                    <a:off x="1600197" y="4929963"/>
                    <a:ext cx="228599" cy="228600"/>
                  </a:xfrm>
                  <a:prstGeom prst="star5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4" name="5-Point Star 83"/>
                  <p:cNvSpPr/>
                  <p:nvPr/>
                </p:nvSpPr>
                <p:spPr>
                  <a:xfrm>
                    <a:off x="1905001" y="4929963"/>
                    <a:ext cx="228599" cy="228600"/>
                  </a:xfrm>
                  <a:prstGeom prst="star5">
                    <a:avLst/>
                  </a:prstGeom>
                  <a:noFill/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pic>
          <p:nvPicPr>
            <p:cNvPr id="87" name="Picture 60" descr="Netflix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11" y="1280387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Group 88"/>
          <p:cNvGrpSpPr/>
          <p:nvPr/>
        </p:nvGrpSpPr>
        <p:grpSpPr>
          <a:xfrm>
            <a:off x="602979" y="5329935"/>
            <a:ext cx="2901412" cy="987552"/>
            <a:chOff x="5413248" y="1554480"/>
            <a:chExt cx="2901412" cy="987552"/>
          </a:xfrm>
        </p:grpSpPr>
        <p:sp>
          <p:nvSpPr>
            <p:cNvPr id="90" name="Rounded Rectangle 89"/>
            <p:cNvSpPr/>
            <p:nvPr/>
          </p:nvSpPr>
          <p:spPr>
            <a:xfrm>
              <a:off x="5413248" y="1554480"/>
              <a:ext cx="2901412" cy="9875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5550408" y="1693390"/>
              <a:ext cx="2731008" cy="831751"/>
              <a:chOff x="4724400" y="454660"/>
              <a:chExt cx="2731008" cy="831751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5641848" y="457200"/>
                <a:ext cx="914400" cy="137160"/>
                <a:chOff x="685798" y="4929963"/>
                <a:chExt cx="1447802" cy="228600"/>
              </a:xfrm>
            </p:grpSpPr>
            <p:sp>
              <p:nvSpPr>
                <p:cNvPr id="95" name="5-Point Star 94"/>
                <p:cNvSpPr/>
                <p:nvPr/>
              </p:nvSpPr>
              <p:spPr>
                <a:xfrm>
                  <a:off x="685798" y="4929963"/>
                  <a:ext cx="228599" cy="228600"/>
                </a:xfrm>
                <a:prstGeom prst="star5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5-Point Star 95"/>
                <p:cNvSpPr/>
                <p:nvPr/>
              </p:nvSpPr>
              <p:spPr>
                <a:xfrm>
                  <a:off x="9905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7" name="5-Point Star 96"/>
                <p:cNvSpPr/>
                <p:nvPr/>
              </p:nvSpPr>
              <p:spPr>
                <a:xfrm>
                  <a:off x="1295396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8" name="5-Point Star 97"/>
                <p:cNvSpPr/>
                <p:nvPr/>
              </p:nvSpPr>
              <p:spPr>
                <a:xfrm>
                  <a:off x="16001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9" name="5-Point Star 98"/>
                <p:cNvSpPr/>
                <p:nvPr/>
              </p:nvSpPr>
              <p:spPr>
                <a:xfrm>
                  <a:off x="1905001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3" name="Rectangle 92"/>
              <p:cNvSpPr/>
              <p:nvPr/>
            </p:nvSpPr>
            <p:spPr>
              <a:xfrm>
                <a:off x="5550408" y="640080"/>
                <a:ext cx="1905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orbel" panose="020B0503020204020204" pitchFamily="34" charset="0"/>
                  </a:rPr>
                  <a:t>horrifically </a:t>
                </a:r>
                <a:r>
                  <a:rPr lang="en-US" b="1" dirty="0" smtClean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slow.</a:t>
                </a:r>
                <a:br>
                  <a:rPr lang="en-US" b="1" dirty="0" smtClean="0">
                    <a:solidFill>
                      <a:srgbClr val="FF0000"/>
                    </a:solidFill>
                    <a:latin typeface="Corbel" panose="020B0503020204020204" pitchFamily="34" charset="0"/>
                  </a:rPr>
                </a:br>
                <a:r>
                  <a:rPr lang="en-US" dirty="0" smtClean="0">
                    <a:latin typeface="Corbel" panose="020B0503020204020204" pitchFamily="34" charset="0"/>
                  </a:rPr>
                  <a:t>Uninstalled.</a:t>
                </a:r>
                <a:endParaRPr lang="en-US" b="1" dirty="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  <p:pic>
            <p:nvPicPr>
              <p:cNvPr id="94" name="Picture 20" descr="Got News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454660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0" name="Subtitle 2"/>
          <p:cNvSpPr txBox="1">
            <a:spLocks/>
          </p:cNvSpPr>
          <p:nvPr/>
        </p:nvSpPr>
        <p:spPr>
          <a:xfrm>
            <a:off x="1371600" y="4572000"/>
            <a:ext cx="6477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  <a:latin typeface="Corbel" panose="020B0503020204020204" pitchFamily="34" charset="0"/>
              </a:rPr>
              <a:t>MIT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7143" y="1267479"/>
            <a:ext cx="4185237" cy="987552"/>
            <a:chOff x="155448" y="2752344"/>
            <a:chExt cx="4185237" cy="987552"/>
          </a:xfrm>
        </p:grpSpPr>
        <p:sp>
          <p:nvSpPr>
            <p:cNvPr id="31" name="Rounded Rectangle 30"/>
            <p:cNvSpPr/>
            <p:nvPr/>
          </p:nvSpPr>
          <p:spPr>
            <a:xfrm>
              <a:off x="155448" y="2752344"/>
              <a:ext cx="4185237" cy="9875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294490" y="2889504"/>
              <a:ext cx="4043147" cy="833862"/>
              <a:chOff x="304800" y="5582333"/>
              <a:chExt cx="4043147" cy="833862"/>
            </a:xfrm>
          </p:grpSpPr>
          <p:pic>
            <p:nvPicPr>
              <p:cNvPr id="33" name="Picture 10" descr="WikiPanda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5582333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4" name="Group 33"/>
              <p:cNvGrpSpPr/>
              <p:nvPr/>
            </p:nvGrpSpPr>
            <p:grpSpPr>
              <a:xfrm>
                <a:off x="1219200" y="5584874"/>
                <a:ext cx="914400" cy="137160"/>
                <a:chOff x="685798" y="4929963"/>
                <a:chExt cx="1447802" cy="228600"/>
              </a:xfrm>
            </p:grpSpPr>
            <p:sp>
              <p:nvSpPr>
                <p:cNvPr id="36" name="5-Point Star 35"/>
                <p:cNvSpPr/>
                <p:nvPr/>
              </p:nvSpPr>
              <p:spPr>
                <a:xfrm>
                  <a:off x="685798" y="4929963"/>
                  <a:ext cx="228599" cy="228600"/>
                </a:xfrm>
                <a:prstGeom prst="star5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5-Point Star 36"/>
                <p:cNvSpPr/>
                <p:nvPr/>
              </p:nvSpPr>
              <p:spPr>
                <a:xfrm>
                  <a:off x="9905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5-Point Star 37"/>
                <p:cNvSpPr/>
                <p:nvPr/>
              </p:nvSpPr>
              <p:spPr>
                <a:xfrm>
                  <a:off x="1295396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5-Point Star 38"/>
                <p:cNvSpPr/>
                <p:nvPr/>
              </p:nvSpPr>
              <p:spPr>
                <a:xfrm>
                  <a:off x="16001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5-Point Star 39"/>
                <p:cNvSpPr/>
                <p:nvPr/>
              </p:nvSpPr>
              <p:spPr>
                <a:xfrm>
                  <a:off x="1905001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1102360" y="5769864"/>
                <a:ext cx="324558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orbel" panose="020B0503020204020204" pitchFamily="34" charset="0"/>
                  </a:rPr>
                  <a:t>So </a:t>
                </a:r>
                <a:r>
                  <a:rPr lang="en-US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slow</a:t>
                </a:r>
                <a:r>
                  <a:rPr lang="en-US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en-US" dirty="0" smtClean="0">
                    <a:latin typeface="Corbel" panose="020B0503020204020204" pitchFamily="34" charset="0"/>
                  </a:rPr>
                  <a:t>that </a:t>
                </a:r>
                <a:r>
                  <a:rPr lang="en-US" dirty="0">
                    <a:latin typeface="Corbel" panose="020B0503020204020204" pitchFamily="34" charset="0"/>
                  </a:rPr>
                  <a:t>my screen already dims before it's </a:t>
                </a:r>
                <a:r>
                  <a:rPr lang="en-US" dirty="0" smtClean="0">
                    <a:latin typeface="Corbel" panose="020B0503020204020204" pitchFamily="34" charset="0"/>
                  </a:rPr>
                  <a:t>loaded</a:t>
                </a:r>
                <a:endParaRPr lang="en-US" dirty="0">
                  <a:latin typeface="Corbel" panose="020B0503020204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73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3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3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0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0"/>
                            </p:stCondLst>
                            <p:childTnLst>
                              <p:par>
                                <p:cTn id="81" presetID="3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3338393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050" y="365760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3667" y="3657600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Rendering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3276600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91101" y="3135868"/>
            <a:ext cx="7469963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271618" y="2667000"/>
            <a:ext cx="2420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User-perceived delay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4343401" y="1981200"/>
            <a:ext cx="282681" cy="56864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381703" y="1412557"/>
            <a:ext cx="42098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Monitor in the hands of user</a:t>
            </a:r>
            <a:endParaRPr lang="en-US" sz="26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4510" y="3257490"/>
            <a:ext cx="4976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Corbel" panose="020B0503020204020204" pitchFamily="34" charset="0"/>
              </a:rPr>
              <a:t>Improve and control the user-perceived delay</a:t>
            </a:r>
            <a:endParaRPr lang="en-US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29" grpId="0" animBg="1"/>
      <p:bldP spid="30" grpId="0"/>
      <p:bldP spid="19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Downlink Delay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519905" y="2998113"/>
            <a:ext cx="1116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Latency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5600" y="3379113"/>
            <a:ext cx="1576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Throughput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10400" y="3760113"/>
            <a:ext cx="1237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Loss rate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5069" y="1905000"/>
            <a:ext cx="22793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TCP window state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304800" y="1560176"/>
            <a:ext cx="4876800" cy="16270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transfers are short</a:t>
            </a:r>
          </a:p>
          <a:p>
            <a:pPr lvl="1"/>
            <a:r>
              <a:rPr lang="en-US" sz="2400" dirty="0" smtClean="0"/>
              <a:t>Median – 3KB</a:t>
            </a:r>
          </a:p>
          <a:p>
            <a:pPr lvl="1"/>
            <a:r>
              <a:rPr lang="en-US" sz="2400" dirty="0" smtClean="0"/>
              <a:t>90% percentile – 37KB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073520"/>
            <a:ext cx="30878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B050"/>
                </a:solidFill>
              </a:rPr>
              <a:t>Analysis of 4000 apps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304800" y="3236575"/>
            <a:ext cx="4419600" cy="14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Cellular networks</a:t>
            </a:r>
          </a:p>
          <a:p>
            <a:pPr lvl="1"/>
            <a:r>
              <a:rPr lang="en-US" sz="2400" dirty="0" smtClean="0"/>
              <a:t>High-bandwidth</a:t>
            </a:r>
            <a:r>
              <a:rPr lang="en-US" sz="2400" dirty="0"/>
              <a:t>, </a:t>
            </a:r>
            <a:r>
              <a:rPr lang="en-US" sz="2400" dirty="0" smtClean="0"/>
              <a:t>rare-loss,</a:t>
            </a:r>
            <a:br>
              <a:rPr lang="en-US" sz="2400" dirty="0" smtClean="0"/>
            </a:br>
            <a:r>
              <a:rPr lang="en-US" sz="2400" dirty="0" smtClean="0"/>
              <a:t>high-latency, 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304799" y="4836776"/>
            <a:ext cx="6400801" cy="1048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99% transfers over HTTP</a:t>
            </a:r>
          </a:p>
          <a:p>
            <a:pPr lvl="1"/>
            <a:r>
              <a:rPr lang="en-US" sz="2400" dirty="0" smtClean="0"/>
              <a:t>TCP window state matters -&gt; multiple RTTs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30210" y="3023056"/>
            <a:ext cx="12954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9255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89" y="4231482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248400" y="2590800"/>
            <a:ext cx="1806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Response size</a:t>
            </a:r>
            <a:endParaRPr lang="en-US" sz="2200" dirty="0"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28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3" grpId="1"/>
      <p:bldP spid="34" grpId="0"/>
      <p:bldP spid="34" grpId="1"/>
      <p:bldP spid="36" grpId="0"/>
      <p:bldP spid="38" grpId="0" build="p"/>
      <p:bldP spid="5" grpId="0"/>
      <p:bldP spid="41" grpId="0"/>
      <p:bldP spid="43" grpId="0"/>
      <p:bldP spid="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Downlink Delay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2971800" y="1782882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581400" y="1782882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191000" y="1782882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800600" y="1782882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46521" y="3048000"/>
            <a:ext cx="533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438400" y="3048000"/>
            <a:ext cx="533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267200" y="3082999"/>
            <a:ext cx="533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76800" y="3082999"/>
            <a:ext cx="533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86400" y="3082999"/>
            <a:ext cx="533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096000" y="3082999"/>
            <a:ext cx="533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1846521" y="3048000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2438400" y="3048000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2962245"/>
            <a:ext cx="1583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anose="020B0503020204020204" pitchFamily="34" charset="0"/>
              </a:rPr>
              <a:t>TCP Window 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475421" y="5638800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5067300" y="5638800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5676900" y="5636298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6286500" y="5636298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5410200" y="1782882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6873063" y="5636298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4267200" y="3082999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4876800" y="3082999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5486400" y="3082999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Up Arrow 51"/>
          <p:cNvSpPr/>
          <p:nvPr/>
        </p:nvSpPr>
        <p:spPr>
          <a:xfrm rot="8778488">
            <a:off x="2422274" y="3220700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Up Arrow 52"/>
          <p:cNvSpPr/>
          <p:nvPr/>
        </p:nvSpPr>
        <p:spPr>
          <a:xfrm rot="8778488">
            <a:off x="4967708" y="3201205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41388" y="3505200"/>
            <a:ext cx="1049612" cy="17135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28660" y="3992638"/>
            <a:ext cx="1981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Corbel" panose="020B0503020204020204" pitchFamily="34" charset="0"/>
              </a:rPr>
              <a:t>1 extra RTT</a:t>
            </a:r>
            <a:endParaRPr lang="en-US" sz="3000" dirty="0">
              <a:latin typeface="Corbel" panose="020B0503020204020204" pitchFamily="34" charset="0"/>
            </a:endParaRPr>
          </a:p>
        </p:txBody>
      </p:sp>
      <p:pic>
        <p:nvPicPr>
          <p:cNvPr id="31" name="Picture 30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75" y="139255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38" y="5219958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65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8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9" grpId="0" animBg="1"/>
      <p:bldP spid="39" grpId="1" animBg="1"/>
      <p:bldP spid="40" grpId="0" animBg="1"/>
      <p:bldP spid="40" grpId="1" animBg="1"/>
      <p:bldP spid="9" grpId="0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8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  <p:bldP spid="1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Downlink Delay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24600" y="2628781"/>
            <a:ext cx="1806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Response size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9905" y="2998113"/>
            <a:ext cx="1116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Latency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5069" y="1905000"/>
            <a:ext cx="2059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TCP parameters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2895600"/>
            <a:ext cx="42257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D</a:t>
            </a:r>
            <a:r>
              <a:rPr lang="en-US" sz="3000" dirty="0" smtClean="0"/>
              <a:t>etermined by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70C0"/>
                </a:solidFill>
              </a:rPr>
              <a:t>RTT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70C0"/>
                </a:solidFill>
              </a:rPr>
              <a:t>N</a:t>
            </a:r>
            <a:r>
              <a:rPr lang="en-US" sz="3000" dirty="0" smtClean="0">
                <a:solidFill>
                  <a:srgbClr val="0070C0"/>
                </a:solidFill>
              </a:rPr>
              <a:t>umber of round trips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19" name="Picture 18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9255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89" y="4231482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Downlink Delay</a:t>
            </a:r>
            <a:endParaRPr lang="en-US" sz="4000" dirty="0"/>
          </a:p>
        </p:txBody>
      </p:sp>
      <p:sp>
        <p:nvSpPr>
          <p:cNvPr id="66" name="Up Arrow 65"/>
          <p:cNvSpPr/>
          <p:nvPr/>
        </p:nvSpPr>
        <p:spPr>
          <a:xfrm rot="8778488">
            <a:off x="6300214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876800" cy="101746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Use recent estimate of RTT</a:t>
            </a:r>
          </a:p>
          <a:p>
            <a:pPr lvl="1"/>
            <a:r>
              <a:rPr lang="en-US" sz="2200" dirty="0" smtClean="0"/>
              <a:t>Use time sync probes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5987136" y="1550313"/>
            <a:ext cx="2852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Read TCP window state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04800" y="3200400"/>
            <a:ext cx="5029200" cy="56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Read TCP window state at server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16308" y="2867247"/>
            <a:ext cx="1704975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Middlebox</a:t>
            </a: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04800" y="3733800"/>
            <a:ext cx="5029200" cy="1017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Do not work with </a:t>
            </a:r>
            <a:r>
              <a:rPr lang="en-US" sz="2600" b="1" dirty="0" smtClean="0"/>
              <a:t>middleboxes</a:t>
            </a:r>
          </a:p>
          <a:p>
            <a:pPr lvl="1"/>
            <a:r>
              <a:rPr lang="en-US" sz="2200" dirty="0" smtClean="0"/>
              <a:t>Split-TCP connection</a:t>
            </a:r>
            <a:endParaRPr lang="en-US" sz="22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4799" y="4724400"/>
            <a:ext cx="6172201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TCP window state at the middlebox matters</a:t>
            </a:r>
          </a:p>
          <a:p>
            <a:pPr lvl="1"/>
            <a:r>
              <a:rPr lang="en-US" sz="2200" dirty="0" smtClean="0"/>
              <a:t>No easy way to estimate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9003" y="2805361"/>
            <a:ext cx="1652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TCP window 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state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999202"/>
            <a:ext cx="59370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Build an empirical data-driven model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 rot="8778488">
            <a:off x="5858915" y="2319039"/>
            <a:ext cx="137160" cy="54864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 rot="8778488">
            <a:off x="6711652" y="3559089"/>
            <a:ext cx="137160" cy="6400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1122402"/>
            <a:ext cx="7834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RTT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2590800"/>
            <a:ext cx="37640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Number of round trips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26" name="Picture 25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9255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89" y="4231482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92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9" grpId="0" build="p"/>
      <p:bldP spid="20" grpId="0"/>
      <p:bldP spid="21" grpId="0"/>
      <p:bldP spid="22" grpId="0" animBg="1"/>
      <p:bldP spid="23" grpId="0"/>
      <p:bldP spid="24" grpId="0"/>
      <p:bldP spid="25" grpId="0"/>
      <p:bldP spid="7" grpId="0"/>
      <p:bldP spid="27" grpId="0" animBg="1"/>
      <p:bldP spid="28" grpId="0" animBg="1"/>
      <p:bldP spid="2" grpId="0"/>
      <p:bldP spid="18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9255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Downlink Delay</a:t>
            </a:r>
            <a:endParaRPr lang="en-US" sz="4000" dirty="0"/>
          </a:p>
        </p:txBody>
      </p:sp>
      <p:sp>
        <p:nvSpPr>
          <p:cNvPr id="16" name="Rounded Rectangle 15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872705" y="1600200"/>
            <a:ext cx="228600" cy="228600"/>
          </a:xfrm>
          <a:prstGeom prst="downArrow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4906212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Data-driven model</a:t>
            </a:r>
          </a:p>
          <a:p>
            <a:pPr lvl="1"/>
            <a:r>
              <a:rPr lang="en-US" sz="2400" dirty="0"/>
              <a:t>Response </a:t>
            </a:r>
            <a:r>
              <a:rPr lang="en-US" sz="2400" dirty="0" smtClean="0"/>
              <a:t>size</a:t>
            </a:r>
          </a:p>
          <a:p>
            <a:pPr lvl="1"/>
            <a:r>
              <a:rPr lang="en-US" sz="2400" dirty="0" smtClean="0"/>
              <a:t>Recent RTT</a:t>
            </a:r>
          </a:p>
          <a:p>
            <a:pPr lvl="1"/>
            <a:r>
              <a:rPr lang="en-US" sz="2400" dirty="0" smtClean="0"/>
              <a:t>Network provider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Bytes already transferred in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the TCP connection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/>
              <a:t>Proxy for TCP window state</a:t>
            </a:r>
            <a:r>
              <a:rPr lang="en-US" sz="2000" dirty="0"/>
              <a:t> </a:t>
            </a:r>
            <a:r>
              <a:rPr lang="en-US" sz="2000" dirty="0" smtClean="0"/>
              <a:t>at the middlebox</a:t>
            </a:r>
          </a:p>
        </p:txBody>
      </p:sp>
      <p:sp>
        <p:nvSpPr>
          <p:cNvPr id="28" name="Up Arrow 27"/>
          <p:cNvSpPr/>
          <p:nvPr/>
        </p:nvSpPr>
        <p:spPr>
          <a:xfrm>
            <a:off x="7981836" y="2590799"/>
            <a:ext cx="609600" cy="1447801"/>
          </a:xfrm>
          <a:prstGeom prst="upArrow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516308" y="2867247"/>
            <a:ext cx="1704975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Middlebox</a:t>
            </a: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Up Arrow 18"/>
          <p:cNvSpPr/>
          <p:nvPr/>
        </p:nvSpPr>
        <p:spPr>
          <a:xfrm rot="8778488">
            <a:off x="5858915" y="2319039"/>
            <a:ext cx="137160" cy="54864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 rot="8778488">
            <a:off x="6711652" y="3559089"/>
            <a:ext cx="137160" cy="6400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441384" y="1828800"/>
            <a:ext cx="3093015" cy="533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rbel" panose="020B0503020204020204" pitchFamily="34" charset="0"/>
              </a:rPr>
              <a:t>Downlink Delay Predictor</a:t>
            </a:r>
            <a:endParaRPr lang="en-US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65" y="4267200"/>
            <a:ext cx="500974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09600" y="5846802"/>
            <a:ext cx="1366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Cellular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57400" y="5887759"/>
            <a:ext cx="63044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Median error - </a:t>
            </a:r>
            <a:r>
              <a:rPr lang="en-US" sz="2600" dirty="0" smtClean="0">
                <a:solidFill>
                  <a:srgbClr val="0070C0"/>
                </a:solidFill>
              </a:rPr>
              <a:t>17 ms</a:t>
            </a:r>
            <a:r>
              <a:rPr lang="en-US" sz="2600" dirty="0" smtClean="0"/>
              <a:t>,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/>
              <a:t>90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percentile - </a:t>
            </a:r>
            <a:r>
              <a:rPr lang="en-US" sz="2600" dirty="0" smtClean="0">
                <a:solidFill>
                  <a:srgbClr val="0070C0"/>
                </a:solidFill>
              </a:rPr>
              <a:t>86 ms 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5292804"/>
            <a:ext cx="9973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Wi-Fi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57400" y="5313402"/>
            <a:ext cx="62290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Median error - </a:t>
            </a:r>
            <a:r>
              <a:rPr lang="en-US" sz="2600" dirty="0" smtClean="0">
                <a:solidFill>
                  <a:srgbClr val="0070C0"/>
                </a:solidFill>
              </a:rPr>
              <a:t>12 ms</a:t>
            </a:r>
            <a:r>
              <a:rPr lang="en-US" sz="2600" dirty="0" smtClean="0"/>
              <a:t>,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/>
              <a:t>90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percentile - </a:t>
            </a:r>
            <a:r>
              <a:rPr lang="en-US" sz="2600" dirty="0" smtClean="0">
                <a:solidFill>
                  <a:srgbClr val="0070C0"/>
                </a:solidFill>
              </a:rPr>
              <a:t>31ms 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2000" y="3124200"/>
            <a:ext cx="6735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rbel" panose="020B0503020204020204" pitchFamily="34" charset="0"/>
              </a:rPr>
              <a:t>Learn</a:t>
            </a:r>
            <a:endParaRPr lang="en-US" sz="1600" dirty="0"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23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5" grpId="0"/>
      <p:bldP spid="22" grpId="0"/>
      <p:bldP spid="23" grpId="0"/>
      <p:bldP spid="24" grpId="0"/>
      <p:bldP spid="25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App Processing Delay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345215" y="1853794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997241" y="1835147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995828" y="5410200"/>
            <a:ext cx="1349387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>
          <a:xfrm>
            <a:off x="1676400" y="4876800"/>
            <a:ext cx="48768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Parsing and rendering delay</a:t>
            </a:r>
          </a:p>
          <a:p>
            <a:pPr lvl="1"/>
            <a:r>
              <a:rPr lang="en-US" sz="2400" dirty="0" smtClean="0"/>
              <a:t>Correlated with response size</a:t>
            </a:r>
          </a:p>
          <a:p>
            <a:pPr lvl="1"/>
            <a:r>
              <a:rPr lang="en-US" sz="2400" dirty="0" smtClean="0"/>
              <a:t>Correlated with device type</a:t>
            </a:r>
          </a:p>
        </p:txBody>
      </p:sp>
    </p:spTree>
    <p:extLst>
      <p:ext uri="{BB962C8B-B14F-4D97-AF65-F5344CB8AC3E}">
        <p14:creationId xmlns:p14="http://schemas.microsoft.com/office/powerpoint/2010/main" val="251339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/>
          <p:cNvCxnSpPr/>
          <p:nvPr/>
        </p:nvCxnSpPr>
        <p:spPr>
          <a:xfrm>
            <a:off x="57702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934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505200" y="1841494"/>
            <a:ext cx="0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345215" y="1853794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893464" y="5334000"/>
            <a:ext cx="261173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187861" y="5449669"/>
            <a:ext cx="2012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Time elapsed since </a:t>
            </a:r>
          </a:p>
          <a:p>
            <a:pPr algn="ctr"/>
            <a:r>
              <a:rPr lang="en-US" dirty="0">
                <a:latin typeface="Corbel" panose="020B0503020204020204" pitchFamily="34" charset="0"/>
              </a:rPr>
              <a:t>u</a:t>
            </a:r>
            <a:r>
              <a:rPr lang="en-US" dirty="0" smtClean="0">
                <a:latin typeface="Corbel" panose="020B0503020204020204" pitchFamily="34" charset="0"/>
              </a:rPr>
              <a:t>ser interaction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5776628" y="5305958"/>
            <a:ext cx="256858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933080" y="5410200"/>
            <a:ext cx="227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Predicted </a:t>
            </a:r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downlink</a:t>
            </a:r>
            <a:r>
              <a:rPr lang="en-US" dirty="0" smtClean="0">
                <a:latin typeface="Corbel" panose="020B0503020204020204" pitchFamily="34" charset="0"/>
              </a:rPr>
              <a:t> &amp; </a:t>
            </a:r>
            <a:br>
              <a:rPr lang="en-US" dirty="0" smtClean="0">
                <a:latin typeface="Corbel" panose="020B0503020204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app processing </a:t>
            </a:r>
            <a:r>
              <a:rPr lang="en-US" dirty="0" smtClean="0">
                <a:latin typeface="Corbel" panose="020B0503020204020204" pitchFamily="34" charset="0"/>
              </a:rPr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39442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Mobile Ads Service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98335" y="685800"/>
            <a:ext cx="395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Contextual ads to mobile apps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365052" y="1676400"/>
            <a:ext cx="2403697" cy="4366647"/>
            <a:chOff x="5421330" y="3505200"/>
            <a:chExt cx="1602760" cy="3048000"/>
          </a:xfrm>
        </p:grpSpPr>
        <p:pic>
          <p:nvPicPr>
            <p:cNvPr id="37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330" y="3505200"/>
              <a:ext cx="160276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903268"/>
              <a:ext cx="1320221" cy="21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3048000" y="4876800"/>
            <a:ext cx="3124200" cy="457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4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Mobile Ads </a:t>
            </a:r>
            <a:r>
              <a:rPr lang="en-US" sz="4000" dirty="0"/>
              <a:t>S</a:t>
            </a:r>
            <a:r>
              <a:rPr lang="en-US" sz="4000" dirty="0" smtClean="0"/>
              <a:t>ervice</a:t>
            </a:r>
            <a:endParaRPr lang="en-US" sz="4000" dirty="0"/>
          </a:p>
        </p:txBody>
      </p:sp>
      <p:sp>
        <p:nvSpPr>
          <p:cNvPr id="9" name="Up Arrow 8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8875" y="1688068"/>
            <a:ext cx="3556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Fetch and process ads for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419600" y="2057400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5715" y="3505200"/>
            <a:ext cx="183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Extract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426632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86600" y="3505200"/>
            <a:ext cx="115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Render ad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584757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71800" y="3364468"/>
            <a:ext cx="163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Send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2667000" y="3463789"/>
            <a:ext cx="22773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 Arrow 29"/>
          <p:cNvSpPr/>
          <p:nvPr/>
        </p:nvSpPr>
        <p:spPr>
          <a:xfrm flipH="1">
            <a:off x="6404655" y="3828096"/>
            <a:ext cx="22474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912316" y="4644486"/>
            <a:ext cx="1188720" cy="2286000"/>
            <a:chOff x="465808" y="4665822"/>
            <a:chExt cx="1602760" cy="3048000"/>
          </a:xfrm>
        </p:grpSpPr>
        <p:pic>
          <p:nvPicPr>
            <p:cNvPr id="33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08" y="4665822"/>
              <a:ext cx="160276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35" y="5046823"/>
              <a:ext cx="1320968" cy="210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7117080" y="4648200"/>
            <a:ext cx="1188720" cy="2286000"/>
            <a:chOff x="5421328" y="3505200"/>
            <a:chExt cx="1602759" cy="3048000"/>
          </a:xfrm>
        </p:grpSpPr>
        <p:pic>
          <p:nvPicPr>
            <p:cNvPr id="26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328" y="3505200"/>
              <a:ext cx="1602759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903268"/>
              <a:ext cx="1320221" cy="21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5867400" y="37454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Ad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43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1" grpId="0"/>
      <p:bldP spid="22" grpId="0" animBg="1"/>
      <p:bldP spid="23" grpId="0"/>
      <p:bldP spid="24" grpId="0" animBg="1"/>
      <p:bldP spid="27" grpId="0"/>
      <p:bldP spid="29" grpId="0" animBg="1"/>
      <p:bldP spid="30" grpId="0" animBg="1"/>
      <p:bldP spid="3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Mobile Ads </a:t>
            </a:r>
            <a:r>
              <a:rPr lang="en-US" sz="4000" dirty="0"/>
              <a:t>S</a:t>
            </a:r>
            <a:r>
              <a:rPr lang="en-US" sz="4000" dirty="0" smtClean="0"/>
              <a:t>ervice</a:t>
            </a:r>
            <a:endParaRPr lang="en-US" sz="4000" dirty="0"/>
          </a:p>
        </p:txBody>
      </p:sp>
      <p:sp>
        <p:nvSpPr>
          <p:cNvPr id="9" name="Up Arrow 8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5715" y="3505200"/>
            <a:ext cx="183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Extract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426632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86600" y="3505200"/>
            <a:ext cx="115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Render ad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584757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71800" y="3364468"/>
            <a:ext cx="163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Send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7400" y="37454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Ad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2667000" y="3463789"/>
            <a:ext cx="22773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 Arrow 29"/>
          <p:cNvSpPr/>
          <p:nvPr/>
        </p:nvSpPr>
        <p:spPr>
          <a:xfrm flipH="1">
            <a:off x="6404655" y="3828096"/>
            <a:ext cx="22474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912316" y="4644486"/>
            <a:ext cx="1188720" cy="2286000"/>
            <a:chOff x="465808" y="4665822"/>
            <a:chExt cx="1602760" cy="3048000"/>
          </a:xfrm>
        </p:grpSpPr>
        <p:pic>
          <p:nvPicPr>
            <p:cNvPr id="33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08" y="4665822"/>
              <a:ext cx="160276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35" y="5046823"/>
              <a:ext cx="1320968" cy="210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7117080" y="4648200"/>
            <a:ext cx="1188720" cy="2286000"/>
            <a:chOff x="5421328" y="3505200"/>
            <a:chExt cx="1602759" cy="3048000"/>
          </a:xfrm>
        </p:grpSpPr>
        <p:pic>
          <p:nvPicPr>
            <p:cNvPr id="26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328" y="3505200"/>
              <a:ext cx="1602759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903268"/>
              <a:ext cx="1320221" cy="21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Rounded Rectangle 31"/>
          <p:cNvSpPr/>
          <p:nvPr/>
        </p:nvSpPr>
        <p:spPr>
          <a:xfrm>
            <a:off x="3276600" y="1371600"/>
            <a:ext cx="1495732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 provider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278372" y="1663641"/>
            <a:ext cx="1979428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 provider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276601" y="1112520"/>
            <a:ext cx="2790444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 provider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78372" y="1950720"/>
            <a:ext cx="1903228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 provider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76600" y="838200"/>
            <a:ext cx="2493665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 provider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2" idx="3"/>
          </p:cNvCxnSpPr>
          <p:nvPr/>
        </p:nvCxnSpPr>
        <p:spPr>
          <a:xfrm>
            <a:off x="4772332" y="1463040"/>
            <a:ext cx="104468" cy="831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3"/>
          </p:cNvCxnSpPr>
          <p:nvPr/>
        </p:nvCxnSpPr>
        <p:spPr>
          <a:xfrm>
            <a:off x="5257800" y="1755081"/>
            <a:ext cx="152400" cy="561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3"/>
          </p:cNvCxnSpPr>
          <p:nvPr/>
        </p:nvCxnSpPr>
        <p:spPr>
          <a:xfrm>
            <a:off x="5181600" y="2042160"/>
            <a:ext cx="76200" cy="274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8" idx="1"/>
          </p:cNvCxnSpPr>
          <p:nvPr/>
        </p:nvCxnSpPr>
        <p:spPr>
          <a:xfrm flipV="1">
            <a:off x="3193730" y="2042160"/>
            <a:ext cx="84642" cy="274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6" idx="1"/>
          </p:cNvCxnSpPr>
          <p:nvPr/>
        </p:nvCxnSpPr>
        <p:spPr>
          <a:xfrm flipV="1">
            <a:off x="3193730" y="1755081"/>
            <a:ext cx="84642" cy="564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1"/>
          </p:cNvCxnSpPr>
          <p:nvPr/>
        </p:nvCxnSpPr>
        <p:spPr>
          <a:xfrm flipV="1">
            <a:off x="3193730" y="1463040"/>
            <a:ext cx="82870" cy="89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1"/>
          </p:cNvCxnSpPr>
          <p:nvPr/>
        </p:nvCxnSpPr>
        <p:spPr>
          <a:xfrm flipV="1">
            <a:off x="3193730" y="1203960"/>
            <a:ext cx="82871" cy="1152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9" idx="1"/>
          </p:cNvCxnSpPr>
          <p:nvPr/>
        </p:nvCxnSpPr>
        <p:spPr>
          <a:xfrm flipV="1">
            <a:off x="3193730" y="929640"/>
            <a:ext cx="82870" cy="1427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</p:cNvCxnSpPr>
          <p:nvPr/>
        </p:nvCxnSpPr>
        <p:spPr>
          <a:xfrm>
            <a:off x="5770265" y="929640"/>
            <a:ext cx="173335" cy="73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7" idx="3"/>
          </p:cNvCxnSpPr>
          <p:nvPr/>
        </p:nvCxnSpPr>
        <p:spPr>
          <a:xfrm>
            <a:off x="6067045" y="1203960"/>
            <a:ext cx="97544" cy="439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Multiply 49"/>
          <p:cNvSpPr/>
          <p:nvPr/>
        </p:nvSpPr>
        <p:spPr>
          <a:xfrm>
            <a:off x="5809906" y="1489806"/>
            <a:ext cx="267388" cy="2400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Multiply 50"/>
          <p:cNvSpPr/>
          <p:nvPr/>
        </p:nvSpPr>
        <p:spPr>
          <a:xfrm>
            <a:off x="6030895" y="1489806"/>
            <a:ext cx="267388" cy="2400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51324" y="2227140"/>
            <a:ext cx="363676" cy="25913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57400" y="1423567"/>
            <a:ext cx="112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orbel" panose="020B0503020204020204" pitchFamily="34" charset="0"/>
              </a:rPr>
              <a:t>K</a:t>
            </a:r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74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3338393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050" y="365760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3667" y="3657600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Rendering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3276600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91101" y="3135868"/>
            <a:ext cx="7469963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28600" y="381000"/>
            <a:ext cx="8645964" cy="20574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885" y="509728"/>
            <a:ext cx="1803901" cy="50292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Eras Demi ITC" panose="020B0805030504020804" pitchFamily="34" charset="0"/>
              </a:rPr>
              <a:t>AppInsight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1012" y="969364"/>
            <a:ext cx="959646" cy="2583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OSDI ‘12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499578"/>
            <a:ext cx="496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Monitor performance in the wild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62200" y="1219200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What is the user-perceived delay?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62200" y="1828800"/>
            <a:ext cx="533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Where is the bottleneck?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6307" y="1483242"/>
            <a:ext cx="1752599" cy="81199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Feedback</a:t>
            </a:r>
            <a:endParaRPr lang="en-US" sz="2400" dirty="0">
              <a:latin typeface="Corbel" pitchFamily="34" charset="0"/>
            </a:endParaRPr>
          </a:p>
        </p:txBody>
      </p:sp>
      <p:pic>
        <p:nvPicPr>
          <p:cNvPr id="19" name="Picture 2" descr="http://www.lbknews.com/wp-content/uploads/2013/03/Cell_T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18631"/>
            <a:ext cx="409627" cy="55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techiwarehouse.com/userfiles/signal-strength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53" y="3352800"/>
            <a:ext cx="672047" cy="67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6970387" y="1752600"/>
            <a:ext cx="0" cy="1219200"/>
          </a:xfrm>
          <a:prstGeom prst="straightConnector1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76400" y="3135868"/>
            <a:ext cx="1832351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124200" y="2334417"/>
            <a:ext cx="0" cy="676559"/>
          </a:xfrm>
          <a:prstGeom prst="straightConnector1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5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Users with slow network </a:t>
            </a:r>
          </a:p>
          <a:p>
            <a:pPr lvl="1"/>
            <a:r>
              <a:rPr lang="en-US" sz="2400" dirty="0" smtClean="0"/>
              <a:t>Poor Performance</a:t>
            </a:r>
          </a:p>
          <a:p>
            <a:r>
              <a:rPr lang="en-US" sz="2800" dirty="0" smtClean="0"/>
              <a:t>Users with fast network </a:t>
            </a:r>
          </a:p>
          <a:p>
            <a:pPr lvl="1"/>
            <a:r>
              <a:rPr lang="en-US" sz="2400" dirty="0" smtClean="0"/>
              <a:t>Not producing the best quality result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08041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Mobile Ads </a:t>
            </a:r>
            <a:r>
              <a:rPr lang="en-US" sz="4000" dirty="0"/>
              <a:t>S</a:t>
            </a:r>
            <a:r>
              <a:rPr lang="en-US" sz="4000" dirty="0" smtClean="0"/>
              <a:t>ervice</a:t>
            </a:r>
            <a:endParaRPr lang="en-US" sz="4000" dirty="0"/>
          </a:p>
        </p:txBody>
      </p:sp>
      <p:sp>
        <p:nvSpPr>
          <p:cNvPr id="9" name="Up Arrow 8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5715" y="3505200"/>
            <a:ext cx="183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Extract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426632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86600" y="3505200"/>
            <a:ext cx="115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Render ad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584757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71800" y="3364468"/>
            <a:ext cx="163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Send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7400" y="37454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Ad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2667000" y="3463789"/>
            <a:ext cx="22773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 Arrow 29"/>
          <p:cNvSpPr/>
          <p:nvPr/>
        </p:nvSpPr>
        <p:spPr>
          <a:xfrm flipH="1">
            <a:off x="6404655" y="3828096"/>
            <a:ext cx="22474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912316" y="4644486"/>
            <a:ext cx="1188720" cy="2286000"/>
            <a:chOff x="465808" y="4665822"/>
            <a:chExt cx="1602760" cy="3048000"/>
          </a:xfrm>
        </p:grpSpPr>
        <p:pic>
          <p:nvPicPr>
            <p:cNvPr id="33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08" y="4665822"/>
              <a:ext cx="160276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35" y="5046823"/>
              <a:ext cx="1320968" cy="210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7117080" y="4648200"/>
            <a:ext cx="1188720" cy="2286000"/>
            <a:chOff x="5421328" y="3505200"/>
            <a:chExt cx="1602759" cy="3048000"/>
          </a:xfrm>
        </p:grpSpPr>
        <p:pic>
          <p:nvPicPr>
            <p:cNvPr id="26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328" y="3505200"/>
              <a:ext cx="1602759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903268"/>
              <a:ext cx="1320221" cy="21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7390"/>
            <a:ext cx="4416388" cy="20520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20780763">
            <a:off x="3107234" y="1228186"/>
            <a:ext cx="2524532" cy="1524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176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Mobile Ads </a:t>
            </a:r>
            <a:r>
              <a:rPr lang="en-US" sz="4000" dirty="0"/>
              <a:t>S</a:t>
            </a:r>
            <a:r>
              <a:rPr lang="en-US" sz="4000" dirty="0" smtClean="0"/>
              <a:t>ervice</a:t>
            </a:r>
            <a:endParaRPr lang="en-US" sz="4000" dirty="0"/>
          </a:p>
        </p:txBody>
      </p:sp>
      <p:sp>
        <p:nvSpPr>
          <p:cNvPr id="9" name="Up Arrow 8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5715" y="3505200"/>
            <a:ext cx="183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Extract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426632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86600" y="3505200"/>
            <a:ext cx="115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Render ad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584757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71800" y="3364468"/>
            <a:ext cx="163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Send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7400" y="37454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Ad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2667000" y="3463789"/>
            <a:ext cx="22773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912316" y="4644486"/>
            <a:ext cx="1188720" cy="2286000"/>
            <a:chOff x="465808" y="4665822"/>
            <a:chExt cx="1602760" cy="3048000"/>
          </a:xfrm>
        </p:grpSpPr>
        <p:pic>
          <p:nvPicPr>
            <p:cNvPr id="33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08" y="4665822"/>
              <a:ext cx="160276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35" y="5046823"/>
              <a:ext cx="1320968" cy="210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Left Arrow 29"/>
          <p:cNvSpPr/>
          <p:nvPr/>
        </p:nvSpPr>
        <p:spPr>
          <a:xfrm flipH="1">
            <a:off x="6404655" y="3828096"/>
            <a:ext cx="22474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117080" y="4648200"/>
            <a:ext cx="1188720" cy="2286000"/>
            <a:chOff x="5421328" y="3505200"/>
            <a:chExt cx="1602759" cy="3048000"/>
          </a:xfrm>
        </p:grpSpPr>
        <p:pic>
          <p:nvPicPr>
            <p:cNvPr id="26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328" y="3505200"/>
              <a:ext cx="1602759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903268"/>
              <a:ext cx="1320221" cy="21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Up Arrow 31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Up Arrow 37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102501" y="1651591"/>
            <a:ext cx="2965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 Processing Time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4372090" y="204573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66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47100"/>
            <a:ext cx="6529482" cy="2786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Mobile Ads </a:t>
            </a:r>
            <a:r>
              <a:rPr lang="en-US" sz="4000" dirty="0"/>
              <a:t>S</a:t>
            </a:r>
            <a:r>
              <a:rPr lang="en-US" sz="4000" dirty="0" smtClean="0"/>
              <a:t>ervice</a:t>
            </a:r>
            <a:endParaRPr lang="en-US" sz="4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56388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Within 50ms of the target delay 90% of the time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3212805" y="2419733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3889744" y="2134694"/>
            <a:ext cx="30480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flipV="1">
            <a:off x="5334000" y="2572977"/>
            <a:ext cx="304800" cy="562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1733490"/>
            <a:ext cx="163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With Timecard</a:t>
            </a:r>
            <a:endParaRPr lang="en-US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6968" y="3135617"/>
            <a:ext cx="197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Without Timecard</a:t>
            </a:r>
            <a:endParaRPr lang="en-US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9156" y="2489286"/>
            <a:ext cx="879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Target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delay</a:t>
            </a:r>
            <a:endParaRPr lang="en-US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4933890"/>
            <a:ext cx="2987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User-perceived delay (ms)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352800" y="2495490"/>
            <a:ext cx="533400" cy="1905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~200,000 transactions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556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7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94" y="2667882"/>
            <a:ext cx="6858000" cy="297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Twitter Analysis App and Service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44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Adapt server processing time in steps of 150ms</a:t>
            </a:r>
          </a:p>
          <a:p>
            <a:r>
              <a:rPr lang="en-US" sz="2800" dirty="0" smtClean="0"/>
              <a:t>Adapt response from 10KB to 60KB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9" name="Down Arrow 8"/>
          <p:cNvSpPr/>
          <p:nvPr/>
        </p:nvSpPr>
        <p:spPr>
          <a:xfrm rot="16200000">
            <a:off x="3332502" y="2903244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316694" y="2693733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flipV="1">
            <a:off x="5216754" y="3322344"/>
            <a:ext cx="304800" cy="562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86796" y="2324401"/>
            <a:ext cx="163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With Timecard</a:t>
            </a:r>
            <a:endParaRPr lang="en-US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2759" y="3899080"/>
            <a:ext cx="197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Without Timecard</a:t>
            </a:r>
            <a:endParaRPr lang="en-US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4354" y="2999178"/>
            <a:ext cx="879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Target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delay</a:t>
            </a:r>
            <a:endParaRPr lang="en-US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3169943"/>
            <a:ext cx="914400" cy="184716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5619690"/>
            <a:ext cx="2987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User-perceived delay (ms)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86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7" grpId="0" animBg="1"/>
      <p:bldP spid="17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24200" y="1651591"/>
            <a:ext cx="28975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 Resources Used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4372090" y="204573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656379" y="5848290"/>
            <a:ext cx="336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Desired user-perceived delay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891102" y="5654566"/>
            <a:ext cx="0" cy="2743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543800" y="5638800"/>
            <a:ext cx="0" cy="2743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95653" y="5791200"/>
            <a:ext cx="6648147" cy="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6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09800" y="1578871"/>
            <a:ext cx="28513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Request Prioritization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3436069" y="197301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18885" y="509728"/>
            <a:ext cx="1803901" cy="50292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Eras Demi ITC" panose="020B0805030504020804" pitchFamily="34" charset="0"/>
              </a:rPr>
              <a:t>AppInsight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78049" y="5565433"/>
            <a:ext cx="1803901" cy="50292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Eras Demi ITC" panose="020B0805030504020804" pitchFamily="34" charset="0"/>
              </a:rPr>
              <a:t>Timecard</a:t>
            </a:r>
          </a:p>
        </p:txBody>
      </p:sp>
      <p:sp>
        <p:nvSpPr>
          <p:cNvPr id="52" name="Down Arrow 51"/>
          <p:cNvSpPr/>
          <p:nvPr/>
        </p:nvSpPr>
        <p:spPr>
          <a:xfrm rot="19165161">
            <a:off x="2380999" y="1024643"/>
            <a:ext cx="304800" cy="72466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Down Arrow 52"/>
          <p:cNvSpPr/>
          <p:nvPr/>
        </p:nvSpPr>
        <p:spPr>
          <a:xfrm rot="13185202">
            <a:off x="2351144" y="4815741"/>
            <a:ext cx="304800" cy="72466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3124200" y="1861661"/>
            <a:ext cx="5461407" cy="3048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Identify performance bottlenecks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Critical path analysis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Control user-perceived delays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Elapsed time estimation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Remaining time prediction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User transaction tracking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Asynchrony, Time Sync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sp>
        <p:nvSpPr>
          <p:cNvPr id="24" name="Rounded Rectangle 23"/>
          <p:cNvSpPr/>
          <p:nvPr/>
        </p:nvSpPr>
        <p:spPr>
          <a:xfrm>
            <a:off x="2928614" y="1600200"/>
            <a:ext cx="5656993" cy="35052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317394" y="288035"/>
            <a:ext cx="4185237" cy="987552"/>
            <a:chOff x="164592" y="283464"/>
            <a:chExt cx="4185237" cy="987552"/>
          </a:xfrm>
        </p:grpSpPr>
        <p:sp>
          <p:nvSpPr>
            <p:cNvPr id="84" name="Rounded Rectangle 83"/>
            <p:cNvSpPr/>
            <p:nvPr/>
          </p:nvSpPr>
          <p:spPr>
            <a:xfrm>
              <a:off x="164592" y="283464"/>
              <a:ext cx="4185237" cy="9875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304800" y="421640"/>
              <a:ext cx="3959352" cy="828195"/>
              <a:chOff x="304800" y="421640"/>
              <a:chExt cx="3959352" cy="828195"/>
            </a:xfrm>
          </p:grpSpPr>
          <p:pic>
            <p:nvPicPr>
              <p:cNvPr id="6146" name="Picture 2" descr="Bibl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421640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1124712" y="603504"/>
                <a:ext cx="31394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orbel" panose="020B0503020204020204" pitchFamily="34" charset="0"/>
                  </a:rPr>
                  <a:t>By the time </a:t>
                </a:r>
                <a:r>
                  <a:rPr lang="en-US" dirty="0" smtClean="0">
                    <a:latin typeface="Corbel" panose="020B0503020204020204" pitchFamily="34" charset="0"/>
                  </a:rPr>
                  <a:t>it loads</a:t>
                </a:r>
                <a:r>
                  <a:rPr lang="en-US" dirty="0">
                    <a:latin typeface="Corbel" panose="020B0503020204020204" pitchFamily="34" charset="0"/>
                  </a:rPr>
                  <a:t>, the church service is over. Too </a:t>
                </a:r>
                <a:r>
                  <a:rPr lang="en-US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slow</a:t>
                </a:r>
                <a:r>
                  <a:rPr lang="en-US" dirty="0">
                    <a:latin typeface="Corbel" panose="020B0503020204020204" pitchFamily="34" charset="0"/>
                  </a:rPr>
                  <a:t>!!! </a:t>
                </a: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219200" y="421640"/>
                <a:ext cx="914400" cy="137160"/>
                <a:chOff x="685798" y="4929963"/>
                <a:chExt cx="1447802" cy="228600"/>
              </a:xfrm>
            </p:grpSpPr>
            <p:sp>
              <p:nvSpPr>
                <p:cNvPr id="9" name="5-Point Star 8"/>
                <p:cNvSpPr/>
                <p:nvPr/>
              </p:nvSpPr>
              <p:spPr>
                <a:xfrm>
                  <a:off x="685798" y="4929963"/>
                  <a:ext cx="228599" cy="228600"/>
                </a:xfrm>
                <a:prstGeom prst="star5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" name="5-Point Star 9"/>
                <p:cNvSpPr/>
                <p:nvPr/>
              </p:nvSpPr>
              <p:spPr>
                <a:xfrm>
                  <a:off x="9905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" name="5-Point Star 10"/>
                <p:cNvSpPr/>
                <p:nvPr/>
              </p:nvSpPr>
              <p:spPr>
                <a:xfrm>
                  <a:off x="1295396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2" name="5-Point Star 11"/>
                <p:cNvSpPr/>
                <p:nvPr/>
              </p:nvSpPr>
              <p:spPr>
                <a:xfrm>
                  <a:off x="16001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3" name="5-Point Star 12"/>
                <p:cNvSpPr/>
                <p:nvPr/>
              </p:nvSpPr>
              <p:spPr>
                <a:xfrm>
                  <a:off x="1905001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00" name="Group 99"/>
          <p:cNvGrpSpPr/>
          <p:nvPr/>
        </p:nvGrpSpPr>
        <p:grpSpPr>
          <a:xfrm>
            <a:off x="547177" y="1591557"/>
            <a:ext cx="4418223" cy="987552"/>
            <a:chOff x="877824" y="1508760"/>
            <a:chExt cx="4418223" cy="987552"/>
          </a:xfrm>
        </p:grpSpPr>
        <p:sp>
          <p:nvSpPr>
            <p:cNvPr id="111" name="Rounded Rectangle 110"/>
            <p:cNvSpPr/>
            <p:nvPr/>
          </p:nvSpPr>
          <p:spPr>
            <a:xfrm>
              <a:off x="877824" y="1508760"/>
              <a:ext cx="4185237" cy="9875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1016655" y="1648256"/>
              <a:ext cx="4279392" cy="826875"/>
              <a:chOff x="304800" y="1648256"/>
              <a:chExt cx="4279392" cy="82687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24712" y="1828800"/>
                <a:ext cx="345948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Slow</a:t>
                </a:r>
                <a:r>
                  <a:rPr lang="en-US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en-US" dirty="0">
                    <a:latin typeface="Corbel" panose="020B0503020204020204" pitchFamily="34" charset="0"/>
                  </a:rPr>
                  <a:t>responsiveness, long load time, and crashity crash </a:t>
                </a:r>
                <a:r>
                  <a:rPr lang="en-US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crash</a:t>
                </a:r>
                <a:r>
                  <a:rPr lang="en-US" dirty="0">
                    <a:latin typeface="Corbel" panose="020B0503020204020204" pitchFamily="34" charset="0"/>
                  </a:rPr>
                  <a:t>. </a:t>
                </a:r>
              </a:p>
            </p:txBody>
          </p:sp>
          <p:pic>
            <p:nvPicPr>
              <p:cNvPr id="6148" name="Picture 4" descr="OneBusAway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1648256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1219200" y="1648256"/>
                <a:ext cx="914400" cy="137160"/>
                <a:chOff x="685798" y="4929963"/>
                <a:chExt cx="1447802" cy="228600"/>
              </a:xfrm>
            </p:grpSpPr>
            <p:sp>
              <p:nvSpPr>
                <p:cNvPr id="15" name="5-Point Star 14"/>
                <p:cNvSpPr/>
                <p:nvPr/>
              </p:nvSpPr>
              <p:spPr>
                <a:xfrm>
                  <a:off x="685798" y="4929963"/>
                  <a:ext cx="228599" cy="228600"/>
                </a:xfrm>
                <a:prstGeom prst="star5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" name="5-Point Star 15"/>
                <p:cNvSpPr/>
                <p:nvPr/>
              </p:nvSpPr>
              <p:spPr>
                <a:xfrm>
                  <a:off x="9905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5-Point Star 16"/>
                <p:cNvSpPr/>
                <p:nvPr/>
              </p:nvSpPr>
              <p:spPr>
                <a:xfrm>
                  <a:off x="1295396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" name="5-Point Star 17"/>
                <p:cNvSpPr/>
                <p:nvPr/>
              </p:nvSpPr>
              <p:spPr>
                <a:xfrm>
                  <a:off x="16001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5-Point Star 18"/>
                <p:cNvSpPr/>
                <p:nvPr/>
              </p:nvSpPr>
              <p:spPr>
                <a:xfrm>
                  <a:off x="1905001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01" name="Group 100"/>
          <p:cNvGrpSpPr/>
          <p:nvPr/>
        </p:nvGrpSpPr>
        <p:grpSpPr>
          <a:xfrm>
            <a:off x="5404388" y="5489448"/>
            <a:ext cx="2901412" cy="987552"/>
            <a:chOff x="5413248" y="1554480"/>
            <a:chExt cx="2901412" cy="987552"/>
          </a:xfrm>
        </p:grpSpPr>
        <p:sp>
          <p:nvSpPr>
            <p:cNvPr id="112" name="Rounded Rectangle 111"/>
            <p:cNvSpPr/>
            <p:nvPr/>
          </p:nvSpPr>
          <p:spPr>
            <a:xfrm>
              <a:off x="5413248" y="1554480"/>
              <a:ext cx="2901412" cy="9875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550408" y="1693390"/>
              <a:ext cx="2731008" cy="831751"/>
              <a:chOff x="4724400" y="454660"/>
              <a:chExt cx="2731008" cy="831751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5641848" y="457200"/>
                <a:ext cx="914400" cy="137160"/>
                <a:chOff x="685798" y="4929963"/>
                <a:chExt cx="1447802" cy="228600"/>
              </a:xfrm>
            </p:grpSpPr>
            <p:sp>
              <p:nvSpPr>
                <p:cNvPr id="61" name="5-Point Star 60"/>
                <p:cNvSpPr/>
                <p:nvPr/>
              </p:nvSpPr>
              <p:spPr>
                <a:xfrm>
                  <a:off x="685798" y="4929963"/>
                  <a:ext cx="228599" cy="228600"/>
                </a:xfrm>
                <a:prstGeom prst="star5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2" name="5-Point Star 61"/>
                <p:cNvSpPr/>
                <p:nvPr/>
              </p:nvSpPr>
              <p:spPr>
                <a:xfrm>
                  <a:off x="9905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5-Point Star 62"/>
                <p:cNvSpPr/>
                <p:nvPr/>
              </p:nvSpPr>
              <p:spPr>
                <a:xfrm>
                  <a:off x="1295396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4" name="5-Point Star 63"/>
                <p:cNvSpPr/>
                <p:nvPr/>
              </p:nvSpPr>
              <p:spPr>
                <a:xfrm>
                  <a:off x="16001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5" name="5-Point Star 64"/>
                <p:cNvSpPr/>
                <p:nvPr/>
              </p:nvSpPr>
              <p:spPr>
                <a:xfrm>
                  <a:off x="1905001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5550408" y="640080"/>
                <a:ext cx="1905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orbel" panose="020B0503020204020204" pitchFamily="34" charset="0"/>
                  </a:rPr>
                  <a:t>horrifically </a:t>
                </a:r>
                <a:r>
                  <a:rPr lang="en-US" b="1" dirty="0" smtClean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slow.</a:t>
                </a:r>
              </a:p>
              <a:p>
                <a:r>
                  <a:rPr lang="en-US" dirty="0" smtClean="0">
                    <a:latin typeface="Corbel" panose="020B0503020204020204" pitchFamily="34" charset="0"/>
                  </a:rPr>
                  <a:t>Uninstalled</a:t>
                </a:r>
                <a:r>
                  <a:rPr lang="en-US" dirty="0">
                    <a:latin typeface="Corbel" panose="020B0503020204020204" pitchFamily="34" charset="0"/>
                  </a:rPr>
                  <a:t>.</a:t>
                </a:r>
                <a:r>
                  <a:rPr lang="en-US" b="1" dirty="0" smtClean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</a:t>
                </a:r>
                <a:endParaRPr lang="en-US" b="1" dirty="0">
                  <a:solidFill>
                    <a:srgbClr val="FF0000"/>
                  </a:solidFill>
                  <a:latin typeface="Corbel" panose="020B0503020204020204" pitchFamily="34" charset="0"/>
                </a:endParaRPr>
              </a:p>
            </p:txBody>
          </p:sp>
          <p:pic>
            <p:nvPicPr>
              <p:cNvPr id="6164" name="Picture 20" descr="Got News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454660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4" name="Group 103"/>
          <p:cNvGrpSpPr/>
          <p:nvPr/>
        </p:nvGrpSpPr>
        <p:grpSpPr>
          <a:xfrm>
            <a:off x="300162" y="4194048"/>
            <a:ext cx="3953300" cy="987552"/>
            <a:chOff x="886968" y="4014215"/>
            <a:chExt cx="3953300" cy="987552"/>
          </a:xfrm>
        </p:grpSpPr>
        <p:sp>
          <p:nvSpPr>
            <p:cNvPr id="113" name="Rounded Rectangle 112"/>
            <p:cNvSpPr/>
            <p:nvPr/>
          </p:nvSpPr>
          <p:spPr>
            <a:xfrm>
              <a:off x="886968" y="4014215"/>
              <a:ext cx="3922703" cy="9875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026010" y="4148451"/>
              <a:ext cx="3814258" cy="831273"/>
              <a:chOff x="304800" y="4231610"/>
              <a:chExt cx="3814258" cy="831273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1219200" y="4233672"/>
                <a:ext cx="914400" cy="137160"/>
                <a:chOff x="685798" y="4929963"/>
                <a:chExt cx="1447802" cy="228600"/>
              </a:xfrm>
            </p:grpSpPr>
            <p:sp>
              <p:nvSpPr>
                <p:cNvPr id="36" name="5-Point Star 35"/>
                <p:cNvSpPr/>
                <p:nvPr/>
              </p:nvSpPr>
              <p:spPr>
                <a:xfrm>
                  <a:off x="685798" y="4929963"/>
                  <a:ext cx="228599" cy="228600"/>
                </a:xfrm>
                <a:prstGeom prst="star5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5-Point Star 36"/>
                <p:cNvSpPr/>
                <p:nvPr/>
              </p:nvSpPr>
              <p:spPr>
                <a:xfrm>
                  <a:off x="9905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8" name="5-Point Star 37"/>
                <p:cNvSpPr/>
                <p:nvPr/>
              </p:nvSpPr>
              <p:spPr>
                <a:xfrm>
                  <a:off x="1295396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5-Point Star 38"/>
                <p:cNvSpPr/>
                <p:nvPr/>
              </p:nvSpPr>
              <p:spPr>
                <a:xfrm>
                  <a:off x="16001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0" name="5-Point Star 39"/>
                <p:cNvSpPr/>
                <p:nvPr/>
              </p:nvSpPr>
              <p:spPr>
                <a:xfrm>
                  <a:off x="1905001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1124712" y="4416552"/>
                <a:ext cx="29943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Crashes</a:t>
                </a:r>
                <a:r>
                  <a:rPr lang="en-US" dirty="0" smtClean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en-US" dirty="0" smtClean="0">
                    <a:latin typeface="Corbel" panose="020B0503020204020204" pitchFamily="34" charset="0"/>
                  </a:rPr>
                  <a:t>every time. DO NOT </a:t>
                </a:r>
              </a:p>
              <a:p>
                <a:r>
                  <a:rPr lang="en-US" dirty="0" smtClean="0">
                    <a:latin typeface="Corbel" panose="020B0503020204020204" pitchFamily="34" charset="0"/>
                  </a:rPr>
                  <a:t>DOWNLOAD. RIP-OFF!!</a:t>
                </a:r>
                <a:endParaRPr lang="en-US" dirty="0">
                  <a:latin typeface="Corbel" panose="020B0503020204020204" pitchFamily="34" charset="0"/>
                </a:endParaRPr>
              </a:p>
            </p:txBody>
          </p:sp>
          <p:pic>
            <p:nvPicPr>
              <p:cNvPr id="6168" name="Picture 24" descr="Doodling time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4231610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9" name="Group 98"/>
          <p:cNvGrpSpPr/>
          <p:nvPr/>
        </p:nvGrpSpPr>
        <p:grpSpPr>
          <a:xfrm>
            <a:off x="4768289" y="288035"/>
            <a:ext cx="3994711" cy="987552"/>
            <a:chOff x="4615487" y="292607"/>
            <a:chExt cx="3994711" cy="987552"/>
          </a:xfrm>
        </p:grpSpPr>
        <p:sp>
          <p:nvSpPr>
            <p:cNvPr id="114" name="Rounded Rectangle 113"/>
            <p:cNvSpPr/>
            <p:nvPr/>
          </p:nvSpPr>
          <p:spPr>
            <a:xfrm>
              <a:off x="4615487" y="292607"/>
              <a:ext cx="3994711" cy="9875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753806" y="426720"/>
              <a:ext cx="3823479" cy="830054"/>
              <a:chOff x="4724400" y="1681653"/>
              <a:chExt cx="3823479" cy="830054"/>
            </a:xfrm>
          </p:grpSpPr>
          <p:pic>
            <p:nvPicPr>
              <p:cNvPr id="6166" name="Picture 22" descr="DatPiff Mobile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1681653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1" name="Group 90"/>
              <p:cNvGrpSpPr/>
              <p:nvPr/>
            </p:nvGrpSpPr>
            <p:grpSpPr>
              <a:xfrm>
                <a:off x="5641848" y="1682496"/>
                <a:ext cx="914400" cy="137160"/>
                <a:chOff x="685798" y="4929963"/>
                <a:chExt cx="1447802" cy="228600"/>
              </a:xfrm>
            </p:grpSpPr>
            <p:sp>
              <p:nvSpPr>
                <p:cNvPr id="92" name="5-Point Star 91"/>
                <p:cNvSpPr/>
                <p:nvPr/>
              </p:nvSpPr>
              <p:spPr>
                <a:xfrm>
                  <a:off x="685798" y="4929963"/>
                  <a:ext cx="228599" cy="228600"/>
                </a:xfrm>
                <a:prstGeom prst="star5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5-Point Star 92"/>
                <p:cNvSpPr/>
                <p:nvPr/>
              </p:nvSpPr>
              <p:spPr>
                <a:xfrm>
                  <a:off x="9905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5-Point Star 93"/>
                <p:cNvSpPr/>
                <p:nvPr/>
              </p:nvSpPr>
              <p:spPr>
                <a:xfrm>
                  <a:off x="1295396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" name="5-Point Star 94"/>
                <p:cNvSpPr/>
                <p:nvPr/>
              </p:nvSpPr>
              <p:spPr>
                <a:xfrm>
                  <a:off x="16001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" name="5-Point Star 95"/>
                <p:cNvSpPr/>
                <p:nvPr/>
              </p:nvSpPr>
              <p:spPr>
                <a:xfrm>
                  <a:off x="1905001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>
                <a:off x="5550408" y="1865376"/>
                <a:ext cx="29974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Slow </a:t>
                </a:r>
                <a:r>
                  <a:rPr lang="en-US" dirty="0">
                    <a:latin typeface="Corbel" panose="020B0503020204020204" pitchFamily="34" charset="0"/>
                  </a:rPr>
                  <a:t>and</a:t>
                </a:r>
                <a:r>
                  <a:rPr lang="en-US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Crashes </a:t>
                </a:r>
                <a:r>
                  <a:rPr lang="en-US" dirty="0">
                    <a:latin typeface="Corbel" panose="020B0503020204020204" pitchFamily="34" charset="0"/>
                  </a:rPr>
                  <a:t>often. Fix. </a:t>
                </a:r>
                <a:br>
                  <a:rPr lang="en-US" dirty="0">
                    <a:latin typeface="Corbel" panose="020B0503020204020204" pitchFamily="34" charset="0"/>
                  </a:rPr>
                </a:br>
                <a:r>
                  <a:rPr lang="en-US" dirty="0">
                    <a:latin typeface="Corbel" panose="020B0503020204020204" pitchFamily="34" charset="0"/>
                  </a:rPr>
                  <a:t>I will give 5 stars instead of 1.</a:t>
                </a:r>
                <a:endParaRPr lang="en-US" b="1" dirty="0">
                  <a:latin typeface="Corbel" panose="020B0503020204020204" pitchFamily="34" charset="0"/>
                </a:endParaRPr>
              </a:p>
            </p:txBody>
          </p:sp>
        </p:grpSp>
      </p:grpSp>
      <p:grpSp>
        <p:nvGrpSpPr>
          <p:cNvPr id="103" name="Group 102"/>
          <p:cNvGrpSpPr/>
          <p:nvPr/>
        </p:nvGrpSpPr>
        <p:grpSpPr>
          <a:xfrm>
            <a:off x="4501563" y="2898648"/>
            <a:ext cx="4185237" cy="987552"/>
            <a:chOff x="155448" y="2752344"/>
            <a:chExt cx="4185237" cy="987552"/>
          </a:xfrm>
        </p:grpSpPr>
        <p:sp>
          <p:nvSpPr>
            <p:cNvPr id="115" name="Rounded Rectangle 114"/>
            <p:cNvSpPr/>
            <p:nvPr/>
          </p:nvSpPr>
          <p:spPr>
            <a:xfrm>
              <a:off x="155448" y="2752344"/>
              <a:ext cx="4185237" cy="9875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294490" y="2889504"/>
              <a:ext cx="4043147" cy="833862"/>
              <a:chOff x="304800" y="5582333"/>
              <a:chExt cx="4043147" cy="833862"/>
            </a:xfrm>
          </p:grpSpPr>
          <p:pic>
            <p:nvPicPr>
              <p:cNvPr id="6154" name="Picture 10" descr="WikiPanda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5582333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4" name="Group 43"/>
              <p:cNvGrpSpPr/>
              <p:nvPr/>
            </p:nvGrpSpPr>
            <p:grpSpPr>
              <a:xfrm>
                <a:off x="1219200" y="5584874"/>
                <a:ext cx="914400" cy="137160"/>
                <a:chOff x="685798" y="4929963"/>
                <a:chExt cx="1447802" cy="228600"/>
              </a:xfrm>
            </p:grpSpPr>
            <p:sp>
              <p:nvSpPr>
                <p:cNvPr id="45" name="5-Point Star 44"/>
                <p:cNvSpPr/>
                <p:nvPr/>
              </p:nvSpPr>
              <p:spPr>
                <a:xfrm>
                  <a:off x="685798" y="4929963"/>
                  <a:ext cx="228599" cy="228600"/>
                </a:xfrm>
                <a:prstGeom prst="star5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6" name="5-Point Star 45"/>
                <p:cNvSpPr/>
                <p:nvPr/>
              </p:nvSpPr>
              <p:spPr>
                <a:xfrm>
                  <a:off x="9905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7" name="5-Point Star 46"/>
                <p:cNvSpPr/>
                <p:nvPr/>
              </p:nvSpPr>
              <p:spPr>
                <a:xfrm>
                  <a:off x="1295396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5-Point Star 47"/>
                <p:cNvSpPr/>
                <p:nvPr/>
              </p:nvSpPr>
              <p:spPr>
                <a:xfrm>
                  <a:off x="16001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5-Point Star 48"/>
                <p:cNvSpPr/>
                <p:nvPr/>
              </p:nvSpPr>
              <p:spPr>
                <a:xfrm>
                  <a:off x="1905001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7" name="Rectangle 26"/>
              <p:cNvSpPr/>
              <p:nvPr/>
            </p:nvSpPr>
            <p:spPr>
              <a:xfrm>
                <a:off x="1102360" y="5769864"/>
                <a:ext cx="324558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orbel" panose="020B0503020204020204" pitchFamily="34" charset="0"/>
                  </a:rPr>
                  <a:t>So </a:t>
                </a:r>
                <a:r>
                  <a:rPr lang="en-US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slow</a:t>
                </a:r>
                <a:r>
                  <a:rPr lang="en-US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en-US" dirty="0" smtClean="0">
                    <a:latin typeface="Corbel" panose="020B0503020204020204" pitchFamily="34" charset="0"/>
                  </a:rPr>
                  <a:t>that </a:t>
                </a:r>
                <a:r>
                  <a:rPr lang="en-US" dirty="0">
                    <a:latin typeface="Corbel" panose="020B0503020204020204" pitchFamily="34" charset="0"/>
                  </a:rPr>
                  <a:t>my screen already dims before it's </a:t>
                </a:r>
                <a:r>
                  <a:rPr lang="en-US" dirty="0" smtClean="0">
                    <a:latin typeface="Corbel" panose="020B0503020204020204" pitchFamily="34" charset="0"/>
                  </a:rPr>
                  <a:t>loaded</a:t>
                </a:r>
                <a:endParaRPr lang="en-US" dirty="0">
                  <a:latin typeface="Corbel" panose="020B0503020204020204" pitchFamily="34" charset="0"/>
                </a:endParaRP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547166" y="4194048"/>
            <a:ext cx="4185237" cy="987552"/>
            <a:chOff x="4480560" y="2724912"/>
            <a:chExt cx="4185237" cy="987552"/>
          </a:xfrm>
        </p:grpSpPr>
        <p:sp>
          <p:nvSpPr>
            <p:cNvPr id="125" name="Rounded Rectangle 124"/>
            <p:cNvSpPr/>
            <p:nvPr/>
          </p:nvSpPr>
          <p:spPr>
            <a:xfrm>
              <a:off x="4480560" y="2724912"/>
              <a:ext cx="4185237" cy="9875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4614270" y="2857977"/>
              <a:ext cx="3995928" cy="834168"/>
              <a:chOff x="4724400" y="4210427"/>
              <a:chExt cx="3995928" cy="834168"/>
            </a:xfrm>
          </p:grpSpPr>
          <p:pic>
            <p:nvPicPr>
              <p:cNvPr id="6156" name="Picture 12" descr="iToiletFinder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4210427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5550408" y="4398264"/>
                <a:ext cx="31699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Corbel" pitchFamily="34" charset="0"/>
                  </a:rPr>
                  <a:t>Too </a:t>
                </a:r>
                <a:r>
                  <a:rPr lang="en-US" b="1" dirty="0">
                    <a:solidFill>
                      <a:srgbClr val="FF0000"/>
                    </a:solidFill>
                    <a:latin typeface="Corbel" pitchFamily="34" charset="0"/>
                  </a:rPr>
                  <a:t>slow</a:t>
                </a:r>
                <a:r>
                  <a:rPr lang="en-US" dirty="0">
                    <a:solidFill>
                      <a:srgbClr val="FF0000"/>
                    </a:solidFill>
                    <a:latin typeface="Corbel" pitchFamily="34" charset="0"/>
                  </a:rPr>
                  <a:t> </a:t>
                </a:r>
                <a:r>
                  <a:rPr lang="en-US" dirty="0">
                    <a:latin typeface="Corbel" pitchFamily="34" charset="0"/>
                  </a:rPr>
                  <a:t>- killing the usefulness when you really need to go</a:t>
                </a:r>
                <a:endParaRPr lang="en-US" dirty="0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5641848" y="4215384"/>
                <a:ext cx="914400" cy="137160"/>
                <a:chOff x="685798" y="4929963"/>
                <a:chExt cx="1447802" cy="228600"/>
              </a:xfrm>
            </p:grpSpPr>
            <p:sp>
              <p:nvSpPr>
                <p:cNvPr id="54" name="5-Point Star 53"/>
                <p:cNvSpPr/>
                <p:nvPr/>
              </p:nvSpPr>
              <p:spPr>
                <a:xfrm>
                  <a:off x="685798" y="4929963"/>
                  <a:ext cx="228599" cy="228600"/>
                </a:xfrm>
                <a:prstGeom prst="star5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5" name="5-Point Star 54"/>
                <p:cNvSpPr/>
                <p:nvPr/>
              </p:nvSpPr>
              <p:spPr>
                <a:xfrm>
                  <a:off x="9905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6" name="5-Point Star 55"/>
                <p:cNvSpPr/>
                <p:nvPr/>
              </p:nvSpPr>
              <p:spPr>
                <a:xfrm>
                  <a:off x="1295396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7" name="5-Point Star 56"/>
                <p:cNvSpPr/>
                <p:nvPr/>
              </p:nvSpPr>
              <p:spPr>
                <a:xfrm>
                  <a:off x="16001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5-Point Star 57"/>
                <p:cNvSpPr/>
                <p:nvPr/>
              </p:nvSpPr>
              <p:spPr>
                <a:xfrm>
                  <a:off x="1905001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06" name="Group 105"/>
          <p:cNvGrpSpPr/>
          <p:nvPr/>
        </p:nvGrpSpPr>
        <p:grpSpPr>
          <a:xfrm>
            <a:off x="769394" y="5489448"/>
            <a:ext cx="4317029" cy="987552"/>
            <a:chOff x="182880" y="5367528"/>
            <a:chExt cx="4317029" cy="987552"/>
          </a:xfrm>
        </p:grpSpPr>
        <p:sp>
          <p:nvSpPr>
            <p:cNvPr id="126" name="Rounded Rectangle 125"/>
            <p:cNvSpPr/>
            <p:nvPr/>
          </p:nvSpPr>
          <p:spPr>
            <a:xfrm>
              <a:off x="182880" y="5367528"/>
              <a:ext cx="4317029" cy="9875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321374" y="5502267"/>
              <a:ext cx="4178535" cy="831321"/>
              <a:chOff x="4724400" y="5584874"/>
              <a:chExt cx="4178535" cy="831321"/>
            </a:xfrm>
          </p:grpSpPr>
          <p:pic>
            <p:nvPicPr>
              <p:cNvPr id="6162" name="Picture 18" descr="Breaking News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5584874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6" name="Rectangle 75"/>
              <p:cNvSpPr/>
              <p:nvPr/>
            </p:nvSpPr>
            <p:spPr>
              <a:xfrm>
                <a:off x="5550408" y="5769864"/>
                <a:ext cx="335252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Crashes</a:t>
                </a:r>
                <a:r>
                  <a:rPr lang="en-US" dirty="0" smtClean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en-US" dirty="0">
                    <a:latin typeface="Corbel" panose="020B0503020204020204" pitchFamily="34" charset="0"/>
                  </a:rPr>
                  <a:t>all the time. </a:t>
                </a:r>
                <a:endParaRPr lang="en-US" dirty="0" smtClean="0">
                  <a:latin typeface="Corbel" panose="020B0503020204020204" pitchFamily="34" charset="0"/>
                </a:endParaRPr>
              </a:p>
              <a:p>
                <a:r>
                  <a:rPr lang="en-US" dirty="0" smtClean="0">
                    <a:latin typeface="Corbel" panose="020B0503020204020204" pitchFamily="34" charset="0"/>
                  </a:rPr>
                  <a:t>Should </a:t>
                </a:r>
                <a:r>
                  <a:rPr lang="en-US" dirty="0">
                    <a:latin typeface="Corbel" panose="020B0503020204020204" pitchFamily="34" charset="0"/>
                  </a:rPr>
                  <a:t>be called Crashing News.</a:t>
                </a:r>
              </a:p>
            </p:txBody>
          </p:sp>
          <p:grpSp>
            <p:nvGrpSpPr>
              <p:cNvPr id="77" name="Group 76"/>
              <p:cNvGrpSpPr/>
              <p:nvPr/>
            </p:nvGrpSpPr>
            <p:grpSpPr>
              <a:xfrm>
                <a:off x="5641848" y="5586984"/>
                <a:ext cx="914400" cy="137160"/>
                <a:chOff x="685798" y="4929963"/>
                <a:chExt cx="1447802" cy="228600"/>
              </a:xfrm>
            </p:grpSpPr>
            <p:sp>
              <p:nvSpPr>
                <p:cNvPr id="78" name="5-Point Star 77"/>
                <p:cNvSpPr/>
                <p:nvPr/>
              </p:nvSpPr>
              <p:spPr>
                <a:xfrm>
                  <a:off x="685798" y="4929963"/>
                  <a:ext cx="228599" cy="228600"/>
                </a:xfrm>
                <a:prstGeom prst="star5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5-Point Star 78"/>
                <p:cNvSpPr/>
                <p:nvPr/>
              </p:nvSpPr>
              <p:spPr>
                <a:xfrm>
                  <a:off x="9905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5-Point Star 79"/>
                <p:cNvSpPr/>
                <p:nvPr/>
              </p:nvSpPr>
              <p:spPr>
                <a:xfrm>
                  <a:off x="1295396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5-Point Star 80"/>
                <p:cNvSpPr/>
                <p:nvPr/>
              </p:nvSpPr>
              <p:spPr>
                <a:xfrm>
                  <a:off x="16001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5-Point Star 81"/>
                <p:cNvSpPr/>
                <p:nvPr/>
              </p:nvSpPr>
              <p:spPr>
                <a:xfrm>
                  <a:off x="1905001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07" name="Group 106"/>
          <p:cNvGrpSpPr/>
          <p:nvPr/>
        </p:nvGrpSpPr>
        <p:grpSpPr>
          <a:xfrm>
            <a:off x="5013362" y="1610191"/>
            <a:ext cx="3480816" cy="987552"/>
            <a:chOff x="4672584" y="5340096"/>
            <a:chExt cx="3480816" cy="987552"/>
          </a:xfrm>
        </p:grpSpPr>
        <p:sp>
          <p:nvSpPr>
            <p:cNvPr id="128" name="Rounded Rectangle 127"/>
            <p:cNvSpPr/>
            <p:nvPr/>
          </p:nvSpPr>
          <p:spPr>
            <a:xfrm>
              <a:off x="4672584" y="5340096"/>
              <a:ext cx="3480816" cy="9875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809671" y="5475266"/>
              <a:ext cx="3263210" cy="829211"/>
              <a:chOff x="304800" y="2926080"/>
              <a:chExt cx="3263210" cy="829211"/>
            </a:xfrm>
          </p:grpSpPr>
          <p:pic>
            <p:nvPicPr>
              <p:cNvPr id="6150" name="Picture 6" descr="Rss Reader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2926080"/>
                <a:ext cx="731519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124712" y="3108960"/>
                <a:ext cx="244329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Crashed</a:t>
                </a:r>
                <a:r>
                  <a:rPr lang="en-US" dirty="0" smtClean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</a:t>
                </a:r>
                <a:r>
                  <a:rPr lang="en-US" dirty="0" smtClean="0">
                    <a:latin typeface="Corbel" panose="020B0503020204020204" pitchFamily="34" charset="0"/>
                  </a:rPr>
                  <a:t>3 </a:t>
                </a:r>
                <a:r>
                  <a:rPr lang="en-US" dirty="0">
                    <a:latin typeface="Corbel" panose="020B0503020204020204" pitchFamily="34" charset="0"/>
                  </a:rPr>
                  <a:t>times </a:t>
                </a:r>
                <a:r>
                  <a:rPr lang="en-US" dirty="0" smtClean="0">
                    <a:latin typeface="Corbel" panose="020B0503020204020204" pitchFamily="34" charset="0"/>
                  </a:rPr>
                  <a:t>before </a:t>
                </a:r>
              </a:p>
              <a:p>
                <a:r>
                  <a:rPr lang="en-US" dirty="0" smtClean="0">
                    <a:latin typeface="Corbel" panose="020B0503020204020204" pitchFamily="34" charset="0"/>
                  </a:rPr>
                  <a:t>I </a:t>
                </a:r>
                <a:r>
                  <a:rPr lang="en-US" dirty="0">
                    <a:latin typeface="Corbel" panose="020B0503020204020204" pitchFamily="34" charset="0"/>
                  </a:rPr>
                  <a:t>gave up</a:t>
                </a:r>
              </a:p>
            </p:txBody>
          </p:sp>
          <p:grpSp>
            <p:nvGrpSpPr>
              <p:cNvPr id="28" name="Group 27"/>
              <p:cNvGrpSpPr/>
              <p:nvPr/>
            </p:nvGrpSpPr>
            <p:grpSpPr>
              <a:xfrm>
                <a:off x="1219200" y="2926080"/>
                <a:ext cx="914400" cy="137160"/>
                <a:chOff x="685798" y="4929963"/>
                <a:chExt cx="1447802" cy="228600"/>
              </a:xfrm>
            </p:grpSpPr>
            <p:sp>
              <p:nvSpPr>
                <p:cNvPr id="29" name="5-Point Star 28"/>
                <p:cNvSpPr/>
                <p:nvPr/>
              </p:nvSpPr>
              <p:spPr>
                <a:xfrm>
                  <a:off x="685798" y="4929963"/>
                  <a:ext cx="228599" cy="228600"/>
                </a:xfrm>
                <a:prstGeom prst="star5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" name="5-Point Star 29"/>
                <p:cNvSpPr/>
                <p:nvPr/>
              </p:nvSpPr>
              <p:spPr>
                <a:xfrm>
                  <a:off x="9905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5-Point Star 30"/>
                <p:cNvSpPr/>
                <p:nvPr/>
              </p:nvSpPr>
              <p:spPr>
                <a:xfrm>
                  <a:off x="1295396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5-Point Star 31"/>
                <p:cNvSpPr/>
                <p:nvPr/>
              </p:nvSpPr>
              <p:spPr>
                <a:xfrm>
                  <a:off x="16001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5-Point Star 32"/>
                <p:cNvSpPr/>
                <p:nvPr/>
              </p:nvSpPr>
              <p:spPr>
                <a:xfrm>
                  <a:off x="1905001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08" name="Group 107"/>
          <p:cNvGrpSpPr/>
          <p:nvPr/>
        </p:nvGrpSpPr>
        <p:grpSpPr>
          <a:xfrm>
            <a:off x="381000" y="2898648"/>
            <a:ext cx="3833395" cy="987552"/>
            <a:chOff x="766532" y="2898648"/>
            <a:chExt cx="3833395" cy="987552"/>
          </a:xfrm>
        </p:grpSpPr>
        <p:sp>
          <p:nvSpPr>
            <p:cNvPr id="127" name="Rounded Rectangle 126"/>
            <p:cNvSpPr/>
            <p:nvPr/>
          </p:nvSpPr>
          <p:spPr>
            <a:xfrm>
              <a:off x="766532" y="2898648"/>
              <a:ext cx="3780633" cy="9875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1820068" y="3035776"/>
              <a:ext cx="914400" cy="137160"/>
              <a:chOff x="685798" y="4929963"/>
              <a:chExt cx="1447802" cy="228600"/>
            </a:xfrm>
          </p:grpSpPr>
          <p:sp>
            <p:nvSpPr>
              <p:cNvPr id="69" name="5-Point Star 68"/>
              <p:cNvSpPr/>
              <p:nvPr/>
            </p:nvSpPr>
            <p:spPr>
              <a:xfrm>
                <a:off x="685798" y="4929963"/>
                <a:ext cx="228599" cy="228600"/>
              </a:xfrm>
              <a:prstGeom prst="star5">
                <a:avLst/>
              </a:prstGeom>
              <a:solidFill>
                <a:srgbClr val="FF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5-Point Star 69"/>
              <p:cNvSpPr/>
              <p:nvPr/>
            </p:nvSpPr>
            <p:spPr>
              <a:xfrm>
                <a:off x="990597" y="4929963"/>
                <a:ext cx="228599" cy="228600"/>
              </a:xfrm>
              <a:prstGeom prst="star5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5-Point Star 70"/>
              <p:cNvSpPr/>
              <p:nvPr/>
            </p:nvSpPr>
            <p:spPr>
              <a:xfrm>
                <a:off x="1295396" y="4929963"/>
                <a:ext cx="228599" cy="228600"/>
              </a:xfrm>
              <a:prstGeom prst="star5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5-Point Star 71"/>
              <p:cNvSpPr/>
              <p:nvPr/>
            </p:nvSpPr>
            <p:spPr>
              <a:xfrm>
                <a:off x="1600197" y="4929963"/>
                <a:ext cx="228599" cy="228600"/>
              </a:xfrm>
              <a:prstGeom prst="star5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5-Point Star 72"/>
              <p:cNvSpPr/>
              <p:nvPr/>
            </p:nvSpPr>
            <p:spPr>
              <a:xfrm>
                <a:off x="1905001" y="4929963"/>
                <a:ext cx="228599" cy="228600"/>
              </a:xfrm>
              <a:prstGeom prst="star5">
                <a:avLst/>
              </a:prstGeom>
              <a:no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1728628" y="3218656"/>
              <a:ext cx="287129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orbel" panose="020B0503020204020204" pitchFamily="34" charset="0"/>
                </a:rPr>
                <a:t>Slow or no network </a:t>
              </a:r>
              <a:r>
                <a:rPr lang="en-US" b="1" dirty="0" smtClean="0">
                  <a:solidFill>
                    <a:srgbClr val="FF0000"/>
                  </a:solidFill>
                  <a:latin typeface="Corbel" panose="020B0503020204020204" pitchFamily="34" charset="0"/>
                </a:rPr>
                <a:t>crashes </a:t>
              </a:r>
            </a:p>
            <a:p>
              <a:r>
                <a:rPr lang="en-US" dirty="0" smtClean="0">
                  <a:latin typeface="Corbel" panose="020B0503020204020204" pitchFamily="34" charset="0"/>
                </a:rPr>
                <a:t>the </a:t>
              </a:r>
              <a:r>
                <a:rPr lang="en-US" dirty="0">
                  <a:latin typeface="Corbel" panose="020B0503020204020204" pitchFamily="34" charset="0"/>
                </a:rPr>
                <a:t>app immediately.</a:t>
              </a:r>
            </a:p>
          </p:txBody>
        </p:sp>
        <p:pic>
          <p:nvPicPr>
            <p:cNvPr id="6170" name="Picture 26" descr="Engadge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256" y="3035808"/>
              <a:ext cx="731520" cy="73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6" name="Group 115"/>
          <p:cNvGrpSpPr/>
          <p:nvPr/>
        </p:nvGrpSpPr>
        <p:grpSpPr>
          <a:xfrm>
            <a:off x="497358" y="1219200"/>
            <a:ext cx="8010546" cy="4427188"/>
            <a:chOff x="-533400" y="1216152"/>
            <a:chExt cx="8010546" cy="4427188"/>
          </a:xfrm>
        </p:grpSpPr>
        <p:sp>
          <p:nvSpPr>
            <p:cNvPr id="117" name="Rounded Rectangle 116"/>
            <p:cNvSpPr/>
            <p:nvPr/>
          </p:nvSpPr>
          <p:spPr>
            <a:xfrm>
              <a:off x="-532998" y="1217644"/>
              <a:ext cx="8010144" cy="4425696"/>
            </a:xfrm>
            <a:prstGeom prst="roundRect">
              <a:avLst/>
            </a:prstGeom>
            <a:blipFill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-533400" y="1216152"/>
              <a:ext cx="8010144" cy="4425696"/>
            </a:xfrm>
            <a:prstGeom prst="roundRect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4895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/>
          <p:cNvCxnSpPr/>
          <p:nvPr/>
        </p:nvCxnSpPr>
        <p:spPr>
          <a:xfrm flipV="1">
            <a:off x="1842586" y="3657600"/>
            <a:ext cx="730558" cy="1066801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847088" y="3657600"/>
            <a:ext cx="731520" cy="1069848"/>
          </a:xfrm>
          <a:prstGeom prst="line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953512" y="2359152"/>
            <a:ext cx="2066544" cy="1097280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2956574" y="2362200"/>
            <a:ext cx="2065288" cy="1097998"/>
          </a:xfrm>
          <a:prstGeom prst="line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744344" y="4846320"/>
            <a:ext cx="733348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4355" y="4572000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40664" y="3532284"/>
            <a:ext cx="733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63344" y="3254987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40664" y="2212848"/>
            <a:ext cx="733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3344" y="19050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30144" y="4829382"/>
            <a:ext cx="3810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811144" y="4829383"/>
            <a:ext cx="3810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92144" y="4737942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73144" y="3438144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573144" y="3539557"/>
            <a:ext cx="18288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021862" y="2137520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021862" y="2228437"/>
            <a:ext cx="990600" cy="1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234304" y="1092769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Exception</a:t>
            </a:r>
            <a:endParaRPr lang="en-US" sz="24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28241" y="1473871"/>
            <a:ext cx="2573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rbel" pitchFamily="34" charset="0"/>
                <a:ea typeface="Verdana" pitchFamily="34" charset="0"/>
                <a:cs typeface="Verdana" pitchFamily="34" charset="0"/>
              </a:rPr>
              <a:t>a</a:t>
            </a:r>
            <a:r>
              <a:rPr lang="en-US" sz="2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</a:t>
            </a:r>
            <a:r>
              <a:rPr lang="en-US" sz="2400" b="1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 GetSentiment()</a:t>
            </a:r>
            <a:endParaRPr lang="en-US" sz="2400" b="1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76600" y="1392680"/>
            <a:ext cx="24080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DownloadCallback()</a:t>
            </a:r>
            <a:endParaRPr lang="en-US" sz="2000" b="1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616977" y="1752600"/>
            <a:ext cx="335082" cy="41669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172198" y="3200400"/>
            <a:ext cx="2971800" cy="2136577"/>
            <a:chOff x="5181600" y="2743200"/>
            <a:chExt cx="3711073" cy="2136577"/>
          </a:xfrm>
        </p:grpSpPr>
        <p:sp>
          <p:nvSpPr>
            <p:cNvPr id="2" name="Rounded Rectangle 1"/>
            <p:cNvSpPr/>
            <p:nvPr/>
          </p:nvSpPr>
          <p:spPr>
            <a:xfrm>
              <a:off x="5181600" y="2743200"/>
              <a:ext cx="3520764" cy="213657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73474" y="2839075"/>
              <a:ext cx="3519199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C00000"/>
                  </a:solidFill>
                  <a:latin typeface="Consolas" pitchFamily="49" charset="0"/>
                  <a:cs typeface="Consolas" pitchFamily="49" charset="0"/>
                </a:rPr>
                <a:t>Stack trace</a:t>
              </a:r>
            </a:p>
            <a:p>
              <a:endParaRPr lang="en-US" dirty="0" smtClean="0">
                <a:latin typeface="Consolas" pitchFamily="49" charset="0"/>
                <a:cs typeface="Consolas" pitchFamily="49" charset="0"/>
              </a:endParaRPr>
            </a:p>
            <a:p>
              <a:r>
                <a:rPr lang="en-US" b="1" dirty="0" smtClean="0">
                  <a:latin typeface="Consolas" pitchFamily="49" charset="0"/>
                  <a:cs typeface="Consolas" pitchFamily="49" charset="0"/>
                </a:rPr>
                <a:t>GetSentiment()</a:t>
              </a:r>
            </a:p>
            <a:p>
              <a:r>
                <a:rPr lang="en-US" b="1" dirty="0" smtClean="0">
                  <a:latin typeface="Consolas" pitchFamily="49" charset="0"/>
                  <a:cs typeface="Consolas" pitchFamily="49" charset="0"/>
                </a:rPr>
                <a:t>…</a:t>
              </a:r>
            </a:p>
            <a:p>
              <a:r>
                <a:rPr lang="en-US" b="1" dirty="0" smtClean="0">
                  <a:latin typeface="Consolas" pitchFamily="49" charset="0"/>
                  <a:cs typeface="Consolas" pitchFamily="49" charset="0"/>
                </a:rPr>
                <a:t>…</a:t>
              </a:r>
            </a:p>
            <a:p>
              <a:r>
                <a:rPr lang="en-US" b="1" dirty="0" smtClean="0">
                  <a:latin typeface="Consolas" pitchFamily="49" charset="0"/>
                  <a:cs typeface="Consolas" pitchFamily="49" charset="0"/>
                </a:rPr>
                <a:t>DownloadCallback()</a:t>
              </a:r>
              <a:endParaRPr lang="en-US" b="1" dirty="0">
                <a:latin typeface="Consolas" pitchFamily="49" charset="0"/>
                <a:cs typeface="Consolas" pitchFamily="49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216325" y="3943290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Http.AsyncGet(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url</a:t>
            </a:r>
            <a:r>
              <a:rPr lang="en-US" sz="2000" b="1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2000" b="1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971800" y="3746658"/>
            <a:ext cx="244525" cy="29692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5360" y="2640638"/>
            <a:ext cx="1747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GPSCallback()</a:t>
            </a:r>
            <a:endParaRPr lang="en-US" sz="2000" b="1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151041" y="3024150"/>
            <a:ext cx="335082" cy="41669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55803" y="3969166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ClickHandler()</a:t>
            </a:r>
            <a:endParaRPr lang="en-US" sz="2000" b="1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82311" y="4375308"/>
            <a:ext cx="271633" cy="35058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119736" y="5100935"/>
            <a:ext cx="2390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GPS.AsyncSample()</a:t>
            </a:r>
            <a:endParaRPr lang="en-US" sz="2000" b="1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1875211" y="4949815"/>
            <a:ext cx="244525" cy="29692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7941" y="5473602"/>
            <a:ext cx="188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User Interaction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430144" y="4829383"/>
            <a:ext cx="381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573144" y="3539558"/>
            <a:ext cx="182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021862" y="2228438"/>
            <a:ext cx="990600" cy="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Multiply 90"/>
          <p:cNvSpPr/>
          <p:nvPr/>
        </p:nvSpPr>
        <p:spPr>
          <a:xfrm>
            <a:off x="5555262" y="1752600"/>
            <a:ext cx="990600" cy="9516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Oval 85"/>
          <p:cNvSpPr/>
          <p:nvPr/>
        </p:nvSpPr>
        <p:spPr>
          <a:xfrm>
            <a:off x="1717195" y="4724401"/>
            <a:ext cx="182880" cy="1828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ounded Rectangle 55"/>
          <p:cNvSpPr/>
          <p:nvPr/>
        </p:nvSpPr>
        <p:spPr>
          <a:xfrm>
            <a:off x="5684632" y="5943600"/>
            <a:ext cx="2837239" cy="564743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/>
              <a:t>Exception Path</a:t>
            </a:r>
            <a:endParaRPr lang="en-US" sz="3000" dirty="0"/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 Crashes</a:t>
            </a:r>
            <a:endParaRPr lang="en-US" sz="4000" dirty="0"/>
          </a:p>
        </p:txBody>
      </p:sp>
      <p:pic>
        <p:nvPicPr>
          <p:cNvPr id="57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27" y="5100935"/>
            <a:ext cx="346126" cy="4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>
            <a:off x="2573144" y="3440844"/>
            <a:ext cx="0" cy="18288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021862" y="2137521"/>
            <a:ext cx="0" cy="18288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430144" y="4737941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430144" y="4737941"/>
            <a:ext cx="0" cy="18288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895600" y="3539557"/>
            <a:ext cx="3810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3276600" y="3448116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751099" y="3429449"/>
            <a:ext cx="182880" cy="1828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1717195" y="4728388"/>
            <a:ext cx="182880" cy="18288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2751099" y="3433436"/>
            <a:ext cx="182880" cy="18288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629400" y="2570202"/>
            <a:ext cx="18440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 smtClean="0">
                <a:latin typeface="Corbel" panose="020B0503020204020204" pitchFamily="34" charset="0"/>
              </a:rPr>
              <a:t>App Store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2590800" y="3965021"/>
            <a:ext cx="3953300" cy="987552"/>
            <a:chOff x="886968" y="4014215"/>
            <a:chExt cx="3953300" cy="987552"/>
          </a:xfrm>
        </p:grpSpPr>
        <p:sp>
          <p:nvSpPr>
            <p:cNvPr id="76" name="Rounded Rectangle 75"/>
            <p:cNvSpPr/>
            <p:nvPr/>
          </p:nvSpPr>
          <p:spPr>
            <a:xfrm>
              <a:off x="886968" y="4014215"/>
              <a:ext cx="3922703" cy="9875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1026010" y="4148451"/>
              <a:ext cx="3814258" cy="831273"/>
              <a:chOff x="304800" y="4231610"/>
              <a:chExt cx="3814258" cy="831273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1219200" y="4233672"/>
                <a:ext cx="914400" cy="137160"/>
                <a:chOff x="685798" y="4929963"/>
                <a:chExt cx="1447802" cy="228600"/>
              </a:xfrm>
            </p:grpSpPr>
            <p:sp>
              <p:nvSpPr>
                <p:cNvPr id="81" name="5-Point Star 80"/>
                <p:cNvSpPr/>
                <p:nvPr/>
              </p:nvSpPr>
              <p:spPr>
                <a:xfrm>
                  <a:off x="685798" y="4929963"/>
                  <a:ext cx="228599" cy="228600"/>
                </a:xfrm>
                <a:prstGeom prst="star5">
                  <a:avLst/>
                </a:prstGeom>
                <a:solidFill>
                  <a:srgbClr val="FF0000"/>
                </a:solidFill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5-Point Star 81"/>
                <p:cNvSpPr/>
                <p:nvPr/>
              </p:nvSpPr>
              <p:spPr>
                <a:xfrm>
                  <a:off x="9905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5-Point Star 82"/>
                <p:cNvSpPr/>
                <p:nvPr/>
              </p:nvSpPr>
              <p:spPr>
                <a:xfrm>
                  <a:off x="1295396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5-Point Star 83"/>
                <p:cNvSpPr/>
                <p:nvPr/>
              </p:nvSpPr>
              <p:spPr>
                <a:xfrm>
                  <a:off x="1600197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5-Point Star 84"/>
                <p:cNvSpPr/>
                <p:nvPr/>
              </p:nvSpPr>
              <p:spPr>
                <a:xfrm>
                  <a:off x="1905001" y="4929963"/>
                  <a:ext cx="228599" cy="228600"/>
                </a:xfrm>
                <a:prstGeom prst="star5">
                  <a:avLst/>
                </a:prstGeom>
                <a:noFill/>
                <a:ln w="31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9" name="Rectangle 78"/>
              <p:cNvSpPr/>
              <p:nvPr/>
            </p:nvSpPr>
            <p:spPr>
              <a:xfrm>
                <a:off x="1124712" y="4416552"/>
                <a:ext cx="299434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Slow </a:t>
                </a:r>
                <a:r>
                  <a:rPr lang="en-US" dirty="0">
                    <a:latin typeface="Corbel" panose="020B0503020204020204" pitchFamily="34" charset="0"/>
                  </a:rPr>
                  <a:t>and</a:t>
                </a:r>
                <a:r>
                  <a:rPr lang="en-US" b="1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 Crashes </a:t>
                </a:r>
                <a:r>
                  <a:rPr lang="en-US" dirty="0">
                    <a:latin typeface="Corbel" panose="020B0503020204020204" pitchFamily="34" charset="0"/>
                  </a:rPr>
                  <a:t>often. DO </a:t>
                </a:r>
              </a:p>
              <a:p>
                <a:r>
                  <a:rPr lang="en-US" dirty="0">
                    <a:latin typeface="Corbel" panose="020B0503020204020204" pitchFamily="34" charset="0"/>
                  </a:rPr>
                  <a:t>NOT DOWNLOAD. RIP-OFF!!</a:t>
                </a:r>
              </a:p>
            </p:txBody>
          </p:sp>
          <p:pic>
            <p:nvPicPr>
              <p:cNvPr id="80" name="Picture 24" descr="Doodling tim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4231610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" name="TextBox 5"/>
          <p:cNvSpPr txBox="1"/>
          <p:nvPr/>
        </p:nvSpPr>
        <p:spPr>
          <a:xfrm>
            <a:off x="990600" y="5410200"/>
            <a:ext cx="70988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Need to uncover crashes before the app is released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564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2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1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3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9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5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8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1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4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7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5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54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4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5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7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8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7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7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7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8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8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8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8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4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5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0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01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0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0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1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2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13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5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16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1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2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3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3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3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40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4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4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4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2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0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61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3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64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67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9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70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7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7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8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79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9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3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94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97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9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00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2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03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0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9" grpId="0"/>
      <p:bldP spid="9" grpId="1"/>
      <p:bldP spid="9" grpId="2"/>
      <p:bldP spid="13" grpId="0"/>
      <p:bldP spid="50" grpId="0"/>
      <p:bldP spid="51" grpId="0"/>
      <p:bldP spid="52" grpId="0"/>
      <p:bldP spid="52" grpId="1"/>
      <p:bldP spid="30" grpId="0"/>
      <p:bldP spid="30" grpId="1"/>
      <p:bldP spid="32" grpId="0"/>
      <p:bldP spid="32" grpId="1"/>
      <p:bldP spid="36" grpId="0"/>
      <p:bldP spid="36" grpId="1"/>
      <p:bldP spid="38" grpId="0"/>
      <p:bldP spid="38" grpId="1"/>
      <p:bldP spid="40" grpId="0"/>
      <p:bldP spid="40" grpId="1"/>
      <p:bldP spid="91" grpId="0" animBg="1"/>
      <p:bldP spid="86" grpId="0" animBg="1"/>
      <p:bldP spid="86" grpId="1" animBg="1"/>
      <p:bldP spid="86" grpId="2" animBg="1"/>
      <p:bldP spid="56" grpId="0" animBg="1"/>
      <p:bldP spid="56" grpId="1" animBg="1"/>
      <p:bldP spid="26" grpId="0" animBg="1"/>
      <p:bldP spid="26" grpId="1" animBg="1"/>
      <p:bldP spid="26" grpId="2" animBg="1"/>
      <p:bldP spid="59" grpId="0" animBg="1"/>
      <p:bldP spid="59" grpId="1" animBg="1"/>
      <p:bldP spid="61" grpId="0" animBg="1"/>
      <p:bldP spid="61" grpId="1" animBg="1"/>
      <p:bldP spid="63" grpId="0"/>
      <p:bldP spid="63" grpId="1"/>
      <p:bldP spid="6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VanarSena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02411" y="352913"/>
            <a:ext cx="1717590" cy="3581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MobiSys ‘13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37155" y="838200"/>
            <a:ext cx="3104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App testing as a service</a:t>
            </a:r>
            <a:endParaRPr lang="en-US" sz="24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438400"/>
          </a:xfrm>
        </p:spPr>
        <p:txBody>
          <a:bodyPr/>
          <a:lstStyle/>
          <a:p>
            <a:r>
              <a:rPr lang="en-US" sz="3000" dirty="0" smtClean="0"/>
              <a:t>Upload app to our </a:t>
            </a:r>
            <a:r>
              <a:rPr lang="en-US" sz="3000" dirty="0"/>
              <a:t>service</a:t>
            </a:r>
          </a:p>
          <a:p>
            <a:r>
              <a:rPr lang="en-US" sz="3000" dirty="0"/>
              <a:t>After a short time, obtain </a:t>
            </a:r>
            <a:r>
              <a:rPr lang="en-US" sz="3000" dirty="0" smtClean="0"/>
              <a:t>a detailed report of potential crashes</a:t>
            </a:r>
            <a:endParaRPr lang="en-US" sz="3000" dirty="0"/>
          </a:p>
          <a:p>
            <a:r>
              <a:rPr lang="en-US" sz="3000" dirty="0" smtClean="0"/>
              <a:t>Fix </a:t>
            </a:r>
            <a:r>
              <a:rPr lang="en-US" sz="3000" dirty="0"/>
              <a:t>issues before submitting to app store</a:t>
            </a:r>
          </a:p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464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/>
              <a:t>Key techniques: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Binary instrumentation and user transaction tracking</a:t>
            </a:r>
          </a:p>
        </p:txBody>
      </p:sp>
    </p:spTree>
    <p:extLst>
      <p:ext uri="{BB962C8B-B14F-4D97-AF65-F5344CB8AC3E}">
        <p14:creationId xmlns:p14="http://schemas.microsoft.com/office/powerpoint/2010/main" val="369788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3338393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050" y="365760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3667" y="3657600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Rendering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3276600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91101" y="3135868"/>
            <a:ext cx="7469963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28600" y="381000"/>
            <a:ext cx="8645964" cy="20574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885" y="509728"/>
            <a:ext cx="1803901" cy="50292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Eras Demi ITC" panose="020B0805030504020804" pitchFamily="34" charset="0"/>
              </a:rPr>
              <a:t>AppInsight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1012" y="969364"/>
            <a:ext cx="959646" cy="2583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OSDI ‘12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499578"/>
            <a:ext cx="496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Monitor performance in the wild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62200" y="1219200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What is the user-perceived delay?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62200" y="1828800"/>
            <a:ext cx="533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Where is the bottleneck?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6307" y="1483242"/>
            <a:ext cx="1752599" cy="81199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Feedback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17" name="Down Arrow 16"/>
          <p:cNvSpPr/>
          <p:nvPr/>
        </p:nvSpPr>
        <p:spPr>
          <a:xfrm flipV="1">
            <a:off x="3048000" y="4191000"/>
            <a:ext cx="278341" cy="64558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95949" y="4917757"/>
            <a:ext cx="49744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Deal with uncontrolled variability</a:t>
            </a:r>
            <a:endParaRPr lang="en-US" sz="26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970387" y="1752600"/>
            <a:ext cx="0" cy="1219200"/>
          </a:xfrm>
          <a:prstGeom prst="straightConnector1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://www.lbknews.com/wp-content/uploads/2013/03/Cell_Tow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18631"/>
            <a:ext cx="409627" cy="55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techiwarehouse.com/userfiles/signal-strength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353" y="3352800"/>
            <a:ext cx="672047" cy="67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3124200" y="2334417"/>
            <a:ext cx="0" cy="676559"/>
          </a:xfrm>
          <a:prstGeom prst="straightConnector1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676400" y="3135868"/>
            <a:ext cx="1832351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9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7620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Top 10% crash buckets cover 90% of the crashes</a:t>
            </a:r>
          </a:p>
          <a:p>
            <a:pPr marL="914400" lvl="1" indent="-514350"/>
            <a:r>
              <a:rPr lang="en-US" sz="2200" dirty="0" smtClean="0"/>
              <a:t>Crash bucket: Unique exception type and system call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85800"/>
          </a:xfrm>
        </p:spPr>
        <p:txBody>
          <a:bodyPr>
            <a:noAutofit/>
          </a:bodyPr>
          <a:lstStyle/>
          <a:p>
            <a:r>
              <a:rPr lang="en-US" sz="3400" dirty="0" smtClean="0"/>
              <a:t>Built on insights from real-world crash reports</a:t>
            </a:r>
            <a:endParaRPr lang="en-US" sz="34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5206425"/>
            <a:ext cx="8458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en-US" sz="2600" dirty="0" smtClean="0"/>
              <a:t>Dominant root causes affect many different execution paths in the app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3657600"/>
            <a:ext cx="8458200" cy="8630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en-US" sz="2600" dirty="0" smtClean="0"/>
              <a:t>Most crashes due to externally-inducible root causes such as network failures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990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rgbClr val="C00000"/>
                </a:solidFill>
              </a:rPr>
              <a:t>Analysis of 25 million Windows Phone crash reports </a:t>
            </a:r>
          </a:p>
          <a:p>
            <a:pPr lvl="1"/>
            <a:r>
              <a:rPr lang="en-US" sz="2000" dirty="0" smtClean="0">
                <a:solidFill>
                  <a:srgbClr val="C00000"/>
                </a:solidFill>
              </a:rPr>
              <a:t>from over 100,000 Windows Phone apps reported in 2012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971800"/>
            <a:ext cx="6709722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VanarSena tests apps for common faults…</a:t>
            </a:r>
            <a:endParaRPr lang="en-US" sz="3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1961" y="4520625"/>
            <a:ext cx="517180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… that are externally inducible…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6381" y="6044625"/>
            <a:ext cx="472296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000" dirty="0">
                <a:solidFill>
                  <a:schemeClr val="tx1"/>
                </a:solidFill>
              </a:rPr>
              <a:t>… </a:t>
            </a:r>
            <a:r>
              <a:rPr lang="en-US" sz="3000" dirty="0" smtClean="0">
                <a:solidFill>
                  <a:schemeClr val="tx1"/>
                </a:solidFill>
              </a:rPr>
              <a:t>as thoroughly as possible…</a:t>
            </a:r>
            <a:endParaRPr lang="en-US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33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/>
      <p:bldP spid="11" grpId="0"/>
      <p:bldP spid="10" grpId="0" animBg="1"/>
      <p:bldP spid="12" grpId="0" animBg="1"/>
      <p:bldP spid="13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1"/>
            <a:ext cx="8229600" cy="2895600"/>
          </a:xfrm>
        </p:spPr>
        <p:txBody>
          <a:bodyPr/>
          <a:lstStyle/>
          <a:p>
            <a:r>
              <a:rPr lang="en-US" sz="2800" dirty="0" smtClean="0"/>
              <a:t>Dynamic testing using an army of monkeys</a:t>
            </a:r>
          </a:p>
          <a:p>
            <a:r>
              <a:rPr lang="en-US" sz="2800" dirty="0" smtClean="0"/>
              <a:t>Greybox </a:t>
            </a:r>
            <a:r>
              <a:rPr lang="en-US" sz="2800" dirty="0" smtClean="0"/>
              <a:t>testing</a:t>
            </a:r>
          </a:p>
          <a:p>
            <a:pPr lvl="1"/>
            <a:r>
              <a:rPr lang="en-US" sz="2400" dirty="0" smtClean="0"/>
              <a:t>Binary instrumentation of app binaries</a:t>
            </a:r>
          </a:p>
          <a:p>
            <a:pPr lvl="2"/>
            <a:r>
              <a:rPr lang="en-US" sz="2000" dirty="0" smtClean="0"/>
              <a:t>To obtain detailed insight into app runtime behavior</a:t>
            </a:r>
          </a:p>
          <a:p>
            <a:pPr lvl="1"/>
            <a:r>
              <a:rPr lang="en-US" sz="2400" dirty="0" smtClean="0"/>
              <a:t>Significantly reduces testing time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VanarSena</a:t>
            </a:r>
            <a:endParaRPr lang="en-US" sz="40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3962401"/>
            <a:ext cx="84582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Fast UI automation</a:t>
            </a:r>
          </a:p>
          <a:p>
            <a:pPr lvl="1"/>
            <a:r>
              <a:rPr lang="en-US" sz="2400" dirty="0" smtClean="0"/>
              <a:t>4 – 40x reduction in testing time</a:t>
            </a:r>
          </a:p>
          <a:p>
            <a:r>
              <a:rPr lang="en-US" sz="2800" dirty="0" smtClean="0"/>
              <a:t>Efficient fault injection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5739825"/>
            <a:ext cx="31644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38 sec vs. ~1 hour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6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429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~3,000 </a:t>
            </a:r>
            <a:r>
              <a:rPr lang="en-US" dirty="0"/>
              <a:t>unique crashes in </a:t>
            </a:r>
            <a:r>
              <a:rPr lang="en-US" dirty="0" smtClean="0"/>
              <a:t>1,100 </a:t>
            </a:r>
            <a:r>
              <a:rPr lang="en-US" dirty="0"/>
              <a:t>apps</a:t>
            </a:r>
          </a:p>
          <a:p>
            <a:pPr lvl="1"/>
            <a:r>
              <a:rPr lang="en-US" sz="2000" dirty="0"/>
              <a:t>Unique exception type + stack trace</a:t>
            </a:r>
          </a:p>
          <a:p>
            <a:r>
              <a:rPr lang="en-US" dirty="0"/>
              <a:t>Note that, these are apps in the App Store</a:t>
            </a:r>
          </a:p>
          <a:p>
            <a:pPr lvl="1"/>
            <a:r>
              <a:rPr lang="en-US" dirty="0"/>
              <a:t>Presumably well </a:t>
            </a:r>
            <a:r>
              <a:rPr lang="en-US" dirty="0" smtClean="0"/>
              <a:t>tested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Compared to Windows Phone crash database</a:t>
            </a:r>
          </a:p>
          <a:p>
            <a:r>
              <a:rPr lang="en-US" sz="2800" dirty="0" smtClean="0"/>
              <a:t>19 out of 20 top exceptions </a:t>
            </a:r>
            <a:r>
              <a:rPr lang="en-US" sz="2800" dirty="0" smtClean="0"/>
              <a:t>covered</a:t>
            </a:r>
            <a:endParaRPr lang="en-US" sz="2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Key Results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743200" y="5410200"/>
            <a:ext cx="3533428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Ongoing Product </a:t>
            </a:r>
            <a:r>
              <a:rPr lang="en-US" sz="2400" dirty="0" smtClean="0"/>
              <a:t>Impact at </a:t>
            </a:r>
            <a:r>
              <a:rPr lang="en-US" sz="2400" dirty="0" smtClean="0"/>
              <a:t>Microsoft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386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0" y="762000"/>
            <a:ext cx="4571999" cy="210275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rbel" panose="020B0503020204020204" pitchFamily="34" charset="0"/>
              </a:rPr>
              <a:t>Apps</a:t>
            </a:r>
            <a:endParaRPr lang="en-US" sz="4000" dirty="0">
              <a:latin typeface="Corbel" panose="020B0503020204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0" y="2864752"/>
            <a:ext cx="4571999" cy="117384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rbel" panose="020B0503020204020204" pitchFamily="34" charset="0"/>
              </a:rPr>
              <a:t>OS</a:t>
            </a:r>
            <a:endParaRPr lang="en-US" sz="4000" dirty="0">
              <a:latin typeface="Corbel" panose="020B0503020204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95400" y="4038600"/>
            <a:ext cx="3048000" cy="1905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rbel" panose="020B0503020204020204" pitchFamily="34" charset="0"/>
              </a:rPr>
              <a:t>Sensors</a:t>
            </a:r>
            <a:endParaRPr lang="en-US" sz="4000" dirty="0">
              <a:latin typeface="Corbel" panose="020B0503020204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43400" y="4045688"/>
            <a:ext cx="3575199" cy="189791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orbel" panose="020B0503020204020204" pitchFamily="34" charset="0"/>
              </a:rPr>
              <a:t>Network</a:t>
            </a:r>
            <a:endParaRPr lang="en-US" sz="4000" dirty="0">
              <a:latin typeface="Corbel" panose="020B0503020204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38400" y="942312"/>
            <a:ext cx="1219200" cy="48223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ras Demi ITC" panose="020B0805030504020804" pitchFamily="34" charset="0"/>
              </a:rPr>
              <a:t>VanarSena</a:t>
            </a:r>
          </a:p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MobiSys ‘14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38400" y="1575170"/>
            <a:ext cx="1219200" cy="48223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ras Demi ITC" panose="020B0805030504020804" pitchFamily="34" charset="0"/>
              </a:rPr>
              <a:t>AppInsight</a:t>
            </a:r>
          </a:p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OSDI ‘12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29540" y="2209800"/>
            <a:ext cx="1219200" cy="48223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ras Demi ITC" panose="020B0805030504020804" pitchFamily="34" charset="0"/>
              </a:rPr>
              <a:t>Timecard</a:t>
            </a:r>
          </a:p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SOSP ‘13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10000" y="945525"/>
            <a:ext cx="1489729" cy="48223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ras Demi ITC" panose="020B0805030504020804" pitchFamily="34" charset="0"/>
              </a:rPr>
              <a:t>Procrastinator</a:t>
            </a:r>
          </a:p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MobiSys ‘14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56939" y="5346515"/>
            <a:ext cx="1295400" cy="48223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ras Demi ITC" panose="020B0805030504020804" pitchFamily="34" charset="0"/>
              </a:rPr>
              <a:t>Wireless ESP</a:t>
            </a:r>
          </a:p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NSDI ‘11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00200" y="5334221"/>
            <a:ext cx="1219200" cy="48223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ras Demi ITC" panose="020B0805030504020804" pitchFamily="34" charset="0"/>
              </a:rPr>
              <a:t>VTrack</a:t>
            </a:r>
          </a:p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SenSys ‘09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948762" y="5334221"/>
            <a:ext cx="1219200" cy="48223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ras Demi ITC" panose="020B0805030504020804" pitchFamily="34" charset="0"/>
              </a:rPr>
              <a:t>CTrack</a:t>
            </a:r>
          </a:p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NSDI ‘11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49186" y="945525"/>
            <a:ext cx="1219200" cy="48223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ras Demi ITC" panose="020B0805030504020804" pitchFamily="34" charset="0"/>
              </a:rPr>
              <a:t>SmartAds</a:t>
            </a:r>
          </a:p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MobiSys ‘13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85900" y="4191000"/>
            <a:ext cx="1409700" cy="48223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ras Demi ITC" panose="020B0805030504020804" pitchFamily="34" charset="0"/>
              </a:rPr>
              <a:t>CodeInTheAir</a:t>
            </a:r>
          </a:p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HotMobile ‘12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905154" y="2949785"/>
            <a:ext cx="1850065" cy="6024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ras Demi ITC" panose="020B0805030504020804" pitchFamily="34" charset="0"/>
              </a:rPr>
              <a:t>App—aware Operating Systems</a:t>
            </a:r>
          </a:p>
        </p:txBody>
      </p:sp>
      <p:pic>
        <p:nvPicPr>
          <p:cNvPr id="30" name="Picture 29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427" y="2708914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ounded Rectangle 30"/>
          <p:cNvSpPr/>
          <p:nvPr/>
        </p:nvSpPr>
        <p:spPr>
          <a:xfrm>
            <a:off x="7924800" y="2295662"/>
            <a:ext cx="909243" cy="48223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ras Demi ITC" panose="020B0805030504020804" pitchFamily="34" charset="0"/>
              </a:rPr>
              <a:t>Nectar</a:t>
            </a:r>
          </a:p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OSDI ‘10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02905" y="1413522"/>
            <a:ext cx="1248439" cy="49031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ras Demi ITC" panose="020B0805030504020804" pitchFamily="34" charset="0"/>
              </a:rPr>
              <a:t>Wearables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6" y="3016788"/>
            <a:ext cx="490809" cy="117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89" y="2920657"/>
            <a:ext cx="7080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http://cdn.androidpolice.com/wp-content/uploads/2013/05/nexusae0_IMG_0027-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58" y="2057400"/>
            <a:ext cx="1119322" cy="83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7880657" y="3371379"/>
            <a:ext cx="987990" cy="60245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Eras Demi ITC" panose="020B0805030504020804" pitchFamily="34" charset="0"/>
              </a:rPr>
              <a:t>Mobile Support</a:t>
            </a:r>
          </a:p>
        </p:txBody>
      </p:sp>
      <p:sp>
        <p:nvSpPr>
          <p:cNvPr id="33" name="Right Arrow 32"/>
          <p:cNvSpPr/>
          <p:nvPr/>
        </p:nvSpPr>
        <p:spPr>
          <a:xfrm>
            <a:off x="863419" y="3200400"/>
            <a:ext cx="1327331" cy="70321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1524000" y="5791200"/>
            <a:ext cx="1371600" cy="3048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Best Paper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571999" y="5791200"/>
            <a:ext cx="1324641" cy="304800"/>
          </a:xfrm>
          <a:prstGeom prst="round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Corbel" panose="020B0503020204020204" pitchFamily="34" charset="0"/>
              </a:rPr>
              <a:t>Best Paper Nominee</a:t>
            </a:r>
            <a:endParaRPr lang="en-US" sz="1000" dirty="0">
              <a:latin typeface="Corbel" panose="020B0503020204020204" pitchFamily="34" charset="0"/>
            </a:endParaRPr>
          </a:p>
        </p:txBody>
      </p:sp>
      <p:sp>
        <p:nvSpPr>
          <p:cNvPr id="46" name="Right Arrow 45"/>
          <p:cNvSpPr/>
          <p:nvPr/>
        </p:nvSpPr>
        <p:spPr>
          <a:xfrm>
            <a:off x="6951036" y="3218979"/>
            <a:ext cx="1183316" cy="703217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5" grpId="0" animBg="1"/>
      <p:bldP spid="20" grpId="0" animBg="1"/>
      <p:bldP spid="28" grpId="0" animBg="1"/>
      <p:bldP spid="31" grpId="0" animBg="1"/>
      <p:bldP spid="37" grpId="0" animBg="1"/>
      <p:bldP spid="43" grpId="0" animBg="1"/>
      <p:bldP spid="33" grpId="0" animBg="1"/>
      <p:bldP spid="33" grpId="1" animBg="1"/>
      <p:bldP spid="34" grpId="0" animBg="1"/>
      <p:bldP spid="45" grpId="0" animBg="1"/>
      <p:bldP spid="46" grpId="0" animBg="1"/>
      <p:bldP spid="46" grpId="1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0.1% </a:t>
            </a:r>
            <a:r>
              <a:rPr lang="en-US" dirty="0" smtClean="0"/>
              <a:t>runtime overhead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Less than </a:t>
            </a:r>
            <a:r>
              <a:rPr lang="en-US" dirty="0" smtClean="0">
                <a:solidFill>
                  <a:srgbClr val="0070C0"/>
                </a:solidFill>
              </a:rPr>
              <a:t>1% </a:t>
            </a:r>
            <a:r>
              <a:rPr lang="en-US" dirty="0" smtClean="0"/>
              <a:t>memory overhead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Less than </a:t>
            </a:r>
            <a:r>
              <a:rPr lang="en-US" dirty="0" smtClean="0">
                <a:solidFill>
                  <a:srgbClr val="0070C0"/>
                </a:solidFill>
              </a:rPr>
              <a:t>1% </a:t>
            </a:r>
            <a:r>
              <a:rPr lang="en-US" dirty="0" smtClean="0"/>
              <a:t>network overhead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Negligible</a:t>
            </a:r>
            <a:r>
              <a:rPr lang="en-US" dirty="0" smtClean="0"/>
              <a:t> battery overhead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 Overhead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7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01438"/>
            <a:ext cx="6477000" cy="29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7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VanarSena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02411" y="352913"/>
            <a:ext cx="1717590" cy="35814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MobiSys ‘13</a:t>
            </a:r>
            <a:endParaRPr lang="en-US" sz="24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33400" y="29718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Fast UI automation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Based on transaction tracking</a:t>
            </a:r>
          </a:p>
          <a:p>
            <a:pPr lvl="1"/>
            <a:r>
              <a:rPr lang="en-US" dirty="0" smtClean="0"/>
              <a:t>4x - 40x reduction in testing time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37155" y="838200"/>
            <a:ext cx="3104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App testing as a service</a:t>
            </a:r>
            <a:endParaRPr lang="en-US" sz="24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33400" y="1600200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Automatic dynamic testing </a:t>
            </a:r>
          </a:p>
          <a:p>
            <a:pPr lvl="1"/>
            <a:r>
              <a:rPr lang="en-US" dirty="0" smtClean="0"/>
              <a:t>Using an army of monkeys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0155" y="5065693"/>
            <a:ext cx="44621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Uncovered ~3000 crash bugs </a:t>
            </a:r>
          </a:p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in 1100 apps in the app store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228600" y="381000"/>
            <a:ext cx="8645964" cy="20574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3338393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050" y="365760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3667" y="3657600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Rendering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3276600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91101" y="3135868"/>
            <a:ext cx="7469963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18885" y="509728"/>
            <a:ext cx="1803901" cy="50292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Eras Demi ITC" panose="020B0805030504020804" pitchFamily="34" charset="0"/>
              </a:rPr>
              <a:t>AppInsight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1012" y="969364"/>
            <a:ext cx="959646" cy="2583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OSDI ‘12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2" y="499578"/>
            <a:ext cx="496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Monitor performance in the wild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62202" y="1219200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What is the user-perceived delay?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62202" y="1828800"/>
            <a:ext cx="533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Where is the bottleneck?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6307" y="1483242"/>
            <a:ext cx="1752599" cy="81199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Feedback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09107" y="4114800"/>
            <a:ext cx="8645964" cy="21336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78049" y="5565433"/>
            <a:ext cx="1803901" cy="50292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Eras Demi ITC" panose="020B0805030504020804" pitchFamily="34" charset="0"/>
              </a:rPr>
              <a:t>Timecard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00175" y="5343144"/>
            <a:ext cx="959646" cy="2583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SOSP ‘13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362202" y="5571744"/>
            <a:ext cx="6294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Adapt processing to conditions in the wild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362200" y="4123944"/>
            <a:ext cx="6657251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How much time has already been spent?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362202" y="4733544"/>
            <a:ext cx="62000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How much time will be spent?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2474" y="4226345"/>
            <a:ext cx="1752599" cy="81199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Runtime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Estimation</a:t>
            </a:r>
            <a:endParaRPr lang="en-US" sz="2400" dirty="0">
              <a:latin typeface="Corbe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702528" y="3272171"/>
            <a:ext cx="0" cy="954174"/>
          </a:xfrm>
          <a:prstGeom prst="straightConnector1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781800" y="3276600"/>
            <a:ext cx="0" cy="1610740"/>
          </a:xfrm>
          <a:prstGeom prst="straightConnector1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93465" y="3135868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65065" y="3135868"/>
            <a:ext cx="898358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89465" y="3135868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70265" y="3135868"/>
            <a:ext cx="12192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2400" y="3546157"/>
            <a:ext cx="10294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Adapt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36" name="Down Arrow 35"/>
          <p:cNvSpPr/>
          <p:nvPr/>
        </p:nvSpPr>
        <p:spPr>
          <a:xfrm flipV="1">
            <a:off x="4333206" y="3266060"/>
            <a:ext cx="292876" cy="2764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149750" y="3135868"/>
            <a:ext cx="2620515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own Arrow 51"/>
          <p:cNvSpPr/>
          <p:nvPr/>
        </p:nvSpPr>
        <p:spPr>
          <a:xfrm>
            <a:off x="1759821" y="2844209"/>
            <a:ext cx="22137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219279" y="2488671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High delays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6768086" y="2839778"/>
            <a:ext cx="22137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227544" y="2484240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High delays</a:t>
            </a:r>
          </a:p>
        </p:txBody>
      </p:sp>
      <p:sp>
        <p:nvSpPr>
          <p:cNvPr id="56" name="Down Arrow 55"/>
          <p:cNvSpPr/>
          <p:nvPr/>
        </p:nvSpPr>
        <p:spPr>
          <a:xfrm>
            <a:off x="4368954" y="2826224"/>
            <a:ext cx="22137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4020999" y="2470686"/>
            <a:ext cx="8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Reduce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914167" y="2411527"/>
            <a:ext cx="7432512" cy="0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14167" y="2289345"/>
            <a:ext cx="0" cy="24436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8361064" y="2289345"/>
            <a:ext cx="0" cy="24436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479885" y="1981200"/>
            <a:ext cx="4015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Corbel" panose="020B0503020204020204" pitchFamily="34" charset="0"/>
              </a:rPr>
              <a:t>Tightly control user-perceived delay</a:t>
            </a:r>
            <a:endParaRPr lang="en-US" sz="200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25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26" grpId="0"/>
      <p:bldP spid="27" grpId="0"/>
      <p:bldP spid="28" grpId="0" animBg="1"/>
      <p:bldP spid="35" grpId="0"/>
      <p:bldP spid="36" grpId="0" animBg="1"/>
      <p:bldP spid="52" grpId="0" animBg="1"/>
      <p:bldP spid="53" grpId="0"/>
      <p:bldP spid="54" grpId="0" animBg="1"/>
      <p:bldP spid="55" grpId="0"/>
      <p:bldP spid="56" grpId="0" animBg="1"/>
      <p:bldP spid="57" grpId="0"/>
      <p:bldP spid="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228600" y="381000"/>
            <a:ext cx="8645964" cy="20574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3338393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050" y="365760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3667" y="3657600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Rendering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3276600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91101" y="3135868"/>
            <a:ext cx="7469963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18885" y="509728"/>
            <a:ext cx="1803901" cy="50292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Eras Demi ITC" panose="020B0805030504020804" pitchFamily="34" charset="0"/>
              </a:rPr>
              <a:t>AppInsight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1012" y="969364"/>
            <a:ext cx="959646" cy="2583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OSDI ‘12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2" y="499578"/>
            <a:ext cx="496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Monitor performance in the wild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62202" y="1219200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What is the user-perceived delay?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62202" y="1828800"/>
            <a:ext cx="533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Where is the bottleneck?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6307" y="1483242"/>
            <a:ext cx="1752599" cy="81199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Feedback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09107" y="4114800"/>
            <a:ext cx="8645964" cy="21336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78049" y="5565433"/>
            <a:ext cx="1803901" cy="50292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Eras Demi ITC" panose="020B0805030504020804" pitchFamily="34" charset="0"/>
              </a:rPr>
              <a:t>Timecard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00175" y="5343144"/>
            <a:ext cx="959646" cy="2583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SOSP ‘13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362202" y="5571744"/>
            <a:ext cx="6294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Adapt processing to conditions in the wild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2362200" y="4123944"/>
            <a:ext cx="6657251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How much time has already been spent?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362202" y="4733544"/>
            <a:ext cx="62000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How much time will be spent?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2474" y="4226345"/>
            <a:ext cx="1752599" cy="81199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Runtime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Estimation</a:t>
            </a:r>
            <a:endParaRPr lang="en-US" sz="2400" dirty="0">
              <a:latin typeface="Corbe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702528" y="3272171"/>
            <a:ext cx="0" cy="954174"/>
          </a:xfrm>
          <a:prstGeom prst="straightConnector1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781800" y="3276600"/>
            <a:ext cx="0" cy="1610740"/>
          </a:xfrm>
          <a:prstGeom prst="straightConnector1">
            <a:avLst/>
          </a:prstGeom>
          <a:ln w="57150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93465" y="3135868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65065" y="3135868"/>
            <a:ext cx="898358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89465" y="3135868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770265" y="3135868"/>
            <a:ext cx="12192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962400" y="3546157"/>
            <a:ext cx="10294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latin typeface="Corbel" panose="020B0503020204020204" pitchFamily="34" charset="0"/>
              </a:rPr>
              <a:t>Adapt</a:t>
            </a:r>
            <a:endParaRPr lang="en-US" sz="2600" dirty="0">
              <a:latin typeface="Corbel" panose="020B0503020204020204" pitchFamily="34" charset="0"/>
            </a:endParaRPr>
          </a:p>
        </p:txBody>
      </p:sp>
      <p:sp>
        <p:nvSpPr>
          <p:cNvPr id="36" name="Down Arrow 35"/>
          <p:cNvSpPr/>
          <p:nvPr/>
        </p:nvSpPr>
        <p:spPr>
          <a:xfrm flipV="1">
            <a:off x="4333206" y="3266060"/>
            <a:ext cx="292876" cy="2764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149750" y="3135868"/>
            <a:ext cx="2620515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14167" y="2411527"/>
            <a:ext cx="7432512" cy="0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14167" y="2289345"/>
            <a:ext cx="0" cy="24436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361064" y="2289345"/>
            <a:ext cx="0" cy="24436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479885" y="1981200"/>
            <a:ext cx="4015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Corbel" panose="020B0503020204020204" pitchFamily="34" charset="0"/>
              </a:rPr>
              <a:t>Tightly control user-perceived delay</a:t>
            </a:r>
            <a:endParaRPr lang="en-US" sz="200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52" name="Down Arrow 51"/>
          <p:cNvSpPr/>
          <p:nvPr/>
        </p:nvSpPr>
        <p:spPr>
          <a:xfrm>
            <a:off x="1759821" y="2844209"/>
            <a:ext cx="22137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208857" y="248867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Low delays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6768086" y="2839778"/>
            <a:ext cx="22137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217122" y="248424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orbel" panose="020B0503020204020204" pitchFamily="34" charset="0"/>
              </a:rPr>
              <a:t>Low delays</a:t>
            </a:r>
          </a:p>
        </p:txBody>
      </p:sp>
      <p:sp>
        <p:nvSpPr>
          <p:cNvPr id="56" name="Down Arrow 55"/>
          <p:cNvSpPr/>
          <p:nvPr/>
        </p:nvSpPr>
        <p:spPr>
          <a:xfrm>
            <a:off x="4368954" y="2826224"/>
            <a:ext cx="22137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696154" y="2470686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Improve result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5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3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2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25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1" grpId="0" animBg="1"/>
      <p:bldP spid="12" grpId="0" animBg="1"/>
      <p:bldP spid="13" grpId="0"/>
      <p:bldP spid="14" grpId="0"/>
      <p:bldP spid="15" grpId="0"/>
      <p:bldP spid="16" grpId="0" animBg="1"/>
      <p:bldP spid="56" grpId="0" animBg="1"/>
      <p:bldP spid="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28600" y="381000"/>
            <a:ext cx="8645964" cy="20574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3338393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050" y="365760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3667" y="3657600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Rendering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3276600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91101" y="3135868"/>
            <a:ext cx="7469963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18885" y="509728"/>
            <a:ext cx="1803901" cy="50292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Eras Demi ITC" panose="020B0805030504020804" pitchFamily="34" charset="0"/>
              </a:rPr>
              <a:t>AppInsight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41012" y="969364"/>
            <a:ext cx="959646" cy="2583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OSDI ‘12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2" y="499578"/>
            <a:ext cx="496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Monitor performance in the wild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62202" y="1219200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What is the user-perceived delay?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62202" y="1828800"/>
            <a:ext cx="533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Where is the bottleneck?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6307" y="1483242"/>
            <a:ext cx="1752599" cy="81199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Feedback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09107" y="4114800"/>
            <a:ext cx="8645964" cy="21336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78049" y="5565433"/>
            <a:ext cx="1803901" cy="50292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Eras Demi ITC" panose="020B0805030504020804" pitchFamily="34" charset="0"/>
              </a:rPr>
              <a:t>Timecard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800175" y="5343144"/>
            <a:ext cx="959646" cy="2583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SOSP ‘13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2362202" y="5571744"/>
            <a:ext cx="6294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Adapt processing to conditions in the wild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362202" y="4733544"/>
            <a:ext cx="62000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How much time will be spent?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22474" y="4226345"/>
            <a:ext cx="1752599" cy="81199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Runtime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Estimation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2362200" y="4123944"/>
            <a:ext cx="6657251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How much time has already been spent?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6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18885" y="509728"/>
            <a:ext cx="1803901" cy="50292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Eras Demi ITC" panose="020B0805030504020804" pitchFamily="34" charset="0"/>
              </a:rPr>
              <a:t>AppInsight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928615" y="1872139"/>
            <a:ext cx="5377186" cy="2699861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378049" y="5565433"/>
            <a:ext cx="1803901" cy="50292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Eras Demi ITC" panose="020B0805030504020804" pitchFamily="34" charset="0"/>
              </a:rPr>
              <a:t>Timecard</a:t>
            </a:r>
          </a:p>
        </p:txBody>
      </p:sp>
      <p:sp>
        <p:nvSpPr>
          <p:cNvPr id="2" name="Down Arrow 1"/>
          <p:cNvSpPr/>
          <p:nvPr/>
        </p:nvSpPr>
        <p:spPr>
          <a:xfrm rot="19165161">
            <a:off x="2380999" y="1024643"/>
            <a:ext cx="304800" cy="72466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 rot="13185202">
            <a:off x="2351144" y="4815741"/>
            <a:ext cx="304800" cy="72466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065225" y="2034511"/>
            <a:ext cx="4783375" cy="562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3000" dirty="0">
                <a:solidFill>
                  <a:srgbClr val="0070C0"/>
                </a:solidFill>
              </a:rPr>
              <a:t> </a:t>
            </a:r>
            <a:r>
              <a:rPr lang="en-US" sz="3000" dirty="0" smtClean="0">
                <a:solidFill>
                  <a:srgbClr val="0070C0"/>
                </a:solidFill>
              </a:rPr>
              <a:t>Minimal developer effort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065225" y="2673001"/>
            <a:ext cx="4783375" cy="562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rgbClr val="0070C0"/>
                </a:solidFill>
              </a:rPr>
              <a:t> Readily deployable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9000" y="3216581"/>
            <a:ext cx="502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- No changes to the OS or runtime</a:t>
            </a:r>
            <a:endParaRPr lang="en-US" sz="2600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065225" y="3810000"/>
            <a:ext cx="4783375" cy="562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en-US" sz="3000" dirty="0" smtClean="0">
                <a:solidFill>
                  <a:srgbClr val="0070C0"/>
                </a:solidFill>
              </a:rPr>
              <a:t> Negligible overhead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857972" y="5562600"/>
            <a:ext cx="3533428" cy="8382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Product Impact at Microsoft, Facebook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971800" y="472440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 smtClean="0"/>
              <a:t>Used by dozens of developers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221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18885" y="509728"/>
            <a:ext cx="1803901" cy="50292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Eras Demi ITC" panose="020B0805030504020804" pitchFamily="34" charset="0"/>
              </a:rPr>
              <a:t>AppInsight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78049" y="5565433"/>
            <a:ext cx="1803901" cy="50292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Eras Demi ITC" panose="020B0805030504020804" pitchFamily="34" charset="0"/>
              </a:rPr>
              <a:t>Timecard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679342" y="1212937"/>
            <a:ext cx="1196045" cy="461665"/>
            <a:chOff x="1368984" y="875718"/>
            <a:chExt cx="1196045" cy="461665"/>
          </a:xfrm>
        </p:grpSpPr>
        <p:sp>
          <p:nvSpPr>
            <p:cNvPr id="16" name="Snip Single Corner Rectangle 15"/>
            <p:cNvSpPr/>
            <p:nvPr/>
          </p:nvSpPr>
          <p:spPr>
            <a:xfrm>
              <a:off x="1368984" y="875718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1807355" y="87571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18" name="Picture 2" descr="AroundM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119" y="976309"/>
              <a:ext cx="281481" cy="281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4679342" y="3343569"/>
            <a:ext cx="1196045" cy="572424"/>
            <a:chOff x="523760" y="2327641"/>
            <a:chExt cx="1196045" cy="572424"/>
          </a:xfrm>
        </p:grpSpPr>
        <p:grpSp>
          <p:nvGrpSpPr>
            <p:cNvPr id="20" name="Group 19"/>
            <p:cNvGrpSpPr/>
            <p:nvPr/>
          </p:nvGrpSpPr>
          <p:grpSpPr>
            <a:xfrm>
              <a:off x="523760" y="2438400"/>
              <a:ext cx="1196045" cy="461665"/>
              <a:chOff x="1368984" y="875718"/>
              <a:chExt cx="1196045" cy="461665"/>
            </a:xfrm>
          </p:grpSpPr>
          <p:sp>
            <p:nvSpPr>
              <p:cNvPr id="25" name="Snip Single Corner Rectangle 24"/>
              <p:cNvSpPr/>
              <p:nvPr/>
            </p:nvSpPr>
            <p:spPr>
              <a:xfrm>
                <a:off x="1368984" y="875718"/>
                <a:ext cx="1196045" cy="457200"/>
              </a:xfrm>
              <a:prstGeom prst="snip1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6" name="TextBox 15"/>
              <p:cNvSpPr txBox="1"/>
              <p:nvPr/>
            </p:nvSpPr>
            <p:spPr>
              <a:xfrm>
                <a:off x="1807355" y="875718"/>
                <a:ext cx="707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latin typeface="Corbel" pitchFamily="34" charset="0"/>
                  </a:rPr>
                  <a:t>App</a:t>
                </a:r>
                <a:endParaRPr lang="en-US" sz="2400" dirty="0">
                  <a:latin typeface="Corbel" pitchFamily="34" charset="0"/>
                </a:endParaRPr>
              </a:p>
            </p:txBody>
          </p:sp>
          <p:pic>
            <p:nvPicPr>
              <p:cNvPr id="27" name="Picture 2" descr="AroundM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1119" y="976309"/>
                <a:ext cx="281481" cy="281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Rounded Rectangle 20"/>
            <p:cNvSpPr/>
            <p:nvPr/>
          </p:nvSpPr>
          <p:spPr>
            <a:xfrm>
              <a:off x="559826" y="2327641"/>
              <a:ext cx="1066800" cy="1828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Instrumented</a:t>
              </a:r>
              <a:endParaRPr lang="en-US" sz="1200" dirty="0"/>
            </a:p>
          </p:txBody>
        </p:sp>
      </p:grpSp>
      <p:sp>
        <p:nvSpPr>
          <p:cNvPr id="28" name="Down Arrow 27"/>
          <p:cNvSpPr/>
          <p:nvPr/>
        </p:nvSpPr>
        <p:spPr>
          <a:xfrm>
            <a:off x="5160110" y="1822537"/>
            <a:ext cx="227911" cy="288562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4" name="Down Arrow 33"/>
          <p:cNvSpPr/>
          <p:nvPr/>
        </p:nvSpPr>
        <p:spPr>
          <a:xfrm>
            <a:off x="5148456" y="3000389"/>
            <a:ext cx="228600" cy="269948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3714912" y="2071064"/>
            <a:ext cx="3129223" cy="976936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rbel" panose="020B0503020204020204" pitchFamily="34" charset="0"/>
              </a:rPr>
              <a:t>Automatic Binary Instrumentation</a:t>
            </a:r>
            <a:endParaRPr lang="en-US" sz="2800" dirty="0">
              <a:latin typeface="Corbel" panose="020B0503020204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3879930" y="3915993"/>
            <a:ext cx="2765651" cy="960807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rbel" panose="020B0503020204020204" pitchFamily="34" charset="0"/>
              </a:rPr>
              <a:t>User Transaction Tracking</a:t>
            </a:r>
            <a:endParaRPr lang="en-US" sz="2800" dirty="0"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2171" y="5031938"/>
            <a:ext cx="349698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70C0"/>
                </a:solidFill>
              </a:rPr>
              <a:t>Monitor app execution </a:t>
            </a:r>
          </a:p>
          <a:p>
            <a:pPr algn="ctr"/>
            <a:r>
              <a:rPr lang="en-US" sz="2600" dirty="0" smtClean="0">
                <a:solidFill>
                  <a:srgbClr val="0070C0"/>
                </a:solidFill>
              </a:rPr>
              <a:t>across async boundaries</a:t>
            </a:r>
          </a:p>
          <a:p>
            <a:pPr algn="ctr"/>
            <a:r>
              <a:rPr lang="en-US" sz="2600" dirty="0" smtClean="0">
                <a:solidFill>
                  <a:srgbClr val="0070C0"/>
                </a:solidFill>
              </a:rPr>
              <a:t>in a light-weight manner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52" name="Down Arrow 51"/>
          <p:cNvSpPr/>
          <p:nvPr/>
        </p:nvSpPr>
        <p:spPr>
          <a:xfrm rot="19165161">
            <a:off x="2380999" y="1024643"/>
            <a:ext cx="304800" cy="72466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Down Arrow 52"/>
          <p:cNvSpPr/>
          <p:nvPr/>
        </p:nvSpPr>
        <p:spPr>
          <a:xfrm rot="13185202">
            <a:off x="2351144" y="4815741"/>
            <a:ext cx="304800" cy="724662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4" grpId="0" animBg="1"/>
      <p:bldP spid="35" grpId="0"/>
      <p:bldP spid="51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18885" y="509728"/>
            <a:ext cx="1803901" cy="502920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Eras Demi ITC" panose="020B0805030504020804" pitchFamily="34" charset="0"/>
              </a:rPr>
              <a:t>AppInsight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499578"/>
            <a:ext cx="4963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Monitor performance in the wild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62200" y="1219200"/>
            <a:ext cx="5486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What is the user-perceived delay?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362200" y="1828800"/>
            <a:ext cx="533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smtClean="0">
                <a:solidFill>
                  <a:srgbClr val="C00000"/>
                </a:solidFill>
              </a:rPr>
              <a:t>Where is the bottleneck?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6307" y="1483242"/>
            <a:ext cx="1752599" cy="81199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Feedback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4992469"/>
            <a:ext cx="8158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Significant barrier for most app developers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85800" y="3276601"/>
            <a:ext cx="7620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 platform support</a:t>
            </a:r>
          </a:p>
          <a:p>
            <a:r>
              <a:rPr lang="en-US" dirty="0" smtClean="0"/>
              <a:t>Only option is to instrument your app</a:t>
            </a:r>
          </a:p>
          <a:p>
            <a:pPr lvl="1"/>
            <a:r>
              <a:rPr lang="en-US" dirty="0" smtClean="0"/>
              <a:t>Manage your own logging infrastructure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8600" y="381000"/>
            <a:ext cx="8645964" cy="2057400"/>
          </a:xfrm>
          <a:prstGeom prst="roundRect">
            <a:avLst/>
          </a:prstGeom>
          <a:noFill/>
          <a:ln w="31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own Arrow 49"/>
          <p:cNvSpPr/>
          <p:nvPr/>
        </p:nvSpPr>
        <p:spPr>
          <a:xfrm>
            <a:off x="2173484" y="4662154"/>
            <a:ext cx="231821" cy="101017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14" y="914400"/>
            <a:ext cx="485586" cy="8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50504" y="5246427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Users</a:t>
            </a:r>
            <a:endParaRPr lang="en-US" sz="2000" dirty="0">
              <a:latin typeface="Corbel" panose="020B0503020204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691372" y="1079038"/>
            <a:ext cx="1196045" cy="461665"/>
            <a:chOff x="1368984" y="875718"/>
            <a:chExt cx="1196045" cy="461665"/>
          </a:xfrm>
        </p:grpSpPr>
        <p:sp>
          <p:nvSpPr>
            <p:cNvPr id="36" name="Snip Single Corner Rectangle 35"/>
            <p:cNvSpPr/>
            <p:nvPr/>
          </p:nvSpPr>
          <p:spPr>
            <a:xfrm>
              <a:off x="1368984" y="875718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7" name="TextBox 15"/>
            <p:cNvSpPr txBox="1"/>
            <p:nvPr/>
          </p:nvSpPr>
          <p:spPr>
            <a:xfrm>
              <a:off x="1807355" y="87571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38" name="Picture 2" descr="Around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119" y="976309"/>
              <a:ext cx="281481" cy="281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Left Arrow 2"/>
          <p:cNvSpPr/>
          <p:nvPr/>
        </p:nvSpPr>
        <p:spPr>
          <a:xfrm>
            <a:off x="3089494" y="1248898"/>
            <a:ext cx="949106" cy="231111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257740" y="2095179"/>
            <a:ext cx="2057400" cy="4957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Instrumenter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96527" y="2893212"/>
            <a:ext cx="1196045" cy="572424"/>
            <a:chOff x="523760" y="2327641"/>
            <a:chExt cx="1196045" cy="572424"/>
          </a:xfrm>
        </p:grpSpPr>
        <p:grpSp>
          <p:nvGrpSpPr>
            <p:cNvPr id="32" name="Group 31"/>
            <p:cNvGrpSpPr/>
            <p:nvPr/>
          </p:nvGrpSpPr>
          <p:grpSpPr>
            <a:xfrm>
              <a:off x="523760" y="2438400"/>
              <a:ext cx="1196045" cy="461665"/>
              <a:chOff x="1368984" y="875718"/>
              <a:chExt cx="1196045" cy="461665"/>
            </a:xfrm>
          </p:grpSpPr>
          <p:sp>
            <p:nvSpPr>
              <p:cNvPr id="34" name="Snip Single Corner Rectangle 33"/>
              <p:cNvSpPr/>
              <p:nvPr/>
            </p:nvSpPr>
            <p:spPr>
              <a:xfrm>
                <a:off x="1368984" y="875718"/>
                <a:ext cx="1196045" cy="457200"/>
              </a:xfrm>
              <a:prstGeom prst="snip1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9" name="TextBox 15"/>
              <p:cNvSpPr txBox="1"/>
              <p:nvPr/>
            </p:nvSpPr>
            <p:spPr>
              <a:xfrm>
                <a:off x="1807355" y="875718"/>
                <a:ext cx="707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latin typeface="Corbel" pitchFamily="34" charset="0"/>
                  </a:rPr>
                  <a:t>App</a:t>
                </a:r>
                <a:endParaRPr lang="en-US" sz="2400" dirty="0">
                  <a:latin typeface="Corbel" pitchFamily="34" charset="0"/>
                </a:endParaRPr>
              </a:p>
            </p:txBody>
          </p:sp>
          <p:pic>
            <p:nvPicPr>
              <p:cNvPr id="40" name="Picture 2" descr="AroundM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1119" y="976309"/>
                <a:ext cx="281481" cy="281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Rounded Rectangle 32"/>
            <p:cNvSpPr/>
            <p:nvPr/>
          </p:nvSpPr>
          <p:spPr>
            <a:xfrm>
              <a:off x="559826" y="2327641"/>
              <a:ext cx="1066800" cy="1828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Instrumented</a:t>
              </a:r>
              <a:endParaRPr lang="en-US" sz="1200" dirty="0"/>
            </a:p>
          </p:txBody>
        </p:sp>
      </p:grpSp>
      <p:sp>
        <p:nvSpPr>
          <p:cNvPr id="42" name="Down Arrow 41"/>
          <p:cNvSpPr/>
          <p:nvPr/>
        </p:nvSpPr>
        <p:spPr>
          <a:xfrm>
            <a:off x="2172140" y="1600200"/>
            <a:ext cx="233165" cy="46885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>
            <a:off x="2176705" y="2625652"/>
            <a:ext cx="228600" cy="269948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2172140" y="3498165"/>
            <a:ext cx="228600" cy="26068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6096002" y="3219510"/>
            <a:ext cx="1752598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Analysis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096001" y="990600"/>
            <a:ext cx="1752599" cy="73579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Feedback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260754" y="3785862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56" name="Down Arrow 55"/>
          <p:cNvSpPr/>
          <p:nvPr/>
        </p:nvSpPr>
        <p:spPr>
          <a:xfrm flipV="1">
            <a:off x="6868744" y="1834627"/>
            <a:ext cx="231821" cy="1232483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7" name="Left Arrow 56"/>
          <p:cNvSpPr/>
          <p:nvPr/>
        </p:nvSpPr>
        <p:spPr>
          <a:xfrm>
            <a:off x="4953000" y="1269738"/>
            <a:ext cx="949410" cy="228600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63480" y="4445746"/>
            <a:ext cx="100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Traces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20020" y="1804884"/>
            <a:ext cx="1551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rbel" panose="020B0503020204020204" pitchFamily="34" charset="0"/>
              </a:rPr>
              <a:t>Performance</a:t>
            </a:r>
            <a:endParaRPr lang="en-US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48" name="Elbow Connector 47"/>
          <p:cNvCxnSpPr>
            <a:endCxn id="54" idx="2"/>
          </p:cNvCxnSpPr>
          <p:nvPr/>
        </p:nvCxnSpPr>
        <p:spPr>
          <a:xfrm flipV="1">
            <a:off x="3142239" y="4216154"/>
            <a:ext cx="3842416" cy="1891078"/>
          </a:xfrm>
          <a:prstGeom prst="bentConnector2">
            <a:avLst/>
          </a:prstGeom>
          <a:ln w="1270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flipV="1">
            <a:off x="3142239" y="4242816"/>
            <a:ext cx="3842416" cy="1865376"/>
          </a:xfrm>
          <a:prstGeom prst="bentConnector2">
            <a:avLst/>
          </a:prstGeom>
          <a:ln w="107950">
            <a:solidFill>
              <a:schemeClr val="bg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505170" y="574357"/>
            <a:ext cx="15625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70C0"/>
                </a:solidFill>
                <a:latin typeface="Corbel" panose="020B0503020204020204" pitchFamily="34" charset="0"/>
              </a:rPr>
              <a:t>Improved</a:t>
            </a:r>
            <a:endParaRPr lang="en-US" sz="260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43290" y="1748902"/>
            <a:ext cx="1276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Developer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AppInsight</a:t>
            </a:r>
            <a:endParaRPr lang="en-US" sz="40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1686216" y="3794193"/>
            <a:ext cx="1206356" cy="846447"/>
            <a:chOff x="597878" y="3124199"/>
            <a:chExt cx="1206356" cy="846447"/>
          </a:xfrm>
        </p:grpSpPr>
        <p:sp>
          <p:nvSpPr>
            <p:cNvPr id="73" name="Rounded Rectangle 72"/>
            <p:cNvSpPr/>
            <p:nvPr/>
          </p:nvSpPr>
          <p:spPr>
            <a:xfrm>
              <a:off x="597878" y="3124199"/>
              <a:ext cx="1206356" cy="84644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orbel" panose="020B0503020204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25949" y="3200400"/>
              <a:ext cx="7665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App</a:t>
              </a:r>
            </a:p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Store</a:t>
              </a:r>
              <a:endParaRPr lang="en-US" sz="2000" dirty="0">
                <a:latin typeface="Corbel" panose="020B0503020204020204" pitchFamily="34" charset="0"/>
              </a:endParaRPr>
            </a:p>
          </p:txBody>
        </p:sp>
        <p:pic>
          <p:nvPicPr>
            <p:cNvPr id="75" name="Picture 2" descr="http://icons.iconarchive.com/icons/dakirby309/windows-8-metro/256/Web-Windows-Store-Metro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21" y="3223264"/>
              <a:ext cx="316959" cy="31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4" descr="apple app store icon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40" y="356616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95" y="5724953"/>
            <a:ext cx="447599" cy="80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02808"/>
            <a:ext cx="433756" cy="8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380" y="5702808"/>
            <a:ext cx="436859" cy="80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22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5" grpId="0"/>
      <p:bldP spid="3" grpId="0" animBg="1"/>
      <p:bldP spid="26" grpId="0" animBg="1"/>
      <p:bldP spid="42" grpId="0" animBg="1"/>
      <p:bldP spid="43" grpId="0" animBg="1"/>
      <p:bldP spid="44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2" grpId="0"/>
      <p:bldP spid="47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6" descr="http://a1.mzstatic.com/us/r1000/064/Purple/v4/78/8d/c4/788dc4de-dd11-aa10-72df-37e60a64aefa/mzl.ylmlurzm.175x175-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8" descr="http://a5.mzstatic.com/us/r1000/061/Purple/v4/be/66/27/be6627ef-f23b-099e-c789-d94f91b025c2/mzl.yhkxfygd.175x175-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05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http://a1.mzstatic.com/us/r1000/109/Purple/v4/55/ae/c3/55aec3c1-ac5c-525b-398b-f209c16efc5a/mza_8073056210405637596.175x175-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6" descr="http://a5.mzstatic.com/us/r1000/120/Purple/v4/2c/bd/8f/2cbd8f42-3865-492f-0445-441e8aca4757/mzl.kcxliyzs.175x175-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96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://cdn.iextract.quadrat4.de/images/cff1af15b540a9359ff5d9b1bad18d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58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http://farm2.static.flickr.com/1071/829844043_97c319ebd6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6" descr="Amazon Mobil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8" descr="CN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047875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77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4368"/>
            <a:ext cx="8077200" cy="2819400"/>
          </a:xfrm>
        </p:spPr>
        <p:txBody>
          <a:bodyPr>
            <a:normAutofit/>
          </a:bodyPr>
          <a:lstStyle/>
          <a:p>
            <a:r>
              <a:rPr lang="en-US" dirty="0" smtClean="0"/>
              <a:t>Highly interactive, UI centric</a:t>
            </a:r>
          </a:p>
          <a:p>
            <a:pPr lvl="1"/>
            <a:r>
              <a:rPr lang="en-US" dirty="0" smtClean="0"/>
              <a:t>Single UI thread that should not be blocked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Most tasks are performed asynchronously</a:t>
            </a:r>
          </a:p>
          <a:p>
            <a:pPr lvl="1"/>
            <a:r>
              <a:rPr lang="en-US" dirty="0" smtClean="0"/>
              <a:t>Asynchronous APIs for Network, Sensor, IO etc.</a:t>
            </a:r>
          </a:p>
          <a:p>
            <a:pPr lvl="1"/>
            <a:r>
              <a:rPr lang="en-US" dirty="0" smtClean="0"/>
              <a:t>Computation performed on background threads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8921" y="1516168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Highly Asynchronous Programming Pattern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2286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 smtClean="0"/>
              <a:t>Monitoring App Performance is Challenging</a:t>
            </a:r>
            <a:endParaRPr lang="en-US" sz="5000" dirty="0"/>
          </a:p>
        </p:txBody>
      </p:sp>
      <p:sp>
        <p:nvSpPr>
          <p:cNvPr id="4" name="TextBox 3"/>
          <p:cNvSpPr txBox="1"/>
          <p:nvPr/>
        </p:nvSpPr>
        <p:spPr>
          <a:xfrm>
            <a:off x="1713172" y="5410200"/>
            <a:ext cx="5622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Tracing async </a:t>
            </a:r>
            <a:r>
              <a:rPr lang="en-US" sz="3200" dirty="0">
                <a:solidFill>
                  <a:srgbClr val="C00000"/>
                </a:solidFill>
              </a:rPr>
              <a:t>c</a:t>
            </a:r>
            <a:r>
              <a:rPr lang="en-US" sz="3200" dirty="0" smtClean="0">
                <a:solidFill>
                  <a:srgbClr val="C00000"/>
                </a:solidFill>
              </a:rPr>
              <a:t>ode is challenging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70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219200" y="782385"/>
            <a:ext cx="2900464" cy="5515871"/>
            <a:chOff x="1219200" y="782385"/>
            <a:chExt cx="2900464" cy="5515871"/>
          </a:xfrm>
        </p:grpSpPr>
        <p:pic>
          <p:nvPicPr>
            <p:cNvPr id="1029" name="Picture 5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782385"/>
              <a:ext cx="2900464" cy="5515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35215" y="1420118"/>
              <a:ext cx="2268433" cy="376148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Right Arrow 2"/>
          <p:cNvSpPr/>
          <p:nvPr/>
        </p:nvSpPr>
        <p:spPr>
          <a:xfrm>
            <a:off x="4419600" y="3070839"/>
            <a:ext cx="1371600" cy="28851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loud 8"/>
          <p:cNvSpPr/>
          <p:nvPr/>
        </p:nvSpPr>
        <p:spPr>
          <a:xfrm>
            <a:off x="6324600" y="2773310"/>
            <a:ext cx="2209800" cy="146086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Internet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4443249" y="3587954"/>
            <a:ext cx="1371600" cy="288515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06810" y="2684254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Location</a:t>
            </a: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1032" name="Picture 8" descr="http://www.togetherforlincoln.com/css/img/processing_ic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420" y="4494159"/>
            <a:ext cx="535041" cy="53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1645868" y="1731929"/>
            <a:ext cx="2116285" cy="4566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egoe WP Semibold" panose="020B0702040204020203" pitchFamily="34" charset="0"/>
              </a:rPr>
              <a:t>Mood Around Me</a:t>
            </a:r>
            <a:endParaRPr lang="en-US" dirty="0">
              <a:solidFill>
                <a:schemeClr val="tx1"/>
              </a:solidFill>
              <a:latin typeface="Segoe WP Semibold" panose="020B0702040204020203" pitchFamily="34" charset="0"/>
            </a:endParaRPr>
          </a:p>
        </p:txBody>
      </p:sp>
      <p:pic>
        <p:nvPicPr>
          <p:cNvPr id="8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515" y="2030451"/>
            <a:ext cx="655890" cy="76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95800" y="3910505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Nearby Tweets</a:t>
            </a: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1028" name="Picture 4" descr="https://cdn4.iconfinder.com/data/icons/pictype-free-vector-icons/16/location-alt-51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094" y="1288405"/>
            <a:ext cx="553414" cy="5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4343400" y="1926568"/>
            <a:ext cx="850802" cy="3048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GPS</a:t>
            </a: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38" name="Picture 2" descr="http://cdn1.iconfinder.com/data/icons/web2/Icons/Twitter_512x5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22428"/>
            <a:ext cx="1046435" cy="10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lack And White Sad Face Clip 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844" y="3572238"/>
            <a:ext cx="1101518" cy="110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2186766" y="2819400"/>
            <a:ext cx="965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Segoe WP" pitchFamily="34" charset="0"/>
              </a:rPr>
              <a:t>sad</a:t>
            </a:r>
            <a:endParaRPr lang="en-US" sz="4000" dirty="0">
              <a:solidFill>
                <a:schemeClr val="bg1"/>
              </a:solidFill>
              <a:latin typeface="Segoe WP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29200" y="5181600"/>
            <a:ext cx="195374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“Just got engaged :)”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029200" y="5638800"/>
            <a:ext cx="145302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“My life sucks”</a:t>
            </a:r>
            <a:endParaRPr lang="en-US" sz="1600" dirty="0"/>
          </a:p>
        </p:txBody>
      </p:sp>
      <p:sp>
        <p:nvSpPr>
          <p:cNvPr id="43" name="Rectangle 42"/>
          <p:cNvSpPr/>
          <p:nvPr/>
        </p:nvSpPr>
        <p:spPr>
          <a:xfrm>
            <a:off x="5029200" y="4495800"/>
            <a:ext cx="3932808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“At last its sunny. But I have to sit and prepare my talk </a:t>
            </a:r>
            <a:r>
              <a:rPr lang="en-US" sz="1600" dirty="0" smtClean="0">
                <a:sym typeface="Wingdings" panose="05000000000000000000" pitchFamily="2" charset="2"/>
              </a:rPr>
              <a:t>:(</a:t>
            </a:r>
            <a:r>
              <a:rPr lang="en-US" sz="1600" dirty="0" smtClean="0"/>
              <a:t>”</a:t>
            </a:r>
            <a:endParaRPr lang="en-US" sz="1600" dirty="0"/>
          </a:p>
        </p:txBody>
      </p:sp>
      <p:sp>
        <p:nvSpPr>
          <p:cNvPr id="44" name="Rectangle 43"/>
          <p:cNvSpPr/>
          <p:nvPr/>
        </p:nvSpPr>
        <p:spPr>
          <a:xfrm>
            <a:off x="5029200" y="6096000"/>
            <a:ext cx="395467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/>
              <a:t>“I am sad that there is no more how I met your mother”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580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8" grpId="0"/>
      <p:bldP spid="20" grpId="0" animBg="1"/>
      <p:bldP spid="20" grpId="1" animBg="1"/>
      <p:bldP spid="22" grpId="0"/>
      <p:bldP spid="23" grpId="0" animBg="1"/>
      <p:bldP spid="39" grpId="0"/>
      <p:bldP spid="40" grpId="0" animBg="1"/>
      <p:bldP spid="41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Straight Connector 49"/>
          <p:cNvCxnSpPr/>
          <p:nvPr/>
        </p:nvCxnSpPr>
        <p:spPr>
          <a:xfrm flipH="1">
            <a:off x="3429000" y="566456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57200" y="878681"/>
            <a:ext cx="51816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ClickHandler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location =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GPS.Sample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url =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GetUrl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(location)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tweets =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Http.Get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(url);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result = 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Process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(tweets);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UI.Display(result);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GetUrl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location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{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...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sz="600" b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Process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{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...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72000" y="5674355"/>
            <a:ext cx="2837279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82520" y="5582915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64650" y="5731909"/>
            <a:ext cx="1308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ClickHandler</a:t>
            </a:r>
          </a:p>
          <a:p>
            <a:pPr algn="ctr"/>
            <a:r>
              <a:rPr lang="en-US" sz="16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191000" y="5723992"/>
            <a:ext cx="273801" cy="95098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458720" y="5739705"/>
            <a:ext cx="237480" cy="7938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96200" y="5731909"/>
            <a:ext cx="1308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ClickHandler</a:t>
            </a:r>
          </a:p>
          <a:p>
            <a:pPr algn="ctr"/>
            <a:r>
              <a:rPr lang="en-US" sz="16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593513" y="5582912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60120" y="1374112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LogStart();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60120" y="3124200"/>
            <a:ext cx="1324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nsolas" pitchFamily="49" charset="0"/>
                <a:cs typeface="Consolas" pitchFamily="49" charset="0"/>
              </a:rPr>
              <a:t>LogEnd();</a:t>
            </a:r>
            <a:endParaRPr lang="en-US" b="1" dirty="0">
              <a:solidFill>
                <a:schemeClr val="bg1">
                  <a:lumMod val="6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9000" y="5409406"/>
            <a:ext cx="694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0244" y="6042463"/>
            <a:ext cx="218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User-perceived Delay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appyourmac.com/wp-content/uploads/2009/06/Awak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" y="1270104"/>
            <a:ext cx="553547" cy="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appyourmac.com/wp-content/uploads/2009/06/Awak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7" y="3002339"/>
            <a:ext cx="553547" cy="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ttp://appyourmac.com/wp-content/uploads/2009/06/Awak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39" y="4891332"/>
            <a:ext cx="553547" cy="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appyourmac.com/wp-content/uploads/2009/06/Awak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900" y="4891332"/>
            <a:ext cx="553547" cy="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76200"/>
            <a:ext cx="9116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Hypothetical Synchronous Code</a:t>
            </a:r>
            <a:endParaRPr lang="en-US" sz="3000" dirty="0"/>
          </a:p>
        </p:txBody>
      </p:sp>
      <p:pic>
        <p:nvPicPr>
          <p:cNvPr id="29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881074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Arrow Connector 46"/>
          <p:cNvCxnSpPr/>
          <p:nvPr/>
        </p:nvCxnSpPr>
        <p:spPr>
          <a:xfrm>
            <a:off x="4617720" y="5943600"/>
            <a:ext cx="2770632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956700" y="6329127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User Interaction</a:t>
            </a:r>
            <a:endParaRPr lang="en-US" sz="14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7096475" y="1044549"/>
            <a:ext cx="1276432" cy="2427417"/>
            <a:chOff x="1219200" y="782385"/>
            <a:chExt cx="2900464" cy="5515871"/>
          </a:xfrm>
        </p:grpSpPr>
        <p:pic>
          <p:nvPicPr>
            <p:cNvPr id="34" name="Picture 5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782385"/>
              <a:ext cx="2900464" cy="5515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1535215" y="1420118"/>
              <a:ext cx="2268433" cy="376148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7235546" y="1541401"/>
            <a:ext cx="998289" cy="26503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  <a:latin typeface="Segoe WP Semibold" panose="020B0702040204020203" pitchFamily="34" charset="0"/>
              </a:rPr>
              <a:t>Mood Around Me</a:t>
            </a:r>
            <a:endParaRPr lang="en-US" sz="700" dirty="0">
              <a:solidFill>
                <a:schemeClr val="tx1"/>
              </a:solidFill>
              <a:latin typeface="Segoe WP Semibold" panose="020B0702040204020203" pitchFamily="34" charset="0"/>
            </a:endParaRPr>
          </a:p>
        </p:txBody>
      </p:sp>
      <p:pic>
        <p:nvPicPr>
          <p:cNvPr id="48" name="Picture 2" descr="Black And White Sad Face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12" y="2305110"/>
            <a:ext cx="485371" cy="48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7467600" y="1905000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egoe WP" pitchFamily="34" charset="0"/>
              </a:rPr>
              <a:t>sad</a:t>
            </a:r>
            <a:endParaRPr lang="en-US" sz="2000" dirty="0">
              <a:solidFill>
                <a:schemeClr val="bg1"/>
              </a:solidFill>
              <a:latin typeface="Segoe WP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2" grpId="0"/>
      <p:bldP spid="32" grpId="0"/>
      <p:bldP spid="40" grpId="0"/>
      <p:bldP spid="3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32389" y="3448110"/>
            <a:ext cx="46592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0" y="533400"/>
            <a:ext cx="73152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ClickHandler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GPS.AsyncSample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GPSCallback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500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GPSCallback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location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url =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G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etUrl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(location);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Http.AsyncGet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(url, 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5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result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Process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(tweets);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UI.Dispatch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Render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result);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5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Render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result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UI.Display(result);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500" b="1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GetUrl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location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){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... }</a:t>
            </a:r>
          </a:p>
          <a:p>
            <a:endParaRPr lang="en-US" sz="500" b="1" dirty="0" smtClean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Process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){ ... }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429000" y="4118670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29000" y="575987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19124" y="567474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41324" y="576966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55513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15200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306276" y="4127178"/>
            <a:ext cx="911037" cy="10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18969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18969" y="576966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870025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387772" y="5200710"/>
            <a:ext cx="71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Render</a:t>
            </a:r>
          </a:p>
        </p:txBody>
      </p:sp>
      <p:sp>
        <p:nvSpPr>
          <p:cNvPr id="36" name="Oval 35"/>
          <p:cNvSpPr/>
          <p:nvPr/>
        </p:nvSpPr>
        <p:spPr>
          <a:xfrm>
            <a:off x="7946636" y="4057710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43706" y="550471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29000" y="3857086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05309" y="3524310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UI </a:t>
            </a:r>
            <a:endParaRPr lang="en-US" sz="1400" dirty="0">
              <a:solidFill>
                <a:srgbClr val="C0000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Dispatch</a:t>
            </a:r>
            <a:endParaRPr lang="en-US" sz="1400" dirty="0">
              <a:solidFill>
                <a:srgbClr val="C0000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29000" y="5892815"/>
            <a:ext cx="1132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ClickHandler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8686800" y="5504716"/>
            <a:ext cx="0" cy="2061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506666" y="5812494"/>
            <a:ext cx="217734" cy="1502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8083796" y="3855211"/>
            <a:ext cx="298204" cy="1742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554524" y="2838510"/>
            <a:ext cx="4437076" cy="5116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</a:t>
            </a:r>
            <a:endParaRPr lang="en-US" sz="3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8" name="Straight Connector 67"/>
          <p:cNvCxnSpPr>
            <a:stCxn id="36" idx="0"/>
          </p:cNvCxnSpPr>
          <p:nvPr/>
        </p:nvCxnSpPr>
        <p:spPr>
          <a:xfrm flipV="1">
            <a:off x="8015216" y="3371910"/>
            <a:ext cx="0" cy="68580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318969" y="3371910"/>
            <a:ext cx="0" cy="228669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320262" y="3600510"/>
            <a:ext cx="756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Process</a:t>
            </a:r>
            <a:endParaRPr lang="en-US" sz="1400" dirty="0">
              <a:solidFill>
                <a:srgbClr val="C0000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7" name="Straight Arrow Connector 76"/>
          <p:cNvCxnSpPr>
            <a:stCxn id="76" idx="2"/>
          </p:cNvCxnSpPr>
          <p:nvPr/>
        </p:nvCxnSpPr>
        <p:spPr>
          <a:xfrm>
            <a:off x="7698731" y="3908287"/>
            <a:ext cx="0" cy="1840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255478" y="3593601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Download</a:t>
            </a:r>
            <a:endParaRPr lang="en-US" sz="14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14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7086600" y="3930163"/>
            <a:ext cx="157977" cy="1537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59" y="5962710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4" name="Straight Connector 113"/>
          <p:cNvCxnSpPr/>
          <p:nvPr/>
        </p:nvCxnSpPr>
        <p:spPr>
          <a:xfrm>
            <a:off x="8220455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185300" y="6424437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User Interaction</a:t>
            </a:r>
            <a:endParaRPr lang="en-US" sz="14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200" y="24825"/>
            <a:ext cx="9040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Asynchronous Code</a:t>
            </a:r>
            <a:endParaRPr lang="en-US" sz="3000" dirty="0"/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3429000" y="4939477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43706" y="4664333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5788211" y="4846320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810411" y="4939477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24600" y="4846320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6067505" y="487089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5784699" y="3371910"/>
            <a:ext cx="3512" cy="1440905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6136085" y="3371910"/>
            <a:ext cx="0" cy="149899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315200" y="3364707"/>
            <a:ext cx="0" cy="627551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5005539" y="2533710"/>
            <a:ext cx="850802" cy="3048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GPS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5" name="Up Arrow 84"/>
          <p:cNvSpPr/>
          <p:nvPr/>
        </p:nvSpPr>
        <p:spPr>
          <a:xfrm rot="1888956">
            <a:off x="6088741" y="2267007"/>
            <a:ext cx="296550" cy="533400"/>
          </a:xfrm>
          <a:prstGeom prst="up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Up Arrow 89"/>
          <p:cNvSpPr/>
          <p:nvPr/>
        </p:nvSpPr>
        <p:spPr>
          <a:xfrm rot="9414721">
            <a:off x="6998326" y="2274690"/>
            <a:ext cx="296550" cy="533400"/>
          </a:xfrm>
          <a:prstGeom prst="up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096000" y="182880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anose="020B0503020204020204" pitchFamily="34" charset="0"/>
              </a:rPr>
              <a:t>Network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573560" y="5892815"/>
            <a:ext cx="1132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ClickHandler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cxnSp>
        <p:nvCxnSpPr>
          <p:cNvPr id="141" name="Straight Arrow Connector 140"/>
          <p:cNvCxnSpPr/>
          <p:nvPr/>
        </p:nvCxnSpPr>
        <p:spPr>
          <a:xfrm flipH="1" flipV="1">
            <a:off x="5430940" y="5817707"/>
            <a:ext cx="226910" cy="14500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Right Arrow 143"/>
          <p:cNvSpPr/>
          <p:nvPr/>
        </p:nvSpPr>
        <p:spPr>
          <a:xfrm>
            <a:off x="-228600" y="1066800"/>
            <a:ext cx="762000" cy="228600"/>
          </a:xfrm>
          <a:prstGeom prst="rightArrow">
            <a:avLst/>
          </a:prstGeom>
          <a:solidFill>
            <a:srgbClr val="00206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Right Arrow 147"/>
          <p:cNvSpPr/>
          <p:nvPr/>
        </p:nvSpPr>
        <p:spPr>
          <a:xfrm>
            <a:off x="-228600" y="2128565"/>
            <a:ext cx="762000" cy="228600"/>
          </a:xfrm>
          <a:prstGeom prst="rightArrow">
            <a:avLst/>
          </a:prstGeom>
          <a:solidFill>
            <a:srgbClr val="00206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Right Arrow 148"/>
          <p:cNvSpPr/>
          <p:nvPr/>
        </p:nvSpPr>
        <p:spPr>
          <a:xfrm>
            <a:off x="-228600" y="2369383"/>
            <a:ext cx="762000" cy="228600"/>
          </a:xfrm>
          <a:prstGeom prst="rightArrow">
            <a:avLst/>
          </a:prstGeom>
          <a:solidFill>
            <a:srgbClr val="00206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Right Arrow 149"/>
          <p:cNvSpPr/>
          <p:nvPr/>
        </p:nvSpPr>
        <p:spPr>
          <a:xfrm>
            <a:off x="-228600" y="3429000"/>
            <a:ext cx="762000" cy="228600"/>
          </a:xfrm>
          <a:prstGeom prst="rightArrow">
            <a:avLst/>
          </a:prstGeom>
          <a:solidFill>
            <a:srgbClr val="00206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Right Arrow 150"/>
          <p:cNvSpPr/>
          <p:nvPr/>
        </p:nvSpPr>
        <p:spPr>
          <a:xfrm>
            <a:off x="-228600" y="3644353"/>
            <a:ext cx="762000" cy="228600"/>
          </a:xfrm>
          <a:prstGeom prst="rightArrow">
            <a:avLst/>
          </a:prstGeom>
          <a:solidFill>
            <a:srgbClr val="00206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Right Arrow 151"/>
          <p:cNvSpPr/>
          <p:nvPr/>
        </p:nvSpPr>
        <p:spPr>
          <a:xfrm>
            <a:off x="-228600" y="4731028"/>
            <a:ext cx="762000" cy="228600"/>
          </a:xfrm>
          <a:prstGeom prst="rightArrow">
            <a:avLst/>
          </a:prstGeom>
          <a:solidFill>
            <a:srgbClr val="00206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TextBox 159"/>
          <p:cNvSpPr txBox="1"/>
          <p:nvPr/>
        </p:nvSpPr>
        <p:spPr>
          <a:xfrm>
            <a:off x="6237016" y="5126290"/>
            <a:ext cx="1311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Async Http Call</a:t>
            </a:r>
            <a:endParaRPr lang="en-US" sz="1400" dirty="0">
              <a:solidFill>
                <a:srgbClr val="C0000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1" name="Straight Arrow Connector 160"/>
          <p:cNvCxnSpPr/>
          <p:nvPr/>
        </p:nvCxnSpPr>
        <p:spPr>
          <a:xfrm flipH="1" flipV="1">
            <a:off x="6202069" y="5046823"/>
            <a:ext cx="119934" cy="1538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/>
          <p:cNvSpPr/>
          <p:nvPr/>
        </p:nvSpPr>
        <p:spPr>
          <a:xfrm>
            <a:off x="4993972" y="5689459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3" name="Straight Arrow Connector 162"/>
          <p:cNvCxnSpPr/>
          <p:nvPr/>
        </p:nvCxnSpPr>
        <p:spPr>
          <a:xfrm>
            <a:off x="4840298" y="5484886"/>
            <a:ext cx="150060" cy="20414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3657600" y="5177109"/>
            <a:ext cx="1286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Async GPS Call</a:t>
            </a:r>
            <a:endParaRPr lang="en-US" sz="1400" dirty="0">
              <a:solidFill>
                <a:srgbClr val="C0000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65" name="Straight Connector 164"/>
          <p:cNvCxnSpPr>
            <a:stCxn id="162" idx="0"/>
          </p:cNvCxnSpPr>
          <p:nvPr/>
        </p:nvCxnSpPr>
        <p:spPr>
          <a:xfrm flipV="1">
            <a:off x="5062552" y="3371910"/>
            <a:ext cx="0" cy="231754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/>
          <p:nvPr/>
        </p:nvCxnSpPr>
        <p:spPr>
          <a:xfrm>
            <a:off x="5600700" y="4664333"/>
            <a:ext cx="114300" cy="2335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5018823" y="42011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GPS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14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4" grpId="0"/>
      <p:bldP spid="36" grpId="0" animBg="1"/>
      <p:bldP spid="37" grpId="0"/>
      <p:bldP spid="38" grpId="0"/>
      <p:bldP spid="41" grpId="0"/>
      <p:bldP spid="45" grpId="0"/>
      <p:bldP spid="55" grpId="0" animBg="1"/>
      <p:bldP spid="76" grpId="0"/>
      <p:bldP spid="81" grpId="0"/>
      <p:bldP spid="52" grpId="0"/>
      <p:bldP spid="57" grpId="0"/>
      <p:bldP spid="71" grpId="0" animBg="1"/>
      <p:bldP spid="84" grpId="0" animBg="1"/>
      <p:bldP spid="85" grpId="0" animBg="1"/>
      <p:bldP spid="90" grpId="0" animBg="1"/>
      <p:bldP spid="87" grpId="0"/>
      <p:bldP spid="134" grpId="0"/>
      <p:bldP spid="144" grpId="0" animBg="1"/>
      <p:bldP spid="144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60" grpId="0"/>
      <p:bldP spid="162" grpId="0" animBg="1"/>
      <p:bldP spid="164" grpId="0"/>
      <p:bldP spid="16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32389" y="3448110"/>
            <a:ext cx="465921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429000" y="4118670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29000" y="575987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19124" y="567474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41324" y="576966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55513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15200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306276" y="4127178"/>
            <a:ext cx="911037" cy="10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18969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18969" y="576966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870025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387772" y="5200710"/>
            <a:ext cx="71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Render</a:t>
            </a:r>
          </a:p>
        </p:txBody>
      </p:sp>
      <p:sp>
        <p:nvSpPr>
          <p:cNvPr id="35" name="Oval 34"/>
          <p:cNvSpPr/>
          <p:nvPr/>
        </p:nvSpPr>
        <p:spPr>
          <a:xfrm>
            <a:off x="4993972" y="5689459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7946636" y="4057710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43706" y="550471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05309" y="3524310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UI </a:t>
            </a:r>
            <a:endParaRPr lang="en-US" sz="1400" dirty="0">
              <a:solidFill>
                <a:srgbClr val="C0000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Dispatch</a:t>
            </a:r>
            <a:endParaRPr lang="en-US" sz="1400" dirty="0">
              <a:solidFill>
                <a:srgbClr val="C0000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29000" y="5892815"/>
            <a:ext cx="1132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ClickHandler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840298" y="5484886"/>
            <a:ext cx="150060" cy="20414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8686800" y="5504716"/>
            <a:ext cx="0" cy="2061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506666" y="5812494"/>
            <a:ext cx="217734" cy="1502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8083796" y="3855211"/>
            <a:ext cx="298204" cy="17421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554524" y="2838510"/>
            <a:ext cx="4437076" cy="5116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System</a:t>
            </a:r>
            <a:endParaRPr lang="en-US" sz="30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68" name="Straight Connector 67"/>
          <p:cNvCxnSpPr>
            <a:stCxn id="36" idx="0"/>
          </p:cNvCxnSpPr>
          <p:nvPr/>
        </p:nvCxnSpPr>
        <p:spPr>
          <a:xfrm flipV="1">
            <a:off x="8015216" y="3371910"/>
            <a:ext cx="0" cy="68580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318969" y="3371910"/>
            <a:ext cx="0" cy="2286694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657600" y="5177109"/>
            <a:ext cx="1286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Async GPS Call</a:t>
            </a:r>
            <a:endParaRPr lang="en-US" sz="1400" dirty="0">
              <a:solidFill>
                <a:srgbClr val="C0000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255478" y="3593601"/>
            <a:ext cx="946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Download</a:t>
            </a:r>
            <a:endParaRPr lang="en-US" sz="14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14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7086600" y="3930163"/>
            <a:ext cx="157977" cy="15376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59" y="5962710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4" name="Straight Connector 113"/>
          <p:cNvCxnSpPr/>
          <p:nvPr/>
        </p:nvCxnSpPr>
        <p:spPr>
          <a:xfrm>
            <a:off x="8220455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187952" y="6424437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User Interaction</a:t>
            </a:r>
            <a:endParaRPr lang="en-US" sz="14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3429000" y="4939477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43706" y="4664333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5788211" y="4849340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810411" y="4939477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24600" y="484803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5" idx="0"/>
          </p:cNvCxnSpPr>
          <p:nvPr/>
        </p:nvCxnSpPr>
        <p:spPr>
          <a:xfrm flipV="1">
            <a:off x="5062552" y="3371910"/>
            <a:ext cx="0" cy="2317549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784699" y="3371910"/>
            <a:ext cx="3512" cy="1440905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6136085" y="3371910"/>
            <a:ext cx="0" cy="149899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315200" y="3364707"/>
            <a:ext cx="0" cy="627551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Up Arrow 84"/>
          <p:cNvSpPr/>
          <p:nvPr/>
        </p:nvSpPr>
        <p:spPr>
          <a:xfrm rot="1888956">
            <a:off x="6088741" y="2267007"/>
            <a:ext cx="296550" cy="533400"/>
          </a:xfrm>
          <a:prstGeom prst="up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Up Arrow 89"/>
          <p:cNvSpPr/>
          <p:nvPr/>
        </p:nvSpPr>
        <p:spPr>
          <a:xfrm rot="9414721">
            <a:off x="6998326" y="2274690"/>
            <a:ext cx="296550" cy="533400"/>
          </a:xfrm>
          <a:prstGeom prst="up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6096000" y="1828800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anose="020B0503020204020204" pitchFamily="34" charset="0"/>
              </a:rPr>
              <a:t>Network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237016" y="5126290"/>
            <a:ext cx="1311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Async Http Call</a:t>
            </a:r>
            <a:endParaRPr lang="en-US" sz="1400" dirty="0">
              <a:solidFill>
                <a:srgbClr val="C0000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5" name="Straight Arrow Connector 114"/>
          <p:cNvCxnSpPr/>
          <p:nvPr/>
        </p:nvCxnSpPr>
        <p:spPr>
          <a:xfrm>
            <a:off x="5600700" y="4664333"/>
            <a:ext cx="114300" cy="2335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 flipV="1">
            <a:off x="6202069" y="5046823"/>
            <a:ext cx="119934" cy="1538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4841324" y="6019800"/>
            <a:ext cx="4046901" cy="0"/>
          </a:xfrm>
          <a:prstGeom prst="straightConnector1">
            <a:avLst/>
          </a:prstGeom>
          <a:ln>
            <a:solidFill>
              <a:srgbClr val="C00000"/>
            </a:solidFill>
            <a:prstDash val="solid"/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5" idx="7"/>
          </p:cNvCxnSpPr>
          <p:nvPr/>
        </p:nvCxnSpPr>
        <p:spPr>
          <a:xfrm flipV="1">
            <a:off x="5111045" y="5046822"/>
            <a:ext cx="638426" cy="66272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6" idx="4"/>
          </p:cNvCxnSpPr>
          <p:nvPr/>
        </p:nvCxnSpPr>
        <p:spPr>
          <a:xfrm>
            <a:off x="8015216" y="4194870"/>
            <a:ext cx="303753" cy="146373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1" idx="7"/>
          </p:cNvCxnSpPr>
          <p:nvPr/>
        </p:nvCxnSpPr>
        <p:spPr>
          <a:xfrm flipV="1">
            <a:off x="6184578" y="4236956"/>
            <a:ext cx="1059999" cy="654028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5018823" y="42011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GPS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14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6067505" y="487089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Down Arrow 38"/>
          <p:cNvSpPr/>
          <p:nvPr/>
        </p:nvSpPr>
        <p:spPr>
          <a:xfrm>
            <a:off x="5600700" y="4236956"/>
            <a:ext cx="381000" cy="552510"/>
          </a:xfrm>
          <a:prstGeom prst="downArrow">
            <a:avLst/>
          </a:prstGeom>
          <a:solidFill>
            <a:srgbClr val="0070C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Down Arrow 87"/>
          <p:cNvSpPr/>
          <p:nvPr/>
        </p:nvSpPr>
        <p:spPr>
          <a:xfrm>
            <a:off x="7133948" y="3448110"/>
            <a:ext cx="381000" cy="552510"/>
          </a:xfrm>
          <a:prstGeom prst="downArrow">
            <a:avLst/>
          </a:prstGeom>
          <a:solidFill>
            <a:srgbClr val="0070C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Down Arrow 88"/>
          <p:cNvSpPr/>
          <p:nvPr/>
        </p:nvSpPr>
        <p:spPr>
          <a:xfrm>
            <a:off x="8128469" y="5081027"/>
            <a:ext cx="381000" cy="552510"/>
          </a:xfrm>
          <a:prstGeom prst="downArrow">
            <a:avLst/>
          </a:prstGeom>
          <a:solidFill>
            <a:srgbClr val="0070C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ight Arrow 39"/>
          <p:cNvSpPr/>
          <p:nvPr/>
        </p:nvSpPr>
        <p:spPr>
          <a:xfrm flipH="1">
            <a:off x="5425342" y="5508487"/>
            <a:ext cx="2740593" cy="26117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/>
          <p:cNvSpPr/>
          <p:nvPr/>
        </p:nvSpPr>
        <p:spPr>
          <a:xfrm>
            <a:off x="5005539" y="2533710"/>
            <a:ext cx="850802" cy="304800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GPS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429000" y="3857086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5391517" y="3048000"/>
            <a:ext cx="2874066" cy="5691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sp>
        <p:nvSpPr>
          <p:cNvPr id="96" name="TextBox 95"/>
          <p:cNvSpPr txBox="1"/>
          <p:nvPr/>
        </p:nvSpPr>
        <p:spPr>
          <a:xfrm>
            <a:off x="6019800" y="6107668"/>
            <a:ext cx="174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Transaction time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67400" y="6107668"/>
            <a:ext cx="2181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User-perceived Delay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1" grpId="0"/>
      <p:bldP spid="45" grpId="0"/>
      <p:bldP spid="55" grpId="0" animBg="1"/>
      <p:bldP spid="73" grpId="0"/>
      <p:bldP spid="81" grpId="0"/>
      <p:bldP spid="52" grpId="0"/>
      <p:bldP spid="85" grpId="0" animBg="1"/>
      <p:bldP spid="90" grpId="0" animBg="1"/>
      <p:bldP spid="87" grpId="0"/>
      <p:bldP spid="98" grpId="0"/>
      <p:bldP spid="97" grpId="0"/>
      <p:bldP spid="39" grpId="0" animBg="1"/>
      <p:bldP spid="39" grpId="1" animBg="1"/>
      <p:bldP spid="88" grpId="0" animBg="1"/>
      <p:bldP spid="88" grpId="1" animBg="1"/>
      <p:bldP spid="89" grpId="0" animBg="1"/>
      <p:bldP spid="89" grpId="1" animBg="1"/>
      <p:bldP spid="40" grpId="0" animBg="1"/>
      <p:bldP spid="40" grpId="1" animBg="1"/>
      <p:bldP spid="92" grpId="0" animBg="1"/>
      <p:bldP spid="95" grpId="0" animBg="1"/>
      <p:bldP spid="96" grpId="0"/>
      <p:bldP spid="64" grpId="0"/>
      <p:bldP spid="6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 flipH="1">
            <a:off x="3429000" y="4118670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29000" y="575987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19124" y="567474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4841324" y="576966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55513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15200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306276" y="4127178"/>
            <a:ext cx="911037" cy="10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18969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18969" y="576966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870025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4993972" y="5689459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7946636" y="4057710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443706" y="550471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106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59" y="5962710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4" name="Straight Connector 113"/>
          <p:cNvCxnSpPr/>
          <p:nvPr/>
        </p:nvCxnSpPr>
        <p:spPr>
          <a:xfrm>
            <a:off x="8220455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3429000" y="4939477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43706" y="4664333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5788211" y="4849340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5810411" y="4939477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324600" y="484803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35" idx="7"/>
          </p:cNvCxnSpPr>
          <p:nvPr/>
        </p:nvCxnSpPr>
        <p:spPr>
          <a:xfrm flipV="1">
            <a:off x="5111045" y="5046822"/>
            <a:ext cx="638426" cy="66272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6" idx="4"/>
          </p:cNvCxnSpPr>
          <p:nvPr/>
        </p:nvCxnSpPr>
        <p:spPr>
          <a:xfrm>
            <a:off x="8015216" y="4194870"/>
            <a:ext cx="303753" cy="146373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71" idx="7"/>
          </p:cNvCxnSpPr>
          <p:nvPr/>
        </p:nvCxnSpPr>
        <p:spPr>
          <a:xfrm flipV="1">
            <a:off x="6184578" y="4236956"/>
            <a:ext cx="1059999" cy="654028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6067505" y="487089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3429000" y="3857086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4832621" y="5597439"/>
            <a:ext cx="217620" cy="33749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ight Arrow 76"/>
          <p:cNvSpPr/>
          <p:nvPr/>
        </p:nvSpPr>
        <p:spPr>
          <a:xfrm rot="18903107">
            <a:off x="4929911" y="5204072"/>
            <a:ext cx="1000696" cy="33749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ight Arrow 77"/>
          <p:cNvSpPr/>
          <p:nvPr/>
        </p:nvSpPr>
        <p:spPr>
          <a:xfrm rot="19638157">
            <a:off x="6079719" y="4367428"/>
            <a:ext cx="1338855" cy="33749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ight Arrow 78"/>
          <p:cNvSpPr/>
          <p:nvPr/>
        </p:nvSpPr>
        <p:spPr>
          <a:xfrm rot="4705207">
            <a:off x="7422467" y="4757409"/>
            <a:ext cx="1494914" cy="33749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Right Arrow 79"/>
          <p:cNvSpPr/>
          <p:nvPr/>
        </p:nvSpPr>
        <p:spPr>
          <a:xfrm>
            <a:off x="5788211" y="4770729"/>
            <a:ext cx="306429" cy="33749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ight Arrow 85"/>
          <p:cNvSpPr/>
          <p:nvPr/>
        </p:nvSpPr>
        <p:spPr>
          <a:xfrm>
            <a:off x="7306276" y="3949922"/>
            <a:ext cx="640359" cy="33749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ight Arrow 90"/>
          <p:cNvSpPr/>
          <p:nvPr/>
        </p:nvSpPr>
        <p:spPr>
          <a:xfrm>
            <a:off x="8318970" y="5602170"/>
            <a:ext cx="551056" cy="337496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3" name="Picture 4" descr="http://appyourmac.com/wp-content/uploads/2009/06/Awak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007" y="5054572"/>
            <a:ext cx="553547" cy="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http://appyourmac.com/wp-content/uploads/2009/06/Awak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029" y="5054572"/>
            <a:ext cx="553547" cy="55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ounded Rectangle 100"/>
          <p:cNvSpPr/>
          <p:nvPr/>
        </p:nvSpPr>
        <p:spPr>
          <a:xfrm>
            <a:off x="5391517" y="3048000"/>
            <a:ext cx="2874066" cy="5691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27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21934"/>
            <a:ext cx="4419600" cy="2085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Apps are highly asynchronous</a:t>
            </a:r>
            <a:endParaRPr lang="en-US" sz="3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6366" y="5029200"/>
            <a:ext cx="7375634" cy="762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Where is the bottleneck?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5770602"/>
            <a:ext cx="44301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Focus development efforts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1524000"/>
            <a:ext cx="2364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30 popular apps</a:t>
            </a:r>
          </a:p>
          <a:p>
            <a:r>
              <a:rPr lang="en-US" sz="2000" dirty="0" smtClean="0"/>
              <a:t>200,000 transactions</a:t>
            </a:r>
            <a:endParaRPr lang="en-US" sz="20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72499" y="3733800"/>
            <a:ext cx="8642901" cy="533400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On average, </a:t>
            </a:r>
            <a:r>
              <a:rPr lang="en-US" sz="2400" dirty="0" smtClean="0">
                <a:solidFill>
                  <a:srgbClr val="FF0000"/>
                </a:solidFill>
              </a:rPr>
              <a:t>10 asynchronous calls</a:t>
            </a:r>
            <a:r>
              <a:rPr lang="en-US" sz="2400" dirty="0" smtClean="0"/>
              <a:t> per user transaction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8400" y="2558675"/>
            <a:ext cx="182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Up to 7000 edges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2499" y="4267200"/>
            <a:ext cx="8642901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There are apps with </a:t>
            </a:r>
            <a:r>
              <a:rPr lang="en-US" sz="2400" dirty="0">
                <a:solidFill>
                  <a:srgbClr val="FF0000"/>
                </a:solidFill>
              </a:rPr>
              <a:t>8</a:t>
            </a:r>
            <a:r>
              <a:rPr lang="en-US" sz="2400" dirty="0" smtClean="0">
                <a:solidFill>
                  <a:srgbClr val="FF0000"/>
                </a:solidFill>
              </a:rPr>
              <a:t> parallel threads </a:t>
            </a:r>
            <a:r>
              <a:rPr lang="en-US" sz="2400" dirty="0" smtClean="0"/>
              <a:t>per transaction</a:t>
            </a:r>
          </a:p>
        </p:txBody>
      </p:sp>
    </p:spTree>
    <p:extLst>
      <p:ext uri="{BB962C8B-B14F-4D97-AF65-F5344CB8AC3E}">
        <p14:creationId xmlns:p14="http://schemas.microsoft.com/office/powerpoint/2010/main" val="423589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5" grpId="0" uiExpand="1" build="p"/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590937" y="5447582"/>
            <a:ext cx="733348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0948" y="5173262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87257" y="4533182"/>
            <a:ext cx="733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9937" y="4255885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87257" y="3619606"/>
            <a:ext cx="733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9937" y="3344462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87257" y="2705206"/>
            <a:ext cx="733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9937" y="2430062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19656" y="5430644"/>
            <a:ext cx="237744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532714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24456" y="5430645"/>
            <a:ext cx="237744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62200" y="5327150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56382" y="4444342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0" y="4540455"/>
            <a:ext cx="18288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11880" y="4529015"/>
            <a:ext cx="1905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810000" y="4424033"/>
            <a:ext cx="210312" cy="2099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124700" y="4529015"/>
            <a:ext cx="689752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77200" y="4437123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816062" y="4528112"/>
            <a:ext cx="237744" cy="90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7" idx="2"/>
          </p:cNvCxnSpPr>
          <p:nvPr/>
        </p:nvCxnSpPr>
        <p:spPr>
          <a:xfrm>
            <a:off x="5638800" y="3596641"/>
            <a:ext cx="13716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3501085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7" idx="6"/>
          </p:cNvCxnSpPr>
          <p:nvPr/>
        </p:nvCxnSpPr>
        <p:spPr>
          <a:xfrm>
            <a:off x="7220712" y="3600891"/>
            <a:ext cx="205815" cy="259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91400" y="350203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986722" y="2692893"/>
            <a:ext cx="165412" cy="95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57981" y="2598816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3" idx="2"/>
          </p:cNvCxnSpPr>
          <p:nvPr/>
        </p:nvCxnSpPr>
        <p:spPr>
          <a:xfrm>
            <a:off x="4557981" y="2690257"/>
            <a:ext cx="1220207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78188" y="2585274"/>
            <a:ext cx="210312" cy="2099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159188" y="2598816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966852" y="5324336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966852" y="5423209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517908" y="533176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0" idx="7"/>
          </p:cNvCxnSpPr>
          <p:nvPr/>
        </p:nvCxnSpPr>
        <p:spPr>
          <a:xfrm flipV="1">
            <a:off x="2137298" y="4676931"/>
            <a:ext cx="866447" cy="675514"/>
          </a:xfrm>
          <a:prstGeom prst="line">
            <a:avLst/>
          </a:prstGeom>
          <a:ln w="762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7"/>
          </p:cNvCxnSpPr>
          <p:nvPr/>
        </p:nvCxnSpPr>
        <p:spPr>
          <a:xfrm flipV="1">
            <a:off x="3382053" y="2851211"/>
            <a:ext cx="1161625" cy="1605918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3" idx="7"/>
          </p:cNvCxnSpPr>
          <p:nvPr/>
        </p:nvCxnSpPr>
        <p:spPr>
          <a:xfrm flipV="1">
            <a:off x="3585098" y="3733801"/>
            <a:ext cx="1990514" cy="723328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892488" y="2795239"/>
            <a:ext cx="0" cy="1650143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7" idx="4"/>
          </p:cNvCxnSpPr>
          <p:nvPr/>
        </p:nvCxnSpPr>
        <p:spPr>
          <a:xfrm flipH="1">
            <a:off x="7104921" y="3705873"/>
            <a:ext cx="0" cy="686642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008018" y="3609553"/>
            <a:ext cx="94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Twitter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575612" y="4800600"/>
            <a:ext cx="204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Thread Wakeup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003745" y="4800600"/>
            <a:ext cx="194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Thread Blocked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3" name="Straight Connector 102"/>
          <p:cNvCxnSpPr>
            <a:stCxn id="31" idx="4"/>
          </p:cNvCxnSpPr>
          <p:nvPr/>
        </p:nvCxnSpPr>
        <p:spPr>
          <a:xfrm>
            <a:off x="7791592" y="4628262"/>
            <a:ext cx="137160" cy="595132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547515" y="2230119"/>
            <a:ext cx="69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Fire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773436" y="3172952"/>
            <a:ext cx="69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Fire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816063" y="5638800"/>
            <a:ext cx="947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Render</a:t>
            </a:r>
            <a:endParaRPr lang="en-US" sz="20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1" name="Straight Arrow Connector 110"/>
          <p:cNvCxnSpPr>
            <a:stCxn id="26" idx="4"/>
          </p:cNvCxnSpPr>
          <p:nvPr/>
        </p:nvCxnSpPr>
        <p:spPr>
          <a:xfrm>
            <a:off x="3915156" y="4633998"/>
            <a:ext cx="0" cy="23446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27" idx="4"/>
          </p:cNvCxnSpPr>
          <p:nvPr/>
        </p:nvCxnSpPr>
        <p:spPr>
          <a:xfrm>
            <a:off x="7100071" y="4640765"/>
            <a:ext cx="0" cy="227697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8289812" y="5481039"/>
            <a:ext cx="1299" cy="22351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>
            <a:stCxn id="90" idx="2"/>
            <a:endCxn id="33" idx="0"/>
          </p:cNvCxnSpPr>
          <p:nvPr/>
        </p:nvCxnSpPr>
        <p:spPr>
          <a:xfrm>
            <a:off x="3048000" y="3495908"/>
            <a:ext cx="472440" cy="934439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700152" y="4445382"/>
            <a:ext cx="182880" cy="1828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7010400" y="3495908"/>
            <a:ext cx="210312" cy="2099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200400" y="2150099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20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257681" y="2455575"/>
            <a:ext cx="220742" cy="21142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559658" y="3116866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20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5451475" y="3458527"/>
            <a:ext cx="121127" cy="11453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6046485" y="457200"/>
            <a:ext cx="1371600" cy="146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5964200" y="527188"/>
            <a:ext cx="157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Nearby Tweets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019800" y="1688811"/>
            <a:ext cx="140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Nearby Posts</a:t>
            </a:r>
            <a:endParaRPr lang="en-US" dirty="0"/>
          </a:p>
        </p:txBody>
      </p:sp>
      <p:sp>
        <p:nvSpPr>
          <p:cNvPr id="77" name="Right Arrow 76"/>
          <p:cNvSpPr/>
          <p:nvPr/>
        </p:nvSpPr>
        <p:spPr>
          <a:xfrm rot="10800000">
            <a:off x="5986934" y="241011"/>
            <a:ext cx="1371600" cy="146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ight Arrow 77"/>
          <p:cNvSpPr/>
          <p:nvPr/>
        </p:nvSpPr>
        <p:spPr>
          <a:xfrm>
            <a:off x="6046485" y="1587787"/>
            <a:ext cx="1371600" cy="146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ight Arrow 78"/>
          <p:cNvSpPr/>
          <p:nvPr/>
        </p:nvSpPr>
        <p:spPr>
          <a:xfrm rot="10800000">
            <a:off x="6014077" y="1384012"/>
            <a:ext cx="1371600" cy="1461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3276600" y="1858088"/>
            <a:ext cx="94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rbel" pitchFamily="34" charset="0"/>
              </a:rPr>
              <a:t>Twitter</a:t>
            </a:r>
            <a:endParaRPr lang="en-US" sz="2000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499603" y="2851211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rbel" pitchFamily="34" charset="0"/>
              </a:rPr>
              <a:t>Facebook</a:t>
            </a:r>
            <a:endParaRPr lang="en-US" sz="2000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94915" y="4430800"/>
            <a:ext cx="210312" cy="2099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894596" y="2820926"/>
            <a:ext cx="172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Process Posts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150808" y="1905000"/>
            <a:ext cx="2021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Process Tweets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440301" y="3095798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Facebook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2853041" y="3962400"/>
            <a:ext cx="406683" cy="467546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" descr="http://www.togetherforlincoln.com/css/img/processing_ico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972" y="847055"/>
            <a:ext cx="392710" cy="39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" descr="http://www.togetherforlincoln.com/css/img/processing_ico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49" y="2033764"/>
            <a:ext cx="392710" cy="39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24" y="5638800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887989" y="6096000"/>
            <a:ext cx="188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User Interaction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6364792" y="3172952"/>
            <a:ext cx="0" cy="35134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 flipV="1">
            <a:off x="4958473" y="2258198"/>
            <a:ext cx="1" cy="372032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225955" y="4430347"/>
            <a:ext cx="182880" cy="1828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429000" y="4430347"/>
            <a:ext cx="182880" cy="1828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981200" y="5325663"/>
            <a:ext cx="182880" cy="1828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5" name="Straight Arrow Connector 114"/>
          <p:cNvCxnSpPr/>
          <p:nvPr/>
        </p:nvCxnSpPr>
        <p:spPr>
          <a:xfrm flipV="1">
            <a:off x="7620000" y="4277295"/>
            <a:ext cx="0" cy="17983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7321344" y="3896434"/>
            <a:ext cx="1441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Aggregate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382292" y="4754613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GPS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1905000" y="5105400"/>
            <a:ext cx="108267" cy="187917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394166" y="4009663"/>
            <a:ext cx="1578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GPS Callback</a:t>
            </a:r>
            <a:endParaRPr lang="en-US" sz="20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2853041" y="4343400"/>
            <a:ext cx="130769" cy="15240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/>
          <p:cNvGrpSpPr>
            <a:grpSpLocks noChangeAspect="1"/>
          </p:cNvGrpSpPr>
          <p:nvPr/>
        </p:nvGrpSpPr>
        <p:grpSpPr>
          <a:xfrm>
            <a:off x="7686962" y="139004"/>
            <a:ext cx="1276432" cy="2427417"/>
            <a:chOff x="1219200" y="782385"/>
            <a:chExt cx="2900464" cy="5515871"/>
          </a:xfrm>
        </p:grpSpPr>
        <p:pic>
          <p:nvPicPr>
            <p:cNvPr id="137" name="Picture 5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782385"/>
              <a:ext cx="2900464" cy="5515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8" name="Rectangle 137"/>
            <p:cNvSpPr/>
            <p:nvPr/>
          </p:nvSpPr>
          <p:spPr>
            <a:xfrm>
              <a:off x="1535215" y="1420118"/>
              <a:ext cx="2268433" cy="3761482"/>
            </a:xfrm>
            <a:prstGeom prst="rect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9" name="Rounded Rectangle 138"/>
          <p:cNvSpPr/>
          <p:nvPr/>
        </p:nvSpPr>
        <p:spPr>
          <a:xfrm>
            <a:off x="7852363" y="603387"/>
            <a:ext cx="964150" cy="2303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chemeClr val="tx1"/>
                </a:solidFill>
                <a:latin typeface="Segoe WP Semibold" panose="020B0702040204020203" pitchFamily="34" charset="0"/>
              </a:rPr>
              <a:t>Mood Around Me</a:t>
            </a:r>
            <a:endParaRPr lang="en-US" sz="700" dirty="0">
              <a:solidFill>
                <a:schemeClr val="tx1"/>
              </a:solidFill>
              <a:latin typeface="Segoe WP Semibold" panose="020B0702040204020203" pitchFamily="34" charset="0"/>
            </a:endParaRPr>
          </a:p>
        </p:txBody>
      </p:sp>
      <p:pic>
        <p:nvPicPr>
          <p:cNvPr id="94" name="Picture 2" descr="http://cdn1.iconfinder.com/data/icons/web2/Icons/Twitter_512x5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07" y="46416"/>
            <a:ext cx="746482" cy="74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http://www.ok.gov/ltgovernor/images/Facebook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07" y="1153482"/>
            <a:ext cx="751518" cy="7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clker.com/cliparts/a/t/o/5/s/n/unsure-smiley-face-m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172" y="1209295"/>
            <a:ext cx="621434" cy="62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9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  <p:bldP spid="26" grpId="0" animBg="1"/>
      <p:bldP spid="43" grpId="0" animBg="1"/>
      <p:bldP spid="97" grpId="0"/>
      <p:bldP spid="101" grpId="0"/>
      <p:bldP spid="102" grpId="0"/>
      <p:bldP spid="107" grpId="0"/>
      <p:bldP spid="108" grpId="0"/>
      <p:bldP spid="110" grpId="0"/>
      <p:bldP spid="31" grpId="0" animBg="1"/>
      <p:bldP spid="37" grpId="0" animBg="1"/>
      <p:bldP spid="59" grpId="0"/>
      <p:bldP spid="62" grpId="0"/>
      <p:bldP spid="72" grpId="0" animBg="1"/>
      <p:bldP spid="72" grpId="1" animBg="1"/>
      <p:bldP spid="73" grpId="0"/>
      <p:bldP spid="73" grpId="1"/>
      <p:bldP spid="75" grpId="0"/>
      <p:bldP spid="75" grpId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/>
      <p:bldP spid="86" grpId="0"/>
      <p:bldP spid="27" grpId="0" animBg="1"/>
      <p:bldP spid="88" grpId="0"/>
      <p:bldP spid="89" grpId="0"/>
      <p:bldP spid="90" grpId="0"/>
      <p:bldP spid="112" grpId="0"/>
      <p:bldP spid="32" grpId="0" animBg="1"/>
      <p:bldP spid="33" grpId="0" animBg="1"/>
      <p:bldP spid="20" grpId="0" animBg="1"/>
      <p:bldP spid="116" grpId="0"/>
      <p:bldP spid="121" grpId="0"/>
      <p:bldP spid="128" grpId="0"/>
      <p:bldP spid="1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590937" y="5447582"/>
            <a:ext cx="733348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0948" y="5173262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87257" y="4533182"/>
            <a:ext cx="733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9937" y="4255885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587257" y="3619606"/>
            <a:ext cx="733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9937" y="3344462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587257" y="2705206"/>
            <a:ext cx="7333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9937" y="2430062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819656" y="5430644"/>
            <a:ext cx="23774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28800" y="5327149"/>
            <a:ext cx="0" cy="1828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24456" y="5430645"/>
            <a:ext cx="237744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362200" y="5327150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0" y="4540455"/>
            <a:ext cx="1828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11880" y="4529015"/>
            <a:ext cx="1905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810000" y="4424033"/>
            <a:ext cx="210312" cy="20996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124700" y="4529015"/>
            <a:ext cx="6897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77200" y="4437123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816062" y="4528112"/>
            <a:ext cx="237744" cy="90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7" idx="2"/>
          </p:cNvCxnSpPr>
          <p:nvPr/>
        </p:nvCxnSpPr>
        <p:spPr>
          <a:xfrm>
            <a:off x="5638800" y="3596641"/>
            <a:ext cx="1371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3501085"/>
            <a:ext cx="0" cy="1828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7" idx="6"/>
          </p:cNvCxnSpPr>
          <p:nvPr/>
        </p:nvCxnSpPr>
        <p:spPr>
          <a:xfrm>
            <a:off x="7220712" y="3600891"/>
            <a:ext cx="205815" cy="259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391400" y="350203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986722" y="2692893"/>
            <a:ext cx="165412" cy="95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557981" y="2598816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43" idx="2"/>
          </p:cNvCxnSpPr>
          <p:nvPr/>
        </p:nvCxnSpPr>
        <p:spPr>
          <a:xfrm>
            <a:off x="4557981" y="2690257"/>
            <a:ext cx="1220207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78188" y="2585274"/>
            <a:ext cx="210312" cy="2099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159188" y="2598816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966852" y="5423209"/>
            <a:ext cx="533400" cy="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517908" y="5331769"/>
            <a:ext cx="0" cy="1828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0" idx="7"/>
          </p:cNvCxnSpPr>
          <p:nvPr/>
        </p:nvCxnSpPr>
        <p:spPr>
          <a:xfrm flipV="1">
            <a:off x="2137298" y="4676931"/>
            <a:ext cx="866447" cy="675514"/>
          </a:xfrm>
          <a:prstGeom prst="line">
            <a:avLst/>
          </a:prstGeom>
          <a:ln w="762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2" idx="7"/>
          </p:cNvCxnSpPr>
          <p:nvPr/>
        </p:nvCxnSpPr>
        <p:spPr>
          <a:xfrm flipV="1">
            <a:off x="3382053" y="2851211"/>
            <a:ext cx="1161625" cy="1605918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33" idx="7"/>
          </p:cNvCxnSpPr>
          <p:nvPr/>
        </p:nvCxnSpPr>
        <p:spPr>
          <a:xfrm flipV="1">
            <a:off x="3585098" y="3733801"/>
            <a:ext cx="1990514" cy="723328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892488" y="2795239"/>
            <a:ext cx="0" cy="1650143"/>
          </a:xfrm>
          <a:prstGeom prst="line">
            <a:avLst/>
          </a:prstGeom>
          <a:ln w="57150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7" idx="4"/>
          </p:cNvCxnSpPr>
          <p:nvPr/>
        </p:nvCxnSpPr>
        <p:spPr>
          <a:xfrm flipH="1">
            <a:off x="7104921" y="3705873"/>
            <a:ext cx="0" cy="686642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575612" y="4800600"/>
            <a:ext cx="2044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Thread Wakeup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003745" y="4800600"/>
            <a:ext cx="1949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Thread Blocked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3" name="Straight Connector 102"/>
          <p:cNvCxnSpPr>
            <a:stCxn id="31" idx="4"/>
          </p:cNvCxnSpPr>
          <p:nvPr/>
        </p:nvCxnSpPr>
        <p:spPr>
          <a:xfrm>
            <a:off x="7791592" y="4628262"/>
            <a:ext cx="137160" cy="595132"/>
          </a:xfrm>
          <a:prstGeom prst="line">
            <a:avLst/>
          </a:prstGeom>
          <a:ln w="5715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547515" y="2230119"/>
            <a:ext cx="69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Fire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773436" y="3172952"/>
            <a:ext cx="694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Fire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816063" y="5638800"/>
            <a:ext cx="947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Render</a:t>
            </a:r>
            <a:endParaRPr lang="en-US" sz="20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11" name="Straight Arrow Connector 110"/>
          <p:cNvCxnSpPr>
            <a:stCxn id="26" idx="4"/>
          </p:cNvCxnSpPr>
          <p:nvPr/>
        </p:nvCxnSpPr>
        <p:spPr>
          <a:xfrm>
            <a:off x="3915156" y="4633998"/>
            <a:ext cx="0" cy="23446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27" idx="4"/>
          </p:cNvCxnSpPr>
          <p:nvPr/>
        </p:nvCxnSpPr>
        <p:spPr>
          <a:xfrm>
            <a:off x="7100071" y="4640765"/>
            <a:ext cx="0" cy="227697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8289812" y="5481039"/>
            <a:ext cx="1299" cy="22351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700152" y="4445382"/>
            <a:ext cx="182880" cy="1828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7010400" y="3495908"/>
            <a:ext cx="210312" cy="209965"/>
          </a:xfrm>
          <a:prstGeom prst="ellipse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ounded Rectangle 62"/>
          <p:cNvSpPr/>
          <p:nvPr/>
        </p:nvSpPr>
        <p:spPr>
          <a:xfrm>
            <a:off x="3238521" y="5715000"/>
            <a:ext cx="2705079" cy="569119"/>
          </a:xfrm>
          <a:prstGeom prst="round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4257681" y="2455575"/>
            <a:ext cx="220742" cy="21142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451475" y="3458527"/>
            <a:ext cx="121127" cy="114535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994915" y="4430800"/>
            <a:ext cx="210312" cy="209965"/>
          </a:xfrm>
          <a:prstGeom prst="ellips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5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824" y="5638800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887989" y="6096000"/>
            <a:ext cx="1885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User Interaction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225955" y="4430347"/>
            <a:ext cx="182880" cy="1828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3429000" y="4430347"/>
            <a:ext cx="182880" cy="1828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981200" y="5325663"/>
            <a:ext cx="182880" cy="1828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5" name="Straight Arrow Connector 114"/>
          <p:cNvCxnSpPr/>
          <p:nvPr/>
        </p:nvCxnSpPr>
        <p:spPr>
          <a:xfrm flipV="1">
            <a:off x="7620000" y="4277295"/>
            <a:ext cx="0" cy="17983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7321344" y="3896434"/>
            <a:ext cx="1441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Aggregate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1382292" y="4754613"/>
            <a:ext cx="643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GPS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2" name="Straight Arrow Connector 121"/>
          <p:cNvCxnSpPr/>
          <p:nvPr/>
        </p:nvCxnSpPr>
        <p:spPr>
          <a:xfrm>
            <a:off x="1905000" y="5105400"/>
            <a:ext cx="108267" cy="187917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1394166" y="4009663"/>
            <a:ext cx="1578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GPS Callback</a:t>
            </a:r>
            <a:endParaRPr lang="en-US" sz="20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>
            <a:off x="2853041" y="4343400"/>
            <a:ext cx="130769" cy="15240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966852" y="5324336"/>
            <a:ext cx="0" cy="1828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56382" y="4444342"/>
            <a:ext cx="0" cy="1828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3184252" y="381000"/>
            <a:ext cx="2974584" cy="623821"/>
          </a:xfrm>
          <a:prstGeom prst="round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Critical Path</a:t>
            </a:r>
            <a:endParaRPr lang="en-US" sz="4000" dirty="0"/>
          </a:p>
        </p:txBody>
      </p:sp>
      <p:sp>
        <p:nvSpPr>
          <p:cNvPr id="96" name="TextBox 95"/>
          <p:cNvSpPr txBox="1"/>
          <p:nvPr/>
        </p:nvSpPr>
        <p:spPr>
          <a:xfrm>
            <a:off x="468382" y="1066800"/>
            <a:ext cx="83708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70C0"/>
                </a:solidFill>
              </a:rPr>
              <a:t>Optimizing the critical path reduces the user perceived delay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559658" y="3116866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20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499603" y="2851211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rbel" pitchFamily="34" charset="0"/>
              </a:rPr>
              <a:t>Facebook</a:t>
            </a:r>
            <a:endParaRPr lang="en-US" sz="2000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00400" y="2150099"/>
            <a:ext cx="107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20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276600" y="1858088"/>
            <a:ext cx="94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orbel" pitchFamily="34" charset="0"/>
              </a:rPr>
              <a:t>Twitter</a:t>
            </a:r>
            <a:endParaRPr lang="en-US" sz="2000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08018" y="3609553"/>
            <a:ext cx="94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Twitter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4" name="Straight Arrow Connector 83"/>
          <p:cNvCxnSpPr>
            <a:stCxn id="85" idx="2"/>
          </p:cNvCxnSpPr>
          <p:nvPr/>
        </p:nvCxnSpPr>
        <p:spPr>
          <a:xfrm>
            <a:off x="3048000" y="3495908"/>
            <a:ext cx="472440" cy="934439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440301" y="3095798"/>
            <a:ext cx="1215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Facebook</a:t>
            </a:r>
            <a:endParaRPr lang="en-US" sz="20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2853041" y="3962400"/>
            <a:ext cx="406683" cy="467546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894596" y="2820926"/>
            <a:ext cx="1725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Process Posts 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150808" y="1905000"/>
            <a:ext cx="2021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Process Tweets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V="1">
            <a:off x="6364792" y="3172952"/>
            <a:ext cx="0" cy="351344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 flipV="1">
            <a:off x="4958473" y="2258198"/>
            <a:ext cx="1" cy="372032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7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94" grpId="0" animBg="1"/>
      <p:bldP spid="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own Arrow 49"/>
          <p:cNvSpPr/>
          <p:nvPr/>
        </p:nvSpPr>
        <p:spPr>
          <a:xfrm>
            <a:off x="2173484" y="4662154"/>
            <a:ext cx="231821" cy="101017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14" y="914400"/>
            <a:ext cx="485586" cy="8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50504" y="5246427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Users</a:t>
            </a:r>
            <a:endParaRPr lang="en-US" sz="2000" dirty="0">
              <a:latin typeface="Corbel" panose="020B0503020204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691372" y="1079038"/>
            <a:ext cx="1196045" cy="461665"/>
            <a:chOff x="1368984" y="875718"/>
            <a:chExt cx="1196045" cy="461665"/>
          </a:xfrm>
        </p:grpSpPr>
        <p:sp>
          <p:nvSpPr>
            <p:cNvPr id="36" name="Snip Single Corner Rectangle 35"/>
            <p:cNvSpPr/>
            <p:nvPr/>
          </p:nvSpPr>
          <p:spPr>
            <a:xfrm>
              <a:off x="1368984" y="875718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7" name="TextBox 15"/>
            <p:cNvSpPr txBox="1"/>
            <p:nvPr/>
          </p:nvSpPr>
          <p:spPr>
            <a:xfrm>
              <a:off x="1807355" y="87571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38" name="Picture 2" descr="Around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119" y="976309"/>
              <a:ext cx="281481" cy="281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Left Arrow 2"/>
          <p:cNvSpPr/>
          <p:nvPr/>
        </p:nvSpPr>
        <p:spPr>
          <a:xfrm>
            <a:off x="3089494" y="1248898"/>
            <a:ext cx="949106" cy="231111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257740" y="2095179"/>
            <a:ext cx="2057400" cy="4957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Instrumenter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96527" y="2893212"/>
            <a:ext cx="1196045" cy="572424"/>
            <a:chOff x="523760" y="2327641"/>
            <a:chExt cx="1196045" cy="572424"/>
          </a:xfrm>
        </p:grpSpPr>
        <p:grpSp>
          <p:nvGrpSpPr>
            <p:cNvPr id="32" name="Group 31"/>
            <p:cNvGrpSpPr/>
            <p:nvPr/>
          </p:nvGrpSpPr>
          <p:grpSpPr>
            <a:xfrm>
              <a:off x="523760" y="2438400"/>
              <a:ext cx="1196045" cy="461665"/>
              <a:chOff x="1368984" y="875718"/>
              <a:chExt cx="1196045" cy="461665"/>
            </a:xfrm>
          </p:grpSpPr>
          <p:sp>
            <p:nvSpPr>
              <p:cNvPr id="34" name="Snip Single Corner Rectangle 33"/>
              <p:cNvSpPr/>
              <p:nvPr/>
            </p:nvSpPr>
            <p:spPr>
              <a:xfrm>
                <a:off x="1368984" y="875718"/>
                <a:ext cx="1196045" cy="457200"/>
              </a:xfrm>
              <a:prstGeom prst="snip1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9" name="TextBox 15"/>
              <p:cNvSpPr txBox="1"/>
              <p:nvPr/>
            </p:nvSpPr>
            <p:spPr>
              <a:xfrm>
                <a:off x="1807355" y="875718"/>
                <a:ext cx="707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latin typeface="Corbel" pitchFamily="34" charset="0"/>
                  </a:rPr>
                  <a:t>App</a:t>
                </a:r>
                <a:endParaRPr lang="en-US" sz="2400" dirty="0">
                  <a:latin typeface="Corbel" pitchFamily="34" charset="0"/>
                </a:endParaRPr>
              </a:p>
            </p:txBody>
          </p:sp>
          <p:pic>
            <p:nvPicPr>
              <p:cNvPr id="40" name="Picture 2" descr="AroundM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1119" y="976309"/>
                <a:ext cx="281481" cy="281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Rounded Rectangle 32"/>
            <p:cNvSpPr/>
            <p:nvPr/>
          </p:nvSpPr>
          <p:spPr>
            <a:xfrm>
              <a:off x="559826" y="2327641"/>
              <a:ext cx="1066800" cy="1828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Instrumented</a:t>
              </a:r>
              <a:endParaRPr lang="en-US" sz="1200" dirty="0"/>
            </a:p>
          </p:txBody>
        </p:sp>
      </p:grpSp>
      <p:sp>
        <p:nvSpPr>
          <p:cNvPr id="42" name="Down Arrow 41"/>
          <p:cNvSpPr/>
          <p:nvPr/>
        </p:nvSpPr>
        <p:spPr>
          <a:xfrm>
            <a:off x="2172140" y="1600200"/>
            <a:ext cx="233165" cy="46885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>
            <a:off x="2176705" y="2625652"/>
            <a:ext cx="228600" cy="269948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2172140" y="3498165"/>
            <a:ext cx="228600" cy="26068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6096002" y="3219510"/>
            <a:ext cx="1752598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Analysis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096001" y="990600"/>
            <a:ext cx="1752599" cy="73579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Feedback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260754" y="3785862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56" name="Down Arrow 55"/>
          <p:cNvSpPr/>
          <p:nvPr/>
        </p:nvSpPr>
        <p:spPr>
          <a:xfrm flipV="1">
            <a:off x="6868744" y="1834627"/>
            <a:ext cx="231821" cy="1232483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7" name="Left Arrow 56"/>
          <p:cNvSpPr/>
          <p:nvPr/>
        </p:nvSpPr>
        <p:spPr>
          <a:xfrm>
            <a:off x="4953000" y="1269738"/>
            <a:ext cx="949410" cy="228600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63480" y="4445746"/>
            <a:ext cx="100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Traces</a:t>
            </a:r>
            <a:endParaRPr lang="en-US" sz="2400" dirty="0">
              <a:latin typeface="Corbel" panose="020B0503020204020204" pitchFamily="34" charset="0"/>
            </a:endParaRPr>
          </a:p>
        </p:txBody>
      </p:sp>
      <p:cxnSp>
        <p:nvCxnSpPr>
          <p:cNvPr id="48" name="Elbow Connector 47"/>
          <p:cNvCxnSpPr>
            <a:endCxn id="54" idx="2"/>
          </p:cNvCxnSpPr>
          <p:nvPr/>
        </p:nvCxnSpPr>
        <p:spPr>
          <a:xfrm flipV="1">
            <a:off x="3142239" y="4216154"/>
            <a:ext cx="3842416" cy="1891078"/>
          </a:xfrm>
          <a:prstGeom prst="bentConnector2">
            <a:avLst/>
          </a:prstGeom>
          <a:ln w="1270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flipV="1">
            <a:off x="3142239" y="4242816"/>
            <a:ext cx="3842416" cy="1865376"/>
          </a:xfrm>
          <a:prstGeom prst="bentConnector2">
            <a:avLst/>
          </a:prstGeom>
          <a:ln w="107950">
            <a:solidFill>
              <a:schemeClr val="bg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43290" y="1748902"/>
            <a:ext cx="1276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Developer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AppInsight</a:t>
            </a:r>
            <a:endParaRPr lang="en-US" sz="40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1686216" y="3794193"/>
            <a:ext cx="1206356" cy="846447"/>
            <a:chOff x="597878" y="3124199"/>
            <a:chExt cx="1206356" cy="846447"/>
          </a:xfrm>
        </p:grpSpPr>
        <p:sp>
          <p:nvSpPr>
            <p:cNvPr id="47" name="Rounded Rectangle 46"/>
            <p:cNvSpPr/>
            <p:nvPr/>
          </p:nvSpPr>
          <p:spPr>
            <a:xfrm>
              <a:off x="597878" y="3124199"/>
              <a:ext cx="1206356" cy="84644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orbel" panose="020B0503020204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25949" y="3200400"/>
              <a:ext cx="7665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App</a:t>
              </a:r>
            </a:p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Store</a:t>
              </a:r>
              <a:endParaRPr lang="en-US" sz="2000" dirty="0">
                <a:latin typeface="Corbel" panose="020B0503020204020204" pitchFamily="34" charset="0"/>
              </a:endParaRPr>
            </a:p>
          </p:txBody>
        </p:sp>
        <p:pic>
          <p:nvPicPr>
            <p:cNvPr id="64" name="Picture 2" descr="http://icons.iconarchive.com/icons/dakirby309/windows-8-metro/256/Web-Windows-Store-Metro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21" y="3223264"/>
              <a:ext cx="316959" cy="31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apple app store icon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40" y="356616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95" y="5724953"/>
            <a:ext cx="447599" cy="80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02808"/>
            <a:ext cx="433756" cy="8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380" y="5702808"/>
            <a:ext cx="436859" cy="80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66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0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2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5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5" grpId="0"/>
      <p:bldP spid="3" grpId="0" animBg="1"/>
      <p:bldP spid="44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2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a1.mzstatic.com/us/r1000/064/Purple/v4/78/8d/c4/788dc4de-dd11-aa10-72df-37e60a64aefa/mzl.ylmlurzm.175x175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a5.mzstatic.com/us/r1000/061/Purple/v4/be/66/27/be6627ef-f23b-099e-c789-d94f91b025c2/mzl.yhkxfygd.175x175-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905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3.gstatic.com/images?q=tbn:ANd9GcRBzUKcZxuYyTvvx5a1dQEcQPjsjairTubCMUxtqccZedN7aPqCy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73478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a1.mzstatic.com/us/r1000/109/Purple/v4/55/ae/c3/55aec3c1-ac5c-525b-398b-f209c16efc5a/mza_8073056210405637596.175x175-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a5.mzstatic.com/us/r1000/120/Purple/v4/2c/bd/8f/2cbd8f42-3865-492f-0445-441e8aca4757/mzl.kcxliyzs.175x175-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396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s://encrypted-tbn1.gstatic.com/images?q=tbn:ANd9GcQ0WOw7mn9a9LcMAdZTp2sX1h0FxHEcWeO9pKniReE73Ybs2RKw2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encrypted-tbn1.gstatic.com/images?q=tbn:ANd9GcQMX4c6QaWql_O6RXMt-PPMEy0iJGvSn1aoPt-Edfwvwqjy7O0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a5.mzstatic.com/us/r1000/098/Purple/v4/e0/35/c8/e035c8f2-083c-1e4a-121e-874167a43f95/mzl.nnrdwlxg.175x175-7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a1.mzstatic.com/us/r1000/107/Purple/v4/41/47/d5/4147d544-cf4e-b266-3acf-de2771ef3f7f/mzm.cjhiwfzo.175x175-75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encrypted-tbn2.gstatic.com/images?q=tbn:ANd9GcQiplBiC7r7Ax7dd8AGBKgpriKCFfwJI758eCvu0uM__Wl21biX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6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http://cdn.iextract.quadrat4.de/images/cff1af15b540a9359ff5d9b1bad18d2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58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farm2.static.flickr.com/1071/829844043_97c319ebd6_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://t0.gstatic.com/images?q=tbn:ANd9GcQ0IUytiHxM9jzjM4PP28R1dclh1QyS_WgdctlL3ot8JfMsoTI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73152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 descr="http://www.wp7connect.com/wp-content/uploads/2012/02/skypeicon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lenin\Downloads\maps-icon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http://searchenginedirectory.biz/wp-content/uploads/2012/07/Bing_icon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http://www.rollogrady.com/wp-content/uploads/2009/04/spotify-logo-big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http://t3.gstatic.com/images?q=tbn:ANd9GcS9hJYJJG9DHcARmcb_ow-LJGQCw8kLl3V7fudUxwv_f0wCgq-M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572000"/>
            <a:ext cx="731520" cy="7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http://t0.gstatic.com/images?q=tbn:ANd9GcSxWIvPTBlktZd0lh0xJMABevCQiTCSVVxVXsUqqOoRglc0mzTxDo1iCK2z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encrypted-tbn3.gstatic.com/images?q=tbn:ANd9GcRY3jvFv2qw8u9M2l-fZuLsSxUtDaXxmDKXTwW6L4ObsW03aGy9cw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cdn.iextract.quadrat4.de/images/960863d99160af168ee661d66401aa83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TripAdviso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Newser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YouTube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Adobe Reader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Fhotoroom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Google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Netflix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Tango Video Calls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Translator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SkyDrive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WhatsApp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Free Ringtones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Call Recorder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58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eBay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Amazon Mobile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Walgreens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Crackle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Redbox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PayPal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MSN Money Stocks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 descr="NFL Live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 descr="http://a3.mzstatic.com/us/r1000/092/Purple/v4/84/ee/6b/84ee6baf-86f2-7553-5480-f1d2f94531b9/mza_7357024195228584879.175x175-75.jp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ESPN ScoreCenter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877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Badoo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MyFitnessPal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100" descr="WebMD"/>
          <p:cNvPicPr>
            <a:picLocks noChangeAspect="1" noChangeArrowheads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 descr="Sports Tracker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104" descr="SkyMap Free"/>
          <p:cNvPicPr>
            <a:picLocks noChangeAspect="1" noChangeArrowheads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877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" name="Picture 106" descr="KAYAK"/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" name="Picture 108" descr="CNN"/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" name="Picture 110" descr="WeatherBug"/>
          <p:cNvPicPr>
            <a:picLocks noChangeAspect="1" noChangeArrowheads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112" descr="ABC Read-Along"/>
          <p:cNvPicPr>
            <a:picLocks noChangeAspect="1" noChangeArrowheads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8" name="Picture 114" descr="LivingSocial"/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" name="Picture 116" descr="OpenTable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2" name="Picture 118" descr="RedLaser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" name="Picture 120" descr="Pizza Hut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" name="Picture 122" descr="http://a4.mzstatic.com/us/r1000/084/Purple/v4/b6/b2/c5/b6b2c518-cac3-3bff-fd19-464b187d1fd9/mza_4997397705500080190.175x175-75.jpg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877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8" name="Picture 124" descr="Flixster"/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17" y="380170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0" name="Picture 126" descr="DIRECTV"/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5542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2" name="Picture 128" descr="Shazam"/>
          <p:cNvPicPr>
            <a:picLocks noChangeAspect="1" noChangeArrowheads="1"/>
          </p:cNvPicPr>
          <p:nvPr/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4" name="Picture 130" descr="Myxer"/>
          <p:cNvPicPr>
            <a:picLocks noChangeAspect="1" noChangeArrowheads="1"/>
          </p:cNvPicPr>
          <p:nvPr/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6" name="Picture 132" descr="VEVO"/>
          <p:cNvPicPr>
            <a:picLocks noChangeAspect="1" noChangeArrowheads="1"/>
          </p:cNvPicPr>
          <p:nvPr/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8" name="Picture 134" descr="SoundHound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0" name="Picture 136" descr="TuneIn Radio"/>
          <p:cNvPicPr>
            <a:picLocks noChangeAspect="1" noChangeArrowheads="1"/>
          </p:cNvPicPr>
          <p:nvPr/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2" name="Picture 138" descr="Video Player for VLC"/>
          <p:cNvPicPr>
            <a:picLocks noChangeAspect="1" noChangeArrowheads="1"/>
          </p:cNvPicPr>
          <p:nvPr/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4" name="Picture 140" descr="SkyMusic"/>
          <p:cNvPicPr>
            <a:picLocks noChangeAspect="1" noChangeArrowheads="1"/>
          </p:cNvPicPr>
          <p:nvPr/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http://a3.mzstatic.com/us/r1000/115/Purple/v4/29/41/44/294144a8-4a55-ef6a-a890-52233853fc66/mzl.buffmknx.175x175-75.jpg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Metro Web Browser"/>
          <p:cNvPicPr>
            <a:picLocks noChangeAspect="1" noChangeArrowheads="1"/>
          </p:cNvPicPr>
          <p:nvPr/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Swift Browser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19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Evernote"/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Food Store List"/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5542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54" descr="Insider"/>
          <p:cNvPicPr>
            <a:picLocks noChangeAspect="1" noChangeArrowheads="1"/>
          </p:cNvPicPr>
          <p:nvPr/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http://a3.mzstatic.com/us/r1000/076/Purple/v4/65/51/00/65510079-de1e-fa99-9317-bfae84fd4d43/mzm.swxupvpn.175x175-75.jpg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NightLight Pro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http://a3.mzstatic.com/us/r1000/063/Purple/v4/40/61/4b/40614bb3-ec5e-6f25-6643-4c5575dd431f/mza_5600269628804470506.175x175-75.jpg"/>
          <p:cNvPicPr>
            <a:picLocks noChangeAspect="1" noChangeArrowheads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810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BeWeather"/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8" name="Picture 164" descr="AP Mobile"/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0" name="Picture 166" descr="BBC News Mobile"/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2" name="Picture 168" descr="http://a1.mzstatic.com/us/r1000/082/Purple/v4/d7/7c/22/d77c2282-9fc8-abf6-6259-05eec803c8c3/mzm.mnlswovd.175x175-75.jpg"/>
          <p:cNvPicPr>
            <a:picLocks noChangeAspect="1" noChangeArrowheads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4" name="Picture 170" descr="Baconit"/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6" name="Picture 172" descr="American Airlines"/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" name="Picture 174" descr="Hertz Car Rental"/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0" name="Picture 176" descr="Hotels.com"/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" name="Picture 178" descr="Garmin StreetPilot"/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4" name="Picture 180" descr="MyStocks Portfolio"/>
          <p:cNvPicPr>
            <a:picLocks noChangeAspect="1" noChangeArrowheads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6" name="Picture 182" descr="Box"/>
          <p:cNvPicPr>
            <a:picLocks noChangeAspect="1" noChangeArrowheads="1"/>
          </p:cNvPicPr>
          <p:nvPr/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7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8" name="Picture 184" descr="Yammer"/>
          <p:cNvPicPr>
            <a:picLocks noChangeAspect="1" noChangeArrowheads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0" name="Picture 186" descr="Free Books"/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2" name="Picture 188" descr="Wikipedia"/>
          <p:cNvPicPr>
            <a:picLocks noChangeAspect="1" noChangeArrowheads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4" name="Picture 190" descr="Audible - Audiobooks"/>
          <p:cNvPicPr>
            <a:picLocks noChangeAspect="1" noChangeArrowheads="1"/>
          </p:cNvPicPr>
          <p:nvPr/>
        </p:nvPicPr>
        <p:blipFill>
          <a:blip r:embed="rId9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6" name="Picture 192" descr="Dictionary.com"/>
          <p:cNvPicPr>
            <a:picLocks noChangeAspect="1" noChangeArrowheads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" name="Picture 194" descr="Fancy"/>
          <p:cNvPicPr>
            <a:picLocks noChangeAspect="1" noChangeArrowheads="1"/>
          </p:cNvPicPr>
          <p:nvPr/>
        </p:nvPicPr>
        <p:blipFill>
          <a:blip r:embed="rId9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0" name="Picture 196" descr="Dictionary"/>
          <p:cNvPicPr>
            <a:picLocks noChangeAspect="1" noChangeArrowheads="1"/>
          </p:cNvPicPr>
          <p:nvPr/>
        </p:nvPicPr>
        <p:blipFill>
          <a:blip r:embed="rId9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2" name="Picture 198" descr="Alchemy"/>
          <p:cNvPicPr>
            <a:picLocks noChangeAspect="1" noChangeArrowheads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4" name="Picture 200" descr="http://a1.mzstatic.com/us/r1000/109/Purple/v4/65/39/e1/6539e12a-5158-c2ba-498a-01985df4a81a/mza_8997730497926029096.175x175-75.jpg"/>
          <p:cNvPicPr>
            <a:picLocks noChangeAspect="1" noChangeArrowheads="1"/>
          </p:cNvPicPr>
          <p:nvPr/>
        </p:nvPicPr>
        <p:blipFill>
          <a:blip r:embed="rId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" name="Picture 204" descr="http://a1.mzstatic.com/us/r1000/083/Purple/v4/92/ab/1f/92ab1f4f-a80c-dfe5-1c1d-014f1a32a11b/mzm.xdfzkajw.175x175-75.jpg"/>
          <p:cNvPicPr>
            <a:picLocks noChangeAspect="1" noChangeArrowheads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" name="Picture 206" descr="http://a3.mzstatic.com/us/r1000/091/Purple/v4/06/d0/59/06d05976-7571-b9c3-6d85-f6fb18bcd851/mzl.gqfxnvng.175x175-75.jpg"/>
          <p:cNvPicPr>
            <a:picLocks noChangeAspect="1" noChangeArrowheads="1"/>
          </p:cNvPicPr>
          <p:nvPr/>
        </p:nvPicPr>
        <p:blipFill>
          <a:blip r:embed="rId10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" name="Picture 208" descr="http://blog.caranddriver.com/wp-content/uploads/2011/01/Pandora-App-Icon.png"/>
          <p:cNvPicPr>
            <a:picLocks noChangeAspect="1" noChangeArrowheads="1"/>
          </p:cNvPicPr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" name="Picture 210" descr="http://a3.mzstatic.com/us/r1000/064/Purple/v4/6f/cb/4e/6fcb4eb1-b2ab-4f03-4d51-9c9f5628e8fd/mzl.ohheloex.175x175-75.jpg"/>
          <p:cNvPicPr>
            <a:picLocks noChangeAspect="1" noChangeArrowheads="1"/>
          </p:cNvPicPr>
          <p:nvPr/>
        </p:nvPicPr>
        <p:blipFill>
          <a:blip r:embed="rId10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6" name="Picture 212" descr="http://a5.mzstatic.com/us/r1000/069/Purple/v4/09/7e/e8/097ee8d7-c247-2d64-561b-024908307921/mzl.xffjsvmz.175x175-75.jpg"/>
          <p:cNvPicPr>
            <a:picLocks noChangeAspect="1" noChangeArrowheads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086475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8" name="Picture 214" descr="http://a5.mzstatic.com/us/r1000/057/Purple/b7/7f/26/mzl.zonezmnv.175x175-75.jpg"/>
          <p:cNvPicPr>
            <a:picLocks noChangeAspect="1" noChangeArrowheads="1"/>
          </p:cNvPicPr>
          <p:nvPr/>
        </p:nvPicPr>
        <p:blipFill>
          <a:blip r:embed="rId10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2" name="Picture 218" descr="http://a1.mzstatic.com/us/r1000/116/Purple/v4/87/60/7c/87607c4c-b38f-0b4e-ecc3-f3655b9855b9/mzl.szkfctue.175x175-75.jpg"/>
          <p:cNvPicPr>
            <a:picLocks noChangeAspect="1" noChangeArrowheads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4" name="Picture 220" descr="http://a4.mzstatic.com/us/r1000/084/Purple/v4/a9/93/8d/a9938d33-d3e0-c2e1-660e-4f8a2417d1e2/mzl.slkhoevn.175x175-75.jpg"/>
          <p:cNvPicPr>
            <a:picLocks noChangeAspect="1" noChangeArrowheads="1"/>
          </p:cNvPicPr>
          <p:nvPr/>
        </p:nvPicPr>
        <p:blipFill>
          <a:blip r:embed="rId10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8" name="Picture 224" descr="http://a5.mzstatic.com/us/r1000/116/Purple/v4/0c/64/8f/0c648fcd-b6d3-4405-623b-86d9c719a879/mzm.rgmumjfo.175x175-75.jpg"/>
          <p:cNvPicPr>
            <a:picLocks noChangeAspect="1" noChangeArrowheads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435" y="6086475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2" name="Picture 228" descr="http://www.9-20network.com/userfiles/_920Network/news/images/linkedinApp.png"/>
          <p:cNvPicPr>
            <a:picLocks noChangeAspect="1" noChangeArrowheads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96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202" descr="http://a5.mzstatic.com/us/r1000/061/Purple/v4/01/ee/65/01ee6524-f0a5-3882-f3a0-24448fd99050/mzm.isdvcaez.175x175-75.jpg"/>
          <p:cNvPicPr>
            <a:picLocks noChangeAspect="1" noChangeArrowheads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435" y="533400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7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/>
          <p:cNvSpPr txBox="1">
            <a:spLocks/>
          </p:cNvSpPr>
          <p:nvPr/>
        </p:nvSpPr>
        <p:spPr>
          <a:xfrm>
            <a:off x="217932" y="22860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37" name="Content Placeholder 2"/>
          <p:cNvSpPr txBox="1">
            <a:spLocks/>
          </p:cNvSpPr>
          <p:nvPr/>
        </p:nvSpPr>
        <p:spPr>
          <a:xfrm>
            <a:off x="217932" y="22860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41" name="Rounded Rectangle 140"/>
          <p:cNvSpPr/>
          <p:nvPr/>
        </p:nvSpPr>
        <p:spPr>
          <a:xfrm>
            <a:off x="381000" y="3733098"/>
            <a:ext cx="2706584" cy="649224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Low Overhead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6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Capturing User Transactions</a:t>
            </a:r>
            <a:endParaRPr lang="en-US" sz="4000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3429000" y="4118670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429000" y="575987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819124" y="567474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841324" y="576966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355513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15200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7306276" y="4127178"/>
            <a:ext cx="911037" cy="10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18969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318969" y="576966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870025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993972" y="5689459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7946636" y="4057710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443706" y="550471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41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59" y="5962710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Straight Connector 41"/>
          <p:cNvCxnSpPr/>
          <p:nvPr/>
        </p:nvCxnSpPr>
        <p:spPr>
          <a:xfrm>
            <a:off x="8220455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429000" y="4939477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43706" y="4664333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788211" y="4849340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810411" y="4939477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24600" y="484803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8" idx="7"/>
          </p:cNvCxnSpPr>
          <p:nvPr/>
        </p:nvCxnSpPr>
        <p:spPr>
          <a:xfrm flipV="1">
            <a:off x="5111045" y="5046822"/>
            <a:ext cx="638426" cy="66272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9" idx="4"/>
          </p:cNvCxnSpPr>
          <p:nvPr/>
        </p:nvCxnSpPr>
        <p:spPr>
          <a:xfrm>
            <a:off x="8015216" y="4194870"/>
            <a:ext cx="303753" cy="146373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52" idx="7"/>
          </p:cNvCxnSpPr>
          <p:nvPr/>
        </p:nvCxnSpPr>
        <p:spPr>
          <a:xfrm flipV="1">
            <a:off x="6184578" y="4236956"/>
            <a:ext cx="1059999" cy="654028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067505" y="487089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429000" y="3857086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5391517" y="3048000"/>
            <a:ext cx="2874066" cy="5691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sp>
        <p:nvSpPr>
          <p:cNvPr id="56" name="Content Placeholder 2"/>
          <p:cNvSpPr>
            <a:spLocks noGrp="1"/>
          </p:cNvSpPr>
          <p:nvPr>
            <p:ph idx="1"/>
          </p:nvPr>
        </p:nvSpPr>
        <p:spPr>
          <a:xfrm>
            <a:off x="436179" y="1066800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Instrumentation impacts app performance</a:t>
            </a:r>
          </a:p>
          <a:p>
            <a:pPr lvl="1"/>
            <a:r>
              <a:rPr lang="en-US" sz="2000" dirty="0" smtClean="0"/>
              <a:t>They are already slow enough!!!</a:t>
            </a: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457200" y="21336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Scarce Resources</a:t>
            </a:r>
          </a:p>
          <a:p>
            <a:pPr lvl="1"/>
            <a:r>
              <a:rPr lang="en-US" sz="2000" dirty="0" smtClean="0"/>
              <a:t>Compute, Memory, Network, Battery</a:t>
            </a:r>
          </a:p>
        </p:txBody>
      </p:sp>
    </p:spTree>
    <p:extLst>
      <p:ext uri="{BB962C8B-B14F-4D97-AF65-F5344CB8AC3E}">
        <p14:creationId xmlns:p14="http://schemas.microsoft.com/office/powerpoint/2010/main" val="410715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56" grpId="0" build="p"/>
      <p:bldP spid="5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2"/>
          <p:cNvSpPr txBox="1">
            <a:spLocks/>
          </p:cNvSpPr>
          <p:nvPr/>
        </p:nvSpPr>
        <p:spPr>
          <a:xfrm>
            <a:off x="304800" y="64008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</a:rPr>
              <a:t>User Interactions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3429000" y="4118670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429000" y="575987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4841324" y="576966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355513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315200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7306276" y="4127178"/>
            <a:ext cx="911037" cy="10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318969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318969" y="576966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870025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993972" y="5689459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946636" y="4057710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443706" y="550471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4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59" y="5962710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Connector 42"/>
          <p:cNvCxnSpPr/>
          <p:nvPr/>
        </p:nvCxnSpPr>
        <p:spPr>
          <a:xfrm>
            <a:off x="8220455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3429000" y="4939477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443706" y="4664333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788211" y="4849340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810411" y="4939477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324600" y="484803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39" idx="7"/>
          </p:cNvCxnSpPr>
          <p:nvPr/>
        </p:nvCxnSpPr>
        <p:spPr>
          <a:xfrm flipV="1">
            <a:off x="5111045" y="5046822"/>
            <a:ext cx="638426" cy="66272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40" idx="4"/>
          </p:cNvCxnSpPr>
          <p:nvPr/>
        </p:nvCxnSpPr>
        <p:spPr>
          <a:xfrm>
            <a:off x="8015216" y="4194870"/>
            <a:ext cx="303753" cy="146373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52" idx="7"/>
          </p:cNvCxnSpPr>
          <p:nvPr/>
        </p:nvCxnSpPr>
        <p:spPr>
          <a:xfrm flipV="1">
            <a:off x="6184578" y="4236956"/>
            <a:ext cx="1059999" cy="654028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067505" y="487089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429000" y="3857086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391517" y="3048000"/>
            <a:ext cx="2874066" cy="5691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sp>
        <p:nvSpPr>
          <p:cNvPr id="55" name="TextBox 54"/>
          <p:cNvSpPr txBox="1"/>
          <p:nvPr/>
        </p:nvSpPr>
        <p:spPr>
          <a:xfrm>
            <a:off x="4187952" y="6443246"/>
            <a:ext cx="1547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User Interaction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37966" y="5857627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Event Handler 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4343400" y="5826465"/>
            <a:ext cx="408432" cy="156988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19124" y="5674747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36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5" grpId="0"/>
      <p:bldP spid="52" grpId="0" animBg="1"/>
      <p:bldP spid="53" grpId="0"/>
      <p:bldP spid="5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64008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User Interactions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Thread Execution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3429000" y="4118670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429000" y="575987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819124" y="5674747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4841324" y="5769663"/>
            <a:ext cx="514189" cy="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355513" y="5679478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315200" y="4029429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7306276" y="4127178"/>
            <a:ext cx="911037" cy="10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318969" y="5679478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318969" y="5769662"/>
            <a:ext cx="533400" cy="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870025" y="5679478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993972" y="5689459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7946636" y="4057710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3443706" y="550471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71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59" y="5962710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Straight Connector 71"/>
          <p:cNvCxnSpPr/>
          <p:nvPr/>
        </p:nvCxnSpPr>
        <p:spPr>
          <a:xfrm>
            <a:off x="8220455" y="4029429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3429000" y="4939477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443706" y="4664333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788211" y="4849340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5810411" y="4939477"/>
            <a:ext cx="514189" cy="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324600" y="4848037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8" idx="7"/>
          </p:cNvCxnSpPr>
          <p:nvPr/>
        </p:nvCxnSpPr>
        <p:spPr>
          <a:xfrm flipV="1">
            <a:off x="5111045" y="5046822"/>
            <a:ext cx="638426" cy="66272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9" idx="4"/>
          </p:cNvCxnSpPr>
          <p:nvPr/>
        </p:nvCxnSpPr>
        <p:spPr>
          <a:xfrm>
            <a:off x="8015216" y="4194870"/>
            <a:ext cx="303753" cy="146373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81" idx="7"/>
          </p:cNvCxnSpPr>
          <p:nvPr/>
        </p:nvCxnSpPr>
        <p:spPr>
          <a:xfrm flipV="1">
            <a:off x="6184578" y="4236956"/>
            <a:ext cx="1059999" cy="654028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6067505" y="487089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3429000" y="3857086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391517" y="3048000"/>
            <a:ext cx="2874066" cy="5691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sp>
        <p:nvSpPr>
          <p:cNvPr id="88" name="TextBox 87"/>
          <p:cNvSpPr txBox="1"/>
          <p:nvPr/>
        </p:nvSpPr>
        <p:spPr>
          <a:xfrm>
            <a:off x="3429000" y="5892815"/>
            <a:ext cx="1132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ClickHandler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4506666" y="5812494"/>
            <a:ext cx="217734" cy="1502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573560" y="5892815"/>
            <a:ext cx="1132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ClickHandler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cxnSp>
        <p:nvCxnSpPr>
          <p:cNvPr id="91" name="Straight Arrow Connector 90"/>
          <p:cNvCxnSpPr/>
          <p:nvPr/>
        </p:nvCxnSpPr>
        <p:spPr>
          <a:xfrm flipH="1" flipV="1">
            <a:off x="5430940" y="5817707"/>
            <a:ext cx="226910" cy="14500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315200" y="5877580"/>
            <a:ext cx="71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Render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flipV="1">
            <a:off x="8015216" y="5822631"/>
            <a:ext cx="217734" cy="1502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562600" y="3824974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DownloadCallback 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403659" y="3808089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724400" y="4309914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GPSCallback 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503760" y="5056728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GPSCallback 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5573560" y="4710500"/>
            <a:ext cx="164572" cy="1603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6384692" y="5008058"/>
            <a:ext cx="168508" cy="973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7089016" y="4005642"/>
            <a:ext cx="149286" cy="809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8283516" y="4046113"/>
            <a:ext cx="194687" cy="263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8451213" y="6058556"/>
            <a:ext cx="71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Render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cxnSp>
        <p:nvCxnSpPr>
          <p:cNvPr id="106" name="Straight Arrow Connector 105"/>
          <p:cNvCxnSpPr/>
          <p:nvPr/>
        </p:nvCxnSpPr>
        <p:spPr>
          <a:xfrm flipV="1">
            <a:off x="8870025" y="5905242"/>
            <a:ext cx="0" cy="1502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93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/>
      <p:bldP spid="74" grpId="0"/>
      <p:bldP spid="81" grpId="0" animBg="1"/>
      <p:bldP spid="82" grpId="0"/>
      <p:bldP spid="8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2"/>
          <p:cNvSpPr txBox="1">
            <a:spLocks/>
          </p:cNvSpPr>
          <p:nvPr/>
        </p:nvSpPr>
        <p:spPr>
          <a:xfrm>
            <a:off x="217932" y="22860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304800" y="64008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User Interactions</a:t>
            </a:r>
          </a:p>
          <a:p>
            <a:r>
              <a:rPr lang="en-US" sz="2800" dirty="0" smtClean="0"/>
              <a:t>Thread Execution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Async Calls and Callbacks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3429000" y="4118670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429000" y="575987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19124" y="567474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4841324" y="576966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5355513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306276" y="4127178"/>
            <a:ext cx="911037" cy="10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318969" y="576966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8870025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4993972" y="5689459"/>
            <a:ext cx="137160" cy="13716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7946636" y="4057710"/>
            <a:ext cx="137160" cy="13716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443706" y="550471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73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59" y="5962710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4" name="Straight Connector 73"/>
          <p:cNvCxnSpPr/>
          <p:nvPr/>
        </p:nvCxnSpPr>
        <p:spPr>
          <a:xfrm>
            <a:off x="8220455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3429000" y="4939477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443706" y="4664333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5810411" y="4939477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324600" y="484803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70" idx="7"/>
          </p:cNvCxnSpPr>
          <p:nvPr/>
        </p:nvCxnSpPr>
        <p:spPr>
          <a:xfrm flipV="1">
            <a:off x="5111045" y="5046822"/>
            <a:ext cx="638426" cy="662724"/>
          </a:xfrm>
          <a:prstGeom prst="line">
            <a:avLst/>
          </a:prstGeom>
          <a:ln w="5715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1" idx="4"/>
          </p:cNvCxnSpPr>
          <p:nvPr/>
        </p:nvCxnSpPr>
        <p:spPr>
          <a:xfrm>
            <a:off x="8015216" y="4194870"/>
            <a:ext cx="303753" cy="1463734"/>
          </a:xfrm>
          <a:prstGeom prst="line">
            <a:avLst/>
          </a:prstGeom>
          <a:ln w="5715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83" idx="7"/>
          </p:cNvCxnSpPr>
          <p:nvPr/>
        </p:nvCxnSpPr>
        <p:spPr>
          <a:xfrm flipV="1">
            <a:off x="6184578" y="4236956"/>
            <a:ext cx="1059999" cy="654028"/>
          </a:xfrm>
          <a:prstGeom prst="line">
            <a:avLst/>
          </a:prstGeom>
          <a:ln w="5715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6067505" y="4870897"/>
            <a:ext cx="137160" cy="13716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429000" y="3857086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391517" y="3048000"/>
            <a:ext cx="2874066" cy="5691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cxnSp>
        <p:nvCxnSpPr>
          <p:cNvPr id="77" name="Straight Connector 76"/>
          <p:cNvCxnSpPr/>
          <p:nvPr/>
        </p:nvCxnSpPr>
        <p:spPr>
          <a:xfrm>
            <a:off x="5788211" y="4849340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315200" y="4029429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8318969" y="5679478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997940" y="4448890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UI Dispatch 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</a:t>
            </a:r>
            <a:endParaRPr lang="en-US" sz="1400" dirty="0">
              <a:solidFill>
                <a:srgbClr val="C0000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7842004" y="4236956"/>
            <a:ext cx="104632" cy="25537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553625" y="3762791"/>
            <a:ext cx="1602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Download Callback</a:t>
            </a:r>
            <a:endParaRPr lang="en-US" sz="14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7103561" y="4010974"/>
            <a:ext cx="105622" cy="5959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840298" y="5484886"/>
            <a:ext cx="150060" cy="20414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3657600" y="5177109"/>
            <a:ext cx="1286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Async GPS Call</a:t>
            </a:r>
            <a:endParaRPr lang="en-US" sz="1400" dirty="0">
              <a:solidFill>
                <a:srgbClr val="C0000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5600700" y="4664333"/>
            <a:ext cx="114300" cy="2335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4624686" y="4385606"/>
            <a:ext cx="1163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GPS Callback</a:t>
            </a:r>
            <a:endParaRPr lang="en-US" sz="14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237016" y="5126290"/>
            <a:ext cx="1311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Async Http Call</a:t>
            </a:r>
            <a:endParaRPr lang="en-US" sz="1400" dirty="0">
              <a:solidFill>
                <a:srgbClr val="C0000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 flipH="1" flipV="1">
            <a:off x="6202069" y="5046823"/>
            <a:ext cx="119934" cy="1538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856611" y="5756310"/>
            <a:ext cx="1189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UI Dispatcher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14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flipV="1">
            <a:off x="8031776" y="5826619"/>
            <a:ext cx="193310" cy="468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6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6" grpId="0"/>
      <p:bldP spid="84" grpId="0"/>
      <p:bldP spid="8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64008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User Interactions</a:t>
            </a:r>
          </a:p>
          <a:p>
            <a:r>
              <a:rPr lang="en-US" sz="2800" dirty="0" smtClean="0"/>
              <a:t>Thread Execution</a:t>
            </a:r>
          </a:p>
          <a:p>
            <a:r>
              <a:rPr lang="en-US" sz="2800" dirty="0" smtClean="0"/>
              <a:t>Async Calls and Callbacks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UI Updates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3429000" y="4118670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3429000" y="575987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819124" y="567474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4841324" y="576966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355513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315200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7306276" y="4127178"/>
            <a:ext cx="911037" cy="10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8318969" y="5769662"/>
            <a:ext cx="533400" cy="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870025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4993972" y="5689459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Oval 84"/>
          <p:cNvSpPr/>
          <p:nvPr/>
        </p:nvSpPr>
        <p:spPr>
          <a:xfrm>
            <a:off x="7946636" y="4057710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3443706" y="550471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87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59" y="5962710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8" name="Straight Connector 87"/>
          <p:cNvCxnSpPr/>
          <p:nvPr/>
        </p:nvCxnSpPr>
        <p:spPr>
          <a:xfrm>
            <a:off x="8220455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3429000" y="4939477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443706" y="4664333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5788211" y="4849340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810411" y="4939477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324600" y="484803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4" idx="7"/>
          </p:cNvCxnSpPr>
          <p:nvPr/>
        </p:nvCxnSpPr>
        <p:spPr>
          <a:xfrm flipV="1">
            <a:off x="5111045" y="5046822"/>
            <a:ext cx="638426" cy="66272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5" idx="4"/>
          </p:cNvCxnSpPr>
          <p:nvPr/>
        </p:nvCxnSpPr>
        <p:spPr>
          <a:xfrm>
            <a:off x="8015216" y="4194870"/>
            <a:ext cx="303753" cy="146373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7" idx="7"/>
          </p:cNvCxnSpPr>
          <p:nvPr/>
        </p:nvCxnSpPr>
        <p:spPr>
          <a:xfrm flipV="1">
            <a:off x="6184578" y="4236956"/>
            <a:ext cx="1059999" cy="654028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6067505" y="487089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3429000" y="3857086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5391517" y="3048000"/>
            <a:ext cx="2874066" cy="5691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8318969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120062" y="6093023"/>
            <a:ext cx="931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UI Update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8593505" y="5875301"/>
            <a:ext cx="0" cy="2206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2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/>
      <p:bldP spid="90" grpId="0"/>
      <p:bldP spid="97" grpId="0" animBg="1"/>
      <p:bldP spid="98" grpId="0"/>
      <p:bldP spid="9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" name="Straight Connector 81"/>
          <p:cNvCxnSpPr/>
          <p:nvPr/>
        </p:nvCxnSpPr>
        <p:spPr>
          <a:xfrm flipH="1">
            <a:off x="2496312" y="4191000"/>
            <a:ext cx="641908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2496312" y="4837176"/>
            <a:ext cx="641908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2496312" y="5486400"/>
            <a:ext cx="641908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496312" y="6141720"/>
            <a:ext cx="641908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73211" y="5867400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205302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45720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3943765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rgbClr val="C00000"/>
              </a:solidFill>
              <a:latin typeface="Corbe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0" y="6124782"/>
            <a:ext cx="3810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10000" y="6025906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91000" y="6124783"/>
            <a:ext cx="3810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0" y="602590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30868" y="538833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32132" y="5489884"/>
            <a:ext cx="18288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42955" y="5480849"/>
            <a:ext cx="190500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491474" y="5373450"/>
            <a:ext cx="182880" cy="18288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7208520" y="5380217"/>
            <a:ext cx="182880" cy="18288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7391400" y="5482261"/>
            <a:ext cx="413976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180256" y="538419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988256" y="5485336"/>
            <a:ext cx="182880" cy="90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160075" y="5379764"/>
            <a:ext cx="182880" cy="1828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5680268" y="5483940"/>
            <a:ext cx="1458487" cy="2460"/>
          </a:xfrm>
          <a:prstGeom prst="line">
            <a:avLst/>
          </a:prstGeom>
          <a:ln w="76200">
            <a:solidFill>
              <a:srgbClr val="0070C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49" idx="2"/>
          </p:cNvCxnSpPr>
          <p:nvPr/>
        </p:nvCxnSpPr>
        <p:spPr>
          <a:xfrm flipV="1">
            <a:off x="6346470" y="4819019"/>
            <a:ext cx="839632" cy="95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324600" y="4722485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49" idx="6"/>
          </p:cNvCxnSpPr>
          <p:nvPr/>
        </p:nvCxnSpPr>
        <p:spPr>
          <a:xfrm>
            <a:off x="7368982" y="4819019"/>
            <a:ext cx="142199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83397" y="4716984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659880" y="4203960"/>
            <a:ext cx="183798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24447" y="4104900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019800" y="4203960"/>
            <a:ext cx="457200" cy="22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477000" y="4098977"/>
            <a:ext cx="182880" cy="18288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843678" y="4104900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059544" y="601236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059544" y="6117347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610600" y="6019801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7" idx="7"/>
          </p:cNvCxnSpPr>
          <p:nvPr/>
        </p:nvCxnSpPr>
        <p:spPr>
          <a:xfrm flipV="1">
            <a:off x="4164218" y="5601916"/>
            <a:ext cx="517473" cy="435361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6" idx="7"/>
          </p:cNvCxnSpPr>
          <p:nvPr/>
        </p:nvCxnSpPr>
        <p:spPr>
          <a:xfrm flipV="1">
            <a:off x="5063527" y="4343400"/>
            <a:ext cx="956273" cy="1063146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7" idx="7"/>
          </p:cNvCxnSpPr>
          <p:nvPr/>
        </p:nvCxnSpPr>
        <p:spPr>
          <a:xfrm flipV="1">
            <a:off x="5316173" y="4933412"/>
            <a:ext cx="932227" cy="47313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6" idx="4"/>
          </p:cNvCxnSpPr>
          <p:nvPr/>
        </p:nvCxnSpPr>
        <p:spPr>
          <a:xfrm>
            <a:off x="6568440" y="4281857"/>
            <a:ext cx="18204" cy="1124689"/>
          </a:xfrm>
          <a:prstGeom prst="line">
            <a:avLst/>
          </a:prstGeom>
          <a:ln w="5715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9" idx="4"/>
            <a:endCxn id="22" idx="0"/>
          </p:cNvCxnSpPr>
          <p:nvPr/>
        </p:nvCxnSpPr>
        <p:spPr>
          <a:xfrm>
            <a:off x="7277542" y="4910459"/>
            <a:ext cx="22418" cy="469758"/>
          </a:xfrm>
          <a:prstGeom prst="line">
            <a:avLst/>
          </a:prstGeom>
          <a:ln w="5715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8" idx="4"/>
          </p:cNvCxnSpPr>
          <p:nvPr/>
        </p:nvCxnSpPr>
        <p:spPr>
          <a:xfrm>
            <a:off x="7896816" y="5582698"/>
            <a:ext cx="127756" cy="347286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4008120" y="6010495"/>
            <a:ext cx="182880" cy="1828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7805376" y="5399818"/>
            <a:ext cx="182880" cy="1828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7186102" y="4727579"/>
            <a:ext cx="182880" cy="18288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304800" y="64008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User Interactions</a:t>
            </a:r>
          </a:p>
          <a:p>
            <a:r>
              <a:rPr lang="en-US" sz="2800" dirty="0" smtClean="0"/>
              <a:t>Thread Execution</a:t>
            </a:r>
          </a:p>
          <a:p>
            <a:r>
              <a:rPr lang="en-US" sz="2800" dirty="0" smtClean="0"/>
              <a:t>Async Calls and Callbacks</a:t>
            </a:r>
          </a:p>
          <a:p>
            <a:r>
              <a:rPr lang="en-US" sz="2800" dirty="0" smtClean="0"/>
              <a:t>UI Updates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Thread Synchronization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353247" y="3817376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Fire</a:t>
            </a:r>
            <a:endParaRPr lang="en-US" sz="14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044145" y="4459564"/>
            <a:ext cx="4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Fire</a:t>
            </a:r>
            <a:endParaRPr lang="en-US" sz="14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803694" y="5678348"/>
            <a:ext cx="1343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Thread Blocked</a:t>
            </a:r>
            <a:endParaRPr lang="en-US" sz="14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463891" y="5681246"/>
            <a:ext cx="13497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Thread Wakeup</a:t>
            </a:r>
            <a:endParaRPr lang="en-US" sz="14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H="1" flipV="1">
            <a:off x="7300273" y="5601916"/>
            <a:ext cx="1" cy="128933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5578663" y="5578761"/>
            <a:ext cx="4251" cy="140666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pic>
        <p:nvPicPr>
          <p:cNvPr id="69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274" y="6324600"/>
            <a:ext cx="346126" cy="4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4907429" y="5379764"/>
            <a:ext cx="182880" cy="18288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ounded Rectangle 92"/>
          <p:cNvSpPr/>
          <p:nvPr/>
        </p:nvSpPr>
        <p:spPr>
          <a:xfrm>
            <a:off x="5391517" y="3048000"/>
            <a:ext cx="2874066" cy="5691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85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4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3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9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2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5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1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27" grpId="0" animBg="1"/>
      <p:bldP spid="47" grpId="0" animBg="1"/>
      <p:bldP spid="48" grpId="0" animBg="1"/>
      <p:bldP spid="26" grpId="0" animBg="1"/>
      <p:bldP spid="9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640080"/>
            <a:ext cx="6019800" cy="278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User Interactions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Thread Execution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Async Calls and Callbacks</a:t>
            </a:r>
          </a:p>
          <a:p>
            <a:r>
              <a:rPr lang="en-US" sz="2800" dirty="0" smtClean="0"/>
              <a:t>UI Updates</a:t>
            </a:r>
          </a:p>
          <a:p>
            <a:r>
              <a:rPr lang="en-US" sz="2800" dirty="0" smtClean="0"/>
              <a:t>Thread Synchronization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429000" y="4118670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429000" y="575987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19124" y="567474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841324" y="576966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55513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15200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306276" y="4127178"/>
            <a:ext cx="911037" cy="10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318969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318969" y="576966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870025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993972" y="5689459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7946636" y="4057710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443706" y="550471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44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59" y="5962710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/>
          <p:cNvCxnSpPr/>
          <p:nvPr/>
        </p:nvCxnSpPr>
        <p:spPr>
          <a:xfrm>
            <a:off x="8220455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429000" y="4939477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443706" y="4664333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788211" y="4849340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810411" y="4939477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24600" y="484803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1" idx="7"/>
          </p:cNvCxnSpPr>
          <p:nvPr/>
        </p:nvCxnSpPr>
        <p:spPr>
          <a:xfrm flipV="1">
            <a:off x="5111045" y="5046822"/>
            <a:ext cx="638426" cy="66272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2" idx="4"/>
          </p:cNvCxnSpPr>
          <p:nvPr/>
        </p:nvCxnSpPr>
        <p:spPr>
          <a:xfrm>
            <a:off x="8015216" y="4194870"/>
            <a:ext cx="303753" cy="146373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7" idx="7"/>
          </p:cNvCxnSpPr>
          <p:nvPr/>
        </p:nvCxnSpPr>
        <p:spPr>
          <a:xfrm flipV="1">
            <a:off x="6184578" y="4236956"/>
            <a:ext cx="1059999" cy="654028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067505" y="487089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429000" y="3857086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391517" y="3048000"/>
            <a:ext cx="2874066" cy="5691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751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8288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Trace every method</a:t>
            </a:r>
          </a:p>
          <a:p>
            <a:pPr lvl="1"/>
            <a:r>
              <a:rPr lang="en-US" sz="2000" dirty="0" smtClean="0"/>
              <a:t>Prohibitive overhead</a:t>
            </a:r>
          </a:p>
          <a:p>
            <a:r>
              <a:rPr lang="en-US" sz="2600" dirty="0" smtClean="0"/>
              <a:t>Enough to log thread boundaries</a:t>
            </a:r>
          </a:p>
          <a:p>
            <a:r>
              <a:rPr lang="en-US" sz="2600" dirty="0" smtClean="0"/>
              <a:t>Log entry and exit of </a:t>
            </a:r>
            <a:r>
              <a:rPr lang="en-US" sz="2600" dirty="0" smtClean="0">
                <a:solidFill>
                  <a:srgbClr val="002060"/>
                </a:solidFill>
              </a:rPr>
              <a:t>Upcalls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Capturing Thread Execution</a:t>
            </a:r>
            <a:endParaRPr lang="en-US" sz="4000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225703" y="4744476"/>
            <a:ext cx="1905000" cy="7301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smtClean="0">
                <a:solidFill>
                  <a:srgbClr val="002060"/>
                </a:solidFill>
              </a:rPr>
              <a:t>Upcalls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60290" y="3733800"/>
            <a:ext cx="8610600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3048000"/>
            <a:ext cx="8656355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0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        System</a:t>
            </a:r>
            <a:endParaRPr lang="en-US" sz="3000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3808830"/>
            <a:ext cx="8354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Consolas" pitchFamily="49" charset="0"/>
                <a:cs typeface="Consolas" pitchFamily="49" charset="0"/>
              </a:rPr>
              <a:t>App</a:t>
            </a:r>
            <a:endParaRPr lang="en-US" sz="30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3429000" y="4118670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429000" y="575987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819124" y="5674747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841324" y="5769663"/>
            <a:ext cx="514189" cy="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55513" y="5679478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15200" y="4029429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306276" y="4127178"/>
            <a:ext cx="911037" cy="10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318969" y="5679478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8318969" y="5769662"/>
            <a:ext cx="533400" cy="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870025" y="5679478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993972" y="5689459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7946636" y="4057710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3443706" y="550471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55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59" y="5962710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/>
          <p:nvPr/>
        </p:nvCxnSpPr>
        <p:spPr>
          <a:xfrm>
            <a:off x="8220455" y="4029429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3429000" y="4939477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443706" y="4664333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5788211" y="4849340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5810411" y="4939477"/>
            <a:ext cx="514189" cy="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324600" y="4848037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2" idx="7"/>
          </p:cNvCxnSpPr>
          <p:nvPr/>
        </p:nvCxnSpPr>
        <p:spPr>
          <a:xfrm flipV="1">
            <a:off x="5111045" y="5046822"/>
            <a:ext cx="638426" cy="66272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3" idx="4"/>
          </p:cNvCxnSpPr>
          <p:nvPr/>
        </p:nvCxnSpPr>
        <p:spPr>
          <a:xfrm>
            <a:off x="8015216" y="4194870"/>
            <a:ext cx="303753" cy="146373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65" idx="7"/>
          </p:cNvCxnSpPr>
          <p:nvPr/>
        </p:nvCxnSpPr>
        <p:spPr>
          <a:xfrm flipV="1">
            <a:off x="6184578" y="4236956"/>
            <a:ext cx="1059999" cy="654028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6067505" y="487089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3429000" y="3857086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429000" y="5892815"/>
            <a:ext cx="1132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ClickHandler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4506666" y="5812494"/>
            <a:ext cx="217734" cy="1502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573560" y="5892815"/>
            <a:ext cx="1132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ClickHandler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5430940" y="5817707"/>
            <a:ext cx="226910" cy="14500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315201" y="5877580"/>
            <a:ext cx="71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Render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flipV="1">
            <a:off x="8015216" y="5822631"/>
            <a:ext cx="217734" cy="1502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8403659" y="3808089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724400" y="4309914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GPSCallback 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503760" y="5056728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GPSCallback 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5573560" y="4710500"/>
            <a:ext cx="164572" cy="1603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 flipV="1">
            <a:off x="6384692" y="5008058"/>
            <a:ext cx="168508" cy="973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8283516" y="4046113"/>
            <a:ext cx="194687" cy="263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8451213" y="6058556"/>
            <a:ext cx="71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Render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V="1">
            <a:off x="8870025" y="5905242"/>
            <a:ext cx="0" cy="1502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4802272" y="3581400"/>
            <a:ext cx="0" cy="2077204"/>
          </a:xfrm>
          <a:prstGeom prst="straightConnector1">
            <a:avLst/>
          </a:prstGeom>
          <a:ln w="76200">
            <a:solidFill>
              <a:srgbClr val="002060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8302986" y="3581400"/>
            <a:ext cx="15983" cy="2077204"/>
          </a:xfrm>
          <a:prstGeom prst="straightConnector1">
            <a:avLst/>
          </a:prstGeom>
          <a:ln w="76200">
            <a:solidFill>
              <a:srgbClr val="002060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5780015" y="3601254"/>
            <a:ext cx="0" cy="1231880"/>
          </a:xfrm>
          <a:prstGeom prst="straightConnector1">
            <a:avLst/>
          </a:prstGeom>
          <a:ln w="76200">
            <a:solidFill>
              <a:srgbClr val="002060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306276" y="3578930"/>
            <a:ext cx="8924" cy="450499"/>
          </a:xfrm>
          <a:prstGeom prst="straightConnector1">
            <a:avLst/>
          </a:prstGeom>
          <a:ln w="76200">
            <a:solidFill>
              <a:srgbClr val="002060"/>
            </a:solidFill>
            <a:prstDash val="sysDot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5562600" y="3824974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DownloadCallback 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cxnSp>
        <p:nvCxnSpPr>
          <p:cNvPr id="121" name="Straight Arrow Connector 120"/>
          <p:cNvCxnSpPr/>
          <p:nvPr/>
        </p:nvCxnSpPr>
        <p:spPr>
          <a:xfrm>
            <a:off x="7089016" y="4005642"/>
            <a:ext cx="149286" cy="809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08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9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3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6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5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6" grpId="0" animBg="1"/>
      <p:bldP spid="2" grpId="0"/>
      <p:bldP spid="52" grpId="0" animBg="1"/>
      <p:bldP spid="52" grpId="1" animBg="1"/>
      <p:bldP spid="53" grpId="0" animBg="1"/>
      <p:bldP spid="53" grpId="1" animBg="1"/>
      <p:bldP spid="54" grpId="0"/>
      <p:bldP spid="54" grpId="1"/>
      <p:bldP spid="58" grpId="0"/>
      <p:bldP spid="58" grpId="1"/>
      <p:bldP spid="65" grpId="0" animBg="1"/>
      <p:bldP spid="65" grpId="1" animBg="1"/>
      <p:bldP spid="66" grpId="0"/>
      <p:bldP spid="66" grpId="1"/>
      <p:bldP spid="68" grpId="0"/>
      <p:bldP spid="70" grpId="0"/>
      <p:bldP spid="74" grpId="0"/>
      <p:bldP spid="107" grpId="0"/>
      <p:bldP spid="108" grpId="0"/>
      <p:bldP spid="109" grpId="0"/>
      <p:bldP spid="114" grpId="0"/>
      <p:bldP spid="1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356334" y="4673655"/>
            <a:ext cx="3559066" cy="3845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2133600"/>
            <a:ext cx="4648200" cy="44885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2136250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ClickHandler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GPS.AsyncSample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GPSCallback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500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GPSCallback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location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url =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GetUrl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(location);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Http.AsyncGet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(url, 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5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result =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Process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(tweets);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UI.Dispatch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Render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result);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5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Render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result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UI.Display(result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6281"/>
            <a:ext cx="8229600" cy="140731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Event Handlers are Upcalls</a:t>
            </a:r>
          </a:p>
          <a:p>
            <a:r>
              <a:rPr lang="en-US" sz="2800" dirty="0"/>
              <a:t>F</a:t>
            </a:r>
            <a:r>
              <a:rPr lang="en-US" sz="2800" dirty="0" smtClean="0"/>
              <a:t>unction pointers point to potential Upcalls</a:t>
            </a:r>
          </a:p>
          <a:p>
            <a:pPr lvl="1"/>
            <a:r>
              <a:rPr lang="en-US" sz="2200" dirty="0" smtClean="0"/>
              <a:t>Callbacks are passed as function pointers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0" y="4690646"/>
            <a:ext cx="3657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Button 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Click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=“</a:t>
            </a:r>
            <a:r>
              <a:rPr lang="en-US" sz="1600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ClickHandler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”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/&gt;</a:t>
            </a:r>
          </a:p>
        </p:txBody>
      </p:sp>
      <p:sp>
        <p:nvSpPr>
          <p:cNvPr id="5" name="Down Arrow 4"/>
          <p:cNvSpPr/>
          <p:nvPr/>
        </p:nvSpPr>
        <p:spPr>
          <a:xfrm>
            <a:off x="7518399" y="4191000"/>
            <a:ext cx="457200" cy="5334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Down Arrow 71"/>
          <p:cNvSpPr/>
          <p:nvPr/>
        </p:nvSpPr>
        <p:spPr>
          <a:xfrm>
            <a:off x="3009900" y="2133600"/>
            <a:ext cx="457200" cy="533400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Down Arrow 72"/>
          <p:cNvSpPr/>
          <p:nvPr/>
        </p:nvSpPr>
        <p:spPr>
          <a:xfrm>
            <a:off x="3467100" y="3321151"/>
            <a:ext cx="457200" cy="5334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Identify Upcalls</a:t>
            </a:r>
            <a:endParaRPr lang="en-US" sz="3600" dirty="0"/>
          </a:p>
        </p:txBody>
      </p:sp>
      <p:sp>
        <p:nvSpPr>
          <p:cNvPr id="26" name="Down Arrow 25"/>
          <p:cNvSpPr/>
          <p:nvPr/>
        </p:nvSpPr>
        <p:spPr>
          <a:xfrm rot="16200000">
            <a:off x="-22529" y="2019300"/>
            <a:ext cx="457200" cy="53340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Down Arrow 26"/>
          <p:cNvSpPr/>
          <p:nvPr/>
        </p:nvSpPr>
        <p:spPr>
          <a:xfrm rot="16200000">
            <a:off x="-38100" y="3009900"/>
            <a:ext cx="457200" cy="533400"/>
          </a:xfrm>
          <a:prstGeom prst="downArrow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 rot="16200000">
            <a:off x="-38100" y="4238377"/>
            <a:ext cx="457200" cy="53340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Down Arrow 13"/>
          <p:cNvSpPr/>
          <p:nvPr/>
        </p:nvSpPr>
        <p:spPr>
          <a:xfrm>
            <a:off x="2324100" y="4593223"/>
            <a:ext cx="457200" cy="533400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6200000">
            <a:off x="-38100" y="5448300"/>
            <a:ext cx="457200" cy="533400"/>
          </a:xfrm>
          <a:prstGeom prst="downArrow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9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11" grpId="0"/>
      <p:bldP spid="2" grpId="0"/>
      <p:bldP spid="5" grpId="0" animBg="1"/>
      <p:bldP spid="72" grpId="0" animBg="1"/>
      <p:bldP spid="73" grpId="0" animBg="1"/>
      <p:bldP spid="26" grpId="0" animBg="1"/>
      <p:bldP spid="27" grpId="0" animBg="1"/>
      <p:bldP spid="28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Instrument Upcalls</a:t>
            </a:r>
            <a:endParaRPr lang="en-US" sz="3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26015" y="685800"/>
            <a:ext cx="36635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Rewrite app </a:t>
            </a:r>
          </a:p>
          <a:p>
            <a:pPr lvl="1"/>
            <a:r>
              <a:rPr lang="en-US" sz="2000" dirty="0" smtClean="0"/>
              <a:t>Trace Upcalls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725537"/>
            <a:ext cx="4648200" cy="60258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3073" y="748486"/>
            <a:ext cx="464820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ClickHandler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() </a:t>
            </a:r>
          </a:p>
          <a:p>
            <a:r>
              <a:rPr lang="en-US" sz="1200" b="1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Logger.UpcallStart(1);</a:t>
            </a:r>
          </a:p>
          <a:p>
            <a:r>
              <a:rPr lang="en-US" sz="13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GPS.AsyncSample(</a:t>
            </a:r>
            <a:r>
              <a:rPr lang="en-US" sz="1300" b="1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GPSCallback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Logger.UpcallEnd(1);</a:t>
            </a:r>
          </a:p>
          <a:p>
            <a:r>
              <a:rPr lang="en-US" sz="1200" b="1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300" b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GPSCallback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location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 </a:t>
            </a:r>
          </a:p>
          <a:p>
            <a:r>
              <a:rPr lang="en-US" sz="1200" b="1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Logger.UpcallStart(2);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url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= GetUrl(location);</a:t>
            </a:r>
          </a:p>
          <a:p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Http.AsyncGet(url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b="1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Logger.UpcallEnd(2);</a:t>
            </a:r>
          </a:p>
          <a:p>
            <a:r>
              <a:rPr lang="en-US" sz="1200" b="1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300" b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200" b="1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Logger.UpcallStart(3);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result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Process(tweets);</a:t>
            </a:r>
            <a:endParaRPr lang="en-US" sz="1300" dirty="0">
              <a:solidFill>
                <a:schemeClr val="bg1">
                  <a:lumMod val="8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UI.Dispatch(</a:t>
            </a:r>
            <a:r>
              <a:rPr lang="en-US" sz="1300" b="1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Render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13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result);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Logger.UpcallEnd(3);</a:t>
            </a:r>
            <a:endParaRPr lang="en-US" sz="1400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b="1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3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Render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result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200" b="1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 Logger.UpcallStart(4);</a:t>
            </a:r>
            <a:endParaRPr lang="en-US" sz="13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3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UI.Display(result);</a:t>
            </a:r>
          </a:p>
          <a:p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Logger.UpcallEnd(4);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200" b="1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300" b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GetUrl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location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){ ... }</a:t>
            </a:r>
          </a:p>
          <a:p>
            <a:endParaRPr lang="en-US" sz="300" b="1" dirty="0">
              <a:solidFill>
                <a:srgbClr val="7030A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 smtClean="0">
                <a:solidFill>
                  <a:srgbClr val="7030A0"/>
                </a:solidFill>
                <a:latin typeface="Consolas" pitchFamily="49" charset="0"/>
                <a:cs typeface="Consolas" pitchFamily="49" charset="0"/>
              </a:rPr>
              <a:t>Process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){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... }</a:t>
            </a:r>
          </a:p>
          <a:p>
            <a:endParaRPr lang="en-US" sz="1400" dirty="0" smtClean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429000" y="4118670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429000" y="575987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819124" y="5674747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841324" y="5769663"/>
            <a:ext cx="514189" cy="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355513" y="5679478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315200" y="4029429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306276" y="4127178"/>
            <a:ext cx="911037" cy="10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8318969" y="5679478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318969" y="5769662"/>
            <a:ext cx="533400" cy="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870025" y="5679478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4993972" y="5689459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7946636" y="4057710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443706" y="550471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5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59" y="5962710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Straight Connector 52"/>
          <p:cNvCxnSpPr/>
          <p:nvPr/>
        </p:nvCxnSpPr>
        <p:spPr>
          <a:xfrm>
            <a:off x="8220455" y="4029429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429000" y="4939477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43706" y="4664333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788211" y="4849340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810411" y="4939477"/>
            <a:ext cx="514189" cy="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324600" y="4848037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9" idx="7"/>
          </p:cNvCxnSpPr>
          <p:nvPr/>
        </p:nvCxnSpPr>
        <p:spPr>
          <a:xfrm flipV="1">
            <a:off x="5111045" y="5046822"/>
            <a:ext cx="638426" cy="66272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0" idx="4"/>
          </p:cNvCxnSpPr>
          <p:nvPr/>
        </p:nvCxnSpPr>
        <p:spPr>
          <a:xfrm>
            <a:off x="8015216" y="4194870"/>
            <a:ext cx="303753" cy="146373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2" idx="7"/>
          </p:cNvCxnSpPr>
          <p:nvPr/>
        </p:nvCxnSpPr>
        <p:spPr>
          <a:xfrm flipV="1">
            <a:off x="6184578" y="4236956"/>
            <a:ext cx="1059999" cy="654028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067505" y="487089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429000" y="3857086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29000" y="5892815"/>
            <a:ext cx="1132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ClickHandler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4506666" y="5812494"/>
            <a:ext cx="217734" cy="1502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573560" y="5892815"/>
            <a:ext cx="1132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ClickHandler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5430940" y="5817707"/>
            <a:ext cx="226910" cy="14500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315201" y="5877580"/>
            <a:ext cx="71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Render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015216" y="5822631"/>
            <a:ext cx="217734" cy="1502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562600" y="3824974"/>
            <a:ext cx="160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DownloadCallback 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403659" y="3808089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724400" y="4309914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GPSCallback 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Start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03760" y="5056728"/>
            <a:ext cx="1170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GPSCallback 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5573560" y="4710500"/>
            <a:ext cx="164572" cy="16039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 flipV="1">
            <a:off x="6384692" y="5008058"/>
            <a:ext cx="168508" cy="973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7089016" y="4005642"/>
            <a:ext cx="149286" cy="8094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8283516" y="4046113"/>
            <a:ext cx="194687" cy="263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451213" y="6058556"/>
            <a:ext cx="718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Render</a:t>
            </a:r>
          </a:p>
          <a:p>
            <a:pPr algn="ctr"/>
            <a:r>
              <a:rPr lang="en-US" sz="1400" dirty="0" smtClean="0">
                <a:latin typeface="Corbel" pitchFamily="34" charset="0"/>
                <a:ea typeface="Verdana" pitchFamily="34" charset="0"/>
                <a:cs typeface="Verdana" pitchFamily="34" charset="0"/>
              </a:rPr>
              <a:t>End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8870025" y="5905242"/>
            <a:ext cx="0" cy="15021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5377212" y="1842339"/>
            <a:ext cx="2706584" cy="649224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Low Overhead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91799" y="2603956"/>
            <a:ext cx="30917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7000 times less overhead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9509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8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6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2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5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8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9" grpId="0" animBg="1"/>
      <p:bldP spid="49" grpId="1" animBg="1"/>
      <p:bldP spid="50" grpId="0" animBg="1"/>
      <p:bldP spid="50" grpId="1" animBg="1"/>
      <p:bldP spid="51" grpId="0"/>
      <p:bldP spid="51" grpId="1"/>
      <p:bldP spid="55" grpId="0"/>
      <p:bldP spid="55" grpId="1"/>
      <p:bldP spid="62" grpId="0" animBg="1"/>
      <p:bldP spid="62" grpId="1" animBg="1"/>
      <p:bldP spid="63" grpId="0"/>
      <p:bldP spid="63" grpId="1"/>
      <p:bldP spid="64" grpId="0"/>
      <p:bldP spid="66" grpId="0"/>
      <p:bldP spid="68" grpId="0"/>
      <p:bldP spid="70" grpId="0"/>
      <p:bldP spid="71" grpId="0"/>
      <p:bldP spid="72" grpId="0"/>
      <p:bldP spid="73" grpId="0"/>
      <p:bldP spid="79" grpId="0"/>
      <p:bldP spid="81" grpId="0" animBg="1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23"/>
            <a:ext cx="1525701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1" y="1143000"/>
            <a:ext cx="1525701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99" y="3823"/>
            <a:ext cx="1525701" cy="1143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99" y="1143000"/>
            <a:ext cx="1525701" cy="1143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49" y="0"/>
            <a:ext cx="1525701" cy="1143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99" y="3823"/>
            <a:ext cx="1525701" cy="1143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99" y="3823"/>
            <a:ext cx="1525701" cy="1143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2" y="3823"/>
            <a:ext cx="1525701" cy="1143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00" y="1143000"/>
            <a:ext cx="1525701" cy="1143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849" y="1143000"/>
            <a:ext cx="1525701" cy="1143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00" y="1146823"/>
            <a:ext cx="1525701" cy="1143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299" y="1146823"/>
            <a:ext cx="1525701" cy="1143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02" y="2286000"/>
            <a:ext cx="1525701" cy="1143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29000"/>
            <a:ext cx="1525701" cy="1143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2000"/>
            <a:ext cx="1525701" cy="1143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715000"/>
            <a:ext cx="1525701" cy="1143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99" y="2291281"/>
            <a:ext cx="1525701" cy="1143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48" y="3434281"/>
            <a:ext cx="1525701" cy="1143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99" y="4577281"/>
            <a:ext cx="1525701" cy="1143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99" y="5715000"/>
            <a:ext cx="1525701" cy="1143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99" y="3434281"/>
            <a:ext cx="1525701" cy="1143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2" y="2291281"/>
            <a:ext cx="1525701" cy="1143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00" y="5715000"/>
            <a:ext cx="1525701" cy="1143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99" y="4572000"/>
            <a:ext cx="1525701" cy="1143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99" y="3429000"/>
            <a:ext cx="1525701" cy="1143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299" y="3434281"/>
            <a:ext cx="1525701" cy="1143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2" y="3434281"/>
            <a:ext cx="1525701" cy="1143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52" y="5715000"/>
            <a:ext cx="1525701" cy="1143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99" y="2289823"/>
            <a:ext cx="1525701" cy="1143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91281"/>
            <a:ext cx="1525701" cy="1143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99" y="2291281"/>
            <a:ext cx="1525701" cy="114300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747" y="4572000"/>
            <a:ext cx="1525701" cy="11430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20281"/>
            <a:ext cx="1525701" cy="11430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99" y="4572000"/>
            <a:ext cx="1525701" cy="11430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803" y="4572000"/>
            <a:ext cx="1525701" cy="1143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15000"/>
            <a:ext cx="1525701" cy="1143000"/>
          </a:xfrm>
          <a:prstGeom prst="rect">
            <a:avLst/>
          </a:prstGeom>
        </p:spPr>
      </p:pic>
      <p:sp>
        <p:nvSpPr>
          <p:cNvPr id="51" name="Rounded Rectangle 50"/>
          <p:cNvSpPr/>
          <p:nvPr/>
        </p:nvSpPr>
        <p:spPr>
          <a:xfrm>
            <a:off x="2301240" y="1719781"/>
            <a:ext cx="4541520" cy="794819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~</a:t>
            </a:r>
            <a:r>
              <a:rPr lang="en-US" sz="4000" dirty="0" smtClean="0"/>
              <a:t> Two Million Apps</a:t>
            </a:r>
            <a:endParaRPr lang="en-US" sz="4000" dirty="0"/>
          </a:p>
        </p:txBody>
      </p:sp>
      <p:pic>
        <p:nvPicPr>
          <p:cNvPr id="2052" name="Picture 4" descr="http://thecustomizewindows.com/wp-content/uploads/2011/11/Best-Android-Apps-List-of-50-Free-Android-App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44" y="228600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eimobile.com/wp-content/uploads/2012/01/Apple-App-Sto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80" y="22860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wp7connect.com/wp-content/uploads/2011/08/windowsphone-mango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250" y="228601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ounded Rectangle 49"/>
          <p:cNvSpPr/>
          <p:nvPr/>
        </p:nvSpPr>
        <p:spPr>
          <a:xfrm>
            <a:off x="2209800" y="3048000"/>
            <a:ext cx="4845702" cy="77972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&gt; 500,000 Developers</a:t>
            </a:r>
            <a:endParaRPr lang="en-US" sz="4000" dirty="0"/>
          </a:p>
        </p:txBody>
      </p:sp>
      <p:pic>
        <p:nvPicPr>
          <p:cNvPr id="48" name="Picture 6" descr="bos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16" y="4314603"/>
            <a:ext cx="1586431" cy="158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Groups Meeting Light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1836420" cy="183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http://www.clker.com/cliparts/1/f/9/4/11949846671265795008people_juliane_krug_08c.svg.hi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38" y="4314602"/>
            <a:ext cx="949238" cy="163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666" y="4314603"/>
            <a:ext cx="997653" cy="166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9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5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28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3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4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5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7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3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8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8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8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0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112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ontent Placeholder 2"/>
          <p:cNvSpPr txBox="1">
            <a:spLocks/>
          </p:cNvSpPr>
          <p:nvPr/>
        </p:nvSpPr>
        <p:spPr>
          <a:xfrm>
            <a:off x="217932" y="228600"/>
            <a:ext cx="60198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3429000" y="4118670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429000" y="575987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819124" y="567474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841324" y="576966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355513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7306276" y="4127178"/>
            <a:ext cx="911037" cy="10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318969" y="576966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870025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4993972" y="5689459"/>
            <a:ext cx="137160" cy="13716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72"/>
          <p:cNvSpPr/>
          <p:nvPr/>
        </p:nvSpPr>
        <p:spPr>
          <a:xfrm>
            <a:off x="7946636" y="4057710"/>
            <a:ext cx="137160" cy="13716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3443706" y="550471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75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59" y="5962710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Straight Connector 75"/>
          <p:cNvCxnSpPr/>
          <p:nvPr/>
        </p:nvCxnSpPr>
        <p:spPr>
          <a:xfrm>
            <a:off x="8220455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3429000" y="4939477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443706" y="4664333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5810411" y="4939477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324600" y="484803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72" idx="7"/>
          </p:cNvCxnSpPr>
          <p:nvPr/>
        </p:nvCxnSpPr>
        <p:spPr>
          <a:xfrm flipV="1">
            <a:off x="5111045" y="5046822"/>
            <a:ext cx="638426" cy="662724"/>
          </a:xfrm>
          <a:prstGeom prst="line">
            <a:avLst/>
          </a:prstGeom>
          <a:ln w="5715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3" idx="4"/>
          </p:cNvCxnSpPr>
          <p:nvPr/>
        </p:nvCxnSpPr>
        <p:spPr>
          <a:xfrm>
            <a:off x="8015216" y="4194870"/>
            <a:ext cx="303753" cy="1463734"/>
          </a:xfrm>
          <a:prstGeom prst="line">
            <a:avLst/>
          </a:prstGeom>
          <a:ln w="5715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84" idx="7"/>
          </p:cNvCxnSpPr>
          <p:nvPr/>
        </p:nvCxnSpPr>
        <p:spPr>
          <a:xfrm flipV="1">
            <a:off x="6184578" y="4236956"/>
            <a:ext cx="1059999" cy="654028"/>
          </a:xfrm>
          <a:prstGeom prst="line">
            <a:avLst/>
          </a:prstGeom>
          <a:ln w="5715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6067505" y="4870897"/>
            <a:ext cx="137160" cy="13716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3429000" y="3857086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5788211" y="4849340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315200" y="4029429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318969" y="5679478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997940" y="4448890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UI Dispatch </a:t>
            </a:r>
          </a:p>
          <a:p>
            <a:pPr algn="ctr"/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</a:t>
            </a:r>
            <a:endParaRPr lang="en-US" sz="1400" dirty="0">
              <a:solidFill>
                <a:srgbClr val="C0000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flipV="1">
            <a:off x="7842004" y="4236956"/>
            <a:ext cx="104632" cy="25537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553625" y="3762791"/>
            <a:ext cx="1602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Download Callback</a:t>
            </a:r>
            <a:endParaRPr lang="en-US" sz="14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7103561" y="4010974"/>
            <a:ext cx="105622" cy="5959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4840298" y="5484886"/>
            <a:ext cx="150060" cy="20414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3657600" y="5177109"/>
            <a:ext cx="1286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Async GPS Call</a:t>
            </a:r>
            <a:endParaRPr lang="en-US" sz="1400" dirty="0">
              <a:solidFill>
                <a:srgbClr val="C0000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5600700" y="4664333"/>
            <a:ext cx="114300" cy="2335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4624686" y="4385606"/>
            <a:ext cx="1163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GPS Callback</a:t>
            </a:r>
            <a:endParaRPr lang="en-US" sz="14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237016" y="5126290"/>
            <a:ext cx="1311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Async Http Call</a:t>
            </a:r>
            <a:endParaRPr lang="en-US" sz="1400" dirty="0">
              <a:solidFill>
                <a:srgbClr val="C0000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 flipV="1">
            <a:off x="6202069" y="5046823"/>
            <a:ext cx="119934" cy="1538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856611" y="5756310"/>
            <a:ext cx="11897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UI Dispatcher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Callback</a:t>
            </a:r>
            <a:endParaRPr lang="en-US" sz="1400" dirty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8031776" y="5826619"/>
            <a:ext cx="193310" cy="4684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Async Calls and Callbacks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53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8" grpId="0"/>
      <p:bldP spid="8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60877" y="3675094"/>
            <a:ext cx="4639723" cy="2878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Async Calls and Callbacks</a:t>
            </a:r>
            <a:endParaRPr lang="en-US" sz="4000" dirty="0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7703820" cy="236219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Log Callback Start</a:t>
            </a:r>
          </a:p>
          <a:p>
            <a:pPr lvl="1"/>
            <a:r>
              <a:rPr lang="en-US" sz="2200" dirty="0" smtClean="0"/>
              <a:t>We capture start of the thread</a:t>
            </a:r>
          </a:p>
          <a:p>
            <a:r>
              <a:rPr lang="en-US" sz="2600" dirty="0" smtClean="0"/>
              <a:t>Log Async Call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Match Async Call to its Callback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2" name="Down Arrow 41"/>
          <p:cNvSpPr/>
          <p:nvPr/>
        </p:nvSpPr>
        <p:spPr>
          <a:xfrm>
            <a:off x="7086600" y="3412209"/>
            <a:ext cx="457200" cy="5334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>
            <a:off x="5907485" y="4276477"/>
            <a:ext cx="457200" cy="5334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6381913" y="3945609"/>
            <a:ext cx="457200" cy="533400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99740" y="3842564"/>
            <a:ext cx="47532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GPSCallback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(location) 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Http.AsyncGet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(url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Logger.AsyncCall(5);</a:t>
            </a:r>
          </a:p>
          <a:p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}</a:t>
            </a:r>
          </a:p>
          <a:p>
            <a:endParaRPr lang="en-US" sz="5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Logger.UpcallStart(3);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....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7306276" y="4127178"/>
            <a:ext cx="911037" cy="10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220455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810411" y="4939477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324600" y="484803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2" idx="7"/>
          </p:cNvCxnSpPr>
          <p:nvPr/>
        </p:nvCxnSpPr>
        <p:spPr>
          <a:xfrm flipV="1">
            <a:off x="6184578" y="4236956"/>
            <a:ext cx="1059999" cy="654028"/>
          </a:xfrm>
          <a:prstGeom prst="line">
            <a:avLst/>
          </a:prstGeom>
          <a:ln w="57150">
            <a:solidFill>
              <a:srgbClr val="0070C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6067505" y="4870897"/>
            <a:ext cx="137160" cy="13716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3" name="Straight Connector 62"/>
          <p:cNvCxnSpPr/>
          <p:nvPr/>
        </p:nvCxnSpPr>
        <p:spPr>
          <a:xfrm>
            <a:off x="5788211" y="4849340"/>
            <a:ext cx="0" cy="1828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315200" y="4029429"/>
            <a:ext cx="0" cy="18288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257167" y="4424546"/>
            <a:ext cx="18069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Download Callback</a:t>
            </a:r>
            <a:endParaRPr lang="en-US" sz="16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 flipV="1">
            <a:off x="7384121" y="4267570"/>
            <a:ext cx="136404" cy="183208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237016" y="5126290"/>
            <a:ext cx="1311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Async Http Call</a:t>
            </a:r>
            <a:endParaRPr lang="en-US" sz="1400" dirty="0">
              <a:solidFill>
                <a:srgbClr val="C0000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6202069" y="5046823"/>
            <a:ext cx="119934" cy="1538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486400" y="5632847"/>
            <a:ext cx="314278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dirty="0" smtClean="0">
                <a:solidFill>
                  <a:srgbClr val="0070C0"/>
                </a:solidFill>
              </a:rPr>
              <a:t>Detour </a:t>
            </a:r>
            <a:r>
              <a:rPr lang="en-US" sz="3400" dirty="0">
                <a:solidFill>
                  <a:srgbClr val="0070C0"/>
                </a:solidFill>
              </a:rPr>
              <a:t>Callbacks</a:t>
            </a:r>
          </a:p>
        </p:txBody>
      </p:sp>
    </p:spTree>
    <p:extLst>
      <p:ext uri="{BB962C8B-B14F-4D97-AF65-F5344CB8AC3E}">
        <p14:creationId xmlns:p14="http://schemas.microsoft.com/office/powerpoint/2010/main" val="151929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685800" y="2292459"/>
            <a:ext cx="7924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6200" y="1530459"/>
            <a:ext cx="12965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System</a:t>
            </a:r>
            <a:endParaRPr lang="en-US" sz="3000" dirty="0"/>
          </a:p>
        </p:txBody>
      </p:sp>
      <p:sp>
        <p:nvSpPr>
          <p:cNvPr id="34" name="TextBox 33"/>
          <p:cNvSpPr txBox="1"/>
          <p:nvPr/>
        </p:nvSpPr>
        <p:spPr>
          <a:xfrm>
            <a:off x="76200" y="2424261"/>
            <a:ext cx="811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App</a:t>
            </a:r>
            <a:endParaRPr lang="en-US" sz="3000" dirty="0"/>
          </a:p>
        </p:txBody>
      </p:sp>
      <p:sp>
        <p:nvSpPr>
          <p:cNvPr id="36" name="TextBox 35"/>
          <p:cNvSpPr txBox="1"/>
          <p:nvPr/>
        </p:nvSpPr>
        <p:spPr>
          <a:xfrm>
            <a:off x="2558879" y="1581090"/>
            <a:ext cx="33847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Http.AsyncGet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00200" y="2870537"/>
            <a:ext cx="15953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Async Call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71800" y="23738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endParaRPr lang="en-US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90566" y="2737247"/>
            <a:ext cx="3223959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Right Arrow 4"/>
          <p:cNvSpPr/>
          <p:nvPr/>
        </p:nvSpPr>
        <p:spPr>
          <a:xfrm rot="18807092">
            <a:off x="2227956" y="2272841"/>
            <a:ext cx="1080386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2645544">
            <a:off x="5521647" y="2221468"/>
            <a:ext cx="843907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Callbacks</a:t>
            </a:r>
            <a:endParaRPr lang="en-US" sz="4000" dirty="0"/>
          </a:p>
        </p:txBody>
      </p:sp>
      <p:sp>
        <p:nvSpPr>
          <p:cNvPr id="14" name="Up Arrow 13"/>
          <p:cNvSpPr/>
          <p:nvPr/>
        </p:nvSpPr>
        <p:spPr>
          <a:xfrm rot="1888956">
            <a:off x="3663226" y="980450"/>
            <a:ext cx="296550" cy="533400"/>
          </a:xfrm>
          <a:prstGeom prst="up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 rot="9414721">
            <a:off x="4572811" y="988133"/>
            <a:ext cx="296550" cy="533400"/>
          </a:xfrm>
          <a:prstGeom prst="up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3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5" grpId="0" animBg="1"/>
      <p:bldP spid="5" grpId="0" animBg="1"/>
      <p:bldP spid="17" grpId="0" animBg="1"/>
      <p:bldP spid="14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685800" y="2292459"/>
            <a:ext cx="7924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Detour Callbacks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4495800" y="4495800"/>
            <a:ext cx="38100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47742" y="5410200"/>
            <a:ext cx="3214341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DetourCallback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DownloadCallback(tweets);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0" y="4572000"/>
            <a:ext cx="25907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lass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DetourObject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3724" y="4953000"/>
            <a:ext cx="15776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3</a:t>
            </a:r>
            <a:endParaRPr lang="en-US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3505199" y="3505677"/>
            <a:ext cx="3352801" cy="30480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16200000">
            <a:off x="6710273" y="4262526"/>
            <a:ext cx="1971853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6064" y="2362200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obj.DetourCallback</a:t>
            </a:r>
            <a:endParaRPr lang="en-US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5091" y="3270647"/>
            <a:ext cx="15953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3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5124" y="3358396"/>
            <a:ext cx="15776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3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6200" y="4191000"/>
            <a:ext cx="4448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Http.AsyncGet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(url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/>
          </a:p>
        </p:txBody>
      </p:sp>
      <p:sp>
        <p:nvSpPr>
          <p:cNvPr id="27" name="Rectangle 26"/>
          <p:cNvSpPr/>
          <p:nvPr/>
        </p:nvSpPr>
        <p:spPr>
          <a:xfrm>
            <a:off x="-76200" y="4191000"/>
            <a:ext cx="4785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Http.AsyncGet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(url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obj.DetourCallback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1831" y="3852446"/>
            <a:ext cx="6019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bj = new DetourObject(DownloadCallback, MatchId++);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00" y="1530459"/>
            <a:ext cx="12965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System</a:t>
            </a:r>
            <a:endParaRPr lang="en-US" sz="3000" dirty="0"/>
          </a:p>
        </p:txBody>
      </p:sp>
      <p:sp>
        <p:nvSpPr>
          <p:cNvPr id="35" name="TextBox 34"/>
          <p:cNvSpPr txBox="1"/>
          <p:nvPr/>
        </p:nvSpPr>
        <p:spPr>
          <a:xfrm>
            <a:off x="76200" y="2424261"/>
            <a:ext cx="811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App</a:t>
            </a:r>
            <a:endParaRPr lang="en-US" sz="3000" dirty="0"/>
          </a:p>
        </p:txBody>
      </p:sp>
      <p:sp>
        <p:nvSpPr>
          <p:cNvPr id="38" name="TextBox 37"/>
          <p:cNvSpPr txBox="1"/>
          <p:nvPr/>
        </p:nvSpPr>
        <p:spPr>
          <a:xfrm>
            <a:off x="2558879" y="1581090"/>
            <a:ext cx="33847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itchFamily="49" charset="0"/>
                <a:cs typeface="Consolas" pitchFamily="49" charset="0"/>
              </a:rPr>
              <a:t>Http.AsyncGet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00200" y="2870537"/>
            <a:ext cx="15953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Async Call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71800" y="23738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endParaRPr lang="en-US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2" name="Right Arrow 41"/>
          <p:cNvSpPr/>
          <p:nvPr/>
        </p:nvSpPr>
        <p:spPr>
          <a:xfrm rot="18807092">
            <a:off x="2227956" y="2272841"/>
            <a:ext cx="1080386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otched Right Arrow 5"/>
          <p:cNvSpPr/>
          <p:nvPr/>
        </p:nvSpPr>
        <p:spPr>
          <a:xfrm>
            <a:off x="3390899" y="2931934"/>
            <a:ext cx="2199667" cy="293664"/>
          </a:xfrm>
          <a:prstGeom prst="notchedRightArrow">
            <a:avLst>
              <a:gd name="adj1" fmla="val 38495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90566" y="2737247"/>
            <a:ext cx="3223959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7188" y="3307140"/>
            <a:ext cx="14189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hile(...)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3" name="Up Arrow 32"/>
          <p:cNvSpPr/>
          <p:nvPr/>
        </p:nvSpPr>
        <p:spPr>
          <a:xfrm rot="1888956">
            <a:off x="3663226" y="980450"/>
            <a:ext cx="296550" cy="533400"/>
          </a:xfrm>
          <a:prstGeom prst="up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Up Arrow 33"/>
          <p:cNvSpPr/>
          <p:nvPr/>
        </p:nvSpPr>
        <p:spPr>
          <a:xfrm rot="9414721">
            <a:off x="4572811" y="988133"/>
            <a:ext cx="296550" cy="533400"/>
          </a:xfrm>
          <a:prstGeom prst="up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3545770" y="3543063"/>
            <a:ext cx="265731" cy="309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Down Arrow 35"/>
          <p:cNvSpPr/>
          <p:nvPr/>
        </p:nvSpPr>
        <p:spPr>
          <a:xfrm>
            <a:off x="4829204" y="3543063"/>
            <a:ext cx="265731" cy="3093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/>
      <p:bldP spid="22" grpId="0" animBg="1"/>
      <p:bldP spid="23" grpId="0" animBg="1"/>
      <p:bldP spid="24" grpId="0" animBg="1"/>
      <p:bldP spid="14" grpId="0"/>
      <p:bldP spid="25" grpId="0" animBg="1"/>
      <p:bldP spid="26" grpId="0" animBg="1"/>
      <p:bldP spid="2" grpId="0"/>
      <p:bldP spid="2" grpId="1"/>
      <p:bldP spid="27" grpId="0"/>
      <p:bldP spid="28" grpId="0"/>
      <p:bldP spid="40" grpId="0"/>
      <p:bldP spid="6" grpId="0" animBg="1"/>
      <p:bldP spid="29" grpId="0"/>
      <p:bldP spid="33" grpId="0" animBg="1"/>
      <p:bldP spid="33" grpId="1" animBg="1"/>
      <p:bldP spid="34" grpId="0" animBg="1"/>
      <p:bldP spid="34" grpId="1" animBg="1"/>
      <p:bldP spid="3" grpId="0" animBg="1"/>
      <p:bldP spid="3" grpId="1" animBg="1"/>
      <p:bldP spid="36" grpId="0" animBg="1"/>
      <p:bldP spid="36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685800" y="2292459"/>
            <a:ext cx="7924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Detour Callbacks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4495800" y="4495800"/>
            <a:ext cx="3810000" cy="2133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47742" y="5410200"/>
            <a:ext cx="3214341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DetourCallback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DownloadCallback(tweets);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0" y="4572000"/>
            <a:ext cx="25907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lass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DetourObject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3724" y="4953000"/>
            <a:ext cx="15776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4</a:t>
            </a:r>
            <a:endParaRPr lang="en-US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3505199" y="3505677"/>
            <a:ext cx="3352801" cy="30480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16200000">
            <a:off x="6710273" y="4262526"/>
            <a:ext cx="1971853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6064" y="2362200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obj.DetourCallback</a:t>
            </a:r>
            <a:endParaRPr lang="en-US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5091" y="3270647"/>
            <a:ext cx="15953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4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85124" y="3358396"/>
            <a:ext cx="15776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4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831" y="3852446"/>
            <a:ext cx="6019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bj = new </a:t>
            </a:r>
            <a:r>
              <a:rPr lang="en-US" sz="16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DetourObject(DownloadCallback, 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MatchId++);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00" y="1530459"/>
            <a:ext cx="12965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System</a:t>
            </a:r>
            <a:endParaRPr lang="en-US" sz="3000" dirty="0"/>
          </a:p>
        </p:txBody>
      </p:sp>
      <p:sp>
        <p:nvSpPr>
          <p:cNvPr id="35" name="TextBox 34"/>
          <p:cNvSpPr txBox="1"/>
          <p:nvPr/>
        </p:nvSpPr>
        <p:spPr>
          <a:xfrm>
            <a:off x="76200" y="2424261"/>
            <a:ext cx="811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App</a:t>
            </a:r>
            <a:endParaRPr lang="en-US" sz="3000" dirty="0"/>
          </a:p>
        </p:txBody>
      </p:sp>
      <p:sp>
        <p:nvSpPr>
          <p:cNvPr id="38" name="TextBox 37"/>
          <p:cNvSpPr txBox="1"/>
          <p:nvPr/>
        </p:nvSpPr>
        <p:spPr>
          <a:xfrm>
            <a:off x="2558879" y="1581090"/>
            <a:ext cx="33847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nsolas" pitchFamily="49" charset="0"/>
                <a:cs typeface="Consolas" pitchFamily="49" charset="0"/>
              </a:rPr>
              <a:t>Http.AsyncGet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600200" y="2870537"/>
            <a:ext cx="15953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Async Call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2" name="Right Arrow 41"/>
          <p:cNvSpPr/>
          <p:nvPr/>
        </p:nvSpPr>
        <p:spPr>
          <a:xfrm rot="18807092">
            <a:off x="2227956" y="2272841"/>
            <a:ext cx="1080386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otched Right Arrow 5"/>
          <p:cNvSpPr/>
          <p:nvPr/>
        </p:nvSpPr>
        <p:spPr>
          <a:xfrm>
            <a:off x="3390899" y="2931934"/>
            <a:ext cx="2199667" cy="293664"/>
          </a:xfrm>
          <a:prstGeom prst="notchedRightArrow">
            <a:avLst>
              <a:gd name="adj1" fmla="val 38495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90566" y="2737247"/>
            <a:ext cx="3223959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7188" y="3307140"/>
            <a:ext cx="14189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hile(...)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6" name="Up Arrow 35"/>
          <p:cNvSpPr/>
          <p:nvPr/>
        </p:nvSpPr>
        <p:spPr>
          <a:xfrm rot="1888956">
            <a:off x="3663226" y="980450"/>
            <a:ext cx="296550" cy="533400"/>
          </a:xfrm>
          <a:prstGeom prst="up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Up Arrow 36"/>
          <p:cNvSpPr/>
          <p:nvPr/>
        </p:nvSpPr>
        <p:spPr>
          <a:xfrm rot="9414721">
            <a:off x="4572811" y="988133"/>
            <a:ext cx="296550" cy="533400"/>
          </a:xfrm>
          <a:prstGeom prst="up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-76200" y="4191000"/>
            <a:ext cx="4785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Http.AsyncGet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(url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obj.DetourCallback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65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685800" y="2292459"/>
            <a:ext cx="7924800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Detour Callbacks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4495800" y="4495800"/>
            <a:ext cx="3810000" cy="2133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747742" y="5410200"/>
            <a:ext cx="3214341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DetourCallback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DownloadCallback(tweets);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800" y="4572000"/>
            <a:ext cx="259077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lass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DetourObject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3724" y="4953000"/>
            <a:ext cx="15776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5</a:t>
            </a:r>
          </a:p>
        </p:txBody>
      </p:sp>
      <p:sp>
        <p:nvSpPr>
          <p:cNvPr id="23" name="Right Arrow 22"/>
          <p:cNvSpPr/>
          <p:nvPr/>
        </p:nvSpPr>
        <p:spPr>
          <a:xfrm rot="5400000">
            <a:off x="3505199" y="3505677"/>
            <a:ext cx="3352801" cy="304800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Arrow 23"/>
          <p:cNvSpPr/>
          <p:nvPr/>
        </p:nvSpPr>
        <p:spPr>
          <a:xfrm rot="16200000">
            <a:off x="6710273" y="4262526"/>
            <a:ext cx="1971853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6064" y="2362200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obj.DetourCallback</a:t>
            </a:r>
            <a:endParaRPr lang="en-US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5091" y="3270647"/>
            <a:ext cx="15953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85124" y="3358396"/>
            <a:ext cx="15776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MatchId =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831" y="3852446"/>
            <a:ext cx="6019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bj = new </a:t>
            </a:r>
            <a:r>
              <a:rPr lang="en-US" sz="1600" b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DetourObject(DownloadCallback, 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MatchId++);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200" y="1530459"/>
            <a:ext cx="12965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System</a:t>
            </a:r>
            <a:endParaRPr lang="en-US" sz="3000" dirty="0"/>
          </a:p>
        </p:txBody>
      </p:sp>
      <p:sp>
        <p:nvSpPr>
          <p:cNvPr id="35" name="TextBox 34"/>
          <p:cNvSpPr txBox="1"/>
          <p:nvPr/>
        </p:nvSpPr>
        <p:spPr>
          <a:xfrm>
            <a:off x="76200" y="2424261"/>
            <a:ext cx="81144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App</a:t>
            </a:r>
            <a:endParaRPr lang="en-US" sz="3000" dirty="0"/>
          </a:p>
        </p:txBody>
      </p:sp>
      <p:sp>
        <p:nvSpPr>
          <p:cNvPr id="38" name="TextBox 37"/>
          <p:cNvSpPr txBox="1"/>
          <p:nvPr/>
        </p:nvSpPr>
        <p:spPr>
          <a:xfrm>
            <a:off x="2558879" y="1581090"/>
            <a:ext cx="33847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nsolas" pitchFamily="49" charset="0"/>
                <a:cs typeface="Consolas" pitchFamily="49" charset="0"/>
              </a:rPr>
              <a:t>Http.AsyncGet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00200" y="2870537"/>
            <a:ext cx="15953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Async Call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2" name="Right Arrow 41"/>
          <p:cNvSpPr/>
          <p:nvPr/>
        </p:nvSpPr>
        <p:spPr>
          <a:xfrm rot="18807092">
            <a:off x="2227956" y="2272841"/>
            <a:ext cx="1080386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otched Right Arrow 5"/>
          <p:cNvSpPr/>
          <p:nvPr/>
        </p:nvSpPr>
        <p:spPr>
          <a:xfrm>
            <a:off x="3390899" y="2931934"/>
            <a:ext cx="2199667" cy="293664"/>
          </a:xfrm>
          <a:prstGeom prst="notchedRightArrow">
            <a:avLst>
              <a:gd name="adj1" fmla="val 38495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90566" y="2737247"/>
            <a:ext cx="3223959" cy="6155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DownloadCallback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onsolas" pitchFamily="49" charset="0"/>
                <a:cs typeface="Consolas" pitchFamily="49" charset="0"/>
              </a:rPr>
              <a:t>tweets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8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7188" y="3307140"/>
            <a:ext cx="14189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hile(...)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3" name="Up Arrow 32"/>
          <p:cNvSpPr/>
          <p:nvPr/>
        </p:nvSpPr>
        <p:spPr>
          <a:xfrm rot="1888956">
            <a:off x="3663226" y="980450"/>
            <a:ext cx="296550" cy="533400"/>
          </a:xfrm>
          <a:prstGeom prst="up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Up Arrow 33"/>
          <p:cNvSpPr/>
          <p:nvPr/>
        </p:nvSpPr>
        <p:spPr>
          <a:xfrm rot="9414721">
            <a:off x="4572811" y="988133"/>
            <a:ext cx="296550" cy="533400"/>
          </a:xfrm>
          <a:prstGeom prst="upArrow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-76200" y="4191000"/>
            <a:ext cx="4785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Http.AsyncGet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(url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b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obj.DetourCallback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070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Detour Callbacks</a:t>
            </a:r>
          </a:p>
          <a:p>
            <a:r>
              <a:rPr lang="en-US" dirty="0">
                <a:solidFill>
                  <a:srgbClr val="C00000"/>
                </a:solidFill>
              </a:rPr>
              <a:t>Delayed Callbacks</a:t>
            </a:r>
          </a:p>
          <a:p>
            <a:pPr lvl="1"/>
            <a:r>
              <a:rPr lang="en-US" dirty="0"/>
              <a:t>Track Object </a:t>
            </a:r>
            <a:r>
              <a:rPr lang="en-US" dirty="0" smtClean="0"/>
              <a:t>Ids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Event Subscriptions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/>
              <a:t>Async Calls and Callbacks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3313216" y="4876800"/>
            <a:ext cx="2706584" cy="649224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Low Overhead</a:t>
            </a:r>
            <a:endParaRPr lang="en-US" sz="3000" dirty="0">
              <a:solidFill>
                <a:srgbClr val="0070C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553200" y="3472652"/>
            <a:ext cx="1981200" cy="1371600"/>
            <a:chOff x="6705600" y="2667000"/>
            <a:chExt cx="1981200" cy="1371600"/>
          </a:xfrm>
        </p:grpSpPr>
        <p:sp>
          <p:nvSpPr>
            <p:cNvPr id="70" name="Rounded Rectangle 69"/>
            <p:cNvSpPr/>
            <p:nvPr/>
          </p:nvSpPr>
          <p:spPr>
            <a:xfrm>
              <a:off x="6705600" y="2667000"/>
              <a:ext cx="1981200" cy="1371600"/>
            </a:xfrm>
            <a:prstGeom prst="round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34200" y="2819400"/>
              <a:ext cx="159530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nsolas" pitchFamily="49" charset="0"/>
                  <a:cs typeface="Consolas" pitchFamily="49" charset="0"/>
                </a:rPr>
                <a:t>void foo()</a:t>
              </a:r>
            </a:p>
            <a:p>
              <a:r>
                <a:rPr lang="en-US" sz="2000" dirty="0" smtClean="0">
                  <a:latin typeface="Consolas" pitchFamily="49" charset="0"/>
                  <a:cs typeface="Consolas" pitchFamily="49" charset="0"/>
                </a:rPr>
                <a:t>{</a:t>
              </a:r>
            </a:p>
            <a:p>
              <a:r>
                <a:rPr lang="en-US" sz="2000" dirty="0">
                  <a:latin typeface="Consolas" pitchFamily="49" charset="0"/>
                  <a:cs typeface="Consolas" pitchFamily="49" charset="0"/>
                </a:rPr>
                <a:t>}</a:t>
              </a:r>
              <a:endParaRPr lang="en-US" sz="2000" dirty="0" smtClean="0">
                <a:latin typeface="Consolas" pitchFamily="49" charset="0"/>
                <a:cs typeface="Consolas" pitchFamily="49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50951" y="3028188"/>
            <a:ext cx="4343400" cy="2382012"/>
            <a:chOff x="838200" y="3200400"/>
            <a:chExt cx="4343400" cy="2382012"/>
          </a:xfrm>
        </p:grpSpPr>
        <p:sp>
          <p:nvSpPr>
            <p:cNvPr id="2" name="Rounded Rectangle 1"/>
            <p:cNvSpPr/>
            <p:nvPr/>
          </p:nvSpPr>
          <p:spPr>
            <a:xfrm>
              <a:off x="838200" y="3200400"/>
              <a:ext cx="4343400" cy="2382012"/>
            </a:xfrm>
            <a:prstGeom prst="round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90600" y="3403431"/>
              <a:ext cx="3993401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Consolas" pitchFamily="49" charset="0"/>
                  <a:cs typeface="Consolas" pitchFamily="49" charset="0"/>
                </a:rPr>
                <a:t>Thread t = </a:t>
              </a:r>
              <a:r>
                <a:rPr lang="en-US" sz="2000" dirty="0" smtClean="0">
                  <a:solidFill>
                    <a:srgbClr val="0070C0"/>
                  </a:solidFill>
                  <a:latin typeface="Consolas" pitchFamily="49" charset="0"/>
                  <a:cs typeface="Consolas" pitchFamily="49" charset="0"/>
                </a:rPr>
                <a:t>new</a:t>
              </a:r>
              <a:r>
                <a:rPr lang="en-US" sz="2000" dirty="0" smtClean="0">
                  <a:latin typeface="Consolas" pitchFamily="49" charset="0"/>
                  <a:cs typeface="Consolas" pitchFamily="49" charset="0"/>
                </a:rPr>
                <a:t> Thread(</a:t>
              </a:r>
              <a:r>
                <a:rPr lang="en-US" sz="2000" b="1" dirty="0" smtClean="0">
                  <a:latin typeface="Consolas" pitchFamily="49" charset="0"/>
                  <a:cs typeface="Consolas" pitchFamily="49" charset="0"/>
                </a:rPr>
                <a:t>foo</a:t>
              </a:r>
              <a:r>
                <a:rPr lang="en-US" sz="2000" dirty="0" smtClean="0">
                  <a:latin typeface="Consolas" pitchFamily="49" charset="0"/>
                  <a:cs typeface="Consolas" pitchFamily="49" charset="0"/>
                </a:rPr>
                <a:t>);</a:t>
              </a:r>
            </a:p>
            <a:p>
              <a:endParaRPr lang="en-US" sz="2000" dirty="0" smtClean="0">
                <a:latin typeface="Consolas" pitchFamily="49" charset="0"/>
                <a:cs typeface="Consolas" pitchFamily="49" charset="0"/>
              </a:endParaRPr>
            </a:p>
            <a:p>
              <a:r>
                <a:rPr lang="en-US" sz="2000" dirty="0" smtClean="0">
                  <a:latin typeface="Consolas" pitchFamily="49" charset="0"/>
                  <a:cs typeface="Consolas" pitchFamily="49" charset="0"/>
                </a:rPr>
                <a:t>...</a:t>
              </a:r>
            </a:p>
            <a:p>
              <a:r>
                <a:rPr lang="en-US" sz="2000" dirty="0" smtClean="0">
                  <a:latin typeface="Consolas" pitchFamily="49" charset="0"/>
                  <a:cs typeface="Consolas" pitchFamily="49" charset="0"/>
                </a:rPr>
                <a:t>...</a:t>
              </a:r>
            </a:p>
            <a:p>
              <a:endParaRPr lang="en-US" sz="2000" dirty="0">
                <a:latin typeface="Consolas" pitchFamily="49" charset="0"/>
                <a:cs typeface="Consolas" pitchFamily="49" charset="0"/>
              </a:endParaRPr>
            </a:p>
            <a:p>
              <a:r>
                <a:rPr lang="en-US" sz="2000" dirty="0" smtClean="0">
                  <a:latin typeface="Consolas" pitchFamily="49" charset="0"/>
                  <a:cs typeface="Consolas" pitchFamily="49" charset="0"/>
                </a:rPr>
                <a:t>t.Start();</a:t>
              </a:r>
            </a:p>
          </p:txBody>
        </p:sp>
      </p:grpSp>
      <p:cxnSp>
        <p:nvCxnSpPr>
          <p:cNvPr id="8" name="Straight Arrow Connector 7"/>
          <p:cNvCxnSpPr/>
          <p:nvPr/>
        </p:nvCxnSpPr>
        <p:spPr>
          <a:xfrm>
            <a:off x="5427651" y="3472652"/>
            <a:ext cx="1354149" cy="34187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3217851" y="3890730"/>
            <a:ext cx="3563949" cy="110854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11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640080"/>
            <a:ext cx="6019800" cy="278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User Interactions</a:t>
            </a:r>
          </a:p>
          <a:p>
            <a:r>
              <a:rPr lang="en-US" sz="2800" dirty="0" smtClean="0"/>
              <a:t>Thread Execution</a:t>
            </a:r>
          </a:p>
          <a:p>
            <a:r>
              <a:rPr lang="en-US" sz="2800" dirty="0" smtClean="0"/>
              <a:t>Async Calls and Callbacks</a:t>
            </a:r>
          </a:p>
          <a:p>
            <a:r>
              <a:rPr lang="en-US" sz="2800" dirty="0" smtClean="0"/>
              <a:t>UI Updates</a:t>
            </a:r>
          </a:p>
          <a:p>
            <a:r>
              <a:rPr lang="en-US" sz="2800" dirty="0" smtClean="0"/>
              <a:t>Thread Synchronization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780" y="70247"/>
            <a:ext cx="159082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Capture</a:t>
            </a:r>
            <a:endParaRPr lang="en-US" sz="3400" dirty="0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429000" y="4118670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3429000" y="5759879"/>
            <a:ext cx="5687568" cy="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19124" y="567474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841324" y="5769663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55513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15200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306276" y="4127178"/>
            <a:ext cx="911037" cy="10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318969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318969" y="5769662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870025" y="5679478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993972" y="5689459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7946636" y="4057710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443706" y="5504716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UI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pic>
        <p:nvPicPr>
          <p:cNvPr id="44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59" y="5962710"/>
            <a:ext cx="446964" cy="5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Straight Connector 44"/>
          <p:cNvCxnSpPr/>
          <p:nvPr/>
        </p:nvCxnSpPr>
        <p:spPr>
          <a:xfrm>
            <a:off x="8220455" y="402942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3429000" y="4939477"/>
            <a:ext cx="55046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443706" y="4664333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5788211" y="4849340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810411" y="4939477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24600" y="4848037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1" idx="7"/>
          </p:cNvCxnSpPr>
          <p:nvPr/>
        </p:nvCxnSpPr>
        <p:spPr>
          <a:xfrm flipV="1">
            <a:off x="5111045" y="5046822"/>
            <a:ext cx="638426" cy="66272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42" idx="4"/>
          </p:cNvCxnSpPr>
          <p:nvPr/>
        </p:nvCxnSpPr>
        <p:spPr>
          <a:xfrm>
            <a:off x="8015216" y="4194870"/>
            <a:ext cx="303753" cy="146373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7" idx="7"/>
          </p:cNvCxnSpPr>
          <p:nvPr/>
        </p:nvCxnSpPr>
        <p:spPr>
          <a:xfrm flipV="1">
            <a:off x="6184578" y="4236956"/>
            <a:ext cx="1059999" cy="654028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067505" y="4870897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429000" y="3857086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Corbel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391517" y="3048000"/>
            <a:ext cx="2874066" cy="569119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User Transaction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76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Keeping the overhead low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954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Use app idle time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Garbage collect detour objects during idle time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Log to memory, write to disk during idle time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Compress </a:t>
            </a:r>
            <a:r>
              <a:rPr lang="en-US" dirty="0" smtClean="0"/>
              <a:t>log before sending to server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r>
              <a:rPr lang="en-US" sz="2600" dirty="0" smtClean="0"/>
              <a:t> Delta encoding to achieve high compression</a:t>
            </a:r>
          </a:p>
          <a:p>
            <a:pPr>
              <a:lnSpc>
                <a:spcPct val="120000"/>
              </a:lnSpc>
              <a:spcBef>
                <a:spcPts val="500"/>
              </a:spcBef>
            </a:pPr>
            <a:r>
              <a:rPr lang="en-US" dirty="0" smtClean="0"/>
              <a:t>Background transfer after app quits</a:t>
            </a:r>
          </a:p>
          <a:p>
            <a:pPr lvl="1">
              <a:lnSpc>
                <a:spcPct val="120000"/>
              </a:lnSpc>
              <a:spcBef>
                <a:spcPts val="5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7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own Arrow 49"/>
          <p:cNvSpPr/>
          <p:nvPr/>
        </p:nvSpPr>
        <p:spPr>
          <a:xfrm>
            <a:off x="2173484" y="4662154"/>
            <a:ext cx="231821" cy="101017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14" y="914400"/>
            <a:ext cx="485586" cy="8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50504" y="5246427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Users</a:t>
            </a:r>
            <a:endParaRPr lang="en-US" sz="2000" dirty="0">
              <a:latin typeface="Corbel" panose="020B0503020204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691372" y="1079038"/>
            <a:ext cx="1196045" cy="461665"/>
            <a:chOff x="1368984" y="875718"/>
            <a:chExt cx="1196045" cy="461665"/>
          </a:xfrm>
        </p:grpSpPr>
        <p:sp>
          <p:nvSpPr>
            <p:cNvPr id="36" name="Snip Single Corner Rectangle 35"/>
            <p:cNvSpPr/>
            <p:nvPr/>
          </p:nvSpPr>
          <p:spPr>
            <a:xfrm>
              <a:off x="1368984" y="875718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7" name="TextBox 15"/>
            <p:cNvSpPr txBox="1"/>
            <p:nvPr/>
          </p:nvSpPr>
          <p:spPr>
            <a:xfrm>
              <a:off x="1807355" y="87571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38" name="Picture 2" descr="Around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119" y="976309"/>
              <a:ext cx="281481" cy="281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Left Arrow 2"/>
          <p:cNvSpPr/>
          <p:nvPr/>
        </p:nvSpPr>
        <p:spPr>
          <a:xfrm>
            <a:off x="3089494" y="1248898"/>
            <a:ext cx="949106" cy="231111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257740" y="2095179"/>
            <a:ext cx="2057400" cy="4957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Instrumenter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96527" y="2893212"/>
            <a:ext cx="1196045" cy="572424"/>
            <a:chOff x="523760" y="2327641"/>
            <a:chExt cx="1196045" cy="572424"/>
          </a:xfrm>
        </p:grpSpPr>
        <p:grpSp>
          <p:nvGrpSpPr>
            <p:cNvPr id="32" name="Group 31"/>
            <p:cNvGrpSpPr/>
            <p:nvPr/>
          </p:nvGrpSpPr>
          <p:grpSpPr>
            <a:xfrm>
              <a:off x="523760" y="2438400"/>
              <a:ext cx="1196045" cy="461665"/>
              <a:chOff x="1368984" y="875718"/>
              <a:chExt cx="1196045" cy="461665"/>
            </a:xfrm>
          </p:grpSpPr>
          <p:sp>
            <p:nvSpPr>
              <p:cNvPr id="34" name="Snip Single Corner Rectangle 33"/>
              <p:cNvSpPr/>
              <p:nvPr/>
            </p:nvSpPr>
            <p:spPr>
              <a:xfrm>
                <a:off x="1368984" y="875718"/>
                <a:ext cx="1196045" cy="457200"/>
              </a:xfrm>
              <a:prstGeom prst="snip1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9" name="TextBox 15"/>
              <p:cNvSpPr txBox="1"/>
              <p:nvPr/>
            </p:nvSpPr>
            <p:spPr>
              <a:xfrm>
                <a:off x="1807355" y="875718"/>
                <a:ext cx="707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latin typeface="Corbel" pitchFamily="34" charset="0"/>
                  </a:rPr>
                  <a:t>App</a:t>
                </a:r>
                <a:endParaRPr lang="en-US" sz="2400" dirty="0">
                  <a:latin typeface="Corbel" pitchFamily="34" charset="0"/>
                </a:endParaRPr>
              </a:p>
            </p:txBody>
          </p:sp>
          <p:pic>
            <p:nvPicPr>
              <p:cNvPr id="40" name="Picture 2" descr="AroundM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1119" y="976309"/>
                <a:ext cx="281481" cy="281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Rounded Rectangle 32"/>
            <p:cNvSpPr/>
            <p:nvPr/>
          </p:nvSpPr>
          <p:spPr>
            <a:xfrm>
              <a:off x="559826" y="2327641"/>
              <a:ext cx="1066800" cy="1828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Instrumented</a:t>
              </a:r>
              <a:endParaRPr lang="en-US" sz="1200" dirty="0"/>
            </a:p>
          </p:txBody>
        </p:sp>
      </p:grpSp>
      <p:sp>
        <p:nvSpPr>
          <p:cNvPr id="42" name="Down Arrow 41"/>
          <p:cNvSpPr/>
          <p:nvPr/>
        </p:nvSpPr>
        <p:spPr>
          <a:xfrm>
            <a:off x="2172140" y="1600200"/>
            <a:ext cx="233165" cy="46885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>
            <a:off x="2176705" y="2625652"/>
            <a:ext cx="228600" cy="269948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2172140" y="3498165"/>
            <a:ext cx="228600" cy="26068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6096002" y="3219510"/>
            <a:ext cx="1752598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Analysis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096001" y="990600"/>
            <a:ext cx="1752599" cy="73579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Feedback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260754" y="3785862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56" name="Down Arrow 55"/>
          <p:cNvSpPr/>
          <p:nvPr/>
        </p:nvSpPr>
        <p:spPr>
          <a:xfrm flipV="1">
            <a:off x="6868744" y="1834627"/>
            <a:ext cx="231821" cy="1232483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7" name="Left Arrow 56"/>
          <p:cNvSpPr/>
          <p:nvPr/>
        </p:nvSpPr>
        <p:spPr>
          <a:xfrm>
            <a:off x="4953000" y="1269738"/>
            <a:ext cx="949410" cy="228600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63480" y="4445746"/>
            <a:ext cx="100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Traces</a:t>
            </a:r>
            <a:endParaRPr lang="en-US" sz="2400" dirty="0">
              <a:latin typeface="Corbel" panose="020B0503020204020204" pitchFamily="34" charset="0"/>
            </a:endParaRPr>
          </a:p>
        </p:txBody>
      </p:sp>
      <p:cxnSp>
        <p:nvCxnSpPr>
          <p:cNvPr id="48" name="Elbow Connector 47"/>
          <p:cNvCxnSpPr>
            <a:endCxn id="54" idx="2"/>
          </p:cNvCxnSpPr>
          <p:nvPr/>
        </p:nvCxnSpPr>
        <p:spPr>
          <a:xfrm flipV="1">
            <a:off x="3142239" y="4216154"/>
            <a:ext cx="3842416" cy="1891078"/>
          </a:xfrm>
          <a:prstGeom prst="bentConnector2">
            <a:avLst/>
          </a:prstGeom>
          <a:ln w="1270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flipV="1">
            <a:off x="3142239" y="4242816"/>
            <a:ext cx="3842416" cy="1865376"/>
          </a:xfrm>
          <a:prstGeom prst="bentConnector2">
            <a:avLst/>
          </a:prstGeom>
          <a:ln w="107950">
            <a:solidFill>
              <a:schemeClr val="bg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43290" y="1748902"/>
            <a:ext cx="1276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Developer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AppInsight</a:t>
            </a:r>
            <a:endParaRPr lang="en-US" sz="40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1686216" y="3794193"/>
            <a:ext cx="1206356" cy="846447"/>
            <a:chOff x="597878" y="3124199"/>
            <a:chExt cx="1206356" cy="846447"/>
          </a:xfrm>
        </p:grpSpPr>
        <p:sp>
          <p:nvSpPr>
            <p:cNvPr id="47" name="Rounded Rectangle 46"/>
            <p:cNvSpPr/>
            <p:nvPr/>
          </p:nvSpPr>
          <p:spPr>
            <a:xfrm>
              <a:off x="597878" y="3124199"/>
              <a:ext cx="1206356" cy="84644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orbel" panose="020B0503020204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25949" y="3200400"/>
              <a:ext cx="7665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App</a:t>
              </a:r>
            </a:p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Store</a:t>
              </a:r>
              <a:endParaRPr lang="en-US" sz="2000" dirty="0">
                <a:latin typeface="Corbel" panose="020B0503020204020204" pitchFamily="34" charset="0"/>
              </a:endParaRPr>
            </a:p>
          </p:txBody>
        </p:sp>
        <p:pic>
          <p:nvPicPr>
            <p:cNvPr id="55" name="Picture 2" descr="http://icons.iconarchive.com/icons/dakirby309/windows-8-metro/256/Web-Windows-Store-Metro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21" y="3223264"/>
              <a:ext cx="316959" cy="31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apple app store icon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40" y="356616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95" y="5724953"/>
            <a:ext cx="447599" cy="80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02808"/>
            <a:ext cx="433756" cy="8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380" y="5702808"/>
            <a:ext cx="436859" cy="80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29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0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 animBg="1"/>
      <p:bldP spid="26" grpId="0" animBg="1"/>
      <p:bldP spid="42" grpId="0" animBg="1"/>
      <p:bldP spid="43" grpId="0" animBg="1"/>
      <p:bldP spid="44" grpId="0" animBg="1"/>
      <p:bldP spid="52" grpId="0" animBg="1"/>
      <p:bldP spid="53" grpId="0" animBg="1"/>
      <p:bldP spid="56" grpId="0" animBg="1"/>
      <p:bldP spid="57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1447800" y="5181600"/>
            <a:ext cx="6522603" cy="1371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56" name="Picture 12" descr="iToiletFi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77" y="5354106"/>
            <a:ext cx="1046694" cy="104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2865003" y="5638800"/>
            <a:ext cx="4964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rbel" pitchFamily="34" charset="0"/>
              </a:rPr>
              <a:t>Too </a:t>
            </a:r>
            <a:r>
              <a:rPr lang="en-US" sz="2400" b="1" dirty="0">
                <a:solidFill>
                  <a:srgbClr val="FF0000"/>
                </a:solidFill>
                <a:latin typeface="Corbel" pitchFamily="34" charset="0"/>
              </a:rPr>
              <a:t>slow</a:t>
            </a:r>
            <a:r>
              <a:rPr lang="en-US" sz="2400" dirty="0">
                <a:solidFill>
                  <a:srgbClr val="FF0000"/>
                </a:solidFill>
                <a:latin typeface="Corbel" pitchFamily="34" charset="0"/>
              </a:rPr>
              <a:t> </a:t>
            </a:r>
            <a:r>
              <a:rPr lang="en-US" sz="2400" dirty="0">
                <a:latin typeface="Corbel" pitchFamily="34" charset="0"/>
              </a:rPr>
              <a:t>- killing the usefulness when you really need to go</a:t>
            </a:r>
            <a:endParaRPr lang="en-US" sz="2400" dirty="0"/>
          </a:p>
        </p:txBody>
      </p:sp>
      <p:grpSp>
        <p:nvGrpSpPr>
          <p:cNvPr id="53" name="Group 52"/>
          <p:cNvGrpSpPr>
            <a:grpSpLocks noChangeAspect="1"/>
          </p:cNvGrpSpPr>
          <p:nvPr/>
        </p:nvGrpSpPr>
        <p:grpSpPr>
          <a:xfrm>
            <a:off x="2865003" y="5359465"/>
            <a:ext cx="1354230" cy="203135"/>
            <a:chOff x="685798" y="4929963"/>
            <a:chExt cx="1447802" cy="228600"/>
          </a:xfrm>
        </p:grpSpPr>
        <p:sp>
          <p:nvSpPr>
            <p:cNvPr id="54" name="5-Point Star 53"/>
            <p:cNvSpPr/>
            <p:nvPr/>
          </p:nvSpPr>
          <p:spPr>
            <a:xfrm>
              <a:off x="685798" y="4929963"/>
              <a:ext cx="228599" cy="228600"/>
            </a:xfrm>
            <a:prstGeom prst="star5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5-Point Star 54"/>
            <p:cNvSpPr/>
            <p:nvPr/>
          </p:nvSpPr>
          <p:spPr>
            <a:xfrm>
              <a:off x="990597" y="4929963"/>
              <a:ext cx="228599" cy="228600"/>
            </a:xfrm>
            <a:prstGeom prst="star5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5-Point Star 55"/>
            <p:cNvSpPr/>
            <p:nvPr/>
          </p:nvSpPr>
          <p:spPr>
            <a:xfrm>
              <a:off x="1295396" y="4929963"/>
              <a:ext cx="228599" cy="228600"/>
            </a:xfrm>
            <a:prstGeom prst="star5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5-Point Star 56"/>
            <p:cNvSpPr/>
            <p:nvPr/>
          </p:nvSpPr>
          <p:spPr>
            <a:xfrm>
              <a:off x="1600197" y="4929963"/>
              <a:ext cx="228599" cy="228600"/>
            </a:xfrm>
            <a:prstGeom prst="star5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1905001" y="4929963"/>
              <a:ext cx="228599" cy="228600"/>
            </a:xfrm>
            <a:prstGeom prst="star5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6" name="Group 115"/>
          <p:cNvGrpSpPr>
            <a:grpSpLocks noChangeAspect="1"/>
          </p:cNvGrpSpPr>
          <p:nvPr/>
        </p:nvGrpSpPr>
        <p:grpSpPr>
          <a:xfrm>
            <a:off x="1411039" y="533400"/>
            <a:ext cx="2398961" cy="4324125"/>
            <a:chOff x="2743200" y="132588"/>
            <a:chExt cx="3657600" cy="6592824"/>
          </a:xfrm>
        </p:grpSpPr>
        <p:sp>
          <p:nvSpPr>
            <p:cNvPr id="117" name="Rounded Rectangle 116"/>
            <p:cNvSpPr/>
            <p:nvPr/>
          </p:nvSpPr>
          <p:spPr>
            <a:xfrm>
              <a:off x="2743200" y="132588"/>
              <a:ext cx="3657600" cy="6592824"/>
            </a:xfrm>
            <a:prstGeom prst="round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843430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368686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5530291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737372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921715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1060582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290401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4747443" algn="l" defTabSz="3686861" rtl="0" eaLnBrk="1" latinLnBrk="0" hangingPunct="1">
                <a:defRPr sz="7258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1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609601"/>
              <a:ext cx="3202262" cy="53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9" name="TextBox 118"/>
          <p:cNvSpPr txBox="1"/>
          <p:nvPr/>
        </p:nvSpPr>
        <p:spPr>
          <a:xfrm>
            <a:off x="4864747" y="701749"/>
            <a:ext cx="3550074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There’s an App </a:t>
            </a:r>
          </a:p>
          <a:p>
            <a:pPr algn="ctr"/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f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or 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</a:t>
            </a:r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hat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257800" y="2340114"/>
            <a:ext cx="285527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But it’s slow</a:t>
            </a:r>
            <a:endParaRPr lang="en-US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Left Arrow 2"/>
          <p:cNvSpPr/>
          <p:nvPr/>
        </p:nvSpPr>
        <p:spPr>
          <a:xfrm rot="19745368">
            <a:off x="3991586" y="1244359"/>
            <a:ext cx="855636" cy="3048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50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34" grpId="0"/>
      <p:bldP spid="119" grpId="0"/>
      <p:bldP spid="120" grpId="0"/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own Arrow 49"/>
          <p:cNvSpPr/>
          <p:nvPr/>
        </p:nvSpPr>
        <p:spPr>
          <a:xfrm>
            <a:off x="2173484" y="4662154"/>
            <a:ext cx="231821" cy="101017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14" y="914400"/>
            <a:ext cx="485586" cy="8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50504" y="5246427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Users</a:t>
            </a:r>
            <a:endParaRPr lang="en-US" sz="2000" dirty="0">
              <a:latin typeface="Corbel" panose="020B0503020204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691372" y="1079038"/>
            <a:ext cx="1196045" cy="461665"/>
            <a:chOff x="1368984" y="875718"/>
            <a:chExt cx="1196045" cy="461665"/>
          </a:xfrm>
        </p:grpSpPr>
        <p:sp>
          <p:nvSpPr>
            <p:cNvPr id="36" name="Snip Single Corner Rectangle 35"/>
            <p:cNvSpPr/>
            <p:nvPr/>
          </p:nvSpPr>
          <p:spPr>
            <a:xfrm>
              <a:off x="1368984" y="875718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7" name="TextBox 15"/>
            <p:cNvSpPr txBox="1"/>
            <p:nvPr/>
          </p:nvSpPr>
          <p:spPr>
            <a:xfrm>
              <a:off x="1807355" y="87571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38" name="Picture 2" descr="Around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119" y="976309"/>
              <a:ext cx="281481" cy="281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Left Arrow 2"/>
          <p:cNvSpPr/>
          <p:nvPr/>
        </p:nvSpPr>
        <p:spPr>
          <a:xfrm>
            <a:off x="3089494" y="1248898"/>
            <a:ext cx="949106" cy="231111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257740" y="2095179"/>
            <a:ext cx="2057400" cy="4957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Instrumenter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96527" y="2893212"/>
            <a:ext cx="1196045" cy="572424"/>
            <a:chOff x="523760" y="2327641"/>
            <a:chExt cx="1196045" cy="572424"/>
          </a:xfrm>
        </p:grpSpPr>
        <p:grpSp>
          <p:nvGrpSpPr>
            <p:cNvPr id="32" name="Group 31"/>
            <p:cNvGrpSpPr/>
            <p:nvPr/>
          </p:nvGrpSpPr>
          <p:grpSpPr>
            <a:xfrm>
              <a:off x="523760" y="2438400"/>
              <a:ext cx="1196045" cy="461665"/>
              <a:chOff x="1368984" y="875718"/>
              <a:chExt cx="1196045" cy="461665"/>
            </a:xfrm>
          </p:grpSpPr>
          <p:sp>
            <p:nvSpPr>
              <p:cNvPr id="34" name="Snip Single Corner Rectangle 33"/>
              <p:cNvSpPr/>
              <p:nvPr/>
            </p:nvSpPr>
            <p:spPr>
              <a:xfrm>
                <a:off x="1368984" y="875718"/>
                <a:ext cx="1196045" cy="457200"/>
              </a:xfrm>
              <a:prstGeom prst="snip1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9" name="TextBox 15"/>
              <p:cNvSpPr txBox="1"/>
              <p:nvPr/>
            </p:nvSpPr>
            <p:spPr>
              <a:xfrm>
                <a:off x="1807355" y="875718"/>
                <a:ext cx="707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latin typeface="Corbel" pitchFamily="34" charset="0"/>
                  </a:rPr>
                  <a:t>App</a:t>
                </a:r>
                <a:endParaRPr lang="en-US" sz="2400" dirty="0">
                  <a:latin typeface="Corbel" pitchFamily="34" charset="0"/>
                </a:endParaRPr>
              </a:p>
            </p:txBody>
          </p:sp>
          <p:pic>
            <p:nvPicPr>
              <p:cNvPr id="40" name="Picture 2" descr="AroundM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1119" y="976309"/>
                <a:ext cx="281481" cy="281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Rounded Rectangle 32"/>
            <p:cNvSpPr/>
            <p:nvPr/>
          </p:nvSpPr>
          <p:spPr>
            <a:xfrm>
              <a:off x="559826" y="2327641"/>
              <a:ext cx="1066800" cy="1828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Instrumented</a:t>
              </a:r>
              <a:endParaRPr lang="en-US" sz="1200" dirty="0"/>
            </a:p>
          </p:txBody>
        </p:sp>
      </p:grpSp>
      <p:sp>
        <p:nvSpPr>
          <p:cNvPr id="42" name="Down Arrow 41"/>
          <p:cNvSpPr/>
          <p:nvPr/>
        </p:nvSpPr>
        <p:spPr>
          <a:xfrm>
            <a:off x="2172140" y="1600200"/>
            <a:ext cx="233165" cy="46885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>
            <a:off x="2176705" y="2625652"/>
            <a:ext cx="228600" cy="269948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2172140" y="3498165"/>
            <a:ext cx="228600" cy="26068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6096002" y="3219510"/>
            <a:ext cx="1752598" cy="533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Analysis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096001" y="990600"/>
            <a:ext cx="1752599" cy="73579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Feedback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260754" y="3785862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56" name="Down Arrow 55"/>
          <p:cNvSpPr/>
          <p:nvPr/>
        </p:nvSpPr>
        <p:spPr>
          <a:xfrm flipV="1">
            <a:off x="6868744" y="1834627"/>
            <a:ext cx="231821" cy="1232483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7" name="Left Arrow 56"/>
          <p:cNvSpPr/>
          <p:nvPr/>
        </p:nvSpPr>
        <p:spPr>
          <a:xfrm>
            <a:off x="4953000" y="1269738"/>
            <a:ext cx="949410" cy="228600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63480" y="4445746"/>
            <a:ext cx="100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Traces</a:t>
            </a:r>
            <a:endParaRPr lang="en-US" sz="2400" dirty="0">
              <a:latin typeface="Corbel" panose="020B0503020204020204" pitchFamily="34" charset="0"/>
            </a:endParaRPr>
          </a:p>
        </p:txBody>
      </p:sp>
      <p:cxnSp>
        <p:nvCxnSpPr>
          <p:cNvPr id="48" name="Elbow Connector 47"/>
          <p:cNvCxnSpPr>
            <a:endCxn id="54" idx="2"/>
          </p:cNvCxnSpPr>
          <p:nvPr/>
        </p:nvCxnSpPr>
        <p:spPr>
          <a:xfrm flipV="1">
            <a:off x="3142239" y="4216154"/>
            <a:ext cx="3842416" cy="1891078"/>
          </a:xfrm>
          <a:prstGeom prst="bentConnector2">
            <a:avLst/>
          </a:prstGeom>
          <a:ln w="1270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flipV="1">
            <a:off x="3142239" y="4242816"/>
            <a:ext cx="3842416" cy="1865376"/>
          </a:xfrm>
          <a:prstGeom prst="bentConnector2">
            <a:avLst/>
          </a:prstGeom>
          <a:ln w="107950">
            <a:solidFill>
              <a:schemeClr val="bg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43290" y="1748902"/>
            <a:ext cx="1276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Developer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AppInsight</a:t>
            </a:r>
            <a:endParaRPr lang="en-US" sz="40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1686216" y="3794193"/>
            <a:ext cx="1206356" cy="846447"/>
            <a:chOff x="597878" y="3124199"/>
            <a:chExt cx="1206356" cy="846447"/>
          </a:xfrm>
        </p:grpSpPr>
        <p:sp>
          <p:nvSpPr>
            <p:cNvPr id="47" name="Rounded Rectangle 46"/>
            <p:cNvSpPr/>
            <p:nvPr/>
          </p:nvSpPr>
          <p:spPr>
            <a:xfrm>
              <a:off x="597878" y="3124199"/>
              <a:ext cx="1206356" cy="84644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orbel" panose="020B0503020204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25949" y="3200400"/>
              <a:ext cx="7665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App</a:t>
              </a:r>
            </a:p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Store</a:t>
              </a:r>
              <a:endParaRPr lang="en-US" sz="2000" dirty="0">
                <a:latin typeface="Corbel" panose="020B0503020204020204" pitchFamily="34" charset="0"/>
              </a:endParaRPr>
            </a:p>
          </p:txBody>
        </p:sp>
        <p:pic>
          <p:nvPicPr>
            <p:cNvPr id="64" name="Picture 2" descr="http://icons.iconarchive.com/icons/dakirby309/windows-8-metro/256/Web-Windows-Store-Metro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21" y="3223264"/>
              <a:ext cx="316959" cy="31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apple app store icon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40" y="356616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95" y="5724953"/>
            <a:ext cx="447599" cy="80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02808"/>
            <a:ext cx="433756" cy="8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380" y="5702808"/>
            <a:ext cx="436859" cy="80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3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6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4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5" grpId="0"/>
      <p:bldP spid="3" grpId="0" animBg="1"/>
      <p:bldP spid="26" grpId="0" animBg="1"/>
      <p:bldP spid="42" grpId="0" animBg="1"/>
      <p:bldP spid="43" grpId="0" animBg="1"/>
      <p:bldP spid="44" grpId="0" animBg="1"/>
      <p:bldP spid="53" grpId="0" animBg="1"/>
      <p:bldP spid="56" grpId="0" animBg="1"/>
      <p:bldP spid="57" grpId="0" animBg="1"/>
      <p:bldP spid="2" grpId="0"/>
      <p:bldP spid="4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Aggregate Analysis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similar transactions</a:t>
            </a:r>
          </a:p>
          <a:p>
            <a:pPr lvl="1"/>
            <a:r>
              <a:rPr lang="en-US" sz="2400" dirty="0" smtClean="0"/>
              <a:t>Same transaction graph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514600"/>
            <a:ext cx="8382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70C0"/>
                </a:solidFill>
              </a:rPr>
              <a:t>Outliers</a:t>
            </a:r>
          </a:p>
          <a:p>
            <a:pPr lvl="1"/>
            <a:r>
              <a:rPr lang="en-US" dirty="0" smtClean="0"/>
              <a:t>Points to corner cases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Highlight common critical paths</a:t>
            </a:r>
          </a:p>
          <a:p>
            <a:pPr lvl="1"/>
            <a:r>
              <a:rPr lang="en-US" dirty="0" smtClean="0"/>
              <a:t>Focus development effort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Root causes of performance </a:t>
            </a:r>
            <a:r>
              <a:rPr lang="en-US" dirty="0">
                <a:solidFill>
                  <a:srgbClr val="0070C0"/>
                </a:solidFill>
              </a:rPr>
              <a:t>v</a:t>
            </a:r>
            <a:r>
              <a:rPr lang="en-US" dirty="0" smtClean="0">
                <a:solidFill>
                  <a:srgbClr val="0070C0"/>
                </a:solidFill>
              </a:rPr>
              <a:t>ariability</a:t>
            </a:r>
          </a:p>
          <a:p>
            <a:pPr lvl="1"/>
            <a:r>
              <a:rPr lang="en-US" dirty="0" smtClean="0"/>
              <a:t>Highlight what really matters in the wild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60645" y="628938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782845" y="6384305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97034" y="6294120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56721" y="4644071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247797" y="4741820"/>
            <a:ext cx="911037" cy="10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260490" y="6294120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260490" y="6384304"/>
            <a:ext cx="533400" cy="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811546" y="6294120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935493" y="6304101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888157" y="4672352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8161976" y="4644071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29732" y="5463982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751932" y="5554119"/>
            <a:ext cx="514189" cy="2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266121" y="5462679"/>
            <a:ext cx="0" cy="18288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5" idx="7"/>
          </p:cNvCxnSpPr>
          <p:nvPr/>
        </p:nvCxnSpPr>
        <p:spPr>
          <a:xfrm flipV="1">
            <a:off x="5052566" y="5661464"/>
            <a:ext cx="638426" cy="66272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4"/>
          </p:cNvCxnSpPr>
          <p:nvPr/>
        </p:nvCxnSpPr>
        <p:spPr>
          <a:xfrm>
            <a:off x="7956737" y="4809512"/>
            <a:ext cx="303753" cy="1463734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24" idx="7"/>
          </p:cNvCxnSpPr>
          <p:nvPr/>
        </p:nvCxnSpPr>
        <p:spPr>
          <a:xfrm flipV="1">
            <a:off x="6126099" y="4851598"/>
            <a:ext cx="1059999" cy="654028"/>
          </a:xfrm>
          <a:prstGeom prst="line">
            <a:avLst/>
          </a:prstGeom>
          <a:ln w="5715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009026" y="5485539"/>
            <a:ext cx="137160" cy="1371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10469" y="6067451"/>
            <a:ext cx="150060" cy="20414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81400" y="5811149"/>
            <a:ext cx="1286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Async GPS Call</a:t>
            </a:r>
            <a:endParaRPr lang="en-US" sz="14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8537" y="5811149"/>
            <a:ext cx="1311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Corbel" pitchFamily="34" charset="0"/>
                <a:ea typeface="Verdana" pitchFamily="34" charset="0"/>
                <a:cs typeface="Verdana" pitchFamily="34" charset="0"/>
              </a:rPr>
              <a:t>Async Http Call</a:t>
            </a:r>
            <a:endParaRPr lang="en-US" sz="1400" dirty="0">
              <a:solidFill>
                <a:srgbClr val="0070C0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6103913" y="5661464"/>
            <a:ext cx="119934" cy="1538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>
            <a:off x="5095706" y="5622699"/>
            <a:ext cx="224381" cy="395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Down Arrow 29"/>
          <p:cNvSpPr/>
          <p:nvPr/>
        </p:nvSpPr>
        <p:spPr>
          <a:xfrm>
            <a:off x="6506709" y="4735511"/>
            <a:ext cx="224381" cy="3640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Down Arrow 30"/>
          <p:cNvSpPr/>
          <p:nvPr/>
        </p:nvSpPr>
        <p:spPr>
          <a:xfrm>
            <a:off x="7489538" y="4352312"/>
            <a:ext cx="213777" cy="32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126099" y="4355068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Network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31440" y="52578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GPS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06832" y="3897868"/>
            <a:ext cx="81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Device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7" name="Down Arrow 36"/>
          <p:cNvSpPr/>
          <p:nvPr/>
        </p:nvSpPr>
        <p:spPr>
          <a:xfrm>
            <a:off x="8521432" y="5950073"/>
            <a:ext cx="213777" cy="3215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8101529" y="5495629"/>
            <a:ext cx="104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Compute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08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6" grpId="1"/>
      <p:bldP spid="15" grpId="0" animBg="1"/>
      <p:bldP spid="16" grpId="0" animBg="1"/>
      <p:bldP spid="24" grpId="0" animBg="1"/>
      <p:bldP spid="26" grpId="0"/>
      <p:bldP spid="27" grpId="0"/>
      <p:bldP spid="29" grpId="0" animBg="1"/>
      <p:bldP spid="30" grpId="0" animBg="1"/>
      <p:bldP spid="31" grpId="0" animBg="1"/>
      <p:bldP spid="33" grpId="0"/>
      <p:bldP spid="34" grpId="0"/>
      <p:bldP spid="35" grpId="0"/>
      <p:bldP spid="37" grpId="0" animBg="1"/>
      <p:bldP spid="3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own Arrow 49"/>
          <p:cNvSpPr/>
          <p:nvPr/>
        </p:nvSpPr>
        <p:spPr>
          <a:xfrm>
            <a:off x="2173484" y="4662154"/>
            <a:ext cx="231821" cy="101017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14" y="914400"/>
            <a:ext cx="485586" cy="8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50504" y="5246427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Users</a:t>
            </a:r>
            <a:endParaRPr lang="en-US" sz="2000" dirty="0">
              <a:latin typeface="Corbel" panose="020B0503020204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691372" y="1079038"/>
            <a:ext cx="1196045" cy="461665"/>
            <a:chOff x="1368984" y="875718"/>
            <a:chExt cx="1196045" cy="461665"/>
          </a:xfrm>
        </p:grpSpPr>
        <p:sp>
          <p:nvSpPr>
            <p:cNvPr id="36" name="Snip Single Corner Rectangle 35"/>
            <p:cNvSpPr/>
            <p:nvPr/>
          </p:nvSpPr>
          <p:spPr>
            <a:xfrm>
              <a:off x="1368984" y="875718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7" name="TextBox 15"/>
            <p:cNvSpPr txBox="1"/>
            <p:nvPr/>
          </p:nvSpPr>
          <p:spPr>
            <a:xfrm>
              <a:off x="1807355" y="87571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38" name="Picture 2" descr="Around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119" y="976309"/>
              <a:ext cx="281481" cy="281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Left Arrow 2"/>
          <p:cNvSpPr/>
          <p:nvPr/>
        </p:nvSpPr>
        <p:spPr>
          <a:xfrm>
            <a:off x="3089494" y="1248898"/>
            <a:ext cx="949106" cy="231111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257740" y="2095179"/>
            <a:ext cx="2057400" cy="4957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Instrumenter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96527" y="2893212"/>
            <a:ext cx="1196045" cy="572424"/>
            <a:chOff x="523760" y="2327641"/>
            <a:chExt cx="1196045" cy="572424"/>
          </a:xfrm>
        </p:grpSpPr>
        <p:grpSp>
          <p:nvGrpSpPr>
            <p:cNvPr id="32" name="Group 31"/>
            <p:cNvGrpSpPr/>
            <p:nvPr/>
          </p:nvGrpSpPr>
          <p:grpSpPr>
            <a:xfrm>
              <a:off x="523760" y="2438400"/>
              <a:ext cx="1196045" cy="461665"/>
              <a:chOff x="1368984" y="875718"/>
              <a:chExt cx="1196045" cy="461665"/>
            </a:xfrm>
          </p:grpSpPr>
          <p:sp>
            <p:nvSpPr>
              <p:cNvPr id="34" name="Snip Single Corner Rectangle 33"/>
              <p:cNvSpPr/>
              <p:nvPr/>
            </p:nvSpPr>
            <p:spPr>
              <a:xfrm>
                <a:off x="1368984" y="875718"/>
                <a:ext cx="1196045" cy="457200"/>
              </a:xfrm>
              <a:prstGeom prst="snip1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9" name="TextBox 15"/>
              <p:cNvSpPr txBox="1"/>
              <p:nvPr/>
            </p:nvSpPr>
            <p:spPr>
              <a:xfrm>
                <a:off x="1807355" y="875718"/>
                <a:ext cx="707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latin typeface="Corbel" pitchFamily="34" charset="0"/>
                  </a:rPr>
                  <a:t>App</a:t>
                </a:r>
                <a:endParaRPr lang="en-US" sz="2400" dirty="0">
                  <a:latin typeface="Corbel" pitchFamily="34" charset="0"/>
                </a:endParaRPr>
              </a:p>
            </p:txBody>
          </p:sp>
          <p:pic>
            <p:nvPicPr>
              <p:cNvPr id="40" name="Picture 2" descr="AroundM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1119" y="976309"/>
                <a:ext cx="281481" cy="281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Rounded Rectangle 32"/>
            <p:cNvSpPr/>
            <p:nvPr/>
          </p:nvSpPr>
          <p:spPr>
            <a:xfrm>
              <a:off x="559826" y="2327641"/>
              <a:ext cx="1066800" cy="1828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Instrumented</a:t>
              </a:r>
              <a:endParaRPr lang="en-US" sz="1200" dirty="0"/>
            </a:p>
          </p:txBody>
        </p:sp>
      </p:grpSp>
      <p:sp>
        <p:nvSpPr>
          <p:cNvPr id="42" name="Down Arrow 41"/>
          <p:cNvSpPr/>
          <p:nvPr/>
        </p:nvSpPr>
        <p:spPr>
          <a:xfrm>
            <a:off x="2172140" y="1600200"/>
            <a:ext cx="233165" cy="46885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>
            <a:off x="2176705" y="2625652"/>
            <a:ext cx="228600" cy="269948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2172140" y="3498165"/>
            <a:ext cx="228600" cy="26068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6096002" y="3219510"/>
            <a:ext cx="1752598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Analysis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096001" y="990600"/>
            <a:ext cx="1752599" cy="7357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Feedback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260754" y="3785862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56" name="Down Arrow 55"/>
          <p:cNvSpPr/>
          <p:nvPr/>
        </p:nvSpPr>
        <p:spPr>
          <a:xfrm flipV="1">
            <a:off x="6868744" y="1834627"/>
            <a:ext cx="231821" cy="1232483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7" name="Left Arrow 56"/>
          <p:cNvSpPr/>
          <p:nvPr/>
        </p:nvSpPr>
        <p:spPr>
          <a:xfrm>
            <a:off x="4953000" y="1269738"/>
            <a:ext cx="949410" cy="228600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63480" y="4445746"/>
            <a:ext cx="100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Traces</a:t>
            </a:r>
            <a:endParaRPr lang="en-US" sz="2400" dirty="0">
              <a:latin typeface="Corbel" panose="020B0503020204020204" pitchFamily="34" charset="0"/>
            </a:endParaRPr>
          </a:p>
        </p:txBody>
      </p:sp>
      <p:cxnSp>
        <p:nvCxnSpPr>
          <p:cNvPr id="48" name="Elbow Connector 47"/>
          <p:cNvCxnSpPr>
            <a:endCxn id="54" idx="2"/>
          </p:cNvCxnSpPr>
          <p:nvPr/>
        </p:nvCxnSpPr>
        <p:spPr>
          <a:xfrm flipV="1">
            <a:off x="3142239" y="4216154"/>
            <a:ext cx="3842416" cy="1891078"/>
          </a:xfrm>
          <a:prstGeom prst="bentConnector2">
            <a:avLst/>
          </a:prstGeom>
          <a:ln w="1270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flipV="1">
            <a:off x="3142239" y="4242816"/>
            <a:ext cx="3842416" cy="1865376"/>
          </a:xfrm>
          <a:prstGeom prst="bentConnector2">
            <a:avLst/>
          </a:prstGeom>
          <a:ln w="107950">
            <a:solidFill>
              <a:schemeClr val="bg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43290" y="1748902"/>
            <a:ext cx="1276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Developer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AppInsight</a:t>
            </a:r>
            <a:endParaRPr lang="en-US" sz="40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1686216" y="3794193"/>
            <a:ext cx="1206356" cy="846447"/>
            <a:chOff x="597878" y="3124199"/>
            <a:chExt cx="1206356" cy="846447"/>
          </a:xfrm>
        </p:grpSpPr>
        <p:sp>
          <p:nvSpPr>
            <p:cNvPr id="62" name="Rounded Rectangle 61"/>
            <p:cNvSpPr/>
            <p:nvPr/>
          </p:nvSpPr>
          <p:spPr>
            <a:xfrm>
              <a:off x="597878" y="3124199"/>
              <a:ext cx="1206356" cy="84644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orbel" panose="020B0503020204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25949" y="3200400"/>
              <a:ext cx="7665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App</a:t>
              </a:r>
            </a:p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Store</a:t>
              </a:r>
              <a:endParaRPr lang="en-US" sz="2000" dirty="0">
                <a:latin typeface="Corbel" panose="020B0503020204020204" pitchFamily="34" charset="0"/>
              </a:endParaRPr>
            </a:p>
          </p:txBody>
        </p:sp>
        <p:pic>
          <p:nvPicPr>
            <p:cNvPr id="64" name="Picture 2" descr="http://icons.iconarchive.com/icons/dakirby309/windows-8-metro/256/Web-Windows-Store-Metro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21" y="3223264"/>
              <a:ext cx="316959" cy="31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apple app store icon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40" y="356616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95" y="5724953"/>
            <a:ext cx="447599" cy="80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02808"/>
            <a:ext cx="433756" cy="8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380" y="5702808"/>
            <a:ext cx="436859" cy="80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48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0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3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6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2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5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1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5" grpId="0"/>
      <p:bldP spid="3" grpId="0" animBg="1"/>
      <p:bldP spid="26" grpId="0" animBg="1"/>
      <p:bldP spid="42" grpId="0" animBg="1"/>
      <p:bldP spid="43" grpId="0" animBg="1"/>
      <p:bldP spid="44" grpId="0" animBg="1"/>
      <p:bldP spid="52" grpId="0" animBg="1"/>
      <p:bldP spid="54" grpId="0" animBg="1"/>
      <p:bldP spid="56" grpId="0" animBg="1"/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6" y="1629103"/>
            <a:ext cx="897295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Developer Feedback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769381" y="990600"/>
            <a:ext cx="3200400" cy="457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Web based Interface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" y="1676400"/>
            <a:ext cx="4648201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Long User </a:t>
            </a:r>
            <a:r>
              <a:rPr lang="en-US" dirty="0"/>
              <a:t>Transactions</a:t>
            </a:r>
          </a:p>
          <a:p>
            <a:r>
              <a:rPr lang="en-US" dirty="0"/>
              <a:t>Critical </a:t>
            </a:r>
            <a:r>
              <a:rPr lang="en-US" dirty="0" smtClean="0"/>
              <a:t>Path</a:t>
            </a:r>
          </a:p>
          <a:p>
            <a:r>
              <a:rPr lang="en-US" dirty="0" smtClean="0"/>
              <a:t>Aggregate </a:t>
            </a:r>
            <a:r>
              <a:rPr lang="en-US" dirty="0"/>
              <a:t>Analysis</a:t>
            </a:r>
          </a:p>
          <a:p>
            <a:pPr lvl="1"/>
            <a:r>
              <a:rPr lang="en-US" dirty="0" smtClean="0"/>
              <a:t>Outliers</a:t>
            </a:r>
            <a:endParaRPr lang="en-US" dirty="0"/>
          </a:p>
          <a:p>
            <a:pPr lvl="1"/>
            <a:r>
              <a:rPr lang="en-US" dirty="0"/>
              <a:t>Common </a:t>
            </a:r>
            <a:r>
              <a:rPr lang="en-US" dirty="0" smtClean="0"/>
              <a:t>Case</a:t>
            </a:r>
          </a:p>
          <a:p>
            <a:pPr lvl="1"/>
            <a:r>
              <a:rPr lang="en-US" dirty="0" smtClean="0"/>
              <a:t>Factors affecting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646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own Arrow 49"/>
          <p:cNvSpPr/>
          <p:nvPr/>
        </p:nvSpPr>
        <p:spPr>
          <a:xfrm>
            <a:off x="2173484" y="4662154"/>
            <a:ext cx="231821" cy="101017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14" y="914400"/>
            <a:ext cx="485586" cy="8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50504" y="5246427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Users</a:t>
            </a:r>
            <a:endParaRPr lang="en-US" sz="2000" dirty="0">
              <a:latin typeface="Corbel" panose="020B0503020204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691372" y="1079038"/>
            <a:ext cx="1196045" cy="461665"/>
            <a:chOff x="1368984" y="875718"/>
            <a:chExt cx="1196045" cy="461665"/>
          </a:xfrm>
        </p:grpSpPr>
        <p:sp>
          <p:nvSpPr>
            <p:cNvPr id="36" name="Snip Single Corner Rectangle 35"/>
            <p:cNvSpPr/>
            <p:nvPr/>
          </p:nvSpPr>
          <p:spPr>
            <a:xfrm>
              <a:off x="1368984" y="875718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7" name="TextBox 15"/>
            <p:cNvSpPr txBox="1"/>
            <p:nvPr/>
          </p:nvSpPr>
          <p:spPr>
            <a:xfrm>
              <a:off x="1807355" y="87571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38" name="Picture 2" descr="Around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119" y="976309"/>
              <a:ext cx="281481" cy="281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Left Arrow 2"/>
          <p:cNvSpPr/>
          <p:nvPr/>
        </p:nvSpPr>
        <p:spPr>
          <a:xfrm>
            <a:off x="3089494" y="1248898"/>
            <a:ext cx="949106" cy="231111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257740" y="2095179"/>
            <a:ext cx="2057400" cy="4957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Instrumenter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96527" y="2893212"/>
            <a:ext cx="1196045" cy="572424"/>
            <a:chOff x="523760" y="2327641"/>
            <a:chExt cx="1196045" cy="572424"/>
          </a:xfrm>
        </p:grpSpPr>
        <p:grpSp>
          <p:nvGrpSpPr>
            <p:cNvPr id="32" name="Group 31"/>
            <p:cNvGrpSpPr/>
            <p:nvPr/>
          </p:nvGrpSpPr>
          <p:grpSpPr>
            <a:xfrm>
              <a:off x="523760" y="2438400"/>
              <a:ext cx="1196045" cy="461665"/>
              <a:chOff x="1368984" y="875718"/>
              <a:chExt cx="1196045" cy="461665"/>
            </a:xfrm>
          </p:grpSpPr>
          <p:sp>
            <p:nvSpPr>
              <p:cNvPr id="34" name="Snip Single Corner Rectangle 33"/>
              <p:cNvSpPr/>
              <p:nvPr/>
            </p:nvSpPr>
            <p:spPr>
              <a:xfrm>
                <a:off x="1368984" y="875718"/>
                <a:ext cx="1196045" cy="457200"/>
              </a:xfrm>
              <a:prstGeom prst="snip1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9" name="TextBox 15"/>
              <p:cNvSpPr txBox="1"/>
              <p:nvPr/>
            </p:nvSpPr>
            <p:spPr>
              <a:xfrm>
                <a:off x="1807355" y="875718"/>
                <a:ext cx="707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latin typeface="Corbel" pitchFamily="34" charset="0"/>
                  </a:rPr>
                  <a:t>App</a:t>
                </a:r>
                <a:endParaRPr lang="en-US" sz="2400" dirty="0">
                  <a:latin typeface="Corbel" pitchFamily="34" charset="0"/>
                </a:endParaRPr>
              </a:p>
            </p:txBody>
          </p:sp>
          <p:pic>
            <p:nvPicPr>
              <p:cNvPr id="40" name="Picture 2" descr="AroundM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1119" y="976309"/>
                <a:ext cx="281481" cy="281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Rounded Rectangle 32"/>
            <p:cNvSpPr/>
            <p:nvPr/>
          </p:nvSpPr>
          <p:spPr>
            <a:xfrm>
              <a:off x="559826" y="2327641"/>
              <a:ext cx="1066800" cy="1828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Instrumented</a:t>
              </a:r>
              <a:endParaRPr lang="en-US" sz="1200" dirty="0"/>
            </a:p>
          </p:txBody>
        </p:sp>
      </p:grpSp>
      <p:sp>
        <p:nvSpPr>
          <p:cNvPr id="42" name="Down Arrow 41"/>
          <p:cNvSpPr/>
          <p:nvPr/>
        </p:nvSpPr>
        <p:spPr>
          <a:xfrm>
            <a:off x="2172140" y="1600200"/>
            <a:ext cx="233165" cy="46885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>
            <a:off x="2176705" y="2625652"/>
            <a:ext cx="228600" cy="269948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2172140" y="3498165"/>
            <a:ext cx="228600" cy="26068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6096002" y="3219510"/>
            <a:ext cx="1752598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Analysis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096001" y="990600"/>
            <a:ext cx="1752599" cy="73579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Feedback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260754" y="3785862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56" name="Down Arrow 55"/>
          <p:cNvSpPr/>
          <p:nvPr/>
        </p:nvSpPr>
        <p:spPr>
          <a:xfrm flipV="1">
            <a:off x="6868744" y="1834627"/>
            <a:ext cx="231821" cy="1232483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7" name="Left Arrow 56"/>
          <p:cNvSpPr/>
          <p:nvPr/>
        </p:nvSpPr>
        <p:spPr>
          <a:xfrm>
            <a:off x="4953000" y="1269738"/>
            <a:ext cx="949410" cy="228600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63480" y="4445746"/>
            <a:ext cx="100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Traces</a:t>
            </a:r>
            <a:endParaRPr lang="en-US" sz="2400" dirty="0">
              <a:latin typeface="Corbel" panose="020B0503020204020204" pitchFamily="34" charset="0"/>
            </a:endParaRPr>
          </a:p>
        </p:txBody>
      </p:sp>
      <p:cxnSp>
        <p:nvCxnSpPr>
          <p:cNvPr id="48" name="Elbow Connector 47"/>
          <p:cNvCxnSpPr>
            <a:endCxn id="54" idx="2"/>
          </p:cNvCxnSpPr>
          <p:nvPr/>
        </p:nvCxnSpPr>
        <p:spPr>
          <a:xfrm flipV="1">
            <a:off x="3142239" y="4216154"/>
            <a:ext cx="3842416" cy="1891078"/>
          </a:xfrm>
          <a:prstGeom prst="bentConnector2">
            <a:avLst/>
          </a:prstGeom>
          <a:ln w="1270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flipV="1">
            <a:off x="3142239" y="4242816"/>
            <a:ext cx="3842416" cy="1865376"/>
          </a:xfrm>
          <a:prstGeom prst="bentConnector2">
            <a:avLst/>
          </a:prstGeom>
          <a:ln w="107950">
            <a:solidFill>
              <a:schemeClr val="bg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43290" y="1748902"/>
            <a:ext cx="1276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Developer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339949" y="2952609"/>
            <a:ext cx="2482809" cy="65767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Deployment</a:t>
            </a:r>
            <a:endParaRPr lang="en-US" sz="3200" dirty="0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AppInsight</a:t>
            </a:r>
            <a:endParaRPr lang="en-US" sz="40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1686216" y="3794193"/>
            <a:ext cx="1206356" cy="846447"/>
            <a:chOff x="597878" y="3124199"/>
            <a:chExt cx="1206356" cy="846447"/>
          </a:xfrm>
        </p:grpSpPr>
        <p:sp>
          <p:nvSpPr>
            <p:cNvPr id="63" name="Rounded Rectangle 62"/>
            <p:cNvSpPr/>
            <p:nvPr/>
          </p:nvSpPr>
          <p:spPr>
            <a:xfrm>
              <a:off x="597878" y="3124199"/>
              <a:ext cx="1206356" cy="84644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orbel" panose="020B0503020204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025949" y="3200400"/>
              <a:ext cx="7665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App</a:t>
              </a:r>
            </a:p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Store</a:t>
              </a:r>
              <a:endParaRPr lang="en-US" sz="2000" dirty="0">
                <a:latin typeface="Corbel" panose="020B0503020204020204" pitchFamily="34" charset="0"/>
              </a:endParaRPr>
            </a:p>
          </p:txBody>
        </p:sp>
        <p:pic>
          <p:nvPicPr>
            <p:cNvPr id="65" name="Picture 2" descr="http://icons.iconarchive.com/icons/dakirby309/windows-8-metro/256/Web-Windows-Store-Metro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21" y="3223264"/>
              <a:ext cx="316959" cy="31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 descr="apple app store icon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40" y="356616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95" y="5724953"/>
            <a:ext cx="447599" cy="80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02808"/>
            <a:ext cx="433756" cy="8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380" y="5702808"/>
            <a:ext cx="436859" cy="80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2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8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6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2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5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8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1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2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5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5" grpId="0"/>
      <p:bldP spid="3" grpId="0" animBg="1"/>
      <p:bldP spid="26" grpId="0" animBg="1"/>
      <p:bldP spid="42" grpId="0" animBg="1"/>
      <p:bldP spid="43" grpId="0" animBg="1"/>
      <p:bldP spid="44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2" grpId="0"/>
      <p:bldP spid="41" grpId="0"/>
      <p:bldP spid="4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Deployment</a:t>
            </a:r>
            <a:endParaRPr lang="en-US" sz="4000" dirty="0"/>
          </a:p>
        </p:txBody>
      </p:sp>
      <p:sp>
        <p:nvSpPr>
          <p:cNvPr id="6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048000"/>
          </a:xfrm>
        </p:spPr>
        <p:txBody>
          <a:bodyPr>
            <a:normAutofit/>
          </a:bodyPr>
          <a:lstStyle/>
          <a:p>
            <a:r>
              <a:rPr lang="en-US" sz="3000" dirty="0"/>
              <a:t>4</a:t>
            </a:r>
            <a:r>
              <a:rPr lang="en-US" sz="3000" dirty="0" smtClean="0"/>
              <a:t>0 apps in the Windows Phone store</a:t>
            </a:r>
          </a:p>
          <a:p>
            <a:r>
              <a:rPr lang="en-US" sz="3000" dirty="0" smtClean="0"/>
              <a:t>30 to few thousand users</a:t>
            </a:r>
          </a:p>
          <a:p>
            <a:r>
              <a:rPr lang="en-US" sz="3000" dirty="0" smtClean="0"/>
              <a:t>6 months to 1 year of data</a:t>
            </a:r>
          </a:p>
          <a:p>
            <a:r>
              <a:rPr lang="en-US" sz="3000" dirty="0" smtClean="0"/>
              <a:t>&gt; Million user transactions</a:t>
            </a:r>
          </a:p>
        </p:txBody>
      </p:sp>
    </p:spTree>
    <p:extLst>
      <p:ext uri="{BB962C8B-B14F-4D97-AF65-F5344CB8AC3E}">
        <p14:creationId xmlns:p14="http://schemas.microsoft.com/office/powerpoint/2010/main" val="386194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AppInsight Overhead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297480" y="1346809"/>
            <a:ext cx="1536405" cy="1393991"/>
            <a:chOff x="7239000" y="1144369"/>
            <a:chExt cx="1536405" cy="1393991"/>
          </a:xfrm>
        </p:grpSpPr>
        <p:sp>
          <p:nvSpPr>
            <p:cNvPr id="7" name="Snip Single Corner Rectangle 6"/>
            <p:cNvSpPr/>
            <p:nvPr/>
          </p:nvSpPr>
          <p:spPr>
            <a:xfrm>
              <a:off x="7239000" y="1144674"/>
              <a:ext cx="1536405" cy="1393686"/>
            </a:xfrm>
            <a:prstGeom prst="snip1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90508" y="1144369"/>
              <a:ext cx="119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orbel" pitchFamily="34" charset="0"/>
                </a:rPr>
                <a:t>Battery</a:t>
              </a:r>
              <a:endParaRPr lang="en-US" sz="2400" b="1" dirty="0">
                <a:latin typeface="Corbe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467600" y="1752600"/>
              <a:ext cx="10663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70C0"/>
                  </a:solidFill>
                </a:rPr>
                <a:t>&lt;1%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82602" y="1346809"/>
            <a:ext cx="1676400" cy="1393991"/>
            <a:chOff x="5410200" y="1144369"/>
            <a:chExt cx="1676400" cy="1393991"/>
          </a:xfrm>
        </p:grpSpPr>
        <p:sp>
          <p:nvSpPr>
            <p:cNvPr id="11" name="Snip Single Corner Rectangle 10"/>
            <p:cNvSpPr/>
            <p:nvPr/>
          </p:nvSpPr>
          <p:spPr>
            <a:xfrm>
              <a:off x="5486400" y="1144674"/>
              <a:ext cx="1536405" cy="1393686"/>
            </a:xfrm>
            <a:prstGeom prst="snip1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0200" y="1144369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Corbel" pitchFamily="34" charset="0"/>
                </a:rPr>
                <a:t>Binary Size</a:t>
              </a:r>
              <a:endParaRPr lang="en-US" sz="2400" b="1" dirty="0">
                <a:latin typeface="Corbe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61837" y="1752600"/>
              <a:ext cx="12009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70C0"/>
                  </a:solidFill>
                </a:rPr>
                <a:t>1.2%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88448" y="1349013"/>
            <a:ext cx="1536405" cy="1389888"/>
            <a:chOff x="2044995" y="1146573"/>
            <a:chExt cx="1536405" cy="1389888"/>
          </a:xfrm>
        </p:grpSpPr>
        <p:sp>
          <p:nvSpPr>
            <p:cNvPr id="15" name="Snip Single Corner Rectangle 14"/>
            <p:cNvSpPr/>
            <p:nvPr/>
          </p:nvSpPr>
          <p:spPr>
            <a:xfrm>
              <a:off x="2044995" y="1146573"/>
              <a:ext cx="1536405" cy="1389888"/>
            </a:xfrm>
            <a:prstGeom prst="snip1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33600" y="1149168"/>
              <a:ext cx="1295547" cy="4520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orbel" pitchFamily="34" charset="0"/>
                </a:rPr>
                <a:t>Memory</a:t>
              </a:r>
              <a:endParaRPr lang="en-US" sz="2400" b="1" dirty="0">
                <a:latin typeface="Corbe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25995" y="1759960"/>
              <a:ext cx="811441" cy="6931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70C0"/>
                  </a:solidFill>
                </a:rPr>
                <a:t>2%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825808" y="1348621"/>
            <a:ext cx="1536405" cy="1390280"/>
            <a:chOff x="3733800" y="1146181"/>
            <a:chExt cx="1536405" cy="1390280"/>
          </a:xfrm>
        </p:grpSpPr>
        <p:sp>
          <p:nvSpPr>
            <p:cNvPr id="19" name="Snip Single Corner Rectangle 18"/>
            <p:cNvSpPr/>
            <p:nvPr/>
          </p:nvSpPr>
          <p:spPr>
            <a:xfrm>
              <a:off x="3733800" y="1146573"/>
              <a:ext cx="1536405" cy="1389888"/>
            </a:xfrm>
            <a:prstGeom prst="snip1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31550" y="1146181"/>
              <a:ext cx="1350050" cy="458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orbel" pitchFamily="34" charset="0"/>
                </a:rPr>
                <a:t>Network</a:t>
              </a:r>
              <a:endParaRPr lang="en-US" sz="2400" b="1" dirty="0">
                <a:latin typeface="Corbe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81131" y="1755380"/>
              <a:ext cx="811441" cy="702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70C0"/>
                  </a:solidFill>
                </a:rPr>
                <a:t>4%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50875" y="1346809"/>
            <a:ext cx="1536405" cy="1393991"/>
            <a:chOff x="292395" y="1144369"/>
            <a:chExt cx="1536405" cy="1393991"/>
          </a:xfrm>
        </p:grpSpPr>
        <p:sp>
          <p:nvSpPr>
            <p:cNvPr id="23" name="Snip Single Corner Rectangle 22"/>
            <p:cNvSpPr/>
            <p:nvPr/>
          </p:nvSpPr>
          <p:spPr>
            <a:xfrm>
              <a:off x="292395" y="1144674"/>
              <a:ext cx="1536405" cy="1393686"/>
            </a:xfrm>
            <a:prstGeom prst="snip1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3240" y="1144369"/>
              <a:ext cx="14093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Corbel" pitchFamily="34" charset="0"/>
                </a:rPr>
                <a:t>Compute</a:t>
              </a:r>
              <a:endParaRPr lang="en-US" sz="2400" b="1" dirty="0">
                <a:latin typeface="Corbe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8144" y="1752600"/>
              <a:ext cx="146065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0070C0"/>
                  </a:solidFill>
                </a:rPr>
                <a:t>0.02%</a:t>
              </a:r>
              <a:endParaRPr lang="en-US" sz="4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3057527" y="3617976"/>
            <a:ext cx="2706584" cy="649224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rgbClr val="0070C0"/>
                </a:solidFill>
              </a:rPr>
              <a:t>Low Overhead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545805" y="4648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Impact on app performance is minimal</a:t>
            </a:r>
            <a:endParaRPr lang="en-US" dirty="0"/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33400" y="5257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Low resource consumption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2895600"/>
            <a:ext cx="661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Based on 6 months of data from 30 apps in the wild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0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build="p"/>
      <p:bldP spid="2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User Transactions and Critical Path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23010"/>
            <a:ext cx="8229600" cy="986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15% of the user transactions took more than </a:t>
            </a:r>
            <a:r>
              <a:rPr lang="en-US" sz="2600" dirty="0" smtClean="0">
                <a:solidFill>
                  <a:srgbClr val="FF0000"/>
                </a:solidFill>
              </a:rPr>
              <a:t>5 seconds!</a:t>
            </a:r>
          </a:p>
          <a:p>
            <a:pPr lvl="1"/>
            <a:r>
              <a:rPr lang="en-US" sz="2200" dirty="0" smtClean="0"/>
              <a:t>30% took more than 2 seconds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352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Top 2 edges responsible for 82% of transaction time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200" y="22860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Critical path analysis</a:t>
            </a:r>
          </a:p>
          <a:p>
            <a:pPr lvl="1"/>
            <a:r>
              <a:rPr lang="en-US" sz="2200" dirty="0" smtClean="0"/>
              <a:t>Focus on less than half the edges for 40% of transactions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978213"/>
            <a:ext cx="8382000" cy="1431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Aggregate analysis </a:t>
            </a:r>
          </a:p>
          <a:p>
            <a:pPr lvl="1"/>
            <a:r>
              <a:rPr lang="en-US" sz="2200" dirty="0" smtClean="0"/>
              <a:t>Pointed to factors creating performance variability</a:t>
            </a:r>
          </a:p>
          <a:p>
            <a:pPr lvl="1"/>
            <a:r>
              <a:rPr lang="en-US" sz="2200" dirty="0" smtClean="0">
                <a:solidFill>
                  <a:srgbClr val="C00000"/>
                </a:solidFill>
              </a:rPr>
              <a:t>GPS, Device, Network, Sensors</a:t>
            </a:r>
            <a:endParaRPr lang="en-US" sz="2200" dirty="0">
              <a:solidFill>
                <a:srgbClr val="C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324100" y="5578413"/>
            <a:ext cx="4495800" cy="593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Focus development efforts</a:t>
            </a:r>
          </a:p>
        </p:txBody>
      </p:sp>
    </p:spTree>
    <p:extLst>
      <p:ext uri="{BB962C8B-B14F-4D97-AF65-F5344CB8AC3E}">
        <p14:creationId xmlns:p14="http://schemas.microsoft.com/office/powerpoint/2010/main" val="20835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  <p:bldP spid="8" grpId="0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14" y="914400"/>
            <a:ext cx="485586" cy="8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1691372" y="1079038"/>
            <a:ext cx="1196045" cy="461665"/>
            <a:chOff x="1368984" y="875718"/>
            <a:chExt cx="1196045" cy="461665"/>
          </a:xfrm>
        </p:grpSpPr>
        <p:sp>
          <p:nvSpPr>
            <p:cNvPr id="36" name="Snip Single Corner Rectangle 35"/>
            <p:cNvSpPr/>
            <p:nvPr/>
          </p:nvSpPr>
          <p:spPr>
            <a:xfrm>
              <a:off x="1368984" y="875718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7" name="TextBox 15"/>
            <p:cNvSpPr txBox="1"/>
            <p:nvPr/>
          </p:nvSpPr>
          <p:spPr>
            <a:xfrm>
              <a:off x="1807355" y="87571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38" name="Picture 2" descr="Around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119" y="976309"/>
              <a:ext cx="281481" cy="281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Left Arrow 2"/>
          <p:cNvSpPr/>
          <p:nvPr/>
        </p:nvSpPr>
        <p:spPr>
          <a:xfrm>
            <a:off x="3089494" y="1248898"/>
            <a:ext cx="949106" cy="231111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257740" y="2095179"/>
            <a:ext cx="2057400" cy="4957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Instrumenter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96527" y="2893212"/>
            <a:ext cx="1196045" cy="572424"/>
            <a:chOff x="523760" y="2327641"/>
            <a:chExt cx="1196045" cy="572424"/>
          </a:xfrm>
        </p:grpSpPr>
        <p:grpSp>
          <p:nvGrpSpPr>
            <p:cNvPr id="32" name="Group 31"/>
            <p:cNvGrpSpPr/>
            <p:nvPr/>
          </p:nvGrpSpPr>
          <p:grpSpPr>
            <a:xfrm>
              <a:off x="523760" y="2438400"/>
              <a:ext cx="1196045" cy="461665"/>
              <a:chOff x="1368984" y="875718"/>
              <a:chExt cx="1196045" cy="461665"/>
            </a:xfrm>
          </p:grpSpPr>
          <p:sp>
            <p:nvSpPr>
              <p:cNvPr id="34" name="Snip Single Corner Rectangle 33"/>
              <p:cNvSpPr/>
              <p:nvPr/>
            </p:nvSpPr>
            <p:spPr>
              <a:xfrm>
                <a:off x="1368984" y="875718"/>
                <a:ext cx="1196045" cy="457200"/>
              </a:xfrm>
              <a:prstGeom prst="snip1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9" name="TextBox 15"/>
              <p:cNvSpPr txBox="1"/>
              <p:nvPr/>
            </p:nvSpPr>
            <p:spPr>
              <a:xfrm>
                <a:off x="1807355" y="875718"/>
                <a:ext cx="707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latin typeface="Corbel" pitchFamily="34" charset="0"/>
                  </a:rPr>
                  <a:t>App</a:t>
                </a:r>
                <a:endParaRPr lang="en-US" sz="2400" dirty="0">
                  <a:latin typeface="Corbel" pitchFamily="34" charset="0"/>
                </a:endParaRPr>
              </a:p>
            </p:txBody>
          </p:sp>
          <p:pic>
            <p:nvPicPr>
              <p:cNvPr id="40" name="Picture 2" descr="AroundM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1119" y="976309"/>
                <a:ext cx="281481" cy="281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Rounded Rectangle 32"/>
            <p:cNvSpPr/>
            <p:nvPr/>
          </p:nvSpPr>
          <p:spPr>
            <a:xfrm>
              <a:off x="559826" y="2327641"/>
              <a:ext cx="1066800" cy="1828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Instrumented</a:t>
              </a:r>
              <a:endParaRPr lang="en-US" sz="1200" dirty="0"/>
            </a:p>
          </p:txBody>
        </p:sp>
      </p:grpSp>
      <p:sp>
        <p:nvSpPr>
          <p:cNvPr id="42" name="Down Arrow 41"/>
          <p:cNvSpPr/>
          <p:nvPr/>
        </p:nvSpPr>
        <p:spPr>
          <a:xfrm>
            <a:off x="2172140" y="1600200"/>
            <a:ext cx="233165" cy="46885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>
            <a:off x="2176705" y="2625652"/>
            <a:ext cx="228600" cy="269948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2172140" y="3498165"/>
            <a:ext cx="228600" cy="26068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6096002" y="3219510"/>
            <a:ext cx="1752598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Analysis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096001" y="990600"/>
            <a:ext cx="1752599" cy="73579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Feedback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260754" y="3785862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56" name="Down Arrow 55"/>
          <p:cNvSpPr/>
          <p:nvPr/>
        </p:nvSpPr>
        <p:spPr>
          <a:xfrm flipV="1">
            <a:off x="6868744" y="1834627"/>
            <a:ext cx="231821" cy="1232483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7" name="Left Arrow 56"/>
          <p:cNvSpPr/>
          <p:nvPr/>
        </p:nvSpPr>
        <p:spPr>
          <a:xfrm>
            <a:off x="4953000" y="1269738"/>
            <a:ext cx="949410" cy="228600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63480" y="4445746"/>
            <a:ext cx="100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Traces</a:t>
            </a:r>
            <a:endParaRPr lang="en-US" sz="2400" dirty="0">
              <a:latin typeface="Corbel" panose="020B0503020204020204" pitchFamily="34" charset="0"/>
            </a:endParaRPr>
          </a:p>
        </p:txBody>
      </p:sp>
      <p:cxnSp>
        <p:nvCxnSpPr>
          <p:cNvPr id="48" name="Elbow Connector 47"/>
          <p:cNvCxnSpPr>
            <a:endCxn id="54" idx="2"/>
          </p:cNvCxnSpPr>
          <p:nvPr/>
        </p:nvCxnSpPr>
        <p:spPr>
          <a:xfrm flipV="1">
            <a:off x="3142239" y="4216154"/>
            <a:ext cx="3842416" cy="1891078"/>
          </a:xfrm>
          <a:prstGeom prst="bentConnector2">
            <a:avLst/>
          </a:prstGeom>
          <a:ln w="1270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flipV="1">
            <a:off x="3142239" y="4242816"/>
            <a:ext cx="3842416" cy="1865376"/>
          </a:xfrm>
          <a:prstGeom prst="bentConnector2">
            <a:avLst/>
          </a:prstGeom>
          <a:ln w="107950">
            <a:solidFill>
              <a:schemeClr val="bg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>
          <a:xfrm>
            <a:off x="152400" y="762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AppInsight</a:t>
            </a: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3843290" y="1748902"/>
            <a:ext cx="1276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Developer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85460" y="568874"/>
            <a:ext cx="15625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70C0"/>
                </a:solidFill>
                <a:latin typeface="Corbel" panose="020B0503020204020204" pitchFamily="34" charset="0"/>
              </a:rPr>
              <a:t>Improved</a:t>
            </a:r>
            <a:endParaRPr lang="en-US" sz="260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62" name="Down Arrow 61"/>
          <p:cNvSpPr/>
          <p:nvPr/>
        </p:nvSpPr>
        <p:spPr>
          <a:xfrm>
            <a:off x="2173484" y="4662154"/>
            <a:ext cx="231821" cy="101017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350504" y="5246427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Users</a:t>
            </a:r>
            <a:endParaRPr lang="en-US" sz="2000" dirty="0">
              <a:latin typeface="Corbel" panose="020B050302020402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686216" y="3794193"/>
            <a:ext cx="1206356" cy="846447"/>
            <a:chOff x="597878" y="3124199"/>
            <a:chExt cx="1206356" cy="846447"/>
          </a:xfrm>
        </p:grpSpPr>
        <p:sp>
          <p:nvSpPr>
            <p:cNvPr id="65" name="Rounded Rectangle 64"/>
            <p:cNvSpPr/>
            <p:nvPr/>
          </p:nvSpPr>
          <p:spPr>
            <a:xfrm>
              <a:off x="597878" y="3124199"/>
              <a:ext cx="1206356" cy="84644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orbel" panose="020B0503020204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25949" y="3200400"/>
              <a:ext cx="7665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App</a:t>
              </a:r>
            </a:p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Store</a:t>
              </a:r>
              <a:endParaRPr lang="en-US" sz="2000" dirty="0">
                <a:latin typeface="Corbel" panose="020B0503020204020204" pitchFamily="34" charset="0"/>
              </a:endParaRPr>
            </a:p>
          </p:txBody>
        </p:sp>
        <p:pic>
          <p:nvPicPr>
            <p:cNvPr id="67" name="Picture 2" descr="http://icons.iconarchive.com/icons/dakirby309/windows-8-metro/256/Web-Windows-Store-Metro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21" y="3223264"/>
              <a:ext cx="316959" cy="31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4" descr="apple app store icon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40" y="356616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9" name="Picture 6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95" y="5724953"/>
            <a:ext cx="447599" cy="80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02808"/>
            <a:ext cx="433756" cy="8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380" y="5702808"/>
            <a:ext cx="436859" cy="80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46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1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0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3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9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2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5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5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61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2" grpId="0"/>
      <p:bldP spid="62" grpId="0" animBg="1"/>
      <p:bldP spid="6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App</a:t>
            </a:r>
            <a:r>
              <a:rPr lang="en-US" sz="2800" dirty="0" smtClean="0"/>
              <a:t>: TwitReviews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Problem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C00000"/>
                </a:solidFill>
              </a:rPr>
              <a:t>UI hog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AppInsight</a:t>
            </a:r>
            <a:r>
              <a:rPr lang="en-US" sz="2800" dirty="0" smtClean="0"/>
              <a:t>:</a:t>
            </a:r>
          </a:p>
          <a:p>
            <a:pPr marL="457200" indent="-457200"/>
            <a:r>
              <a:rPr lang="en-US" sz="2600" dirty="0"/>
              <a:t>H</a:t>
            </a:r>
            <a:r>
              <a:rPr lang="en-US" sz="2600" dirty="0" smtClean="0"/>
              <a:t>igh performance variability in</a:t>
            </a:r>
            <a:r>
              <a:rPr lang="en-US" sz="2200" dirty="0" smtClean="0"/>
              <a:t> </a:t>
            </a:r>
            <a:r>
              <a:rPr lang="en-US" sz="2600" dirty="0" smtClean="0"/>
              <a:t>UI thread</a:t>
            </a:r>
          </a:p>
          <a:p>
            <a:pPr marL="457200" indent="-457200"/>
            <a:r>
              <a:rPr lang="en-US" sz="2600" dirty="0" smtClean="0"/>
              <a:t>Abnormal </a:t>
            </a:r>
            <a:r>
              <a:rPr lang="en-US" sz="2600" dirty="0"/>
              <a:t>latencies </a:t>
            </a:r>
            <a:r>
              <a:rPr lang="en-US" sz="2600" b="1" dirty="0"/>
              <a:t>only at the start of the </a:t>
            </a:r>
            <a:r>
              <a:rPr lang="en-US" sz="2600" b="1" dirty="0" smtClean="0"/>
              <a:t>session</a:t>
            </a:r>
          </a:p>
          <a:p>
            <a:pPr marL="457200" indent="-457200"/>
            <a:r>
              <a:rPr lang="en-US" sz="2600" dirty="0" smtClean="0"/>
              <a:t>System </a:t>
            </a:r>
            <a:r>
              <a:rPr lang="en-US" sz="2600" dirty="0"/>
              <a:t>loading DLLs in the critical </a:t>
            </a:r>
            <a:r>
              <a:rPr lang="en-US" sz="2600" dirty="0" smtClean="0"/>
              <a:t>path</a:t>
            </a:r>
          </a:p>
          <a:p>
            <a:pPr marL="857250" lvl="1" indent="-457200"/>
            <a:r>
              <a:rPr lang="en-US" sz="2200" dirty="0" smtClean="0"/>
              <a:t>Up to 1 second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Fix</a:t>
            </a:r>
            <a:r>
              <a:rPr lang="en-US" sz="2600" dirty="0" smtClean="0"/>
              <a:t>:</a:t>
            </a:r>
          </a:p>
          <a:p>
            <a:pPr marL="457200" indent="-457200"/>
            <a:r>
              <a:rPr lang="en-US" sz="2600" dirty="0"/>
              <a:t>Preload the DLL asynchronously when the app starts</a:t>
            </a:r>
          </a:p>
          <a:p>
            <a:pPr marL="857250" lvl="1" indent="-457200"/>
            <a:r>
              <a:rPr lang="en-US" sz="2200" dirty="0"/>
              <a:t>Dummy call to DLL</a:t>
            </a:r>
          </a:p>
          <a:p>
            <a:pPr marL="457200" indent="-457200"/>
            <a:endParaRPr lang="en-US" sz="26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Developer Case Study</a:t>
            </a:r>
            <a:endParaRPr lang="en-US" sz="3600" dirty="0"/>
          </a:p>
        </p:txBody>
      </p:sp>
      <p:pic>
        <p:nvPicPr>
          <p:cNvPr id="6" name="Picture 2" descr="TwitRevi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8" y="-134680"/>
            <a:ext cx="1382233" cy="138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3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81000" y="335280"/>
            <a:ext cx="8351520" cy="7315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302357" y="345609"/>
            <a:ext cx="7430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“So slow</a:t>
            </a:r>
            <a:r>
              <a:rPr lang="en-US" sz="2000" dirty="0" smtClean="0"/>
              <a:t>. Did </a:t>
            </a:r>
            <a:r>
              <a:rPr lang="en-US" sz="2000" dirty="0"/>
              <a:t>an intern write this app</a:t>
            </a:r>
            <a:r>
              <a:rPr lang="en-US" sz="2000" dirty="0" smtClean="0"/>
              <a:t>??”</a:t>
            </a:r>
            <a:endParaRPr lang="en-US" sz="2000" dirty="0"/>
          </a:p>
        </p:txBody>
      </p:sp>
      <p:pic>
        <p:nvPicPr>
          <p:cNvPr id="23" name="Picture 16" descr="http://a1.mzstatic.com/us/r1000/064/Purple/v4/78/8d/c4/788dc4de-dd11-aa10-72df-37e60a64aefa/mzl.ylmlurzm.175x175-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52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le 21"/>
          <p:cNvSpPr/>
          <p:nvPr/>
        </p:nvSpPr>
        <p:spPr>
          <a:xfrm>
            <a:off x="381000" y="1249680"/>
            <a:ext cx="8351520" cy="7315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302357" y="1260009"/>
            <a:ext cx="7430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“Slower </a:t>
            </a:r>
            <a:r>
              <a:rPr lang="en-US" sz="2000" dirty="0"/>
              <a:t>than a snail even on </a:t>
            </a:r>
            <a:r>
              <a:rPr lang="en-US" sz="2000" dirty="0" smtClean="0"/>
              <a:t>3G.”</a:t>
            </a:r>
            <a:endParaRPr lang="en-US" sz="2000" dirty="0"/>
          </a:p>
        </p:txBody>
      </p:sp>
      <p:sp>
        <p:nvSpPr>
          <p:cNvPr id="32" name="Rounded Rectangle 31"/>
          <p:cNvSpPr/>
          <p:nvPr/>
        </p:nvSpPr>
        <p:spPr>
          <a:xfrm>
            <a:off x="381000" y="2167128"/>
            <a:ext cx="8351520" cy="7315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302357" y="2177457"/>
            <a:ext cx="7430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“Slow and </a:t>
            </a:r>
            <a:r>
              <a:rPr lang="en-US" sz="4000" dirty="0" smtClean="0"/>
              <a:t>unresponsive like mud”</a:t>
            </a:r>
            <a:endParaRPr lang="en-US" sz="4000" dirty="0"/>
          </a:p>
        </p:txBody>
      </p:sp>
      <p:sp>
        <p:nvSpPr>
          <p:cNvPr id="36" name="Rounded Rectangle 35"/>
          <p:cNvSpPr/>
          <p:nvPr/>
        </p:nvSpPr>
        <p:spPr>
          <a:xfrm>
            <a:off x="381000" y="3081528"/>
            <a:ext cx="8351520" cy="7315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1302357" y="3091857"/>
            <a:ext cx="7430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“Sluggish </a:t>
            </a:r>
            <a:r>
              <a:rPr lang="en-US" sz="2000" dirty="0"/>
              <a:t>and </a:t>
            </a:r>
            <a:r>
              <a:rPr lang="en-US" sz="4000" dirty="0"/>
              <a:t>freezes</a:t>
            </a:r>
            <a:r>
              <a:rPr lang="en-US" sz="2000" dirty="0"/>
              <a:t> my HTC phone.”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81000" y="3995928"/>
            <a:ext cx="8351520" cy="7315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302357" y="4006257"/>
            <a:ext cx="7430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“Very very slow </a:t>
            </a:r>
            <a:r>
              <a:rPr lang="en-US" sz="2000" dirty="0" smtClean="0"/>
              <a:t>compared to even browsing web.”</a:t>
            </a:r>
            <a:endParaRPr lang="en-US" sz="2000" dirty="0"/>
          </a:p>
        </p:txBody>
      </p:sp>
      <p:sp>
        <p:nvSpPr>
          <p:cNvPr id="44" name="Rounded Rectangle 43"/>
          <p:cNvSpPr/>
          <p:nvPr/>
        </p:nvSpPr>
        <p:spPr>
          <a:xfrm>
            <a:off x="381000" y="4910328"/>
            <a:ext cx="8351520" cy="7315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1302357" y="4920657"/>
            <a:ext cx="7430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“Consistently </a:t>
            </a:r>
            <a:r>
              <a:rPr lang="en-US" sz="4000" dirty="0"/>
              <a:t>3 seconds behind </a:t>
            </a:r>
            <a:r>
              <a:rPr lang="en-US" sz="2000" dirty="0"/>
              <a:t>where I touch.”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81000" y="5824728"/>
            <a:ext cx="8351520" cy="73152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1302357" y="5835057"/>
            <a:ext cx="7430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“Loading GPS data is *** </a:t>
            </a:r>
            <a:r>
              <a:rPr lang="en-US" sz="4000" dirty="0"/>
              <a:t>slow”</a:t>
            </a:r>
          </a:p>
        </p:txBody>
      </p:sp>
      <p:pic>
        <p:nvPicPr>
          <p:cNvPr id="51" name="Picture 60" descr="Netfli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9" y="125272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76" descr="Amazon Mobi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216712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http://a5.mzstatic.com/us/r1000/120/Purple/v4/2c/bd/8f/2cbd8f42-3865-492f-0445-441e8aca4757/mzl.kcxliyzs.175x175-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308152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http://www.appsrumors.com/wp-content/uploads/2012/03/kindle_ico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3992880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eBa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1032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60" descr="http://a3.mzstatic.com/us/r1000/063/Purple/v4/40/61/4b/40614bb3-ec5e-6f25-6643-4c5575dd431f/mza_5600269628804470506.175x175-7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5824728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/>
          <p:cNvSpPr/>
          <p:nvPr/>
        </p:nvSpPr>
        <p:spPr>
          <a:xfrm>
            <a:off x="4876800" y="1381489"/>
            <a:ext cx="838199" cy="533400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5322404" y="3200400"/>
            <a:ext cx="1699591" cy="533400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447800" y="5982111"/>
            <a:ext cx="1957675" cy="533400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97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App</a:t>
            </a:r>
            <a:r>
              <a:rPr lang="en-US" sz="2800" dirty="0" smtClean="0"/>
              <a:t>: TwitReviews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Problem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C00000"/>
                </a:solidFill>
              </a:rPr>
              <a:t>Radio wakeup delay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AppInsight</a:t>
            </a:r>
            <a:r>
              <a:rPr lang="en-US" sz="2800" dirty="0" smtClean="0"/>
              <a:t>:</a:t>
            </a:r>
          </a:p>
          <a:p>
            <a:pPr marL="457200" indent="-457200"/>
            <a:r>
              <a:rPr lang="en-US" sz="2600" dirty="0"/>
              <a:t>High performance variability </a:t>
            </a:r>
            <a:r>
              <a:rPr lang="en-US" sz="2600" dirty="0" smtClean="0"/>
              <a:t>before network call</a:t>
            </a:r>
          </a:p>
          <a:p>
            <a:pPr marL="457200" indent="-457200"/>
            <a:r>
              <a:rPr lang="en-US" sz="2600" dirty="0" smtClean="0"/>
              <a:t>Radio wakeup delay in critical path</a:t>
            </a:r>
          </a:p>
          <a:p>
            <a:pPr marL="457200" indent="-457200"/>
            <a:r>
              <a:rPr lang="en-US" sz="2600" dirty="0" smtClean="0"/>
              <a:t>Dominating </a:t>
            </a:r>
            <a:r>
              <a:rPr lang="en-US" sz="2600" dirty="0"/>
              <a:t>when users are on cellular networks</a:t>
            </a:r>
          </a:p>
          <a:p>
            <a:pPr marL="857250" lvl="1" indent="-457200"/>
            <a:r>
              <a:rPr lang="en-US" sz="2200" dirty="0" smtClean="0"/>
              <a:t>More than </a:t>
            </a:r>
            <a:r>
              <a:rPr lang="en-US" sz="2200" dirty="0"/>
              <a:t>2 </a:t>
            </a:r>
            <a:r>
              <a:rPr lang="en-US" sz="2200" dirty="0" smtClean="0"/>
              <a:t>seconds</a:t>
            </a:r>
            <a:endParaRPr lang="en-US" sz="2200" dirty="0"/>
          </a:p>
          <a:p>
            <a:pPr marL="0" indent="0">
              <a:buNone/>
            </a:pPr>
            <a:endParaRPr lang="en-US" sz="1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70C0"/>
                </a:solidFill>
              </a:rPr>
              <a:t>Fix</a:t>
            </a:r>
            <a:r>
              <a:rPr lang="en-US" sz="2600" dirty="0" smtClean="0"/>
              <a:t>:</a:t>
            </a:r>
          </a:p>
          <a:p>
            <a:pPr marL="0" indent="0">
              <a:buNone/>
            </a:pPr>
            <a:r>
              <a:rPr lang="en-US" sz="2600" dirty="0" smtClean="0"/>
              <a:t>Wakeup radio as the user starts typing before invoking the transactions</a:t>
            </a:r>
            <a:endParaRPr lang="en-US" sz="26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Developer Case Study</a:t>
            </a:r>
            <a:endParaRPr lang="en-US" sz="3600" dirty="0"/>
          </a:p>
        </p:txBody>
      </p:sp>
      <p:pic>
        <p:nvPicPr>
          <p:cNvPr id="6" name="Picture 2" descr="TwitRevi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8" y="-134680"/>
            <a:ext cx="1382233" cy="138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Developer Case Study</a:t>
            </a:r>
            <a:endParaRPr lang="en-US" sz="36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8229600" cy="353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App</a:t>
            </a:r>
            <a:r>
              <a:rPr lang="en-US" sz="2800" dirty="0" smtClean="0"/>
              <a:t>: Bing App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Problem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C00000"/>
                </a:solidFill>
              </a:rPr>
              <a:t>Slow transactions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AppInsight</a:t>
            </a:r>
            <a:r>
              <a:rPr lang="en-US" sz="2800" dirty="0" smtClean="0"/>
              <a:t>:</a:t>
            </a:r>
          </a:p>
          <a:p>
            <a:pPr marL="457200" indent="-457200"/>
            <a:r>
              <a:rPr lang="en-US" sz="2600" dirty="0" smtClean="0"/>
              <a:t>Custom instrumentation in the critical path</a:t>
            </a:r>
            <a:endParaRPr lang="en-US" sz="2600" dirty="0"/>
          </a:p>
          <a:p>
            <a:pPr marL="857250" lvl="1" indent="-457200"/>
            <a:r>
              <a:rPr lang="en-US" sz="2200" dirty="0" smtClean="0"/>
              <a:t>Affecting user perceived delay</a:t>
            </a:r>
          </a:p>
          <a:p>
            <a:pPr marL="0" indent="0">
              <a:buNone/>
            </a:pPr>
            <a:endParaRPr lang="en-US" sz="1000" dirty="0"/>
          </a:p>
        </p:txBody>
      </p:sp>
      <p:pic>
        <p:nvPicPr>
          <p:cNvPr id="7" name="Picture 2" descr="http://icons.iconarchive.com/icons/uiconstock/socialmedia/512/Bing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5" y="1524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App</a:t>
            </a:r>
            <a:r>
              <a:rPr lang="en-US" sz="2800" dirty="0" smtClean="0"/>
              <a:t>: OneBusAway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Problem</a:t>
            </a:r>
            <a:r>
              <a:rPr lang="en-US" sz="2800" dirty="0" smtClean="0"/>
              <a:t>: </a:t>
            </a:r>
            <a:r>
              <a:rPr lang="en-US" sz="2800" dirty="0" smtClean="0">
                <a:solidFill>
                  <a:srgbClr val="C00000"/>
                </a:solidFill>
              </a:rPr>
              <a:t>Slow transactions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AppInsight</a:t>
            </a:r>
            <a:r>
              <a:rPr lang="en-US" sz="2800" dirty="0" smtClean="0"/>
              <a:t>:</a:t>
            </a:r>
          </a:p>
          <a:p>
            <a:pPr marL="457200" indent="-457200"/>
            <a:r>
              <a:rPr lang="en-US" sz="2600" dirty="0"/>
              <a:t>Aggregate </a:t>
            </a:r>
            <a:r>
              <a:rPr lang="en-US" sz="2600" dirty="0" smtClean="0"/>
              <a:t>analysis </a:t>
            </a:r>
            <a:r>
              <a:rPr lang="en-US" sz="2600" dirty="0"/>
              <a:t>showed </a:t>
            </a:r>
            <a:r>
              <a:rPr lang="en-US" sz="2600" dirty="0" smtClean="0"/>
              <a:t>cellular latencies </a:t>
            </a:r>
            <a:r>
              <a:rPr lang="en-US" sz="2600" dirty="0"/>
              <a:t>significantly affecting critical paths</a:t>
            </a:r>
          </a:p>
          <a:p>
            <a:pPr marL="857250" lvl="1" indent="-457200"/>
            <a:r>
              <a:rPr lang="en-US" sz="2200" dirty="0" smtClean="0"/>
              <a:t>Majority of transactions happens when user is in cellular</a:t>
            </a:r>
          </a:p>
          <a:p>
            <a:pPr marL="857250" lvl="1" indent="-457200"/>
            <a:r>
              <a:rPr lang="en-US" sz="2200" dirty="0" smtClean="0"/>
              <a:t>Known </a:t>
            </a:r>
            <a:r>
              <a:rPr lang="en-US" sz="2200" dirty="0"/>
              <a:t>issue but </a:t>
            </a:r>
            <a:r>
              <a:rPr lang="en-US" sz="2200" dirty="0" smtClean="0"/>
              <a:t>no </a:t>
            </a:r>
            <a:r>
              <a:rPr lang="en-US" sz="2200" dirty="0"/>
              <a:t>quantitative data </a:t>
            </a:r>
            <a:endParaRPr lang="en-US" sz="2200" dirty="0" smtClean="0"/>
          </a:p>
          <a:p>
            <a:pPr marL="857250" lvl="1" indent="-457200"/>
            <a:r>
              <a:rPr lang="en-US" sz="2200" dirty="0" smtClean="0"/>
              <a:t>Current caching policy insufficient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Fix</a:t>
            </a:r>
            <a:r>
              <a:rPr lang="en-US" sz="2800" dirty="0" smtClean="0"/>
              <a:t>:</a:t>
            </a:r>
            <a:endParaRPr lang="en-US" sz="2800" dirty="0"/>
          </a:p>
          <a:p>
            <a:r>
              <a:rPr lang="en-US" sz="2600" dirty="0" smtClean="0"/>
              <a:t>Change caching policy?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Developer Case Study</a:t>
            </a:r>
            <a:endParaRPr lang="en-US" sz="3600" dirty="0"/>
          </a:p>
        </p:txBody>
      </p:sp>
      <p:pic>
        <p:nvPicPr>
          <p:cNvPr id="7" name="Picture 2" descr="OneBusA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6440"/>
            <a:ext cx="791984" cy="79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own Arrow 49"/>
          <p:cNvSpPr/>
          <p:nvPr/>
        </p:nvSpPr>
        <p:spPr>
          <a:xfrm>
            <a:off x="2173484" y="4662154"/>
            <a:ext cx="231821" cy="101017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6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814" y="914400"/>
            <a:ext cx="485586" cy="8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350504" y="5246427"/>
            <a:ext cx="779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Users</a:t>
            </a:r>
            <a:endParaRPr lang="en-US" sz="2000" dirty="0">
              <a:latin typeface="Corbel" panose="020B0503020204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691372" y="1079038"/>
            <a:ext cx="1196045" cy="461665"/>
            <a:chOff x="1368984" y="875718"/>
            <a:chExt cx="1196045" cy="461665"/>
          </a:xfrm>
        </p:grpSpPr>
        <p:sp>
          <p:nvSpPr>
            <p:cNvPr id="36" name="Snip Single Corner Rectangle 35"/>
            <p:cNvSpPr/>
            <p:nvPr/>
          </p:nvSpPr>
          <p:spPr>
            <a:xfrm>
              <a:off x="1368984" y="875718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7" name="TextBox 15"/>
            <p:cNvSpPr txBox="1"/>
            <p:nvPr/>
          </p:nvSpPr>
          <p:spPr>
            <a:xfrm>
              <a:off x="1807355" y="87571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38" name="Picture 2" descr="AroundM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119" y="976309"/>
              <a:ext cx="281481" cy="281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Left Arrow 2"/>
          <p:cNvSpPr/>
          <p:nvPr/>
        </p:nvSpPr>
        <p:spPr>
          <a:xfrm>
            <a:off x="3089494" y="1248898"/>
            <a:ext cx="949106" cy="231111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1257740" y="2095179"/>
            <a:ext cx="2057400" cy="4957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Instrumenter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696527" y="2893212"/>
            <a:ext cx="1196045" cy="572424"/>
            <a:chOff x="523760" y="2327641"/>
            <a:chExt cx="1196045" cy="572424"/>
          </a:xfrm>
        </p:grpSpPr>
        <p:grpSp>
          <p:nvGrpSpPr>
            <p:cNvPr id="32" name="Group 31"/>
            <p:cNvGrpSpPr/>
            <p:nvPr/>
          </p:nvGrpSpPr>
          <p:grpSpPr>
            <a:xfrm>
              <a:off x="523760" y="2438400"/>
              <a:ext cx="1196045" cy="461665"/>
              <a:chOff x="1368984" y="875718"/>
              <a:chExt cx="1196045" cy="461665"/>
            </a:xfrm>
          </p:grpSpPr>
          <p:sp>
            <p:nvSpPr>
              <p:cNvPr id="34" name="Snip Single Corner Rectangle 33"/>
              <p:cNvSpPr/>
              <p:nvPr/>
            </p:nvSpPr>
            <p:spPr>
              <a:xfrm>
                <a:off x="1368984" y="875718"/>
                <a:ext cx="1196045" cy="457200"/>
              </a:xfrm>
              <a:prstGeom prst="snip1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39" name="TextBox 15"/>
              <p:cNvSpPr txBox="1"/>
              <p:nvPr/>
            </p:nvSpPr>
            <p:spPr>
              <a:xfrm>
                <a:off x="1807355" y="875718"/>
                <a:ext cx="707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latin typeface="Corbel" pitchFamily="34" charset="0"/>
                  </a:rPr>
                  <a:t>App</a:t>
                </a:r>
                <a:endParaRPr lang="en-US" sz="2400" dirty="0">
                  <a:latin typeface="Corbel" pitchFamily="34" charset="0"/>
                </a:endParaRPr>
              </a:p>
            </p:txBody>
          </p:sp>
          <p:pic>
            <p:nvPicPr>
              <p:cNvPr id="40" name="Picture 2" descr="AroundM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1119" y="976309"/>
                <a:ext cx="281481" cy="281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Rounded Rectangle 32"/>
            <p:cNvSpPr/>
            <p:nvPr/>
          </p:nvSpPr>
          <p:spPr>
            <a:xfrm>
              <a:off x="559826" y="2327641"/>
              <a:ext cx="1066800" cy="1828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Instrumented</a:t>
              </a:r>
              <a:endParaRPr lang="en-US" sz="1200" dirty="0"/>
            </a:p>
          </p:txBody>
        </p:sp>
      </p:grpSp>
      <p:sp>
        <p:nvSpPr>
          <p:cNvPr id="42" name="Down Arrow 41"/>
          <p:cNvSpPr/>
          <p:nvPr/>
        </p:nvSpPr>
        <p:spPr>
          <a:xfrm>
            <a:off x="2172140" y="1600200"/>
            <a:ext cx="233165" cy="46885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3" name="Down Arrow 42"/>
          <p:cNvSpPr/>
          <p:nvPr/>
        </p:nvSpPr>
        <p:spPr>
          <a:xfrm>
            <a:off x="2176705" y="2625652"/>
            <a:ext cx="228600" cy="269948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>
            <a:off x="2172140" y="3498165"/>
            <a:ext cx="228600" cy="260684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2" name="Rounded Rectangle 51"/>
          <p:cNvSpPr/>
          <p:nvPr/>
        </p:nvSpPr>
        <p:spPr>
          <a:xfrm>
            <a:off x="6096002" y="3219510"/>
            <a:ext cx="1752598" cy="533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Analysis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6096001" y="990600"/>
            <a:ext cx="1752599" cy="73579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itchFamily="34" charset="0"/>
              </a:rPr>
              <a:t>Developer</a:t>
            </a:r>
          </a:p>
          <a:p>
            <a:pPr algn="ctr"/>
            <a:r>
              <a:rPr lang="en-US" sz="2400" dirty="0" smtClean="0">
                <a:latin typeface="Corbel" pitchFamily="34" charset="0"/>
              </a:rPr>
              <a:t>Feedback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260754" y="3785862"/>
            <a:ext cx="1447801" cy="430292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Corbel" pitchFamily="34" charset="0"/>
              </a:rPr>
              <a:t>Server</a:t>
            </a:r>
            <a:endParaRPr lang="en-US" sz="2600" dirty="0">
              <a:latin typeface="Corbel" pitchFamily="34" charset="0"/>
            </a:endParaRPr>
          </a:p>
        </p:txBody>
      </p:sp>
      <p:sp>
        <p:nvSpPr>
          <p:cNvPr id="56" name="Down Arrow 55"/>
          <p:cNvSpPr/>
          <p:nvPr/>
        </p:nvSpPr>
        <p:spPr>
          <a:xfrm flipV="1">
            <a:off x="6868744" y="1834627"/>
            <a:ext cx="231821" cy="1232483"/>
          </a:xfrm>
          <a:prstGeom prst="downArrow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7" name="Left Arrow 56"/>
          <p:cNvSpPr/>
          <p:nvPr/>
        </p:nvSpPr>
        <p:spPr>
          <a:xfrm>
            <a:off x="4953000" y="1269738"/>
            <a:ext cx="949410" cy="228600"/>
          </a:xfrm>
          <a:prstGeom prst="lef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863480" y="4445746"/>
            <a:ext cx="1003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Traces</a:t>
            </a:r>
            <a:endParaRPr lang="en-US" sz="2400" dirty="0">
              <a:latin typeface="Corbel" panose="020B0503020204020204" pitchFamily="34" charset="0"/>
            </a:endParaRPr>
          </a:p>
        </p:txBody>
      </p:sp>
      <p:cxnSp>
        <p:nvCxnSpPr>
          <p:cNvPr id="48" name="Elbow Connector 47"/>
          <p:cNvCxnSpPr>
            <a:endCxn id="54" idx="2"/>
          </p:cNvCxnSpPr>
          <p:nvPr/>
        </p:nvCxnSpPr>
        <p:spPr>
          <a:xfrm flipV="1">
            <a:off x="3142239" y="4216154"/>
            <a:ext cx="3842416" cy="1891078"/>
          </a:xfrm>
          <a:prstGeom prst="bentConnector2">
            <a:avLst/>
          </a:prstGeom>
          <a:ln w="127000"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flipV="1">
            <a:off x="3142239" y="4242816"/>
            <a:ext cx="3842416" cy="1865376"/>
          </a:xfrm>
          <a:prstGeom prst="bentConnector2">
            <a:avLst/>
          </a:prstGeom>
          <a:ln w="107950">
            <a:solidFill>
              <a:schemeClr val="bg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/>
          <p:cNvSpPr txBox="1">
            <a:spLocks/>
          </p:cNvSpPr>
          <p:nvPr/>
        </p:nvSpPr>
        <p:spPr>
          <a:xfrm>
            <a:off x="152400" y="762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AppInsight</a:t>
            </a:r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3843290" y="1748902"/>
            <a:ext cx="1276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Developer</a:t>
            </a:r>
            <a:endParaRPr lang="en-US" sz="2000" dirty="0">
              <a:latin typeface="Corbel" panose="020B0503020204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686216" y="3794193"/>
            <a:ext cx="1206356" cy="846447"/>
            <a:chOff x="597878" y="3124199"/>
            <a:chExt cx="1206356" cy="846447"/>
          </a:xfrm>
        </p:grpSpPr>
        <p:sp>
          <p:nvSpPr>
            <p:cNvPr id="62" name="Rounded Rectangle 61"/>
            <p:cNvSpPr/>
            <p:nvPr/>
          </p:nvSpPr>
          <p:spPr>
            <a:xfrm>
              <a:off x="597878" y="3124199"/>
              <a:ext cx="1206356" cy="84644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orbel" panose="020B0503020204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25949" y="3200400"/>
              <a:ext cx="7665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App</a:t>
              </a:r>
            </a:p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Store</a:t>
              </a:r>
              <a:endParaRPr lang="en-US" sz="2000" dirty="0">
                <a:latin typeface="Corbel" panose="020B0503020204020204" pitchFamily="34" charset="0"/>
              </a:endParaRPr>
            </a:p>
          </p:txBody>
        </p:sp>
        <p:pic>
          <p:nvPicPr>
            <p:cNvPr id="64" name="Picture 2" descr="http://icons.iconarchive.com/icons/dakirby309/windows-8-metro/256/Web-Windows-Store-Metro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21" y="3223264"/>
              <a:ext cx="316959" cy="31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apple app store icon 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40" y="356616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95" y="5724953"/>
            <a:ext cx="447599" cy="80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02808"/>
            <a:ext cx="433756" cy="85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380" y="5702808"/>
            <a:ext cx="436859" cy="80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8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Server-based User Transactions</a:t>
            </a:r>
            <a:endParaRPr lang="en-US" sz="4000" dirty="0"/>
          </a:p>
        </p:txBody>
      </p:sp>
      <p:sp>
        <p:nvSpPr>
          <p:cNvPr id="7" name="Cloud 6"/>
          <p:cNvSpPr/>
          <p:nvPr/>
        </p:nvSpPr>
        <p:spPr>
          <a:xfrm>
            <a:off x="2845758" y="843679"/>
            <a:ext cx="3359597" cy="1578935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http://images.wikia.com/windowsphone/images/b/b5/Handset-HTC7Moz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376" y="5181600"/>
            <a:ext cx="610174" cy="1109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76200" y="1216505"/>
            <a:ext cx="8610600" cy="688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Core processing of the user transaction is at the server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545929" y="1720128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Core processing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4327186" y="2057194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ight Arrow 43"/>
          <p:cNvSpPr/>
          <p:nvPr/>
        </p:nvSpPr>
        <p:spPr>
          <a:xfrm>
            <a:off x="3163422" y="2241860"/>
            <a:ext cx="2606843" cy="22969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6" name="Right Arrow 45"/>
          <p:cNvSpPr/>
          <p:nvPr/>
        </p:nvSpPr>
        <p:spPr>
          <a:xfrm rot="17681153">
            <a:off x="1719065" y="3163423"/>
            <a:ext cx="2012164" cy="229693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ight Arrow 46"/>
          <p:cNvSpPr/>
          <p:nvPr/>
        </p:nvSpPr>
        <p:spPr>
          <a:xfrm rot="3364373">
            <a:off x="5311562" y="3147814"/>
            <a:ext cx="2114466" cy="206359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Up Arrow 51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49082" y="3200400"/>
            <a:ext cx="1136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Input and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sensors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55" name="Down Arrow 54"/>
          <p:cNvSpPr/>
          <p:nvPr/>
        </p:nvSpPr>
        <p:spPr>
          <a:xfrm>
            <a:off x="1495044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Left Arrow 55"/>
          <p:cNvSpPr/>
          <p:nvPr/>
        </p:nvSpPr>
        <p:spPr>
          <a:xfrm>
            <a:off x="2725147" y="3485791"/>
            <a:ext cx="22773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ight Arrow 56"/>
          <p:cNvSpPr/>
          <p:nvPr/>
        </p:nvSpPr>
        <p:spPr>
          <a:xfrm>
            <a:off x="893465" y="4082249"/>
            <a:ext cx="1325911" cy="21452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ight Arrow 57"/>
          <p:cNvSpPr/>
          <p:nvPr/>
        </p:nvSpPr>
        <p:spPr>
          <a:xfrm rot="17681153">
            <a:off x="1719065" y="3163423"/>
            <a:ext cx="2012164" cy="22969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9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104050" y="464820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12971" y="3392269"/>
            <a:ext cx="906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Send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request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3" name="Up Arrow 6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724400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58565" y="3239869"/>
            <a:ext cx="11673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Parse and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render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7667244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5130671" y="3428537"/>
            <a:ext cx="104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Receive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response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9" name="Left Arrow 68"/>
          <p:cNvSpPr/>
          <p:nvPr/>
        </p:nvSpPr>
        <p:spPr>
          <a:xfrm flipH="1">
            <a:off x="6235538" y="3534410"/>
            <a:ext cx="22474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ight Arrow 69"/>
          <p:cNvSpPr/>
          <p:nvPr/>
        </p:nvSpPr>
        <p:spPr>
          <a:xfrm rot="3364373">
            <a:off x="5311562" y="3147814"/>
            <a:ext cx="2114466" cy="2063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ight Arrow 70"/>
          <p:cNvSpPr/>
          <p:nvPr/>
        </p:nvSpPr>
        <p:spPr>
          <a:xfrm>
            <a:off x="7006163" y="4074868"/>
            <a:ext cx="1354902" cy="22190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912971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92" name="Picture 2" descr="http://www.clker.com/cliparts/a/t/o/5/s/n/unsure-smiley-face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843" y="2471553"/>
            <a:ext cx="578860" cy="57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4" descr="https://cdn4.iconfinder.com/data/icons/pictype-free-vector-icons/16/location-alt-5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358" y="2577936"/>
            <a:ext cx="553414" cy="55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32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/>
      <p:bldP spid="42" grpId="0"/>
      <p:bldP spid="43" grpId="0" animBg="1"/>
      <p:bldP spid="44" grpId="0" animBg="1"/>
      <p:bldP spid="45" grpId="0"/>
      <p:bldP spid="52" grpId="0" animBg="1"/>
      <p:bldP spid="54" grpId="0"/>
      <p:bldP spid="55" grpId="0" animBg="1"/>
      <p:bldP spid="56" grpId="0" animBg="1"/>
      <p:bldP spid="57" grpId="0" animBg="1"/>
      <p:bldP spid="58" grpId="0" animBg="1"/>
      <p:bldP spid="60" grpId="0"/>
      <p:bldP spid="61" grpId="0"/>
      <p:bldP spid="62" grpId="0"/>
      <p:bldP spid="63" grpId="0" animBg="1"/>
      <p:bldP spid="65" grpId="0"/>
      <p:bldP spid="66" grpId="0"/>
      <p:bldP spid="67" grpId="0" animBg="1"/>
      <p:bldP spid="68" grpId="0"/>
      <p:bldP spid="69" grpId="0" animBg="1"/>
      <p:bldP spid="70" grpId="0" animBg="1"/>
      <p:bldP spid="71" grpId="0" animBg="1"/>
      <p:bldP spid="73" grpId="0"/>
      <p:bldP spid="7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Straight Connector 154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988922" y="4635352"/>
            <a:ext cx="749240" cy="73296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Oval 160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502920" y="4559312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2514600" y="444485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738162" y="444485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752600" y="4547956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092134" y="5509502"/>
            <a:ext cx="804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995099" y="4676001"/>
            <a:ext cx="1023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Http </a:t>
            </a:r>
            <a:r>
              <a:rPr lang="en-US" sz="1200" dirty="0">
                <a:latin typeface="Corbel" panose="020B0503020204020204" pitchFamily="34" charset="0"/>
              </a:rPr>
              <a:t>R</a:t>
            </a:r>
            <a:r>
              <a:rPr lang="en-US" sz="1200" dirty="0" smtClean="0">
                <a:latin typeface="Corbel" panose="020B0503020204020204" pitchFamily="34" charset="0"/>
              </a:rPr>
              <a:t>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02182" y="4263103"/>
            <a:ext cx="1021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>
            <a:off x="1451524" y="4435982"/>
            <a:ext cx="216734" cy="8498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H="1" flipV="1">
            <a:off x="2265065" y="4604783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63376" y="4796135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Click</a:t>
            </a:r>
          </a:p>
          <a:p>
            <a:pPr algn="ctr"/>
            <a:r>
              <a:rPr lang="en-US" sz="1200" dirty="0">
                <a:latin typeface="Corbel" panose="020B0503020204020204" pitchFamily="34" charset="0"/>
              </a:rPr>
              <a:t>H</a:t>
            </a:r>
            <a:r>
              <a:rPr lang="en-US" sz="1200" dirty="0" smtClean="0">
                <a:latin typeface="Corbel" panose="020B0503020204020204" pitchFamily="34" charset="0"/>
              </a:rPr>
              <a:t>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5667806" y="3826103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7023890" y="3819084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7031911" y="373085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7949519" y="373085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7" idx="4"/>
          </p:cNvCxnSpPr>
          <p:nvPr/>
        </p:nvCxnSpPr>
        <p:spPr>
          <a:xfrm>
            <a:off x="7739969" y="3871575"/>
            <a:ext cx="209549" cy="1326333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7682819" y="3766592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8" name="TextBox 187"/>
          <p:cNvSpPr txBox="1"/>
          <p:nvPr/>
        </p:nvSpPr>
        <p:spPr>
          <a:xfrm>
            <a:off x="7275181" y="3235643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567204" y="4042838"/>
            <a:ext cx="1395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Download </a:t>
            </a:r>
            <a:r>
              <a:rPr lang="en-US" sz="1200" dirty="0">
                <a:latin typeface="Corbel" panose="020B0503020204020204" pitchFamily="34" charset="0"/>
              </a:rPr>
              <a:t>C</a:t>
            </a:r>
            <a:r>
              <a:rPr lang="en-US" sz="1200" dirty="0" smtClean="0">
                <a:latin typeface="Corbel" panose="020B0503020204020204" pitchFamily="34" charset="0"/>
              </a:rPr>
              <a:t>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flipV="1">
            <a:off x="6854326" y="3969976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H="1">
            <a:off x="7762390" y="3497937"/>
            <a:ext cx="82353" cy="245033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66" idx="0"/>
          </p:cNvCxnSpPr>
          <p:nvPr/>
        </p:nvCxnSpPr>
        <p:spPr>
          <a:xfrm flipV="1">
            <a:off x="2265065" y="3871575"/>
            <a:ext cx="4758825" cy="61952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66" idx="0"/>
          </p:cNvCxnSpPr>
          <p:nvPr/>
        </p:nvCxnSpPr>
        <p:spPr>
          <a:xfrm flipV="1">
            <a:off x="2265065" y="2438401"/>
            <a:ext cx="917047" cy="2052700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770265" y="2438401"/>
            <a:ext cx="1261646" cy="1292451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3886200" y="15240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070670" y="3217341"/>
            <a:ext cx="26868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 + 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267200" y="3709786"/>
            <a:ext cx="293767" cy="3860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Down Arrow 84"/>
          <p:cNvSpPr/>
          <p:nvPr/>
        </p:nvSpPr>
        <p:spPr>
          <a:xfrm>
            <a:off x="4292030" y="1981201"/>
            <a:ext cx="293767" cy="306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ontent Placeholder 2"/>
          <p:cNvSpPr txBox="1">
            <a:spLocks/>
          </p:cNvSpPr>
          <p:nvPr/>
        </p:nvSpPr>
        <p:spPr>
          <a:xfrm>
            <a:off x="533399" y="1143000"/>
            <a:ext cx="7848601" cy="1113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Joint app-server instrumentation</a:t>
            </a:r>
          </a:p>
          <a:p>
            <a:pPr lvl="1"/>
            <a:r>
              <a:rPr lang="en-US" dirty="0" smtClean="0"/>
              <a:t>Azure services</a:t>
            </a:r>
          </a:p>
        </p:txBody>
      </p:sp>
      <p:sp>
        <p:nvSpPr>
          <p:cNvPr id="166" name="Oval 165"/>
          <p:cNvSpPr/>
          <p:nvPr/>
        </p:nvSpPr>
        <p:spPr>
          <a:xfrm>
            <a:off x="2207915" y="4491101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/>
              <a:t>Server-based User Transactions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399" y="1901567"/>
            <a:ext cx="2284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Request Handler Start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828398" y="2164693"/>
            <a:ext cx="246100" cy="122516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867400" y="2134205"/>
            <a:ext cx="274413" cy="122516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35126" y="1917626"/>
            <a:ext cx="218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Request Handler End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912971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24400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71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9" grpId="0"/>
      <p:bldP spid="170" grpId="0"/>
      <p:bldP spid="171" grpId="0"/>
      <p:bldP spid="176" grpId="0"/>
      <p:bldP spid="187" grpId="0" animBg="1"/>
      <p:bldP spid="188" grpId="0"/>
      <p:bldP spid="189" grpId="0"/>
      <p:bldP spid="82" grpId="0"/>
      <p:bldP spid="84" grpId="0"/>
      <p:bldP spid="84" grpId="1"/>
      <p:bldP spid="8" grpId="0" animBg="1"/>
      <p:bldP spid="8" grpId="1" animBg="1"/>
      <p:bldP spid="85" grpId="0" animBg="1"/>
      <p:bldP spid="91" grpId="0"/>
      <p:bldP spid="91" grpId="1"/>
      <p:bldP spid="166" grpId="0" animBg="1"/>
      <p:bldP spid="53" grpId="0"/>
      <p:bldP spid="57" grpId="0"/>
      <p:bldP spid="59" grpId="0"/>
      <p:bldP spid="6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4953000" y="987623"/>
            <a:ext cx="1242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Server Threads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1016" y="2001449"/>
            <a:ext cx="116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Spawn Workers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7953" y="1597350"/>
            <a:ext cx="115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Send Response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805964" y="2026310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543550" y="1785049"/>
            <a:ext cx="124256" cy="8930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285827" y="1795477"/>
            <a:ext cx="73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Request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2930096" y="2182054"/>
            <a:ext cx="172011" cy="131692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988922" y="4635352"/>
            <a:ext cx="749240" cy="73296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Oval 160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502920" y="4559312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2514600" y="444485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738162" y="444485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752600" y="4547956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>
            <a:off x="2207915" y="4491101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1092134" y="5509502"/>
            <a:ext cx="804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995099" y="4676001"/>
            <a:ext cx="1023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Http </a:t>
            </a:r>
            <a:r>
              <a:rPr lang="en-US" sz="1200" dirty="0">
                <a:latin typeface="Corbel" panose="020B0503020204020204" pitchFamily="34" charset="0"/>
              </a:rPr>
              <a:t>R</a:t>
            </a:r>
            <a:r>
              <a:rPr lang="en-US" sz="1200" dirty="0" smtClean="0">
                <a:latin typeface="Corbel" panose="020B0503020204020204" pitchFamily="34" charset="0"/>
              </a:rPr>
              <a:t>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H="1" flipV="1">
            <a:off x="2265065" y="4604783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63376" y="4796135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Click</a:t>
            </a:r>
          </a:p>
          <a:p>
            <a:pPr algn="ctr"/>
            <a:r>
              <a:rPr lang="en-US" sz="1200" dirty="0">
                <a:latin typeface="Corbel" panose="020B0503020204020204" pitchFamily="34" charset="0"/>
              </a:rPr>
              <a:t>H</a:t>
            </a:r>
            <a:r>
              <a:rPr lang="en-US" sz="1200" dirty="0" smtClean="0">
                <a:latin typeface="Corbel" panose="020B0503020204020204" pitchFamily="34" charset="0"/>
              </a:rPr>
              <a:t>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5667806" y="3826103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7023890" y="3819084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7031911" y="373085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7949519" y="373085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7" idx="4"/>
          </p:cNvCxnSpPr>
          <p:nvPr/>
        </p:nvCxnSpPr>
        <p:spPr>
          <a:xfrm>
            <a:off x="7739969" y="3871575"/>
            <a:ext cx="209549" cy="1326333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7682819" y="3766592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5567204" y="4042838"/>
            <a:ext cx="1395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Download </a:t>
            </a:r>
            <a:r>
              <a:rPr lang="en-US" sz="1200" dirty="0">
                <a:latin typeface="Corbel" panose="020B0503020204020204" pitchFamily="34" charset="0"/>
              </a:rPr>
              <a:t>C</a:t>
            </a:r>
            <a:r>
              <a:rPr lang="en-US" sz="1200" dirty="0" smtClean="0">
                <a:latin typeface="Corbel" panose="020B0503020204020204" pitchFamily="34" charset="0"/>
              </a:rPr>
              <a:t>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flipV="1">
            <a:off x="6854326" y="3969976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66" idx="0"/>
          </p:cNvCxnSpPr>
          <p:nvPr/>
        </p:nvCxnSpPr>
        <p:spPr>
          <a:xfrm flipV="1">
            <a:off x="2265065" y="2438401"/>
            <a:ext cx="917047" cy="2052700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6" idx="5"/>
          </p:cNvCxnSpPr>
          <p:nvPr/>
        </p:nvCxnSpPr>
        <p:spPr>
          <a:xfrm>
            <a:off x="5545861" y="1994609"/>
            <a:ext cx="1486050" cy="1736243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02182" y="4263103"/>
            <a:ext cx="1021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1451524" y="4435982"/>
            <a:ext cx="216734" cy="8498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7275181" y="3235643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 flipH="1">
            <a:off x="7762390" y="3497937"/>
            <a:ext cx="82353" cy="245033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/>
              <a:t>Server-based User Transactions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013359" y="5867400"/>
            <a:ext cx="73423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dirty="0" smtClean="0"/>
              <a:t>Identify and fix bottlenecks at the app and the server</a:t>
            </a:r>
            <a:endParaRPr lang="en-US" sz="2600" dirty="0"/>
          </a:p>
        </p:txBody>
      </p:sp>
      <p:sp>
        <p:nvSpPr>
          <p:cNvPr id="93" name="TextBox 92"/>
          <p:cNvSpPr txBox="1"/>
          <p:nvPr/>
        </p:nvSpPr>
        <p:spPr>
          <a:xfrm>
            <a:off x="2912971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724400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96936" y="2819400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HTTP[“x-AppInsight-Id”]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07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10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/>
          <p:cNvCxnSpPr/>
          <p:nvPr/>
        </p:nvCxnSpPr>
        <p:spPr>
          <a:xfrm>
            <a:off x="2057860" y="3286475"/>
            <a:ext cx="0" cy="85572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2" name="Up Arrow 21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4050" y="464820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3667" y="4763869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Rendering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4368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12971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8" name="Up Arrow 47"/>
          <p:cNvSpPr/>
          <p:nvPr/>
        </p:nvSpPr>
        <p:spPr>
          <a:xfrm rot="8778488">
            <a:off x="6299162" y="2179214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" name="Up Arrow 48"/>
          <p:cNvSpPr/>
          <p:nvPr/>
        </p:nvSpPr>
        <p:spPr>
          <a:xfrm rot="1514705">
            <a:off x="2634139" y="2300697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989465" y="4193303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91102" y="4193303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Uncontrollable and Variable Delays</a:t>
            </a:r>
            <a:endParaRPr lang="en-US" sz="4000" dirty="0"/>
          </a:p>
        </p:txBody>
      </p:sp>
      <p:sp>
        <p:nvSpPr>
          <p:cNvPr id="38" name="Rounded Rectangle 37"/>
          <p:cNvSpPr/>
          <p:nvPr/>
        </p:nvSpPr>
        <p:spPr>
          <a:xfrm>
            <a:off x="533400" y="3429000"/>
            <a:ext cx="18288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Reading sensors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447800" y="3807669"/>
            <a:ext cx="0" cy="33452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905000" y="4569280"/>
            <a:ext cx="861032" cy="57013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Radio state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126797" y="4205504"/>
            <a:ext cx="0" cy="36377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1159283" y="2895600"/>
            <a:ext cx="1391031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Device type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81400" y="3413609"/>
            <a:ext cx="1976934" cy="7620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(3G, 4G, WiFi, LTE, ..)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RTT, tput, TCP, DNS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47" idx="1"/>
          </p:cNvCxnSpPr>
          <p:nvPr/>
        </p:nvCxnSpPr>
        <p:spPr>
          <a:xfrm flipH="1">
            <a:off x="2550314" y="3794610"/>
            <a:ext cx="1031086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7" idx="3"/>
          </p:cNvCxnSpPr>
          <p:nvPr/>
        </p:nvCxnSpPr>
        <p:spPr>
          <a:xfrm>
            <a:off x="5558334" y="3794610"/>
            <a:ext cx="1071066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6961922" y="3404873"/>
            <a:ext cx="1343878" cy="3786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Device type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7644046" y="3779490"/>
            <a:ext cx="0" cy="33531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27202"/>
            <a:ext cx="5145088" cy="242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294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38" grpId="0" animBg="1"/>
      <p:bldP spid="43" grpId="0" animBg="1"/>
      <p:bldP spid="45" grpId="0" animBg="1"/>
      <p:bldP spid="47" grpId="0" animBg="1"/>
      <p:bldP spid="6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/>
          <p:cNvCxnSpPr/>
          <p:nvPr/>
        </p:nvCxnSpPr>
        <p:spPr>
          <a:xfrm>
            <a:off x="2057860" y="3286475"/>
            <a:ext cx="0" cy="85572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2" name="Up Arrow 21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4050" y="464820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3667" y="4763869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Rendering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4368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12971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8" name="Up Arrow 47"/>
          <p:cNvSpPr/>
          <p:nvPr/>
        </p:nvSpPr>
        <p:spPr>
          <a:xfrm rot="8778488">
            <a:off x="6299162" y="2179214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" name="Up Arrow 48"/>
          <p:cNvSpPr/>
          <p:nvPr/>
        </p:nvSpPr>
        <p:spPr>
          <a:xfrm rot="1514705">
            <a:off x="2634139" y="2300697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989465" y="4193303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91102" y="4193303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/>
              <a:t>Uncontrollable and Variable Delays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33400" y="3429000"/>
            <a:ext cx="18288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Reading sensors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447800" y="3807669"/>
            <a:ext cx="0" cy="33452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905000" y="4569280"/>
            <a:ext cx="861032" cy="57013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Radio state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126797" y="4205504"/>
            <a:ext cx="0" cy="36377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1159283" y="2895600"/>
            <a:ext cx="1391031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Device type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81400" y="3413609"/>
            <a:ext cx="1976934" cy="7620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(3G, 4G, WiFi, LTE, ..)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RTT, tput, TCP, DNS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47" idx="1"/>
          </p:cNvCxnSpPr>
          <p:nvPr/>
        </p:nvCxnSpPr>
        <p:spPr>
          <a:xfrm flipH="1">
            <a:off x="2550314" y="3794610"/>
            <a:ext cx="1031086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7" idx="3"/>
          </p:cNvCxnSpPr>
          <p:nvPr/>
        </p:nvCxnSpPr>
        <p:spPr>
          <a:xfrm>
            <a:off x="5558334" y="3794610"/>
            <a:ext cx="1071066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6961922" y="3404873"/>
            <a:ext cx="1343878" cy="3786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Device type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7644046" y="3779490"/>
            <a:ext cx="0" cy="33531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5653" y="5829629"/>
            <a:ext cx="7451026" cy="9196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95653" y="5708759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46679" y="5707446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91296" y="5391090"/>
            <a:ext cx="491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Significant variability in user-perceived delays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7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/>
          <p:cNvCxnSpPr/>
          <p:nvPr/>
        </p:nvCxnSpPr>
        <p:spPr>
          <a:xfrm>
            <a:off x="2057860" y="3286475"/>
            <a:ext cx="0" cy="85572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2" name="Up Arrow 21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4050" y="464820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3667" y="4763869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Rendering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4368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12971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8" name="Up Arrow 47"/>
          <p:cNvSpPr/>
          <p:nvPr/>
        </p:nvSpPr>
        <p:spPr>
          <a:xfrm rot="8778488">
            <a:off x="6299162" y="2179214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" name="Up Arrow 48"/>
          <p:cNvSpPr/>
          <p:nvPr/>
        </p:nvSpPr>
        <p:spPr>
          <a:xfrm rot="1514705">
            <a:off x="2634139" y="2300697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989465" y="4193303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91102" y="4193303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/>
              <a:t>Uncontrollable and Variable Delays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33400" y="3429000"/>
            <a:ext cx="18288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Reading sensors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447800" y="3807669"/>
            <a:ext cx="0" cy="33452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905000" y="4569280"/>
            <a:ext cx="861032" cy="57013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Radio state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126797" y="4205504"/>
            <a:ext cx="0" cy="36377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1159283" y="2895600"/>
            <a:ext cx="1391031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Device type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81400" y="3413609"/>
            <a:ext cx="1976934" cy="7620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(3G, 4G, WiFi, LTE, ..)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RTT, tput, TCP, DNS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47" idx="1"/>
          </p:cNvCxnSpPr>
          <p:nvPr/>
        </p:nvCxnSpPr>
        <p:spPr>
          <a:xfrm flipH="1">
            <a:off x="2550314" y="3794610"/>
            <a:ext cx="1031086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7" idx="3"/>
          </p:cNvCxnSpPr>
          <p:nvPr/>
        </p:nvCxnSpPr>
        <p:spPr>
          <a:xfrm>
            <a:off x="5558334" y="3794610"/>
            <a:ext cx="1071066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6961922" y="3404873"/>
            <a:ext cx="1343878" cy="3786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Device type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7644046" y="3779490"/>
            <a:ext cx="0" cy="33531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5653" y="5829629"/>
            <a:ext cx="7451026" cy="9196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95653" y="5708759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46679" y="5707446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091296" y="5391090"/>
            <a:ext cx="4919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Significant variability in user-perceived delays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Users with high uncontrollable delays</a:t>
            </a:r>
          </a:p>
          <a:p>
            <a:pPr lvl="1"/>
            <a:r>
              <a:rPr lang="en-US" dirty="0" smtClean="0"/>
              <a:t>Poor user-perceived delays</a:t>
            </a:r>
          </a:p>
          <a:p>
            <a:r>
              <a:rPr lang="en-US" dirty="0" smtClean="0"/>
              <a:t>Users with low uncontrollable delays</a:t>
            </a:r>
          </a:p>
          <a:p>
            <a:pPr lvl="1"/>
            <a:r>
              <a:rPr lang="en-US" dirty="0" smtClean="0"/>
              <a:t>Not producing the best quality result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9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3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6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9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2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5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8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1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4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9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2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5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8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1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4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7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3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 animBg="1"/>
      <p:bldP spid="23" grpId="0" animBg="1"/>
      <p:bldP spid="27" grpId="0"/>
      <p:bldP spid="28" grpId="0"/>
      <p:bldP spid="30" grpId="0"/>
      <p:bldP spid="31" grpId="0"/>
      <p:bldP spid="41" grpId="0"/>
      <p:bldP spid="42" grpId="0"/>
      <p:bldP spid="48" grpId="0" animBg="1"/>
      <p:bldP spid="49" grpId="0" animBg="1"/>
      <p:bldP spid="38" grpId="0" animBg="1"/>
      <p:bldP spid="43" grpId="0" animBg="1"/>
      <p:bldP spid="45" grpId="0" animBg="1"/>
      <p:bldP spid="47" grpId="0" animBg="1"/>
      <p:bldP spid="6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Groups Meeting Light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5" y="4177235"/>
            <a:ext cx="928165" cy="92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clker.com/cliparts/1/f/9/4/11949846671265795008people_juliane_krug_08c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174354"/>
            <a:ext cx="540007" cy="93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09600" y="1143000"/>
            <a:ext cx="8001000" cy="2849881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0" y="1295401"/>
            <a:ext cx="7620000" cy="2621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Diverse environmental conditions</a:t>
            </a:r>
          </a:p>
          <a:p>
            <a:pPr lvl="1"/>
            <a:r>
              <a:rPr lang="en-US" dirty="0" smtClean="0"/>
              <a:t>Network connectivity, GPS signal quality,</a:t>
            </a:r>
            <a:endParaRPr lang="en-US" dirty="0"/>
          </a:p>
          <a:p>
            <a:pPr lvl="1"/>
            <a:r>
              <a:rPr lang="en-US" dirty="0" smtClean="0"/>
              <a:t>Location, Sensor conditions etc.</a:t>
            </a:r>
          </a:p>
          <a:p>
            <a:r>
              <a:rPr lang="en-US" dirty="0" smtClean="0"/>
              <a:t>Variety of hardware and OS versions</a:t>
            </a:r>
          </a:p>
          <a:p>
            <a:r>
              <a:rPr lang="en-US" dirty="0" smtClean="0"/>
              <a:t>Wide range of user interactions and inputs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6728" y="4290833"/>
            <a:ext cx="5760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Hard for developers to test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9124" y="5274600"/>
            <a:ext cx="8293396" cy="1278600"/>
          </a:xfrm>
          <a:prstGeom prst="round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P</a:t>
            </a:r>
            <a:r>
              <a:rPr lang="en-US" sz="3600" dirty="0" smtClean="0">
                <a:solidFill>
                  <a:srgbClr val="C00000"/>
                </a:solidFill>
              </a:rPr>
              <a:t>erformance problems are inevitable in the wild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22860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Significant diversity in the wild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78001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/>
          <p:cNvCxnSpPr/>
          <p:nvPr/>
        </p:nvCxnSpPr>
        <p:spPr>
          <a:xfrm>
            <a:off x="2057860" y="3286475"/>
            <a:ext cx="0" cy="85572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2" name="Up Arrow 21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4050" y="464820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3667" y="4763869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Rendering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4368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12971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8" name="Up Arrow 47"/>
          <p:cNvSpPr/>
          <p:nvPr/>
        </p:nvSpPr>
        <p:spPr>
          <a:xfrm rot="8778488">
            <a:off x="6299162" y="2179214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" name="Up Arrow 48"/>
          <p:cNvSpPr/>
          <p:nvPr/>
        </p:nvSpPr>
        <p:spPr>
          <a:xfrm rot="1514705">
            <a:off x="2634139" y="2300697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989465" y="4193303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91102" y="4193303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/>
              <a:t>Uncontrollable and Variable Delays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533400" y="3429000"/>
            <a:ext cx="18288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Reading sensors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447800" y="3807669"/>
            <a:ext cx="0" cy="33452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1905000" y="4569280"/>
            <a:ext cx="861032" cy="57013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Radio state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126797" y="4205504"/>
            <a:ext cx="0" cy="36377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1159283" y="2895600"/>
            <a:ext cx="1391031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Device type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581400" y="3413609"/>
            <a:ext cx="1976934" cy="7620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(3G, 4G, WiFi, LTE, ..)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RTT, tput, TCP, DNS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1" name="Straight Arrow Connector 60"/>
          <p:cNvCxnSpPr>
            <a:stCxn id="47" idx="1"/>
          </p:cNvCxnSpPr>
          <p:nvPr/>
        </p:nvCxnSpPr>
        <p:spPr>
          <a:xfrm flipH="1">
            <a:off x="2550314" y="3794610"/>
            <a:ext cx="1031086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7" idx="3"/>
          </p:cNvCxnSpPr>
          <p:nvPr/>
        </p:nvCxnSpPr>
        <p:spPr>
          <a:xfrm>
            <a:off x="5558334" y="3794610"/>
            <a:ext cx="1071066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6961922" y="3404873"/>
            <a:ext cx="1343878" cy="3786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Device type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7644046" y="3779490"/>
            <a:ext cx="0" cy="33531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5653" y="5829629"/>
            <a:ext cx="7451026" cy="9196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95653" y="5708759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46679" y="5707446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64957" y="5867400"/>
            <a:ext cx="4091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Corbel" panose="020B0503020204020204" pitchFamily="34" charset="0"/>
              </a:rPr>
              <a:t>Tightly control user-perceived delays</a:t>
            </a:r>
            <a:endParaRPr lang="en-US" sz="200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33600" y="1272363"/>
            <a:ext cx="49754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Adapt to conditions in the wild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9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2" name="Up Arrow 21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4050" y="464820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3667" y="4763869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Rendering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4368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12971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8" name="Up Arrow 47"/>
          <p:cNvSpPr/>
          <p:nvPr/>
        </p:nvSpPr>
        <p:spPr>
          <a:xfrm rot="8778488">
            <a:off x="6299162" y="2179214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" name="Up Arrow 48"/>
          <p:cNvSpPr/>
          <p:nvPr/>
        </p:nvSpPr>
        <p:spPr>
          <a:xfrm rot="1514705">
            <a:off x="2634139" y="2300697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989465" y="4193303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91102" y="4193303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Adapt to conditions in the wild</a:t>
            </a:r>
            <a:endParaRPr lang="en-US" sz="40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95653" y="5829629"/>
            <a:ext cx="7451026" cy="9196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95653" y="5708759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46679" y="5707446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886200" y="1630326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</a:t>
            </a:r>
            <a:endParaRPr lang="en-US" sz="24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40" name="Down Arrow 39"/>
          <p:cNvSpPr/>
          <p:nvPr/>
        </p:nvSpPr>
        <p:spPr>
          <a:xfrm>
            <a:off x="4295890" y="204573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080014" y="1507853"/>
            <a:ext cx="3127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Do less or more processing</a:t>
            </a:r>
            <a:endParaRPr lang="en-US" sz="20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5341850" y="1907962"/>
            <a:ext cx="212867" cy="3567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229361" y="2209800"/>
            <a:ext cx="2691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Send less or more data</a:t>
            </a:r>
            <a:endParaRPr lang="en-US" sz="20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67" name="Down Arrow 66"/>
          <p:cNvSpPr/>
          <p:nvPr/>
        </p:nvSpPr>
        <p:spPr>
          <a:xfrm>
            <a:off x="6361955" y="2608421"/>
            <a:ext cx="212867" cy="4190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5334000"/>
            <a:ext cx="3057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Meet end-to-end deadline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990600"/>
            <a:ext cx="61464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Trade-off on quality or quantity of the result</a:t>
            </a:r>
            <a:endParaRPr lang="en-US" sz="2600" dirty="0"/>
          </a:p>
        </p:txBody>
      </p:sp>
      <p:sp>
        <p:nvSpPr>
          <p:cNvPr id="68" name="TextBox 67"/>
          <p:cNvSpPr txBox="1"/>
          <p:nvPr/>
        </p:nvSpPr>
        <p:spPr>
          <a:xfrm>
            <a:off x="2464957" y="5867400"/>
            <a:ext cx="4091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Corbel" panose="020B0503020204020204" pitchFamily="34" charset="0"/>
              </a:rPr>
              <a:t>Tightly control user-perceived delays</a:t>
            </a:r>
            <a:endParaRPr lang="en-US" sz="2000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9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37" grpId="0"/>
      <p:bldP spid="40" grpId="0" animBg="1"/>
      <p:bldP spid="60" grpId="0"/>
      <p:bldP spid="65" grpId="0" animBg="1"/>
      <p:bldP spid="66" grpId="0"/>
      <p:bldP spid="67" grpId="0" animBg="1"/>
      <p:bldP spid="10" grpId="0"/>
      <p:bldP spid="1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69613" y="2135091"/>
            <a:ext cx="96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Request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43600" y="2109536"/>
            <a:ext cx="110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Response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159092" y="3897960"/>
            <a:ext cx="2632108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159092" y="3777090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91200" y="3777090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86200" y="3505200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Deadline</a:t>
            </a:r>
            <a:endParaRPr lang="en-US" sz="22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75478" y="1764268"/>
            <a:ext cx="185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Server processing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310599" y="2101334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Up Arrow 64"/>
          <p:cNvSpPr/>
          <p:nvPr/>
        </p:nvSpPr>
        <p:spPr>
          <a:xfrm rot="8778488">
            <a:off x="5998464" y="2264565"/>
            <a:ext cx="137160" cy="10698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Up Arrow 65"/>
          <p:cNvSpPr/>
          <p:nvPr/>
        </p:nvSpPr>
        <p:spPr>
          <a:xfrm rot="1514705">
            <a:off x="2868128" y="2342290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Controlling the Server Delay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87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6" grpId="0"/>
      <p:bldP spid="57" grpId="0"/>
      <p:bldP spid="11" grpId="0" animBg="1"/>
      <p:bldP spid="65" grpId="0" animBg="1"/>
      <p:bldP spid="6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69613" y="2135091"/>
            <a:ext cx="96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Request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43600" y="2109536"/>
            <a:ext cx="110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Response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159092" y="3897960"/>
            <a:ext cx="2632108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159092" y="3777090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91200" y="3777090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86200" y="3505200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Deadline</a:t>
            </a:r>
            <a:endParaRPr lang="en-US" sz="22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 rot="8778488">
            <a:off x="5998464" y="2264565"/>
            <a:ext cx="137160" cy="10698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 rot="1514705">
            <a:off x="2868128" y="2342290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76600" y="1371600"/>
            <a:ext cx="1495732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78372" y="1663641"/>
            <a:ext cx="2284228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276601" y="1112520"/>
            <a:ext cx="2790444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78372" y="1950720"/>
            <a:ext cx="1903228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6600" y="838200"/>
            <a:ext cx="2493665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4772332" y="1463040"/>
            <a:ext cx="104468" cy="831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</p:cNvCxnSpPr>
          <p:nvPr/>
        </p:nvCxnSpPr>
        <p:spPr>
          <a:xfrm>
            <a:off x="5562600" y="1755081"/>
            <a:ext cx="150646" cy="539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3"/>
          </p:cNvCxnSpPr>
          <p:nvPr/>
        </p:nvCxnSpPr>
        <p:spPr>
          <a:xfrm>
            <a:off x="5181600" y="2042160"/>
            <a:ext cx="76200" cy="274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3" idx="1"/>
          </p:cNvCxnSpPr>
          <p:nvPr/>
        </p:nvCxnSpPr>
        <p:spPr>
          <a:xfrm flipV="1">
            <a:off x="3193730" y="2042160"/>
            <a:ext cx="84642" cy="274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1" idx="1"/>
          </p:cNvCxnSpPr>
          <p:nvPr/>
        </p:nvCxnSpPr>
        <p:spPr>
          <a:xfrm flipV="1">
            <a:off x="3193730" y="1755081"/>
            <a:ext cx="84642" cy="564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" idx="1"/>
          </p:cNvCxnSpPr>
          <p:nvPr/>
        </p:nvCxnSpPr>
        <p:spPr>
          <a:xfrm flipV="1">
            <a:off x="3193730" y="1463040"/>
            <a:ext cx="82870" cy="89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2" idx="1"/>
          </p:cNvCxnSpPr>
          <p:nvPr/>
        </p:nvCxnSpPr>
        <p:spPr>
          <a:xfrm flipV="1">
            <a:off x="3193730" y="1203960"/>
            <a:ext cx="82871" cy="1152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4" idx="1"/>
          </p:cNvCxnSpPr>
          <p:nvPr/>
        </p:nvCxnSpPr>
        <p:spPr>
          <a:xfrm flipV="1">
            <a:off x="3193730" y="929640"/>
            <a:ext cx="82870" cy="1427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4" idx="3"/>
          </p:cNvCxnSpPr>
          <p:nvPr/>
        </p:nvCxnSpPr>
        <p:spPr>
          <a:xfrm>
            <a:off x="5770265" y="929640"/>
            <a:ext cx="173335" cy="73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2" idx="3"/>
          </p:cNvCxnSpPr>
          <p:nvPr/>
        </p:nvCxnSpPr>
        <p:spPr>
          <a:xfrm>
            <a:off x="6067045" y="1203960"/>
            <a:ext cx="97544" cy="439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Multiply 57"/>
          <p:cNvSpPr/>
          <p:nvPr/>
        </p:nvSpPr>
        <p:spPr>
          <a:xfrm>
            <a:off x="5809906" y="1489806"/>
            <a:ext cx="267388" cy="2400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Multiply 70"/>
          <p:cNvSpPr/>
          <p:nvPr/>
        </p:nvSpPr>
        <p:spPr>
          <a:xfrm>
            <a:off x="6030895" y="1489806"/>
            <a:ext cx="267388" cy="2400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/>
              <a:t>Controlling the Server Delay</a:t>
            </a:r>
          </a:p>
        </p:txBody>
      </p:sp>
    </p:spTree>
    <p:extLst>
      <p:ext uri="{BB962C8B-B14F-4D97-AF65-F5344CB8AC3E}">
        <p14:creationId xmlns:p14="http://schemas.microsoft.com/office/powerpoint/2010/main" val="416600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3163423" y="2356707"/>
            <a:ext cx="3354522" cy="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69613" y="2135091"/>
            <a:ext cx="96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Request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48299" y="2109536"/>
            <a:ext cx="110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Response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159092" y="3897960"/>
            <a:ext cx="3358853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159092" y="3777090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553200" y="3777090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86200" y="3505200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Deadline</a:t>
            </a:r>
            <a:endParaRPr lang="en-US" sz="22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 rot="8778488">
            <a:off x="6803163" y="2264565"/>
            <a:ext cx="137160" cy="10698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 rot="1514705">
            <a:off x="2868128" y="2342290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76600" y="1371600"/>
            <a:ext cx="1495732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78372" y="1663641"/>
            <a:ext cx="2284228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276601" y="1112520"/>
            <a:ext cx="2790444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78372" y="1950720"/>
            <a:ext cx="1903228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6600" y="838200"/>
            <a:ext cx="2493665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4772332" y="1463040"/>
            <a:ext cx="104468" cy="831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</p:cNvCxnSpPr>
          <p:nvPr/>
        </p:nvCxnSpPr>
        <p:spPr>
          <a:xfrm>
            <a:off x="5562600" y="1755081"/>
            <a:ext cx="150646" cy="539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3"/>
          </p:cNvCxnSpPr>
          <p:nvPr/>
        </p:nvCxnSpPr>
        <p:spPr>
          <a:xfrm>
            <a:off x="5181600" y="2042160"/>
            <a:ext cx="76200" cy="274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3" idx="1"/>
          </p:cNvCxnSpPr>
          <p:nvPr/>
        </p:nvCxnSpPr>
        <p:spPr>
          <a:xfrm flipV="1">
            <a:off x="3193730" y="2042160"/>
            <a:ext cx="84642" cy="274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1" idx="1"/>
          </p:cNvCxnSpPr>
          <p:nvPr/>
        </p:nvCxnSpPr>
        <p:spPr>
          <a:xfrm flipV="1">
            <a:off x="3193730" y="1755081"/>
            <a:ext cx="84642" cy="564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" idx="1"/>
          </p:cNvCxnSpPr>
          <p:nvPr/>
        </p:nvCxnSpPr>
        <p:spPr>
          <a:xfrm flipV="1">
            <a:off x="3193730" y="1463040"/>
            <a:ext cx="82870" cy="89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2" idx="1"/>
          </p:cNvCxnSpPr>
          <p:nvPr/>
        </p:nvCxnSpPr>
        <p:spPr>
          <a:xfrm flipV="1">
            <a:off x="3193730" y="1203960"/>
            <a:ext cx="82871" cy="1152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4" idx="1"/>
          </p:cNvCxnSpPr>
          <p:nvPr/>
        </p:nvCxnSpPr>
        <p:spPr>
          <a:xfrm flipV="1">
            <a:off x="3193730" y="929640"/>
            <a:ext cx="82870" cy="1427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4" idx="3"/>
          </p:cNvCxnSpPr>
          <p:nvPr/>
        </p:nvCxnSpPr>
        <p:spPr>
          <a:xfrm>
            <a:off x="5770265" y="929640"/>
            <a:ext cx="345552" cy="1364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2" idx="3"/>
          </p:cNvCxnSpPr>
          <p:nvPr/>
        </p:nvCxnSpPr>
        <p:spPr>
          <a:xfrm>
            <a:off x="6067045" y="1203960"/>
            <a:ext cx="257555" cy="10902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25541" y="3320534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rbel" panose="020B0503020204020204" pitchFamily="34" charset="0"/>
              </a:rPr>
              <a:t>Better result</a:t>
            </a:r>
            <a:endParaRPr lang="en-US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/>
              <a:t>Controlling the Server Delay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88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159092" y="3897960"/>
            <a:ext cx="2632108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159092" y="3777090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91200" y="3777090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86200" y="3505200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Deadline</a:t>
            </a:r>
            <a:endParaRPr lang="en-US" sz="22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5" name="Up Arrow 64"/>
          <p:cNvSpPr/>
          <p:nvPr/>
        </p:nvSpPr>
        <p:spPr>
          <a:xfrm rot="8778488">
            <a:off x="5998464" y="2264565"/>
            <a:ext cx="137160" cy="10698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Up Arrow 65"/>
          <p:cNvSpPr/>
          <p:nvPr/>
        </p:nvSpPr>
        <p:spPr>
          <a:xfrm rot="1514705">
            <a:off x="2868128" y="2342290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5478" y="1732002"/>
            <a:ext cx="185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Server processing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310599" y="2101334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/>
              <a:t>Controlling the Server Delay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Servers keep fixed deadlines</a:t>
            </a:r>
          </a:p>
          <a:p>
            <a:pPr lvl="1"/>
            <a:r>
              <a:rPr lang="en-US" dirty="0" smtClean="0"/>
              <a:t>No visibility into external delays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17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2" name="Up Arrow 21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04050" y="464820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63667" y="4763869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Rendering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24368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12971" y="2895600"/>
            <a:ext cx="1447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Network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8" name="Up Arrow 47"/>
          <p:cNvSpPr/>
          <p:nvPr/>
        </p:nvSpPr>
        <p:spPr>
          <a:xfrm rot="8778488">
            <a:off x="6299162" y="2179214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" name="Up Arrow 48"/>
          <p:cNvSpPr/>
          <p:nvPr/>
        </p:nvSpPr>
        <p:spPr>
          <a:xfrm rot="1514705">
            <a:off x="2634139" y="2300697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989465" y="4193303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91102" y="4193303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Adapt to conditions in the wild</a:t>
            </a:r>
            <a:endParaRPr lang="en-US" sz="40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95653" y="5829629"/>
            <a:ext cx="7451026" cy="9196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95653" y="5708759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346679" y="5707446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64953" y="5867400"/>
            <a:ext cx="4091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Corbel" panose="020B0503020204020204" pitchFamily="34" charset="0"/>
              </a:rPr>
              <a:t>Tightly control user-perceived delays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86200" y="1630326"/>
            <a:ext cx="100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</a:t>
            </a:r>
            <a:endParaRPr lang="en-US" sz="24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310599" y="2101334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7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/>
          <p:cNvCxnSpPr/>
          <p:nvPr/>
        </p:nvCxnSpPr>
        <p:spPr>
          <a:xfrm>
            <a:off x="57702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934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505200" y="1841494"/>
            <a:ext cx="0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345215" y="1853794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893464" y="5334000"/>
            <a:ext cx="261173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187861" y="5449669"/>
            <a:ext cx="2012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Time elapsed since </a:t>
            </a:r>
          </a:p>
          <a:p>
            <a:pPr algn="ctr"/>
            <a:r>
              <a:rPr lang="en-US" dirty="0">
                <a:latin typeface="Corbel" panose="020B0503020204020204" pitchFamily="34" charset="0"/>
              </a:rPr>
              <a:t>u</a:t>
            </a:r>
            <a:r>
              <a:rPr lang="en-US" dirty="0" smtClean="0">
                <a:latin typeface="Corbel" panose="020B0503020204020204" pitchFamily="34" charset="0"/>
              </a:rPr>
              <a:t>ser interaction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5776628" y="5305958"/>
            <a:ext cx="256858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933080" y="5410200"/>
            <a:ext cx="227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Predicted </a:t>
            </a:r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downlink</a:t>
            </a:r>
            <a:r>
              <a:rPr lang="en-US" dirty="0" smtClean="0">
                <a:latin typeface="Corbel" panose="020B0503020204020204" pitchFamily="34" charset="0"/>
              </a:rPr>
              <a:t> &amp; </a:t>
            </a:r>
            <a:br>
              <a:rPr lang="en-US" dirty="0" smtClean="0">
                <a:latin typeface="Corbel" panose="020B0503020204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app processing </a:t>
            </a:r>
            <a:r>
              <a:rPr lang="en-US" dirty="0" smtClean="0">
                <a:latin typeface="Corbel" panose="020B0503020204020204" pitchFamily="34" charset="0"/>
              </a:rPr>
              <a:t>delay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03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2" grpId="0" animBg="1"/>
      <p:bldP spid="78" grpId="0" animBg="1"/>
      <p:bldP spid="49" grpId="0" animBg="1"/>
      <p:bldP spid="80" grpId="0"/>
      <p:bldP spid="8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102501" y="1651591"/>
            <a:ext cx="2965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 Processing Time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4372090" y="204573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56379" y="5848290"/>
            <a:ext cx="336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Desired user-perceived delay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891102" y="5654566"/>
            <a:ext cx="0" cy="2743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543800" y="5638800"/>
            <a:ext cx="0" cy="2743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95653" y="5791200"/>
            <a:ext cx="6648147" cy="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2415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2" grpId="0" animBg="1"/>
      <p:bldP spid="78" grpId="0" animBg="1"/>
      <p:bldP spid="38" grpId="0"/>
      <p:bldP spid="3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18288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45437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5534954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224203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102501" y="1651591"/>
            <a:ext cx="2965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 Processing Time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4372090" y="204573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70747" y="2590800"/>
            <a:ext cx="2436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00000"/>
                </a:solidFill>
                <a:latin typeface="Corbel" panose="020B0503020204020204" pitchFamily="34" charset="0"/>
              </a:rPr>
              <a:t>Trade-off on </a:t>
            </a:r>
          </a:p>
          <a:p>
            <a:pPr algn="ctr"/>
            <a:r>
              <a:rPr lang="en-US" sz="2200" dirty="0" smtClean="0">
                <a:solidFill>
                  <a:srgbClr val="C00000"/>
                </a:solidFill>
                <a:latin typeface="Corbel" panose="020B0503020204020204" pitchFamily="34" charset="0"/>
              </a:rPr>
              <a:t>quality of the result</a:t>
            </a:r>
            <a:endParaRPr lang="en-US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56379" y="5848290"/>
            <a:ext cx="336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Desired user-perceived delay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91102" y="5654566"/>
            <a:ext cx="0" cy="2743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43800" y="5638800"/>
            <a:ext cx="0" cy="2743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95653" y="5791200"/>
            <a:ext cx="6648147" cy="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32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/>
        </p:nvSpPr>
        <p:spPr>
          <a:xfrm>
            <a:off x="342900" y="12954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App store is brutally competitive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dirty="0" smtClean="0"/>
              <a:t>Need for improving and controlling performance</a:t>
            </a:r>
            <a:endParaRPr lang="en-US" sz="3400" dirty="0"/>
          </a:p>
        </p:txBody>
      </p:sp>
      <p:pic>
        <p:nvPicPr>
          <p:cNvPr id="12" name="Picture 4" descr="Weave News R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20" y="1973402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F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20" y="1980489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RSS Centr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220" y="1980489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2" descr="Feed Rea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20" y="1980489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8" descr="SilverRea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75" y="1973402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Flux BETA 4.2.2.8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00" y="1980489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Modern Read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15" y="1980489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 descr="Collec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20" y="1980489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8" descr="Phonl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20" y="1980489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Magnify BET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0" y="1980489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Nextgen Read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75" y="2590800"/>
            <a:ext cx="54863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Manga Read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015" y="2613837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4" descr="WP Central - Unofficial RSS Read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820" y="259080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6" descr="G-RS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420" y="259080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0" descr="MyFeeds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820" y="259080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2" descr="Modern RS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220" y="259080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4" descr="Fusio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620" y="259080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6" descr="Metro Read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360" y="2613837"/>
            <a:ext cx="548640" cy="5486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8" descr="NewsSync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400" y="259080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2" descr="Metroblu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20" y="259080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ontent Placeholder 2"/>
          <p:cNvSpPr>
            <a:spLocks noGrp="1"/>
          </p:cNvSpPr>
          <p:nvPr/>
        </p:nvSpPr>
        <p:spPr>
          <a:xfrm>
            <a:off x="381000" y="3322637"/>
            <a:ext cx="8458200" cy="2021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Response time matters</a:t>
            </a:r>
          </a:p>
          <a:p>
            <a:pPr lvl="1"/>
            <a:r>
              <a:rPr lang="en-US" sz="2400" dirty="0" smtClean="0"/>
              <a:t>Users are impatient</a:t>
            </a:r>
          </a:p>
          <a:p>
            <a:pPr lvl="1"/>
            <a:r>
              <a:rPr lang="en-US" sz="2400" dirty="0" smtClean="0"/>
              <a:t>100ms delay can cost substantial drop in revenue at Amazon</a:t>
            </a:r>
          </a:p>
          <a:p>
            <a:pPr lvl="1"/>
            <a:r>
              <a:rPr lang="en-US" sz="2400" dirty="0" smtClean="0"/>
              <a:t>Similar observations from Google and Bing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2" name="Picture 10" descr="http://www.clker.com/cliparts/1/f/9/4/11949846671265795008people_juliane_krug_08c.svg.hi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62600"/>
            <a:ext cx="468022" cy="8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598302"/>
            <a:ext cx="484160" cy="80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5694402"/>
            <a:ext cx="33816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Help app developers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3" grpId="0"/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370731" y="2743200"/>
            <a:ext cx="2163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 Response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6701017" y="3240099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199450" y="2086391"/>
            <a:ext cx="2868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PredictRemainingTime(10KB);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99450" y="1825478"/>
            <a:ext cx="2669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PredictRemainingTime(5KB)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99450" y="2327072"/>
            <a:ext cx="2868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PredictRemainingTime(15KB);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56379" y="5848290"/>
            <a:ext cx="336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Desired user-perceived delay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891102" y="5654566"/>
            <a:ext cx="0" cy="2743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543800" y="5638800"/>
            <a:ext cx="0" cy="2743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95653" y="5791200"/>
            <a:ext cx="6648147" cy="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7833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 animBg="1"/>
      <p:bldP spid="31" grpId="0"/>
      <p:bldP spid="32" grpId="0"/>
      <p:bldP spid="3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43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9473426">
            <a:off x="6076958" y="2286725"/>
            <a:ext cx="137160" cy="19501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553200" y="4187952"/>
            <a:ext cx="10972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199450" y="2540913"/>
            <a:ext cx="2163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 Response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6529736" y="303781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656379" y="5848290"/>
            <a:ext cx="336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Desired user-perceived delay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91102" y="5654566"/>
            <a:ext cx="0" cy="2743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43800" y="5638800"/>
            <a:ext cx="0" cy="2743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95653" y="5791200"/>
            <a:ext cx="6648147" cy="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2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9626650">
            <a:off x="6341812" y="2276856"/>
            <a:ext cx="137160" cy="1947672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090944">
            <a:off x="1748222" y="2338831"/>
            <a:ext cx="137160" cy="187452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590800" y="2356707"/>
            <a:ext cx="3465576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64008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20840" y="4185507"/>
            <a:ext cx="82296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8580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39986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Straight Connector 63"/>
          <p:cNvCxnSpPr/>
          <p:nvPr/>
        </p:nvCxnSpPr>
        <p:spPr>
          <a:xfrm>
            <a:off x="2103278" y="2359152"/>
            <a:ext cx="36576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9" idx="0"/>
          </p:cNvCxnSpPr>
          <p:nvPr/>
        </p:nvCxnSpPr>
        <p:spPr>
          <a:xfrm flipH="1" flipV="1">
            <a:off x="2362201" y="1341120"/>
            <a:ext cx="114299" cy="899160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9" idx="7"/>
          </p:cNvCxnSpPr>
          <p:nvPr/>
        </p:nvCxnSpPr>
        <p:spPr>
          <a:xfrm flipV="1">
            <a:off x="2557322" y="1341120"/>
            <a:ext cx="2882290" cy="932638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8" name="Up Arrow 37"/>
          <p:cNvSpPr/>
          <p:nvPr/>
        </p:nvSpPr>
        <p:spPr>
          <a:xfrm rot="1090944">
            <a:off x="1746504" y="2340864"/>
            <a:ext cx="137160" cy="18745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896112" y="4187952"/>
            <a:ext cx="6400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103120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3622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Up Arrow 41"/>
          <p:cNvSpPr/>
          <p:nvPr/>
        </p:nvSpPr>
        <p:spPr>
          <a:xfrm rot="9626650">
            <a:off x="6345936" y="2276856"/>
            <a:ext cx="137160" cy="19476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6720840" y="4187952"/>
            <a:ext cx="8229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53200" y="2801956"/>
            <a:ext cx="1694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00000"/>
                </a:solidFill>
                <a:latin typeface="Corbel" panose="020B0503020204020204" pitchFamily="34" charset="0"/>
              </a:rPr>
              <a:t>Better </a:t>
            </a:r>
          </a:p>
          <a:p>
            <a:pPr algn="ctr"/>
            <a:r>
              <a:rPr lang="en-US" sz="2200" dirty="0" smtClean="0">
                <a:solidFill>
                  <a:srgbClr val="C00000"/>
                </a:solidFill>
                <a:latin typeface="Corbel" panose="020B0503020204020204" pitchFamily="34" charset="0"/>
              </a:rPr>
              <a:t>quality result</a:t>
            </a:r>
            <a:endParaRPr lang="en-US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56379" y="5848290"/>
            <a:ext cx="33634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Desired user-perceived delay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891102" y="5654566"/>
            <a:ext cx="0" cy="2743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543800" y="5638800"/>
            <a:ext cx="0" cy="27432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95653" y="5791200"/>
            <a:ext cx="6648147" cy="0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458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/>
      <p:bldP spid="21" grpId="0"/>
      <p:bldP spid="23" grpId="0"/>
      <p:bldP spid="2" grpId="0" animBg="1"/>
      <p:bldP spid="78" grpId="0" animBg="1"/>
      <p:bldP spid="38" grpId="0" animBg="1"/>
      <p:bldP spid="49" grpId="0" animBg="1"/>
      <p:bldP spid="42" grpId="0" animBg="1"/>
      <p:bldP spid="2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5181600"/>
            <a:ext cx="8382000" cy="1219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Analysis of 4000 apps</a:t>
            </a:r>
          </a:p>
          <a:p>
            <a:pPr lvl="1"/>
            <a:r>
              <a:rPr lang="en-US" sz="2400" dirty="0" smtClean="0"/>
              <a:t>80% of them are single request-response transactions</a:t>
            </a:r>
          </a:p>
        </p:txBody>
      </p:sp>
    </p:spTree>
    <p:extLst>
      <p:ext uri="{BB962C8B-B14F-4D97-AF65-F5344CB8AC3E}">
        <p14:creationId xmlns:p14="http://schemas.microsoft.com/office/powerpoint/2010/main" val="242205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Challenges</a:t>
            </a:r>
            <a:endParaRPr lang="en-US" sz="4000" dirty="0"/>
          </a:p>
        </p:txBody>
      </p:sp>
      <p:sp>
        <p:nvSpPr>
          <p:cNvPr id="43" name="TextBox 4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7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Challenges</a:t>
            </a:r>
            <a:endParaRPr lang="en-US" sz="4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318517"/>
            <a:ext cx="749240" cy="1049799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2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2134" y="5509502"/>
            <a:ext cx="804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95099" y="4318517"/>
            <a:ext cx="1023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Http </a:t>
            </a:r>
            <a:r>
              <a:rPr lang="en-US" sz="1200" dirty="0">
                <a:latin typeface="Corbel" panose="020B0503020204020204" pitchFamily="34" charset="0"/>
              </a:rPr>
              <a:t>R</a:t>
            </a:r>
            <a:r>
              <a:rPr lang="en-US" sz="1200" dirty="0" smtClean="0">
                <a:latin typeface="Corbel" panose="020B0503020204020204" pitchFamily="34" charset="0"/>
              </a:rPr>
              <a:t>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706" y="4234647"/>
            <a:ext cx="1021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3376" y="4796135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Click</a:t>
            </a:r>
          </a:p>
          <a:p>
            <a:pPr algn="ctr"/>
            <a:r>
              <a:rPr lang="en-US" sz="1200" dirty="0">
                <a:latin typeface="Corbel" panose="020B0503020204020204" pitchFamily="34" charset="0"/>
              </a:rPr>
              <a:t>H</a:t>
            </a:r>
            <a:r>
              <a:rPr lang="en-US" sz="1200" dirty="0" smtClean="0">
                <a:latin typeface="Corbel" panose="020B0503020204020204" pitchFamily="34" charset="0"/>
              </a:rPr>
              <a:t>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73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773362" y="4619692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638800" y="4333049"/>
            <a:ext cx="1395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Download </a:t>
            </a:r>
            <a:r>
              <a:rPr lang="en-US" sz="1200" dirty="0">
                <a:latin typeface="Corbel" panose="020B0503020204020204" pitchFamily="34" charset="0"/>
              </a:rPr>
              <a:t>C</a:t>
            </a:r>
            <a:r>
              <a:rPr lang="en-US" sz="1200" dirty="0" smtClean="0">
                <a:latin typeface="Corbel" panose="020B0503020204020204" pitchFamily="34" charset="0"/>
              </a:rPr>
              <a:t>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834747" y="4238600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7486704" y="4301524"/>
            <a:ext cx="188561" cy="30852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52800" y="3425428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Highly asynchronous</a:t>
            </a:r>
          </a:p>
        </p:txBody>
      </p:sp>
    </p:spTree>
    <p:extLst>
      <p:ext uri="{BB962C8B-B14F-4D97-AF65-F5344CB8AC3E}">
        <p14:creationId xmlns:p14="http://schemas.microsoft.com/office/powerpoint/2010/main" val="127106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4953000" y="987623"/>
            <a:ext cx="1242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Server Threads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Challenges</a:t>
            </a:r>
            <a:endParaRPr lang="en-US" sz="4000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1016" y="2001449"/>
            <a:ext cx="116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Spawn Workers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7953" y="1597350"/>
            <a:ext cx="115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Send Response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805964" y="2026310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543550" y="1785049"/>
            <a:ext cx="124256" cy="8930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53114" y="2586335"/>
            <a:ext cx="73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Request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3218109" y="2453462"/>
            <a:ext cx="70019" cy="132873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988922" y="4318517"/>
            <a:ext cx="749240" cy="1049799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Oval 160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7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68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092134" y="5509502"/>
            <a:ext cx="804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995099" y="4318517"/>
            <a:ext cx="1023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Http </a:t>
            </a:r>
            <a:r>
              <a:rPr lang="en-US" sz="1200" dirty="0">
                <a:latin typeface="Corbel" panose="020B0503020204020204" pitchFamily="34" charset="0"/>
              </a:rPr>
              <a:t>R</a:t>
            </a:r>
            <a:r>
              <a:rPr lang="en-US" sz="1200" dirty="0" smtClean="0">
                <a:latin typeface="Corbel" panose="020B0503020204020204" pitchFamily="34" charset="0"/>
              </a:rPr>
              <a:t>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29706" y="4234647"/>
            <a:ext cx="1021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63376" y="4796135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Click</a:t>
            </a:r>
          </a:p>
          <a:p>
            <a:pPr algn="ctr"/>
            <a:r>
              <a:rPr lang="en-US" sz="1200" dirty="0">
                <a:latin typeface="Corbel" panose="020B0503020204020204" pitchFamily="34" charset="0"/>
              </a:rPr>
              <a:t>H</a:t>
            </a:r>
            <a:r>
              <a:rPr lang="en-US" sz="1200" dirty="0" smtClean="0">
                <a:latin typeface="Corbel" panose="020B0503020204020204" pitchFamily="34" charset="0"/>
              </a:rPr>
              <a:t>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7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8" name="TextBox 187"/>
          <p:cNvSpPr txBox="1"/>
          <p:nvPr/>
        </p:nvSpPr>
        <p:spPr>
          <a:xfrm>
            <a:off x="6773362" y="4619692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638800" y="4333049"/>
            <a:ext cx="1395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Download </a:t>
            </a:r>
            <a:r>
              <a:rPr lang="en-US" sz="1200" dirty="0">
                <a:latin typeface="Corbel" panose="020B0503020204020204" pitchFamily="34" charset="0"/>
              </a:rPr>
              <a:t>C</a:t>
            </a:r>
            <a:r>
              <a:rPr lang="en-US" sz="1200" dirty="0" smtClean="0">
                <a:latin typeface="Corbel" panose="020B0503020204020204" pitchFamily="34" charset="0"/>
              </a:rPr>
              <a:t>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flipV="1">
            <a:off x="6834747" y="4238600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V="1">
            <a:off x="7486704" y="4301524"/>
            <a:ext cx="188561" cy="30852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3352800" y="3425428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Highly asynchronous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57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21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Challenges</a:t>
            </a:r>
            <a:endParaRPr lang="en-US" sz="4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807970" y="137160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352799" y="132588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89928" y="2133600"/>
            <a:ext cx="25553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740796" y="838200"/>
            <a:ext cx="2661632" cy="5029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5506807" y="134112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467898" y="1303252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70637" y="2173069"/>
            <a:ext cx="207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No single reference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clock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12292" name="Picture 4" descr="http://etc.usf.edu/clipart/33600/33609/clock-12-15_33609_sm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86" y="1398277"/>
            <a:ext cx="558993" cy="55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0" name="Straight Arrow Connector 119"/>
          <p:cNvCxnSpPr/>
          <p:nvPr/>
        </p:nvCxnSpPr>
        <p:spPr>
          <a:xfrm>
            <a:off x="5544184" y="2133600"/>
            <a:ext cx="29502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5964107" y="2203914"/>
            <a:ext cx="247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Variable network delays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a</a:t>
            </a:r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nd processing delays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5638800" y="838200"/>
            <a:ext cx="3094787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063240"/>
            <a:ext cx="557784" cy="5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ight Arrow 76"/>
          <p:cNvSpPr/>
          <p:nvPr/>
        </p:nvSpPr>
        <p:spPr>
          <a:xfrm>
            <a:off x="740164" y="6172200"/>
            <a:ext cx="7730411" cy="228600"/>
          </a:xfrm>
          <a:prstGeom prst="right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810000" y="5786735"/>
            <a:ext cx="166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Transaction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425428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Highly asynchronous</a:t>
            </a:r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988922" y="4318517"/>
            <a:ext cx="749240" cy="1049799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2074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9" grpId="0"/>
      <p:bldP spid="121" grpId="0"/>
      <p:bldP spid="11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21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Timecard</a:t>
            </a:r>
            <a:endParaRPr lang="en-US" sz="4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807970" y="137160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352799" y="132588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740796" y="838200"/>
            <a:ext cx="2661632" cy="5029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5506807" y="134112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467898" y="1303252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http://etc.usf.edu/clipart/33600/33609/clock-12-15_33609_sm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86" y="1398277"/>
            <a:ext cx="558993" cy="55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ounded Rectangle 114"/>
          <p:cNvSpPr/>
          <p:nvPr/>
        </p:nvSpPr>
        <p:spPr>
          <a:xfrm>
            <a:off x="5638800" y="838200"/>
            <a:ext cx="3094787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063240"/>
            <a:ext cx="557784" cy="5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ight Arrow 76"/>
          <p:cNvSpPr/>
          <p:nvPr/>
        </p:nvSpPr>
        <p:spPr>
          <a:xfrm>
            <a:off x="740164" y="6172200"/>
            <a:ext cx="7730411" cy="228600"/>
          </a:xfrm>
          <a:prstGeom prst="right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810000" y="5786735"/>
            <a:ext cx="166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Transaction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29000" y="3383776"/>
            <a:ext cx="1967447" cy="913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Transaction Tracking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954669" y="1803804"/>
            <a:ext cx="1967447" cy="913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TimeSync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6248400" y="1832579"/>
            <a:ext cx="1967447" cy="913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Delay Predictors</a:t>
            </a:r>
            <a:endParaRPr lang="en-US" sz="2400" dirty="0">
              <a:latin typeface="Corbel" panose="020B0503020204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988922" y="4318517"/>
            <a:ext cx="749240" cy="1049799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3273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6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8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1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4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6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9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8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1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4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0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3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6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2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5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8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1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4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7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0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3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6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9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2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5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8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1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4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7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0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3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6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9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2" dur="indefinite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5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8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4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4" grpId="0" animBg="1"/>
      <p:bldP spid="30" grpId="0" animBg="1"/>
      <p:bldP spid="69" grpId="0" animBg="1"/>
      <p:bldP spid="70" grpId="0" animBg="1"/>
      <p:bldP spid="74" grpId="0" animBg="1"/>
      <p:bldP spid="76" grpId="0" animBg="1"/>
      <p:bldP spid="91" grpId="0" animBg="1"/>
      <p:bldP spid="97" grpId="0"/>
      <p:bldP spid="98" grpId="0"/>
      <p:bldP spid="99" grpId="0"/>
      <p:bldP spid="77" grpId="0" animBg="1"/>
      <p:bldP spid="78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74" name="Down Arrow 73"/>
          <p:cNvSpPr/>
          <p:nvPr/>
        </p:nvSpPr>
        <p:spPr>
          <a:xfrm>
            <a:off x="1538385" y="2590800"/>
            <a:ext cx="201168" cy="402819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6" name="Rounded Rectangle 75"/>
          <p:cNvSpPr/>
          <p:nvPr/>
        </p:nvSpPr>
        <p:spPr>
          <a:xfrm>
            <a:off x="661906" y="3052987"/>
            <a:ext cx="1905000" cy="76199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 smtClean="0">
                <a:latin typeface="Corbel" pitchFamily="34" charset="0"/>
              </a:rPr>
              <a:t>App Instrumenter</a:t>
            </a:r>
            <a:endParaRPr lang="en-US" sz="2200" dirty="0">
              <a:latin typeface="Corbel" pitchFamily="34" charset="0"/>
            </a:endParaRPr>
          </a:p>
        </p:txBody>
      </p:sp>
      <p:sp>
        <p:nvSpPr>
          <p:cNvPr id="85" name="Snip Single Corner Rectangle 84"/>
          <p:cNvSpPr/>
          <p:nvPr/>
        </p:nvSpPr>
        <p:spPr>
          <a:xfrm>
            <a:off x="3707123" y="2084065"/>
            <a:ext cx="1196045" cy="457200"/>
          </a:xfrm>
          <a:prstGeom prst="snip1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6" name="TextBox 15"/>
          <p:cNvSpPr txBox="1"/>
          <p:nvPr/>
        </p:nvSpPr>
        <p:spPr>
          <a:xfrm>
            <a:off x="3760168" y="2084065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orbel" pitchFamily="34" charset="0"/>
              </a:rPr>
              <a:t>Service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87" name="Down Arrow 86"/>
          <p:cNvSpPr/>
          <p:nvPr/>
        </p:nvSpPr>
        <p:spPr>
          <a:xfrm>
            <a:off x="4202603" y="2630191"/>
            <a:ext cx="201168" cy="422795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0" name="TextBox 66"/>
          <p:cNvSpPr txBox="1"/>
          <p:nvPr/>
        </p:nvSpPr>
        <p:spPr>
          <a:xfrm>
            <a:off x="3280998" y="998407"/>
            <a:ext cx="127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2060"/>
                </a:solidFill>
                <a:latin typeface="Corbel" pitchFamily="34" charset="0"/>
              </a:rPr>
              <a:t>Developer</a:t>
            </a:r>
            <a:endParaRPr lang="en-US" sz="2000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91" name="Picture 90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90" y="975705"/>
            <a:ext cx="466137" cy="7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Cloud 91"/>
          <p:cNvSpPr/>
          <p:nvPr/>
        </p:nvSpPr>
        <p:spPr>
          <a:xfrm>
            <a:off x="3124200" y="3276600"/>
            <a:ext cx="2411724" cy="138477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5" name="Down Arrow 94"/>
          <p:cNvSpPr/>
          <p:nvPr/>
        </p:nvSpPr>
        <p:spPr>
          <a:xfrm>
            <a:off x="1532966" y="3886643"/>
            <a:ext cx="201168" cy="380557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9" name="Down Arrow 108"/>
          <p:cNvSpPr/>
          <p:nvPr/>
        </p:nvSpPr>
        <p:spPr>
          <a:xfrm>
            <a:off x="1540343" y="5118925"/>
            <a:ext cx="201168" cy="380557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981200"/>
            <a:ext cx="434403" cy="54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2654" y="2112967"/>
            <a:ext cx="134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Timecard.dll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4426" y="2553513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2886114"/>
            <a:ext cx="2991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PredictRemainingTime</a:t>
            </a:r>
          </a:p>
          <a:p>
            <a:pPr algn="ctr"/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  <p:sp>
        <p:nvSpPr>
          <p:cNvPr id="110" name="Right Arrow 109"/>
          <p:cNvSpPr/>
          <p:nvPr/>
        </p:nvSpPr>
        <p:spPr>
          <a:xfrm>
            <a:off x="2590800" y="5999173"/>
            <a:ext cx="780918" cy="173027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11" name="Picture 1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14" y="5625885"/>
            <a:ext cx="447599" cy="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95775" y="3635953"/>
            <a:ext cx="293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Desired user-perceived delay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7708259">
            <a:off x="3767209" y="5038943"/>
            <a:ext cx="686960" cy="25245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ight Arrow 114"/>
          <p:cNvSpPr/>
          <p:nvPr/>
        </p:nvSpPr>
        <p:spPr>
          <a:xfrm rot="3653600">
            <a:off x="4536837" y="5065565"/>
            <a:ext cx="686960" cy="25245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17758"/>
            <a:ext cx="420857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18" y="5604141"/>
            <a:ext cx="436859" cy="82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devnet.kentico.com/getattachment/ec4047b7-15b4-44dd-83ed-0ae94ed4d82e/Cloud-Computing-and-Windows-Azure-Platfor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11" y="3433986"/>
            <a:ext cx="570138" cy="5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25" y="3708454"/>
            <a:ext cx="670256" cy="50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images.cdn.rackspace.com/icons/og-ima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99" y="4083072"/>
            <a:ext cx="368255" cy="3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1055784" y="2052935"/>
            <a:ext cx="1196045" cy="461665"/>
            <a:chOff x="1368984" y="875718"/>
            <a:chExt cx="1196045" cy="461665"/>
          </a:xfrm>
        </p:grpSpPr>
        <p:sp>
          <p:nvSpPr>
            <p:cNvPr id="43" name="Snip Single Corner Rectangle 42"/>
            <p:cNvSpPr/>
            <p:nvPr/>
          </p:nvSpPr>
          <p:spPr>
            <a:xfrm>
              <a:off x="1368984" y="875718"/>
              <a:ext cx="1196045" cy="457200"/>
            </a:xfrm>
            <a:prstGeom prst="snip1Rect">
              <a:avLst/>
            </a:prstGeom>
            <a:solidFill>
              <a:schemeClr val="bg1">
                <a:lumMod val="95000"/>
              </a:schemeClr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6" name="TextBox 15"/>
            <p:cNvSpPr txBox="1"/>
            <p:nvPr/>
          </p:nvSpPr>
          <p:spPr>
            <a:xfrm>
              <a:off x="1807355" y="875718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  <p:pic>
          <p:nvPicPr>
            <p:cNvPr id="47" name="Picture 2" descr="AroundMe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119" y="976309"/>
              <a:ext cx="281481" cy="281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1042905" y="4375159"/>
            <a:ext cx="1196045" cy="572424"/>
            <a:chOff x="523760" y="2327641"/>
            <a:chExt cx="1196045" cy="572424"/>
          </a:xfrm>
        </p:grpSpPr>
        <p:grpSp>
          <p:nvGrpSpPr>
            <p:cNvPr id="49" name="Group 48"/>
            <p:cNvGrpSpPr/>
            <p:nvPr/>
          </p:nvGrpSpPr>
          <p:grpSpPr>
            <a:xfrm>
              <a:off x="523760" y="2438400"/>
              <a:ext cx="1196045" cy="461665"/>
              <a:chOff x="1368984" y="875718"/>
              <a:chExt cx="1196045" cy="461665"/>
            </a:xfrm>
          </p:grpSpPr>
          <p:sp>
            <p:nvSpPr>
              <p:cNvPr id="51" name="Snip Single Corner Rectangle 50"/>
              <p:cNvSpPr/>
              <p:nvPr/>
            </p:nvSpPr>
            <p:spPr>
              <a:xfrm>
                <a:off x="1368984" y="875718"/>
                <a:ext cx="1196045" cy="457200"/>
              </a:xfrm>
              <a:prstGeom prst="snip1Rect">
                <a:avLst/>
              </a:prstGeom>
              <a:solidFill>
                <a:schemeClr val="bg1">
                  <a:lumMod val="85000"/>
                </a:schemeClr>
              </a:solidFill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52" name="TextBox 15"/>
              <p:cNvSpPr txBox="1"/>
              <p:nvPr/>
            </p:nvSpPr>
            <p:spPr>
              <a:xfrm>
                <a:off x="1807355" y="875718"/>
                <a:ext cx="7072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 smtClean="0">
                    <a:latin typeface="Corbel" pitchFamily="34" charset="0"/>
                  </a:rPr>
                  <a:t>App</a:t>
                </a:r>
                <a:endParaRPr lang="en-US" sz="2400" dirty="0">
                  <a:latin typeface="Corbel" pitchFamily="34" charset="0"/>
                </a:endParaRPr>
              </a:p>
            </p:txBody>
          </p:sp>
          <p:pic>
            <p:nvPicPr>
              <p:cNvPr id="53" name="Picture 2" descr="AroundMe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1119" y="976309"/>
                <a:ext cx="281481" cy="281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0" name="Rounded Rectangle 49"/>
            <p:cNvSpPr/>
            <p:nvPr/>
          </p:nvSpPr>
          <p:spPr>
            <a:xfrm>
              <a:off x="559826" y="2327641"/>
              <a:ext cx="1066800" cy="18288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Instrumented</a:t>
              </a:r>
              <a:endParaRPr lang="en-US" sz="12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45473" y="5630553"/>
            <a:ext cx="1206356" cy="846447"/>
            <a:chOff x="597878" y="3124199"/>
            <a:chExt cx="1206356" cy="846447"/>
          </a:xfrm>
        </p:grpSpPr>
        <p:sp>
          <p:nvSpPr>
            <p:cNvPr id="55" name="Rounded Rectangle 54"/>
            <p:cNvSpPr/>
            <p:nvPr/>
          </p:nvSpPr>
          <p:spPr>
            <a:xfrm>
              <a:off x="597878" y="3124199"/>
              <a:ext cx="1206356" cy="84644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Corbel" panose="020B0503020204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25949" y="3200400"/>
              <a:ext cx="76655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App</a:t>
              </a:r>
            </a:p>
            <a:p>
              <a:pPr algn="ctr"/>
              <a:r>
                <a:rPr lang="en-US" sz="2000" dirty="0" smtClean="0">
                  <a:latin typeface="Corbel" panose="020B0503020204020204" pitchFamily="34" charset="0"/>
                </a:rPr>
                <a:t>Store</a:t>
              </a:r>
              <a:endParaRPr lang="en-US" sz="2000" dirty="0">
                <a:latin typeface="Corbel" panose="020B0503020204020204" pitchFamily="34" charset="0"/>
              </a:endParaRPr>
            </a:p>
          </p:txBody>
        </p:sp>
        <p:pic>
          <p:nvPicPr>
            <p:cNvPr id="57" name="Picture 2" descr="http://icons.iconarchive.com/icons/dakirby309/windows-8-metro/256/Web-Windows-Store-Metro-icon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21" y="3223264"/>
              <a:ext cx="316959" cy="316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apple app store icon 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40" y="3566160"/>
              <a:ext cx="320040" cy="32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Down Arrow 59"/>
          <p:cNvSpPr/>
          <p:nvPr/>
        </p:nvSpPr>
        <p:spPr>
          <a:xfrm rot="2596301">
            <a:off x="2273433" y="1564383"/>
            <a:ext cx="201168" cy="422795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61" name="Down Arrow 60"/>
          <p:cNvSpPr/>
          <p:nvPr/>
        </p:nvSpPr>
        <p:spPr>
          <a:xfrm rot="18977140">
            <a:off x="3389334" y="1591193"/>
            <a:ext cx="201168" cy="422795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49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6" grpId="0" animBg="1"/>
      <p:bldP spid="85" grpId="0" animBg="1"/>
      <p:bldP spid="86" grpId="0"/>
      <p:bldP spid="87" grpId="0" animBg="1"/>
      <p:bldP spid="92" grpId="0" animBg="1"/>
      <p:bldP spid="95" grpId="0" animBg="1"/>
      <p:bldP spid="109" grpId="0" animBg="1"/>
      <p:bldP spid="3" grpId="0"/>
      <p:bldP spid="5" grpId="0"/>
      <p:bldP spid="6" grpId="0"/>
      <p:bldP spid="110" grpId="0" animBg="1"/>
      <p:bldP spid="7" grpId="0"/>
      <p:bldP spid="8" grpId="0" animBg="1"/>
      <p:bldP spid="115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3355332" y="1219200"/>
            <a:ext cx="2209800" cy="4202419"/>
            <a:chOff x="3657600" y="3200400"/>
            <a:chExt cx="1829768" cy="3479705"/>
          </a:xfrm>
        </p:grpSpPr>
        <p:pic>
          <p:nvPicPr>
            <p:cNvPr id="26" name="Picture 25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200400"/>
              <a:ext cx="1829768" cy="3479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3848584" y="3657600"/>
              <a:ext cx="14478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3736332" y="1910016"/>
            <a:ext cx="1447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Find a bar</a:t>
            </a:r>
            <a:endParaRPr lang="en-US" dirty="0"/>
          </a:p>
        </p:txBody>
      </p:sp>
      <p:pic>
        <p:nvPicPr>
          <p:cNvPr id="29" name="Picture 24" descr="http://www.vault.com/images/loadingAnimation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17443"/>
            <a:ext cx="2519664" cy="183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77" y="2824416"/>
            <a:ext cx="1604310" cy="121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44" y="2367216"/>
            <a:ext cx="460485" cy="53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20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0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21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Timecard</a:t>
            </a:r>
            <a:endParaRPr lang="en-US" sz="4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807970" y="137160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352799" y="132588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740796" y="838200"/>
            <a:ext cx="2661632" cy="5029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5506807" y="134112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467898" y="1303252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http://etc.usf.edu/clipart/33600/33609/clock-12-15_33609_sm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86" y="1398277"/>
            <a:ext cx="558993" cy="55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ounded Rectangle 114"/>
          <p:cNvSpPr/>
          <p:nvPr/>
        </p:nvSpPr>
        <p:spPr>
          <a:xfrm>
            <a:off x="5638800" y="838200"/>
            <a:ext cx="3094787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063240"/>
            <a:ext cx="557784" cy="5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ight Arrow 76"/>
          <p:cNvSpPr/>
          <p:nvPr/>
        </p:nvSpPr>
        <p:spPr>
          <a:xfrm>
            <a:off x="740164" y="6172200"/>
            <a:ext cx="7730411" cy="228600"/>
          </a:xfrm>
          <a:prstGeom prst="right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810000" y="5786735"/>
            <a:ext cx="166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Transaction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29000" y="3383776"/>
            <a:ext cx="1967447" cy="9133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Transaction Tracking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954669" y="1803804"/>
            <a:ext cx="1967447" cy="913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TimeSync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6248400" y="1832579"/>
            <a:ext cx="1967447" cy="913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Delay Predictors</a:t>
            </a:r>
            <a:endParaRPr lang="en-US" sz="2400" dirty="0">
              <a:latin typeface="Corbel" panose="020B0503020204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988922" y="4318517"/>
            <a:ext cx="749240" cy="1049799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9131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6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8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1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4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6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9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8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1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4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0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3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6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2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5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8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1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4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7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0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3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6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9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2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5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8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1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4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7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0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3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6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9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2" dur="indefinite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5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8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4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4" grpId="0" animBg="1"/>
      <p:bldP spid="30" grpId="0" animBg="1"/>
      <p:bldP spid="69" grpId="0" animBg="1"/>
      <p:bldP spid="70" grpId="0" animBg="1"/>
      <p:bldP spid="74" grpId="0" animBg="1"/>
      <p:bldP spid="76" grpId="0" animBg="1"/>
      <p:bldP spid="91" grpId="0" animBg="1"/>
      <p:bldP spid="97" grpId="0"/>
      <p:bldP spid="98" grpId="0"/>
      <p:bldP spid="99" grpId="0"/>
      <p:bldP spid="77" grpId="0" animBg="1"/>
      <p:bldP spid="7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4953000" y="987623"/>
            <a:ext cx="1242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Server Threads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1016" y="2001449"/>
            <a:ext cx="116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Spawn Workers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7953" y="1597350"/>
            <a:ext cx="115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Send Response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805964" y="2026310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543550" y="1785049"/>
            <a:ext cx="124256" cy="8930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53114" y="2586335"/>
            <a:ext cx="73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Request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3218109" y="2453462"/>
            <a:ext cx="70019" cy="132873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ight Arrow 109"/>
          <p:cNvSpPr/>
          <p:nvPr/>
        </p:nvSpPr>
        <p:spPr>
          <a:xfrm>
            <a:off x="740164" y="6172200"/>
            <a:ext cx="7730411" cy="228600"/>
          </a:xfrm>
          <a:prstGeom prst="right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810000" y="5786735"/>
            <a:ext cx="166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Transaction</a:t>
            </a:r>
            <a:endParaRPr lang="en-US" sz="2400" dirty="0">
              <a:latin typeface="Corbel" panose="020B0503020204020204" pitchFamily="34" charset="0"/>
            </a:endParaRPr>
          </a:p>
        </p:txBody>
      </p:sp>
      <p:cxnSp>
        <p:nvCxnSpPr>
          <p:cNvPr id="155" name="Straight Connector 154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988922" y="4318517"/>
            <a:ext cx="749240" cy="1049799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Oval 160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7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68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092134" y="5509502"/>
            <a:ext cx="804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995099" y="4318517"/>
            <a:ext cx="1023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Http </a:t>
            </a:r>
            <a:r>
              <a:rPr lang="en-US" sz="1200" dirty="0">
                <a:latin typeface="Corbel" panose="020B0503020204020204" pitchFamily="34" charset="0"/>
              </a:rPr>
              <a:t>R</a:t>
            </a:r>
            <a:r>
              <a:rPr lang="en-US" sz="1200" dirty="0" smtClean="0">
                <a:latin typeface="Corbel" panose="020B0503020204020204" pitchFamily="34" charset="0"/>
              </a:rPr>
              <a:t>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29706" y="4234647"/>
            <a:ext cx="1021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63376" y="4796135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Click</a:t>
            </a:r>
          </a:p>
          <a:p>
            <a:pPr algn="ctr"/>
            <a:r>
              <a:rPr lang="en-US" sz="1200" dirty="0">
                <a:latin typeface="Corbel" panose="020B0503020204020204" pitchFamily="34" charset="0"/>
              </a:rPr>
              <a:t>H</a:t>
            </a:r>
            <a:r>
              <a:rPr lang="en-US" sz="1200" dirty="0" smtClean="0">
                <a:latin typeface="Corbel" panose="020B0503020204020204" pitchFamily="34" charset="0"/>
              </a:rPr>
              <a:t>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7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8" name="TextBox 187"/>
          <p:cNvSpPr txBox="1"/>
          <p:nvPr/>
        </p:nvSpPr>
        <p:spPr>
          <a:xfrm>
            <a:off x="6773362" y="4619692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638800" y="4333049"/>
            <a:ext cx="1395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Download </a:t>
            </a:r>
            <a:r>
              <a:rPr lang="en-US" sz="1200" dirty="0">
                <a:latin typeface="Corbel" panose="020B0503020204020204" pitchFamily="34" charset="0"/>
              </a:rPr>
              <a:t>C</a:t>
            </a:r>
            <a:r>
              <a:rPr lang="en-US" sz="1200" dirty="0" smtClean="0">
                <a:latin typeface="Corbel" panose="020B0503020204020204" pitchFamily="34" charset="0"/>
              </a:rPr>
              <a:t>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flipV="1">
            <a:off x="6834747" y="4238600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V="1">
            <a:off x="7486704" y="4301524"/>
            <a:ext cx="188561" cy="30852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Transaction Tracking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49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4953000" y="987623"/>
            <a:ext cx="1242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Server Threads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1016" y="2001449"/>
            <a:ext cx="11664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Spawn Workers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7953" y="1597350"/>
            <a:ext cx="115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Send Response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805964" y="2026310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543550" y="1785049"/>
            <a:ext cx="124256" cy="8930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53114" y="2586335"/>
            <a:ext cx="73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Request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3218109" y="2453462"/>
            <a:ext cx="70019" cy="132873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 flipV="1">
            <a:off x="988922" y="4318517"/>
            <a:ext cx="749240" cy="1049799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Oval 160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162" name="Straight Connector 161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67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68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092134" y="5509502"/>
            <a:ext cx="804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995099" y="4318517"/>
            <a:ext cx="1023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Http </a:t>
            </a:r>
            <a:r>
              <a:rPr lang="en-US" sz="1200" dirty="0">
                <a:latin typeface="Corbel" panose="020B0503020204020204" pitchFamily="34" charset="0"/>
              </a:rPr>
              <a:t>R</a:t>
            </a:r>
            <a:r>
              <a:rPr lang="en-US" sz="1200" dirty="0" smtClean="0">
                <a:latin typeface="Corbel" panose="020B0503020204020204" pitchFamily="34" charset="0"/>
              </a:rPr>
              <a:t>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429706" y="4234647"/>
            <a:ext cx="1021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72" name="Straight Arrow Connector 171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Arrow Connector 172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63376" y="4796135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Click</a:t>
            </a:r>
          </a:p>
          <a:p>
            <a:pPr algn="ctr"/>
            <a:r>
              <a:rPr lang="en-US" sz="1200" dirty="0">
                <a:latin typeface="Corbel" panose="020B0503020204020204" pitchFamily="34" charset="0"/>
              </a:rPr>
              <a:t>H</a:t>
            </a:r>
            <a:r>
              <a:rPr lang="en-US" sz="1200" dirty="0" smtClean="0">
                <a:latin typeface="Corbel" panose="020B0503020204020204" pitchFamily="34" charset="0"/>
              </a:rPr>
              <a:t>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>
            <a:stCxn id="187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Oval 186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88" name="TextBox 187"/>
          <p:cNvSpPr txBox="1"/>
          <p:nvPr/>
        </p:nvSpPr>
        <p:spPr>
          <a:xfrm>
            <a:off x="6773362" y="4619692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5638800" y="4333049"/>
            <a:ext cx="13953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Download </a:t>
            </a:r>
            <a:r>
              <a:rPr lang="en-US" sz="1200" dirty="0">
                <a:latin typeface="Corbel" panose="020B0503020204020204" pitchFamily="34" charset="0"/>
              </a:rPr>
              <a:t>C</a:t>
            </a:r>
            <a:r>
              <a:rPr lang="en-US" sz="1200" dirty="0" smtClean="0">
                <a:latin typeface="Corbel" panose="020B0503020204020204" pitchFamily="34" charset="0"/>
              </a:rPr>
              <a:t>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 flipV="1">
            <a:off x="6834747" y="4238600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 flipV="1">
            <a:off x="7486704" y="4301524"/>
            <a:ext cx="188561" cy="30852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8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Transaction Tracking</a:t>
            </a:r>
            <a:endParaRPr lang="en-US" sz="4000" dirty="0"/>
          </a:p>
        </p:txBody>
      </p:sp>
      <p:sp>
        <p:nvSpPr>
          <p:cNvPr id="78" name="Rounded Rectangle 77"/>
          <p:cNvSpPr/>
          <p:nvPr/>
        </p:nvSpPr>
        <p:spPr>
          <a:xfrm>
            <a:off x="588868" y="6019800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80" name="Content Placeholder 2"/>
          <p:cNvSpPr>
            <a:spLocks noGrp="1"/>
          </p:cNvSpPr>
          <p:nvPr>
            <p:ph idx="1"/>
          </p:nvPr>
        </p:nvSpPr>
        <p:spPr>
          <a:xfrm>
            <a:off x="1295400" y="5948032"/>
            <a:ext cx="8229600" cy="8169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Transaction context (TC) </a:t>
            </a:r>
            <a:r>
              <a:rPr lang="en-US" dirty="0" smtClean="0"/>
              <a:t>attached to every thread</a:t>
            </a:r>
          </a:p>
          <a:p>
            <a:pPr lvl="1"/>
            <a:r>
              <a:rPr lang="en-US" sz="2600" dirty="0" smtClean="0"/>
              <a:t>Carry along timestamps, transaction information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19943" y="5103460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1256185" y="3891727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45364" y="1994931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3182112" y="1670198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3418992" y="1333500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3491965" y="987623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6557595" y="3925788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7467600" y="5092509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90" name="Down Arrow 89"/>
          <p:cNvSpPr/>
          <p:nvPr/>
        </p:nvSpPr>
        <p:spPr>
          <a:xfrm>
            <a:off x="4118309" y="1428088"/>
            <a:ext cx="262326" cy="48421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Down Arrow 90"/>
          <p:cNvSpPr/>
          <p:nvPr/>
        </p:nvSpPr>
        <p:spPr>
          <a:xfrm>
            <a:off x="3214115" y="1759339"/>
            <a:ext cx="262326" cy="48421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Down Arrow 91"/>
          <p:cNvSpPr/>
          <p:nvPr/>
        </p:nvSpPr>
        <p:spPr>
          <a:xfrm>
            <a:off x="1871274" y="3626468"/>
            <a:ext cx="262326" cy="48421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Down Arrow 92"/>
          <p:cNvSpPr/>
          <p:nvPr/>
        </p:nvSpPr>
        <p:spPr>
          <a:xfrm>
            <a:off x="7112441" y="3653604"/>
            <a:ext cx="262326" cy="48421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Down Arrow 93"/>
          <p:cNvSpPr/>
          <p:nvPr/>
        </p:nvSpPr>
        <p:spPr>
          <a:xfrm>
            <a:off x="4506647" y="732004"/>
            <a:ext cx="262326" cy="48421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ounded Rectangle 94"/>
          <p:cNvSpPr/>
          <p:nvPr/>
        </p:nvSpPr>
        <p:spPr>
          <a:xfrm>
            <a:off x="740796" y="838200"/>
            <a:ext cx="2661632" cy="5029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61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21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Timecard</a:t>
            </a:r>
            <a:endParaRPr lang="en-US" sz="4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807970" y="137160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352799" y="132588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740796" y="838200"/>
            <a:ext cx="2661632" cy="5029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5506807" y="134112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467898" y="1303252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http://etc.usf.edu/clipart/33600/33609/clock-12-15_33609_sm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86" y="1398277"/>
            <a:ext cx="558993" cy="55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ounded Rectangle 114"/>
          <p:cNvSpPr/>
          <p:nvPr/>
        </p:nvSpPr>
        <p:spPr>
          <a:xfrm>
            <a:off x="5638800" y="838200"/>
            <a:ext cx="3094787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063240"/>
            <a:ext cx="557784" cy="5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ight Arrow 76"/>
          <p:cNvSpPr/>
          <p:nvPr/>
        </p:nvSpPr>
        <p:spPr>
          <a:xfrm>
            <a:off x="740164" y="6172200"/>
            <a:ext cx="7730411" cy="228600"/>
          </a:xfrm>
          <a:prstGeom prst="right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810000" y="5786735"/>
            <a:ext cx="166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Transaction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29000" y="3383776"/>
            <a:ext cx="1967447" cy="913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Transaction Tracking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954669" y="1803804"/>
            <a:ext cx="1967447" cy="9133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TimeSync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6248400" y="1832579"/>
            <a:ext cx="1967447" cy="913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Delay Predictors</a:t>
            </a:r>
            <a:endParaRPr lang="en-US" sz="2400" dirty="0">
              <a:latin typeface="Corbel" panose="020B0503020204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988922" y="4318517"/>
            <a:ext cx="749240" cy="1049799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745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3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6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9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8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1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4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7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0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6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9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8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1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4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0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3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6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2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5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8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1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4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7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0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3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6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9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2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5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8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1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4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7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0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3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6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9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2" dur="indefinite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5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8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1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4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4" grpId="0" animBg="1"/>
      <p:bldP spid="30" grpId="0" animBg="1"/>
      <p:bldP spid="69" grpId="0" animBg="1"/>
      <p:bldP spid="70" grpId="0" animBg="1"/>
      <p:bldP spid="74" grpId="0" animBg="1"/>
      <p:bldP spid="76" grpId="0" animBg="1"/>
      <p:bldP spid="91" grpId="0" animBg="1"/>
      <p:bldP spid="97" grpId="0"/>
      <p:bldP spid="98" grpId="0"/>
      <p:bldP spid="99" grpId="0"/>
      <p:bldP spid="77" grpId="0" animBg="1"/>
      <p:bldP spid="78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TimeSync</a:t>
            </a:r>
            <a:endParaRPr lang="en-US" sz="4000" dirty="0"/>
          </a:p>
        </p:txBody>
      </p:sp>
      <p:pic>
        <p:nvPicPr>
          <p:cNvPr id="6" name="Picture 5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89" y="1153520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29006"/>
            <a:ext cx="2543176" cy="9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ell_T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1086395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infohost.nmt.edu/~mreece/gps/24satell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1" y="4701829"/>
            <a:ext cx="765156" cy="74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9288" y="54864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24000" y="2216236"/>
            <a:ext cx="565868" cy="168425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50716" y="2234669"/>
            <a:ext cx="554335" cy="167875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http://eofdreams.com/data_images/dreams/clock/clock-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28" y="2467811"/>
            <a:ext cx="954738" cy="95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143375" y="1450342"/>
            <a:ext cx="5029200" cy="3350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rgbClr val="C00000"/>
                </a:solidFill>
              </a:rPr>
              <a:t>Sync with Cell Tower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lvl="1"/>
            <a:r>
              <a:rPr lang="en-US" sz="2200" dirty="0" smtClean="0"/>
              <a:t>Off my several seconds to minutes</a:t>
            </a:r>
          </a:p>
          <a:p>
            <a:r>
              <a:rPr lang="en-US" sz="2600" dirty="0" smtClean="0">
                <a:solidFill>
                  <a:srgbClr val="C00000"/>
                </a:solidFill>
              </a:rPr>
              <a:t>GPS</a:t>
            </a:r>
          </a:p>
          <a:p>
            <a:pPr lvl="1"/>
            <a:r>
              <a:rPr lang="en-US" sz="2200" dirty="0" smtClean="0"/>
              <a:t>Does not work indoors</a:t>
            </a:r>
          </a:p>
          <a:p>
            <a:r>
              <a:rPr lang="en-US" sz="2600" dirty="0" smtClean="0">
                <a:solidFill>
                  <a:srgbClr val="C00000"/>
                </a:solidFill>
              </a:rPr>
              <a:t>Probing</a:t>
            </a:r>
          </a:p>
          <a:p>
            <a:pPr lvl="1"/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146332" y="23622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Probe</a:t>
            </a: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1037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0" y="3492034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2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7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49763"/>
          </a:xfrm>
        </p:spPr>
        <p:txBody>
          <a:bodyPr>
            <a:normAutofit/>
          </a:bodyPr>
          <a:lstStyle/>
          <a:p>
            <a:r>
              <a:rPr lang="en-US" dirty="0" smtClean="0"/>
              <a:t>Typical probing techniques don’t work well</a:t>
            </a:r>
          </a:p>
          <a:p>
            <a:pPr lvl="1"/>
            <a:r>
              <a:rPr lang="en-US" dirty="0" smtClean="0"/>
              <a:t>Radio wakeup delays and queuing delays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Errors more than 100ms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Energy inefficient </a:t>
            </a:r>
            <a:r>
              <a:rPr lang="en-US" dirty="0" smtClean="0"/>
              <a:t>(network radio tail energy)</a:t>
            </a:r>
          </a:p>
          <a:p>
            <a:pPr lvl="1"/>
            <a:endParaRPr lang="en-US" dirty="0" smtClean="0"/>
          </a:p>
          <a:p>
            <a:pPr marL="457200" lvl="1" indent="0" algn="ctr">
              <a:buNone/>
            </a:pPr>
            <a:endParaRPr lang="en-US" sz="2000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TimeSync</a:t>
            </a:r>
            <a:endParaRPr lang="en-US" sz="4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rgbClr val="0070C0"/>
                </a:solidFill>
              </a:rPr>
              <a:t>Radio-aware, network-aware probing</a:t>
            </a:r>
          </a:p>
          <a:p>
            <a:pPr lvl="1"/>
            <a:r>
              <a:rPr lang="en-US" smtClean="0"/>
              <a:t>Probes when radio is active and network is idle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endParaRPr lang="en-US" sz="200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TimeSync in Timecard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 flipV="1">
            <a:off x="6824712" y="4267199"/>
            <a:ext cx="329505" cy="762001"/>
          </a:xfrm>
          <a:prstGeom prst="down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67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TimeSync in Timecard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7089648" y="2338274"/>
            <a:ext cx="565868" cy="168425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7716364" y="2356707"/>
            <a:ext cx="554335" cy="167875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Down Arrow 109"/>
          <p:cNvSpPr/>
          <p:nvPr/>
        </p:nvSpPr>
        <p:spPr>
          <a:xfrm flipV="1">
            <a:off x="6824712" y="4267199"/>
            <a:ext cx="329505" cy="762001"/>
          </a:xfrm>
          <a:prstGeom prst="down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6711980" y="248531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Probe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3" name="Up Arrow 8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988922" y="4318517"/>
            <a:ext cx="749240" cy="1049799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1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8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59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92134" y="5509502"/>
            <a:ext cx="804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95099" y="4318517"/>
            <a:ext cx="1023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Http </a:t>
            </a:r>
            <a:r>
              <a:rPr lang="en-US" sz="1200" dirty="0">
                <a:latin typeface="Corbel" panose="020B0503020204020204" pitchFamily="34" charset="0"/>
              </a:rPr>
              <a:t>R</a:t>
            </a:r>
            <a:r>
              <a:rPr lang="en-US" sz="1200" dirty="0" smtClean="0">
                <a:latin typeface="Corbel" panose="020B0503020204020204" pitchFamily="34" charset="0"/>
              </a:rPr>
              <a:t>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29706" y="4234647"/>
            <a:ext cx="1021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63376" y="4796135"/>
            <a:ext cx="689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Click</a:t>
            </a:r>
          </a:p>
          <a:p>
            <a:pPr algn="ctr"/>
            <a:r>
              <a:rPr lang="en-US" sz="1200" dirty="0">
                <a:latin typeface="Corbel" panose="020B0503020204020204" pitchFamily="34" charset="0"/>
              </a:rPr>
              <a:t>H</a:t>
            </a:r>
            <a:r>
              <a:rPr lang="en-US" sz="1200" dirty="0" smtClean="0">
                <a:latin typeface="Corbel" panose="020B0503020204020204" pitchFamily="34" charset="0"/>
              </a:rPr>
              <a:t>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86200" y="5344180"/>
            <a:ext cx="1793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~5ms error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03319" y="5867400"/>
            <a:ext cx="2447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Energy efficient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31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0" grpId="0" animBg="1"/>
      <p:bldP spid="111" grpId="0"/>
      <p:bldP spid="83" grpId="0" animBg="1"/>
      <p:bldP spid="52" grpId="0" animBg="1"/>
      <p:bldP spid="57" grpId="0" animBg="1"/>
      <p:bldP spid="58" grpId="0"/>
      <p:bldP spid="59" grpId="0"/>
      <p:bldP spid="60" grpId="0"/>
      <p:bldP spid="61" grpId="0"/>
      <p:bldP spid="62" grpId="0"/>
      <p:bldP spid="67" grpId="0"/>
      <p:bldP spid="34" grpId="0"/>
      <p:bldP spid="3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934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505200" y="1841494"/>
            <a:ext cx="0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893464" y="5334000"/>
            <a:ext cx="261173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187861" y="5449669"/>
            <a:ext cx="2012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Time elapsed since </a:t>
            </a:r>
          </a:p>
          <a:p>
            <a:pPr algn="ctr"/>
            <a:r>
              <a:rPr lang="en-US" dirty="0">
                <a:latin typeface="Corbel" panose="020B0503020204020204" pitchFamily="34" charset="0"/>
              </a:rPr>
              <a:t>u</a:t>
            </a:r>
            <a:r>
              <a:rPr lang="en-US" dirty="0" smtClean="0">
                <a:latin typeface="Corbel" panose="020B0503020204020204" pitchFamily="34" charset="0"/>
              </a:rPr>
              <a:t>ser interaction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/>
          <p:cNvCxnSpPr/>
          <p:nvPr/>
        </p:nvCxnSpPr>
        <p:spPr>
          <a:xfrm>
            <a:off x="57702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Remaining Time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345215" y="1853794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997241" y="1835147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91200" y="5029200"/>
            <a:ext cx="12192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995828" y="5410200"/>
            <a:ext cx="1349387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990600" y="4953000"/>
            <a:ext cx="4495800" cy="11552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Downlink delay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App processing delay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902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7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9|5.3|4.4|1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7|3.7|2.7|6.1|2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|7.2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|7.2|3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1|0.1|0.1|0.2|0.1|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|7.2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9.5|2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7|3.7|2.7|6.1|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7|3.7|2.7|6.1|2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|7.2|3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7|0.8|0.5|1|2.7|8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3|0.2|0.2|0.3|0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2|0.2|0.2|0.2|0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1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7|2.5|7.4|2.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4.8|6.8|7.8|7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.6|9.6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7|3.7|2.7|6.1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7|3.7|2.7|6.1|2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3.7|2.3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60954</TotalTime>
  <Words>4813</Words>
  <Application>Microsoft Office PowerPoint</Application>
  <PresentationFormat>On-screen Show (4:3)</PresentationFormat>
  <Paragraphs>1725</Paragraphs>
  <Slides>127</Slides>
  <Notes>71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127</vt:i4>
      </vt:variant>
    </vt:vector>
  </HeadingPairs>
  <TitlesOfParts>
    <vt:vector size="128" baseType="lpstr">
      <vt:lpstr>Office Theme</vt:lpstr>
      <vt:lpstr>Improving and Controlling  User-Perceived Delays in Mobile Apps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AppInsight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is the bottleneck?</vt:lpstr>
      <vt:lpstr>PowerPoint Presentation</vt:lpstr>
      <vt:lpstr>PowerPoint Presentation</vt:lpstr>
      <vt:lpstr>AppInsight</vt:lpstr>
      <vt:lpstr>Capturing User Transactions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Capturing Thread Execution</vt:lpstr>
      <vt:lpstr>Identify Upcalls</vt:lpstr>
      <vt:lpstr>Instrument Upcalls</vt:lpstr>
      <vt:lpstr>Async Calls and Callbacks</vt:lpstr>
      <vt:lpstr>Async Calls and Callbacks</vt:lpstr>
      <vt:lpstr>PowerPoint Presentation</vt:lpstr>
      <vt:lpstr>Detour Callbacks</vt:lpstr>
      <vt:lpstr>Detour Callbacks</vt:lpstr>
      <vt:lpstr>Detour Callbacks</vt:lpstr>
      <vt:lpstr>Async Calls and Callbacks</vt:lpstr>
      <vt:lpstr>PowerPoint Presentation</vt:lpstr>
      <vt:lpstr>Keeping the overhead low</vt:lpstr>
      <vt:lpstr>AppInsight</vt:lpstr>
      <vt:lpstr>AppInsight</vt:lpstr>
      <vt:lpstr>Aggregate Analysis</vt:lpstr>
      <vt:lpstr>AppInsight</vt:lpstr>
      <vt:lpstr>Developer Feedback</vt:lpstr>
      <vt:lpstr>AppInsight</vt:lpstr>
      <vt:lpstr>Deployment</vt:lpstr>
      <vt:lpstr>AppInsight Overhead</vt:lpstr>
      <vt:lpstr>User Transactions and Critical Path</vt:lpstr>
      <vt:lpstr>PowerPoint Presentation</vt:lpstr>
      <vt:lpstr>Developer Case Study</vt:lpstr>
      <vt:lpstr>Developer Case Study</vt:lpstr>
      <vt:lpstr>Developer Case Study</vt:lpstr>
      <vt:lpstr>PowerPoint Presentation</vt:lpstr>
      <vt:lpstr>PowerPoint Presentation</vt:lpstr>
      <vt:lpstr>Server-based User Transactions</vt:lpstr>
      <vt:lpstr>Server-based User Transactions</vt:lpstr>
      <vt:lpstr>Server-based User Transactions</vt:lpstr>
      <vt:lpstr>Uncontrollable and Variable Delays</vt:lpstr>
      <vt:lpstr>Uncontrollable and Variable Delays</vt:lpstr>
      <vt:lpstr>Uncontrollable and Variable Delays</vt:lpstr>
      <vt:lpstr>Uncontrollable and Variable Delays</vt:lpstr>
      <vt:lpstr>Adapt to conditions in the wild</vt:lpstr>
      <vt:lpstr>Controlling the Server Delay</vt:lpstr>
      <vt:lpstr>Controlling the Server Delay</vt:lpstr>
      <vt:lpstr>Controlling the Server Delay</vt:lpstr>
      <vt:lpstr>Controlling the Server Delay</vt:lpstr>
      <vt:lpstr>Adapt to conditions in the wild</vt:lpstr>
      <vt:lpstr>Timecard</vt:lpstr>
      <vt:lpstr>Timecard</vt:lpstr>
      <vt:lpstr>Timecard</vt:lpstr>
      <vt:lpstr>Timecard</vt:lpstr>
      <vt:lpstr>Timecard</vt:lpstr>
      <vt:lpstr>Timecard</vt:lpstr>
      <vt:lpstr>Timecard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Timecard</vt:lpstr>
      <vt:lpstr>PowerPoint Presentation</vt:lpstr>
      <vt:lpstr>PowerPoint Presentation</vt:lpstr>
      <vt:lpstr>PowerPoint Presentation</vt:lpstr>
      <vt:lpstr>PowerPoint Presentation</vt:lpstr>
      <vt:lpstr>TimeSync</vt:lpstr>
      <vt:lpstr>TimeSync</vt:lpstr>
      <vt:lpstr>PowerPoint Presentation</vt:lpstr>
      <vt:lpstr>PowerPoint Presentation</vt:lpstr>
      <vt:lpstr>Timecard</vt:lpstr>
      <vt:lpstr>Predicting Remaining Time</vt:lpstr>
      <vt:lpstr>Predicting Downlink Delay</vt:lpstr>
      <vt:lpstr>Predicting Downlink Delay</vt:lpstr>
      <vt:lpstr>Predicting Downlink Delay</vt:lpstr>
      <vt:lpstr>Predicting Downlink Delay</vt:lpstr>
      <vt:lpstr>Predicting Downlink Delay</vt:lpstr>
      <vt:lpstr>Predicting App Processing Delay</vt:lpstr>
      <vt:lpstr>Timecard</vt:lpstr>
      <vt:lpstr>Mobile Ads Service</vt:lpstr>
      <vt:lpstr>Mobile Ads Service</vt:lpstr>
      <vt:lpstr>Mobile Ads Service</vt:lpstr>
      <vt:lpstr>Mobile Ads Service</vt:lpstr>
      <vt:lpstr>Mobile Ads Service</vt:lpstr>
      <vt:lpstr>Mobile Ads Service</vt:lpstr>
      <vt:lpstr>Twitter Analysis App and Service</vt:lpstr>
      <vt:lpstr>Timecard</vt:lpstr>
      <vt:lpstr>Timecard</vt:lpstr>
      <vt:lpstr>PowerPoint Presentation</vt:lpstr>
      <vt:lpstr>PowerPoint Presentation</vt:lpstr>
      <vt:lpstr>App Crashes</vt:lpstr>
      <vt:lpstr>VanarSena</vt:lpstr>
      <vt:lpstr>Built on insights from real-world crash reports</vt:lpstr>
      <vt:lpstr>VanarSena</vt:lpstr>
      <vt:lpstr>Key Results</vt:lpstr>
      <vt:lpstr>PowerPoint Presentation</vt:lpstr>
      <vt:lpstr>Backup</vt:lpstr>
      <vt:lpstr>Timecard Overhead</vt:lpstr>
      <vt:lpstr>PowerPoint Presentation</vt:lpstr>
      <vt:lpstr>VanarSena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Lenin Ravindranath Sivalingam</dc:creator>
  <cp:lastModifiedBy>Lenin Ravindranath Sivalingam</cp:lastModifiedBy>
  <cp:revision>10178</cp:revision>
  <dcterms:created xsi:type="dcterms:W3CDTF">2014-02-03T23:04:35Z</dcterms:created>
  <dcterms:modified xsi:type="dcterms:W3CDTF">2014-07-30T21:16:23Z</dcterms:modified>
</cp:coreProperties>
</file>