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258" r:id="rId4"/>
    <p:sldId id="260" r:id="rId5"/>
    <p:sldId id="262" r:id="rId6"/>
    <p:sldId id="502" r:id="rId7"/>
    <p:sldId id="517" r:id="rId8"/>
    <p:sldId id="481" r:id="rId9"/>
    <p:sldId id="492" r:id="rId10"/>
    <p:sldId id="483" r:id="rId11"/>
    <p:sldId id="484" r:id="rId12"/>
    <p:sldId id="485" r:id="rId13"/>
    <p:sldId id="486" r:id="rId14"/>
    <p:sldId id="487" r:id="rId15"/>
    <p:sldId id="399" r:id="rId16"/>
    <p:sldId id="397" r:id="rId17"/>
    <p:sldId id="497" r:id="rId18"/>
    <p:sldId id="499" r:id="rId19"/>
    <p:sldId id="518" r:id="rId20"/>
    <p:sldId id="519" r:id="rId21"/>
    <p:sldId id="477" r:id="rId22"/>
    <p:sldId id="434" r:id="rId23"/>
    <p:sldId id="520" r:id="rId24"/>
    <p:sldId id="521" r:id="rId25"/>
    <p:sldId id="505" r:id="rId26"/>
    <p:sldId id="302" r:id="rId27"/>
    <p:sldId id="523" r:id="rId28"/>
    <p:sldId id="522" r:id="rId29"/>
    <p:sldId id="446" r:id="rId30"/>
    <p:sldId id="516" r:id="rId31"/>
    <p:sldId id="447" r:id="rId32"/>
    <p:sldId id="305" r:id="rId33"/>
    <p:sldId id="448" r:id="rId34"/>
    <p:sldId id="514" r:id="rId35"/>
    <p:sldId id="449" r:id="rId36"/>
    <p:sldId id="300" r:id="rId37"/>
    <p:sldId id="450" r:id="rId38"/>
    <p:sldId id="307" r:id="rId39"/>
    <p:sldId id="311" r:id="rId40"/>
    <p:sldId id="312" r:id="rId41"/>
    <p:sldId id="313" r:id="rId42"/>
    <p:sldId id="412" r:id="rId43"/>
    <p:sldId id="413" r:id="rId44"/>
    <p:sldId id="322" r:id="rId45"/>
    <p:sldId id="323" r:id="rId46"/>
    <p:sldId id="326" r:id="rId47"/>
    <p:sldId id="414" r:id="rId48"/>
    <p:sldId id="465" r:id="rId49"/>
    <p:sldId id="466" r:id="rId50"/>
    <p:sldId id="417" r:id="rId51"/>
    <p:sldId id="418" r:id="rId52"/>
    <p:sldId id="524" r:id="rId53"/>
    <p:sldId id="334" r:id="rId54"/>
    <p:sldId id="335" r:id="rId55"/>
    <p:sldId id="419" r:id="rId56"/>
    <p:sldId id="427" r:id="rId57"/>
    <p:sldId id="456" r:id="rId58"/>
    <p:sldId id="426" r:id="rId59"/>
    <p:sldId id="424" r:id="rId60"/>
    <p:sldId id="425" r:id="rId61"/>
    <p:sldId id="354" r:id="rId62"/>
    <p:sldId id="355" r:id="rId63"/>
    <p:sldId id="357" r:id="rId64"/>
    <p:sldId id="359" r:id="rId65"/>
    <p:sldId id="361" r:id="rId66"/>
    <p:sldId id="365" r:id="rId67"/>
    <p:sldId id="473" r:id="rId68"/>
    <p:sldId id="451" r:id="rId69"/>
    <p:sldId id="430" r:id="rId70"/>
    <p:sldId id="469" r:id="rId71"/>
    <p:sldId id="470" r:id="rId72"/>
    <p:sldId id="471" r:id="rId73"/>
    <p:sldId id="510" r:id="rId74"/>
    <p:sldId id="432" r:id="rId75"/>
    <p:sldId id="525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 autoAdjust="0"/>
    <p:restoredTop sz="83301" autoAdjust="0"/>
  </p:normalViewPr>
  <p:slideViewPr>
    <p:cSldViewPr>
      <p:cViewPr>
        <p:scale>
          <a:sx n="80" d="100"/>
          <a:sy n="80" d="100"/>
        </p:scale>
        <p:origin x="-2526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044B0-E140-4849-AA8A-E4E8824AB974}" type="datetimeFigureOut">
              <a:rPr lang="en-US" smtClean="0"/>
              <a:t>10/16/2012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E2BF0-3C71-4FA3-A3CE-A3A2182C8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6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90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Make it a bullet, everything is black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 color for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69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90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Hypothetical Synchronous Code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35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Asynchronous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45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Dotted lines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45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88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 try to add a feature to our example app here.</a:t>
            </a:r>
          </a:p>
          <a:p>
            <a:r>
              <a:rPr lang="en-US" dirty="0" smtClean="0"/>
              <a:t>Instead</a:t>
            </a:r>
            <a:r>
              <a:rPr lang="en-US" baseline="0" dirty="0" smtClean="0"/>
              <a:t> of making a single request, we want to make two requests and compare the rating.</a:t>
            </a:r>
          </a:p>
          <a:p>
            <a:r>
              <a:rPr lang="en-US" baseline="0" dirty="0" smtClean="0"/>
              <a:t>Here is how the execution trace looks like.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still is a simple user transaction but it already contains 18 edges.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 Since most tasks need to be performed</a:t>
            </a:r>
            <a:r>
              <a:rPr lang="en-US" baseline="0" dirty="0" smtClean="0"/>
              <a:t> asynchronously, t</a:t>
            </a:r>
            <a:r>
              <a:rPr lang="en-US" dirty="0" smtClean="0"/>
              <a:t>ransactions</a:t>
            </a:r>
            <a:r>
              <a:rPr lang="en-US" baseline="0" dirty="0" smtClean="0"/>
              <a:t> quickly gets complicated with complex thread synchronization.</a:t>
            </a:r>
          </a:p>
          <a:p>
            <a:r>
              <a:rPr lang="en-US" dirty="0" smtClean="0"/>
              <a:t>Here is a example of</a:t>
            </a:r>
            <a:r>
              <a:rPr lang="en-US" baseline="0" dirty="0" smtClean="0"/>
              <a:t> transaction which processes data from two http calls.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When the user interacts, it creates a background thread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start two Http requests.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 it blocks the thread.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first response comes back, does some processing and informs the blocked thread that it has finished.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Later, the second response comes back, and fires the blocked thread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At this point the thread wakes up, does some processing and updates the UI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get the transaction</a:t>
            </a:r>
            <a:r>
              <a:rPr lang="en-US" baseline="0" dirty="0" smtClean="0"/>
              <a:t> graph and the user perceived delay, you have to track all the causality between threads and thread synchronizations.</a:t>
            </a:r>
          </a:p>
          <a:p>
            <a:r>
              <a:rPr lang="en-US" baseline="0" dirty="0" smtClean="0"/>
              <a:t>And the user perceived delay is from the start to the end.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0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 try to add a feature to our example app here.</a:t>
            </a:r>
          </a:p>
          <a:p>
            <a:r>
              <a:rPr lang="en-US" dirty="0" smtClean="0"/>
              <a:t>Instead</a:t>
            </a:r>
            <a:r>
              <a:rPr lang="en-US" baseline="0" dirty="0" smtClean="0"/>
              <a:t> of making a single request, we want to make two requests and compare the rating.</a:t>
            </a:r>
          </a:p>
          <a:p>
            <a:r>
              <a:rPr lang="en-US" baseline="0" dirty="0" smtClean="0"/>
              <a:t>Here is how the execution trace looks like.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still is a simple user transaction but it already contains 18 edges.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 Since most tasks need to be performed</a:t>
            </a:r>
            <a:r>
              <a:rPr lang="en-US" baseline="0" dirty="0" smtClean="0"/>
              <a:t> asynchronously, t</a:t>
            </a:r>
            <a:r>
              <a:rPr lang="en-US" dirty="0" smtClean="0"/>
              <a:t>ransactions</a:t>
            </a:r>
            <a:r>
              <a:rPr lang="en-US" baseline="0" dirty="0" smtClean="0"/>
              <a:t> quickly gets complicated with complex thread synchronization.</a:t>
            </a:r>
          </a:p>
          <a:p>
            <a:r>
              <a:rPr lang="en-US" dirty="0" smtClean="0"/>
              <a:t>Here is a example of</a:t>
            </a:r>
            <a:r>
              <a:rPr lang="en-US" baseline="0" dirty="0" smtClean="0"/>
              <a:t> transaction which processes data from two http calls.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When the user interacts, it creates a background thread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start two Http requests.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 it blocks the thread.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first response comes back, does some processing and informs the blocked thread that it has finished.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Later, the second response comes back, and fires the blocked thread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At this point the thread wakes up, does some processing and updates the UI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get the transaction</a:t>
            </a:r>
            <a:r>
              <a:rPr lang="en-US" baseline="0" dirty="0" smtClean="0"/>
              <a:t> graph and the user perceived delay, you have to track all the causality between threads and thread synchronizations.</a:t>
            </a:r>
          </a:p>
          <a:p>
            <a:r>
              <a:rPr lang="en-US" baseline="0" dirty="0" smtClean="0"/>
              <a:t>And the user perceived delay is from the start to the end.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0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2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4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4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21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33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33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32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270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27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27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6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296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would think that critical path remains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70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any system like this, the question is what is</a:t>
            </a:r>
            <a:r>
              <a:rPr lang="en-US" baseline="0" dirty="0" smtClean="0"/>
              <a:t> the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51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1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8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8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8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Two sub bullets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Goal,</a:t>
            </a:r>
            <a:r>
              <a:rPr lang="en-US" baseline="0" dirty="0" smtClean="0"/>
              <a:t> How?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65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</a:t>
            </a:r>
            <a:r>
              <a:rPr lang="en-US" baseline="0" dirty="0" smtClean="0"/>
              <a:t> not need any app specific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2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9D70-6502-43DF-A1A7-53FCB8F5260D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35C4-A2F0-45E3-AA30-73E564C42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4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26D2-9AB6-4DB6-B75E-A7A7D6703605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35C4-A2F0-45E3-AA30-73E564C42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3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DB79-6DB3-41FA-ABEA-8473C2DD3817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35C4-A2F0-45E3-AA30-73E564C42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0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FA99-FE10-41C4-9FA9-BA93D853C287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35C4-A2F0-45E3-AA30-73E564C42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0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6514-6E4A-4D0D-971A-BA3AE2ED2C2B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35C4-A2F0-45E3-AA30-73E564C42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7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F8D9-6853-4823-BCAA-C6420C27196B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35C4-A2F0-45E3-AA30-73E564C42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2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270F-9986-4278-994E-797DDB234693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35C4-A2F0-45E3-AA30-73E564C42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8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EFC9-8AB4-4598-8AF9-F320873A59EB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35C4-A2F0-45E3-AA30-73E564C42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0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36E3-FAFD-4A44-8D07-191D3C4EB9B3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35C4-A2F0-45E3-AA30-73E564C42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5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3FFF-AD5A-4D47-8FD9-38C45493006C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35C4-A2F0-45E3-AA30-73E564C42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8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C83C-6090-4502-B057-058569A4C9AA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35C4-A2F0-45E3-AA30-73E564C42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4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7815A-6F03-461E-946A-EDAEBC739F3C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E35C4-A2F0-45E3-AA30-73E564C42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2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7" Type="http://schemas.openxmlformats.org/officeDocument/2006/relationships/image" Target="../media/image117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7" Type="http://schemas.openxmlformats.org/officeDocument/2006/relationships/image" Target="../media/image117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7" Type="http://schemas.openxmlformats.org/officeDocument/2006/relationships/image" Target="../media/image117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28.gif"/><Relationship Id="rId5" Type="http://schemas.openxmlformats.org/officeDocument/2006/relationships/image" Target="../media/image127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gif"/><Relationship Id="rId4" Type="http://schemas.openxmlformats.org/officeDocument/2006/relationships/image" Target="../media/image1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7" Type="http://schemas.openxmlformats.org/officeDocument/2006/relationships/image" Target="../media/image117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jpe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07" Type="http://schemas.openxmlformats.org/officeDocument/2006/relationships/image" Target="../media/image106.jpeg"/><Relationship Id="rId11" Type="http://schemas.openxmlformats.org/officeDocument/2006/relationships/image" Target="../media/image14.jpeg"/><Relationship Id="rId24" Type="http://schemas.openxmlformats.org/officeDocument/2006/relationships/image" Target="../media/image25.jpe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74" Type="http://schemas.openxmlformats.org/officeDocument/2006/relationships/image" Target="../media/image73.png"/><Relationship Id="rId79" Type="http://schemas.openxmlformats.org/officeDocument/2006/relationships/image" Target="../media/image78.jpeg"/><Relationship Id="rId87" Type="http://schemas.openxmlformats.org/officeDocument/2006/relationships/image" Target="../media/image86.png"/><Relationship Id="rId102" Type="http://schemas.openxmlformats.org/officeDocument/2006/relationships/image" Target="../media/image101.png"/><Relationship Id="rId110" Type="http://schemas.openxmlformats.org/officeDocument/2006/relationships/image" Target="../media/image109.jpeg"/><Relationship Id="rId5" Type="http://schemas.openxmlformats.org/officeDocument/2006/relationships/image" Target="../media/image10.jpeg"/><Relationship Id="rId61" Type="http://schemas.openxmlformats.org/officeDocument/2006/relationships/image" Target="../media/image60.jpeg"/><Relationship Id="rId82" Type="http://schemas.openxmlformats.org/officeDocument/2006/relationships/image" Target="../media/image81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19" Type="http://schemas.openxmlformats.org/officeDocument/2006/relationships/image" Target="../media/image20.png"/><Relationship Id="rId14" Type="http://schemas.openxmlformats.org/officeDocument/2006/relationships/image" Target="../media/image6.jpeg"/><Relationship Id="rId22" Type="http://schemas.openxmlformats.org/officeDocument/2006/relationships/image" Target="../media/image23.jpe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jpeg"/><Relationship Id="rId100" Type="http://schemas.openxmlformats.org/officeDocument/2006/relationships/image" Target="../media/image99.jpeg"/><Relationship Id="rId105" Type="http://schemas.openxmlformats.org/officeDocument/2006/relationships/image" Target="../media/image104.jpeg"/><Relationship Id="rId8" Type="http://schemas.openxmlformats.org/officeDocument/2006/relationships/image" Target="../media/image11.jpeg"/><Relationship Id="rId51" Type="http://schemas.openxmlformats.org/officeDocument/2006/relationships/image" Target="../media/image51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3" Type="http://schemas.openxmlformats.org/officeDocument/2006/relationships/image" Target="../media/image1.jpeg"/><Relationship Id="rId12" Type="http://schemas.openxmlformats.org/officeDocument/2006/relationships/image" Target="../media/image15.jpe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6.jpe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103" Type="http://schemas.openxmlformats.org/officeDocument/2006/relationships/image" Target="../media/image102.jpeg"/><Relationship Id="rId108" Type="http://schemas.openxmlformats.org/officeDocument/2006/relationships/image" Target="../media/image107.jpeg"/><Relationship Id="rId20" Type="http://schemas.openxmlformats.org/officeDocument/2006/relationships/image" Target="../media/image21.jpeg"/><Relationship Id="rId41" Type="http://schemas.openxmlformats.org/officeDocument/2006/relationships/image" Target="../media/image41.png"/><Relationship Id="rId54" Type="http://schemas.openxmlformats.org/officeDocument/2006/relationships/image" Target="../media/image8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jpe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49.png"/><Relationship Id="rId57" Type="http://schemas.openxmlformats.org/officeDocument/2006/relationships/image" Target="../media/image56.png"/><Relationship Id="rId106" Type="http://schemas.openxmlformats.org/officeDocument/2006/relationships/image" Target="../media/image105.jpeg"/><Relationship Id="rId10" Type="http://schemas.openxmlformats.org/officeDocument/2006/relationships/image" Target="../media/image13.jpeg"/><Relationship Id="rId31" Type="http://schemas.openxmlformats.org/officeDocument/2006/relationships/image" Target="../media/image32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jpeg"/><Relationship Id="rId101" Type="http://schemas.openxmlformats.org/officeDocument/2006/relationships/image" Target="../media/image100.jpeg"/><Relationship Id="rId4" Type="http://schemas.openxmlformats.org/officeDocument/2006/relationships/image" Target="../media/image2.jpeg"/><Relationship Id="rId9" Type="http://schemas.openxmlformats.org/officeDocument/2006/relationships/image" Target="../media/image12.jpeg"/><Relationship Id="rId13" Type="http://schemas.openxmlformats.org/officeDocument/2006/relationships/image" Target="../media/image5.jpeg"/><Relationship Id="rId18" Type="http://schemas.openxmlformats.org/officeDocument/2006/relationships/image" Target="../media/image19.png"/><Relationship Id="rId39" Type="http://schemas.openxmlformats.org/officeDocument/2006/relationships/image" Target="../media/image7.png"/><Relationship Id="rId109" Type="http://schemas.openxmlformats.org/officeDocument/2006/relationships/image" Target="../media/image108.png"/><Relationship Id="rId34" Type="http://schemas.openxmlformats.org/officeDocument/2006/relationships/image" Target="../media/image35.png"/><Relationship Id="rId50" Type="http://schemas.openxmlformats.org/officeDocument/2006/relationships/image" Target="../media/image50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04" Type="http://schemas.openxmlformats.org/officeDocument/2006/relationships/image" Target="../media/image103.jpeg"/><Relationship Id="rId7" Type="http://schemas.openxmlformats.org/officeDocument/2006/relationships/image" Target="../media/image4.jpeg"/><Relationship Id="rId71" Type="http://schemas.openxmlformats.org/officeDocument/2006/relationships/image" Target="../media/image70.jpeg"/><Relationship Id="rId92" Type="http://schemas.openxmlformats.org/officeDocument/2006/relationships/image" Target="../media/image9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7" Type="http://schemas.openxmlformats.org/officeDocument/2006/relationships/image" Target="../media/image117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7" Type="http://schemas.openxmlformats.org/officeDocument/2006/relationships/image" Target="../media/image117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10" Type="http://schemas.openxmlformats.org/officeDocument/2006/relationships/image" Target="../media/image78.jpeg"/><Relationship Id="rId4" Type="http://schemas.openxmlformats.org/officeDocument/2006/relationships/image" Target="../media/image32.png"/><Relationship Id="rId9" Type="http://schemas.openxmlformats.org/officeDocument/2006/relationships/image" Target="../media/image12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7" Type="http://schemas.openxmlformats.org/officeDocument/2006/relationships/image" Target="../media/image117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7" Type="http://schemas.openxmlformats.org/officeDocument/2006/relationships/image" Target="../media/image117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7" Type="http://schemas.openxmlformats.org/officeDocument/2006/relationships/image" Target="../media/image117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7" Type="http://schemas.openxmlformats.org/officeDocument/2006/relationships/image" Target="../media/image117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10" Type="http://schemas.openxmlformats.org/officeDocument/2006/relationships/image" Target="../media/image78.jpeg"/><Relationship Id="rId4" Type="http://schemas.openxmlformats.org/officeDocument/2006/relationships/image" Target="../media/image32.png"/><Relationship Id="rId9" Type="http://schemas.openxmlformats.org/officeDocument/2006/relationships/image" Target="../media/image121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143000"/>
            <a:ext cx="8153400" cy="1851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AppInsight: </a:t>
            </a:r>
            <a:br>
              <a:rPr lang="en-US" dirty="0" smtClean="0"/>
            </a:br>
            <a:r>
              <a:rPr lang="en-US" dirty="0" smtClean="0"/>
              <a:t>Mobile App Performance Monitoring in the Wild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962400"/>
            <a:ext cx="8991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Lenin Ravindranath, Jitu Padhye, Sharad Agarwal,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Ratul Mahajan, Ian Obermiller, Shahin Shayandeh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2190" y="5242560"/>
            <a:ext cx="4572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Microsoft Research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73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 Arrow 34"/>
          <p:cNvSpPr/>
          <p:nvPr/>
        </p:nvSpPr>
        <p:spPr>
          <a:xfrm>
            <a:off x="6858000" y="2914869"/>
            <a:ext cx="201168" cy="209331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2819399" y="1003735"/>
            <a:ext cx="704568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447800" y="860019"/>
            <a:ext cx="1196045" cy="461665"/>
            <a:chOff x="1447800" y="860019"/>
            <a:chExt cx="1196045" cy="461665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1447800" y="860019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" name="TextBox 15"/>
            <p:cNvSpPr txBox="1"/>
            <p:nvPr/>
          </p:nvSpPr>
          <p:spPr>
            <a:xfrm>
              <a:off x="1883555" y="860019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8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282" y="966699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Down Arrow 8"/>
          <p:cNvSpPr/>
          <p:nvPr/>
        </p:nvSpPr>
        <p:spPr>
          <a:xfrm>
            <a:off x="1943280" y="1447801"/>
            <a:ext cx="201168" cy="517813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2057400"/>
            <a:ext cx="2057399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Instrumenter</a:t>
            </a:r>
            <a:endParaRPr lang="en-US" sz="2600" dirty="0">
              <a:latin typeface="Corbe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71584" y="3576935"/>
            <a:ext cx="1196045" cy="461665"/>
            <a:chOff x="1471584" y="3576935"/>
            <a:chExt cx="1196045" cy="461665"/>
          </a:xfrm>
        </p:grpSpPr>
        <p:sp>
          <p:nvSpPr>
            <p:cNvPr id="11" name="Snip Single Corner Rectangle 10"/>
            <p:cNvSpPr/>
            <p:nvPr/>
          </p:nvSpPr>
          <p:spPr>
            <a:xfrm>
              <a:off x="1471584" y="3576935"/>
              <a:ext cx="1196045" cy="457200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1907339" y="3576935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13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066" y="3683615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5"/>
          <p:cNvSpPr txBox="1"/>
          <p:nvPr/>
        </p:nvSpPr>
        <p:spPr>
          <a:xfrm>
            <a:off x="1405974" y="327660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orbel" pitchFamily="34" charset="0"/>
              </a:rPr>
              <a:t>Instrumented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907339" y="2667000"/>
            <a:ext cx="201168" cy="582001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1910730" y="4191000"/>
            <a:ext cx="201168" cy="560308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" name="TextBox 15"/>
          <p:cNvSpPr txBox="1"/>
          <p:nvPr/>
        </p:nvSpPr>
        <p:spPr>
          <a:xfrm>
            <a:off x="1343214" y="5695890"/>
            <a:ext cx="1247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orbel" pitchFamily="34" charset="0"/>
              </a:rPr>
              <a:t>App Store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743199" y="5181600"/>
            <a:ext cx="3505199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56708" y="4841155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Downloads</a:t>
            </a:r>
            <a:endParaRPr lang="en-US" sz="2000" dirty="0">
              <a:latin typeface="Corbel" pitchFamily="34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851" y="4841155"/>
            <a:ext cx="869264" cy="8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66" y="5029810"/>
            <a:ext cx="447599" cy="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http://images.wikia.com/windowsphone/images/b/b5/Handset-HTC7Moz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66" y="5031758"/>
            <a:ext cx="457200" cy="8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943601" y="2362200"/>
            <a:ext cx="2057399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Analysis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867400" y="685800"/>
            <a:ext cx="2057399" cy="8625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600" dirty="0" smtClean="0">
                <a:latin typeface="Corbel" pitchFamily="34" charset="0"/>
              </a:rPr>
              <a:t>Feedback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flipH="1">
            <a:off x="4942326" y="1015225"/>
            <a:ext cx="620274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Up Arrow 29"/>
          <p:cNvSpPr/>
          <p:nvPr/>
        </p:nvSpPr>
        <p:spPr>
          <a:xfrm>
            <a:off x="6858000" y="1645228"/>
            <a:ext cx="201267" cy="640772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248399" y="3124200"/>
            <a:ext cx="1447801" cy="43029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Server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6858000" y="3615154"/>
            <a:ext cx="201168" cy="1261646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90711" y="4038600"/>
            <a:ext cx="86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Traces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23968" y="1600200"/>
            <a:ext cx="1276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orbel" pitchFamily="34" charset="0"/>
              </a:rPr>
              <a:t>Developer</a:t>
            </a:r>
            <a:endParaRPr lang="en-US" sz="2000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18434" name="Picture 2" descr="http://www.mobileappsmaui.com/images/wp7/phones/wp7-samsung-foc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66" y="5029200"/>
            <a:ext cx="429234" cy="8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41" y="427662"/>
            <a:ext cx="691286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 animBg="1"/>
      <p:bldP spid="9" grpId="0" animBg="1"/>
      <p:bldP spid="10" grpId="0" animBg="1"/>
      <p:bldP spid="14" grpId="0"/>
      <p:bldP spid="15" grpId="0" animBg="1"/>
      <p:bldP spid="17" grpId="0" animBg="1"/>
      <p:bldP spid="18" grpId="0"/>
      <p:bldP spid="19" grpId="0" animBg="1"/>
      <p:bldP spid="20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 Arrow 34"/>
          <p:cNvSpPr/>
          <p:nvPr/>
        </p:nvSpPr>
        <p:spPr>
          <a:xfrm>
            <a:off x="6858000" y="2914869"/>
            <a:ext cx="201168" cy="209331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2819399" y="1003735"/>
            <a:ext cx="704568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447800" y="860019"/>
            <a:ext cx="1196045" cy="461665"/>
            <a:chOff x="1447800" y="860019"/>
            <a:chExt cx="1196045" cy="461665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1447800" y="860019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" name="TextBox 15"/>
            <p:cNvSpPr txBox="1"/>
            <p:nvPr/>
          </p:nvSpPr>
          <p:spPr>
            <a:xfrm>
              <a:off x="1883555" y="860019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8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282" y="966699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Down Arrow 8"/>
          <p:cNvSpPr/>
          <p:nvPr/>
        </p:nvSpPr>
        <p:spPr>
          <a:xfrm>
            <a:off x="1943280" y="1447801"/>
            <a:ext cx="201168" cy="517813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2057400"/>
            <a:ext cx="2057399" cy="533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Instrumenter</a:t>
            </a:r>
            <a:endParaRPr lang="en-US" sz="2600" dirty="0">
              <a:latin typeface="Corbe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71584" y="3576935"/>
            <a:ext cx="1196045" cy="461665"/>
            <a:chOff x="1471584" y="3576935"/>
            <a:chExt cx="1196045" cy="461665"/>
          </a:xfrm>
        </p:grpSpPr>
        <p:sp>
          <p:nvSpPr>
            <p:cNvPr id="11" name="Snip Single Corner Rectangle 10"/>
            <p:cNvSpPr/>
            <p:nvPr/>
          </p:nvSpPr>
          <p:spPr>
            <a:xfrm>
              <a:off x="1471584" y="3576935"/>
              <a:ext cx="1196045" cy="457200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1907339" y="3576935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13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066" y="3683615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5"/>
          <p:cNvSpPr txBox="1"/>
          <p:nvPr/>
        </p:nvSpPr>
        <p:spPr>
          <a:xfrm>
            <a:off x="1405974" y="327660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orbel" pitchFamily="34" charset="0"/>
              </a:rPr>
              <a:t>Instrumented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907339" y="2667000"/>
            <a:ext cx="201168" cy="582001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1910730" y="4191000"/>
            <a:ext cx="201168" cy="560308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" name="TextBox 15"/>
          <p:cNvSpPr txBox="1"/>
          <p:nvPr/>
        </p:nvSpPr>
        <p:spPr>
          <a:xfrm>
            <a:off x="1343214" y="5695890"/>
            <a:ext cx="1247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orbel" pitchFamily="34" charset="0"/>
              </a:rPr>
              <a:t>App Store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743199" y="5181600"/>
            <a:ext cx="3505199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56708" y="4841155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Downloads</a:t>
            </a:r>
            <a:endParaRPr lang="en-US" sz="2000" dirty="0">
              <a:latin typeface="Corbel" pitchFamily="34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851" y="4841155"/>
            <a:ext cx="869264" cy="8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66" y="5029810"/>
            <a:ext cx="447599" cy="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http://images.wikia.com/windowsphone/images/b/b5/Handset-HTC7Moz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66" y="5031758"/>
            <a:ext cx="457200" cy="8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943601" y="2362200"/>
            <a:ext cx="2057399" cy="533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Analysis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867400" y="685800"/>
            <a:ext cx="2057399" cy="8625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600" dirty="0" smtClean="0">
                <a:latin typeface="Corbel" pitchFamily="34" charset="0"/>
              </a:rPr>
              <a:t>Feedback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flipH="1">
            <a:off x="4942326" y="1015225"/>
            <a:ext cx="620274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Up Arrow 29"/>
          <p:cNvSpPr/>
          <p:nvPr/>
        </p:nvSpPr>
        <p:spPr>
          <a:xfrm>
            <a:off x="6858000" y="1645228"/>
            <a:ext cx="201267" cy="640772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248399" y="3124200"/>
            <a:ext cx="1447801" cy="43029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Server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6858000" y="3615154"/>
            <a:ext cx="201168" cy="1261646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90711" y="4038600"/>
            <a:ext cx="86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Traces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23968" y="1600200"/>
            <a:ext cx="1276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orbel" pitchFamily="34" charset="0"/>
              </a:rPr>
              <a:t>Developer</a:t>
            </a:r>
            <a:endParaRPr lang="en-US" sz="2000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18434" name="Picture 2" descr="http://www.mobileappsmaui.com/images/wp7/phones/wp7-samsung-foc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66" y="5029200"/>
            <a:ext cx="429234" cy="8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41" y="427662"/>
            <a:ext cx="691286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0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 Arrow 34"/>
          <p:cNvSpPr/>
          <p:nvPr/>
        </p:nvSpPr>
        <p:spPr>
          <a:xfrm>
            <a:off x="6858000" y="2914869"/>
            <a:ext cx="201168" cy="209331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2819399" y="1003735"/>
            <a:ext cx="704568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447800" y="860019"/>
            <a:ext cx="1196045" cy="461665"/>
            <a:chOff x="1447800" y="860019"/>
            <a:chExt cx="1196045" cy="461665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1447800" y="860019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" name="TextBox 15"/>
            <p:cNvSpPr txBox="1"/>
            <p:nvPr/>
          </p:nvSpPr>
          <p:spPr>
            <a:xfrm>
              <a:off x="1883555" y="860019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8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282" y="966699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Down Arrow 8"/>
          <p:cNvSpPr/>
          <p:nvPr/>
        </p:nvSpPr>
        <p:spPr>
          <a:xfrm>
            <a:off x="1943280" y="1447801"/>
            <a:ext cx="201168" cy="517813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2057400"/>
            <a:ext cx="2057399" cy="533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Instrumenter</a:t>
            </a:r>
            <a:endParaRPr lang="en-US" sz="2600" dirty="0">
              <a:latin typeface="Corbe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71584" y="3576935"/>
            <a:ext cx="1196045" cy="461665"/>
            <a:chOff x="1471584" y="3576935"/>
            <a:chExt cx="1196045" cy="461665"/>
          </a:xfrm>
        </p:grpSpPr>
        <p:sp>
          <p:nvSpPr>
            <p:cNvPr id="11" name="Snip Single Corner Rectangle 10"/>
            <p:cNvSpPr/>
            <p:nvPr/>
          </p:nvSpPr>
          <p:spPr>
            <a:xfrm>
              <a:off x="1471584" y="3576935"/>
              <a:ext cx="1196045" cy="457200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1907339" y="3576935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13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066" y="3683615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5"/>
          <p:cNvSpPr txBox="1"/>
          <p:nvPr/>
        </p:nvSpPr>
        <p:spPr>
          <a:xfrm>
            <a:off x="1405974" y="327660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orbel" pitchFamily="34" charset="0"/>
              </a:rPr>
              <a:t>Instrumented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907339" y="2667000"/>
            <a:ext cx="201168" cy="582001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1910730" y="4191000"/>
            <a:ext cx="201168" cy="560308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2743199" y="5181600"/>
            <a:ext cx="3505199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56708" y="4841155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Downloads</a:t>
            </a:r>
            <a:endParaRPr lang="en-US" sz="2000" dirty="0">
              <a:latin typeface="Corbel" pitchFamily="34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851" y="4841155"/>
            <a:ext cx="869264" cy="8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943601" y="2362200"/>
            <a:ext cx="2057399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Analysis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867400" y="685800"/>
            <a:ext cx="2057399" cy="8625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600" dirty="0" smtClean="0">
                <a:latin typeface="Corbel" pitchFamily="34" charset="0"/>
              </a:rPr>
              <a:t>Feedback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flipH="1">
            <a:off x="4942326" y="1015225"/>
            <a:ext cx="620274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Up Arrow 29"/>
          <p:cNvSpPr/>
          <p:nvPr/>
        </p:nvSpPr>
        <p:spPr>
          <a:xfrm>
            <a:off x="6858000" y="1645228"/>
            <a:ext cx="201267" cy="640772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248399" y="3124200"/>
            <a:ext cx="1447801" cy="43029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Server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6858000" y="3615154"/>
            <a:ext cx="201168" cy="1261646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90711" y="4038600"/>
            <a:ext cx="86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Traces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23968" y="1600200"/>
            <a:ext cx="1276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orbel" pitchFamily="34" charset="0"/>
              </a:rPr>
              <a:t>Developer</a:t>
            </a:r>
            <a:endParaRPr lang="en-US" sz="2000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66" y="5029810"/>
            <a:ext cx="447599" cy="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 descr="http://images.wikia.com/windowsphone/images/b/b5/Handset-HTC7Moz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66" y="5031758"/>
            <a:ext cx="457200" cy="8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mobileappsmaui.com/images/wp7/phones/wp7-samsung-foc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66" y="5029200"/>
            <a:ext cx="429234" cy="8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41" y="427662"/>
            <a:ext cx="691286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15"/>
          <p:cNvSpPr txBox="1"/>
          <p:nvPr/>
        </p:nvSpPr>
        <p:spPr>
          <a:xfrm>
            <a:off x="1343214" y="5695890"/>
            <a:ext cx="1247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orbel" pitchFamily="34" charset="0"/>
              </a:rPr>
              <a:t>App Store</a:t>
            </a:r>
            <a:endParaRPr lang="en-US" sz="20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2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5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 animBg="1"/>
      <p:bldP spid="17" grpId="0" animBg="1"/>
      <p:bldP spid="19" grpId="0" animBg="1"/>
      <p:bldP spid="20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6179" y="152400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Instrumentation impacts app performance</a:t>
            </a:r>
          </a:p>
          <a:p>
            <a:pPr lvl="1"/>
            <a:r>
              <a:rPr lang="en-US" dirty="0" smtClean="0"/>
              <a:t>They are already slow enough!!!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28956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Limited Resources</a:t>
            </a:r>
          </a:p>
          <a:p>
            <a:pPr lvl="1"/>
            <a:r>
              <a:rPr lang="en-US" dirty="0" smtClean="0"/>
              <a:t>Network, Battery, Memory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400" y="2286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 smtClean="0"/>
              <a:t>App Instrumentation is Challenging</a:t>
            </a:r>
            <a:endParaRPr lang="en-US" sz="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6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54368"/>
            <a:ext cx="80772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Highly interactive, UI centric</a:t>
            </a:r>
          </a:p>
          <a:p>
            <a:pPr lvl="1"/>
            <a:r>
              <a:rPr lang="en-US" dirty="0" smtClean="0"/>
              <a:t>Single UI thread that should not be blocked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Most tasks are performed asynchronously</a:t>
            </a:r>
          </a:p>
          <a:p>
            <a:pPr lvl="1"/>
            <a:r>
              <a:rPr lang="en-US" dirty="0" smtClean="0"/>
              <a:t>Asynchronous APIs for Network, Sensor, IO etc.</a:t>
            </a:r>
          </a:p>
          <a:p>
            <a:pPr lvl="1"/>
            <a:r>
              <a:rPr lang="en-US" dirty="0" smtClean="0"/>
              <a:t>Computation performed on background threads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 smtClean="0"/>
              <a:t>App Instrumentation is Challenging</a:t>
            </a:r>
            <a:endParaRPr lang="en-US" sz="5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8921" y="1516168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Highly Asynchronous Programming Pattern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1955" y="5435025"/>
            <a:ext cx="5622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Tracing </a:t>
            </a:r>
            <a:r>
              <a:rPr lang="en-US" sz="3200" dirty="0"/>
              <a:t>a</a:t>
            </a:r>
            <a:r>
              <a:rPr lang="en-US" sz="3200" dirty="0" smtClean="0"/>
              <a:t>sync </a:t>
            </a:r>
            <a:r>
              <a:rPr lang="en-US" sz="3200" dirty="0"/>
              <a:t>c</a:t>
            </a:r>
            <a:r>
              <a:rPr lang="en-US" sz="3200" dirty="0" smtClean="0"/>
              <a:t>ode is challenging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67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0200" y="838199"/>
            <a:ext cx="2869568" cy="5105401"/>
            <a:chOff x="4903559" y="2572273"/>
            <a:chExt cx="1927860" cy="3505201"/>
          </a:xfrm>
        </p:grpSpPr>
        <p:pic>
          <p:nvPicPr>
            <p:cNvPr id="5" name="Picture 2" descr="http://images.wikia.com/windowsphone/images/b/b5/Handset-HTC7Mozar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559" y="2572273"/>
              <a:ext cx="1927860" cy="3505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105400" y="2971800"/>
              <a:ext cx="1524000" cy="2514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ight Arrow 2"/>
          <p:cNvSpPr/>
          <p:nvPr/>
        </p:nvSpPr>
        <p:spPr>
          <a:xfrm>
            <a:off x="4853151" y="2542414"/>
            <a:ext cx="1371600" cy="28851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6553200" y="2309556"/>
            <a:ext cx="2209800" cy="146086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Internet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4876800" y="3203455"/>
            <a:ext cx="1371600" cy="28851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19630" y="3048000"/>
            <a:ext cx="14013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Segoe WP" pitchFamily="34" charset="0"/>
              </a:rPr>
              <a:t>5</a:t>
            </a:r>
            <a:r>
              <a:rPr lang="en-US" sz="5000" dirty="0" smtClean="0">
                <a:solidFill>
                  <a:schemeClr val="bg1"/>
                </a:solidFill>
                <a:latin typeface="Segoe WP" pitchFamily="34" charset="0"/>
              </a:rPr>
              <a:t>3%</a:t>
            </a:r>
            <a:endParaRPr lang="en-US" sz="5000" dirty="0">
              <a:solidFill>
                <a:schemeClr val="bg1"/>
              </a:solidFill>
              <a:latin typeface="Segoe WP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4995446"/>
            <a:ext cx="393280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“Mitt Romney might vote for Obama as well”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5423356"/>
            <a:ext cx="395467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“We </a:t>
            </a:r>
            <a:r>
              <a:rPr lang="en-US" sz="1600" dirty="0"/>
              <a:t>recommend Mitt Romney for </a:t>
            </a:r>
            <a:r>
              <a:rPr lang="en-US" sz="1600" dirty="0" smtClean="0"/>
              <a:t>president”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5029200" y="5816025"/>
            <a:ext cx="395467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“I </a:t>
            </a:r>
            <a:r>
              <a:rPr lang="en-US" sz="1600" dirty="0"/>
              <a:t>would definitely trust </a:t>
            </a:r>
            <a:r>
              <a:rPr lang="en-US" sz="1600" b="1" dirty="0"/>
              <a:t>Mitt</a:t>
            </a:r>
            <a:r>
              <a:rPr lang="en-US" sz="1600" dirty="0"/>
              <a:t> </a:t>
            </a:r>
            <a:r>
              <a:rPr lang="en-US" sz="1600" b="1" dirty="0"/>
              <a:t>Romney</a:t>
            </a:r>
            <a:r>
              <a:rPr lang="en-US" sz="1600" dirty="0"/>
              <a:t> with my money</a:t>
            </a:r>
            <a:r>
              <a:rPr lang="en-US" sz="1600" dirty="0" smtClean="0"/>
              <a:t>.”</a:t>
            </a:r>
            <a:endParaRPr lang="en-US" sz="1600" dirty="0"/>
          </a:p>
        </p:txBody>
      </p:sp>
      <p:pic>
        <p:nvPicPr>
          <p:cNvPr id="1026" name="Picture 2" descr="http://cdn1.iconfinder.com/data/icons/web2/Icons/Twitter_512x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66" y="1828800"/>
            <a:ext cx="1046435" cy="104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029200" y="4114800"/>
            <a:ext cx="393280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“If </a:t>
            </a:r>
            <a:r>
              <a:rPr lang="en-US" sz="1600" dirty="0"/>
              <a:t>I had a nickel for </a:t>
            </a:r>
            <a:r>
              <a:rPr lang="en-US" sz="1600" dirty="0" smtClean="0"/>
              <a:t>every  time</a:t>
            </a:r>
            <a:r>
              <a:rPr lang="en-US" sz="1600" dirty="0"/>
              <a:t> Mitt Romney said something </a:t>
            </a:r>
            <a:r>
              <a:rPr lang="en-US" sz="1600" dirty="0" smtClean="0"/>
              <a:t>stupid </a:t>
            </a:r>
            <a:r>
              <a:rPr lang="en-US" sz="1600" dirty="0"/>
              <a:t>I'd be in his tax </a:t>
            </a:r>
            <a:r>
              <a:rPr lang="en-US" sz="1600" dirty="0" smtClean="0"/>
              <a:t>bracket”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767520" y="2221468"/>
            <a:ext cx="1404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Mitt Romney</a:t>
            </a:r>
            <a:endParaRPr lang="en-US" dirty="0"/>
          </a:p>
        </p:txBody>
      </p:sp>
      <p:pic>
        <p:nvPicPr>
          <p:cNvPr id="1032" name="Picture 8" descr="http://www.togetherforlincoln.com/css/img/processing_icon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12" y="3505200"/>
            <a:ext cx="535041" cy="53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2132159" y="1622286"/>
            <a:ext cx="1805650" cy="10224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Segoe WP" pitchFamily="34" charset="0"/>
              </a:rPr>
              <a:t>Mitt</a:t>
            </a:r>
          </a:p>
          <a:p>
            <a:pPr algn="ctr"/>
            <a:r>
              <a:rPr lang="en-US" sz="2800" dirty="0" smtClean="0">
                <a:latin typeface="Segoe WP" pitchFamily="34" charset="0"/>
              </a:rPr>
              <a:t>Rating</a:t>
            </a:r>
            <a:endParaRPr lang="en-US" sz="2800" dirty="0">
              <a:latin typeface="Segoe WP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32159" y="1622285"/>
            <a:ext cx="1805650" cy="102246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Segoe WP" pitchFamily="34" charset="0"/>
              </a:rPr>
              <a:t>Mitt</a:t>
            </a:r>
          </a:p>
          <a:p>
            <a:pPr algn="ctr"/>
            <a:r>
              <a:rPr lang="en-US" sz="2800" dirty="0" smtClean="0">
                <a:latin typeface="Segoe WP" pitchFamily="34" charset="0"/>
              </a:rPr>
              <a:t>Rating</a:t>
            </a:r>
            <a:endParaRPr lang="en-US" sz="2800" dirty="0">
              <a:latin typeface="Segoe WP" pitchFamily="34" charset="0"/>
            </a:endParaRPr>
          </a:p>
        </p:txBody>
      </p:sp>
      <p:pic>
        <p:nvPicPr>
          <p:cNvPr id="8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1036752" cy="12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139311" y="3440668"/>
            <a:ext cx="84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Tweets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34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/>
      <p:bldP spid="13" grpId="0" animBg="1"/>
      <p:bldP spid="14" grpId="0" animBg="1"/>
      <p:bldP spid="15" grpId="0" animBg="1"/>
      <p:bldP spid="16" grpId="0" animBg="1"/>
      <p:bldP spid="18" grpId="0"/>
      <p:bldP spid="28" grpId="0" animBg="1"/>
      <p:bldP spid="28" grpId="1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" y="878681"/>
            <a:ext cx="5181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ClickHandler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tweets =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HttpGet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(url);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rating =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ProcessTweets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(tweets);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display.Text = rating;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ProcessTweets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...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5674355"/>
            <a:ext cx="2837279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82520" y="5536914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15051" y="5750076"/>
            <a:ext cx="1308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 Handler</a:t>
            </a:r>
          </a:p>
          <a:p>
            <a:pPr algn="ctr"/>
            <a:r>
              <a:rPr lang="en-US" sz="16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123421" y="5723991"/>
            <a:ext cx="341380" cy="174486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458720" y="5739704"/>
            <a:ext cx="270794" cy="158773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96200" y="5739825"/>
            <a:ext cx="1308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 Handler</a:t>
            </a:r>
          </a:p>
          <a:p>
            <a:pPr algn="ctr"/>
            <a:r>
              <a:rPr lang="en-US" sz="16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563120" y="6104990"/>
            <a:ext cx="2810129" cy="0"/>
          </a:xfrm>
          <a:prstGeom prst="straightConnector1">
            <a:avLst/>
          </a:prstGeom>
          <a:ln>
            <a:prstDash val="lgDashDot"/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535474" y="589847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93513" y="5536911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400" y="1412081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LogStart();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4400" y="2566749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LogEnd();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9000" y="5409406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0068" y="6218035"/>
            <a:ext cx="215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User Perceived Delay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appyourmac.com/wp-content/uploads/2009/06/Awak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" y="1282005"/>
            <a:ext cx="553547" cy="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appyourmac.com/wp-content/uploads/2009/06/Awak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73" y="2425005"/>
            <a:ext cx="553547" cy="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appyourmac.com/wp-content/uploads/2009/06/Awak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39" y="4876800"/>
            <a:ext cx="553547" cy="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appyourmac.com/wp-content/uploads/2009/06/Awak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475" y="4891332"/>
            <a:ext cx="553547" cy="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92" y="604246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7582725" y="76200"/>
            <a:ext cx="1458316" cy="2590800"/>
            <a:chOff x="4903559" y="2572273"/>
            <a:chExt cx="1927860" cy="3505201"/>
          </a:xfrm>
        </p:grpSpPr>
        <p:pic>
          <p:nvPicPr>
            <p:cNvPr id="52" name="Picture 2" descr="http://images.wikia.com/windowsphone/images/b/b5/Handset-HTC7Mozar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559" y="2572273"/>
              <a:ext cx="1927860" cy="3505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>
              <a:off x="5105400" y="2971800"/>
              <a:ext cx="1524000" cy="2514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924800" y="1107757"/>
            <a:ext cx="8162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Segoe WP" pitchFamily="34" charset="0"/>
              </a:rPr>
              <a:t>53%</a:t>
            </a:r>
            <a:endParaRPr lang="en-US" sz="2600" dirty="0">
              <a:solidFill>
                <a:schemeClr val="bg1"/>
              </a:solidFill>
              <a:latin typeface="Segoe WP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875279" y="466165"/>
            <a:ext cx="831665" cy="4616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WP" pitchFamily="34" charset="0"/>
              </a:rPr>
              <a:t>Mitt</a:t>
            </a:r>
          </a:p>
          <a:p>
            <a:pPr algn="ctr"/>
            <a:r>
              <a:rPr lang="en-US" sz="1200" dirty="0" smtClean="0">
                <a:latin typeface="Segoe WP" pitchFamily="34" charset="0"/>
              </a:rPr>
              <a:t>Rating</a:t>
            </a:r>
            <a:endParaRPr lang="en-US" sz="1200" dirty="0">
              <a:latin typeface="Segoe WP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76200"/>
            <a:ext cx="51490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Hypothetical Synchronous Code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636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2" grpId="0"/>
      <p:bldP spid="32" grpId="0"/>
      <p:bldP spid="40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32389" y="3810000"/>
            <a:ext cx="46592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685800"/>
            <a:ext cx="58674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ClickHandler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AsyncHttpGet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(url,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5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rating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ProcessTweets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(tweets);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UIDispatch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DisplayRating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rating);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500" dirty="0">
              <a:latin typeface="Consolas" pitchFamily="49" charset="0"/>
              <a:cs typeface="Consolas" pitchFamily="49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DisplayRating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rating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display.Text =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rating;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500" b="1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ProcessTweets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...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5" idx="0"/>
          </p:cNvCxnSpPr>
          <p:nvPr/>
        </p:nvCxnSpPr>
        <p:spPr>
          <a:xfrm flipV="1">
            <a:off x="5121300" y="3712029"/>
            <a:ext cx="0" cy="1847557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18969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18969" y="567435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870025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350051" y="6019800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Display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Rating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29841" y="3962400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UI Dispatch</a:t>
            </a:r>
            <a:endParaRPr lang="en-US" sz="16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15107" y="5663625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ClickHandler</a:t>
            </a:r>
          </a:p>
          <a:p>
            <a:pPr algn="ctr"/>
            <a:r>
              <a:rPr lang="en-US" sz="16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41089" y="5892225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ClickHandler</a:t>
            </a:r>
          </a:p>
          <a:p>
            <a:pPr algn="ctr"/>
            <a:r>
              <a:rPr lang="en-US" sz="16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</a:p>
        </p:txBody>
      </p:sp>
      <p:cxnSp>
        <p:nvCxnSpPr>
          <p:cNvPr id="48" name="Straight Arrow Connector 47"/>
          <p:cNvCxnSpPr>
            <a:endCxn id="35" idx="1"/>
          </p:cNvCxnSpPr>
          <p:nvPr/>
        </p:nvCxnSpPr>
        <p:spPr>
          <a:xfrm>
            <a:off x="4733662" y="5358191"/>
            <a:ext cx="306816" cy="23214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8720154" y="5746618"/>
            <a:ext cx="13920" cy="34276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366184" y="5722625"/>
            <a:ext cx="373268" cy="21032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7772400" y="4212497"/>
            <a:ext cx="115125" cy="13090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>
          <a:xfrm>
            <a:off x="-228600" y="1275481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ight Arrow 60"/>
          <p:cNvSpPr/>
          <p:nvPr/>
        </p:nvSpPr>
        <p:spPr>
          <a:xfrm>
            <a:off x="-228600" y="2495103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ight Arrow 61"/>
          <p:cNvSpPr/>
          <p:nvPr/>
        </p:nvSpPr>
        <p:spPr>
          <a:xfrm>
            <a:off x="-228600" y="2748261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ight Arrow 62"/>
          <p:cNvSpPr/>
          <p:nvPr/>
        </p:nvSpPr>
        <p:spPr>
          <a:xfrm>
            <a:off x="-228600" y="3949003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7582725" y="76200"/>
            <a:ext cx="1458316" cy="2590800"/>
            <a:chOff x="4903559" y="2572273"/>
            <a:chExt cx="1927860" cy="3505201"/>
          </a:xfrm>
        </p:grpSpPr>
        <p:pic>
          <p:nvPicPr>
            <p:cNvPr id="60" name="Picture 2" descr="http://images.wikia.com/windowsphone/images/b/b5/Handset-HTC7Mozar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559" y="2572273"/>
              <a:ext cx="1927860" cy="3505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5105400" y="2971800"/>
              <a:ext cx="1524000" cy="2514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7875279" y="466165"/>
            <a:ext cx="831665" cy="4616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WP" pitchFamily="34" charset="0"/>
              </a:rPr>
              <a:t>Mitt</a:t>
            </a:r>
          </a:p>
          <a:p>
            <a:pPr algn="ctr"/>
            <a:r>
              <a:rPr lang="en-US" sz="1200" dirty="0" smtClean="0">
                <a:latin typeface="Segoe WP" pitchFamily="34" charset="0"/>
              </a:rPr>
              <a:t>Rating</a:t>
            </a:r>
            <a:endParaRPr lang="en-US" sz="1200" dirty="0">
              <a:latin typeface="Segoe WP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54524" y="3276600"/>
            <a:ext cx="4437076" cy="4354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Corbel" pitchFamily="34" charset="0"/>
                <a:cs typeface="Consolas" pitchFamily="49" charset="0"/>
              </a:rPr>
              <a:t>System</a:t>
            </a:r>
            <a:endParaRPr lang="en-US" sz="3000" dirty="0">
              <a:solidFill>
                <a:schemeClr val="tx1"/>
              </a:solidFill>
              <a:latin typeface="Corbel" pitchFamily="34" charset="0"/>
              <a:cs typeface="Consolas" pitchFamily="49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6581564" y="3712029"/>
            <a:ext cx="8871" cy="617249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6" idx="0"/>
          </p:cNvCxnSpPr>
          <p:nvPr/>
        </p:nvCxnSpPr>
        <p:spPr>
          <a:xfrm flipH="1" flipV="1">
            <a:off x="8013439" y="3712029"/>
            <a:ext cx="1277" cy="651952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8318969" y="3712029"/>
            <a:ext cx="2" cy="1847557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429000" y="5029200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Async Get Call</a:t>
            </a:r>
            <a:endParaRPr lang="en-US" sz="16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14507" y="4690646"/>
            <a:ext cx="1444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ProcessTweets</a:t>
            </a:r>
            <a:endParaRPr lang="en-US" sz="16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7191679" y="4518780"/>
            <a:ext cx="2" cy="1604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5459053" y="5717185"/>
            <a:ext cx="132254" cy="7849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421903" y="3923466"/>
            <a:ext cx="105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Download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16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333441" y="4315199"/>
            <a:ext cx="157977" cy="15376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6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7924800" y="1107757"/>
            <a:ext cx="8162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Segoe WP" pitchFamily="34" charset="0"/>
              </a:rPr>
              <a:t>53%</a:t>
            </a:r>
            <a:endParaRPr lang="en-US" sz="2600" dirty="0">
              <a:solidFill>
                <a:schemeClr val="bg1"/>
              </a:solidFill>
              <a:latin typeface="Segoe WP" pitchFamily="34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959609" y="6290846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User Click</a:t>
            </a:r>
            <a:endParaRPr lang="en-US" sz="16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73474" y="24825"/>
            <a:ext cx="32701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Asynchronous Code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687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 animBg="1"/>
      <p:bldP spid="36" grpId="0" animBg="1"/>
      <p:bldP spid="37" grpId="0"/>
      <p:bldP spid="38" grpId="0"/>
      <p:bldP spid="41" grpId="0"/>
      <p:bldP spid="44" grpId="0"/>
      <p:bldP spid="45" grpId="0"/>
      <p:bldP spid="3" grpId="0" animBg="1"/>
      <p:bldP spid="3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55" grpId="0" animBg="1"/>
      <p:bldP spid="73" grpId="0"/>
      <p:bldP spid="76" grpId="0"/>
      <p:bldP spid="8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4332389" y="3810000"/>
            <a:ext cx="46592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7582725" y="76200"/>
            <a:ext cx="1458316" cy="2590800"/>
            <a:chOff x="4903559" y="2572273"/>
            <a:chExt cx="1927860" cy="3505201"/>
          </a:xfrm>
        </p:grpSpPr>
        <p:pic>
          <p:nvPicPr>
            <p:cNvPr id="60" name="Picture 2" descr="http://images.wikia.com/windowsphone/images/b/b5/Handset-HTC7Mozar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559" y="2572273"/>
              <a:ext cx="1927860" cy="3505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5105400" y="2971800"/>
              <a:ext cx="1524000" cy="2514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7875279" y="466165"/>
            <a:ext cx="831665" cy="4616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WP" pitchFamily="34" charset="0"/>
              </a:rPr>
              <a:t>Mitt</a:t>
            </a:r>
          </a:p>
          <a:p>
            <a:pPr algn="ctr"/>
            <a:r>
              <a:rPr lang="en-US" sz="1200" dirty="0" smtClean="0">
                <a:latin typeface="Segoe WP" pitchFamily="34" charset="0"/>
              </a:rPr>
              <a:t>Rating</a:t>
            </a:r>
            <a:endParaRPr lang="en-US" sz="1200" dirty="0">
              <a:latin typeface="Segoe WP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6582429" y="3712029"/>
            <a:ext cx="8871" cy="617249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8319834" y="3712029"/>
            <a:ext cx="2" cy="1847557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6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7924800" y="1107757"/>
            <a:ext cx="8162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Segoe WP" pitchFamily="34" charset="0"/>
              </a:rPr>
              <a:t>53%</a:t>
            </a:r>
            <a:endParaRPr lang="en-US" sz="2600" dirty="0">
              <a:solidFill>
                <a:schemeClr val="bg1"/>
              </a:solidFill>
              <a:latin typeface="Segoe WP" pitchFamily="34" charset="0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4841324" y="5943600"/>
            <a:ext cx="4046901" cy="0"/>
          </a:xfrm>
          <a:prstGeom prst="straightConnector1">
            <a:avLst/>
          </a:prstGeom>
          <a:ln>
            <a:solidFill>
              <a:srgbClr val="FF0000"/>
            </a:solidFill>
            <a:prstDash val="lgDashDot"/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867400" y="6010810"/>
            <a:ext cx="215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User Perceived Delay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0" name="Up Arrow 139"/>
          <p:cNvSpPr/>
          <p:nvPr/>
        </p:nvSpPr>
        <p:spPr>
          <a:xfrm rot="10800000">
            <a:off x="8142424" y="4876800"/>
            <a:ext cx="381000" cy="5403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5121300" y="3712029"/>
            <a:ext cx="0" cy="1847557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4554524" y="3276600"/>
            <a:ext cx="4437076" cy="4354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Corbel" pitchFamily="34" charset="0"/>
                <a:cs typeface="Consolas" pitchFamily="49" charset="0"/>
              </a:rPr>
              <a:t>System</a:t>
            </a:r>
            <a:endParaRPr lang="en-US" sz="3000" dirty="0">
              <a:solidFill>
                <a:schemeClr val="tx1"/>
              </a:solidFill>
              <a:latin typeface="Corbel" pitchFamily="34" charset="0"/>
              <a:cs typeface="Consolas" pitchFamily="49" charset="0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45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Connector 45"/>
          <p:cNvCxnSpPr>
            <a:stCxn id="45" idx="0"/>
          </p:cNvCxnSpPr>
          <p:nvPr/>
        </p:nvCxnSpPr>
        <p:spPr>
          <a:xfrm flipH="1" flipV="1">
            <a:off x="8013439" y="3712029"/>
            <a:ext cx="1277" cy="651952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Right Arrow 53"/>
          <p:cNvSpPr/>
          <p:nvPr/>
        </p:nvSpPr>
        <p:spPr>
          <a:xfrm rot="10800000">
            <a:off x="5474114" y="5459276"/>
            <a:ext cx="2743200" cy="179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50051" y="6019800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Display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Rating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29841" y="3962400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UI Dispatch</a:t>
            </a:r>
            <a:endParaRPr lang="en-US" sz="16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733662" y="5358191"/>
            <a:ext cx="306816" cy="23214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8720154" y="5746618"/>
            <a:ext cx="13920" cy="34276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7772400" y="4212497"/>
            <a:ext cx="115125" cy="13090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429000" y="5029200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Async Get Call</a:t>
            </a:r>
            <a:endParaRPr lang="en-US" sz="16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21903" y="3923466"/>
            <a:ext cx="105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Download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16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6333441" y="4315199"/>
            <a:ext cx="157977" cy="15376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341089" y="5892225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ClickHandler</a:t>
            </a:r>
          </a:p>
          <a:p>
            <a:pPr algn="ctr"/>
            <a:r>
              <a:rPr lang="en-US" sz="16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4366184" y="5722625"/>
            <a:ext cx="373268" cy="21032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5391517" y="3200400"/>
            <a:ext cx="2874066" cy="5691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6085382" y="6019800"/>
            <a:ext cx="174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Transaction time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8" name="Up Arrow 77"/>
          <p:cNvSpPr/>
          <p:nvPr/>
        </p:nvSpPr>
        <p:spPr>
          <a:xfrm rot="10800000">
            <a:off x="6412429" y="3692216"/>
            <a:ext cx="381000" cy="5403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40" grpId="0" animBg="1"/>
      <p:bldP spid="140" grpId="1" animBg="1"/>
      <p:bldP spid="143" grpId="0" animBg="1"/>
      <p:bldP spid="54" grpId="0" animBg="1"/>
      <p:bldP spid="54" grpId="1" animBg="1"/>
      <p:bldP spid="57" grpId="0"/>
      <p:bldP spid="58" grpId="0"/>
      <p:bldP spid="71" grpId="0"/>
      <p:bldP spid="72" grpId="0"/>
      <p:bldP spid="74" grpId="0"/>
      <p:bldP spid="76" grpId="0" animBg="1"/>
      <p:bldP spid="77" grpId="0"/>
      <p:bldP spid="78" grpId="0" animBg="1"/>
      <p:bldP spid="7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2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841324" y="5943600"/>
            <a:ext cx="4046901" cy="0"/>
          </a:xfrm>
          <a:prstGeom prst="straightConnector1">
            <a:avLst/>
          </a:prstGeom>
          <a:ln>
            <a:solidFill>
              <a:srgbClr val="FF0000"/>
            </a:solidFill>
            <a:prstDash val="lgDashDot"/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085382" y="6019800"/>
            <a:ext cx="174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Transaction time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391517" y="3200400"/>
            <a:ext cx="2874066" cy="5691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sp>
        <p:nvSpPr>
          <p:cNvPr id="42" name="Right Arrow 41"/>
          <p:cNvSpPr/>
          <p:nvPr/>
        </p:nvSpPr>
        <p:spPr>
          <a:xfrm>
            <a:off x="4839338" y="5505607"/>
            <a:ext cx="281962" cy="337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 rot="19478833">
            <a:off x="5069843" y="4865082"/>
            <a:ext cx="1670059" cy="43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>
            <a:off x="6591300" y="4236130"/>
            <a:ext cx="1342705" cy="43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ight Arrow 44"/>
          <p:cNvSpPr/>
          <p:nvPr/>
        </p:nvSpPr>
        <p:spPr>
          <a:xfrm rot="4356551">
            <a:off x="7579786" y="4771119"/>
            <a:ext cx="1123983" cy="43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Arrow 45"/>
          <p:cNvSpPr/>
          <p:nvPr/>
        </p:nvSpPr>
        <p:spPr>
          <a:xfrm>
            <a:off x="8332924" y="5460035"/>
            <a:ext cx="523507" cy="43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" descr="http://appyourmac.com/wp-content/uploads/2009/06/Awak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91331"/>
            <a:ext cx="553547" cy="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appyourmac.com/wp-content/uploads/2009/06/Awak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649" y="4893670"/>
            <a:ext cx="553547" cy="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7582725" y="76200"/>
            <a:ext cx="1458316" cy="2590800"/>
            <a:chOff x="4903559" y="2572273"/>
            <a:chExt cx="1927860" cy="3505201"/>
          </a:xfrm>
        </p:grpSpPr>
        <p:pic>
          <p:nvPicPr>
            <p:cNvPr id="50" name="Picture 2" descr="http://images.wikia.com/windowsphone/images/b/b5/Handset-HTC7Mozar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559" y="2572273"/>
              <a:ext cx="1927860" cy="3505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>
              <a:off x="5105400" y="2971800"/>
              <a:ext cx="1524000" cy="2514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7875279" y="466165"/>
            <a:ext cx="831665" cy="4616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WP" pitchFamily="34" charset="0"/>
              </a:rPr>
              <a:t>Get Rating</a:t>
            </a:r>
            <a:endParaRPr lang="en-US" sz="1200" dirty="0">
              <a:latin typeface="Segoe WP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24800" y="1107757"/>
            <a:ext cx="8162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Segoe WP" pitchFamily="34" charset="0"/>
              </a:rPr>
              <a:t>53%</a:t>
            </a:r>
            <a:endParaRPr lang="en-US" sz="2600" dirty="0">
              <a:solidFill>
                <a:schemeClr val="bg1"/>
              </a:solidFill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6" descr="http://a1.mzstatic.com/us/r1000/064/Purple/v4/78/8d/c4/788dc4de-dd11-aa10-72df-37e60a64aefa/mzl.ylmlurzm.175x175-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://a5.mzstatic.com/us/r1000/061/Purple/v4/be/66/27/be6627ef-f23b-099e-c789-d94f91b025c2/mzl.yhkxfygd.175x175-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05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http://a1.mzstatic.com/us/r1000/109/Purple/v4/55/ae/c3/55aec3c1-ac5c-525b-398b-f209c16efc5a/mza_8073056210405637596.175x175-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http://a5.mzstatic.com/us/r1000/120/Purple/v4/2c/bd/8f/2cbd8f42-3865-492f-0445-441e8aca4757/mzl.kcxliyzs.175x175-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96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://cdn.iextract.quadrat4.de/images/cff1af15b540a9359ff5d9b1bad18d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58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farm2.static.flickr.com/1071/829844043_97c319ebd6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6" descr="Amazon Mobi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8" descr="CN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ages.wikia.com/windowsphone/images/b/b5/Handset-HTC7Mozar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399"/>
            <a:ext cx="192786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868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9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91517" y="3200400"/>
            <a:ext cx="2874066" cy="5691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6164896" y="5813287"/>
            <a:ext cx="13789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7 edges</a:t>
            </a:r>
            <a:endParaRPr lang="en-US" sz="3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7582725" y="76200"/>
            <a:ext cx="1458316" cy="2590800"/>
            <a:chOff x="4903559" y="2572273"/>
            <a:chExt cx="1927860" cy="3505201"/>
          </a:xfrm>
        </p:grpSpPr>
        <p:pic>
          <p:nvPicPr>
            <p:cNvPr id="35" name="Picture 2" descr="http://images.wikia.com/windowsphone/images/b/b5/Handset-HTC7Mozar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559" y="2572273"/>
              <a:ext cx="1927860" cy="3505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5105400" y="2971800"/>
              <a:ext cx="1524000" cy="2514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7875279" y="466165"/>
            <a:ext cx="831665" cy="4616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WP" pitchFamily="34" charset="0"/>
              </a:rPr>
              <a:t>Mitt</a:t>
            </a:r>
          </a:p>
          <a:p>
            <a:pPr algn="ctr"/>
            <a:r>
              <a:rPr lang="en-US" sz="1200" dirty="0" smtClean="0">
                <a:latin typeface="Segoe WP" pitchFamily="34" charset="0"/>
              </a:rPr>
              <a:t>Rating</a:t>
            </a:r>
            <a:endParaRPr lang="en-US" sz="1200" dirty="0">
              <a:latin typeface="Segoe WP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24800" y="1107757"/>
            <a:ext cx="8162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Segoe WP" pitchFamily="34" charset="0"/>
              </a:rPr>
              <a:t>53%</a:t>
            </a:r>
            <a:endParaRPr lang="en-US" sz="2600" dirty="0">
              <a:solidFill>
                <a:schemeClr val="bg1"/>
              </a:solidFill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22187"/>
            <a:ext cx="4405101" cy="20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Apps are highly asynchronous</a:t>
            </a:r>
            <a:endParaRPr lang="en-US" sz="3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1566" y="4800600"/>
            <a:ext cx="7375634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Where is the bottleneck?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5542002"/>
            <a:ext cx="44301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Focus development efforts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05301" y="1273314"/>
            <a:ext cx="236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30 popular apps</a:t>
            </a:r>
          </a:p>
          <a:p>
            <a:r>
              <a:rPr lang="en-US" sz="2000" dirty="0" smtClean="0"/>
              <a:t>167,000 transactions</a:t>
            </a:r>
            <a:endParaRPr lang="en-US" sz="20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72499" y="3435161"/>
            <a:ext cx="8642901" cy="908239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On average, </a:t>
            </a:r>
            <a:r>
              <a:rPr lang="en-US" sz="2400" dirty="0" smtClean="0">
                <a:solidFill>
                  <a:srgbClr val="FF0000"/>
                </a:solidFill>
              </a:rPr>
              <a:t>19 asynchronous calls</a:t>
            </a:r>
            <a:r>
              <a:rPr lang="en-US" sz="2400" dirty="0" smtClean="0"/>
              <a:t> per user transaction</a:t>
            </a:r>
          </a:p>
          <a:p>
            <a:pPr lvl="1"/>
            <a:r>
              <a:rPr lang="en-US" sz="2400" dirty="0" smtClean="0"/>
              <a:t>On average,</a:t>
            </a:r>
            <a:r>
              <a:rPr lang="en-US" sz="2400" dirty="0" smtClean="0">
                <a:solidFill>
                  <a:srgbClr val="FF0000"/>
                </a:solidFill>
              </a:rPr>
              <a:t> 8 parallel threads </a:t>
            </a:r>
            <a:r>
              <a:rPr lang="en-US" sz="2400" dirty="0" smtClean="0"/>
              <a:t>per user transaction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05301" y="2307989"/>
            <a:ext cx="182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 to 7000 edges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4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590937" y="5447582"/>
            <a:ext cx="733348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0948" y="5173262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FF0000"/>
              </a:solidFill>
              <a:latin typeface="Corbe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87257" y="4533182"/>
            <a:ext cx="733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9937" y="4255885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FF0000"/>
              </a:solidFill>
              <a:latin typeface="Corbe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87257" y="3619606"/>
            <a:ext cx="733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9937" y="3344462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FF0000"/>
              </a:solidFill>
              <a:latin typeface="Corbe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87257" y="2705206"/>
            <a:ext cx="733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9937" y="2430062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FF0000"/>
              </a:solidFill>
              <a:latin typeface="Corbe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19656" y="5430644"/>
            <a:ext cx="237744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5288279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24456" y="5430645"/>
            <a:ext cx="237744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62200" y="5288280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19737" y="4392515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19737" y="4540455"/>
            <a:ext cx="18288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60931" y="4550364"/>
            <a:ext cx="1905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181737" y="4424033"/>
            <a:ext cx="228600" cy="2099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124700" y="4529015"/>
            <a:ext cx="689752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77200" y="4402610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814452" y="4534879"/>
            <a:ext cx="237744" cy="90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597692" y="4430347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2850338" y="4430347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>
            <a:endCxn id="37" idx="2"/>
          </p:cNvCxnSpPr>
          <p:nvPr/>
        </p:nvCxnSpPr>
        <p:spPr>
          <a:xfrm>
            <a:off x="4723393" y="3600891"/>
            <a:ext cx="2287007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23393" y="3458527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43647" y="3600890"/>
            <a:ext cx="182880" cy="2596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91400" y="3459480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181600" y="2705125"/>
            <a:ext cx="165412" cy="95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732793" y="2563715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3" idx="2"/>
          </p:cNvCxnSpPr>
          <p:nvPr/>
        </p:nvCxnSpPr>
        <p:spPr>
          <a:xfrm>
            <a:off x="3732793" y="2690257"/>
            <a:ext cx="1220207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953000" y="2585274"/>
            <a:ext cx="228600" cy="2099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334000" y="2563715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966852" y="5280847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966852" y="5423209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517908" y="5288280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0" idx="0"/>
          </p:cNvCxnSpPr>
          <p:nvPr/>
        </p:nvCxnSpPr>
        <p:spPr>
          <a:xfrm flipV="1">
            <a:off x="2095500" y="4666835"/>
            <a:ext cx="266700" cy="658828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0"/>
          </p:cNvCxnSpPr>
          <p:nvPr/>
        </p:nvCxnSpPr>
        <p:spPr>
          <a:xfrm flipV="1">
            <a:off x="2711992" y="2905897"/>
            <a:ext cx="1020801" cy="1524450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3" idx="7"/>
          </p:cNvCxnSpPr>
          <p:nvPr/>
        </p:nvCxnSpPr>
        <p:spPr>
          <a:xfrm flipV="1">
            <a:off x="3045460" y="3705873"/>
            <a:ext cx="1601733" cy="755223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080849" y="2795239"/>
            <a:ext cx="0" cy="1650143"/>
          </a:xfrm>
          <a:prstGeom prst="line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7" idx="4"/>
          </p:cNvCxnSpPr>
          <p:nvPr/>
        </p:nvCxnSpPr>
        <p:spPr>
          <a:xfrm>
            <a:off x="7124700" y="3705873"/>
            <a:ext cx="0" cy="755223"/>
          </a:xfrm>
          <a:prstGeom prst="line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371600" y="3943290"/>
            <a:ext cx="94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Twitter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347012" y="4868462"/>
            <a:ext cx="204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Thread Wakeup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437393" y="4868462"/>
            <a:ext cx="194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Thread Blocked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3" name="Straight Connector 102"/>
          <p:cNvCxnSpPr>
            <a:stCxn id="31" idx="4"/>
          </p:cNvCxnSpPr>
          <p:nvPr/>
        </p:nvCxnSpPr>
        <p:spPr>
          <a:xfrm>
            <a:off x="7814452" y="4655347"/>
            <a:ext cx="114300" cy="568047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104393" y="2182352"/>
            <a:ext cx="69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Fire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773436" y="3172952"/>
            <a:ext cx="69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Fire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807951" y="5944697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Display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1" name="Straight Arrow Connector 110"/>
          <p:cNvCxnSpPr>
            <a:stCxn id="26" idx="4"/>
          </p:cNvCxnSpPr>
          <p:nvPr/>
        </p:nvCxnSpPr>
        <p:spPr>
          <a:xfrm>
            <a:off x="3296037" y="4633998"/>
            <a:ext cx="0" cy="23446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27" idx="4"/>
          </p:cNvCxnSpPr>
          <p:nvPr/>
        </p:nvCxnSpPr>
        <p:spPr>
          <a:xfrm flipH="1">
            <a:off x="7101316" y="4640765"/>
            <a:ext cx="7899" cy="304469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8289812" y="5481039"/>
            <a:ext cx="0" cy="344092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2708569" y="4040627"/>
            <a:ext cx="211433" cy="397491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981200" y="5325663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700152" y="4445382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7010400" y="3495908"/>
            <a:ext cx="228600" cy="2099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>
            <a:off x="3238521" y="5715000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2426058" y="2150099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505200" y="2382407"/>
            <a:ext cx="147890" cy="21142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873858" y="3048000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490820" y="3373007"/>
            <a:ext cx="105717" cy="143969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6046485" y="457200"/>
            <a:ext cx="1371600" cy="1461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273058" y="527188"/>
            <a:ext cx="84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Tweets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386636" y="1688811"/>
            <a:ext cx="67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Posts</a:t>
            </a:r>
            <a:endParaRPr lang="en-US" dirty="0"/>
          </a:p>
        </p:txBody>
      </p:sp>
      <p:pic>
        <p:nvPicPr>
          <p:cNvPr id="76" name="Picture 2" descr="http://cdn1.iconfinder.com/data/icons/web2/Icons/Twitter_512x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20" y="0"/>
            <a:ext cx="966260" cy="9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ok.gov/ltgovernor/images/Faceboo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79211"/>
            <a:ext cx="991780" cy="9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ight Arrow 76"/>
          <p:cNvSpPr/>
          <p:nvPr/>
        </p:nvSpPr>
        <p:spPr>
          <a:xfrm rot="10800000">
            <a:off x="5986934" y="241011"/>
            <a:ext cx="1371600" cy="1461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ight Arrow 77"/>
          <p:cNvSpPr/>
          <p:nvPr/>
        </p:nvSpPr>
        <p:spPr>
          <a:xfrm>
            <a:off x="6046485" y="1587787"/>
            <a:ext cx="1371600" cy="1461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ight Arrow 78"/>
          <p:cNvSpPr/>
          <p:nvPr/>
        </p:nvSpPr>
        <p:spPr>
          <a:xfrm rot="10800000">
            <a:off x="6014077" y="1384012"/>
            <a:ext cx="1371600" cy="1461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2438400" y="1828800"/>
            <a:ext cx="987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rbel" pitchFamily="34" charset="0"/>
              </a:rPr>
              <a:t>Twitter</a:t>
            </a:r>
            <a:endParaRPr lang="en-US" sz="20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833616" y="2800290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rbel" pitchFamily="34" charset="0"/>
              </a:rPr>
              <a:t>Facebook</a:t>
            </a:r>
            <a:endParaRPr lang="en-US" sz="20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94915" y="4430800"/>
            <a:ext cx="228600" cy="2099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507303" y="2895600"/>
            <a:ext cx="1045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Process </a:t>
            </a:r>
          </a:p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Posts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352800" y="1981200"/>
            <a:ext cx="20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Process </a:t>
            </a:r>
          </a:p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Tweets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578014" y="3640517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Facebook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2306185" y="4143345"/>
            <a:ext cx="324985" cy="306399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" descr="http://www.togetherforlincoln.com/css/img/processing_icon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21" y="848273"/>
            <a:ext cx="392710" cy="39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http://www.togetherforlincoln.com/css/img/processing_icon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75" y="1836200"/>
            <a:ext cx="392710" cy="39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Straight Connector 93"/>
          <p:cNvCxnSpPr/>
          <p:nvPr/>
        </p:nvCxnSpPr>
        <p:spPr>
          <a:xfrm flipV="1">
            <a:off x="1801935" y="564471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5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53" y="578870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Group 95"/>
          <p:cNvGrpSpPr/>
          <p:nvPr/>
        </p:nvGrpSpPr>
        <p:grpSpPr>
          <a:xfrm>
            <a:off x="7582725" y="76200"/>
            <a:ext cx="1458316" cy="2590800"/>
            <a:chOff x="4903559" y="2572273"/>
            <a:chExt cx="1927860" cy="3505201"/>
          </a:xfrm>
        </p:grpSpPr>
        <p:pic>
          <p:nvPicPr>
            <p:cNvPr id="98" name="Picture 2" descr="http://images.wikia.com/windowsphone/images/b/b5/Handset-HTC7Mozar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559" y="2572273"/>
              <a:ext cx="1927860" cy="3505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Rectangle 98"/>
            <p:cNvSpPr/>
            <p:nvPr/>
          </p:nvSpPr>
          <p:spPr>
            <a:xfrm>
              <a:off x="5105400" y="2971800"/>
              <a:ext cx="1524000" cy="2514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7875279" y="466165"/>
            <a:ext cx="831665" cy="4616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WP" pitchFamily="34" charset="0"/>
              </a:rPr>
              <a:t>Mitt</a:t>
            </a:r>
          </a:p>
          <a:p>
            <a:pPr algn="ctr"/>
            <a:r>
              <a:rPr lang="en-US" sz="1200" dirty="0" smtClean="0">
                <a:latin typeface="Segoe WP" pitchFamily="34" charset="0"/>
              </a:rPr>
              <a:t>Rating</a:t>
            </a:r>
            <a:endParaRPr lang="en-US" sz="1200" dirty="0">
              <a:latin typeface="Segoe WP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924800" y="1107757"/>
            <a:ext cx="8242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Segoe WP" pitchFamily="34" charset="0"/>
              </a:rPr>
              <a:t>4</a:t>
            </a:r>
            <a:r>
              <a:rPr lang="en-US" sz="2600" dirty="0">
                <a:solidFill>
                  <a:schemeClr val="bg1"/>
                </a:solidFill>
                <a:latin typeface="Segoe WP" pitchFamily="34" charset="0"/>
              </a:rPr>
              <a:t>7</a:t>
            </a:r>
            <a:r>
              <a:rPr lang="en-US" sz="2600" dirty="0" smtClean="0">
                <a:solidFill>
                  <a:schemeClr val="bg1"/>
                </a:solidFill>
                <a:latin typeface="Segoe WP" pitchFamily="34" charset="0"/>
              </a:rPr>
              <a:t>%</a:t>
            </a:r>
            <a:endParaRPr lang="en-US" sz="2600" dirty="0">
              <a:solidFill>
                <a:schemeClr val="bg1"/>
              </a:solidFill>
              <a:latin typeface="Segoe WP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47439" y="5704549"/>
            <a:ext cx="1223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User Click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/>
      <p:bldP spid="26" grpId="0" animBg="1"/>
      <p:bldP spid="32" grpId="0" animBg="1"/>
      <p:bldP spid="33" grpId="0" animBg="1"/>
      <p:bldP spid="43" grpId="0" animBg="1"/>
      <p:bldP spid="97" grpId="0"/>
      <p:bldP spid="101" grpId="0"/>
      <p:bldP spid="102" grpId="0"/>
      <p:bldP spid="107" grpId="0"/>
      <p:bldP spid="108" grpId="0"/>
      <p:bldP spid="110" grpId="0"/>
      <p:bldP spid="20" grpId="0" animBg="1"/>
      <p:bldP spid="31" grpId="0" animBg="1"/>
      <p:bldP spid="37" grpId="0" animBg="1"/>
      <p:bldP spid="63" grpId="0" animBg="1"/>
      <p:bldP spid="59" grpId="0"/>
      <p:bldP spid="62" grpId="0"/>
      <p:bldP spid="72" grpId="0" animBg="1"/>
      <p:bldP spid="73" grpId="0"/>
      <p:bldP spid="75" grpId="0"/>
      <p:bldP spid="77" grpId="0" animBg="1"/>
      <p:bldP spid="78" grpId="0" animBg="1"/>
      <p:bldP spid="79" grpId="0" animBg="1"/>
      <p:bldP spid="80" grpId="0"/>
      <p:bldP spid="86" grpId="0"/>
      <p:bldP spid="27" grpId="0" animBg="1"/>
      <p:bldP spid="88" grpId="0"/>
      <p:bldP spid="89" grpId="0"/>
      <p:bldP spid="90" grpId="0"/>
      <p:bldP spid="104" grpId="0"/>
      <p:bldP spid="1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590937" y="5447582"/>
            <a:ext cx="733348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0948" y="5173262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FF0000"/>
              </a:solidFill>
              <a:latin typeface="Corbe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87257" y="4533182"/>
            <a:ext cx="733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9937" y="4255885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FF0000"/>
              </a:solidFill>
              <a:latin typeface="Corbe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87257" y="3619606"/>
            <a:ext cx="733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9937" y="3344462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FF0000"/>
              </a:solidFill>
              <a:latin typeface="Corbe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87257" y="2705206"/>
            <a:ext cx="733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9937" y="2430062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FF0000"/>
              </a:solidFill>
              <a:latin typeface="Corbe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19656" y="5430644"/>
            <a:ext cx="237744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5288279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24456" y="5430645"/>
            <a:ext cx="237744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62200" y="5288280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19737" y="4392515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19737" y="4540455"/>
            <a:ext cx="18288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60931" y="4550364"/>
            <a:ext cx="1905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181737" y="4424033"/>
            <a:ext cx="228600" cy="2099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124700" y="4529015"/>
            <a:ext cx="689752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77200" y="4402610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814452" y="4534879"/>
            <a:ext cx="237744" cy="90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597692" y="4430347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2850338" y="4430347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>
            <a:endCxn id="37" idx="2"/>
          </p:cNvCxnSpPr>
          <p:nvPr/>
        </p:nvCxnSpPr>
        <p:spPr>
          <a:xfrm>
            <a:off x="4723393" y="3600891"/>
            <a:ext cx="2287007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23393" y="3458527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43647" y="3600890"/>
            <a:ext cx="182880" cy="2596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91400" y="3459480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181600" y="2705125"/>
            <a:ext cx="165412" cy="95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732793" y="2563715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3" idx="2"/>
          </p:cNvCxnSpPr>
          <p:nvPr/>
        </p:nvCxnSpPr>
        <p:spPr>
          <a:xfrm>
            <a:off x="3732793" y="2690257"/>
            <a:ext cx="1220207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953000" y="2585274"/>
            <a:ext cx="228600" cy="2099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334000" y="2563715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966852" y="5280847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966852" y="5423209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517908" y="5288280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0" idx="0"/>
          </p:cNvCxnSpPr>
          <p:nvPr/>
        </p:nvCxnSpPr>
        <p:spPr>
          <a:xfrm flipV="1">
            <a:off x="2095500" y="4666835"/>
            <a:ext cx="266700" cy="658828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0"/>
          </p:cNvCxnSpPr>
          <p:nvPr/>
        </p:nvCxnSpPr>
        <p:spPr>
          <a:xfrm flipV="1">
            <a:off x="2711992" y="2905897"/>
            <a:ext cx="1020801" cy="1524450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3" idx="7"/>
          </p:cNvCxnSpPr>
          <p:nvPr/>
        </p:nvCxnSpPr>
        <p:spPr>
          <a:xfrm flipV="1">
            <a:off x="3045460" y="3705873"/>
            <a:ext cx="1601733" cy="755223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080849" y="2795239"/>
            <a:ext cx="0" cy="1650143"/>
          </a:xfrm>
          <a:prstGeom prst="line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7" idx="4"/>
          </p:cNvCxnSpPr>
          <p:nvPr/>
        </p:nvCxnSpPr>
        <p:spPr>
          <a:xfrm>
            <a:off x="7124700" y="3705873"/>
            <a:ext cx="0" cy="755223"/>
          </a:xfrm>
          <a:prstGeom prst="line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47439" y="5704549"/>
            <a:ext cx="1223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User Click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371600" y="3943290"/>
            <a:ext cx="94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Twitter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347012" y="4868462"/>
            <a:ext cx="204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Thread Wakeup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437393" y="4868462"/>
            <a:ext cx="194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Thread Blocked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3" name="Straight Connector 102"/>
          <p:cNvCxnSpPr>
            <a:stCxn id="31" idx="4"/>
          </p:cNvCxnSpPr>
          <p:nvPr/>
        </p:nvCxnSpPr>
        <p:spPr>
          <a:xfrm>
            <a:off x="7814452" y="4655347"/>
            <a:ext cx="114300" cy="568047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104393" y="2182352"/>
            <a:ext cx="69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Fire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773436" y="3172952"/>
            <a:ext cx="69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Fire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1" name="Straight Arrow Connector 110"/>
          <p:cNvCxnSpPr>
            <a:stCxn id="26" idx="4"/>
          </p:cNvCxnSpPr>
          <p:nvPr/>
        </p:nvCxnSpPr>
        <p:spPr>
          <a:xfrm>
            <a:off x="3296037" y="4633998"/>
            <a:ext cx="0" cy="23446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27" idx="4"/>
          </p:cNvCxnSpPr>
          <p:nvPr/>
        </p:nvCxnSpPr>
        <p:spPr>
          <a:xfrm flipH="1">
            <a:off x="7101316" y="4640765"/>
            <a:ext cx="7899" cy="304469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8289812" y="5481039"/>
            <a:ext cx="0" cy="344092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2708569" y="4040627"/>
            <a:ext cx="211433" cy="397491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981200" y="5325663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700152" y="4445382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7010400" y="3495908"/>
            <a:ext cx="228600" cy="2099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426058" y="2150099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505200" y="2382407"/>
            <a:ext cx="147890" cy="21142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873858" y="3048000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490820" y="3373007"/>
            <a:ext cx="105717" cy="143969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438400" y="1828800"/>
            <a:ext cx="987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rbel" pitchFamily="34" charset="0"/>
              </a:rPr>
              <a:t>Twitter</a:t>
            </a:r>
            <a:endParaRPr lang="en-US" sz="20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833616" y="2800290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rbel" pitchFamily="34" charset="0"/>
              </a:rPr>
              <a:t>Facebook</a:t>
            </a:r>
            <a:endParaRPr lang="en-US" sz="20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94915" y="4430800"/>
            <a:ext cx="228600" cy="2099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507303" y="2895600"/>
            <a:ext cx="1045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Process </a:t>
            </a:r>
          </a:p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Posts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352800" y="1981200"/>
            <a:ext cx="20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Process </a:t>
            </a:r>
          </a:p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Tweets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578014" y="3640517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Facebook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2306185" y="4143345"/>
            <a:ext cx="324985" cy="306399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1801935" y="564471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5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53" y="578870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ounded Rectangle 83"/>
          <p:cNvSpPr/>
          <p:nvPr/>
        </p:nvSpPr>
        <p:spPr>
          <a:xfrm>
            <a:off x="3184252" y="381000"/>
            <a:ext cx="2974584" cy="623821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Critical Path</a:t>
            </a:r>
            <a:endParaRPr lang="en-US" sz="4000" dirty="0"/>
          </a:p>
        </p:txBody>
      </p:sp>
      <p:sp>
        <p:nvSpPr>
          <p:cNvPr id="85" name="TextBox 84"/>
          <p:cNvSpPr txBox="1"/>
          <p:nvPr/>
        </p:nvSpPr>
        <p:spPr>
          <a:xfrm>
            <a:off x="468382" y="1066800"/>
            <a:ext cx="83708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Optimizing the critical path reduces the user perceived delay</a:t>
            </a:r>
            <a:endParaRPr lang="en-US" sz="2600" dirty="0">
              <a:solidFill>
                <a:srgbClr val="0070C0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825399" y="5430643"/>
            <a:ext cx="2377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834543" y="5288278"/>
            <a:ext cx="0" cy="274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425480" y="4392514"/>
            <a:ext cx="0" cy="274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2425480" y="4540454"/>
            <a:ext cx="1828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130443" y="4529014"/>
            <a:ext cx="6897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2856081" y="4430346"/>
            <a:ext cx="228600" cy="2099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6" name="Straight Connector 115"/>
          <p:cNvCxnSpPr>
            <a:endCxn id="129" idx="2"/>
          </p:cNvCxnSpPr>
          <p:nvPr/>
        </p:nvCxnSpPr>
        <p:spPr>
          <a:xfrm>
            <a:off x="4729136" y="3600890"/>
            <a:ext cx="22870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729136" y="3458526"/>
            <a:ext cx="0" cy="274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972595" y="5280846"/>
            <a:ext cx="0" cy="274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972595" y="5423208"/>
            <a:ext cx="533400" cy="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523651" y="5288279"/>
            <a:ext cx="0" cy="274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27" idx="0"/>
          </p:cNvCxnSpPr>
          <p:nvPr/>
        </p:nvCxnSpPr>
        <p:spPr>
          <a:xfrm flipV="1">
            <a:off x="2101243" y="4666834"/>
            <a:ext cx="266700" cy="658828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15" idx="7"/>
          </p:cNvCxnSpPr>
          <p:nvPr/>
        </p:nvCxnSpPr>
        <p:spPr>
          <a:xfrm flipV="1">
            <a:off x="3051203" y="3705872"/>
            <a:ext cx="1601733" cy="755223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9" idx="4"/>
          </p:cNvCxnSpPr>
          <p:nvPr/>
        </p:nvCxnSpPr>
        <p:spPr>
          <a:xfrm>
            <a:off x="7130443" y="3705872"/>
            <a:ext cx="0" cy="755223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8" idx="4"/>
          </p:cNvCxnSpPr>
          <p:nvPr/>
        </p:nvCxnSpPr>
        <p:spPr>
          <a:xfrm>
            <a:off x="7820195" y="4655346"/>
            <a:ext cx="114300" cy="568047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1986943" y="5325662"/>
            <a:ext cx="228600" cy="2099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7705895" y="4445381"/>
            <a:ext cx="228600" cy="2099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7016143" y="3495907"/>
            <a:ext cx="228600" cy="209965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7000658" y="4430799"/>
            <a:ext cx="228600" cy="209965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ounded Rectangle 130"/>
          <p:cNvSpPr/>
          <p:nvPr/>
        </p:nvSpPr>
        <p:spPr>
          <a:xfrm>
            <a:off x="3238521" y="5715000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sp>
        <p:nvSpPr>
          <p:cNvPr id="132" name="TextBox 131"/>
          <p:cNvSpPr txBox="1"/>
          <p:nvPr/>
        </p:nvSpPr>
        <p:spPr>
          <a:xfrm>
            <a:off x="7807951" y="5944697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Display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3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5" grpId="0"/>
      <p:bldP spid="115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67827" y="1219200"/>
            <a:ext cx="7966573" cy="1676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AppInsight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7828" y="1274802"/>
            <a:ext cx="792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</a:rPr>
              <a:t>What is the user-perceived delay?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7827" y="1981200"/>
            <a:ext cx="796657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</a:rPr>
              <a:t>Where is the bottleneck?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7828" y="3505200"/>
            <a:ext cx="8042772" cy="1295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Automatically instruments the app to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 smtClean="0">
                <a:solidFill>
                  <a:schemeClr val="bg1"/>
                </a:solidFill>
              </a:rPr>
              <a:t>track</a:t>
            </a:r>
          </a:p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>
                <a:solidFill>
                  <a:srgbClr val="FFFF00"/>
                </a:solidFill>
              </a:rPr>
              <a:t>user transactions </a:t>
            </a:r>
            <a:r>
              <a:rPr lang="en-US" sz="3400" dirty="0">
                <a:solidFill>
                  <a:schemeClr val="bg1"/>
                </a:solidFill>
              </a:rPr>
              <a:t>and </a:t>
            </a:r>
            <a:r>
              <a:rPr lang="en-US" sz="3400" dirty="0" smtClean="0">
                <a:solidFill>
                  <a:srgbClr val="FFFF00"/>
                </a:solidFill>
              </a:rPr>
              <a:t>critical </a:t>
            </a:r>
            <a:r>
              <a:rPr lang="en-US" sz="3400" dirty="0">
                <a:solidFill>
                  <a:srgbClr val="FFFF00"/>
                </a:solidFill>
              </a:rPr>
              <a:t>path</a:t>
            </a:r>
          </a:p>
        </p:txBody>
      </p:sp>
    </p:spTree>
    <p:extLst>
      <p:ext uri="{BB962C8B-B14F-4D97-AF65-F5344CB8AC3E}">
        <p14:creationId xmlns:p14="http://schemas.microsoft.com/office/powerpoint/2010/main" val="379919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 Arrow 34"/>
          <p:cNvSpPr/>
          <p:nvPr/>
        </p:nvSpPr>
        <p:spPr>
          <a:xfrm>
            <a:off x="6858000" y="2914869"/>
            <a:ext cx="201168" cy="209331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2819399" y="1003735"/>
            <a:ext cx="704568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447800" y="860019"/>
            <a:ext cx="1196045" cy="461665"/>
            <a:chOff x="1447800" y="860019"/>
            <a:chExt cx="1196045" cy="461665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1447800" y="860019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" name="TextBox 15"/>
            <p:cNvSpPr txBox="1"/>
            <p:nvPr/>
          </p:nvSpPr>
          <p:spPr>
            <a:xfrm>
              <a:off x="1883555" y="860019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8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282" y="966699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Down Arrow 8"/>
          <p:cNvSpPr/>
          <p:nvPr/>
        </p:nvSpPr>
        <p:spPr>
          <a:xfrm>
            <a:off x="1943280" y="1447801"/>
            <a:ext cx="201168" cy="517813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2057400"/>
            <a:ext cx="2057399" cy="533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Instrumenter</a:t>
            </a:r>
            <a:endParaRPr lang="en-US" sz="2600" dirty="0">
              <a:latin typeface="Corbe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71584" y="3576935"/>
            <a:ext cx="1196045" cy="461665"/>
            <a:chOff x="1471584" y="3576935"/>
            <a:chExt cx="1196045" cy="461665"/>
          </a:xfrm>
        </p:grpSpPr>
        <p:sp>
          <p:nvSpPr>
            <p:cNvPr id="11" name="Snip Single Corner Rectangle 10"/>
            <p:cNvSpPr/>
            <p:nvPr/>
          </p:nvSpPr>
          <p:spPr>
            <a:xfrm>
              <a:off x="1471584" y="3576935"/>
              <a:ext cx="1196045" cy="457200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1907339" y="3576935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13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066" y="3683615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5"/>
          <p:cNvSpPr txBox="1"/>
          <p:nvPr/>
        </p:nvSpPr>
        <p:spPr>
          <a:xfrm>
            <a:off x="1405974" y="327660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orbel" pitchFamily="34" charset="0"/>
              </a:rPr>
              <a:t>Instrumented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907339" y="2667000"/>
            <a:ext cx="201168" cy="582001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1910730" y="4191000"/>
            <a:ext cx="201168" cy="560308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2743199" y="5181600"/>
            <a:ext cx="3505199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56708" y="4841155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Downloads</a:t>
            </a:r>
            <a:endParaRPr lang="en-US" sz="2000" dirty="0">
              <a:latin typeface="Corbel" pitchFamily="34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851" y="4841155"/>
            <a:ext cx="869264" cy="8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943601" y="2362200"/>
            <a:ext cx="2057399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Analysis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867400" y="685800"/>
            <a:ext cx="2057399" cy="8625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600" dirty="0" smtClean="0">
                <a:latin typeface="Corbel" pitchFamily="34" charset="0"/>
              </a:rPr>
              <a:t>Feedback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flipH="1">
            <a:off x="4942326" y="1015225"/>
            <a:ext cx="620274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Up Arrow 29"/>
          <p:cNvSpPr/>
          <p:nvPr/>
        </p:nvSpPr>
        <p:spPr>
          <a:xfrm>
            <a:off x="6858000" y="1645228"/>
            <a:ext cx="201267" cy="640772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248399" y="3124200"/>
            <a:ext cx="1447801" cy="43029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Server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6858000" y="3615154"/>
            <a:ext cx="201168" cy="1261646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90711" y="4038600"/>
            <a:ext cx="86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Traces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23968" y="1600200"/>
            <a:ext cx="1276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orbel" pitchFamily="34" charset="0"/>
              </a:rPr>
              <a:t>Developer</a:t>
            </a:r>
            <a:endParaRPr lang="en-US" sz="2000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66" y="5029810"/>
            <a:ext cx="447599" cy="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 descr="http://images.wikia.com/windowsphone/images/b/b5/Handset-HTC7Moz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66" y="5031758"/>
            <a:ext cx="457200" cy="8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mobileappsmaui.com/images/wp7/phones/wp7-samsung-foc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66" y="5029200"/>
            <a:ext cx="429234" cy="8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41" y="427662"/>
            <a:ext cx="691286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15"/>
          <p:cNvSpPr txBox="1"/>
          <p:nvPr/>
        </p:nvSpPr>
        <p:spPr>
          <a:xfrm>
            <a:off x="1343214" y="5695890"/>
            <a:ext cx="1247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orbel" pitchFamily="34" charset="0"/>
              </a:rPr>
              <a:t>App Store</a:t>
            </a:r>
            <a:endParaRPr lang="en-US" sz="20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8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5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 animBg="1"/>
      <p:bldP spid="17" grpId="0" animBg="1"/>
      <p:bldP spid="19" grpId="0" animBg="1"/>
      <p:bldP spid="20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 txBox="1">
            <a:spLocks/>
          </p:cNvSpPr>
          <p:nvPr/>
        </p:nvSpPr>
        <p:spPr>
          <a:xfrm>
            <a:off x="217932" y="22860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37" name="Content Placeholder 2"/>
          <p:cNvSpPr txBox="1">
            <a:spLocks/>
          </p:cNvSpPr>
          <p:nvPr/>
        </p:nvSpPr>
        <p:spPr>
          <a:xfrm>
            <a:off x="217932" y="22860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41" name="Rounded Rectangle 140"/>
          <p:cNvSpPr/>
          <p:nvPr/>
        </p:nvSpPr>
        <p:spPr>
          <a:xfrm>
            <a:off x="417616" y="2514600"/>
            <a:ext cx="3048000" cy="805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Low Overhead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5334000" y="3164681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cxnSp>
        <p:nvCxnSpPr>
          <p:cNvPr id="144" name="Straight Connector 143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4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5" name="Straight Connector 154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59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0" name="Straight Connector 159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163" name="Content Placeholder 2"/>
          <p:cNvSpPr>
            <a:spLocks noGrp="1"/>
          </p:cNvSpPr>
          <p:nvPr>
            <p:ph idx="1"/>
          </p:nvPr>
        </p:nvSpPr>
        <p:spPr>
          <a:xfrm>
            <a:off x="381000" y="1096983"/>
            <a:ext cx="8229600" cy="762000"/>
          </a:xfrm>
        </p:spPr>
        <p:txBody>
          <a:bodyPr/>
          <a:lstStyle/>
          <a:p>
            <a:r>
              <a:rPr lang="en-US" dirty="0" smtClean="0"/>
              <a:t>Should not impact app performance</a:t>
            </a:r>
          </a:p>
        </p:txBody>
      </p:sp>
      <p:sp>
        <p:nvSpPr>
          <p:cNvPr id="164" name="Content Placeholder 2"/>
          <p:cNvSpPr txBox="1">
            <a:spLocks/>
          </p:cNvSpPr>
          <p:nvPr/>
        </p:nvSpPr>
        <p:spPr>
          <a:xfrm>
            <a:off x="381000" y="1676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Limited Resources</a:t>
            </a:r>
          </a:p>
        </p:txBody>
      </p:sp>
      <p:sp>
        <p:nvSpPr>
          <p:cNvPr id="1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Capturing User Transaction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59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63" grpId="0" build="p"/>
      <p:bldP spid="1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 txBox="1">
            <a:spLocks/>
          </p:cNvSpPr>
          <p:nvPr/>
        </p:nvSpPr>
        <p:spPr>
          <a:xfrm>
            <a:off x="217932" y="22860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37" name="Content Placeholder 2"/>
          <p:cNvSpPr txBox="1">
            <a:spLocks/>
          </p:cNvSpPr>
          <p:nvPr/>
        </p:nvSpPr>
        <p:spPr>
          <a:xfrm>
            <a:off x="217932" y="22860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43" name="Rounded Rectangle 142"/>
          <p:cNvSpPr/>
          <p:nvPr/>
        </p:nvSpPr>
        <p:spPr>
          <a:xfrm>
            <a:off x="5334000" y="3164681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cxnSp>
        <p:nvCxnSpPr>
          <p:cNvPr id="144" name="Straight Connector 143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4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5" name="Straight Connector 154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59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0" name="Straight Connector 159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9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33691" y="6172200"/>
            <a:ext cx="1223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User Click</a:t>
            </a:r>
            <a:endParaRPr lang="en-US" sz="20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88224" y="5759884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Event Handler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343400" y="5707719"/>
            <a:ext cx="408432" cy="156988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304800" y="64008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</a:rPr>
              <a:t>UI Manipulations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sp>
        <p:nvSpPr>
          <p:cNvPr id="28" name="Rounded Rectangle 27"/>
          <p:cNvSpPr/>
          <p:nvPr/>
        </p:nvSpPr>
        <p:spPr>
          <a:xfrm>
            <a:off x="5334000" y="3164681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675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1" grpId="0"/>
      <p:bldP spid="22" grpId="0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 txBox="1">
            <a:spLocks/>
          </p:cNvSpPr>
          <p:nvPr/>
        </p:nvSpPr>
        <p:spPr>
          <a:xfrm>
            <a:off x="217932" y="22860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04800" y="64008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UI Manipulations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sp>
        <p:nvSpPr>
          <p:cNvPr id="107" name="Rounded Rectangle 106"/>
          <p:cNvSpPr/>
          <p:nvPr/>
        </p:nvSpPr>
        <p:spPr>
          <a:xfrm>
            <a:off x="5334000" y="3164681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7" name="Straight Connector 116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8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9" name="Straight Connector 118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23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a1.mzstatic.com/us/r1000/064/Purple/v4/78/8d/c4/788dc4de-dd11-aa10-72df-37e60a64aefa/mzl.ylmlurzm.175x175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a5.mzstatic.com/us/r1000/061/Purple/v4/be/66/27/be6627ef-f23b-099e-c789-d94f91b025c2/mzl.yhkxfygd.175x175-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05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3.gstatic.com/images?q=tbn:ANd9GcRBzUKcZxuYyTvvx5a1dQEcQPjsjairTubCMUxtqccZedN7aPqCy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73478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a1.mzstatic.com/us/r1000/109/Purple/v4/55/ae/c3/55aec3c1-ac5c-525b-398b-f209c16efc5a/mza_8073056210405637596.175x175-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a5.mzstatic.com/us/r1000/120/Purple/v4/2c/bd/8f/2cbd8f42-3865-492f-0445-441e8aca4757/mzl.kcxliyzs.175x175-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96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encrypted-tbn1.gstatic.com/images?q=tbn:ANd9GcQ0WOw7mn9a9LcMAdZTp2sX1h0FxHEcWeO9pKniReE73Ybs2RKw2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encrypted-tbn1.gstatic.com/images?q=tbn:ANd9GcQMX4c6QaWql_O6RXMt-PPMEy0iJGvSn1aoPt-Edfwvwqjy7O0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a5.mzstatic.com/us/r1000/098/Purple/v4/e0/35/c8/e035c8f2-083c-1e4a-121e-874167a43f95/mzl.nnrdwlxg.175x175-7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a1.mzstatic.com/us/r1000/107/Purple/v4/41/47/d5/4147d544-cf4e-b266-3acf-de2771ef3f7f/mzm.cjhiwfzo.175x175-7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encrypted-tbn2.gstatic.com/images?q=tbn:ANd9GcQiplBiC7r7Ax7dd8AGBKgpriKCFfwJI758eCvu0uM__Wl21biX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6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://cdn.iextract.quadrat4.de/images/cff1af15b540a9359ff5d9b1bad18d2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58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farm2.static.flickr.com/1071/829844043_97c319ebd6_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://t0.gstatic.com/images?q=tbn:ANd9GcQ0IUytiHxM9jzjM4PP28R1dclh1QyS_WgdctlL3ot8JfMsoTI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73152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http://www.wp7connect.com/wp-content/uploads/2012/02/skypeicon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lenin\Downloads\maps-icon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http://searchenginedirectory.biz/wp-content/uploads/2012/07/Bing_icon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://www.rollogrady.com/wp-content/uploads/2009/04/spotify-logo-big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http://t3.gstatic.com/images?q=tbn:ANd9GcS9hJYJJG9DHcARmcb_ow-LJGQCw8kLl3V7fudUxwv_f0wCgq-M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0"/>
            <a:ext cx="731520" cy="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http://t0.gstatic.com/images?q=tbn:ANd9GcSxWIvPTBlktZd0lh0xJMABevCQiTCSVVxVXsUqqOoRglc0mzTxDo1iCK2z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encrypted-tbn3.gstatic.com/images?q=tbn:ANd9GcRY3jvFv2qw8u9M2l-fZuLsSxUtDaXxmDKXTwW6L4ObsW03aGy9cw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cdn.iextract.quadrat4.de/images/960863d99160af168ee661d66401aa83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TripAdvisor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Newser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YouTube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Adobe Reader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Fhotoroom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Google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Netflix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Tango Video Calls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Translator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SkyDrive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WhatsApp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Free Ringtones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Call Recorder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58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eBay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Amazon Mobile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Walgreens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Crackle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Redbox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PayPal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MSN Money Stocks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 descr="NFL Live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 descr="http://a3.mzstatic.com/us/r1000/092/Purple/v4/84/ee/6b/84ee6baf-86f2-7553-5480-f1d2f94531b9/mza_7357024195228584879.175x175-75.jp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 descr="ESPN ScoreCenter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877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Badoo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MyFitnessPal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Picture 100" descr="WebMD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02" descr="Sports Tracker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" name="Picture 104" descr="SkyMap Free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877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" name="Picture 106" descr="KAYAK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" name="Picture 108" descr="CNN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4" name="Picture 110" descr="WeatherBu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" name="Picture 112" descr="ABC Read-Alo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8" name="Picture 114" descr="LivingSocial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0" name="Picture 116" descr="OpenTable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2" name="Picture 118" descr="RedLaser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" name="Picture 120" descr="Pizza Hut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" name="Picture 122" descr="http://a4.mzstatic.com/us/r1000/084/Purple/v4/b6/b2/c5/b6b2c518-cac3-3bff-fd19-464b187d1fd9/mza_4997397705500080190.175x175-75.jpg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877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8" name="Picture 124" descr="Flixster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17" y="380170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0" name="Picture 126" descr="DIRECTV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5542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" name="Picture 128" descr="Shazam"/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4" name="Picture 130" descr="Myxer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6" name="Picture 132" descr="VEVO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8" name="Picture 134" descr="SoundHound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0" name="Picture 136" descr="TuneIn Radio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2" name="Picture 138" descr="Video Player for VLC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4" name="Picture 140" descr="SkyMusic"/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http://a3.mzstatic.com/us/r1000/115/Purple/v4/29/41/44/294144a8-4a55-ef6a-a890-52233853fc66/mzl.buffmknx.175x175-75.jpg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Metro Web Browser"/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Swift Browser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19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Evernote"/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Food Store List"/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5542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154" descr="Insider"/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 descr="http://a3.mzstatic.com/us/r1000/076/Purple/v4/65/51/00/65510079-de1e-fa99-9317-bfae84fd4d43/mzm.swxupvpn.175x175-75.jpg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NightLight Pro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 descr="http://a3.mzstatic.com/us/r1000/063/Purple/v4/40/61/4b/40614bb3-ec5e-6f25-6643-4c5575dd431f/mza_5600269628804470506.175x175-75.jpg"/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 descr="BeWeather"/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" name="Picture 164" descr="AP Mobile"/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0" name="Picture 166" descr="BBC News Mobile"/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2" name="Picture 168" descr="http://a1.mzstatic.com/us/r1000/082/Purple/v4/d7/7c/22/d77c2282-9fc8-abf6-6259-05eec803c8c3/mzm.mnlswovd.175x175-75.jpg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4" name="Picture 170" descr="Baconit"/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6" name="Picture 172" descr="American Airlines"/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" name="Picture 174" descr="Hertz Car Rental"/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0" name="Picture 176" descr="Hotels.com"/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" name="Picture 178" descr="Garmin StreetPilot"/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4" name="Picture 180" descr="MyStocks Portfolio"/>
          <p:cNvPicPr>
            <a:picLocks noChangeAspect="1" noChangeArrowheads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6" name="Picture 182" descr="Box"/>
          <p:cNvPicPr>
            <a:picLocks noChangeAspect="1" noChangeArrowheads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" name="Picture 184" descr="Yammer"/>
          <p:cNvPicPr>
            <a:picLocks noChangeAspect="1" noChangeArrowheads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0" name="Picture 186" descr="Free Books"/>
          <p:cNvPicPr>
            <a:picLocks noChangeAspect="1" noChangeArrowheads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2" name="Picture 188" descr="Wikipedia"/>
          <p:cNvPicPr>
            <a:picLocks noChangeAspect="1" noChangeArrowheads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4" name="Picture 190" descr="Audible - Audiobooks"/>
          <p:cNvPicPr>
            <a:picLocks noChangeAspect="1" noChangeArrowheads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6" name="Picture 192" descr="Dictionary.com"/>
          <p:cNvPicPr>
            <a:picLocks noChangeAspect="1" noChangeArrowheads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" name="Picture 194" descr="Fancy"/>
          <p:cNvPicPr>
            <a:picLocks noChangeAspect="1" noChangeArrowheads="1"/>
          </p:cNvPicPr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0" name="Picture 196" descr="Dictionary"/>
          <p:cNvPicPr>
            <a:picLocks noChangeAspect="1" noChangeArrowheads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2" name="Picture 198" descr="Alchemy"/>
          <p:cNvPicPr>
            <a:picLocks noChangeAspect="1" noChangeArrowheads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4" name="Picture 200" descr="http://a1.mzstatic.com/us/r1000/109/Purple/v4/65/39/e1/6539e12a-5158-c2ba-498a-01985df4a81a/mza_8997730497926029096.175x175-75.jpg"/>
          <p:cNvPicPr>
            <a:picLocks noChangeAspect="1"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" name="Picture 204" descr="http://a1.mzstatic.com/us/r1000/083/Purple/v4/92/ab/1f/92ab1f4f-a80c-dfe5-1c1d-014f1a32a11b/mzm.xdfzkajw.175x175-75.jpg"/>
          <p:cNvPicPr>
            <a:picLocks noChangeAspect="1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" name="Picture 206" descr="http://a3.mzstatic.com/us/r1000/091/Purple/v4/06/d0/59/06d05976-7571-b9c3-6d85-f6fb18bcd851/mzl.gqfxnvng.175x175-75.jpg"/>
          <p:cNvPicPr>
            <a:picLocks noChangeAspect="1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" name="Picture 208" descr="http://blog.caranddriver.com/wp-content/uploads/2011/01/Pandora-App-Icon.png"/>
          <p:cNvPicPr>
            <a:picLocks noChangeAspect="1" noChangeArrowheads="1"/>
          </p:cNvPicPr>
          <p:nvPr/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4" name="Picture 210" descr="http://a3.mzstatic.com/us/r1000/064/Purple/v4/6f/cb/4e/6fcb4eb1-b2ab-4f03-4d51-9c9f5628e8fd/mzl.ohheloex.175x175-75.jpg"/>
          <p:cNvPicPr>
            <a:picLocks noChangeAspect="1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6" name="Picture 212" descr="http://a5.mzstatic.com/us/r1000/069/Purple/v4/09/7e/e8/097ee8d7-c247-2d64-561b-024908307921/mzl.xffjsvmz.175x175-75.jpg"/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86475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" name="Picture 214" descr="http://a5.mzstatic.com/us/r1000/057/Purple/b7/7f/26/mzl.zonezmnv.175x175-75.jpg"/>
          <p:cNvPicPr>
            <a:picLocks noChangeAspect="1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2" name="Picture 218" descr="http://a1.mzstatic.com/us/r1000/116/Purple/v4/87/60/7c/87607c4c-b38f-0b4e-ecc3-f3655b9855b9/mzl.szkfctue.175x175-75.jpg"/>
          <p:cNvPicPr>
            <a:picLocks noChangeAspect="1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4" name="Picture 220" descr="http://a4.mzstatic.com/us/r1000/084/Purple/v4/a9/93/8d/a9938d33-d3e0-c2e1-660e-4f8a2417d1e2/mzl.slkhoevn.175x175-75.jpg"/>
          <p:cNvPicPr>
            <a:picLocks noChangeAspect="1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8" name="Picture 224" descr="http://a5.mzstatic.com/us/r1000/116/Purple/v4/0c/64/8f/0c648fcd-b6d3-4405-623b-86d9c719a879/mzm.rgmumjfo.175x175-75.jpg"/>
          <p:cNvPicPr>
            <a:picLocks noChangeAspect="1"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435" y="6086475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2" name="Picture 228" descr="http://www.9-20network.com/userfiles/_920Network/news/images/linkedinApp.png"/>
          <p:cNvPicPr>
            <a:picLocks noChangeAspect="1" noChangeArrowheads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02" descr="http://a5.mzstatic.com/us/r1000/061/Purple/v4/01/ee/65/01ee6524-f0a5-3882-f3a0-24448fd99050/mzm.isdvcaez.175x175-75.jpg"/>
          <p:cNvPicPr>
            <a:picLocks noChangeAspect="1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435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48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64008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UI Manipulations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Thread Execution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sp>
        <p:nvSpPr>
          <p:cNvPr id="25" name="TextBox 24"/>
          <p:cNvSpPr txBox="1"/>
          <p:nvPr/>
        </p:nvSpPr>
        <p:spPr>
          <a:xfrm>
            <a:off x="3130703" y="5759884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 Handler 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5550" y="5816025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 Handler 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6348" y="5791200"/>
            <a:ext cx="1039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Update UI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tart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02109" y="5900383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400" y="3911025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89885" y="3886200"/>
            <a:ext cx="1277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 End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343400" y="5707719"/>
            <a:ext cx="408432" cy="11941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465470" y="5732545"/>
            <a:ext cx="341376" cy="156987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265132" y="4203412"/>
            <a:ext cx="209539" cy="16160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</p:cNvCxnSpPr>
          <p:nvPr/>
        </p:nvCxnSpPr>
        <p:spPr>
          <a:xfrm flipH="1">
            <a:off x="8323286" y="4224754"/>
            <a:ext cx="105557" cy="172143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952149" y="5707719"/>
            <a:ext cx="275810" cy="11941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8915400" y="5707720"/>
            <a:ext cx="121954" cy="192663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334000" y="3164681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sp>
        <p:nvSpPr>
          <p:cNvPr id="39" name="Rounded Rectangle 38"/>
          <p:cNvSpPr/>
          <p:nvPr/>
        </p:nvSpPr>
        <p:spPr>
          <a:xfrm>
            <a:off x="5334000" y="3164681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Connector 50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5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8" grpId="0" animBg="1"/>
      <p:bldP spid="55" grpId="0" animBg="1"/>
      <p:bldP spid="57" grpId="0"/>
      <p:bldP spid="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 txBox="1">
            <a:spLocks/>
          </p:cNvSpPr>
          <p:nvPr/>
        </p:nvSpPr>
        <p:spPr>
          <a:xfrm>
            <a:off x="217932" y="22860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04800" y="64008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UI Manipulations</a:t>
            </a:r>
          </a:p>
          <a:p>
            <a:r>
              <a:rPr lang="en-US" sz="2800" dirty="0" smtClean="0"/>
              <a:t>Thread Execution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sp>
        <p:nvSpPr>
          <p:cNvPr id="69" name="Rounded Rectangle 68"/>
          <p:cNvSpPr/>
          <p:nvPr/>
        </p:nvSpPr>
        <p:spPr>
          <a:xfrm>
            <a:off x="5334000" y="3164681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5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2"/>
          <p:cNvSpPr txBox="1">
            <a:spLocks/>
          </p:cNvSpPr>
          <p:nvPr/>
        </p:nvSpPr>
        <p:spPr>
          <a:xfrm>
            <a:off x="217932" y="22860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304800" y="64008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UI Manipulations</a:t>
            </a:r>
          </a:p>
          <a:p>
            <a:r>
              <a:rPr lang="en-US" sz="2800" dirty="0" smtClean="0"/>
              <a:t>Thread Execution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Async Calls and Callbacks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39076" y="4919246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Async Get Call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0323" y="3869941"/>
            <a:ext cx="1513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UI Dispatch Call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4024" y="5867400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UI Dispatch 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834153" y="5261526"/>
            <a:ext cx="237694" cy="26083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272784" y="4116007"/>
            <a:ext cx="237694" cy="26083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860808" y="4162393"/>
            <a:ext cx="59424" cy="18249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946569" y="5707719"/>
            <a:ext cx="300212" cy="235881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sp>
        <p:nvSpPr>
          <p:cNvPr id="35" name="TextBox 34"/>
          <p:cNvSpPr txBox="1"/>
          <p:nvPr/>
        </p:nvSpPr>
        <p:spPr>
          <a:xfrm>
            <a:off x="5257800" y="3810000"/>
            <a:ext cx="105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Download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334000" y="3164681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7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4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 txBox="1">
            <a:spLocks/>
          </p:cNvSpPr>
          <p:nvPr/>
        </p:nvSpPr>
        <p:spPr>
          <a:xfrm>
            <a:off x="217932" y="22860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04800" y="64008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UI Manipulations</a:t>
            </a:r>
          </a:p>
          <a:p>
            <a:r>
              <a:rPr lang="en-US" sz="2800" dirty="0" smtClean="0"/>
              <a:t>Thread Execution</a:t>
            </a:r>
          </a:p>
          <a:p>
            <a:r>
              <a:rPr lang="en-US" sz="2800" dirty="0" smtClean="0"/>
              <a:t>Async Calls and Callbacks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sp>
        <p:nvSpPr>
          <p:cNvPr id="50" name="Rounded Rectangle 49"/>
          <p:cNvSpPr/>
          <p:nvPr/>
        </p:nvSpPr>
        <p:spPr>
          <a:xfrm>
            <a:off x="5334000" y="3164681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Connector 61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6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64008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UI Manipulations</a:t>
            </a:r>
          </a:p>
          <a:p>
            <a:r>
              <a:rPr lang="en-US" sz="2800" dirty="0" smtClean="0"/>
              <a:t>Thread Execution</a:t>
            </a:r>
          </a:p>
          <a:p>
            <a:r>
              <a:rPr lang="en-US" sz="2800" dirty="0" smtClean="0"/>
              <a:t>Async Calls and Callbacks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UI Updates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sp>
        <p:nvSpPr>
          <p:cNvPr id="6" name="Rounded Rectangle 5"/>
          <p:cNvSpPr/>
          <p:nvPr/>
        </p:nvSpPr>
        <p:spPr>
          <a:xfrm>
            <a:off x="5334000" y="3164681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974696" y="6109529"/>
            <a:ext cx="1039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UI Update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Straight Arrow Connector 26"/>
          <p:cNvCxnSpPr>
            <a:stCxn id="26" idx="0"/>
          </p:cNvCxnSpPr>
          <p:nvPr/>
        </p:nvCxnSpPr>
        <p:spPr>
          <a:xfrm flipV="1">
            <a:off x="8494422" y="5737872"/>
            <a:ext cx="92112" cy="371657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334000" y="3164681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5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9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8" grpId="0" animBg="1"/>
      <p:bldP spid="45" grpId="0" animBg="1"/>
      <p:bldP spid="47" grpId="0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 txBox="1">
            <a:spLocks/>
          </p:cNvSpPr>
          <p:nvPr/>
        </p:nvSpPr>
        <p:spPr>
          <a:xfrm>
            <a:off x="217932" y="22860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04800" y="64008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UI Manipulations</a:t>
            </a:r>
          </a:p>
          <a:p>
            <a:r>
              <a:rPr lang="en-US" sz="2800" dirty="0" smtClean="0"/>
              <a:t>Thread Execution</a:t>
            </a:r>
          </a:p>
          <a:p>
            <a:r>
              <a:rPr lang="en-US" sz="2800" dirty="0" smtClean="0"/>
              <a:t>Async Calls and Callbacks</a:t>
            </a:r>
          </a:p>
          <a:p>
            <a:r>
              <a:rPr lang="en-US" sz="2800" dirty="0" smtClean="0"/>
              <a:t>UI Updates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sp>
        <p:nvSpPr>
          <p:cNvPr id="70" name="Rounded Rectangle 69"/>
          <p:cNvSpPr/>
          <p:nvPr/>
        </p:nvSpPr>
        <p:spPr>
          <a:xfrm>
            <a:off x="5334000" y="3164681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1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86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/>
          <p:cNvCxnSpPr/>
          <p:nvPr/>
        </p:nvCxnSpPr>
        <p:spPr>
          <a:xfrm flipH="1">
            <a:off x="2496312" y="4191000"/>
            <a:ext cx="641908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496312" y="4837176"/>
            <a:ext cx="641908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2496312" y="5486400"/>
            <a:ext cx="641908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496312" y="6141720"/>
            <a:ext cx="641908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73211" y="5867400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205302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45720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3943765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0" y="6124782"/>
            <a:ext cx="3810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0" y="5974079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91000" y="6124783"/>
            <a:ext cx="3810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0" y="5974080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02268" y="5333594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02268" y="5489872"/>
            <a:ext cx="18288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43462" y="5499781"/>
            <a:ext cx="1905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264268" y="5373450"/>
            <a:ext cx="228600" cy="20996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190224" y="5380217"/>
            <a:ext cx="228600" cy="20996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>
            <a:stCxn id="22" idx="6"/>
          </p:cNvCxnSpPr>
          <p:nvPr/>
        </p:nvCxnSpPr>
        <p:spPr>
          <a:xfrm>
            <a:off x="7418824" y="5485200"/>
            <a:ext cx="374020" cy="31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229600" y="5343689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907144" y="5484296"/>
            <a:ext cx="322456" cy="90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680223" y="5379764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932869" y="5379764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>
            <a:stCxn id="21" idx="6"/>
            <a:endCxn id="22" idx="2"/>
          </p:cNvCxnSpPr>
          <p:nvPr/>
        </p:nvCxnSpPr>
        <p:spPr>
          <a:xfrm>
            <a:off x="5492868" y="5478433"/>
            <a:ext cx="1697356" cy="6767"/>
          </a:xfrm>
          <a:prstGeom prst="line">
            <a:avLst/>
          </a:prstGeom>
          <a:ln w="76200">
            <a:solidFill>
              <a:srgbClr val="0070C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49" idx="2"/>
          </p:cNvCxnSpPr>
          <p:nvPr/>
        </p:nvCxnSpPr>
        <p:spPr>
          <a:xfrm flipV="1">
            <a:off x="5964044" y="4828429"/>
            <a:ext cx="1194274" cy="1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64044" y="4677727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9" idx="6"/>
          </p:cNvCxnSpPr>
          <p:nvPr/>
        </p:nvCxnSpPr>
        <p:spPr>
          <a:xfrm flipV="1">
            <a:off x="7386918" y="4828428"/>
            <a:ext cx="96479" cy="1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83397" y="4678680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6" idx="6"/>
          </p:cNvCxnSpPr>
          <p:nvPr/>
        </p:nvCxnSpPr>
        <p:spPr>
          <a:xfrm flipV="1">
            <a:off x="6553200" y="4203959"/>
            <a:ext cx="138078" cy="1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535615" y="4069080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535615" y="4203959"/>
            <a:ext cx="788985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24600" y="4098977"/>
            <a:ext cx="228600" cy="20996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86631" y="4069080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059544" y="5966647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059544" y="6117347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610600" y="5974080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7" idx="0"/>
          </p:cNvCxnSpPr>
          <p:nvPr/>
        </p:nvCxnSpPr>
        <p:spPr>
          <a:xfrm flipV="1">
            <a:off x="4211351" y="5513079"/>
            <a:ext cx="290917" cy="5067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6" idx="0"/>
          </p:cNvCxnSpPr>
          <p:nvPr/>
        </p:nvCxnSpPr>
        <p:spPr>
          <a:xfrm flipV="1">
            <a:off x="4794523" y="4251542"/>
            <a:ext cx="698345" cy="11282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7" idx="7"/>
          </p:cNvCxnSpPr>
          <p:nvPr/>
        </p:nvCxnSpPr>
        <p:spPr>
          <a:xfrm flipV="1">
            <a:off x="5127991" y="4837176"/>
            <a:ext cx="774238" cy="573337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6" idx="4"/>
          </p:cNvCxnSpPr>
          <p:nvPr/>
        </p:nvCxnSpPr>
        <p:spPr>
          <a:xfrm>
            <a:off x="6438900" y="4308942"/>
            <a:ext cx="13549" cy="1085857"/>
          </a:xfrm>
          <a:prstGeom prst="line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9" idx="4"/>
          </p:cNvCxnSpPr>
          <p:nvPr/>
        </p:nvCxnSpPr>
        <p:spPr>
          <a:xfrm>
            <a:off x="7272618" y="4933411"/>
            <a:ext cx="15797" cy="446806"/>
          </a:xfrm>
          <a:prstGeom prst="line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8" idx="4"/>
          </p:cNvCxnSpPr>
          <p:nvPr/>
        </p:nvCxnSpPr>
        <p:spPr>
          <a:xfrm>
            <a:off x="7907144" y="5604764"/>
            <a:ext cx="104896" cy="320201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097051" y="601980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792844" y="5394799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7158318" y="4723446"/>
            <a:ext cx="228600" cy="20996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5334000" y="3164681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304800" y="64008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UI Manipulations</a:t>
            </a:r>
          </a:p>
          <a:p>
            <a:r>
              <a:rPr lang="en-US" sz="2800" dirty="0" smtClean="0"/>
              <a:t>Thread Execution</a:t>
            </a:r>
          </a:p>
          <a:p>
            <a:r>
              <a:rPr lang="en-US" sz="2800" dirty="0" smtClean="0"/>
              <a:t>Async Calls and Callbacks</a:t>
            </a:r>
          </a:p>
          <a:p>
            <a:r>
              <a:rPr lang="en-US" sz="2800" dirty="0" smtClean="0"/>
              <a:t>UI Updates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Thread Synchronization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197126" y="3774488"/>
            <a:ext cx="50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Fire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010400" y="4419600"/>
            <a:ext cx="50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Fire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005497" y="5663625"/>
            <a:ext cx="861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Thread 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Blocked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92864" y="5663625"/>
            <a:ext cx="879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Thread 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Wakeup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2" name="Straight Arrow Connector 91"/>
          <p:cNvCxnSpPr>
            <a:endCxn id="22" idx="4"/>
          </p:cNvCxnSpPr>
          <p:nvPr/>
        </p:nvCxnSpPr>
        <p:spPr>
          <a:xfrm flipV="1">
            <a:off x="7300273" y="5590182"/>
            <a:ext cx="4251" cy="140666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5376442" y="5601916"/>
            <a:ext cx="4251" cy="140666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3763556" y="6253975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9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74" y="6397962"/>
            <a:ext cx="346126" cy="4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8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8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8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12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15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1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5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8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26" grpId="0" animBg="1"/>
      <p:bldP spid="27" grpId="0" animBg="1"/>
      <p:bldP spid="47" grpId="0" animBg="1"/>
      <p:bldP spid="48" grpId="0" animBg="1"/>
      <p:bldP spid="61" grpId="0" animBg="1"/>
      <p:bldP spid="88" grpId="0"/>
      <p:bldP spid="89" grpId="0"/>
      <p:bldP spid="90" grpId="0"/>
      <p:bldP spid="9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ontent Placeholder 2"/>
          <p:cNvSpPr txBox="1">
            <a:spLocks/>
          </p:cNvSpPr>
          <p:nvPr/>
        </p:nvSpPr>
        <p:spPr>
          <a:xfrm>
            <a:off x="304800" y="64008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UI Manipulations</a:t>
            </a:r>
          </a:p>
          <a:p>
            <a:r>
              <a:rPr lang="en-US" sz="2800" dirty="0" smtClean="0"/>
              <a:t>Thread Execution</a:t>
            </a:r>
          </a:p>
          <a:p>
            <a:r>
              <a:rPr lang="en-US" sz="2800" dirty="0" smtClean="0"/>
              <a:t>Async Calls and Callbacks</a:t>
            </a:r>
          </a:p>
          <a:p>
            <a:r>
              <a:rPr lang="en-US" sz="2800" dirty="0" smtClean="0"/>
              <a:t>UI Updates</a:t>
            </a:r>
          </a:p>
          <a:p>
            <a:r>
              <a:rPr lang="en-US" sz="2800" dirty="0" smtClean="0"/>
              <a:t>Thread Synchronization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683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640080"/>
            <a:ext cx="6019800" cy="278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UI Manipulations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Thread Execution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Async Calls and Callbacks</a:t>
            </a:r>
          </a:p>
          <a:p>
            <a:r>
              <a:rPr lang="en-US" sz="2800" dirty="0" smtClean="0"/>
              <a:t>UI Updates</a:t>
            </a:r>
          </a:p>
          <a:p>
            <a:r>
              <a:rPr lang="en-US" sz="2800" dirty="0" smtClean="0"/>
              <a:t>Thread Synchronization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sp>
        <p:nvSpPr>
          <p:cNvPr id="25" name="Rounded Rectangle 24"/>
          <p:cNvSpPr/>
          <p:nvPr/>
        </p:nvSpPr>
        <p:spPr>
          <a:xfrm>
            <a:off x="5334000" y="3164681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Connector 56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1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640080"/>
            <a:ext cx="6019800" cy="294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UI Manipulations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Thread Execution</a:t>
            </a:r>
          </a:p>
          <a:p>
            <a:r>
              <a:rPr lang="en-US" sz="2800" dirty="0" smtClean="0"/>
              <a:t>Async Calls and Callbacks</a:t>
            </a:r>
          </a:p>
          <a:p>
            <a:r>
              <a:rPr lang="en-US" sz="2800" dirty="0" smtClean="0"/>
              <a:t>UI Updates</a:t>
            </a:r>
          </a:p>
          <a:p>
            <a:r>
              <a:rPr lang="en-US" sz="2800" dirty="0" smtClean="0"/>
              <a:t>Thread Synchronization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sp>
        <p:nvSpPr>
          <p:cNvPr id="39" name="TextBox 38"/>
          <p:cNvSpPr txBox="1"/>
          <p:nvPr/>
        </p:nvSpPr>
        <p:spPr>
          <a:xfrm>
            <a:off x="3130703" y="5759884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 Handler 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55550" y="5816025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 Handler 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66348" y="5791200"/>
            <a:ext cx="1039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Update UI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tart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702109" y="5900383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486400" y="3911025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89885" y="3886200"/>
            <a:ext cx="1277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 End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4343400" y="5707719"/>
            <a:ext cx="408432" cy="11941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5465470" y="5732545"/>
            <a:ext cx="341376" cy="156987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265132" y="4203412"/>
            <a:ext cx="209539" cy="16160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8" idx="2"/>
          </p:cNvCxnSpPr>
          <p:nvPr/>
        </p:nvCxnSpPr>
        <p:spPr>
          <a:xfrm flipH="1">
            <a:off x="8323286" y="4224754"/>
            <a:ext cx="105557" cy="172143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7952149" y="5707719"/>
            <a:ext cx="275810" cy="11941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8915400" y="5707720"/>
            <a:ext cx="121954" cy="192663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5334000" y="3164681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sp>
        <p:nvSpPr>
          <p:cNvPr id="86" name="Rounded Rectangle 85"/>
          <p:cNvSpPr/>
          <p:nvPr/>
        </p:nvSpPr>
        <p:spPr>
          <a:xfrm>
            <a:off x="5334000" y="3164681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7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Straight Connector 97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02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5" grpId="0" animBg="1"/>
      <p:bldP spid="102" grpId="0" animBg="1"/>
      <p:bldP spid="104" grpId="0"/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23"/>
            <a:ext cx="1525701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" y="1143000"/>
            <a:ext cx="1525701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99" y="3823"/>
            <a:ext cx="1525701" cy="1143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99" y="1143000"/>
            <a:ext cx="1525701" cy="1143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49" y="0"/>
            <a:ext cx="1525701" cy="1143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99" y="3823"/>
            <a:ext cx="1525701" cy="114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99" y="3823"/>
            <a:ext cx="1525701" cy="1143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2" y="3823"/>
            <a:ext cx="1525701" cy="1143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00" y="1143000"/>
            <a:ext cx="1525701" cy="1143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49" y="1143000"/>
            <a:ext cx="1525701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00" y="1146823"/>
            <a:ext cx="1525701" cy="1143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99" y="1146823"/>
            <a:ext cx="1525701" cy="1143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2" y="2286000"/>
            <a:ext cx="1525701" cy="1143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1525701" cy="1143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2000"/>
            <a:ext cx="1525701" cy="1143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000"/>
            <a:ext cx="1525701" cy="1143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99" y="2291281"/>
            <a:ext cx="1525701" cy="1143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48" y="3434281"/>
            <a:ext cx="1525701" cy="1143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99" y="4577281"/>
            <a:ext cx="1525701" cy="1143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99" y="5715000"/>
            <a:ext cx="1525701" cy="1143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99" y="3434281"/>
            <a:ext cx="1525701" cy="1143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2" y="2291281"/>
            <a:ext cx="1525701" cy="1143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00" y="5715000"/>
            <a:ext cx="1525701" cy="1143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99" y="4572000"/>
            <a:ext cx="1525701" cy="1143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99" y="3429000"/>
            <a:ext cx="1525701" cy="1143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99" y="3434281"/>
            <a:ext cx="1525701" cy="1143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2" y="3434281"/>
            <a:ext cx="1525701" cy="1143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2" y="5715000"/>
            <a:ext cx="1525701" cy="1143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99" y="2289823"/>
            <a:ext cx="1525701" cy="1143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91281"/>
            <a:ext cx="1525701" cy="1143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99" y="2291281"/>
            <a:ext cx="1525701" cy="1143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47" y="4572000"/>
            <a:ext cx="1525701" cy="1143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20281"/>
            <a:ext cx="1525701" cy="1143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99" y="4572000"/>
            <a:ext cx="1525701" cy="1143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803" y="4572000"/>
            <a:ext cx="1525701" cy="1143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15000"/>
            <a:ext cx="1525701" cy="114300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2301240" y="2176982"/>
            <a:ext cx="4541520" cy="7948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&gt; One Million Apps</a:t>
            </a:r>
            <a:endParaRPr lang="en-US" sz="4000" dirty="0"/>
          </a:p>
        </p:txBody>
      </p:sp>
      <p:pic>
        <p:nvPicPr>
          <p:cNvPr id="2052" name="Picture 4" descr="http://thecustomizewindows.com/wp-content/uploads/2011/11/Best-Android-Apps-List-of-50-Free-Android-App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44" y="609600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eimobile.com/wp-content/uploads/2012/01/Apple-App-Sto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80" y="609601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wp7connect.com/wp-content/uploads/2011/08/windowsphone-mango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50" y="609601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http://www.fordesigner.com/imguploads/Image/cjbc/zcool/png20080526/121181176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78" y="4766010"/>
            <a:ext cx="1152144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://png-4.findicons.com/files/icons/61/dragon_soft/128/use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57" y="4766010"/>
            <a:ext cx="1152143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ounded Rectangle 49"/>
          <p:cNvSpPr/>
          <p:nvPr/>
        </p:nvSpPr>
        <p:spPr>
          <a:xfrm>
            <a:off x="2164698" y="3657600"/>
            <a:ext cx="4845702" cy="77972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&gt; 300,000 Developers</a:t>
            </a:r>
            <a:endParaRPr lang="en-US" sz="4000" dirty="0"/>
          </a:p>
        </p:txBody>
      </p:sp>
      <p:pic>
        <p:nvPicPr>
          <p:cNvPr id="52" name="Picture 10" descr="http://www.clker.com/cliparts/1/f/9/4/11949846671265795008people_juliane_krug_08c.svg.h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66010"/>
            <a:ext cx="668244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72" y="4766010"/>
            <a:ext cx="691286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9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8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8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8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12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828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Trace every method</a:t>
            </a:r>
          </a:p>
          <a:p>
            <a:pPr lvl="1"/>
            <a:r>
              <a:rPr lang="en-US" sz="2000" dirty="0" smtClean="0"/>
              <a:t>Prohibitive overhead</a:t>
            </a:r>
          </a:p>
          <a:p>
            <a:r>
              <a:rPr lang="en-US" sz="2600" dirty="0" smtClean="0"/>
              <a:t>Enough to log thread boundaries</a:t>
            </a:r>
          </a:p>
          <a:p>
            <a:r>
              <a:rPr lang="en-US" sz="2600" dirty="0" smtClean="0"/>
              <a:t>Log entry and exit of </a:t>
            </a:r>
            <a:r>
              <a:rPr lang="en-US" sz="2600" dirty="0" smtClean="0">
                <a:solidFill>
                  <a:srgbClr val="002060"/>
                </a:solidFill>
              </a:rPr>
              <a:t>Upcalls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Capturing Thread Execution</a:t>
            </a:r>
            <a:endParaRPr lang="en-US" sz="4000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225703" y="4744476"/>
            <a:ext cx="1905000" cy="730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Upcalls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60290" y="3733800"/>
            <a:ext cx="8610600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3048000"/>
            <a:ext cx="8656355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 System</a:t>
            </a:r>
            <a:endParaRPr lang="en-US" sz="30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00600" y="3581400"/>
            <a:ext cx="18524" cy="1940961"/>
          </a:xfrm>
          <a:prstGeom prst="straightConnector1">
            <a:avLst/>
          </a:prstGeom>
          <a:ln w="76200">
            <a:solidFill>
              <a:srgbClr val="002060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8302986" y="3581400"/>
            <a:ext cx="2814" cy="1893206"/>
          </a:xfrm>
          <a:prstGeom prst="straightConnector1">
            <a:avLst/>
          </a:prstGeom>
          <a:ln w="76200">
            <a:solidFill>
              <a:srgbClr val="002060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590434" y="3601254"/>
            <a:ext cx="1" cy="688777"/>
          </a:xfrm>
          <a:prstGeom prst="straightConnector1">
            <a:avLst/>
          </a:prstGeom>
          <a:ln w="76200">
            <a:solidFill>
              <a:srgbClr val="002060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09800" y="3808830"/>
            <a:ext cx="8354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Consolas" pitchFamily="49" charset="0"/>
                <a:cs typeface="Consolas" pitchFamily="49" charset="0"/>
              </a:rPr>
              <a:t>App</a:t>
            </a:r>
            <a:endParaRPr lang="en-US" sz="3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30703" y="5759884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 Handler 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355550" y="5816025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 Handler 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266348" y="5791200"/>
            <a:ext cx="1039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Update UI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tart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702109" y="5900383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86400" y="3911025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789885" y="3886200"/>
            <a:ext cx="1277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 End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4343400" y="5707719"/>
            <a:ext cx="408432" cy="11941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5465470" y="5732545"/>
            <a:ext cx="341376" cy="156987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265132" y="4203412"/>
            <a:ext cx="209539" cy="16160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2"/>
          </p:cNvCxnSpPr>
          <p:nvPr/>
        </p:nvCxnSpPr>
        <p:spPr>
          <a:xfrm flipH="1">
            <a:off x="8323286" y="4224754"/>
            <a:ext cx="105557" cy="172143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7952149" y="5707719"/>
            <a:ext cx="275810" cy="11941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8915400" y="5707720"/>
            <a:ext cx="121954" cy="192663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6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96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01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6" grpId="0" animBg="1"/>
      <p:bldP spid="2" grpId="0"/>
      <p:bldP spid="67" grpId="0"/>
      <p:bldP spid="75" grpId="0"/>
      <p:bldP spid="76" grpId="0"/>
      <p:bldP spid="77" grpId="0"/>
      <p:bldP spid="78" grpId="0"/>
      <p:bldP spid="79" grpId="0"/>
      <p:bldP spid="94" grpId="0" animBg="1"/>
      <p:bldP spid="94" grpId="1" animBg="1"/>
      <p:bldP spid="101" grpId="0" animBg="1"/>
      <p:bldP spid="101" grpId="1" animBg="1"/>
      <p:bldP spid="103" grpId="0"/>
      <p:bldP spid="103" grpId="1"/>
      <p:bldP spid="104" grpId="0"/>
      <p:bldP spid="104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56334" y="4673655"/>
            <a:ext cx="3559066" cy="3845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2133600"/>
            <a:ext cx="4648200" cy="44885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2179796"/>
            <a:ext cx="46482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ClickHandler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AsyncHttpGet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(url, 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5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rating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ProcessTweets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(tweets);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UIDispatch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DisplayRating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rating);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5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DisplayRating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rating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display.Text =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rating;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5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ProcessTweets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...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6281"/>
            <a:ext cx="8229600" cy="140731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Event Handlers are Upcalls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unction pointers point to potential Upcalls</a:t>
            </a:r>
          </a:p>
          <a:p>
            <a:pPr lvl="1"/>
            <a:r>
              <a:rPr lang="en-US" sz="2200" dirty="0" smtClean="0"/>
              <a:t>Callbacks are passed as function pointers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0" y="4690646"/>
            <a:ext cx="365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Button 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Click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=“</a:t>
            </a:r>
            <a:r>
              <a:rPr lang="en-US" sz="16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ClickHandler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”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/&gt;</a:t>
            </a:r>
          </a:p>
        </p:txBody>
      </p:sp>
      <p:sp>
        <p:nvSpPr>
          <p:cNvPr id="5" name="Down Arrow 4"/>
          <p:cNvSpPr/>
          <p:nvPr/>
        </p:nvSpPr>
        <p:spPr>
          <a:xfrm>
            <a:off x="7518399" y="4191000"/>
            <a:ext cx="457200" cy="5334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Down Arrow 71"/>
          <p:cNvSpPr/>
          <p:nvPr/>
        </p:nvSpPr>
        <p:spPr>
          <a:xfrm>
            <a:off x="3467098" y="2199292"/>
            <a:ext cx="457200" cy="533400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Down Arrow 72"/>
          <p:cNvSpPr/>
          <p:nvPr/>
        </p:nvSpPr>
        <p:spPr>
          <a:xfrm>
            <a:off x="2552700" y="3483159"/>
            <a:ext cx="457200" cy="5334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Identify Upcalls</a:t>
            </a:r>
            <a:endParaRPr lang="en-US" sz="3600" dirty="0"/>
          </a:p>
        </p:txBody>
      </p:sp>
      <p:sp>
        <p:nvSpPr>
          <p:cNvPr id="26" name="Down Arrow 25"/>
          <p:cNvSpPr/>
          <p:nvPr/>
        </p:nvSpPr>
        <p:spPr>
          <a:xfrm rot="16200000">
            <a:off x="-38100" y="2095500"/>
            <a:ext cx="457200" cy="5334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 rot="16200000">
            <a:off x="-38100" y="3162300"/>
            <a:ext cx="457200" cy="533400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 rot="16200000">
            <a:off x="-38100" y="4457700"/>
            <a:ext cx="457200" cy="5334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1" grpId="0"/>
      <p:bldP spid="2" grpId="0"/>
      <p:bldP spid="5" grpId="0" animBg="1"/>
      <p:bldP spid="72" grpId="0" animBg="1"/>
      <p:bldP spid="73" grpId="0" animBg="1"/>
      <p:bldP spid="26" grpId="0" animBg="1"/>
      <p:bldP spid="27" grpId="0" animBg="1"/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Instrument Upcalls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26015" y="685800"/>
            <a:ext cx="36635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Rewrite app </a:t>
            </a:r>
          </a:p>
          <a:p>
            <a:pPr lvl="1"/>
            <a:r>
              <a:rPr lang="en-US" sz="2000" dirty="0" smtClean="0"/>
              <a:t>Trace Upcalls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725537"/>
            <a:ext cx="4648200" cy="59705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778669"/>
            <a:ext cx="46482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ClickHandler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Logger.UpcallStart(1);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AsyncHttpGet(url, 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Logger.UpcallEnd(1);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5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response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Logger.UpcallStart(2);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rating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=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ProcessTweets(tweets);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    UIDispatch(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DisplayRating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, rating);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Logger.UpcallEnd(2);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5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DisplayRating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rating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Logger.UpcallStart(3);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display.Text =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rating;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Logger.UpcallEnd(3);</a:t>
            </a:r>
            <a:endParaRPr lang="en-US" sz="16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5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ProcessTweets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...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5486400" y="1937784"/>
            <a:ext cx="3048000" cy="805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Low Overhead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2819400"/>
            <a:ext cx="3091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7000 times less overhead</a:t>
            </a:r>
            <a:endParaRPr lang="en-US" sz="2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130703" y="5759884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 Handler 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355550" y="5816025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 Handler 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66348" y="5791200"/>
            <a:ext cx="1039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Update UI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tart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702109" y="5900383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486400" y="3911025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789885" y="3886200"/>
            <a:ext cx="1277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 End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 flipV="1">
            <a:off x="4343400" y="5707719"/>
            <a:ext cx="408432" cy="11941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 flipV="1">
            <a:off x="5465470" y="5732545"/>
            <a:ext cx="341376" cy="156987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6265132" y="4203412"/>
            <a:ext cx="209539" cy="16160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12" idx="2"/>
          </p:cNvCxnSpPr>
          <p:nvPr/>
        </p:nvCxnSpPr>
        <p:spPr>
          <a:xfrm flipH="1">
            <a:off x="8323286" y="4224754"/>
            <a:ext cx="105557" cy="172143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7952149" y="5707719"/>
            <a:ext cx="275810" cy="11941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 flipV="1">
            <a:off x="8915400" y="5707720"/>
            <a:ext cx="121954" cy="192663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8" name="Straight Connector 127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9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0" name="Straight Connector 129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34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/>
      <p:bldP spid="75" grpId="0" animBg="1"/>
      <p:bldP spid="2" grpId="0"/>
      <p:bldP spid="107" grpId="0"/>
      <p:bldP spid="108" grpId="0"/>
      <p:bldP spid="109" grpId="0"/>
      <p:bldP spid="110" grpId="0"/>
      <p:bldP spid="111" grpId="0"/>
      <p:bldP spid="112" grpId="0"/>
      <p:bldP spid="127" grpId="0" animBg="1"/>
      <p:bldP spid="127" grpId="1" animBg="1"/>
      <p:bldP spid="134" grpId="0" animBg="1"/>
      <p:bldP spid="134" grpId="1" animBg="1"/>
      <p:bldP spid="136" grpId="0"/>
      <p:bldP spid="136" grpId="1"/>
      <p:bldP spid="137" grpId="0"/>
      <p:bldP spid="137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2"/>
          <p:cNvSpPr txBox="1">
            <a:spLocks/>
          </p:cNvSpPr>
          <p:nvPr/>
        </p:nvSpPr>
        <p:spPr>
          <a:xfrm>
            <a:off x="217932" y="22860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304800" y="64008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UI Manipulations</a:t>
            </a:r>
          </a:p>
          <a:p>
            <a:r>
              <a:rPr lang="en-US" sz="2800" dirty="0" smtClean="0"/>
              <a:t>Thread Execution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Async Calls and Callbacks</a:t>
            </a:r>
          </a:p>
          <a:p>
            <a:r>
              <a:rPr lang="en-US" sz="2800" dirty="0"/>
              <a:t>UI Updates</a:t>
            </a:r>
          </a:p>
          <a:p>
            <a:r>
              <a:rPr lang="en-US" sz="2800" dirty="0"/>
              <a:t>Thread </a:t>
            </a:r>
            <a:r>
              <a:rPr lang="en-US" sz="2800" dirty="0" smtClean="0"/>
              <a:t>Synchronization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sp>
        <p:nvSpPr>
          <p:cNvPr id="37" name="TextBox 36"/>
          <p:cNvSpPr txBox="1"/>
          <p:nvPr/>
        </p:nvSpPr>
        <p:spPr>
          <a:xfrm>
            <a:off x="3639076" y="4919246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Async Get Call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0323" y="3869941"/>
            <a:ext cx="1513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UI Dispatch Call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54024" y="5867400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UI Dispatch 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834153" y="5261526"/>
            <a:ext cx="237694" cy="26083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272784" y="4116007"/>
            <a:ext cx="237694" cy="26083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860808" y="4162393"/>
            <a:ext cx="59424" cy="18249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946569" y="5707719"/>
            <a:ext cx="300212" cy="235881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57800" y="3810000"/>
            <a:ext cx="105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Download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334000" y="3164681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Straight Connector 60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4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41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60877" y="3675094"/>
            <a:ext cx="4581271" cy="287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44076" y="5986046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Async Get Call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88615" y="4747281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5345098" y="5825659"/>
            <a:ext cx="150124" cy="20371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820413" y="4606228"/>
            <a:ext cx="136404" cy="183208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Async Calls and Callbacks</a:t>
            </a:r>
            <a:endParaRPr lang="en-US" sz="400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7703820" cy="236219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Log Callback Start</a:t>
            </a:r>
          </a:p>
          <a:p>
            <a:pPr lvl="1"/>
            <a:r>
              <a:rPr lang="en-US" sz="2200" dirty="0" smtClean="0"/>
              <a:t>We capture start of the thread</a:t>
            </a:r>
          </a:p>
          <a:p>
            <a:r>
              <a:rPr lang="en-US" sz="2600" dirty="0" smtClean="0"/>
              <a:t>Log Async Call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Any call that accepts a function pointer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Match Async Call to its Callback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2" name="Down Arrow 41"/>
          <p:cNvSpPr/>
          <p:nvPr/>
        </p:nvSpPr>
        <p:spPr>
          <a:xfrm>
            <a:off x="6499617" y="3738500"/>
            <a:ext cx="457200" cy="5334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>
            <a:off x="5018147" y="5014720"/>
            <a:ext cx="457200" cy="5334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5772676" y="4495800"/>
            <a:ext cx="457200" cy="5334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99740" y="3842564"/>
            <a:ext cx="461013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ClickHandler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AsyncHttpGet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(url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Logger.AsyncCall(5);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5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Logger.UpcallStart(2);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....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4953000" y="5522361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975200" y="567435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489389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453710" y="5532143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453710" y="567435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9004766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140876" y="5559586"/>
            <a:ext cx="228600" cy="20996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5335998" y="4635807"/>
            <a:ext cx="1389178" cy="953122"/>
          </a:xfrm>
          <a:prstGeom prst="line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0" idx="4"/>
          </p:cNvCxnSpPr>
          <p:nvPr/>
        </p:nvCxnSpPr>
        <p:spPr>
          <a:xfrm>
            <a:off x="8148592" y="4573946"/>
            <a:ext cx="276395" cy="948415"/>
          </a:xfrm>
          <a:prstGeom prst="line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15532" y="4468964"/>
            <a:ext cx="163565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8034292" y="4363981"/>
            <a:ext cx="228600" cy="20996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8354332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724311" y="4331908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0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2" grpId="0" animBg="1"/>
      <p:bldP spid="42" grpId="1" animBg="1"/>
      <p:bldP spid="43" grpId="0" animBg="1"/>
      <p:bldP spid="43" grpId="1" animBg="1"/>
      <p:bldP spid="44" grpId="0" animBg="1"/>
      <p:bldP spid="6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Matching Async Call to its Callback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36030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method could be a callback to many async calls</a:t>
            </a:r>
          </a:p>
          <a:p>
            <a:pPr lvl="1"/>
            <a:r>
              <a:rPr lang="en-US" sz="2400" dirty="0" smtClean="0"/>
              <a:t>Replicate the callback for each </a:t>
            </a:r>
            <a:r>
              <a:rPr lang="en-US" sz="2400" dirty="0"/>
              <a:t>A</a:t>
            </a:r>
            <a:r>
              <a:rPr lang="en-US" sz="2400" dirty="0" smtClean="0"/>
              <a:t>sync call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[Hirzel’01]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Async call called in a loop (e.g. download list of URLs)</a:t>
            </a:r>
          </a:p>
          <a:p>
            <a:pPr lvl="1"/>
            <a:r>
              <a:rPr lang="en-US" sz="2400" dirty="0" smtClean="0"/>
              <a:t>Cannot be matched correctly</a:t>
            </a:r>
          </a:p>
          <a:p>
            <a:pPr lvl="1"/>
            <a:endParaRPr lang="en-US" sz="2200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Solution: Detour Callbacks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97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685800" y="2292459"/>
            <a:ext cx="7924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00" y="1530459"/>
            <a:ext cx="12965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System</a:t>
            </a:r>
            <a:endParaRPr lang="en-US" sz="3000" dirty="0"/>
          </a:p>
        </p:txBody>
      </p:sp>
      <p:sp>
        <p:nvSpPr>
          <p:cNvPr id="34" name="TextBox 33"/>
          <p:cNvSpPr txBox="1"/>
          <p:nvPr/>
        </p:nvSpPr>
        <p:spPr>
          <a:xfrm>
            <a:off x="76200" y="2424261"/>
            <a:ext cx="811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App</a:t>
            </a:r>
            <a:endParaRPr lang="en-US" sz="3000" dirty="0"/>
          </a:p>
        </p:txBody>
      </p:sp>
      <p:sp>
        <p:nvSpPr>
          <p:cNvPr id="36" name="TextBox 35"/>
          <p:cNvSpPr txBox="1"/>
          <p:nvPr/>
        </p:nvSpPr>
        <p:spPr>
          <a:xfrm>
            <a:off x="2558879" y="1581090"/>
            <a:ext cx="33847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nsolas" pitchFamily="49" charset="0"/>
                <a:cs typeface="Consolas" pitchFamily="49" charset="0"/>
              </a:rPr>
              <a:t>AsyncHttpGet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00200" y="2870537"/>
            <a:ext cx="15953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Async Call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71800" y="23738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endParaRPr lang="en-US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0566" y="2737247"/>
            <a:ext cx="3477234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response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Right Arrow 4"/>
          <p:cNvSpPr/>
          <p:nvPr/>
        </p:nvSpPr>
        <p:spPr>
          <a:xfrm rot="18807092">
            <a:off x="2227956" y="2272841"/>
            <a:ext cx="1080386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2645544">
            <a:off x="5521647" y="2221468"/>
            <a:ext cx="843907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16200000">
            <a:off x="3572337" y="1152064"/>
            <a:ext cx="475327" cy="304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5400000">
            <a:off x="4410537" y="1152064"/>
            <a:ext cx="475327" cy="304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Callbacks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75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5" grpId="0" animBg="1"/>
      <p:bldP spid="5" grpId="0" animBg="1"/>
      <p:bldP spid="17" grpId="0" animBg="1"/>
      <p:bldP spid="18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685800" y="2292459"/>
            <a:ext cx="7924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Detour Callbacks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4495800" y="4495800"/>
            <a:ext cx="38100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47742" y="5410200"/>
            <a:ext cx="3438762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DetourCallback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response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DownloadCallback(response);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0" y="4572000"/>
            <a:ext cx="25907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lass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DetourObject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3724" y="4953000"/>
            <a:ext cx="15776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MatchId = 3</a:t>
            </a:r>
            <a:endParaRPr lang="en-US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5400000">
            <a:off x="3505199" y="3505677"/>
            <a:ext cx="3352801" cy="30480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16200000">
            <a:off x="6710273" y="4262526"/>
            <a:ext cx="1971853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6064" y="2362200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obj.DetourCallback</a:t>
            </a:r>
            <a:endParaRPr lang="en-US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5091" y="3270647"/>
            <a:ext cx="15953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MatchId = 3</a:t>
            </a:r>
            <a:endParaRPr 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5124" y="3358396"/>
            <a:ext cx="15776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MatchId = 3</a:t>
            </a:r>
            <a:endParaRPr 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6200" y="4191000"/>
            <a:ext cx="37753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AsyncHttpGet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(url, 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GetCallback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-76200" y="4191000"/>
            <a:ext cx="45608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AsyncHttpGet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(url, 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obj.DetourCallback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1831" y="3852446"/>
            <a:ext cx="6019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bj = new DetourObject(DownloadCallback, MatchId++);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200" y="1530459"/>
            <a:ext cx="12965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System</a:t>
            </a:r>
            <a:endParaRPr lang="en-US" sz="3000" dirty="0"/>
          </a:p>
        </p:txBody>
      </p:sp>
      <p:sp>
        <p:nvSpPr>
          <p:cNvPr id="35" name="TextBox 34"/>
          <p:cNvSpPr txBox="1"/>
          <p:nvPr/>
        </p:nvSpPr>
        <p:spPr>
          <a:xfrm>
            <a:off x="76200" y="2424261"/>
            <a:ext cx="811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App</a:t>
            </a:r>
            <a:endParaRPr lang="en-US" sz="3000" dirty="0"/>
          </a:p>
        </p:txBody>
      </p:sp>
      <p:sp>
        <p:nvSpPr>
          <p:cNvPr id="38" name="TextBox 37"/>
          <p:cNvSpPr txBox="1"/>
          <p:nvPr/>
        </p:nvSpPr>
        <p:spPr>
          <a:xfrm>
            <a:off x="2558879" y="1581090"/>
            <a:ext cx="33847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nsolas" pitchFamily="49" charset="0"/>
                <a:cs typeface="Consolas" pitchFamily="49" charset="0"/>
              </a:rPr>
              <a:t>AsyncHttpGet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00200" y="2870537"/>
            <a:ext cx="15953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Async Call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71800" y="23738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endParaRPr lang="en-US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2" name="Right Arrow 41"/>
          <p:cNvSpPr/>
          <p:nvPr/>
        </p:nvSpPr>
        <p:spPr>
          <a:xfrm rot="18807092">
            <a:off x="2227956" y="2272841"/>
            <a:ext cx="1080386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ight Arrow 44"/>
          <p:cNvSpPr/>
          <p:nvPr/>
        </p:nvSpPr>
        <p:spPr>
          <a:xfrm rot="16200000">
            <a:off x="3572337" y="1152064"/>
            <a:ext cx="475327" cy="304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Arrow 45"/>
          <p:cNvSpPr/>
          <p:nvPr/>
        </p:nvSpPr>
        <p:spPr>
          <a:xfrm rot="5400000">
            <a:off x="4410537" y="1152064"/>
            <a:ext cx="475327" cy="304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Notched Right Arrow 5"/>
          <p:cNvSpPr/>
          <p:nvPr/>
        </p:nvSpPr>
        <p:spPr>
          <a:xfrm>
            <a:off x="3390899" y="2931934"/>
            <a:ext cx="2199667" cy="293664"/>
          </a:xfrm>
          <a:prstGeom prst="notchedRightArrow">
            <a:avLst>
              <a:gd name="adj1" fmla="val 38495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90566" y="2737247"/>
            <a:ext cx="3477234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response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7188" y="3307140"/>
            <a:ext cx="14189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hile(...)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/>
      <p:bldP spid="22" grpId="0" animBg="1"/>
      <p:bldP spid="23" grpId="0" animBg="1"/>
      <p:bldP spid="24" grpId="0" animBg="1"/>
      <p:bldP spid="14" grpId="0"/>
      <p:bldP spid="25" grpId="0" animBg="1"/>
      <p:bldP spid="26" grpId="0" animBg="1"/>
      <p:bldP spid="2" grpId="0"/>
      <p:bldP spid="2" grpId="1"/>
      <p:bldP spid="27" grpId="0"/>
      <p:bldP spid="28" grpId="0"/>
      <p:bldP spid="40" grpId="0"/>
      <p:bldP spid="45" grpId="0" animBg="1"/>
      <p:bldP spid="45" grpId="1" animBg="1"/>
      <p:bldP spid="46" grpId="0" animBg="1"/>
      <p:bldP spid="46" grpId="1" animBg="1"/>
      <p:bldP spid="6" grpId="0" animBg="1"/>
      <p:bldP spid="2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685800" y="2292459"/>
            <a:ext cx="7924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Detour Callbacks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4495800" y="4495800"/>
            <a:ext cx="3810000" cy="213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47742" y="5410200"/>
            <a:ext cx="3438762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DetourCallback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response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DownloadCallback(response);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0" y="4572000"/>
            <a:ext cx="25907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lass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DetourObject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3724" y="4953000"/>
            <a:ext cx="15776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MatchId = 4</a:t>
            </a:r>
            <a:endParaRPr lang="en-US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5400000">
            <a:off x="3505199" y="3505677"/>
            <a:ext cx="3352801" cy="30480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16200000">
            <a:off x="6710273" y="4262526"/>
            <a:ext cx="1971853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6064" y="2362200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obj.DetourCallback</a:t>
            </a:r>
            <a:endParaRPr lang="en-US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5091" y="3270647"/>
            <a:ext cx="15953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MatchId = 4</a:t>
            </a:r>
            <a:endParaRPr 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5124" y="3358396"/>
            <a:ext cx="15776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MatchId = 4</a:t>
            </a:r>
            <a:endParaRPr 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31" y="3852446"/>
            <a:ext cx="6019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bj = new </a:t>
            </a:r>
            <a:r>
              <a:rPr lang="en-US" sz="16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DetourObject(DownloadCallback, 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MatchId++);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200" y="1530459"/>
            <a:ext cx="12965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System</a:t>
            </a:r>
            <a:endParaRPr lang="en-US" sz="3000" dirty="0"/>
          </a:p>
        </p:txBody>
      </p:sp>
      <p:sp>
        <p:nvSpPr>
          <p:cNvPr id="35" name="TextBox 34"/>
          <p:cNvSpPr txBox="1"/>
          <p:nvPr/>
        </p:nvSpPr>
        <p:spPr>
          <a:xfrm>
            <a:off x="76200" y="2424261"/>
            <a:ext cx="811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App</a:t>
            </a:r>
            <a:endParaRPr lang="en-US" sz="3000" dirty="0"/>
          </a:p>
        </p:txBody>
      </p:sp>
      <p:sp>
        <p:nvSpPr>
          <p:cNvPr id="38" name="TextBox 37"/>
          <p:cNvSpPr txBox="1"/>
          <p:nvPr/>
        </p:nvSpPr>
        <p:spPr>
          <a:xfrm>
            <a:off x="2558879" y="1581090"/>
            <a:ext cx="33847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nsolas" pitchFamily="49" charset="0"/>
                <a:cs typeface="Consolas" pitchFamily="49" charset="0"/>
              </a:rPr>
              <a:t>AsyncHttpGet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00200" y="2870537"/>
            <a:ext cx="15953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Async Call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2" name="Right Arrow 41"/>
          <p:cNvSpPr/>
          <p:nvPr/>
        </p:nvSpPr>
        <p:spPr>
          <a:xfrm rot="18807092">
            <a:off x="2227956" y="2272841"/>
            <a:ext cx="1080386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ight Arrow 44"/>
          <p:cNvSpPr/>
          <p:nvPr/>
        </p:nvSpPr>
        <p:spPr>
          <a:xfrm rot="16200000">
            <a:off x="3572337" y="1152064"/>
            <a:ext cx="475327" cy="304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Arrow 45"/>
          <p:cNvSpPr/>
          <p:nvPr/>
        </p:nvSpPr>
        <p:spPr>
          <a:xfrm rot="5400000">
            <a:off x="4410537" y="1152064"/>
            <a:ext cx="475327" cy="304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Notched Right Arrow 5"/>
          <p:cNvSpPr/>
          <p:nvPr/>
        </p:nvSpPr>
        <p:spPr>
          <a:xfrm>
            <a:off x="3390899" y="2931934"/>
            <a:ext cx="2199667" cy="293664"/>
          </a:xfrm>
          <a:prstGeom prst="notchedRightArrow">
            <a:avLst>
              <a:gd name="adj1" fmla="val 38495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90566" y="2737247"/>
            <a:ext cx="3477234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response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76200" y="4191000"/>
            <a:ext cx="45608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AsyncHttpGet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(url, 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obj.DetourCallback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-7188" y="3307140"/>
            <a:ext cx="14189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hile(...)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685800" y="2292459"/>
            <a:ext cx="7924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Detour Callbacks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4495800" y="4495800"/>
            <a:ext cx="3810000" cy="2133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47742" y="5410200"/>
            <a:ext cx="3438762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DetourCallback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response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DownloadCallback(response);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0" y="4572000"/>
            <a:ext cx="25907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lass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DetourObject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3724" y="4953000"/>
            <a:ext cx="15776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MatchId = 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5</a:t>
            </a:r>
          </a:p>
        </p:txBody>
      </p:sp>
      <p:sp>
        <p:nvSpPr>
          <p:cNvPr id="23" name="Right Arrow 22"/>
          <p:cNvSpPr/>
          <p:nvPr/>
        </p:nvSpPr>
        <p:spPr>
          <a:xfrm rot="5400000">
            <a:off x="3505199" y="3505677"/>
            <a:ext cx="3352801" cy="30480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16200000">
            <a:off x="6710273" y="4262526"/>
            <a:ext cx="1971853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6064" y="2362200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obj.DetourCallback</a:t>
            </a:r>
            <a:endParaRPr lang="en-US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5091" y="3270647"/>
            <a:ext cx="15953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MatchId =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85124" y="3358396"/>
            <a:ext cx="15776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MatchId =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831" y="3852446"/>
            <a:ext cx="6019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bj = new </a:t>
            </a:r>
            <a:r>
              <a:rPr lang="en-US" sz="16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DetourObject(DownloadCallback, 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MatchId++);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200" y="1530459"/>
            <a:ext cx="12965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System</a:t>
            </a:r>
            <a:endParaRPr lang="en-US" sz="3000" dirty="0"/>
          </a:p>
        </p:txBody>
      </p:sp>
      <p:sp>
        <p:nvSpPr>
          <p:cNvPr id="35" name="TextBox 34"/>
          <p:cNvSpPr txBox="1"/>
          <p:nvPr/>
        </p:nvSpPr>
        <p:spPr>
          <a:xfrm>
            <a:off x="76200" y="2424261"/>
            <a:ext cx="811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App</a:t>
            </a:r>
            <a:endParaRPr lang="en-US" sz="3000" dirty="0"/>
          </a:p>
        </p:txBody>
      </p:sp>
      <p:sp>
        <p:nvSpPr>
          <p:cNvPr id="38" name="TextBox 37"/>
          <p:cNvSpPr txBox="1"/>
          <p:nvPr/>
        </p:nvSpPr>
        <p:spPr>
          <a:xfrm>
            <a:off x="2558879" y="1581090"/>
            <a:ext cx="33847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nsolas" pitchFamily="49" charset="0"/>
                <a:cs typeface="Consolas" pitchFamily="49" charset="0"/>
              </a:rPr>
              <a:t>AsyncHttpGet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00200" y="2870537"/>
            <a:ext cx="15953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Async Call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2" name="Right Arrow 41"/>
          <p:cNvSpPr/>
          <p:nvPr/>
        </p:nvSpPr>
        <p:spPr>
          <a:xfrm rot="18807092">
            <a:off x="2227956" y="2272841"/>
            <a:ext cx="1080386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ight Arrow 44"/>
          <p:cNvSpPr/>
          <p:nvPr/>
        </p:nvSpPr>
        <p:spPr>
          <a:xfrm rot="16200000">
            <a:off x="3572337" y="1152064"/>
            <a:ext cx="475327" cy="304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Arrow 45"/>
          <p:cNvSpPr/>
          <p:nvPr/>
        </p:nvSpPr>
        <p:spPr>
          <a:xfrm rot="5400000">
            <a:off x="4410537" y="1152064"/>
            <a:ext cx="475327" cy="304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Notched Right Arrow 5"/>
          <p:cNvSpPr/>
          <p:nvPr/>
        </p:nvSpPr>
        <p:spPr>
          <a:xfrm>
            <a:off x="3390899" y="2931934"/>
            <a:ext cx="2199667" cy="293664"/>
          </a:xfrm>
          <a:prstGeom prst="notchedRightArrow">
            <a:avLst>
              <a:gd name="adj1" fmla="val 38495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90566" y="2737247"/>
            <a:ext cx="3477234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response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76200" y="4191000"/>
            <a:ext cx="45608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AsyncHttpGet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(url, 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obj.DetourCallback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-7188" y="3307140"/>
            <a:ext cx="14189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hile(...)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79589" y="4953000"/>
            <a:ext cx="8283411" cy="1524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86913" y="973032"/>
            <a:ext cx="355007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There’s an App </a:t>
            </a:r>
          </a:p>
          <a:p>
            <a:pPr algn="ctr"/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For That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90600" y="152400"/>
            <a:ext cx="2811166" cy="4405962"/>
            <a:chOff x="990600" y="76200"/>
            <a:chExt cx="2811166" cy="4405962"/>
          </a:xfrm>
        </p:grpSpPr>
        <p:pic>
          <p:nvPicPr>
            <p:cNvPr id="5141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76200"/>
              <a:ext cx="2811166" cy="4405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 descr="http://screenshots.en.sftcdn.net/en/scrn/84000/84373/toilet-finder-11.jpg?key=ap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685800"/>
              <a:ext cx="2226365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2209800" y="5446693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rbel" pitchFamily="34" charset="0"/>
              </a:rPr>
              <a:t>“… Too slow - killing the usefulness when you really need to go.”</a:t>
            </a:r>
            <a:endParaRPr lang="en-US" sz="2800" dirty="0">
              <a:latin typeface="Corbe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0" y="5105400"/>
            <a:ext cx="1447800" cy="228600"/>
            <a:chOff x="685800" y="4929963"/>
            <a:chExt cx="1447800" cy="228600"/>
          </a:xfrm>
        </p:grpSpPr>
        <p:sp>
          <p:nvSpPr>
            <p:cNvPr id="27" name="5-Point Star 26"/>
            <p:cNvSpPr/>
            <p:nvPr/>
          </p:nvSpPr>
          <p:spPr>
            <a:xfrm>
              <a:off x="685800" y="4929963"/>
              <a:ext cx="228600" cy="228600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990600" y="4929963"/>
              <a:ext cx="228600" cy="228600"/>
            </a:xfrm>
            <a:prstGeom prst="star5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1295400" y="4929963"/>
              <a:ext cx="228600" cy="228600"/>
            </a:xfrm>
            <a:prstGeom prst="star5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1600200" y="4929963"/>
              <a:ext cx="228600" cy="228600"/>
            </a:xfrm>
            <a:prstGeom prst="star5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1905000" y="4929963"/>
              <a:ext cx="228600" cy="228600"/>
            </a:xfrm>
            <a:prstGeom prst="star5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73168" y="2590800"/>
            <a:ext cx="2577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+mj-lt"/>
              </a:rPr>
              <a:t>But its slow</a:t>
            </a:r>
            <a:endParaRPr lang="en-US" sz="4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30" name="Picture 6" descr="http://a5.mzstatic.com/us/r1000/090/Purple/v4/64/95/97/649597da-7050-80d4-9651-2c4d99ff14f3/mzl.xnvvzmbs.175x175-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87540"/>
            <a:ext cx="1254919" cy="125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31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15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Detour Callbacks</a:t>
            </a:r>
          </a:p>
          <a:p>
            <a:r>
              <a:rPr lang="en-US" dirty="0">
                <a:solidFill>
                  <a:srgbClr val="C00000"/>
                </a:solidFill>
              </a:rPr>
              <a:t>Event Subscriptions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Delayed Callbacks</a:t>
            </a:r>
          </a:p>
          <a:p>
            <a:pPr lvl="1"/>
            <a:r>
              <a:rPr lang="en-US" dirty="0" smtClean="0"/>
              <a:t>Track Object Ids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Matching Async Call to its Callback</a:t>
            </a:r>
            <a:endParaRPr lang="en-US" sz="4000" dirty="0"/>
          </a:p>
        </p:txBody>
      </p:sp>
      <p:sp>
        <p:nvSpPr>
          <p:cNvPr id="35" name="Rounded Rectangle 34"/>
          <p:cNvSpPr/>
          <p:nvPr/>
        </p:nvSpPr>
        <p:spPr>
          <a:xfrm>
            <a:off x="5271834" y="1752600"/>
            <a:ext cx="3048000" cy="805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Low Overhead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39076" y="4919246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Async Get Call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30323" y="3869941"/>
            <a:ext cx="1513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UI Dispatch Call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54024" y="5867400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UI Dispatch 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834153" y="5261526"/>
            <a:ext cx="237694" cy="26083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272784" y="4116007"/>
            <a:ext cx="237694" cy="26083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860808" y="4162393"/>
            <a:ext cx="59424" cy="18249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946569" y="5707719"/>
            <a:ext cx="300212" cy="235881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257800" y="3810000"/>
            <a:ext cx="105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Download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4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8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6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5" grpId="0"/>
      <p:bldP spid="66" grpId="0"/>
      <p:bldP spid="67" grpId="0"/>
      <p:bldP spid="72" grpId="0"/>
      <p:bldP spid="82" grpId="0" animBg="1"/>
      <p:bldP spid="88" grpId="0" animBg="1"/>
      <p:bldP spid="90" grpId="0"/>
      <p:bldP spid="90" grpId="1"/>
      <p:bldP spid="91" grpId="0"/>
      <p:bldP spid="91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640080"/>
            <a:ext cx="6019800" cy="278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UI Manipulations</a:t>
            </a:r>
          </a:p>
          <a:p>
            <a:r>
              <a:rPr lang="en-US" sz="2800" dirty="0" smtClean="0"/>
              <a:t>Thread Execution</a:t>
            </a:r>
          </a:p>
          <a:p>
            <a:r>
              <a:rPr lang="en-US" sz="2800" dirty="0" smtClean="0"/>
              <a:t>Async Calls and Callbacks</a:t>
            </a:r>
          </a:p>
          <a:p>
            <a:r>
              <a:rPr lang="en-US" sz="2800" dirty="0" smtClean="0"/>
              <a:t>UI Updates</a:t>
            </a:r>
          </a:p>
          <a:p>
            <a:r>
              <a:rPr lang="en-US" sz="2800" dirty="0" smtClean="0"/>
              <a:t>Thread Synchronization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sp>
        <p:nvSpPr>
          <p:cNvPr id="25" name="Rounded Rectangle 24"/>
          <p:cNvSpPr/>
          <p:nvPr/>
        </p:nvSpPr>
        <p:spPr>
          <a:xfrm>
            <a:off x="5334000" y="3164681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429000" y="4475608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19124" y="5522361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841324" y="567435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55513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19834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319834" y="567435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870890" y="5532143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007000" y="5559586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768481" y="5813287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99" y="59572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Connector 56"/>
          <p:cNvCxnSpPr/>
          <p:nvPr/>
        </p:nvCxnSpPr>
        <p:spPr>
          <a:xfrm flipV="1">
            <a:off x="5202122" y="4635807"/>
            <a:ext cx="1389178" cy="9531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1" idx="4"/>
          </p:cNvCxnSpPr>
          <p:nvPr/>
        </p:nvCxnSpPr>
        <p:spPr>
          <a:xfrm>
            <a:off x="8014716" y="4573946"/>
            <a:ext cx="276395" cy="948415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590435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581656" y="4468964"/>
            <a:ext cx="163565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900416" y="436398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8220456" y="4331908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550769" y="540940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50769" y="4200464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 Arrow 34"/>
          <p:cNvSpPr/>
          <p:nvPr/>
        </p:nvSpPr>
        <p:spPr>
          <a:xfrm>
            <a:off x="6858000" y="2914869"/>
            <a:ext cx="201168" cy="209331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2819399" y="1003735"/>
            <a:ext cx="704568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447800" y="860019"/>
            <a:ext cx="1196045" cy="461665"/>
            <a:chOff x="1447800" y="860019"/>
            <a:chExt cx="1196045" cy="461665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1447800" y="860019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" name="TextBox 15"/>
            <p:cNvSpPr txBox="1"/>
            <p:nvPr/>
          </p:nvSpPr>
          <p:spPr>
            <a:xfrm>
              <a:off x="1883555" y="860019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8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282" y="966699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Down Arrow 8"/>
          <p:cNvSpPr/>
          <p:nvPr/>
        </p:nvSpPr>
        <p:spPr>
          <a:xfrm>
            <a:off x="1943280" y="1447801"/>
            <a:ext cx="201168" cy="517813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2057400"/>
            <a:ext cx="2057399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Instrumenter</a:t>
            </a:r>
            <a:endParaRPr lang="en-US" sz="2600" dirty="0">
              <a:latin typeface="Corbe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71584" y="3576935"/>
            <a:ext cx="1196045" cy="461665"/>
            <a:chOff x="1471584" y="3576935"/>
            <a:chExt cx="1196045" cy="461665"/>
          </a:xfrm>
        </p:grpSpPr>
        <p:sp>
          <p:nvSpPr>
            <p:cNvPr id="11" name="Snip Single Corner Rectangle 10"/>
            <p:cNvSpPr/>
            <p:nvPr/>
          </p:nvSpPr>
          <p:spPr>
            <a:xfrm>
              <a:off x="1471584" y="3576935"/>
              <a:ext cx="1196045" cy="457200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1907339" y="3576935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13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066" y="3683615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5"/>
          <p:cNvSpPr txBox="1"/>
          <p:nvPr/>
        </p:nvSpPr>
        <p:spPr>
          <a:xfrm>
            <a:off x="1405974" y="327660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orbel" pitchFamily="34" charset="0"/>
              </a:rPr>
              <a:t>Instrumented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907339" y="2667000"/>
            <a:ext cx="201168" cy="582001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1910730" y="4191000"/>
            <a:ext cx="201168" cy="560308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" name="TextBox 15"/>
          <p:cNvSpPr txBox="1"/>
          <p:nvPr/>
        </p:nvSpPr>
        <p:spPr>
          <a:xfrm>
            <a:off x="914400" y="5695890"/>
            <a:ext cx="199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orbel" pitchFamily="34" charset="0"/>
              </a:rPr>
              <a:t>App Marketplace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743199" y="5181600"/>
            <a:ext cx="3505199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56708" y="4841155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Downloads</a:t>
            </a:r>
            <a:endParaRPr lang="en-US" sz="2000" dirty="0">
              <a:latin typeface="Corbel" pitchFamily="34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851" y="4841155"/>
            <a:ext cx="869264" cy="8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66" y="5029810"/>
            <a:ext cx="447599" cy="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http://images.wikia.com/windowsphone/images/b/b5/Handset-HTC7Moz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66" y="5031758"/>
            <a:ext cx="457200" cy="8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943601" y="2362200"/>
            <a:ext cx="2057399" cy="533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Analysis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867400" y="685800"/>
            <a:ext cx="2057399" cy="8625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600" dirty="0" smtClean="0">
                <a:latin typeface="Corbel" pitchFamily="34" charset="0"/>
              </a:rPr>
              <a:t>Feedback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flipH="1">
            <a:off x="4942326" y="1015225"/>
            <a:ext cx="620274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Up Arrow 29"/>
          <p:cNvSpPr/>
          <p:nvPr/>
        </p:nvSpPr>
        <p:spPr>
          <a:xfrm>
            <a:off x="6858000" y="1645228"/>
            <a:ext cx="201267" cy="640772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248399" y="3124200"/>
            <a:ext cx="1447801" cy="43029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Server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6858000" y="3615154"/>
            <a:ext cx="201168" cy="1261646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90711" y="4038600"/>
            <a:ext cx="86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Traces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23968" y="1600200"/>
            <a:ext cx="1276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orbel" pitchFamily="34" charset="0"/>
              </a:rPr>
              <a:t>Developer</a:t>
            </a:r>
            <a:endParaRPr lang="en-US" sz="2000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18434" name="Picture 2" descr="http://www.mobileappsmaui.com/images/wp7/phones/wp7-samsung-foc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66" y="5029200"/>
            <a:ext cx="429234" cy="8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41" y="427662"/>
            <a:ext cx="691286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6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 animBg="1"/>
      <p:bldP spid="9" grpId="0" animBg="1"/>
      <p:bldP spid="10" grpId="0" animBg="1"/>
      <p:bldP spid="14" grpId="0"/>
      <p:bldP spid="15" grpId="0" animBg="1"/>
      <p:bldP spid="17" grpId="0" animBg="1"/>
      <p:bldP spid="18" grpId="0"/>
      <p:bldP spid="19" grpId="0" animBg="1"/>
      <p:bldP spid="20" grpId="0"/>
      <p:bldP spid="27" grpId="0" animBg="1"/>
      <p:bldP spid="28" grpId="0" animBg="1"/>
      <p:bldP spid="29" grpId="0" animBg="1"/>
      <p:bldP spid="30" grpId="0" animBg="1"/>
      <p:bldP spid="3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 Arrow 34"/>
          <p:cNvSpPr/>
          <p:nvPr/>
        </p:nvSpPr>
        <p:spPr>
          <a:xfrm>
            <a:off x="6858000" y="2914869"/>
            <a:ext cx="201168" cy="209331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2819399" y="1003735"/>
            <a:ext cx="704568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447800" y="860019"/>
            <a:ext cx="1196045" cy="461665"/>
            <a:chOff x="1447800" y="860019"/>
            <a:chExt cx="1196045" cy="461665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1447800" y="860019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" name="TextBox 15"/>
            <p:cNvSpPr txBox="1"/>
            <p:nvPr/>
          </p:nvSpPr>
          <p:spPr>
            <a:xfrm>
              <a:off x="1883555" y="860019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8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282" y="966699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Down Arrow 8"/>
          <p:cNvSpPr/>
          <p:nvPr/>
        </p:nvSpPr>
        <p:spPr>
          <a:xfrm>
            <a:off x="1943280" y="1447801"/>
            <a:ext cx="201168" cy="517813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2057400"/>
            <a:ext cx="2057399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Instrumenter</a:t>
            </a:r>
            <a:endParaRPr lang="en-US" sz="2600" dirty="0">
              <a:latin typeface="Corbe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71584" y="3576935"/>
            <a:ext cx="1196045" cy="461665"/>
            <a:chOff x="1471584" y="3576935"/>
            <a:chExt cx="1196045" cy="461665"/>
          </a:xfrm>
        </p:grpSpPr>
        <p:sp>
          <p:nvSpPr>
            <p:cNvPr id="11" name="Snip Single Corner Rectangle 10"/>
            <p:cNvSpPr/>
            <p:nvPr/>
          </p:nvSpPr>
          <p:spPr>
            <a:xfrm>
              <a:off x="1471584" y="3576935"/>
              <a:ext cx="1196045" cy="457200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1907339" y="3576935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13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066" y="3683615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5"/>
          <p:cNvSpPr txBox="1"/>
          <p:nvPr/>
        </p:nvSpPr>
        <p:spPr>
          <a:xfrm>
            <a:off x="1405974" y="327660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orbel" pitchFamily="34" charset="0"/>
              </a:rPr>
              <a:t>Instrumented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907339" y="2667000"/>
            <a:ext cx="201168" cy="582001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1910730" y="4191000"/>
            <a:ext cx="201168" cy="560308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" name="TextBox 15"/>
          <p:cNvSpPr txBox="1"/>
          <p:nvPr/>
        </p:nvSpPr>
        <p:spPr>
          <a:xfrm>
            <a:off x="914400" y="5695890"/>
            <a:ext cx="199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orbel" pitchFamily="34" charset="0"/>
              </a:rPr>
              <a:t>App Marketplace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743199" y="5181600"/>
            <a:ext cx="3505199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56708" y="4841155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Downloads</a:t>
            </a:r>
            <a:endParaRPr lang="en-US" sz="2000" dirty="0">
              <a:latin typeface="Corbel" pitchFamily="34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851" y="4841155"/>
            <a:ext cx="869264" cy="8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66" y="5029810"/>
            <a:ext cx="447599" cy="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http://images.wikia.com/windowsphone/images/b/b5/Handset-HTC7Moz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66" y="5031758"/>
            <a:ext cx="457200" cy="8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943601" y="2362200"/>
            <a:ext cx="2057399" cy="533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Analysis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867400" y="685800"/>
            <a:ext cx="2057399" cy="8625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600" dirty="0" smtClean="0">
                <a:latin typeface="Corbel" pitchFamily="34" charset="0"/>
              </a:rPr>
              <a:t>Feedback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flipH="1">
            <a:off x="4942326" y="1015225"/>
            <a:ext cx="620274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Up Arrow 29"/>
          <p:cNvSpPr/>
          <p:nvPr/>
        </p:nvSpPr>
        <p:spPr>
          <a:xfrm>
            <a:off x="6858000" y="1645228"/>
            <a:ext cx="201267" cy="640772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248399" y="3124200"/>
            <a:ext cx="1447801" cy="43029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Server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6858000" y="3615154"/>
            <a:ext cx="201168" cy="1261646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90711" y="4038600"/>
            <a:ext cx="86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Traces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23968" y="1600200"/>
            <a:ext cx="1276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orbel" pitchFamily="34" charset="0"/>
              </a:rPr>
              <a:t>Developer</a:t>
            </a:r>
            <a:endParaRPr lang="en-US" sz="2000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18434" name="Picture 2" descr="http://www.mobileappsmaui.com/images/wp7/phones/wp7-samsung-foc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66" y="5029200"/>
            <a:ext cx="429234" cy="8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41" y="427662"/>
            <a:ext cx="691286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7" dur="indefinite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0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4" grpId="0"/>
      <p:bldP spid="15" grpId="0" animBg="1"/>
      <p:bldP spid="17" grpId="0" animBg="1"/>
      <p:bldP spid="18" grpId="0"/>
      <p:bldP spid="19" grpId="0" animBg="1"/>
      <p:bldP spid="20" grpId="0"/>
      <p:bldP spid="28" grpId="0" animBg="1"/>
      <p:bldP spid="29" grpId="0" animBg="1"/>
      <p:bldP spid="30" grpId="0" animBg="1"/>
      <p:bldP spid="32" grpId="0" animBg="1"/>
      <p:bldP spid="33" grpId="0"/>
      <p:bldP spid="3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981200"/>
          </a:xfrm>
        </p:spPr>
        <p:txBody>
          <a:bodyPr/>
          <a:lstStyle/>
          <a:p>
            <a:r>
              <a:rPr lang="en-US" dirty="0" smtClean="0"/>
              <a:t>Critical Path</a:t>
            </a:r>
          </a:p>
          <a:p>
            <a:r>
              <a:rPr lang="en-US" dirty="0" smtClean="0"/>
              <a:t>Aggregate Analysis</a:t>
            </a:r>
          </a:p>
          <a:p>
            <a:r>
              <a:rPr lang="en-US" dirty="0"/>
              <a:t>Exception </a:t>
            </a:r>
            <a:r>
              <a:rPr lang="en-US" dirty="0" smtClean="0"/>
              <a:t>Path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Analysis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45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Critical Path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Bottleneck path in the user transaction</a:t>
            </a:r>
          </a:p>
          <a:p>
            <a:pPr lvl="1"/>
            <a:r>
              <a:rPr lang="en-US" sz="2400" dirty="0" smtClean="0"/>
              <a:t>Optimizing the critical path reduces user perceived delay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17287" y="4319322"/>
            <a:ext cx="1251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UI Update</a:t>
            </a:r>
            <a:endParaRPr lang="en-US" sz="2000" dirty="0">
              <a:solidFill>
                <a:srgbClr val="00206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52291" y="4476690"/>
            <a:ext cx="2129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User Manipulation</a:t>
            </a:r>
            <a:endParaRPr lang="en-US" sz="2000" dirty="0">
              <a:solidFill>
                <a:srgbClr val="00206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114987" y="2212610"/>
            <a:ext cx="2209800" cy="469265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Critical Path</a:t>
            </a:r>
            <a:endParaRPr lang="en-US" sz="3000" dirty="0"/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Multiple UI updates</a:t>
            </a:r>
          </a:p>
          <a:p>
            <a:r>
              <a:rPr lang="en-US" dirty="0" smtClean="0"/>
              <a:t>Timers, Sensors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369310" y="4175418"/>
            <a:ext cx="381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369310" y="4024715"/>
            <a:ext cx="0" cy="274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750310" y="4175419"/>
            <a:ext cx="3810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131310" y="4024716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061578" y="3384230"/>
            <a:ext cx="0" cy="274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061578" y="3540508"/>
            <a:ext cx="18288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702772" y="3550417"/>
            <a:ext cx="1905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2823578" y="3424086"/>
            <a:ext cx="228600" cy="20996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749534" y="3430853"/>
            <a:ext cx="228600" cy="2099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Connector 78"/>
          <p:cNvCxnSpPr>
            <a:stCxn id="78" idx="6"/>
          </p:cNvCxnSpPr>
          <p:nvPr/>
        </p:nvCxnSpPr>
        <p:spPr>
          <a:xfrm>
            <a:off x="4978134" y="3535836"/>
            <a:ext cx="374020" cy="3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788910" y="3394325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5466454" y="3534932"/>
            <a:ext cx="322456" cy="90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2239533" y="3430400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2492179" y="3430400"/>
            <a:ext cx="228600" cy="2099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/>
          <p:cNvCxnSpPr>
            <a:stCxn id="77" idx="6"/>
            <a:endCxn id="78" idx="2"/>
          </p:cNvCxnSpPr>
          <p:nvPr/>
        </p:nvCxnSpPr>
        <p:spPr>
          <a:xfrm>
            <a:off x="3052178" y="3529069"/>
            <a:ext cx="1697356" cy="6767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105" idx="2"/>
          </p:cNvCxnSpPr>
          <p:nvPr/>
        </p:nvCxnSpPr>
        <p:spPr>
          <a:xfrm flipV="1">
            <a:off x="3523354" y="2879065"/>
            <a:ext cx="1194274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523354" y="2728363"/>
            <a:ext cx="0" cy="274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05" idx="6"/>
          </p:cNvCxnSpPr>
          <p:nvPr/>
        </p:nvCxnSpPr>
        <p:spPr>
          <a:xfrm flipV="1">
            <a:off x="4946228" y="2879064"/>
            <a:ext cx="96479" cy="1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042707" y="2729316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92" idx="6"/>
          </p:cNvCxnSpPr>
          <p:nvPr/>
        </p:nvCxnSpPr>
        <p:spPr>
          <a:xfrm flipV="1">
            <a:off x="4112510" y="2254595"/>
            <a:ext cx="138078" cy="1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094925" y="2119716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3094925" y="2254595"/>
            <a:ext cx="788985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3883910" y="2149613"/>
            <a:ext cx="228600" cy="20996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4245941" y="2119716"/>
            <a:ext cx="0" cy="27432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618854" y="4017283"/>
            <a:ext cx="0" cy="274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618854" y="4167983"/>
            <a:ext cx="533400" cy="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169910" y="4024716"/>
            <a:ext cx="0" cy="274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03" idx="0"/>
          </p:cNvCxnSpPr>
          <p:nvPr/>
        </p:nvCxnSpPr>
        <p:spPr>
          <a:xfrm flipV="1">
            <a:off x="1770661" y="3563715"/>
            <a:ext cx="290917" cy="506722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2" idx="0"/>
          </p:cNvCxnSpPr>
          <p:nvPr/>
        </p:nvCxnSpPr>
        <p:spPr>
          <a:xfrm flipV="1">
            <a:off x="2353833" y="2302178"/>
            <a:ext cx="698345" cy="1128222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3" idx="7"/>
          </p:cNvCxnSpPr>
          <p:nvPr/>
        </p:nvCxnSpPr>
        <p:spPr>
          <a:xfrm flipV="1">
            <a:off x="2687301" y="2887812"/>
            <a:ext cx="774238" cy="573337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2" idx="4"/>
          </p:cNvCxnSpPr>
          <p:nvPr/>
        </p:nvCxnSpPr>
        <p:spPr>
          <a:xfrm>
            <a:off x="3998210" y="2359578"/>
            <a:ext cx="13549" cy="1085857"/>
          </a:xfrm>
          <a:prstGeom prst="line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05" idx="4"/>
          </p:cNvCxnSpPr>
          <p:nvPr/>
        </p:nvCxnSpPr>
        <p:spPr>
          <a:xfrm>
            <a:off x="4831928" y="2984047"/>
            <a:ext cx="15797" cy="446806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4" idx="4"/>
          </p:cNvCxnSpPr>
          <p:nvPr/>
        </p:nvCxnSpPr>
        <p:spPr>
          <a:xfrm>
            <a:off x="5466454" y="3655400"/>
            <a:ext cx="104896" cy="320201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1656361" y="4070437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5352154" y="3445435"/>
            <a:ext cx="228600" cy="2099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4717628" y="2774082"/>
            <a:ext cx="228600" cy="2099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2" name="Straight Connector 111"/>
          <p:cNvCxnSpPr/>
          <p:nvPr/>
        </p:nvCxnSpPr>
        <p:spPr>
          <a:xfrm flipV="1">
            <a:off x="1322866" y="4304611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4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03" y="4448598"/>
            <a:ext cx="346126" cy="4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66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981200"/>
          </a:xfrm>
        </p:spPr>
        <p:txBody>
          <a:bodyPr/>
          <a:lstStyle/>
          <a:p>
            <a:r>
              <a:rPr lang="en-US" dirty="0" smtClean="0"/>
              <a:t>Critical Path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Aggregate Analysis</a:t>
            </a:r>
          </a:p>
          <a:p>
            <a:r>
              <a:rPr lang="en-US" dirty="0" smtClean="0"/>
              <a:t>Exception Path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Analysis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51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Aggregate Analysis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similar transactions</a:t>
            </a:r>
          </a:p>
          <a:p>
            <a:pPr lvl="1"/>
            <a:r>
              <a:rPr lang="en-US" sz="2400" dirty="0" smtClean="0"/>
              <a:t>Same transaction graph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514600"/>
            <a:ext cx="8382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Outliers</a:t>
            </a:r>
          </a:p>
          <a:p>
            <a:pPr lvl="1"/>
            <a:r>
              <a:rPr lang="en-US" dirty="0" smtClean="0"/>
              <a:t>Points to corner cases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Highlight common critical paths</a:t>
            </a:r>
          </a:p>
          <a:p>
            <a:pPr lvl="1"/>
            <a:r>
              <a:rPr lang="en-US" dirty="0" smtClean="0"/>
              <a:t>Focus development effort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Root causes of Performance Variability</a:t>
            </a:r>
          </a:p>
          <a:p>
            <a:pPr lvl="1"/>
            <a:r>
              <a:rPr lang="en-US" dirty="0" smtClean="0"/>
              <a:t>Highlight what really matters in the wild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0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981200"/>
          </a:xfrm>
        </p:spPr>
        <p:txBody>
          <a:bodyPr/>
          <a:lstStyle/>
          <a:p>
            <a:r>
              <a:rPr lang="en-US" dirty="0" smtClean="0"/>
              <a:t>Critical Path</a:t>
            </a:r>
          </a:p>
          <a:p>
            <a:r>
              <a:rPr lang="en-US" dirty="0" smtClean="0"/>
              <a:t>Aggregate Analysis</a:t>
            </a:r>
          </a:p>
          <a:p>
            <a:r>
              <a:rPr lang="en-US" dirty="0">
                <a:solidFill>
                  <a:srgbClr val="0070C0"/>
                </a:solidFill>
              </a:rPr>
              <a:t>Exception </a:t>
            </a:r>
            <a:r>
              <a:rPr lang="en-US" dirty="0" smtClean="0">
                <a:solidFill>
                  <a:srgbClr val="0070C0"/>
                </a:solidFill>
              </a:rPr>
              <a:t>Path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Analysis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23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744344" y="4846320"/>
            <a:ext cx="733348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4355" y="4572000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40664" y="3532284"/>
            <a:ext cx="733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3344" y="3254987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40664" y="2212848"/>
            <a:ext cx="733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3344" y="19050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30144" y="4829382"/>
            <a:ext cx="3810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30144" y="4629564"/>
            <a:ext cx="0" cy="39963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11144" y="4829383"/>
            <a:ext cx="3810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92144" y="4629565"/>
            <a:ext cx="0" cy="39963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73144" y="3334164"/>
            <a:ext cx="0" cy="39963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3144" y="3539557"/>
            <a:ext cx="18288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51099" y="3429449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886200" y="2044443"/>
            <a:ext cx="0" cy="39963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886200" y="2228437"/>
            <a:ext cx="990600" cy="1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842586" y="3733799"/>
            <a:ext cx="672014" cy="990601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6" idx="7"/>
          </p:cNvCxnSpPr>
          <p:nvPr/>
        </p:nvCxnSpPr>
        <p:spPr>
          <a:xfrm flipV="1">
            <a:off x="2946221" y="2483004"/>
            <a:ext cx="939979" cy="977194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98642" y="1092769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Exception</a:t>
            </a:r>
            <a:endParaRPr lang="en-US" sz="24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92579" y="1473871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rbel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2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2400" b="1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 parseXML()</a:t>
            </a:r>
            <a:endParaRPr lang="en-US" sz="2400" b="1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23535" y="1392680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DownloadCallback()</a:t>
            </a:r>
            <a:endParaRPr lang="en-US" sz="2000" b="1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463912" y="1752600"/>
            <a:ext cx="335082" cy="41669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172198" y="2571125"/>
            <a:ext cx="2971800" cy="2136577"/>
            <a:chOff x="5181600" y="2743200"/>
            <a:chExt cx="3711073" cy="2136577"/>
          </a:xfrm>
        </p:grpSpPr>
        <p:sp>
          <p:nvSpPr>
            <p:cNvPr id="2" name="Rounded Rectangle 1"/>
            <p:cNvSpPr/>
            <p:nvPr/>
          </p:nvSpPr>
          <p:spPr>
            <a:xfrm>
              <a:off x="5181600" y="2743200"/>
              <a:ext cx="3520764" cy="213657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73474" y="2839075"/>
              <a:ext cx="351919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Stack trace</a:t>
              </a:r>
            </a:p>
            <a:p>
              <a:endParaRPr lang="en-US" dirty="0" smtClean="0">
                <a:latin typeface="Consolas" pitchFamily="49" charset="0"/>
                <a:cs typeface="Consolas" pitchFamily="49" charset="0"/>
              </a:endParaRPr>
            </a:p>
            <a:p>
              <a:r>
                <a:rPr lang="en-US" b="1" dirty="0" smtClean="0">
                  <a:latin typeface="Consolas" pitchFamily="49" charset="0"/>
                  <a:cs typeface="Consolas" pitchFamily="49" charset="0"/>
                </a:rPr>
                <a:t>parseXML()</a:t>
              </a:r>
            </a:p>
            <a:p>
              <a:r>
                <a:rPr lang="en-US" b="1" dirty="0" smtClean="0">
                  <a:latin typeface="Consolas" pitchFamily="49" charset="0"/>
                  <a:cs typeface="Consolas" pitchFamily="49" charset="0"/>
                </a:rPr>
                <a:t>…</a:t>
              </a:r>
            </a:p>
            <a:p>
              <a:r>
                <a:rPr lang="en-US" b="1" dirty="0" smtClean="0">
                  <a:latin typeface="Consolas" pitchFamily="49" charset="0"/>
                  <a:cs typeface="Consolas" pitchFamily="49" charset="0"/>
                </a:rPr>
                <a:t>…</a:t>
              </a:r>
            </a:p>
            <a:p>
              <a:r>
                <a:rPr lang="en-US" b="1" dirty="0" smtClean="0">
                  <a:latin typeface="Consolas" pitchFamily="49" charset="0"/>
                  <a:cs typeface="Consolas" pitchFamily="49" charset="0"/>
                </a:rPr>
                <a:t>DownloadCallback()</a:t>
              </a:r>
              <a:endParaRPr lang="en-US" b="1" dirty="0"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216325" y="3943290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AsyncHttpGet(url)</a:t>
            </a:r>
            <a:endParaRPr lang="en-US" sz="2000" b="1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971800" y="3746658"/>
            <a:ext cx="244525" cy="29692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5800" y="2571690"/>
            <a:ext cx="205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ThreadCallback()</a:t>
            </a:r>
            <a:endParaRPr lang="en-US" sz="2000" b="1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151481" y="2955202"/>
            <a:ext cx="335082" cy="41669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5803" y="3969166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ClickHandler()</a:t>
            </a:r>
            <a:endParaRPr lang="en-US" sz="2000" b="1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082311" y="4375308"/>
            <a:ext cx="271633" cy="35058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19736" y="5100935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ThreadStart()</a:t>
            </a:r>
            <a:endParaRPr lang="en-US" sz="2000" b="1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1875211" y="4949815"/>
            <a:ext cx="244525" cy="29692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6200" y="5288807"/>
            <a:ext cx="158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User </a:t>
            </a:r>
          </a:p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Manipulation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430144" y="4829383"/>
            <a:ext cx="381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30144" y="4629565"/>
            <a:ext cx="0" cy="39963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573144" y="3334165"/>
            <a:ext cx="0" cy="39963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573144" y="3539558"/>
            <a:ext cx="182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886200" y="2044444"/>
            <a:ext cx="0" cy="39963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886200" y="2228438"/>
            <a:ext cx="990600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842586" y="3733798"/>
            <a:ext cx="672014" cy="990602"/>
          </a:xfrm>
          <a:prstGeom prst="line">
            <a:avLst/>
          </a:prstGeom>
          <a:ln w="76200">
            <a:solidFill>
              <a:srgbClr val="C0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Multiply 90"/>
          <p:cNvSpPr/>
          <p:nvPr/>
        </p:nvSpPr>
        <p:spPr>
          <a:xfrm>
            <a:off x="4419600" y="1752600"/>
            <a:ext cx="990600" cy="9516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1717195" y="4724401"/>
            <a:ext cx="228600" cy="2099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4495800" y="5384768"/>
            <a:ext cx="3416472" cy="660463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Exception Path</a:t>
            </a:r>
            <a:endParaRPr lang="en-US" sz="4000" dirty="0"/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Failures in the wild</a:t>
            </a:r>
            <a:endParaRPr lang="en-US" sz="4000" dirty="0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2956574" y="2483004"/>
            <a:ext cx="939979" cy="977194"/>
          </a:xfrm>
          <a:prstGeom prst="line">
            <a:avLst/>
          </a:prstGeom>
          <a:ln w="76200">
            <a:solidFill>
              <a:srgbClr val="C0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374524" y="5039545"/>
            <a:ext cx="19050" cy="119665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7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61" y="5183532"/>
            <a:ext cx="346126" cy="4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6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5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2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3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26" grpId="0" animBg="1"/>
      <p:bldP spid="26" grpId="1" animBg="1"/>
      <p:bldP spid="52" grpId="0"/>
      <p:bldP spid="30" grpId="0"/>
      <p:bldP spid="32" grpId="0"/>
      <p:bldP spid="36" grpId="0"/>
      <p:bldP spid="38" grpId="0"/>
      <p:bldP spid="40" grpId="0"/>
      <p:bldP spid="86" grpId="0" animBg="1"/>
      <p:bldP spid="86" grpId="1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87032" y="1115568"/>
            <a:ext cx="4621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“Slower </a:t>
            </a:r>
            <a:r>
              <a:rPr lang="en-US" sz="4000" dirty="0"/>
              <a:t>than a snail</a:t>
            </a:r>
            <a:r>
              <a:rPr lang="en-US" sz="4000" dirty="0" smtClean="0"/>
              <a:t>.”</a:t>
            </a:r>
            <a:endParaRPr lang="en-US" sz="4000" dirty="0"/>
          </a:p>
        </p:txBody>
      </p:sp>
      <p:pic>
        <p:nvPicPr>
          <p:cNvPr id="12" name="Picture 60" descr="Netfli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97" y="11734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87032" y="1953768"/>
            <a:ext cx="6160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“Slow </a:t>
            </a:r>
            <a:r>
              <a:rPr lang="en-US" sz="2000" dirty="0"/>
              <a:t>and </a:t>
            </a:r>
            <a:r>
              <a:rPr lang="en-US" sz="4000" dirty="0"/>
              <a:t>unresponsive like </a:t>
            </a:r>
            <a:r>
              <a:rPr lang="en-US" sz="4000" dirty="0" smtClean="0"/>
              <a:t>mud”</a:t>
            </a:r>
            <a:endParaRPr lang="en-US" sz="4000" dirty="0"/>
          </a:p>
        </p:txBody>
      </p:sp>
      <p:pic>
        <p:nvPicPr>
          <p:cNvPr id="18" name="Picture 76" descr="Amazon Mob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2" y="199644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96780" y="4468368"/>
            <a:ext cx="6990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“Consistently </a:t>
            </a:r>
            <a:r>
              <a:rPr lang="en-US" sz="4000" dirty="0"/>
              <a:t>3 seconds behind </a:t>
            </a:r>
            <a:r>
              <a:rPr lang="en-US" sz="2000" dirty="0"/>
              <a:t>where I touch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pic>
        <p:nvPicPr>
          <p:cNvPr id="2054" name="Picture 6" descr="e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6532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687032" y="363897"/>
            <a:ext cx="5289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“So slow</a:t>
            </a:r>
            <a:r>
              <a:rPr lang="en-US" sz="2000" dirty="0" smtClean="0"/>
              <a:t>. Did </a:t>
            </a:r>
            <a:r>
              <a:rPr lang="en-US" sz="2000" dirty="0"/>
              <a:t>an intern write this app</a:t>
            </a:r>
            <a:r>
              <a:rPr lang="en-US" sz="2000" dirty="0" smtClean="0"/>
              <a:t>??”</a:t>
            </a:r>
            <a:endParaRPr lang="en-US" sz="2000" dirty="0"/>
          </a:p>
        </p:txBody>
      </p:sp>
      <p:pic>
        <p:nvPicPr>
          <p:cNvPr id="23" name="Picture 16" descr="http://a1.mzstatic.com/us/r1000/064/Purple/v4/78/8d/c4/788dc4de-dd11-aa10-72df-37e60a64aefa/mzl.ylmlurzm.175x175-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2" y="35356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676400" y="3630168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“Very </a:t>
            </a:r>
            <a:r>
              <a:rPr lang="en-US" sz="4000" dirty="0"/>
              <a:t>very slow </a:t>
            </a:r>
            <a:r>
              <a:rPr lang="en-US" sz="2000" dirty="0"/>
              <a:t>compared to even </a:t>
            </a:r>
            <a:r>
              <a:rPr lang="en-US" sz="2000" dirty="0" smtClean="0"/>
              <a:t>browsing web.”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1695892" y="2791968"/>
            <a:ext cx="6239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“Sluggish </a:t>
            </a:r>
            <a:r>
              <a:rPr lang="en-US" sz="2000" dirty="0"/>
              <a:t>and freezes my HTC </a:t>
            </a:r>
            <a:r>
              <a:rPr lang="en-US" sz="2000" dirty="0" smtClean="0"/>
              <a:t>phone.”</a:t>
            </a:r>
            <a:endParaRPr lang="en-US" sz="2000" dirty="0"/>
          </a:p>
        </p:txBody>
      </p:sp>
      <p:pic>
        <p:nvPicPr>
          <p:cNvPr id="27" name="Picture 26" descr="http://a5.mzstatic.com/us/r1000/120/Purple/v4/2c/bd/8f/2cbd8f42-3865-492f-0445-441e8aca4757/mzl.kcxliyzs.175x175-7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appsrumors.com/wp-content/uploads/2012/03/kindle_ic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4236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676400" y="5230368"/>
            <a:ext cx="4412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“Loading </a:t>
            </a:r>
            <a:r>
              <a:rPr lang="en-US" sz="2000" dirty="0"/>
              <a:t>GPS data is </a:t>
            </a:r>
            <a:r>
              <a:rPr lang="en-US" sz="4000" dirty="0"/>
              <a:t>*** </a:t>
            </a:r>
            <a:r>
              <a:rPr lang="en-US" sz="4000" dirty="0" smtClean="0"/>
              <a:t>slow”</a:t>
            </a:r>
            <a:endParaRPr lang="en-US" sz="4000" dirty="0"/>
          </a:p>
        </p:txBody>
      </p:sp>
      <p:pic>
        <p:nvPicPr>
          <p:cNvPr id="30" name="Picture 160" descr="http://a3.mzstatic.com/us/r1000/063/Purple/v4/40/61/4b/40614bb3-ec5e-6f25-6643-4c5575dd431f/mza_5600269628804470506.175x175-7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2" y="52882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246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981200"/>
          </a:xfrm>
        </p:spPr>
        <p:txBody>
          <a:bodyPr/>
          <a:lstStyle/>
          <a:p>
            <a:r>
              <a:rPr lang="en-US" dirty="0" smtClean="0"/>
              <a:t>Critical Path</a:t>
            </a:r>
          </a:p>
          <a:p>
            <a:r>
              <a:rPr lang="en-US" dirty="0" smtClean="0"/>
              <a:t>Aggregate Analysis</a:t>
            </a:r>
          </a:p>
          <a:p>
            <a:r>
              <a:rPr lang="en-US" dirty="0"/>
              <a:t>Exception </a:t>
            </a:r>
            <a:r>
              <a:rPr lang="en-US" dirty="0" smtClean="0"/>
              <a:t>Path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Analysis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46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 Arrow 34"/>
          <p:cNvSpPr/>
          <p:nvPr/>
        </p:nvSpPr>
        <p:spPr>
          <a:xfrm>
            <a:off x="6858000" y="2914869"/>
            <a:ext cx="201168" cy="209331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2819399" y="1003735"/>
            <a:ext cx="704568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447800" y="860019"/>
            <a:ext cx="1196045" cy="461665"/>
            <a:chOff x="1447800" y="860019"/>
            <a:chExt cx="1196045" cy="461665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1447800" y="860019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" name="TextBox 15"/>
            <p:cNvSpPr txBox="1"/>
            <p:nvPr/>
          </p:nvSpPr>
          <p:spPr>
            <a:xfrm>
              <a:off x="1883555" y="860019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8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282" y="966699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Down Arrow 8"/>
          <p:cNvSpPr/>
          <p:nvPr/>
        </p:nvSpPr>
        <p:spPr>
          <a:xfrm>
            <a:off x="1943280" y="1447801"/>
            <a:ext cx="201168" cy="517813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2057400"/>
            <a:ext cx="2057399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Instrumenter</a:t>
            </a:r>
            <a:endParaRPr lang="en-US" sz="2600" dirty="0">
              <a:latin typeface="Corbe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71584" y="3576935"/>
            <a:ext cx="1196045" cy="461665"/>
            <a:chOff x="1471584" y="3576935"/>
            <a:chExt cx="1196045" cy="461665"/>
          </a:xfrm>
        </p:grpSpPr>
        <p:sp>
          <p:nvSpPr>
            <p:cNvPr id="11" name="Snip Single Corner Rectangle 10"/>
            <p:cNvSpPr/>
            <p:nvPr/>
          </p:nvSpPr>
          <p:spPr>
            <a:xfrm>
              <a:off x="1471584" y="3576935"/>
              <a:ext cx="1196045" cy="457200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1907339" y="3576935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13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066" y="3683615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5"/>
          <p:cNvSpPr txBox="1"/>
          <p:nvPr/>
        </p:nvSpPr>
        <p:spPr>
          <a:xfrm>
            <a:off x="1405974" y="327660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orbel" pitchFamily="34" charset="0"/>
              </a:rPr>
              <a:t>Instrumented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907339" y="2667000"/>
            <a:ext cx="201168" cy="582001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1910730" y="4191000"/>
            <a:ext cx="201168" cy="560308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" name="TextBox 15"/>
          <p:cNvSpPr txBox="1"/>
          <p:nvPr/>
        </p:nvSpPr>
        <p:spPr>
          <a:xfrm>
            <a:off x="1343214" y="5695890"/>
            <a:ext cx="1247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orbel" pitchFamily="34" charset="0"/>
              </a:rPr>
              <a:t>App Store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743199" y="5181600"/>
            <a:ext cx="3505199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56708" y="4841155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Downloads</a:t>
            </a:r>
            <a:endParaRPr lang="en-US" sz="2000" dirty="0">
              <a:latin typeface="Corbel" pitchFamily="34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851" y="4841155"/>
            <a:ext cx="869264" cy="8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66" y="5029810"/>
            <a:ext cx="447599" cy="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http://images.wikia.com/windowsphone/images/b/b5/Handset-HTC7Moz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66" y="5031758"/>
            <a:ext cx="457200" cy="8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943601" y="2362200"/>
            <a:ext cx="2057399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Analysis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867400" y="685800"/>
            <a:ext cx="2057399" cy="8625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600" dirty="0" smtClean="0">
                <a:latin typeface="Corbel" pitchFamily="34" charset="0"/>
              </a:rPr>
              <a:t>Feedback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flipH="1">
            <a:off x="4942326" y="1015225"/>
            <a:ext cx="620274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Up Arrow 29"/>
          <p:cNvSpPr/>
          <p:nvPr/>
        </p:nvSpPr>
        <p:spPr>
          <a:xfrm>
            <a:off x="6858000" y="1645228"/>
            <a:ext cx="201267" cy="640772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248399" y="3124200"/>
            <a:ext cx="1447801" cy="43029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Server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6858000" y="3615154"/>
            <a:ext cx="201168" cy="1261646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90711" y="4038600"/>
            <a:ext cx="86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Traces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23968" y="1600200"/>
            <a:ext cx="1276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orbel" pitchFamily="34" charset="0"/>
              </a:rPr>
              <a:t>Developer</a:t>
            </a:r>
            <a:endParaRPr lang="en-US" sz="2000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18434" name="Picture 2" descr="http://www.mobileappsmaui.com/images/wp7/phones/wp7-samsung-foc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66" y="5029200"/>
            <a:ext cx="429234" cy="8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41" y="427662"/>
            <a:ext cx="691286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5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4" dur="indefinite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 animBg="1"/>
      <p:bldP spid="9" grpId="0" animBg="1"/>
      <p:bldP spid="10" grpId="0" animBg="1"/>
      <p:bldP spid="14" grpId="0"/>
      <p:bldP spid="15" grpId="0" animBg="1"/>
      <p:bldP spid="17" grpId="0" animBg="1"/>
      <p:bldP spid="18" grpId="0"/>
      <p:bldP spid="19" grpId="0" animBg="1"/>
      <p:bldP spid="20" grpId="0"/>
      <p:bldP spid="27" grpId="0" animBg="1"/>
      <p:bldP spid="31" grpId="0" animBg="1"/>
      <p:bldP spid="32" grpId="0" animBg="1"/>
      <p:bldP spid="3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6" y="1629103"/>
            <a:ext cx="897295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Developer Feedback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69381" y="990600"/>
            <a:ext cx="3200400" cy="457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Web based Interface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676400"/>
            <a:ext cx="4648201" cy="3715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Long User </a:t>
            </a:r>
            <a:r>
              <a:rPr lang="en-US" dirty="0"/>
              <a:t>Transactions</a:t>
            </a:r>
          </a:p>
          <a:p>
            <a:r>
              <a:rPr lang="en-US" dirty="0"/>
              <a:t>Critical </a:t>
            </a:r>
            <a:r>
              <a:rPr lang="en-US" dirty="0" smtClean="0"/>
              <a:t>Path</a:t>
            </a:r>
          </a:p>
          <a:p>
            <a:r>
              <a:rPr lang="en-US" dirty="0" smtClean="0"/>
              <a:t>Aggregate </a:t>
            </a:r>
            <a:r>
              <a:rPr lang="en-US" dirty="0"/>
              <a:t>Analysis</a:t>
            </a:r>
          </a:p>
          <a:p>
            <a:pPr lvl="1"/>
            <a:r>
              <a:rPr lang="en-US" dirty="0" smtClean="0"/>
              <a:t>Outliers</a:t>
            </a:r>
            <a:endParaRPr lang="en-US" dirty="0"/>
          </a:p>
          <a:p>
            <a:pPr lvl="1"/>
            <a:r>
              <a:rPr lang="en-US" dirty="0"/>
              <a:t>Common </a:t>
            </a:r>
            <a:r>
              <a:rPr lang="en-US" dirty="0" smtClean="0"/>
              <a:t>Case</a:t>
            </a:r>
          </a:p>
          <a:p>
            <a:pPr lvl="1"/>
            <a:r>
              <a:rPr lang="en-US" dirty="0" smtClean="0"/>
              <a:t>Factors affecting</a:t>
            </a:r>
          </a:p>
          <a:p>
            <a:r>
              <a:rPr lang="en-US" dirty="0" smtClean="0"/>
              <a:t>Crashes - Exception Path</a:t>
            </a:r>
          </a:p>
        </p:txBody>
      </p:sp>
    </p:spTree>
    <p:extLst>
      <p:ext uri="{BB962C8B-B14F-4D97-AF65-F5344CB8AC3E}">
        <p14:creationId xmlns:p14="http://schemas.microsoft.com/office/powerpoint/2010/main" val="4388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9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 Arrow 34"/>
          <p:cNvSpPr/>
          <p:nvPr/>
        </p:nvSpPr>
        <p:spPr>
          <a:xfrm>
            <a:off x="6858000" y="2914869"/>
            <a:ext cx="201168" cy="209331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2819399" y="1003735"/>
            <a:ext cx="704568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447800" y="860019"/>
            <a:ext cx="1196045" cy="461665"/>
            <a:chOff x="1447800" y="860019"/>
            <a:chExt cx="1196045" cy="461665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1447800" y="860019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" name="TextBox 15"/>
            <p:cNvSpPr txBox="1"/>
            <p:nvPr/>
          </p:nvSpPr>
          <p:spPr>
            <a:xfrm>
              <a:off x="1883555" y="860019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8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282" y="966699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Down Arrow 8"/>
          <p:cNvSpPr/>
          <p:nvPr/>
        </p:nvSpPr>
        <p:spPr>
          <a:xfrm>
            <a:off x="1943280" y="1447801"/>
            <a:ext cx="201168" cy="517813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2057400"/>
            <a:ext cx="2057399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Instrumenter</a:t>
            </a:r>
            <a:endParaRPr lang="en-US" sz="2600" dirty="0">
              <a:latin typeface="Corbe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71584" y="3576935"/>
            <a:ext cx="1196045" cy="461665"/>
            <a:chOff x="1471584" y="3576935"/>
            <a:chExt cx="1196045" cy="461665"/>
          </a:xfrm>
        </p:grpSpPr>
        <p:sp>
          <p:nvSpPr>
            <p:cNvPr id="11" name="Snip Single Corner Rectangle 10"/>
            <p:cNvSpPr/>
            <p:nvPr/>
          </p:nvSpPr>
          <p:spPr>
            <a:xfrm>
              <a:off x="1471584" y="3576935"/>
              <a:ext cx="1196045" cy="457200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1907339" y="3576935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13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066" y="3683615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5"/>
          <p:cNvSpPr txBox="1"/>
          <p:nvPr/>
        </p:nvSpPr>
        <p:spPr>
          <a:xfrm>
            <a:off x="1405974" y="327660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orbel" pitchFamily="34" charset="0"/>
              </a:rPr>
              <a:t>Instrumented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907339" y="2667000"/>
            <a:ext cx="201168" cy="582001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1910730" y="4191000"/>
            <a:ext cx="201168" cy="560308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" name="TextBox 15"/>
          <p:cNvSpPr txBox="1"/>
          <p:nvPr/>
        </p:nvSpPr>
        <p:spPr>
          <a:xfrm>
            <a:off x="1371600" y="5695890"/>
            <a:ext cx="1247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orbel" pitchFamily="34" charset="0"/>
              </a:rPr>
              <a:t>App Store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743199" y="5181600"/>
            <a:ext cx="3505199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56708" y="4841155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Downloads</a:t>
            </a:r>
            <a:endParaRPr lang="en-US" sz="2000" dirty="0">
              <a:latin typeface="Corbel" pitchFamily="34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851" y="4841155"/>
            <a:ext cx="869264" cy="8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66" y="5029810"/>
            <a:ext cx="447599" cy="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http://images.wikia.com/windowsphone/images/b/b5/Handset-HTC7Moz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66" y="5031758"/>
            <a:ext cx="457200" cy="8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943601" y="2362200"/>
            <a:ext cx="2057399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Analysis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867400" y="685800"/>
            <a:ext cx="2057399" cy="8625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600" dirty="0" smtClean="0">
                <a:latin typeface="Corbel" pitchFamily="34" charset="0"/>
              </a:rPr>
              <a:t>Feedback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flipH="1">
            <a:off x="4942326" y="1015225"/>
            <a:ext cx="620274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Up Arrow 29"/>
          <p:cNvSpPr/>
          <p:nvPr/>
        </p:nvSpPr>
        <p:spPr>
          <a:xfrm>
            <a:off x="6858000" y="1645228"/>
            <a:ext cx="201267" cy="640772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248399" y="3124200"/>
            <a:ext cx="1447801" cy="43029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Server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6858000" y="3615154"/>
            <a:ext cx="201168" cy="1261646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90711" y="4038600"/>
            <a:ext cx="86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Traces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23968" y="1600200"/>
            <a:ext cx="1276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orbel" pitchFamily="34" charset="0"/>
              </a:rPr>
              <a:t>Developer</a:t>
            </a:r>
            <a:endParaRPr lang="en-US" sz="2000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18434" name="Picture 2" descr="http://www.mobileappsmaui.com/images/wp7/phones/wp7-samsung-foc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66" y="5029200"/>
            <a:ext cx="429234" cy="8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86097" y="2988577"/>
            <a:ext cx="2819402" cy="78801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Deployment</a:t>
            </a:r>
            <a:endParaRPr lang="en-US" sz="3200" dirty="0"/>
          </a:p>
        </p:txBody>
      </p:sp>
      <p:pic>
        <p:nvPicPr>
          <p:cNvPr id="38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41" y="427662"/>
            <a:ext cx="691286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7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6" dur="indefinite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 animBg="1"/>
      <p:bldP spid="9" grpId="0" animBg="1"/>
      <p:bldP spid="10" grpId="0" animBg="1"/>
      <p:bldP spid="14" grpId="0"/>
      <p:bldP spid="15" grpId="0" animBg="1"/>
      <p:bldP spid="17" grpId="0" animBg="1"/>
      <p:bldP spid="18" grpId="0"/>
      <p:bldP spid="19" grpId="0" animBg="1"/>
      <p:bldP spid="20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343399"/>
          </a:xfrm>
        </p:spPr>
        <p:txBody>
          <a:bodyPr>
            <a:normAutofit/>
          </a:bodyPr>
          <a:lstStyle/>
          <a:p>
            <a:r>
              <a:rPr lang="en-US" dirty="0" smtClean="0"/>
              <a:t>30 Windows Phone apps </a:t>
            </a:r>
          </a:p>
          <a:p>
            <a:r>
              <a:rPr lang="en-US" dirty="0" smtClean="0"/>
              <a:t>30 Users</a:t>
            </a:r>
          </a:p>
          <a:p>
            <a:r>
              <a:rPr lang="en-US" dirty="0" smtClean="0"/>
              <a:t>Over 4 months of data</a:t>
            </a:r>
          </a:p>
          <a:p>
            <a:r>
              <a:rPr lang="en-US" dirty="0" smtClean="0"/>
              <a:t>6750 app sessions</a:t>
            </a:r>
          </a:p>
          <a:p>
            <a:r>
              <a:rPr lang="en-US" dirty="0" smtClean="0"/>
              <a:t>33,000 minutes in apps</a:t>
            </a:r>
          </a:p>
          <a:p>
            <a:r>
              <a:rPr lang="en-US" dirty="0" smtClean="0"/>
              <a:t>167,000 user transactions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Deployment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78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User Transactions and Critical Path</a:t>
            </a:r>
            <a:endParaRPr lang="en-US" sz="4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85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Apps are highly asynchronous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42672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# edges in the critical path &lt;&lt; # edges in the transaction </a:t>
            </a:r>
          </a:p>
          <a:p>
            <a:pPr lvl="1"/>
            <a:r>
              <a:rPr lang="en-US" sz="2400" dirty="0" smtClean="0"/>
              <a:t>Top 2 edges responsible for 82% of transaction time</a:t>
            </a:r>
          </a:p>
          <a:p>
            <a:pPr lvl="1"/>
            <a:r>
              <a:rPr lang="en-US" sz="2400" dirty="0" smtClean="0"/>
              <a:t>App developer can focus on optimizing these edges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994410"/>
            <a:ext cx="8229600" cy="529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15% of the user transactions take more than </a:t>
            </a:r>
            <a:r>
              <a:rPr lang="en-US" sz="2600" dirty="0" smtClean="0">
                <a:solidFill>
                  <a:srgbClr val="FF0000"/>
                </a:solidFill>
              </a:rPr>
              <a:t>5 seconds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8145" y="5791200"/>
            <a:ext cx="8293395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</a:rPr>
              <a:t>Key reason why a system like AppInsight is needed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22" y="1981200"/>
            <a:ext cx="4889478" cy="23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200" y="2743200"/>
            <a:ext cx="182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Up to 7000 edges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8579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High variability in the wild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Aggregate Analysis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12" y="1524000"/>
            <a:ext cx="5029200" cy="237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962400"/>
            <a:ext cx="8458199" cy="495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29% transaction groups has multiple critical paths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495800"/>
            <a:ext cx="8229600" cy="1104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FF0000"/>
                </a:solidFill>
              </a:rPr>
              <a:t>Network, GPS state, Device model, User</a:t>
            </a:r>
          </a:p>
          <a:p>
            <a:pPr lvl="1"/>
            <a:r>
              <a:rPr lang="en-US" sz="3000" dirty="0">
                <a:solidFill>
                  <a:srgbClr val="0070C0"/>
                </a:solidFill>
              </a:rPr>
              <a:t>a</a:t>
            </a:r>
            <a:r>
              <a:rPr lang="en-US" sz="3000" dirty="0" smtClean="0">
                <a:solidFill>
                  <a:srgbClr val="0070C0"/>
                </a:solidFill>
              </a:rPr>
              <a:t>ll affects performance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9604" y="5638800"/>
            <a:ext cx="8293395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Key reason why </a:t>
            </a:r>
            <a:r>
              <a:rPr lang="en-US" sz="3000" dirty="0" smtClean="0">
                <a:solidFill>
                  <a:schemeClr val="bg1"/>
                </a:solidFill>
              </a:rPr>
              <a:t>performance monitoring </a:t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rgbClr val="FFFF00"/>
                </a:solidFill>
              </a:rPr>
              <a:t>in the wild </a:t>
            </a:r>
            <a:r>
              <a:rPr lang="en-US" sz="3000" dirty="0" smtClean="0"/>
              <a:t>is important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AppInsight Overhead</a:t>
            </a:r>
            <a:endParaRPr lang="en-US" sz="4000" dirty="0"/>
          </a:p>
        </p:txBody>
      </p:sp>
      <p:sp>
        <p:nvSpPr>
          <p:cNvPr id="5" name="Snip Single Corner Rectangle 4"/>
          <p:cNvSpPr/>
          <p:nvPr/>
        </p:nvSpPr>
        <p:spPr>
          <a:xfrm>
            <a:off x="292395" y="1143000"/>
            <a:ext cx="1536405" cy="1393686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nip Single Corner Rectangle 8"/>
          <p:cNvSpPr/>
          <p:nvPr/>
        </p:nvSpPr>
        <p:spPr>
          <a:xfrm>
            <a:off x="3733800" y="1150203"/>
            <a:ext cx="1536405" cy="1393686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nip Single Corner Rectangle 9"/>
          <p:cNvSpPr/>
          <p:nvPr/>
        </p:nvSpPr>
        <p:spPr>
          <a:xfrm>
            <a:off x="2044995" y="1162063"/>
            <a:ext cx="1536405" cy="1393686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nip Single Corner Rectangle 10"/>
          <p:cNvSpPr/>
          <p:nvPr/>
        </p:nvSpPr>
        <p:spPr>
          <a:xfrm>
            <a:off x="5486400" y="1143000"/>
            <a:ext cx="1536405" cy="1393686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nip Single Corner Rectangle 11"/>
          <p:cNvSpPr/>
          <p:nvPr/>
        </p:nvSpPr>
        <p:spPr>
          <a:xfrm>
            <a:off x="7239000" y="1143000"/>
            <a:ext cx="1536405" cy="1393686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1138535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rbel" pitchFamily="34" charset="0"/>
              </a:rPr>
              <a:t>Compute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3398" y="1143598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rbel" pitchFamily="34" charset="0"/>
              </a:rPr>
              <a:t>Network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8262" y="1136348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rbel" pitchFamily="34" charset="0"/>
              </a:rPr>
              <a:t>Memory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115020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rbel" pitchFamily="34" charset="0"/>
              </a:rPr>
              <a:t>Binary Size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0508" y="1117285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rbel" pitchFamily="34" charset="0"/>
              </a:rPr>
              <a:t>Battery</a:t>
            </a:r>
            <a:endParaRPr lang="en-US" sz="2400" b="1" dirty="0">
              <a:latin typeface="Corbe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600" y="1782595"/>
            <a:ext cx="1066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&lt;1%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1837" y="1760509"/>
            <a:ext cx="1200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1.2%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5995" y="1779572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2%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1131" y="1737717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4%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8144" y="1760509"/>
            <a:ext cx="1460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0.02%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425995" y="2895600"/>
            <a:ext cx="3949838" cy="805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Negligible Overhead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45805" y="3962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Impact on app performance is minimal</a:t>
            </a:r>
            <a:endParaRPr lang="en-US" dirty="0"/>
          </a:p>
          <a:p>
            <a:pPr lvl="1"/>
            <a:r>
              <a:rPr lang="en-US" sz="2000" dirty="0" smtClean="0"/>
              <a:t>Our users reported no cases of performance degradation</a:t>
            </a: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33400" y="4953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Low resource consumption</a:t>
            </a:r>
          </a:p>
        </p:txBody>
      </p:sp>
    </p:spTree>
    <p:extLst>
      <p:ext uri="{BB962C8B-B14F-4D97-AF65-F5344CB8AC3E}">
        <p14:creationId xmlns:p14="http://schemas.microsoft.com/office/powerpoint/2010/main" val="78713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5" grpId="0" build="p"/>
      <p:bldP spid="26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 Arrow 34"/>
          <p:cNvSpPr/>
          <p:nvPr/>
        </p:nvSpPr>
        <p:spPr>
          <a:xfrm>
            <a:off x="6858000" y="2914869"/>
            <a:ext cx="201168" cy="209331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2819399" y="1003735"/>
            <a:ext cx="704568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447800" y="860019"/>
            <a:ext cx="1196045" cy="461665"/>
            <a:chOff x="1447800" y="860019"/>
            <a:chExt cx="1196045" cy="461665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1447800" y="860019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" name="TextBox 15"/>
            <p:cNvSpPr txBox="1"/>
            <p:nvPr/>
          </p:nvSpPr>
          <p:spPr>
            <a:xfrm>
              <a:off x="1883555" y="860019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8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282" y="966699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Down Arrow 8"/>
          <p:cNvSpPr/>
          <p:nvPr/>
        </p:nvSpPr>
        <p:spPr>
          <a:xfrm>
            <a:off x="1943280" y="1447801"/>
            <a:ext cx="201168" cy="517813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2057400"/>
            <a:ext cx="2057399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Instrumenter</a:t>
            </a:r>
            <a:endParaRPr lang="en-US" sz="2600" dirty="0">
              <a:latin typeface="Corbe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71584" y="3576935"/>
            <a:ext cx="1196045" cy="461665"/>
            <a:chOff x="1471584" y="3576935"/>
            <a:chExt cx="1196045" cy="461665"/>
          </a:xfrm>
        </p:grpSpPr>
        <p:sp>
          <p:nvSpPr>
            <p:cNvPr id="11" name="Snip Single Corner Rectangle 10"/>
            <p:cNvSpPr/>
            <p:nvPr/>
          </p:nvSpPr>
          <p:spPr>
            <a:xfrm>
              <a:off x="1471584" y="3576935"/>
              <a:ext cx="1196045" cy="457200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1907339" y="3576935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13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066" y="3683615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5"/>
          <p:cNvSpPr txBox="1"/>
          <p:nvPr/>
        </p:nvSpPr>
        <p:spPr>
          <a:xfrm>
            <a:off x="1405974" y="327660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orbel" pitchFamily="34" charset="0"/>
              </a:rPr>
              <a:t>Instrumented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907339" y="2667000"/>
            <a:ext cx="201168" cy="582001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1910730" y="4191000"/>
            <a:ext cx="201168" cy="560308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" name="TextBox 15"/>
          <p:cNvSpPr txBox="1"/>
          <p:nvPr/>
        </p:nvSpPr>
        <p:spPr>
          <a:xfrm>
            <a:off x="1343214" y="5695890"/>
            <a:ext cx="1247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orbel" pitchFamily="34" charset="0"/>
              </a:rPr>
              <a:t>App Store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743199" y="5181600"/>
            <a:ext cx="3505199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56708" y="4841155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Downloads</a:t>
            </a:r>
            <a:endParaRPr lang="en-US" sz="2000" dirty="0">
              <a:latin typeface="Corbel" pitchFamily="34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851" y="4841155"/>
            <a:ext cx="869264" cy="8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66" y="5029810"/>
            <a:ext cx="447599" cy="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http://images.wikia.com/windowsphone/images/b/b5/Handset-HTC7Moz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66" y="5031758"/>
            <a:ext cx="457200" cy="8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943601" y="2362200"/>
            <a:ext cx="2057399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Analysis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867400" y="685800"/>
            <a:ext cx="2057399" cy="8625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600" dirty="0" smtClean="0">
                <a:latin typeface="Corbel" pitchFamily="34" charset="0"/>
              </a:rPr>
              <a:t>Feedback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flipH="1">
            <a:off x="4942326" y="1015225"/>
            <a:ext cx="620274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Up Arrow 29"/>
          <p:cNvSpPr/>
          <p:nvPr/>
        </p:nvSpPr>
        <p:spPr>
          <a:xfrm>
            <a:off x="6858000" y="1645228"/>
            <a:ext cx="201267" cy="640772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248399" y="3124200"/>
            <a:ext cx="1447801" cy="43029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Server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6858000" y="3615154"/>
            <a:ext cx="201168" cy="1261646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90711" y="4038600"/>
            <a:ext cx="86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Traces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23968" y="1600200"/>
            <a:ext cx="1276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orbel" pitchFamily="34" charset="0"/>
              </a:rPr>
              <a:t>Developer</a:t>
            </a:r>
            <a:endParaRPr lang="en-US" sz="2000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18434" name="Picture 2" descr="http://www.mobileappsmaui.com/images/wp7/phones/wp7-samsung-foc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66" y="5029200"/>
            <a:ext cx="429234" cy="8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41" y="427662"/>
            <a:ext cx="691286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 Arrow 34"/>
          <p:cNvSpPr/>
          <p:nvPr/>
        </p:nvSpPr>
        <p:spPr>
          <a:xfrm>
            <a:off x="6858000" y="2914869"/>
            <a:ext cx="201168" cy="209331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2819399" y="1003735"/>
            <a:ext cx="704568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447800" y="860019"/>
            <a:ext cx="1196045" cy="461665"/>
            <a:chOff x="1447800" y="860019"/>
            <a:chExt cx="1196045" cy="461665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1447800" y="860019"/>
              <a:ext cx="1196045" cy="457200"/>
            </a:xfrm>
            <a:prstGeom prst="snip1Rect">
              <a:avLst/>
            </a:prstGeom>
            <a:solidFill>
              <a:schemeClr val="bg1">
                <a:lumMod val="7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" name="TextBox 15"/>
            <p:cNvSpPr txBox="1"/>
            <p:nvPr/>
          </p:nvSpPr>
          <p:spPr>
            <a:xfrm>
              <a:off x="1883555" y="860019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8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282" y="966699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Down Arrow 8"/>
          <p:cNvSpPr/>
          <p:nvPr/>
        </p:nvSpPr>
        <p:spPr>
          <a:xfrm>
            <a:off x="1943280" y="1447801"/>
            <a:ext cx="201168" cy="517813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2057400"/>
            <a:ext cx="2057399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Instrumenter</a:t>
            </a:r>
            <a:endParaRPr lang="en-US" sz="2600" dirty="0">
              <a:latin typeface="Corbe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71584" y="3576935"/>
            <a:ext cx="1196045" cy="461665"/>
            <a:chOff x="1471584" y="3576935"/>
            <a:chExt cx="1196045" cy="461665"/>
          </a:xfrm>
        </p:grpSpPr>
        <p:sp>
          <p:nvSpPr>
            <p:cNvPr id="11" name="Snip Single Corner Rectangle 10"/>
            <p:cNvSpPr/>
            <p:nvPr/>
          </p:nvSpPr>
          <p:spPr>
            <a:xfrm>
              <a:off x="1471584" y="3576935"/>
              <a:ext cx="1196045" cy="457200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1907339" y="3576935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13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066" y="3683615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5"/>
          <p:cNvSpPr txBox="1"/>
          <p:nvPr/>
        </p:nvSpPr>
        <p:spPr>
          <a:xfrm>
            <a:off x="1405974" y="327660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orbel" pitchFamily="34" charset="0"/>
              </a:rPr>
              <a:t>Instrumented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907339" y="2667000"/>
            <a:ext cx="201168" cy="582001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1910730" y="4191000"/>
            <a:ext cx="201168" cy="560308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" name="TextBox 15"/>
          <p:cNvSpPr txBox="1"/>
          <p:nvPr/>
        </p:nvSpPr>
        <p:spPr>
          <a:xfrm>
            <a:off x="1343214" y="5695890"/>
            <a:ext cx="1247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orbel" pitchFamily="34" charset="0"/>
              </a:rPr>
              <a:t>App Store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743199" y="5181600"/>
            <a:ext cx="3505199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56708" y="4841155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Downloads</a:t>
            </a:r>
            <a:endParaRPr lang="en-US" sz="2000" dirty="0">
              <a:latin typeface="Corbel" pitchFamily="34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851" y="4841155"/>
            <a:ext cx="869264" cy="8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66" y="5029810"/>
            <a:ext cx="447599" cy="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http://images.wikia.com/windowsphone/images/b/b5/Handset-HTC7Moz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66" y="5031758"/>
            <a:ext cx="457200" cy="8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943601" y="2362200"/>
            <a:ext cx="2057399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Analysis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867400" y="685800"/>
            <a:ext cx="2057399" cy="8625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600" dirty="0" smtClean="0">
                <a:latin typeface="Corbel" pitchFamily="34" charset="0"/>
              </a:rPr>
              <a:t>Feedback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flipH="1">
            <a:off x="4942326" y="1015225"/>
            <a:ext cx="620274" cy="201168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Up Arrow 29"/>
          <p:cNvSpPr/>
          <p:nvPr/>
        </p:nvSpPr>
        <p:spPr>
          <a:xfrm>
            <a:off x="6858000" y="1645228"/>
            <a:ext cx="201267" cy="640772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248399" y="3124200"/>
            <a:ext cx="1447801" cy="43029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Server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6858000" y="3615154"/>
            <a:ext cx="201168" cy="1261646"/>
          </a:xfrm>
          <a:prstGeom prst="up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90711" y="4038600"/>
            <a:ext cx="86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Traces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23968" y="1600200"/>
            <a:ext cx="1276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orbel" pitchFamily="34" charset="0"/>
              </a:rPr>
              <a:t>Developer</a:t>
            </a:r>
            <a:endParaRPr lang="en-US" sz="2000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18434" name="Picture 2" descr="http://www.mobileappsmaui.com/images/wp7/phones/wp7-samsung-foc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66" y="5029200"/>
            <a:ext cx="429234" cy="8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41" y="427662"/>
            <a:ext cx="691286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4901" y="228600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orbel" pitchFamily="34" charset="0"/>
              </a:rPr>
              <a:t>Improved</a:t>
            </a:r>
            <a:endParaRPr lang="en-US" sz="3600" dirty="0">
              <a:solidFill>
                <a:srgbClr val="0070C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6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7" dur="indefinite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 animBg="1"/>
      <p:bldP spid="10" grpId="0" animBg="1"/>
      <p:bldP spid="14" grpId="0"/>
      <p:bldP spid="15" grpId="0" animBg="1"/>
      <p:bldP spid="17" grpId="0" animBg="1"/>
      <p:bldP spid="18" grpId="0"/>
      <p:bldP spid="19" grpId="0" animBg="1"/>
      <p:bldP spid="20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87032" y="1115568"/>
            <a:ext cx="4621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“Slower </a:t>
            </a:r>
            <a:r>
              <a:rPr lang="en-US" sz="4000" dirty="0"/>
              <a:t>than a snail</a:t>
            </a:r>
            <a:r>
              <a:rPr lang="en-US" sz="4000" dirty="0" smtClean="0"/>
              <a:t>.”</a:t>
            </a:r>
            <a:endParaRPr lang="en-US" sz="4000" dirty="0"/>
          </a:p>
        </p:txBody>
      </p:sp>
      <p:pic>
        <p:nvPicPr>
          <p:cNvPr id="12" name="Picture 60" descr="Netfli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97" y="11734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87032" y="1953768"/>
            <a:ext cx="6160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“Slow </a:t>
            </a:r>
            <a:r>
              <a:rPr lang="en-US" sz="2000" dirty="0"/>
              <a:t>and </a:t>
            </a:r>
            <a:r>
              <a:rPr lang="en-US" sz="4000" dirty="0"/>
              <a:t>unresponsive like </a:t>
            </a:r>
            <a:r>
              <a:rPr lang="en-US" sz="4000" dirty="0" smtClean="0"/>
              <a:t>mud”</a:t>
            </a:r>
            <a:endParaRPr lang="en-US" sz="4000" dirty="0"/>
          </a:p>
        </p:txBody>
      </p:sp>
      <p:pic>
        <p:nvPicPr>
          <p:cNvPr id="18" name="Picture 76" descr="Amazon Mob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2" y="199644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96780" y="4468368"/>
            <a:ext cx="6990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“Consistently </a:t>
            </a:r>
            <a:r>
              <a:rPr lang="en-US" sz="4000" dirty="0"/>
              <a:t>3 seconds behind </a:t>
            </a:r>
            <a:r>
              <a:rPr lang="en-US" sz="2000" dirty="0"/>
              <a:t>where I touch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pic>
        <p:nvPicPr>
          <p:cNvPr id="2054" name="Picture 6" descr="e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6532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687032" y="363897"/>
            <a:ext cx="5289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“So slow</a:t>
            </a:r>
            <a:r>
              <a:rPr lang="en-US" sz="2000" dirty="0" smtClean="0"/>
              <a:t>. Did </a:t>
            </a:r>
            <a:r>
              <a:rPr lang="en-US" sz="2000" dirty="0"/>
              <a:t>an intern write this app</a:t>
            </a:r>
            <a:r>
              <a:rPr lang="en-US" sz="2000" dirty="0" smtClean="0"/>
              <a:t>??”</a:t>
            </a:r>
            <a:endParaRPr lang="en-US" sz="2000" dirty="0"/>
          </a:p>
        </p:txBody>
      </p:sp>
      <p:pic>
        <p:nvPicPr>
          <p:cNvPr id="23" name="Picture 16" descr="http://a1.mzstatic.com/us/r1000/064/Purple/v4/78/8d/c4/788dc4de-dd11-aa10-72df-37e60a64aefa/mzl.ylmlurzm.175x175-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2" y="35356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676400" y="3630168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“Very </a:t>
            </a:r>
            <a:r>
              <a:rPr lang="en-US" sz="4000" dirty="0"/>
              <a:t>very slow </a:t>
            </a:r>
            <a:r>
              <a:rPr lang="en-US" sz="2000" dirty="0"/>
              <a:t>compared to even </a:t>
            </a:r>
            <a:r>
              <a:rPr lang="en-US" sz="2000" dirty="0" smtClean="0"/>
              <a:t>browsing web.”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1695892" y="2791968"/>
            <a:ext cx="6239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“Sluggish </a:t>
            </a:r>
            <a:r>
              <a:rPr lang="en-US" sz="2000" dirty="0"/>
              <a:t>and freezes my HTC </a:t>
            </a:r>
            <a:r>
              <a:rPr lang="en-US" sz="2000" dirty="0" smtClean="0"/>
              <a:t>phone.”</a:t>
            </a:r>
            <a:endParaRPr lang="en-US" sz="2000" dirty="0"/>
          </a:p>
        </p:txBody>
      </p:sp>
      <p:pic>
        <p:nvPicPr>
          <p:cNvPr id="27" name="Picture 26" descr="http://a5.mzstatic.com/us/r1000/120/Purple/v4/2c/bd/8f/2cbd8f42-3865-492f-0445-441e8aca4757/mzl.kcxliyzs.175x175-7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appsrumors.com/wp-content/uploads/2012/03/kindle_ic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4236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676400" y="5230368"/>
            <a:ext cx="4412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“Loading </a:t>
            </a:r>
            <a:r>
              <a:rPr lang="en-US" sz="2000" dirty="0"/>
              <a:t>GPS data is </a:t>
            </a:r>
            <a:r>
              <a:rPr lang="en-US" sz="4000" dirty="0"/>
              <a:t>*** </a:t>
            </a:r>
            <a:r>
              <a:rPr lang="en-US" sz="4000" dirty="0" smtClean="0"/>
              <a:t>slow”</a:t>
            </a:r>
            <a:endParaRPr lang="en-US" sz="4000" dirty="0"/>
          </a:p>
        </p:txBody>
      </p:sp>
      <p:pic>
        <p:nvPicPr>
          <p:cNvPr id="30" name="Picture 160" descr="http://a3.mzstatic.com/us/r1000/063/Purple/v4/40/61/4b/40614bb3-ec5e-6f25-6643-4c5575dd431f/mza_5600269628804470506.175x175-7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2" y="52882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545804" y="5867400"/>
            <a:ext cx="8293396" cy="805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Performance problems are </a:t>
            </a:r>
            <a:r>
              <a:rPr lang="en-US" sz="3000" dirty="0" smtClean="0">
                <a:solidFill>
                  <a:srgbClr val="FFFF00"/>
                </a:solidFill>
              </a:rPr>
              <a:t>inevitable in the wild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5800" y="1447800"/>
            <a:ext cx="8001000" cy="3276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59537" y="3940314"/>
            <a:ext cx="5631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Hard to emulate in the lab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Diverse environmental conditions</a:t>
            </a:r>
          </a:p>
          <a:p>
            <a:pPr lvl="1"/>
            <a:r>
              <a:rPr lang="en-US" dirty="0" smtClean="0"/>
              <a:t>Network connectivity, GPS signal quality, etc</a:t>
            </a:r>
          </a:p>
          <a:p>
            <a:r>
              <a:rPr lang="en-US" dirty="0" smtClean="0"/>
              <a:t>Variety of hardware and OS versions</a:t>
            </a:r>
          </a:p>
          <a:p>
            <a:r>
              <a:rPr lang="en-US" dirty="0" smtClean="0"/>
              <a:t>Wide range of user interactions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288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2" dur="indefinite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9" grpId="0"/>
      <p:bldP spid="25" grpId="0"/>
      <p:bldP spid="26" grpId="0"/>
      <p:bldP spid="21" grpId="0"/>
      <p:bldP spid="20" grpId="0" animBg="1"/>
      <p:bldP spid="2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App</a:t>
            </a:r>
            <a:r>
              <a:rPr lang="en-US" sz="2800" dirty="0" smtClean="0"/>
              <a:t>: My App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Problem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C00000"/>
                </a:solidFill>
              </a:rPr>
              <a:t>UI Hog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AppInsight</a:t>
            </a:r>
            <a:r>
              <a:rPr lang="en-US" sz="2800" dirty="0" smtClean="0"/>
              <a:t>:</a:t>
            </a:r>
          </a:p>
          <a:p>
            <a:pPr marL="457200" indent="-457200"/>
            <a:r>
              <a:rPr lang="en-US" sz="2600" dirty="0"/>
              <a:t>Aggregate </a:t>
            </a:r>
            <a:r>
              <a:rPr lang="en-US" sz="2600" dirty="0" smtClean="0"/>
              <a:t>analysis </a:t>
            </a:r>
            <a:r>
              <a:rPr lang="en-US" sz="2600" dirty="0"/>
              <a:t>showed </a:t>
            </a:r>
            <a:r>
              <a:rPr lang="en-US" sz="2600" dirty="0" smtClean="0"/>
              <a:t>high performance variability</a:t>
            </a:r>
          </a:p>
          <a:p>
            <a:pPr marL="857250" lvl="1" indent="-457200"/>
            <a:r>
              <a:rPr lang="en-US" sz="2200" dirty="0" smtClean="0"/>
              <a:t>Attributed to UI thread</a:t>
            </a:r>
          </a:p>
          <a:p>
            <a:pPr marL="457200" indent="-457200"/>
            <a:r>
              <a:rPr lang="en-US" sz="2600" dirty="0" smtClean="0"/>
              <a:t>Abnormal </a:t>
            </a:r>
            <a:r>
              <a:rPr lang="en-US" sz="2600" dirty="0"/>
              <a:t>latencies </a:t>
            </a:r>
            <a:r>
              <a:rPr lang="en-US" sz="2600" b="1" dirty="0"/>
              <a:t>only at the start of the </a:t>
            </a:r>
            <a:r>
              <a:rPr lang="en-US" sz="2600" b="1" dirty="0" smtClean="0"/>
              <a:t>session</a:t>
            </a:r>
          </a:p>
          <a:p>
            <a:pPr marL="457200" indent="-457200"/>
            <a:r>
              <a:rPr lang="en-US" sz="2600" dirty="0" smtClean="0"/>
              <a:t>System </a:t>
            </a:r>
            <a:r>
              <a:rPr lang="en-US" sz="2600" dirty="0"/>
              <a:t>loading DLLs in the critical </a:t>
            </a:r>
            <a:r>
              <a:rPr lang="en-US" sz="2600" dirty="0" smtClean="0"/>
              <a:t>path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Developer Case Study</a:t>
            </a:r>
            <a:endParaRPr lang="en-US" sz="3600" dirty="0"/>
          </a:p>
        </p:txBody>
      </p:sp>
      <p:pic>
        <p:nvPicPr>
          <p:cNvPr id="4" name="Picture 10" descr="http://www.clker.com/cliparts/1/f/9/4/11949846671265795008people_juliane_krug_08c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04" y="301752"/>
            <a:ext cx="668244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App</a:t>
            </a:r>
            <a:r>
              <a:rPr lang="en-US" sz="2800" dirty="0" smtClean="0"/>
              <a:t>: Popular App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Problem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C00000"/>
                </a:solidFill>
              </a:rPr>
              <a:t>Slow Transactions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AppInsight</a:t>
            </a:r>
            <a:r>
              <a:rPr lang="en-US" sz="2800" dirty="0" smtClean="0"/>
              <a:t>:</a:t>
            </a:r>
          </a:p>
          <a:p>
            <a:pPr marL="457200" indent="-457200"/>
            <a:r>
              <a:rPr lang="en-US" sz="2600" dirty="0"/>
              <a:t>Aggregate </a:t>
            </a:r>
            <a:r>
              <a:rPr lang="en-US" sz="2600" dirty="0" smtClean="0"/>
              <a:t>analysis </a:t>
            </a:r>
            <a:r>
              <a:rPr lang="en-US" sz="2600" dirty="0"/>
              <a:t>showed 3G latencies significantly affecting critical paths</a:t>
            </a:r>
          </a:p>
          <a:p>
            <a:pPr marL="857250" lvl="1" indent="-457200"/>
            <a:r>
              <a:rPr lang="en-US" sz="2200" dirty="0"/>
              <a:t>Known issue but </a:t>
            </a:r>
            <a:r>
              <a:rPr lang="en-US" sz="2200" dirty="0" smtClean="0"/>
              <a:t>no </a:t>
            </a:r>
            <a:r>
              <a:rPr lang="en-US" sz="2200" dirty="0"/>
              <a:t>quantitative data </a:t>
            </a:r>
          </a:p>
          <a:p>
            <a:pPr marL="457200" indent="-457200"/>
            <a:r>
              <a:rPr lang="en-US" sz="2600" dirty="0" smtClean="0"/>
              <a:t>Current caching policy insufficient</a:t>
            </a:r>
          </a:p>
          <a:p>
            <a:pPr marL="857250" lvl="1" indent="-457200"/>
            <a:r>
              <a:rPr lang="en-US" sz="2200" dirty="0" smtClean="0"/>
              <a:t>Quantitative data</a:t>
            </a:r>
          </a:p>
          <a:p>
            <a:pPr marL="457200" indent="-457200"/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Developer Case Study</a:t>
            </a:r>
            <a:endParaRPr lang="en-US" sz="3600" dirty="0"/>
          </a:p>
        </p:txBody>
      </p:sp>
      <p:pic>
        <p:nvPicPr>
          <p:cNvPr id="4" name="Picture 8" descr="http://www.fordesigner.com/imguploads/Image/cjbc/zcool/png20080526/12118117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1752"/>
            <a:ext cx="1152144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9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Developer Case Study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App</a:t>
            </a:r>
            <a:r>
              <a:rPr lang="en-US" sz="2800" dirty="0" smtClean="0"/>
              <a:t>: Professional App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Problem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C00000"/>
                </a:solidFill>
              </a:rPr>
              <a:t>Slow Transactions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AppInsight</a:t>
            </a:r>
            <a:r>
              <a:rPr lang="en-US" sz="2800" dirty="0" smtClean="0"/>
              <a:t>:</a:t>
            </a:r>
          </a:p>
          <a:p>
            <a:pPr marL="457200" indent="-457200"/>
            <a:r>
              <a:rPr lang="en-US" sz="2600" dirty="0" smtClean="0"/>
              <a:t>Custom instrumentation in the critical path</a:t>
            </a:r>
            <a:endParaRPr lang="en-US" sz="2600" dirty="0"/>
          </a:p>
          <a:p>
            <a:pPr marL="857250" lvl="1" indent="-457200"/>
            <a:r>
              <a:rPr lang="en-US" sz="2200" dirty="0" smtClean="0"/>
              <a:t>Affecting user perceived delay</a:t>
            </a:r>
            <a:endParaRPr lang="en-US" sz="22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 descr="http://png-4.findicons.com/files/icons/61/dragon_soft/128/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1152143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5000" dirty="0" smtClean="0"/>
              <a:t>AppInsight</a:t>
            </a:r>
            <a:endParaRPr lang="en-US" sz="5000" dirty="0"/>
          </a:p>
        </p:txBody>
      </p:sp>
      <p:sp>
        <p:nvSpPr>
          <p:cNvPr id="6" name="Rounded Rectangle 5"/>
          <p:cNvSpPr/>
          <p:nvPr/>
        </p:nvSpPr>
        <p:spPr>
          <a:xfrm>
            <a:off x="1981200" y="4572000"/>
            <a:ext cx="5181600" cy="1676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Extremely </a:t>
            </a:r>
            <a:r>
              <a:rPr lang="en-US" sz="3200" dirty="0"/>
              <a:t>low overhead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Zero </a:t>
            </a:r>
            <a:r>
              <a:rPr lang="en-US" sz="3200" dirty="0"/>
              <a:t>developer effort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Readily deployable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610600" cy="1600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600" dirty="0" smtClean="0"/>
              <a:t>Automatically tracks </a:t>
            </a:r>
            <a:r>
              <a:rPr lang="en-US" sz="2600" dirty="0" smtClean="0">
                <a:solidFill>
                  <a:srgbClr val="C00000"/>
                </a:solidFill>
              </a:rPr>
              <a:t>User Transactions</a:t>
            </a:r>
          </a:p>
          <a:p>
            <a:r>
              <a:rPr lang="en-US" sz="2600" dirty="0" smtClean="0"/>
              <a:t>Identifies </a:t>
            </a:r>
            <a:r>
              <a:rPr lang="en-US" sz="2600" dirty="0" smtClean="0">
                <a:solidFill>
                  <a:srgbClr val="C00000"/>
                </a:solidFill>
              </a:rPr>
              <a:t>Critical Paths </a:t>
            </a:r>
            <a:r>
              <a:rPr lang="en-US" sz="2600" dirty="0" smtClean="0"/>
              <a:t>and</a:t>
            </a:r>
            <a:r>
              <a:rPr lang="en-US" sz="2600" dirty="0" smtClean="0">
                <a:solidFill>
                  <a:srgbClr val="C00000"/>
                </a:solidFill>
              </a:rPr>
              <a:t> Exception Paths</a:t>
            </a:r>
          </a:p>
          <a:p>
            <a:r>
              <a:rPr lang="en-US" sz="2600" dirty="0" smtClean="0">
                <a:solidFill>
                  <a:srgbClr val="C00000"/>
                </a:solidFill>
              </a:rPr>
              <a:t>Aggregate Analysis </a:t>
            </a:r>
            <a:r>
              <a:rPr lang="en-US" sz="2600" dirty="0"/>
              <a:t>h</a:t>
            </a:r>
            <a:r>
              <a:rPr lang="en-US" sz="2600" dirty="0" smtClean="0"/>
              <a:t>ighlights factors affecting performance</a:t>
            </a:r>
            <a:endParaRPr lang="en-US" sz="2600" dirty="0" smtClean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1066800"/>
            <a:ext cx="8229600" cy="1295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Helps app developers understand performance bottlenecks in the wild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292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cares about Windows Phone. Can you do it for Android and iPhone?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was done in 1982. Don’t you read related </a:t>
            </a:r>
            <a:r>
              <a:rPr lang="en-US" dirty="0"/>
              <a:t>work?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you one of those who don’t care about user privacy?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Sounds </a:t>
            </a:r>
            <a:r>
              <a:rPr lang="en-US" dirty="0"/>
              <a:t>too good. Are there any limitations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you going to release it? Or is it a one off paper?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totally don’t get why you are doing this!?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5000" dirty="0" smtClean="0"/>
              <a:t>FAQ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9342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AppInsight can miss certain causal relationships</a:t>
            </a:r>
          </a:p>
          <a:p>
            <a:r>
              <a:rPr lang="en-US" sz="2800" dirty="0" smtClean="0"/>
              <a:t>Does not track data dependencies</a:t>
            </a:r>
          </a:p>
          <a:p>
            <a:pPr lvl="1"/>
            <a:r>
              <a:rPr lang="en-US" sz="2400" dirty="0" smtClean="0"/>
              <a:t>Two threads communicating through a shared variable</a:t>
            </a:r>
          </a:p>
          <a:p>
            <a:pPr lvl="2"/>
            <a:r>
              <a:rPr lang="en-US" sz="2000" dirty="0" smtClean="0"/>
              <a:t>One thread polling</a:t>
            </a:r>
          </a:p>
          <a:p>
            <a:pPr lvl="1"/>
            <a:r>
              <a:rPr lang="en-US" sz="2400" dirty="0" smtClean="0"/>
              <a:t>Uses heuristics to warn the developer</a:t>
            </a:r>
          </a:p>
          <a:p>
            <a:r>
              <a:rPr lang="en-US" sz="2800" dirty="0" smtClean="0"/>
              <a:t>Will miss implicit casual relationships</a:t>
            </a:r>
          </a:p>
          <a:p>
            <a:pPr lvl="1"/>
            <a:r>
              <a:rPr lang="en-US" sz="2400" dirty="0" smtClean="0"/>
              <a:t>Resource contention</a:t>
            </a:r>
          </a:p>
          <a:p>
            <a:r>
              <a:rPr lang="en-US" sz="2800" dirty="0" smtClean="0"/>
              <a:t>Does not track that state left behind</a:t>
            </a:r>
          </a:p>
          <a:p>
            <a:pPr lvl="1"/>
            <a:r>
              <a:rPr lang="en-US" sz="2400" dirty="0" smtClean="0"/>
              <a:t>Dependencies resulting from such state</a:t>
            </a:r>
          </a:p>
          <a:p>
            <a:pPr lvl="1"/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Limitations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1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67827" y="1219200"/>
            <a:ext cx="7966573" cy="1676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7828" y="1274802"/>
            <a:ext cx="79248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What is the user-perceived delay?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7827" y="1981200"/>
            <a:ext cx="796657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</a:rPr>
              <a:t>Where is the bottleneck?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600" y="2286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Monitor Performance in the Hands of Users</a:t>
            </a:r>
            <a:endParaRPr lang="en-US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680363" y="5171144"/>
            <a:ext cx="8158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Significant barrier for most app developers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3352800"/>
            <a:ext cx="7620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Little platform support</a:t>
            </a:r>
          </a:p>
          <a:p>
            <a:r>
              <a:rPr lang="en-US" dirty="0" smtClean="0"/>
              <a:t>Only option is to instrument your app</a:t>
            </a:r>
          </a:p>
          <a:p>
            <a:pPr lvl="1"/>
            <a:r>
              <a:rPr lang="en-US" dirty="0" smtClean="0"/>
              <a:t>Manage your own logging infrastructure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7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67827" y="1219200"/>
            <a:ext cx="7966573" cy="1676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AppInsight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8229600" cy="35052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400" dirty="0" smtClean="0"/>
              <a:t>Automatic App Instrumentation</a:t>
            </a:r>
          </a:p>
          <a:p>
            <a:pPr lvl="1"/>
            <a:r>
              <a:rPr lang="en-US" sz="2600" dirty="0" smtClean="0"/>
              <a:t>Zero developer effort</a:t>
            </a:r>
          </a:p>
          <a:p>
            <a:pPr lvl="1"/>
            <a:r>
              <a:rPr lang="en-US" sz="2600" dirty="0" smtClean="0"/>
              <a:t>Binary Instrumentation</a:t>
            </a:r>
          </a:p>
          <a:p>
            <a:r>
              <a:rPr lang="en-US" sz="3400" dirty="0" smtClean="0"/>
              <a:t>Readily deployable</a:t>
            </a:r>
          </a:p>
          <a:p>
            <a:pPr lvl="1"/>
            <a:r>
              <a:rPr lang="en-US" sz="2600" dirty="0" smtClean="0"/>
              <a:t>No changes to the OS or runtime</a:t>
            </a:r>
          </a:p>
          <a:p>
            <a:r>
              <a:rPr lang="en-US" sz="3400" dirty="0" smtClean="0"/>
              <a:t>Low overhead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7828" y="1274802"/>
            <a:ext cx="792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</a:rPr>
              <a:t>What is the user-perceived delay?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7827" y="1981200"/>
            <a:ext cx="796657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</a:rPr>
              <a:t>Where is the bottleneck?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7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9.5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4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6.6|4.9|5.5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4.3|3.7|7.9|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6|9.6|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18696</TotalTime>
  <Words>2626</Words>
  <Application>Microsoft Office PowerPoint</Application>
  <PresentationFormat>On-screen Show (4:3)</PresentationFormat>
  <Paragraphs>977</Paragraphs>
  <Slides>75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AppInsight:  Mobile App Performance Monitoring in the Wild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user-perceived delay?</vt:lpstr>
      <vt:lpstr>AppInsight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is the bottleneck?</vt:lpstr>
      <vt:lpstr>PowerPoint Presentation</vt:lpstr>
      <vt:lpstr>PowerPoint Presentation</vt:lpstr>
      <vt:lpstr>AppInsight</vt:lpstr>
      <vt:lpstr>PowerPoint Presentation</vt:lpstr>
      <vt:lpstr>Capturing User Transaction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Capturing Thread Execution</vt:lpstr>
      <vt:lpstr>Identify Upcalls</vt:lpstr>
      <vt:lpstr>Instrument Upcalls</vt:lpstr>
      <vt:lpstr>PowerPoint Presentation</vt:lpstr>
      <vt:lpstr>Async Calls and Callbacks</vt:lpstr>
      <vt:lpstr>Matching Async Call to its Callback</vt:lpstr>
      <vt:lpstr>PowerPoint Presentation</vt:lpstr>
      <vt:lpstr>Detour Callbacks</vt:lpstr>
      <vt:lpstr>Detour Callbacks</vt:lpstr>
      <vt:lpstr>Detour Callbacks</vt:lpstr>
      <vt:lpstr>Matching Async Call to its Callback</vt:lpstr>
      <vt:lpstr>PowerPoint Presentation</vt:lpstr>
      <vt:lpstr>PowerPoint Presentation</vt:lpstr>
      <vt:lpstr>PowerPoint Presentation</vt:lpstr>
      <vt:lpstr>Analysis</vt:lpstr>
      <vt:lpstr>Critical Path</vt:lpstr>
      <vt:lpstr>Analysis</vt:lpstr>
      <vt:lpstr>Aggregate Analysis</vt:lpstr>
      <vt:lpstr>Analysis</vt:lpstr>
      <vt:lpstr>Failures in the wild</vt:lpstr>
      <vt:lpstr>Analysis</vt:lpstr>
      <vt:lpstr>PowerPoint Presentation</vt:lpstr>
      <vt:lpstr>Developer Feedback</vt:lpstr>
      <vt:lpstr>PowerPoint Presentation</vt:lpstr>
      <vt:lpstr>Deployment</vt:lpstr>
      <vt:lpstr>User Transactions and Critical Path</vt:lpstr>
      <vt:lpstr>Aggregate Analysis</vt:lpstr>
      <vt:lpstr>AppInsight Overhead</vt:lpstr>
      <vt:lpstr>PowerPoint Presentation</vt:lpstr>
      <vt:lpstr>PowerPoint Presentation</vt:lpstr>
      <vt:lpstr>Developer Case Study</vt:lpstr>
      <vt:lpstr>PowerPoint Presentation</vt:lpstr>
      <vt:lpstr>Developer Case Study</vt:lpstr>
      <vt:lpstr>AppInsight</vt:lpstr>
      <vt:lpstr>FAQ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Lenin Ravindranath Sivalingam</dc:creator>
  <cp:lastModifiedBy>Lenin Ravindranath Sivalingam</cp:lastModifiedBy>
  <cp:revision>5435</cp:revision>
  <dcterms:created xsi:type="dcterms:W3CDTF">2012-09-24T05:48:21Z</dcterms:created>
  <dcterms:modified xsi:type="dcterms:W3CDTF">2012-10-17T00:15:35Z</dcterms:modified>
</cp:coreProperties>
</file>