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1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80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3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6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7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5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3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9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9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8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2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4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66B5E-CA54-4B2E-95A7-20764410877F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EFA48-D512-4A17-B599-855DFC812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4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Adaptive Application Analytics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MCRC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XAP Rewriting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28750"/>
            <a:ext cx="88500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886828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1428328"/>
            <a:ext cx="15906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334000" y="1314450"/>
            <a:ext cx="1885950" cy="1962150"/>
            <a:chOff x="6019800" y="1566862"/>
            <a:chExt cx="1885950" cy="196215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1566862"/>
              <a:ext cx="1885950" cy="1962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6019800" y="2393157"/>
              <a:ext cx="1885950" cy="197643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186" y="3738572"/>
            <a:ext cx="3147010" cy="44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83705" y="2550378"/>
            <a:ext cx="1921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Rewrite Manifests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62688" y="2858869"/>
            <a:ext cx="1981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 DLL entry</a:t>
            </a:r>
          </a:p>
          <a:p>
            <a:r>
              <a:rPr lang="en-US" dirty="0" smtClean="0"/>
              <a:t>Include capabilities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54993" y="48006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Find Functions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11582" y="5105399"/>
            <a:ext cx="2294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Launching, Closing</a:t>
            </a:r>
          </a:p>
          <a:p>
            <a:r>
              <a:rPr lang="en-US" dirty="0" smtClean="0"/>
              <a:t>Activated, Deactivated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19800"/>
            <a:ext cx="6096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3517976" y="5104821"/>
            <a:ext cx="141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Rewrite DLLs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695998" y="5453556"/>
            <a:ext cx="1425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Inject IL code</a:t>
            </a: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972" y="4629150"/>
            <a:ext cx="886828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4540312"/>
            <a:ext cx="88500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42" y="4419600"/>
            <a:ext cx="2188358" cy="614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1295400" y="1921669"/>
            <a:ext cx="304800" cy="18097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2736067" y="1984773"/>
            <a:ext cx="304800" cy="18097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4816268" y="1966913"/>
            <a:ext cx="304800" cy="18097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ent Arrow 10"/>
          <p:cNvSpPr/>
          <p:nvPr/>
        </p:nvSpPr>
        <p:spPr>
          <a:xfrm rot="5400000">
            <a:off x="7531922" y="1916878"/>
            <a:ext cx="380944" cy="509588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Bent Arrow 31"/>
          <p:cNvSpPr/>
          <p:nvPr/>
        </p:nvSpPr>
        <p:spPr>
          <a:xfrm rot="10800000">
            <a:off x="7986685" y="4480173"/>
            <a:ext cx="380944" cy="509588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5257800" y="5057491"/>
            <a:ext cx="301752" cy="182880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Arrow 35"/>
          <p:cNvSpPr/>
          <p:nvPr/>
        </p:nvSpPr>
        <p:spPr>
          <a:xfrm>
            <a:off x="2858665" y="5074920"/>
            <a:ext cx="301752" cy="182880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 Arrow 36"/>
          <p:cNvSpPr/>
          <p:nvPr/>
        </p:nvSpPr>
        <p:spPr>
          <a:xfrm>
            <a:off x="1270958" y="5013381"/>
            <a:ext cx="301752" cy="182880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0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7" grpId="0"/>
      <p:bldP spid="19" grpId="0"/>
      <p:bldP spid="20" grpId="0"/>
      <p:bldP spid="9" grpId="0" animBg="1"/>
      <p:bldP spid="27" grpId="0" animBg="1"/>
      <p:bldP spid="28" grpId="0" animBg="1"/>
      <p:bldP spid="11" grpId="0" animBg="1"/>
      <p:bldP spid="32" grpId="0" animBg="1"/>
      <p:bldP spid="12" grpId="0" animBg="1"/>
      <p:bldP spid="36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But basic mode is not enough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Developer will need some performance information</a:t>
            </a:r>
          </a:p>
          <a:p>
            <a:pPr lvl="1"/>
            <a:r>
              <a:rPr lang="en-US" dirty="0" smtClean="0"/>
              <a:t>which functions are called most often</a:t>
            </a:r>
          </a:p>
          <a:p>
            <a:pPr lvl="1"/>
            <a:r>
              <a:rPr lang="en-US" dirty="0" smtClean="0"/>
              <a:t>How long certain functions take</a:t>
            </a:r>
          </a:p>
          <a:p>
            <a:pPr lvl="1"/>
            <a:r>
              <a:rPr lang="en-US" dirty="0" smtClean="0"/>
              <a:t>Log some custom app data (e.g. search terms used, or user input)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Sometimes, it may be better to “sample” this data</a:t>
            </a:r>
          </a:p>
          <a:p>
            <a:pPr lvl="1"/>
            <a:r>
              <a:rPr lang="en-US" dirty="0" smtClean="0"/>
              <a:t>no need to collect from all phones</a:t>
            </a:r>
          </a:p>
          <a:p>
            <a:pPr lvl="1"/>
            <a:r>
              <a:rPr lang="en-US" dirty="0" smtClean="0"/>
              <a:t>Use statistical sampling to provide “coverage”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74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Custom Mode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Includes Basic</a:t>
            </a:r>
          </a:p>
          <a:p>
            <a:r>
              <a:rPr lang="en-US" dirty="0" smtClean="0"/>
              <a:t>Choose functions to instrument</a:t>
            </a:r>
          </a:p>
          <a:p>
            <a:r>
              <a:rPr lang="en-US" dirty="0" smtClean="0"/>
              <a:t>For each function, developer can instrument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Counter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Duration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Trace</a:t>
            </a:r>
          </a:p>
          <a:p>
            <a:r>
              <a:rPr lang="en-US" dirty="0" smtClean="0"/>
              <a:t>Specify sampling parameters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Custom Mode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Counter</a:t>
            </a:r>
          </a:p>
          <a:p>
            <a:pPr lvl="1"/>
            <a:r>
              <a:rPr lang="en-US" dirty="0" smtClean="0"/>
              <a:t>Simply tells you how often a function is called</a:t>
            </a:r>
          </a:p>
          <a:p>
            <a:pPr lvl="1"/>
            <a:r>
              <a:rPr lang="en-US" dirty="0" smtClean="0"/>
              <a:t>Only one instrumentation point per function</a:t>
            </a:r>
          </a:p>
          <a:p>
            <a:pPr lvl="1"/>
            <a:r>
              <a:rPr lang="en-US" dirty="0" smtClean="0"/>
              <a:t>Efficient – increment variable</a:t>
            </a:r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Timer</a:t>
            </a:r>
          </a:p>
          <a:p>
            <a:pPr lvl="1"/>
            <a:r>
              <a:rPr lang="en-US" dirty="0" smtClean="0"/>
              <a:t>How long the function took to run</a:t>
            </a:r>
          </a:p>
          <a:p>
            <a:pPr lvl="1"/>
            <a:r>
              <a:rPr lang="en-US" dirty="0" smtClean="0"/>
              <a:t>Requires several instrumentation points per function</a:t>
            </a:r>
          </a:p>
          <a:p>
            <a:pPr lvl="2"/>
            <a:r>
              <a:rPr lang="en-US" dirty="0" smtClean="0"/>
              <a:t>One for entry, and one for each possible exit </a:t>
            </a:r>
          </a:p>
          <a:p>
            <a:pPr lvl="1"/>
            <a:r>
              <a:rPr lang="en-US" dirty="0" smtClean="0"/>
              <a:t>Tagged timers to handle timing across functions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61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Custom Mode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Trace</a:t>
            </a:r>
          </a:p>
          <a:p>
            <a:pPr lvl="1"/>
            <a:r>
              <a:rPr lang="en-US" dirty="0" smtClean="0"/>
              <a:t>Log custom information in functions</a:t>
            </a:r>
          </a:p>
          <a:p>
            <a:pPr lvl="2"/>
            <a:r>
              <a:rPr lang="en-US" dirty="0" smtClean="0"/>
              <a:t>e.g. stack trace, user input, global/local state</a:t>
            </a:r>
          </a:p>
          <a:p>
            <a:pPr lvl="1"/>
            <a:r>
              <a:rPr lang="en-US" dirty="0" smtClean="0"/>
              <a:t>We currently allow instrumentation only at the beginning of the function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99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Custom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00400"/>
          </a:xfrm>
        </p:spPr>
        <p:txBody>
          <a:bodyPr/>
          <a:lstStyle/>
          <a:p>
            <a:r>
              <a:rPr lang="en-US" dirty="0" smtClean="0"/>
              <a:t>Developer can change instrumentation parameters anytime</a:t>
            </a:r>
          </a:p>
          <a:p>
            <a:pPr lvl="1"/>
            <a:r>
              <a:rPr lang="en-US" dirty="0" smtClean="0"/>
              <a:t>Change sampling rate</a:t>
            </a:r>
          </a:p>
          <a:p>
            <a:pPr lvl="1"/>
            <a:r>
              <a:rPr lang="en-US" dirty="0" smtClean="0"/>
              <a:t>Disable and enable instrumentation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Custom Mode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154305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8400" y="5208727"/>
            <a:ext cx="3495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Location, Session,  User, Phone Info</a:t>
            </a:r>
          </a:p>
          <a:p>
            <a:r>
              <a:rPr lang="en-US" dirty="0" smtClean="0"/>
              <a:t>Function Info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38400" y="4419600"/>
            <a:ext cx="1600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38400" y="3581400"/>
            <a:ext cx="1600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Trickle Store</a:t>
            </a:r>
            <a:endParaRPr lang="en-US" dirty="0"/>
          </a:p>
        </p:txBody>
      </p:sp>
      <p:cxnSp>
        <p:nvCxnSpPr>
          <p:cNvPr id="9" name="Straight Arrow Connector 8"/>
          <p:cNvCxnSpPr>
            <a:endCxn id="6" idx="2"/>
          </p:cNvCxnSpPr>
          <p:nvPr/>
        </p:nvCxnSpPr>
        <p:spPr>
          <a:xfrm flipV="1">
            <a:off x="3238500" y="4876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238500" y="4038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Flowchart: Magnetic Disk 9"/>
          <p:cNvSpPr/>
          <p:nvPr/>
        </p:nvSpPr>
        <p:spPr>
          <a:xfrm>
            <a:off x="6756792" y="3543300"/>
            <a:ext cx="914400" cy="1143000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742" y="3121652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4267200" y="3655052"/>
            <a:ext cx="22860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19400" y="2858869"/>
            <a:ext cx="34710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“at least once” semantics to deal with disconnections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25606" y="761999"/>
            <a:ext cx="1541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Developer </a:t>
            </a:r>
            <a:endParaRPr lang="en-US" sz="2400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783556"/>
            <a:ext cx="2720373" cy="1188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Down Arrow 20"/>
          <p:cNvSpPr/>
          <p:nvPr/>
        </p:nvSpPr>
        <p:spPr>
          <a:xfrm>
            <a:off x="7405670" y="1223664"/>
            <a:ext cx="265522" cy="4572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p Ribbon 2"/>
          <p:cNvSpPr/>
          <p:nvPr/>
        </p:nvSpPr>
        <p:spPr>
          <a:xfrm>
            <a:off x="6898255" y="5676900"/>
            <a:ext cx="1800942" cy="533400"/>
          </a:xfrm>
          <a:prstGeom prst="ribbon2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101649" y="6343639"/>
            <a:ext cx="1456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“mothership”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424752" y="5943600"/>
            <a:ext cx="1600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214321" y="6172200"/>
            <a:ext cx="230932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267200" y="5943600"/>
            <a:ext cx="22860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238500" y="5562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724400" y="6216134"/>
            <a:ext cx="1133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bit vector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3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8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Custom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r>
              <a:rPr lang="en-US" dirty="0" smtClean="0"/>
              <a:t>Developer can change instrumentation parameters anytime</a:t>
            </a:r>
          </a:p>
          <a:p>
            <a:pPr lvl="1"/>
            <a:r>
              <a:rPr lang="en-US" dirty="0" smtClean="0"/>
              <a:t>Change sampling rate</a:t>
            </a:r>
          </a:p>
          <a:p>
            <a:pPr lvl="1"/>
            <a:r>
              <a:rPr lang="en-US" dirty="0" smtClean="0"/>
              <a:t>Disable and enable instrumentation points</a:t>
            </a:r>
          </a:p>
          <a:p>
            <a:pPr lvl="1"/>
            <a:endParaRPr lang="en-US" dirty="0"/>
          </a:p>
          <a:p>
            <a:r>
              <a:rPr lang="en-US" dirty="0" smtClean="0"/>
              <a:t>However, developer cannot select new functions to log</a:t>
            </a:r>
          </a:p>
          <a:p>
            <a:pPr lvl="1"/>
            <a:r>
              <a:rPr lang="en-US" dirty="0" smtClean="0"/>
              <a:t>XAP has already been instrumented!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Automatic Mode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 functions are instrumented with counter and duration and traces</a:t>
            </a:r>
          </a:p>
          <a:p>
            <a:r>
              <a:rPr lang="en-US" dirty="0" smtClean="0"/>
              <a:t>“mothership” service enables and disables them</a:t>
            </a:r>
          </a:p>
          <a:p>
            <a:r>
              <a:rPr lang="en-US" dirty="0" smtClean="0"/>
              <a:t>The service selects a small number of functions to get data from for this instance</a:t>
            </a:r>
          </a:p>
          <a:p>
            <a:pPr lvl="2"/>
            <a:r>
              <a:rPr lang="en-US" dirty="0" smtClean="0"/>
              <a:t>Based on past data</a:t>
            </a:r>
          </a:p>
          <a:p>
            <a:pPr lvl="2"/>
            <a:r>
              <a:rPr lang="en-US" dirty="0" smtClean="0"/>
              <a:t>Need to minimize overhead but maximize coverage</a:t>
            </a:r>
          </a:p>
          <a:p>
            <a:pPr lvl="2"/>
            <a:r>
              <a:rPr lang="en-US" dirty="0" smtClean="0"/>
              <a:t>“understanding” of program structure and dependencies</a:t>
            </a:r>
          </a:p>
          <a:p>
            <a:pPr lvl="2"/>
            <a:r>
              <a:rPr lang="en-US" dirty="0" smtClean="0"/>
              <a:t>Randomized, un-biased sampling techniques</a:t>
            </a:r>
          </a:p>
          <a:p>
            <a:r>
              <a:rPr lang="en-US" dirty="0" smtClean="0"/>
              <a:t>Over multiple phones and multiple runs, a fuller picture of app performance emerges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1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r>
              <a:rPr lang="en-US" dirty="0" smtClean="0"/>
              <a:t>Instrument system libraries</a:t>
            </a:r>
          </a:p>
          <a:p>
            <a:r>
              <a:rPr lang="en-US" dirty="0" smtClean="0"/>
              <a:t>ETW traces</a:t>
            </a:r>
          </a:p>
          <a:p>
            <a:r>
              <a:rPr lang="en-US" dirty="0" smtClean="0"/>
              <a:t>Modify the CLR to avoid “if” penalty</a:t>
            </a:r>
          </a:p>
          <a:p>
            <a:pPr lvl="1"/>
            <a:r>
              <a:rPr lang="en-US" dirty="0" smtClean="0"/>
              <a:t>On the fly instrumentation in JIT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0140" y="46482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Related work</a:t>
            </a:r>
          </a:p>
          <a:p>
            <a:pPr lvl="1"/>
            <a:r>
              <a:rPr lang="en-US" dirty="0" smtClean="0"/>
              <a:t>Ajaxscope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What is App Analytics?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Gives app developers insight into how their app is running “in the wild”</a:t>
            </a:r>
          </a:p>
          <a:p>
            <a:r>
              <a:rPr lang="en-US" dirty="0" smtClean="0"/>
              <a:t>Typical information gathered:</a:t>
            </a:r>
          </a:p>
          <a:p>
            <a:pPr lvl="1"/>
            <a:r>
              <a:rPr lang="en-US" sz="2400" dirty="0" smtClean="0"/>
              <a:t>Where and when the app was used</a:t>
            </a:r>
          </a:p>
          <a:p>
            <a:pPr lvl="1"/>
            <a:r>
              <a:rPr lang="en-US" sz="2400" dirty="0" smtClean="0"/>
              <a:t>Who is using the app (phone id)</a:t>
            </a:r>
          </a:p>
          <a:p>
            <a:pPr lvl="1"/>
            <a:r>
              <a:rPr lang="en-US" sz="2400" dirty="0" smtClean="0"/>
              <a:t>Length of “session”</a:t>
            </a:r>
          </a:p>
          <a:p>
            <a:pPr lvl="1"/>
            <a:r>
              <a:rPr lang="en-US" sz="2400" dirty="0" smtClean="0"/>
              <a:t>Application errors</a:t>
            </a:r>
          </a:p>
          <a:p>
            <a:pPr marL="342900" lvl="2" indent="-342900"/>
            <a:r>
              <a:rPr lang="en-US" sz="3200" dirty="0" smtClean="0"/>
              <a:t>Helps app developers improve quality of their apps, and target their development efforts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5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Performance hit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Counter: 0.0024ms</a:t>
            </a:r>
          </a:p>
          <a:p>
            <a:pPr lvl="1"/>
            <a:r>
              <a:rPr lang="en-US" dirty="0" smtClean="0"/>
              <a:t>Timer: 0.1ms</a:t>
            </a:r>
          </a:p>
          <a:p>
            <a:pPr lvl="1"/>
            <a:r>
              <a:rPr lang="en-US" dirty="0" smtClean="0"/>
              <a:t>Trace: 0.04ms (with no extra information)</a:t>
            </a:r>
          </a:p>
          <a:p>
            <a:endParaRPr lang="en-US" dirty="0"/>
          </a:p>
          <a:p>
            <a:r>
              <a:rPr lang="en-US" dirty="0" smtClean="0"/>
              <a:t>Need to measure</a:t>
            </a:r>
          </a:p>
          <a:p>
            <a:pPr lvl="1"/>
            <a:r>
              <a:rPr lang="en-US" dirty="0" smtClean="0"/>
              <a:t>Impact on XAP size</a:t>
            </a:r>
          </a:p>
          <a:p>
            <a:pPr lvl="1"/>
            <a:r>
              <a:rPr lang="en-US" dirty="0" smtClean="0"/>
              <a:t>App memory consumption</a:t>
            </a:r>
          </a:p>
          <a:p>
            <a:pPr lvl="1"/>
            <a:r>
              <a:rPr lang="en-US" dirty="0" smtClean="0"/>
              <a:t>Network load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How does it work?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App developers sign up with a “analytics” service provider</a:t>
            </a:r>
          </a:p>
          <a:p>
            <a:r>
              <a:rPr lang="en-US" dirty="0" smtClean="0"/>
              <a:t>A small agent is added to the app</a:t>
            </a:r>
          </a:p>
          <a:p>
            <a:pPr lvl="1"/>
            <a:r>
              <a:rPr lang="en-US" dirty="0" smtClean="0"/>
              <a:t>Binary re-writing or DLL linking</a:t>
            </a:r>
          </a:p>
          <a:p>
            <a:r>
              <a:rPr lang="en-US" dirty="0" smtClean="0"/>
              <a:t>When the app runs certain data is uploaded to a server</a:t>
            </a:r>
          </a:p>
          <a:p>
            <a:pPr lvl="1"/>
            <a:r>
              <a:rPr lang="en-US" dirty="0" smtClean="0"/>
              <a:t>Start and end time, location, errors etc.</a:t>
            </a:r>
          </a:p>
          <a:p>
            <a:r>
              <a:rPr lang="en-US" dirty="0" smtClean="0"/>
              <a:t>The developer can access this data and use it to market and refine the app </a:t>
            </a:r>
          </a:p>
        </p:txBody>
      </p:sp>
    </p:spTree>
    <p:extLst>
      <p:ext uri="{BB962C8B-B14F-4D97-AF65-F5344CB8AC3E}">
        <p14:creationId xmlns:p14="http://schemas.microsoft.com/office/powerpoint/2010/main" val="19844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Commercial Solutions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Android, iPhone</a:t>
            </a:r>
          </a:p>
          <a:p>
            <a:pPr lvl="1"/>
            <a:r>
              <a:rPr lang="en-US" dirty="0" smtClean="0"/>
              <a:t>Flurry</a:t>
            </a:r>
          </a:p>
          <a:p>
            <a:pPr lvl="1"/>
            <a:r>
              <a:rPr lang="en-US" dirty="0" smtClean="0"/>
              <a:t>Google Analytics</a:t>
            </a:r>
          </a:p>
          <a:p>
            <a:pPr lvl="1"/>
            <a:r>
              <a:rPr lang="en-US" dirty="0" smtClean="0"/>
              <a:t>Localytics</a:t>
            </a:r>
          </a:p>
          <a:p>
            <a:r>
              <a:rPr lang="en-US" dirty="0" smtClean="0"/>
              <a:t>Windows Phone</a:t>
            </a:r>
          </a:p>
          <a:p>
            <a:pPr lvl="1"/>
            <a:r>
              <a:rPr lang="en-US" dirty="0" smtClean="0"/>
              <a:t>PreEmptive</a:t>
            </a:r>
          </a:p>
          <a:p>
            <a:pPr lvl="1"/>
            <a:r>
              <a:rPr lang="en-US" dirty="0" smtClean="0"/>
              <a:t>Localytics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Shortcomings in existing solutions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Mostly basic analytics</a:t>
            </a:r>
          </a:p>
          <a:p>
            <a:r>
              <a:rPr lang="en-US" dirty="0" smtClean="0"/>
              <a:t>Difficult to use</a:t>
            </a:r>
          </a:p>
          <a:p>
            <a:pPr lvl="1"/>
            <a:r>
              <a:rPr lang="en-US" sz="2400" dirty="0" smtClean="0"/>
              <a:t>Requires developers to select instrumentation points</a:t>
            </a:r>
          </a:p>
          <a:p>
            <a:pPr lvl="1"/>
            <a:r>
              <a:rPr lang="en-US" sz="2400" dirty="0" smtClean="0"/>
              <a:t>Requires installation of tools</a:t>
            </a:r>
          </a:p>
          <a:p>
            <a:r>
              <a:rPr lang="en-US" dirty="0" smtClean="0"/>
              <a:t>Static instrumentation</a:t>
            </a:r>
            <a:endParaRPr lang="en-US" dirty="0"/>
          </a:p>
          <a:p>
            <a:pPr lvl="1"/>
            <a:r>
              <a:rPr lang="en-US" sz="2400" dirty="0" smtClean="0"/>
              <a:t>No way to change or add instrumentation points</a:t>
            </a:r>
          </a:p>
          <a:p>
            <a:pPr lvl="1"/>
            <a:r>
              <a:rPr lang="en-US" sz="2400" dirty="0" smtClean="0"/>
              <a:t>Cannot fine-tune instrumentation based on field data</a:t>
            </a:r>
          </a:p>
          <a:p>
            <a:r>
              <a:rPr lang="en-US" dirty="0" smtClean="0"/>
              <a:t>“Third party” nature limits the kind of information that can be gathered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7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03" y="304800"/>
            <a:ext cx="7099301" cy="471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19400"/>
            <a:ext cx="5105400" cy="3659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51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AppLogger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Detailed instrumentation</a:t>
            </a:r>
          </a:p>
          <a:p>
            <a:pPr lvl="1"/>
            <a:r>
              <a:rPr lang="en-US" sz="2400" dirty="0" smtClean="0"/>
              <a:t>In addition to basic information (location, session etc.)</a:t>
            </a:r>
          </a:p>
          <a:p>
            <a:pPr lvl="1"/>
            <a:r>
              <a:rPr lang="en-US" sz="2400" dirty="0" smtClean="0"/>
              <a:t>Per function information: Counters, Timers, Traces</a:t>
            </a:r>
          </a:p>
          <a:p>
            <a:pPr lvl="1"/>
            <a:r>
              <a:rPr lang="en-US" sz="2400" dirty="0" smtClean="0"/>
              <a:t>Monitor program variables and dependent system info</a:t>
            </a:r>
          </a:p>
          <a:p>
            <a:r>
              <a:rPr lang="en-US" dirty="0" smtClean="0"/>
              <a:t>Automatic and easy to use</a:t>
            </a:r>
          </a:p>
          <a:p>
            <a:pPr lvl="1"/>
            <a:r>
              <a:rPr lang="en-US" sz="2400" dirty="0" smtClean="0"/>
              <a:t>XAP rewritten to add instrumentation points</a:t>
            </a:r>
          </a:p>
          <a:p>
            <a:pPr lvl="1"/>
            <a:r>
              <a:rPr lang="en-US" sz="2400" dirty="0" smtClean="0"/>
              <a:t>Few mouse clicks</a:t>
            </a:r>
            <a:endParaRPr lang="en-US" dirty="0" smtClean="0"/>
          </a:p>
          <a:p>
            <a:r>
              <a:rPr lang="en-US" dirty="0" smtClean="0"/>
              <a:t>Adaptive</a:t>
            </a:r>
          </a:p>
          <a:p>
            <a:pPr lvl="1"/>
            <a:r>
              <a:rPr lang="en-US" sz="2400" dirty="0" smtClean="0"/>
              <a:t>Driven by developer feedback</a:t>
            </a:r>
          </a:p>
          <a:p>
            <a:pPr lvl="1"/>
            <a:r>
              <a:rPr lang="en-US" sz="2400" dirty="0" smtClean="0"/>
              <a:t>Automatic analysis</a:t>
            </a:r>
          </a:p>
          <a:p>
            <a:r>
              <a:rPr lang="en-US" dirty="0" smtClean="0"/>
              <a:t>Integrated with Windows Phone</a:t>
            </a:r>
          </a:p>
          <a:p>
            <a:pPr lvl="1"/>
            <a:r>
              <a:rPr lang="en-US" sz="2400" dirty="0" smtClean="0"/>
              <a:t>Currently built as “third party”</a:t>
            </a:r>
            <a:endParaRPr lang="en-US" sz="2400" dirty="0" smtClean="0"/>
          </a:p>
          <a:p>
            <a:endParaRPr lang="en-US" dirty="0" smtClean="0"/>
          </a:p>
          <a:p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5193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How does it work?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 uploads XAP to marketplace</a:t>
            </a:r>
          </a:p>
          <a:p>
            <a:r>
              <a:rPr lang="en-US" dirty="0" smtClean="0"/>
              <a:t>Select Instrumentation Type</a:t>
            </a:r>
          </a:p>
          <a:p>
            <a:pPr lvl="1"/>
            <a:r>
              <a:rPr lang="en-US" sz="2400" dirty="0" smtClean="0"/>
              <a:t>Basic</a:t>
            </a:r>
          </a:p>
          <a:p>
            <a:pPr lvl="1"/>
            <a:r>
              <a:rPr lang="en-US" sz="2400" dirty="0" smtClean="0"/>
              <a:t>Automatic</a:t>
            </a:r>
          </a:p>
          <a:p>
            <a:pPr lvl="1"/>
            <a:r>
              <a:rPr lang="en-US" sz="2400" dirty="0" smtClean="0"/>
              <a:t>Custom</a:t>
            </a:r>
          </a:p>
          <a:p>
            <a:r>
              <a:rPr lang="en-US" dirty="0" smtClean="0"/>
              <a:t>XAP unpacked, instrumented based on developer choice, re-packed and sent to Marketplace</a:t>
            </a:r>
          </a:p>
          <a:p>
            <a:endParaRPr lang="en-US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343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Basic Mode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154305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0047" y="5257800"/>
            <a:ext cx="344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Location, Session, User, Phone Info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38400" y="4419600"/>
            <a:ext cx="1600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38400" y="3581400"/>
            <a:ext cx="1600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Trickle Store</a:t>
            </a:r>
            <a:endParaRPr lang="en-US" dirty="0"/>
          </a:p>
        </p:txBody>
      </p:sp>
      <p:cxnSp>
        <p:nvCxnSpPr>
          <p:cNvPr id="9" name="Straight Arrow Connector 8"/>
          <p:cNvCxnSpPr>
            <a:endCxn id="6" idx="2"/>
          </p:cNvCxnSpPr>
          <p:nvPr/>
        </p:nvCxnSpPr>
        <p:spPr>
          <a:xfrm flipV="1">
            <a:off x="3238500" y="4876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238500" y="4038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Flowchart: Magnetic Disk 9"/>
          <p:cNvSpPr/>
          <p:nvPr/>
        </p:nvSpPr>
        <p:spPr>
          <a:xfrm>
            <a:off x="6756792" y="3543300"/>
            <a:ext cx="914400" cy="1143000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742" y="3121652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4267200" y="3655052"/>
            <a:ext cx="22860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19400" y="2858869"/>
            <a:ext cx="34710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“at least once” semantics to deal with disconnections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25606" y="761999"/>
            <a:ext cx="1541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Developer </a:t>
            </a:r>
            <a:endParaRPr lang="en-US" sz="2400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783556"/>
            <a:ext cx="2720373" cy="1188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Down Arrow 20"/>
          <p:cNvSpPr/>
          <p:nvPr/>
        </p:nvSpPr>
        <p:spPr>
          <a:xfrm>
            <a:off x="7405670" y="1223664"/>
            <a:ext cx="265522" cy="4572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6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10" grpId="0" animBg="1"/>
      <p:bldP spid="14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709</Words>
  <Application>Microsoft Office PowerPoint</Application>
  <PresentationFormat>On-screen Show (4:3)</PresentationFormat>
  <Paragraphs>150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Adaptive Application Analytics</vt:lpstr>
      <vt:lpstr>What is App Analytics?</vt:lpstr>
      <vt:lpstr>How does it work?</vt:lpstr>
      <vt:lpstr>Commercial Solutions</vt:lpstr>
      <vt:lpstr>Shortcomings in existing solutions</vt:lpstr>
      <vt:lpstr>PowerPoint Presentation</vt:lpstr>
      <vt:lpstr>AppLogger</vt:lpstr>
      <vt:lpstr>How does it work?</vt:lpstr>
      <vt:lpstr>Basic Mode</vt:lpstr>
      <vt:lpstr>XAP Rewriting</vt:lpstr>
      <vt:lpstr>But basic mode is not enough</vt:lpstr>
      <vt:lpstr>Custom Mode</vt:lpstr>
      <vt:lpstr>Custom Mode</vt:lpstr>
      <vt:lpstr>Custom Mode</vt:lpstr>
      <vt:lpstr>Custom Mode</vt:lpstr>
      <vt:lpstr>Custom Mode</vt:lpstr>
      <vt:lpstr>Custom Mode</vt:lpstr>
      <vt:lpstr>Automatic Mode</vt:lpstr>
      <vt:lpstr>Automatic Mode</vt:lpstr>
      <vt:lpstr>Backup</vt:lpstr>
      <vt:lpstr>Performance hit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Application Analytics</dc:title>
  <dc:creator>Lenin Ravindranath Sivalingam</dc:creator>
  <cp:lastModifiedBy>Lenin Ravindranath Sivalingam</cp:lastModifiedBy>
  <cp:revision>152</cp:revision>
  <dcterms:created xsi:type="dcterms:W3CDTF">2011-06-24T06:22:30Z</dcterms:created>
  <dcterms:modified xsi:type="dcterms:W3CDTF">2011-06-24T09:32:23Z</dcterms:modified>
</cp:coreProperties>
</file>