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57" r:id="rId4"/>
    <p:sldId id="263" r:id="rId5"/>
    <p:sldId id="296" r:id="rId6"/>
    <p:sldId id="261" r:id="rId7"/>
    <p:sldId id="265" r:id="rId8"/>
    <p:sldId id="279" r:id="rId9"/>
    <p:sldId id="280" r:id="rId10"/>
    <p:sldId id="281" r:id="rId11"/>
    <p:sldId id="288" r:id="rId12"/>
    <p:sldId id="285" r:id="rId13"/>
    <p:sldId id="266" r:id="rId14"/>
    <p:sldId id="298" r:id="rId15"/>
    <p:sldId id="267" r:id="rId16"/>
    <p:sldId id="268" r:id="rId17"/>
    <p:sldId id="270" r:id="rId18"/>
    <p:sldId id="271" r:id="rId19"/>
    <p:sldId id="273" r:id="rId20"/>
    <p:sldId id="276" r:id="rId21"/>
    <p:sldId id="277" r:id="rId22"/>
    <p:sldId id="278" r:id="rId23"/>
    <p:sldId id="262" r:id="rId24"/>
    <p:sldId id="289" r:id="rId25"/>
    <p:sldId id="293" r:id="rId26"/>
    <p:sldId id="290" r:id="rId27"/>
    <p:sldId id="291" r:id="rId28"/>
    <p:sldId id="292" r:id="rId29"/>
    <p:sldId id="294" r:id="rId30"/>
    <p:sldId id="295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CF585-1F6F-45BE-8E20-E304799B010C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75D87-52A5-4CE9-8CB2-F3A243916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developers</a:t>
            </a:r>
            <a:r>
              <a:rPr lang="en-US" baseline="0" dirty="0" smtClean="0"/>
              <a:t> have recently taken advantage of this fact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75D87-52A5-4CE9-8CB2-F3A2439164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1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75D87-52A5-4CE9-8CB2-F3A2439164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4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75D87-52A5-4CE9-8CB2-F3A2439164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19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Grand</a:t>
            </a:r>
            <a:r>
              <a:rPr lang="en-US" baseline="0" dirty="0" smtClean="0"/>
              <a:t>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75D87-52A5-4CE9-8CB2-F3A2439164E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3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3D97-8252-499A-AA84-B5BAC8C639A4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768-FB28-42B5-9BF2-00E624048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3D97-8252-499A-AA84-B5BAC8C639A4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768-FB28-42B5-9BF2-00E624048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7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3D97-8252-499A-AA84-B5BAC8C639A4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768-FB28-42B5-9BF2-00E624048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6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3D97-8252-499A-AA84-B5BAC8C639A4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768-FB28-42B5-9BF2-00E624048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2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3D97-8252-499A-AA84-B5BAC8C639A4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768-FB28-42B5-9BF2-00E624048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1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3D97-8252-499A-AA84-B5BAC8C639A4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768-FB28-42B5-9BF2-00E624048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3D97-8252-499A-AA84-B5BAC8C639A4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768-FB28-42B5-9BF2-00E624048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4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3D97-8252-499A-AA84-B5BAC8C639A4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768-FB28-42B5-9BF2-00E624048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3D97-8252-499A-AA84-B5BAC8C639A4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768-FB28-42B5-9BF2-00E624048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3D97-8252-499A-AA84-B5BAC8C639A4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768-FB28-42B5-9BF2-00E624048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8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3D97-8252-499A-AA84-B5BAC8C639A4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768-FB28-42B5-9BF2-00E624048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6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3D97-8252-499A-AA84-B5BAC8C639A4}" type="datetimeFigureOut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E768-FB28-42B5-9BF2-00E624048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8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image" Target="../media/image30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9.png"/><Relationship Id="rId9" Type="http://schemas.openxmlformats.org/officeDocument/2006/relationships/image" Target="../media/image1.jpeg"/><Relationship Id="rId1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43.png"/><Relationship Id="rId3" Type="http://schemas.openxmlformats.org/officeDocument/2006/relationships/image" Target="../media/image17.jpeg"/><Relationship Id="rId7" Type="http://schemas.openxmlformats.org/officeDocument/2006/relationships/image" Target="../media/image40.pn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" Type="http://schemas.openxmlformats.org/officeDocument/2006/relationships/image" Target="../media/image21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45.png"/><Relationship Id="rId10" Type="http://schemas.openxmlformats.org/officeDocument/2006/relationships/image" Target="../media/image11.jpeg"/><Relationship Id="rId4" Type="http://schemas.openxmlformats.org/officeDocument/2006/relationships/image" Target="../media/image18.png"/><Relationship Id="rId9" Type="http://schemas.openxmlformats.org/officeDocument/2006/relationships/image" Target="../media/image5.jpeg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10" Type="http://schemas.openxmlformats.org/officeDocument/2006/relationships/image" Target="../media/image11.jpeg"/><Relationship Id="rId4" Type="http://schemas.openxmlformats.org/officeDocument/2006/relationships/image" Target="../media/image4.jpe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Code In The Air</a:t>
            </a:r>
            <a:r>
              <a:rPr lang="en-US" dirty="0" smtClean="0"/>
              <a:t>: Simplifying Tasking on Smartphones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Lenin Ravindranath, Arvind Thiagarajan, </a:t>
            </a:r>
          </a:p>
          <a:p>
            <a:r>
              <a:rPr lang="en-US" sz="2800" dirty="0" smtClean="0"/>
              <a:t>Hari Balakrishnan, Sam Madden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5486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Massachusetts Institute of Technology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3999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Compose</a:t>
            </a:r>
            <a:r>
              <a:rPr lang="en-US" dirty="0" smtClean="0"/>
              <a:t> lower-level activities using logical predicates to create higher-level activities</a:t>
            </a:r>
          </a:p>
          <a:p>
            <a:pPr lvl="1"/>
            <a:r>
              <a:rPr lang="en-US" dirty="0" smtClean="0"/>
              <a:t>Reuse </a:t>
            </a:r>
            <a:r>
              <a:rPr lang="en-US" dirty="0" smtClean="0"/>
              <a:t>activities </a:t>
            </a:r>
            <a:r>
              <a:rPr lang="en-US" dirty="0" smtClean="0"/>
              <a:t>created by others to create complex activities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08221" y="3238579"/>
            <a:ext cx="3276600" cy="83803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rbel" pitchFamily="34" charset="0"/>
              </a:rPr>
              <a:t>Disable Wi-Fi when </a:t>
            </a:r>
            <a:r>
              <a:rPr lang="en-US" sz="2000" dirty="0" smtClean="0">
                <a:solidFill>
                  <a:schemeClr val="tx1"/>
                </a:solidFill>
                <a:latin typeface="Corbel" pitchFamily="34" charset="0"/>
              </a:rPr>
              <a:t>user is outdoors </a:t>
            </a:r>
            <a:r>
              <a:rPr lang="en-US" sz="2000" dirty="0">
                <a:solidFill>
                  <a:schemeClr val="tx1"/>
                </a:solidFill>
                <a:latin typeface="Corbel" pitchFamily="34" charset="0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Corbel" pitchFamily="34" charset="0"/>
              </a:rPr>
              <a:t>walking</a:t>
            </a:r>
            <a:endParaRPr lang="en-US" sz="20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44" y="3165156"/>
            <a:ext cx="37175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isOutdoors </a:t>
            </a:r>
            <a:r>
              <a:rPr lang="en-US" sz="2600" i="1" dirty="0" smtClean="0">
                <a:solidFill>
                  <a:srgbClr val="FF0000"/>
                </a:solidFill>
              </a:rPr>
              <a:t>AND</a:t>
            </a:r>
            <a:r>
              <a:rPr lang="en-US" sz="2600" dirty="0" smtClean="0"/>
              <a:t> isWalking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97244" y="4208269"/>
            <a:ext cx="23081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NOT </a:t>
            </a:r>
            <a:r>
              <a:rPr lang="en-US" sz="2600" dirty="0" smtClean="0"/>
              <a:t>isOutdoors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401202" y="3701748"/>
            <a:ext cx="29322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isBiking </a:t>
            </a:r>
            <a:r>
              <a:rPr lang="en-US" sz="2600" i="1" dirty="0" smtClean="0">
                <a:solidFill>
                  <a:srgbClr val="FF0000"/>
                </a:solidFill>
              </a:rPr>
              <a:t>OR </a:t>
            </a:r>
            <a:r>
              <a:rPr lang="en-US" sz="2600" dirty="0" smtClean="0"/>
              <a:t>isDriving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57499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leave(Work) AND isDriving </a:t>
            </a:r>
            <a:r>
              <a:rPr lang="en-US" sz="2600" dirty="0">
                <a:solidFill>
                  <a:srgbClr val="FF0000"/>
                </a:solidFill>
              </a:rPr>
              <a:t>WITHIN</a:t>
            </a:r>
            <a:r>
              <a:rPr lang="en-US" sz="2600" dirty="0"/>
              <a:t> 5 min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556" y="5293043"/>
            <a:ext cx="4114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NOT isNearby(p, l) </a:t>
            </a:r>
            <a:r>
              <a:rPr lang="en-US" sz="2600" dirty="0" smtClean="0">
                <a:solidFill>
                  <a:srgbClr val="FF0000"/>
                </a:solidFill>
              </a:rPr>
              <a:t>FOR </a:t>
            </a:r>
            <a:r>
              <a:rPr lang="en-US" sz="2600" dirty="0" smtClean="0"/>
              <a:t>1 min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8556" y="5791201"/>
            <a:ext cx="49171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isPlace(Home) </a:t>
            </a:r>
            <a:r>
              <a:rPr lang="en-US" sz="2600" dirty="0" smtClean="0">
                <a:solidFill>
                  <a:srgbClr val="FF0000"/>
                </a:solidFill>
              </a:rPr>
              <a:t>NEXT </a:t>
            </a:r>
            <a:r>
              <a:rPr lang="en-US" sz="2600" dirty="0" smtClean="0"/>
              <a:t>isPlace(Work)</a:t>
            </a:r>
            <a:endParaRPr lang="en-US" sz="2600" dirty="0"/>
          </a:p>
        </p:txBody>
      </p:sp>
      <p:sp>
        <p:nvSpPr>
          <p:cNvPr id="12" name="Rounded Rectangle 11"/>
          <p:cNvSpPr/>
          <p:nvPr/>
        </p:nvSpPr>
        <p:spPr>
          <a:xfrm>
            <a:off x="5410200" y="5504021"/>
            <a:ext cx="3362323" cy="89677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Put my laptop to sleep if I am not nearby for 10 minutes</a:t>
            </a:r>
          </a:p>
        </p:txBody>
      </p:sp>
    </p:spTree>
    <p:extLst>
      <p:ext uri="{BB962C8B-B14F-4D97-AF65-F5344CB8AC3E}">
        <p14:creationId xmlns:p14="http://schemas.microsoft.com/office/powerpoint/2010/main" val="40534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Composition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199" y="1412557"/>
            <a:ext cx="24474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Lenin.inMeeting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895600"/>
            <a:ext cx="25010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in (StataBuilding)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551310" y="1940243"/>
            <a:ext cx="21779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NOT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in (Office)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85354" y="3962400"/>
            <a:ext cx="34310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n</a:t>
            </a:r>
            <a:r>
              <a:rPr lang="en-US" sz="2600" dirty="0" smtClean="0"/>
              <a:t>earby (Hari) </a:t>
            </a:r>
            <a:r>
              <a:rPr lang="en-US" sz="2600" dirty="0" smtClean="0">
                <a:solidFill>
                  <a:srgbClr val="FF0000"/>
                </a:solidFill>
              </a:rPr>
              <a:t>FOR</a:t>
            </a:r>
            <a:r>
              <a:rPr lang="en-US" sz="2600" dirty="0" smtClean="0"/>
              <a:t> 2 min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0186" y="2326957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AND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2038208" y="3416742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AND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4460557"/>
            <a:ext cx="5838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OR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4953000"/>
            <a:ext cx="34486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n</a:t>
            </a:r>
            <a:r>
              <a:rPr lang="en-US" sz="2600" dirty="0" smtClean="0"/>
              <a:t>earby (Sam) </a:t>
            </a:r>
            <a:r>
              <a:rPr lang="en-US" sz="2600" dirty="0" smtClean="0">
                <a:solidFill>
                  <a:srgbClr val="FF0000"/>
                </a:solidFill>
              </a:rPr>
              <a:t>FOR</a:t>
            </a:r>
            <a:r>
              <a:rPr lang="en-US" sz="2600" dirty="0" smtClean="0"/>
              <a:t> 2 min</a:t>
            </a:r>
            <a:endParaRPr lang="en-US" sz="2600" dirty="0"/>
          </a:p>
        </p:txBody>
      </p:sp>
      <p:sp>
        <p:nvSpPr>
          <p:cNvPr id="17" name="Left Bracket 16"/>
          <p:cNvSpPr/>
          <p:nvPr/>
        </p:nvSpPr>
        <p:spPr>
          <a:xfrm>
            <a:off x="609600" y="3909185"/>
            <a:ext cx="304800" cy="55137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Bracket 17"/>
          <p:cNvSpPr/>
          <p:nvPr/>
        </p:nvSpPr>
        <p:spPr>
          <a:xfrm>
            <a:off x="3962400" y="4953000"/>
            <a:ext cx="172036" cy="6096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01046" y="2819400"/>
            <a:ext cx="30482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NOT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/>
              <a:t>L</a:t>
            </a:r>
            <a:r>
              <a:rPr lang="en-US" sz="2600" dirty="0" smtClean="0"/>
              <a:t>enin.inMeeting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2174787" y="2438400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AND</a:t>
            </a:r>
            <a:endParaRPr 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9482" y="1815296"/>
            <a:ext cx="21339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n</a:t>
            </a:r>
            <a:r>
              <a:rPr lang="en-US" sz="2600" dirty="0" smtClean="0"/>
              <a:t>earby (Lenin)</a:t>
            </a:r>
            <a:endParaRPr lang="en-US" sz="2600" dirty="0"/>
          </a:p>
        </p:txBody>
      </p:sp>
      <p:sp>
        <p:nvSpPr>
          <p:cNvPr id="22" name="Rounded Rectangle 21"/>
          <p:cNvSpPr/>
          <p:nvPr/>
        </p:nvSpPr>
        <p:spPr>
          <a:xfrm>
            <a:off x="5954436" y="3765850"/>
            <a:ext cx="2719499" cy="83803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rbel" pitchFamily="34" charset="0"/>
              </a:rPr>
              <a:t>Alert me to “pay him for the movie”</a:t>
            </a:r>
            <a:endParaRPr lang="en-US" sz="20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828100"/>
            <a:ext cx="776712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Energy-efficient detection of composed activities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7993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533400" y="1295400"/>
            <a:ext cx="67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Scripts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 Architecture</a:t>
            </a:r>
            <a:endParaRPr lang="en-US" dirty="0"/>
          </a:p>
        </p:txBody>
      </p:sp>
      <p:pic>
        <p:nvPicPr>
          <p:cNvPr id="4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7" y="5369543"/>
            <a:ext cx="372108" cy="7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3875" y="5217142"/>
            <a:ext cx="1447800" cy="295275"/>
          </a:xfrm>
          <a:prstGeom prst="round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Activity Layer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5740535"/>
            <a:ext cx="1447800" cy="2667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Sensors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1504" y="4374178"/>
            <a:ext cx="5558296" cy="0"/>
          </a:xfrm>
          <a:prstGeom prst="line">
            <a:avLst/>
          </a:prstGeom>
          <a:ln w="31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92" y="5369543"/>
            <a:ext cx="372108" cy="7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369543"/>
            <a:ext cx="372108" cy="7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4419600" y="5217141"/>
            <a:ext cx="1447800" cy="295275"/>
          </a:xfrm>
          <a:prstGeom prst="round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Activity Layer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4429125" y="5740534"/>
            <a:ext cx="1447800" cy="2667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Sensors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2743200" y="3612178"/>
            <a:ext cx="1447800" cy="295275"/>
          </a:xfrm>
          <a:prstGeom prst="round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Activity Layer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523875" y="4678978"/>
            <a:ext cx="1447800" cy="295275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runtime</a:t>
            </a:r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4419600" y="4688503"/>
            <a:ext cx="1447800" cy="295275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runtime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2743200" y="3078778"/>
            <a:ext cx="1447800" cy="295275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runtime</a:t>
            </a:r>
            <a:endParaRPr lang="en-US" sz="1400" dirty="0"/>
          </a:p>
        </p:txBody>
      </p:sp>
      <p:sp>
        <p:nvSpPr>
          <p:cNvPr id="26" name="Rounded Rectangle 25"/>
          <p:cNvSpPr/>
          <p:nvPr/>
        </p:nvSpPr>
        <p:spPr>
          <a:xfrm>
            <a:off x="762000" y="2850179"/>
            <a:ext cx="1447800" cy="533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Compiler</a:t>
            </a:r>
            <a:endParaRPr lang="en-US" sz="1400" dirty="0"/>
          </a:p>
        </p:txBody>
      </p:sp>
      <p:cxnSp>
        <p:nvCxnSpPr>
          <p:cNvPr id="30" name="Straight Arrow Connector 29"/>
          <p:cNvCxnSpPr>
            <a:stCxn id="27" idx="2"/>
            <a:endCxn id="26" idx="0"/>
          </p:cNvCxnSpPr>
          <p:nvPr/>
        </p:nvCxnSpPr>
        <p:spPr>
          <a:xfrm>
            <a:off x="1485900" y="2392978"/>
            <a:ext cx="0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43000" y="1326178"/>
            <a:ext cx="0" cy="533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62000" y="1564303"/>
            <a:ext cx="1447800" cy="2952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UI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42454" y="1013638"/>
            <a:ext cx="1021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Developers</a:t>
            </a:r>
            <a:endParaRPr lang="en-US" sz="1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2491104" y="6202978"/>
            <a:ext cx="1447800" cy="2952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UI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762000" y="1859578"/>
            <a:ext cx="1447800" cy="533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Tasking Framework</a:t>
            </a:r>
            <a:endParaRPr lang="en-US" sz="1400" dirty="0"/>
          </a:p>
        </p:txBody>
      </p:sp>
      <p:cxnSp>
        <p:nvCxnSpPr>
          <p:cNvPr id="36" name="Straight Arrow Connector 35"/>
          <p:cNvCxnSpPr>
            <a:endCxn id="25" idx="1"/>
          </p:cNvCxnSpPr>
          <p:nvPr/>
        </p:nvCxnSpPr>
        <p:spPr>
          <a:xfrm>
            <a:off x="2209800" y="3226416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143000" y="3383579"/>
            <a:ext cx="0" cy="129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81298" y="2466201"/>
            <a:ext cx="566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Tasks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111770" y="3710998"/>
            <a:ext cx="793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 </a:t>
            </a:r>
            <a:r>
              <a:rPr lang="en-US" sz="1400" dirty="0" smtClean="0"/>
              <a:t>task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2209800" y="2771001"/>
            <a:ext cx="793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 task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817469" y="4026515"/>
            <a:ext cx="793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 task</a:t>
            </a:r>
            <a:endParaRPr lang="en-US" sz="1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2064744" y="3383579"/>
            <a:ext cx="0" cy="80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064744" y="4185166"/>
            <a:ext cx="2735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807944" y="4185166"/>
            <a:ext cx="0" cy="50333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3" idx="2"/>
            <a:endCxn id="5" idx="0"/>
          </p:cNvCxnSpPr>
          <p:nvPr/>
        </p:nvCxnSpPr>
        <p:spPr>
          <a:xfrm>
            <a:off x="1247775" y="4974253"/>
            <a:ext cx="0" cy="24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257300" y="5512417"/>
            <a:ext cx="0" cy="24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153025" y="5512417"/>
            <a:ext cx="0" cy="24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143500" y="4983778"/>
            <a:ext cx="0" cy="24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752600" y="1326178"/>
            <a:ext cx="0" cy="266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524196" y="1007684"/>
            <a:ext cx="597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Users</a:t>
            </a:r>
            <a:endParaRPr lang="en-US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38715" y="6198513"/>
            <a:ext cx="1408719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CITA Client</a:t>
            </a:r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4495800" y="3039547"/>
            <a:ext cx="148335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CITA Server</a:t>
            </a:r>
            <a:endParaRPr lang="en-US" sz="2200" dirty="0"/>
          </a:p>
        </p:txBody>
      </p:sp>
      <p:sp>
        <p:nvSpPr>
          <p:cNvPr id="69" name="Content Placeholder 4"/>
          <p:cNvSpPr>
            <a:spLocks noGrp="1"/>
          </p:cNvSpPr>
          <p:nvPr>
            <p:ph idx="1"/>
          </p:nvPr>
        </p:nvSpPr>
        <p:spPr>
          <a:xfrm>
            <a:off x="6207755" y="1549628"/>
            <a:ext cx="2860045" cy="183395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Raises the abstraction - “activities”</a:t>
            </a:r>
          </a:p>
          <a:p>
            <a:pPr lvl="1"/>
            <a:r>
              <a:rPr lang="en-US" sz="1600" dirty="0" smtClean="0"/>
              <a:t>isDriving</a:t>
            </a:r>
          </a:p>
          <a:p>
            <a:pPr lvl="1"/>
            <a:r>
              <a:rPr lang="en-US" sz="1600" dirty="0" smtClean="0"/>
              <a:t>isBiking</a:t>
            </a:r>
          </a:p>
          <a:p>
            <a:pPr lvl="1"/>
            <a:r>
              <a:rPr lang="en-US" sz="1600" dirty="0" smtClean="0"/>
              <a:t>isNearby</a:t>
            </a:r>
          </a:p>
          <a:p>
            <a:r>
              <a:rPr lang="en-US" sz="2000" dirty="0" smtClean="0"/>
              <a:t>Accurate and </a:t>
            </a:r>
            <a:r>
              <a:rPr lang="en-US" sz="2000" dirty="0" smtClean="0"/>
              <a:t>energy-efficient </a:t>
            </a:r>
            <a:r>
              <a:rPr lang="en-US" sz="2000" dirty="0" smtClean="0"/>
              <a:t>recognition</a:t>
            </a:r>
            <a:endParaRPr lang="en-US" sz="20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422500" y="3369289"/>
            <a:ext cx="0" cy="24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Content Placeholder 4"/>
          <p:cNvSpPr txBox="1">
            <a:spLocks/>
          </p:cNvSpPr>
          <p:nvPr/>
        </p:nvSpPr>
        <p:spPr>
          <a:xfrm>
            <a:off x="6172200" y="1219200"/>
            <a:ext cx="2498095" cy="3659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Activity Layer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2" name="Content Placeholder 4"/>
          <p:cNvSpPr txBox="1">
            <a:spLocks/>
          </p:cNvSpPr>
          <p:nvPr/>
        </p:nvSpPr>
        <p:spPr>
          <a:xfrm>
            <a:off x="6248400" y="3526379"/>
            <a:ext cx="2498095" cy="3659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Tasking Framework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3" name="Content Placeholder 4"/>
          <p:cNvSpPr txBox="1">
            <a:spLocks/>
          </p:cNvSpPr>
          <p:nvPr/>
        </p:nvSpPr>
        <p:spPr>
          <a:xfrm>
            <a:off x="6255380" y="3892347"/>
            <a:ext cx="2860045" cy="2458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Developer writes task</a:t>
            </a:r>
          </a:p>
          <a:p>
            <a:pPr lvl="1"/>
            <a:r>
              <a:rPr lang="en-US" sz="1600" dirty="0" smtClean="0"/>
              <a:t>JavaScript</a:t>
            </a:r>
          </a:p>
          <a:p>
            <a:r>
              <a:rPr lang="en-US" sz="2000" dirty="0" smtClean="0"/>
              <a:t>Compile into sub-tasks</a:t>
            </a:r>
          </a:p>
          <a:p>
            <a:pPr lvl="1"/>
            <a:r>
              <a:rPr lang="en-US" sz="1600" dirty="0" smtClean="0"/>
              <a:t>Server-side code</a:t>
            </a:r>
          </a:p>
          <a:p>
            <a:pPr lvl="1"/>
            <a:r>
              <a:rPr lang="en-US" sz="1600" dirty="0" smtClean="0"/>
              <a:t>Mobile code</a:t>
            </a:r>
          </a:p>
          <a:p>
            <a:r>
              <a:rPr lang="en-US" sz="2000" dirty="0" smtClean="0"/>
              <a:t>Manages task execution run-time and coordination</a:t>
            </a:r>
          </a:p>
          <a:p>
            <a:r>
              <a:rPr lang="en-US" sz="2000" dirty="0" smtClean="0"/>
              <a:t>UI for end-users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13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9772" y="1524000"/>
            <a:ext cx="7262228" cy="13261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6200"/>
            <a:ext cx="82296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Developers write scripts to build tasking applications</a:t>
            </a:r>
          </a:p>
          <a:p>
            <a:r>
              <a:rPr lang="en-US" dirty="0" smtClean="0"/>
              <a:t>Activities and tasks are added to the UI for end users to use</a:t>
            </a:r>
          </a:p>
          <a:p>
            <a:r>
              <a:rPr lang="en-US" dirty="0" smtClean="0"/>
              <a:t>UI allows users to specify “condition-action” tasks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Activities and tasks are reused to build complex </a:t>
            </a:r>
            <a:r>
              <a:rPr lang="en-US" dirty="0" smtClean="0">
                <a:solidFill>
                  <a:srgbClr val="002060"/>
                </a:solidFill>
              </a:rPr>
              <a:t>tasks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8376" y="1794391"/>
            <a:ext cx="209604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Developers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861776" y="1794391"/>
            <a:ext cx="209604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End-Users</a:t>
            </a:r>
            <a:endParaRPr lang="en-US" sz="2800" dirty="0"/>
          </a:p>
        </p:txBody>
      </p:sp>
      <p:sp>
        <p:nvSpPr>
          <p:cNvPr id="8" name="Left-Right Arrow 7"/>
          <p:cNvSpPr/>
          <p:nvPr/>
        </p:nvSpPr>
        <p:spPr>
          <a:xfrm>
            <a:off x="4469629" y="2127766"/>
            <a:ext cx="457200" cy="228600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85525" y="1569424"/>
            <a:ext cx="1930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ecosystem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19772" y="2846427"/>
            <a:ext cx="29664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Programming Model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9188" y="2850118"/>
            <a:ext cx="20918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User Interface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In The Air UI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2362200" cy="352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7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Tasks are written as JavaScript programs</a:t>
            </a:r>
          </a:p>
          <a:p>
            <a:r>
              <a:rPr lang="en-US" dirty="0" smtClean="0"/>
              <a:t>Devices are exposed as objects</a:t>
            </a:r>
          </a:p>
          <a:p>
            <a:pPr lvl="1"/>
            <a:r>
              <a:rPr lang="en-US" dirty="0" smtClean="0"/>
              <a:t>A developer can simply call methods on the object to manipulate it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Work with multiple phones in a single script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CITA automatically partitions the task into sub-tasks, executes and coordinates them across devices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200400"/>
            <a:ext cx="473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 = getDevice(‘Lenin’, ‘Android’)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p.ringer.setMode(SILENT);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419600"/>
            <a:ext cx="4871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q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getDevice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(‘Arvind’, ‘Default’)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q.ringer.getMode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.ringer.setMode(r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Single-Device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getDevice(param_user, param_phone);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p.registerCallback(“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outdoor_walking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trueAction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", "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falseAction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trueAction(e)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oldState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p.wifi.getState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store.add(“oldState”, oldState);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p.wifi.disable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falseAction(e)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p.wifi.setState(store.remove(“oldState”));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62200" y="1447800"/>
            <a:ext cx="44958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Disable Wi-Fi when </a:t>
            </a:r>
            <a:r>
              <a:rPr lang="en-US" dirty="0" smtClean="0"/>
              <a:t>outdoors and moving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886200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outdoor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walking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00400" y="3200400"/>
            <a:ext cx="3352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29000" y="4255532"/>
            <a:ext cx="3200400" cy="926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7400" y="335863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33800" y="4419600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Multi-Device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p 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getDevice(“hari”, default);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q 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getDevice(“lenin”, default);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p.registerCallback(“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enter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(hari.office)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trueAction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trueAction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q.alert(“Hari is here");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76500" y="1371600"/>
            <a:ext cx="38481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Alert </a:t>
            </a:r>
            <a:r>
              <a:rPr lang="en-US" dirty="0" smtClean="0"/>
              <a:t>me when </a:t>
            </a:r>
            <a:r>
              <a:rPr lang="en-US" dirty="0" smtClean="0"/>
              <a:t>Hari</a:t>
            </a:r>
            <a:r>
              <a:rPr lang="en-US" dirty="0" smtClean="0"/>
              <a:t> comes to his office</a:t>
            </a:r>
            <a:endParaRPr lang="en-US" dirty="0"/>
          </a:p>
        </p:txBody>
      </p:sp>
      <p:pic>
        <p:nvPicPr>
          <p:cNvPr id="5" name="Picture 13" descr="C:\Users\lenin\Desktop\iphon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71480"/>
            <a:ext cx="880813" cy="8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88" y="4896968"/>
            <a:ext cx="514918" cy="10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478681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78011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6096000"/>
            <a:ext cx="4547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.registerActivityCallback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enter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(office)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", “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lenin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.phone: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trueAction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");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59436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trueAction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.alert(“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ari is here");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5122" name="Picture 2" descr="C:\Users\lenin\AppData\Local\Microsoft\Windows\Temporary Internet Files\Content.IE5\FEADU1RF\MC90043524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83" y="4290671"/>
            <a:ext cx="501516" cy="9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3199" y="4215884"/>
            <a:ext cx="124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CITA Server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5122" idx="1"/>
          </p:cNvCxnSpPr>
          <p:nvPr/>
        </p:nvCxnSpPr>
        <p:spPr>
          <a:xfrm flipV="1">
            <a:off x="3014413" y="4786814"/>
            <a:ext cx="827270" cy="496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122" idx="3"/>
          </p:cNvCxnSpPr>
          <p:nvPr/>
        </p:nvCxnSpPr>
        <p:spPr>
          <a:xfrm>
            <a:off x="4343199" y="4786814"/>
            <a:ext cx="1135370" cy="625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4503" y="5144457"/>
            <a:ext cx="1933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Call: </a:t>
            </a:r>
            <a:r>
              <a:rPr lang="en-US" sz="1200" dirty="0" smtClean="0"/>
              <a:t>lenin</a:t>
            </a:r>
            <a:r>
              <a:rPr lang="en-US" sz="1200" dirty="0" smtClean="0"/>
              <a:t>.phone.trueAction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96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Cloud-Enabled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44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p =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getDevice(param_user, param_phone);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p.registerActivityCallback("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biking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",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2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trueAction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", "</a:t>
            </a:r>
            <a:r>
              <a:rPr lang="en-US" sz="1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falseAction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trueAction(e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params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 new Object();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params.samplePeriod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 1;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params.tag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 getUniqueId();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p.registerDataCallback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("gps.data",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"dataAction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", params);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falseAction(e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p.unregisterCallback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("gps.data",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"dataAction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dataAction(e)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Server.store.add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("bikingTracks",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e.tag,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e.data.time, e.data.lat,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e.data.lng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4" name="Picture 2" descr="C:\Users\lenin\AppData\Local\Microsoft\Windows\Temporary Internet Files\Content.IE5\FEADU1RF\MC9004352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83" y="2667000"/>
            <a:ext cx="501516" cy="9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lenin\Desktop\iphon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51" y="4343400"/>
            <a:ext cx="880813" cy="8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38400" y="1371600"/>
            <a:ext cx="3957036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Store GPS tracks in server when biking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870757" y="3429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8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5105400" cy="685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Function level partitioning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155" y="2267963"/>
            <a:ext cx="91589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F1</a:t>
            </a:r>
          </a:p>
          <a:p>
            <a:r>
              <a:rPr lang="en-US" dirty="0"/>
              <a:t>{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p.foo()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3242" y="2265820"/>
            <a:ext cx="91589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F2</a:t>
            </a:r>
          </a:p>
          <a:p>
            <a:r>
              <a:rPr lang="en-US" dirty="0"/>
              <a:t>{</a:t>
            </a:r>
            <a:endParaRPr lang="en-US" dirty="0" smtClean="0"/>
          </a:p>
          <a:p>
            <a:r>
              <a:rPr lang="en-US" dirty="0" smtClean="0"/>
              <a:t>  p.foo()</a:t>
            </a:r>
          </a:p>
          <a:p>
            <a:r>
              <a:rPr lang="en-US" dirty="0" smtClean="0"/>
              <a:t>  q.foo()</a:t>
            </a:r>
          </a:p>
          <a:p>
            <a:r>
              <a:rPr lang="en-US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543796"/>
            <a:ext cx="19911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p.registerCallback()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87954" y="2546182"/>
            <a:ext cx="11256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F3</a:t>
            </a:r>
          </a:p>
          <a:p>
            <a:r>
              <a:rPr lang="en-US" dirty="0"/>
              <a:t>{</a:t>
            </a:r>
            <a:endParaRPr lang="en-US" dirty="0" smtClean="0"/>
          </a:p>
          <a:p>
            <a:r>
              <a:rPr lang="en-US" dirty="0" smtClean="0"/>
              <a:t>  a = b + c;</a:t>
            </a:r>
          </a:p>
          <a:p>
            <a:r>
              <a:rPr lang="en-US" dirty="0"/>
              <a:t>}</a:t>
            </a:r>
          </a:p>
        </p:txBody>
      </p:sp>
      <p:pic>
        <p:nvPicPr>
          <p:cNvPr id="9" name="Picture 13" descr="C:\Users\lenin\Desktop\iphon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0" y="3905996"/>
            <a:ext cx="732253" cy="7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enin\AppData\Local\Microsoft\Windows\Temporary Internet Files\Content.IE5\FEADU1RF\MC9004352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90" y="3960714"/>
            <a:ext cx="501516" cy="9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553200" y="2458196"/>
            <a:ext cx="266700" cy="204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3" descr="C:\Users\lenin\Desktop\iphon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05996"/>
            <a:ext cx="732253" cy="7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30" y="3868264"/>
            <a:ext cx="410638" cy="8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enin\AppData\Local\Microsoft\Windows\Temporary Internet Files\Content.IE5\FEADU1RF\MC9004352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05996"/>
            <a:ext cx="501516" cy="9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>
            <a:stCxn id="7" idx="2"/>
            <a:endCxn id="11" idx="3"/>
          </p:cNvCxnSpPr>
          <p:nvPr/>
        </p:nvCxnSpPr>
        <p:spPr>
          <a:xfrm rot="5400000">
            <a:off x="6784372" y="1948657"/>
            <a:ext cx="647551" cy="57649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1" idx="2"/>
            <a:endCxn id="8" idx="3"/>
          </p:cNvCxnSpPr>
          <p:nvPr/>
        </p:nvCxnSpPr>
        <p:spPr>
          <a:xfrm rot="5400000">
            <a:off x="5908474" y="2368271"/>
            <a:ext cx="483186" cy="107296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414688" y="5095875"/>
            <a:ext cx="7510112" cy="1228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Even a random partitioning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Does not affect the correctness of the </a:t>
            </a:r>
            <a:r>
              <a:rPr lang="en-US" sz="2000" dirty="0" smtClean="0">
                <a:solidFill>
                  <a:srgbClr val="C00000"/>
                </a:solidFill>
              </a:rPr>
              <a:t>execution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en-US" sz="2000" dirty="0" smtClean="0"/>
              <a:t>Calls and callbacks are delegated appropriately</a:t>
            </a:r>
          </a:p>
        </p:txBody>
      </p:sp>
    </p:spTree>
    <p:extLst>
      <p:ext uri="{BB962C8B-B14F-4D97-AF65-F5344CB8AC3E}">
        <p14:creationId xmlns:p14="http://schemas.microsoft.com/office/powerpoint/2010/main" val="270103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  <p:bldP spid="8" grpId="0" animBg="1"/>
      <p:bldP spid="11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31492"/>
            <a:ext cx="1290241" cy="258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lenin\Desktop\iphon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69642"/>
            <a:ext cx="2425771" cy="24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encrypted-tbn1.google.com/images?q=tbn:ANd9GcQvZ9IlVKddUA6tm6ce_gwyawqrlpaam9eC6Co_rMwkJMNHX0pko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78" y="1431923"/>
            <a:ext cx="522386" cy="7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encrypted-tbn2.google.com/images?q=tbn:ANd9GcTGkOdIb9PETENDrwS31ulftzArHjylnzx5-lGHq4RwYm_77y_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95586"/>
            <a:ext cx="790576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encrypted-tbn2.google.com/images?q=tbn:ANd9GcQslE9wAg1kzTFXi34mUCAquw9bCLK5Grv71mM2P94FS8LyHrC4A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71" y="243681"/>
            <a:ext cx="561782" cy="5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s://encrypted-tbn1.google.com/images?q=tbn:ANd9GcS7463ickTuivKvElgbyd8U4b45VpTVZ5wlbanYeZnj7gtKDzytS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97" y="2214562"/>
            <a:ext cx="526861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s://encrypted-tbn1.google.com/images?q=tbn:ANd9GcT7DfED7GFGfK49Qgv5MTjfDpoDBSECoDm1qqfnxHTnYknx1Sd2K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27" y="3562349"/>
            <a:ext cx="635714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s://encrypted-tbn3.google.com/images?q=tbn:ANd9GcQ4s8oyqdLnmHgHRkcITuvO8T9oYQVv60rNJfg0lyPDLP7AjTv7v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3" y="3962400"/>
            <a:ext cx="581024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s://encrypted-tbn0.google.com/images?q=tbn:ANd9GcR7Z-19g3AV0hz9uXMIk7IMfBGH0hzf1zVeqCmkS8A5KNB1uJSz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79078"/>
            <a:ext cx="785815" cy="5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s://encrypted-tbn3.google.com/images?q=tbn:ANd9GcRo_ZjwOKMrYSaRGOe-rozQQj8a-cnrWWR1rBu3QtH-5M-fSFI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0962" y="4312445"/>
            <a:ext cx="256222" cy="6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s://encrypted-tbn2.google.com/images?q=tbn:ANd9GcRVyPogeUIdXvKsbkGcfLDgnpg4FYT9QUzNPg7jUvVcwIbRtz99Y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23" y="938211"/>
            <a:ext cx="546341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1584" y="334288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GPS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181584" y="930353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WiFi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181584" y="1600476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Cell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181584" y="2292111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Accl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181584" y="2944296"/>
            <a:ext cx="582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Gyro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181584" y="3692008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Compass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305176" y="4417751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Mic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" y="4733925"/>
            <a:ext cx="58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Light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05621" y="4728955"/>
            <a:ext cx="97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Proximity</a:t>
            </a:r>
            <a:endParaRPr lang="en-US" sz="1600" dirty="0"/>
          </a:p>
        </p:txBody>
      </p:sp>
      <p:pic>
        <p:nvPicPr>
          <p:cNvPr id="1067" name="Picture 43" descr="https://encrypted-tbn2.google.com/images?q=tbn:ANd9GcQ0eQ9VA7Nz-b8vtD3Buptcmz3a9GrQ7HHaDGNPKXI4o7tTIIrv_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24" y="2209801"/>
            <a:ext cx="1339875" cy="7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Sitting Stickman Clip Ar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4" y="609601"/>
            <a:ext cx="634405" cy="9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51" y="685800"/>
            <a:ext cx="849860" cy="95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11" y="614484"/>
            <a:ext cx="513436" cy="113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20" y="2051006"/>
            <a:ext cx="1010867" cy="94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 descr="https://encrypted-tbn3.google.com/images?q=tbn:ANd9GcTcfVYpCDZKyaB6QPwVARbl6vJlhtCtRcp-QitMWX8zYrEqyYY0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46" y="3679034"/>
            <a:ext cx="1586261" cy="7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505200"/>
            <a:ext cx="1162202" cy="104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91000" y="2417995"/>
            <a:ext cx="685800" cy="24709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77416" y="2103683"/>
            <a:ext cx="62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800" y="1600200"/>
            <a:ext cx="769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Walking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6375405" y="16002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Running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7613791" y="1600200"/>
            <a:ext cx="648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Sitting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638800" y="2968823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Biking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273687" y="300689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Driving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5153404" y="4528903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Indoors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172200" y="4535573"/>
            <a:ext cx="87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Outdoors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7239000" y="4535573"/>
            <a:ext cx="784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AtHome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8137495" y="4530561"/>
            <a:ext cx="777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AtOffice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5710535"/>
            <a:ext cx="558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growing class of smartphone applications</a:t>
            </a:r>
            <a:endParaRPr lang="en-US" sz="2400" dirty="0"/>
          </a:p>
        </p:txBody>
      </p:sp>
      <p:sp>
        <p:nvSpPr>
          <p:cNvPr id="68" name="Right Arrow 67"/>
          <p:cNvSpPr/>
          <p:nvPr/>
        </p:nvSpPr>
        <p:spPr>
          <a:xfrm rot="5400000">
            <a:off x="4322037" y="5160237"/>
            <a:ext cx="423726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6151602"/>
            <a:ext cx="33249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Tasking </a:t>
            </a:r>
            <a:r>
              <a:rPr lang="en-US" sz="3000" dirty="0" smtClean="0">
                <a:solidFill>
                  <a:srgbClr val="0070C0"/>
                </a:solidFill>
              </a:rPr>
              <a:t>Applications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58079"/>
            <a:ext cx="472068" cy="48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740450" y="4733925"/>
            <a:ext cx="1078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Barometer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12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6" grpId="0" animBg="1"/>
      <p:bldP spid="7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8" grpId="0"/>
      <p:bldP spid="68" grpId="0" animBg="1"/>
      <p:bldP spid="9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529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Push Mechanism</a:t>
            </a:r>
          </a:p>
          <a:p>
            <a:pPr lvl="1"/>
            <a:r>
              <a:rPr lang="en-US" dirty="0" smtClean="0"/>
              <a:t>Dial-to-Deliver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Handle </a:t>
            </a:r>
            <a:r>
              <a:rPr lang="en-US" dirty="0" smtClean="0">
                <a:solidFill>
                  <a:srgbClr val="0070C0"/>
                </a:solidFill>
              </a:rPr>
              <a:t>disconnections</a:t>
            </a:r>
          </a:p>
          <a:p>
            <a:pPr lvl="1"/>
            <a:r>
              <a:rPr lang="en-US" dirty="0" smtClean="0"/>
              <a:t>Calls and callbacks </a:t>
            </a:r>
            <a:r>
              <a:rPr lang="en-US" dirty="0" smtClean="0"/>
              <a:t>can be</a:t>
            </a:r>
            <a:r>
              <a:rPr lang="en-US" dirty="0" smtClean="0"/>
              <a:t> </a:t>
            </a:r>
            <a:r>
              <a:rPr lang="en-US" dirty="0" smtClean="0"/>
              <a:t>delayed or dropped</a:t>
            </a:r>
          </a:p>
          <a:p>
            <a:pPr lvl="1"/>
            <a:r>
              <a:rPr lang="en-US" dirty="0" smtClean="0"/>
              <a:t>Developer can set policies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Privacy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User policies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Energy</a:t>
            </a:r>
          </a:p>
          <a:p>
            <a:pPr lvl="1"/>
            <a:r>
              <a:rPr lang="en-US" dirty="0" smtClean="0"/>
              <a:t>Enforce energy budget</a:t>
            </a:r>
          </a:p>
          <a:p>
            <a:pPr lvl="1"/>
            <a:r>
              <a:rPr lang="en-US" dirty="0" smtClean="0"/>
              <a:t>User policies</a:t>
            </a:r>
          </a:p>
        </p:txBody>
      </p:sp>
    </p:spTree>
    <p:extLst>
      <p:ext uri="{BB962C8B-B14F-4D97-AF65-F5344CB8AC3E}">
        <p14:creationId xmlns:p14="http://schemas.microsoft.com/office/powerpoint/2010/main" val="16192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Tasking applications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Locale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Tasker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TouchDevelop</a:t>
            </a:r>
          </a:p>
          <a:p>
            <a:r>
              <a:rPr lang="en-US" dirty="0" smtClean="0"/>
              <a:t>Programming frameworks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AppInventor </a:t>
            </a:r>
            <a:r>
              <a:rPr lang="en-US" dirty="0" smtClean="0"/>
              <a:t>– Visual programming interface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PhoneGap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Appcelerator </a:t>
            </a:r>
            <a:r>
              <a:rPr lang="en-US" dirty="0" smtClean="0"/>
              <a:t>– HTML/JavaScript framework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AppMakr </a:t>
            </a:r>
            <a:r>
              <a:rPr lang="en-US" dirty="0" smtClean="0"/>
              <a:t>– Web based feeds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PRISM</a:t>
            </a:r>
            <a:r>
              <a:rPr lang="en-US" dirty="0" smtClean="0"/>
              <a:t> – Sensing applications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mCrowd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– Crowd sourcing applications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SeeMon </a:t>
            </a:r>
            <a:r>
              <a:rPr lang="en-US" dirty="0" smtClean="0"/>
              <a:t>– Composition framework for activities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In The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system that significantly lowers the barrier for programming and executing tasking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Developers: JavaScript based</a:t>
            </a:r>
          </a:p>
          <a:p>
            <a:pPr lvl="1"/>
            <a:r>
              <a:rPr lang="en-US" dirty="0" smtClean="0"/>
              <a:t>End Users: UI based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nergy-efficient activity detectors</a:t>
            </a:r>
          </a:p>
          <a:p>
            <a:pPr lvl="1"/>
            <a:r>
              <a:rPr lang="en-US" dirty="0" smtClean="0"/>
              <a:t>Android client</a:t>
            </a:r>
            <a:endParaRPr lang="en-US" dirty="0" smtClean="0"/>
          </a:p>
          <a:p>
            <a:pPr lvl="1"/>
            <a:r>
              <a:rPr lang="en-US" dirty="0" smtClean="0"/>
              <a:t>iPhone client</a:t>
            </a:r>
          </a:p>
          <a:p>
            <a:pPr lvl="1"/>
            <a:r>
              <a:rPr lang="en-US" dirty="0" smtClean="0"/>
              <a:t>Windows laptop client</a:t>
            </a:r>
          </a:p>
          <a:p>
            <a:pPr lvl="1"/>
            <a:r>
              <a:rPr lang="en-US" dirty="0" smtClean="0"/>
              <a:t>Plan to release by this Fall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83904" y="1932707"/>
            <a:ext cx="1447800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CITA</a:t>
            </a:r>
            <a:endParaRPr lang="en-US" sz="4000" dirty="0"/>
          </a:p>
        </p:txBody>
      </p:sp>
      <p:pic>
        <p:nvPicPr>
          <p:cNvPr id="6" name="Picture 5" descr="ma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546" y="3175720"/>
            <a:ext cx="519308" cy="895358"/>
          </a:xfrm>
          <a:prstGeom prst="rect">
            <a:avLst/>
          </a:prstGeom>
        </p:spPr>
      </p:pic>
      <p:pic>
        <p:nvPicPr>
          <p:cNvPr id="7" name="Picture 6" descr="advisor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166195"/>
            <a:ext cx="894766" cy="894766"/>
          </a:xfrm>
          <a:prstGeom prst="rect">
            <a:avLst/>
          </a:prstGeom>
        </p:spPr>
      </p:pic>
      <p:pic>
        <p:nvPicPr>
          <p:cNvPr id="3074" name="Picture 2" descr="https://encrypted-tbn0.google.com/images?q=tbn:ANd9GcRO3O-FGQufJWzDYtJFUZ9UDVctWAP0P9SMLqKg3tapAvczSit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47082"/>
            <a:ext cx="533400" cy="82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oogle.com/images?q=tbn:ANd9GcQYp0IMLmdyVViWoOBQY2RiUqSDQZSfZyxEkn3duFexAXBn3Vf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29626"/>
            <a:ext cx="609599" cy="93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oogle.com/images?q=tbn:ANd9GcQv3h4FbwvC5tDnOlvrpDBR71NqGL35vSQAiinRD3RvCGlGJd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4115"/>
            <a:ext cx="762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lenin\Desktop\iphone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3" y="3536535"/>
            <a:ext cx="880813" cy="8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52361"/>
            <a:ext cx="514918" cy="10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lenin\Desktop\iphone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26873"/>
            <a:ext cx="880813" cy="8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623399"/>
            <a:ext cx="514918" cy="10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3.google.com/images?q=tbn:ANd9GcRWu97PtXsGWDycIP7cJ5N7Por-l86YPFOfftYjRaCAyeV6M7tje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45359"/>
            <a:ext cx="923926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encrypted-tbn0.google.com/images?q=tbn:ANd9GcRsI4nM4cfUa107D5dIfdM-5ehRUY-3qs0LbgcFVmQH2rf47jk8H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25" y="4113620"/>
            <a:ext cx="705987" cy="97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encrypted-tbn1.google.com/images?q=tbn:ANd9GcSAbr2TNeZ0u9a0oMY8onaQnA9utl0LxPjHAFtfdc-TWCY6e4R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58" y="212559"/>
            <a:ext cx="658883" cy="6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encrypted-tbn0.google.com/images?q=tbn:ANd9GcTp361E2FpnIYVm4vUrWbs1PE_FtMsDeIyPc8FRkGUGUa1T4-7DJ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6019"/>
            <a:ext cx="744226" cy="72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encrypted-tbn3.google.com/images?q=tbn:ANd9GcTFQHf_KJVqmwMr_nv8nkFDRflC1QlKF76jNFijgugImGSsJKu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2" y="403061"/>
            <a:ext cx="1690688" cy="12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encrypted-tbn3.google.com/images?q=tbn:ANd9GcREgp_mxqMK3X8NUvSnu-OMODeTXSm1BP8nN8EMkMv3Eon3EUJ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67" y="558608"/>
            <a:ext cx="881063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133599" y="2384577"/>
            <a:ext cx="1631255" cy="461963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6" idx="0"/>
          </p:cNvCxnSpPr>
          <p:nvPr/>
        </p:nvCxnSpPr>
        <p:spPr>
          <a:xfrm flipH="1">
            <a:off x="3505200" y="2647082"/>
            <a:ext cx="329441" cy="52863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7" idx="0"/>
          </p:cNvCxnSpPr>
          <p:nvPr/>
        </p:nvCxnSpPr>
        <p:spPr>
          <a:xfrm>
            <a:off x="5105400" y="2647082"/>
            <a:ext cx="294983" cy="519113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074" idx="1"/>
          </p:cNvCxnSpPr>
          <p:nvPr/>
        </p:nvCxnSpPr>
        <p:spPr>
          <a:xfrm>
            <a:off x="5231704" y="2384577"/>
            <a:ext cx="1702496" cy="673607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190085" y="3359080"/>
            <a:ext cx="329442" cy="25449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4" idx="0"/>
          </p:cNvCxnSpPr>
          <p:nvPr/>
        </p:nvCxnSpPr>
        <p:spPr>
          <a:xfrm>
            <a:off x="3610259" y="4060961"/>
            <a:ext cx="0" cy="2914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334922" y="4071078"/>
            <a:ext cx="0" cy="2914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467600" y="3390835"/>
            <a:ext cx="304800" cy="23256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914400" y="2944467"/>
            <a:ext cx="592806" cy="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819400" y="3987708"/>
            <a:ext cx="408315" cy="28872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718384" y="3928056"/>
            <a:ext cx="473994" cy="28872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467600" y="3059426"/>
            <a:ext cx="562259" cy="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2225325" y="1371601"/>
            <a:ext cx="1558580" cy="72425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231704" y="1295400"/>
            <a:ext cx="1550096" cy="80045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090" idx="2"/>
          </p:cNvCxnSpPr>
          <p:nvPr/>
        </p:nvCxnSpPr>
        <p:spPr>
          <a:xfrm flipH="1" flipV="1">
            <a:off x="3505200" y="871442"/>
            <a:ext cx="449848" cy="104902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876800" y="873852"/>
            <a:ext cx="458122" cy="104661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663282" y="5638800"/>
            <a:ext cx="6109118" cy="9749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If I am leaving home and the weather forecast is rainy, </a:t>
            </a:r>
          </a:p>
          <a:p>
            <a:pPr algn="ctr"/>
            <a:r>
              <a:rPr lang="en-US" sz="2000" dirty="0"/>
              <a:t>alert me to take an umbrella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88" y="4259408"/>
            <a:ext cx="135255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9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5573"/>
            <a:ext cx="1828800" cy="15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Hierarchies</a:t>
            </a:r>
            <a:endParaRPr lang="en-US" dirty="0"/>
          </a:p>
        </p:txBody>
      </p:sp>
      <p:pic>
        <p:nvPicPr>
          <p:cNvPr id="4" name="Picture 69" descr="https://encrypted-tbn3.google.com/images?q=tbn:ANd9GcTcfVYpCDZKyaB6QPwVARbl6vJlhtCtRcp-QitMWX8zYrEqyYY0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71" y="2524763"/>
            <a:ext cx="1586261" cy="7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36" y="2273483"/>
            <a:ext cx="1162202" cy="104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516" y="2374244"/>
            <a:ext cx="487284" cy="469377"/>
          </a:xfrm>
          <a:prstGeom prst="rect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38" y="1966681"/>
            <a:ext cx="1503462" cy="1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32" y="2524763"/>
            <a:ext cx="1265438" cy="90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637420" y="2481364"/>
            <a:ext cx="371475" cy="290309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56" y="4673318"/>
            <a:ext cx="1423630" cy="135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9" descr="https://encrypted-tbn1.google.com/images?q=tbn:ANd9GcQvZ9IlVKddUA6tm6ce_gwyawqrlpaam9eC6Co_rMwkJMNHX0pko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81" y="3755623"/>
            <a:ext cx="522386" cy="7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3" descr="https://encrypted-tbn2.google.com/images?q=tbn:ANd9GcQslE9wAg1kzTFXi34mUCAquw9bCLK5Grv71mM2P94FS8LyHrC4A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134" y="4784334"/>
            <a:ext cx="757038" cy="7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https://encrypted-tbn2.google.com/images?q=tbn:ANd9GcRVyPogeUIdXvKsbkGcfLDgnpg4FYT9QUzNPg7jUvVcwIbRtz99Y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72" y="3755623"/>
            <a:ext cx="849126" cy="5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47" y="6159991"/>
            <a:ext cx="614553" cy="6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78150" y="3908023"/>
            <a:ext cx="3365650" cy="256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Named Location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Location Hierarchy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- Room level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- Floor level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- Building level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- Box (Map)</a:t>
            </a:r>
            <a:endParaRPr lang="en-US" sz="2600" dirty="0">
              <a:solidFill>
                <a:srgbClr val="0070C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97" y="5867400"/>
            <a:ext cx="489380" cy="55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1520815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1514067"/>
            <a:ext cx="457200" cy="4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1514067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48" y="1613090"/>
            <a:ext cx="307277" cy="31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3" descr="https://encrypted-tbn2.google.com/images?q=tbn:ANd9GcQslE9wAg1kzTFXi34mUCAquw9bCLK5Grv71mM2P94FS8LyHrC4A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764" y="1303658"/>
            <a:ext cx="430131" cy="42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 descr="https://encrypted-tbn1.google.com/images?q=tbn:ANd9GcQvZ9IlVKddUA6tm6ce_gwyawqrlpaam9eC6Co_rMwkJMNHX0pko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53" y="1219021"/>
            <a:ext cx="436875" cy="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3808" y="1550418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89562" y="130706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SSID</a:t>
            </a:r>
            <a:endParaRPr lang="en-US" b="1" dirty="0"/>
          </a:p>
        </p:txBody>
      </p:sp>
      <p:pic>
        <p:nvPicPr>
          <p:cNvPr id="33" name="Picture 23" descr="https://encrypted-tbn2.google.com/images?q=tbn:ANd9GcQslE9wAg1kzTFXi34mUCAquw9bCLK5Grv71mM2P94FS8LyHrC4A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6450" y="1591780"/>
            <a:ext cx="430131" cy="42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5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029200" cy="405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Efficient Detection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381000" cy="329021"/>
          </a:xfrm>
          <a:prstGeom prst="rect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4191000" y="2743200"/>
            <a:ext cx="371475" cy="290309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439" y="1295400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(Seattle)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962400" y="2484581"/>
            <a:ext cx="838200" cy="807546"/>
          </a:xfrm>
          <a:prstGeom prst="ellipse">
            <a:avLst/>
          </a:prstGeom>
          <a:solidFill>
            <a:srgbClr val="6907EB">
              <a:alpha val="1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334000"/>
            <a:ext cx="3305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sensor to use?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5117" y="5889251"/>
            <a:ext cx="3401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often to sample?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 flipH="1" flipV="1">
            <a:off x="762000" y="2081622"/>
            <a:ext cx="3200400" cy="8067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>
            <a:off x="800100" y="2011219"/>
            <a:ext cx="371475" cy="290309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0" y="1752600"/>
            <a:ext cx="838200" cy="807546"/>
          </a:xfrm>
          <a:prstGeom prst="ellipse">
            <a:avLst/>
          </a:prstGeom>
          <a:solidFill>
            <a:srgbClr val="6907EB">
              <a:alpha val="1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76287" y="1954486"/>
            <a:ext cx="419100" cy="403773"/>
          </a:xfrm>
          <a:prstGeom prst="ellipse">
            <a:avLst/>
          </a:prstGeom>
          <a:solidFill>
            <a:srgbClr val="6907EB">
              <a:alpha val="1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5181600"/>
            <a:ext cx="331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Measure of distance?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6096000"/>
            <a:ext cx="2886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Rate of movement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52" y="1981205"/>
            <a:ext cx="3685765" cy="261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5-Point Star 20"/>
          <p:cNvSpPr/>
          <p:nvPr/>
        </p:nvSpPr>
        <p:spPr>
          <a:xfrm>
            <a:off x="5334000" y="2626518"/>
            <a:ext cx="371475" cy="290309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4615405"/>
            <a:ext cx="13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Hari’s Office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53000" y="5632638"/>
            <a:ext cx="4018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Sample only when moved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6192" y="1676400"/>
            <a:ext cx="143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Lenin’s Office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519737" y="2045732"/>
            <a:ext cx="0" cy="580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9" idx="1"/>
          </p:cNvCxnSpPr>
          <p:nvPr/>
        </p:nvCxnSpPr>
        <p:spPr>
          <a:xfrm>
            <a:off x="7060083" y="4419600"/>
            <a:ext cx="178917" cy="380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6280607" y="1277587"/>
            <a:ext cx="155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(Hari.Office)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4" grpId="0"/>
      <p:bldP spid="7" grpId="0" animBg="1"/>
      <p:bldP spid="7" grpId="1" animBg="1"/>
      <p:bldP spid="8" grpId="0"/>
      <p:bldP spid="10" grpId="0"/>
      <p:bldP spid="14" grpId="0" animBg="1"/>
      <p:bldP spid="15" grpId="0" animBg="1"/>
      <p:bldP spid="15" grpId="1" animBg="1"/>
      <p:bldP spid="16" grpId="0" animBg="1"/>
      <p:bldP spid="17" grpId="0"/>
      <p:bldP spid="18" grpId="0"/>
      <p:bldP spid="21" grpId="0" animBg="1"/>
      <p:bldP spid="19" grpId="0"/>
      <p:bldP spid="24" grpId="0"/>
      <p:bldP spid="28" grpId="0"/>
      <p:bldP spid="20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199"/>
            <a:ext cx="8686800" cy="33308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Divide and run individual activity detectors in the respective devices</a:t>
            </a:r>
          </a:p>
          <a:p>
            <a:pPr lvl="1"/>
            <a:r>
              <a:rPr lang="en-US" dirty="0" smtClean="0"/>
              <a:t>If activity spans multiple devices, coordinate at the server.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Energy efficient execution</a:t>
            </a:r>
          </a:p>
          <a:p>
            <a:pPr lvl="1"/>
            <a:r>
              <a:rPr lang="en-US" dirty="0" smtClean="0"/>
              <a:t>Cost modeling predicates</a:t>
            </a:r>
          </a:p>
          <a:p>
            <a:pPr lvl="1"/>
            <a:r>
              <a:rPr lang="en-US" dirty="0" smtClean="0"/>
              <a:t>Low energy cost execution plan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4931005"/>
            <a:ext cx="37175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isOutdoors </a:t>
            </a:r>
            <a:r>
              <a:rPr lang="en-US" sz="2600" i="1" dirty="0" smtClean="0">
                <a:solidFill>
                  <a:srgbClr val="FF0000"/>
                </a:solidFill>
              </a:rPr>
              <a:t>AND</a:t>
            </a:r>
            <a:r>
              <a:rPr lang="en-US" sz="2600" dirty="0" smtClean="0"/>
              <a:t> isWalking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104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Disconnections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838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When devices are disconnected</a:t>
            </a:r>
          </a:p>
          <a:p>
            <a:pPr lvl="1"/>
            <a:r>
              <a:rPr lang="en-US" dirty="0" smtClean="0"/>
              <a:t>Calls and callbacks cannot be delivered in real-time</a:t>
            </a:r>
            <a:endParaRPr lang="en-US" dirty="0"/>
          </a:p>
        </p:txBody>
      </p:sp>
      <p:pic>
        <p:nvPicPr>
          <p:cNvPr id="4" name="Picture 2" descr="C:\Users\lenin\AppData\Local\Microsoft\Windows\Temporary Internet Files\Content.IE5\FEADU1RF\MC9004352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32" y="2514600"/>
            <a:ext cx="501516" cy="9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lenin\Desktop\iphon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50593"/>
            <a:ext cx="880813" cy="8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9357" y="3506886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GPS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75322" y="3266588"/>
            <a:ext cx="0" cy="5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 descr="C:\Users\lenin\Desktop\iphon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26115"/>
            <a:ext cx="880813" cy="8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488" y="3251603"/>
            <a:ext cx="514918" cy="10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enin\AppData\Local\Microsoft\Windows\Temporary Internet Files\Content.IE5\FEADU1RF\MC9004352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83" y="2645306"/>
            <a:ext cx="501516" cy="9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endCxn id="10" idx="1"/>
          </p:cNvCxnSpPr>
          <p:nvPr/>
        </p:nvCxnSpPr>
        <p:spPr>
          <a:xfrm flipV="1">
            <a:off x="4767013" y="3141449"/>
            <a:ext cx="827270" cy="496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6095799" y="3141449"/>
            <a:ext cx="1135370" cy="625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94283" y="349909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Alert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9163" y="428143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Bob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06273" y="4281438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Alice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36916" y="4768334"/>
            <a:ext cx="94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Delayed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4724400"/>
            <a:ext cx="255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Dropped after some time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28600" y="5410200"/>
            <a:ext cx="8839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Developers can set policies on how to deal with disconnections</a:t>
            </a:r>
          </a:p>
          <a:p>
            <a:pPr lvl="1"/>
            <a:r>
              <a:rPr lang="en-US" dirty="0" smtClean="0"/>
              <a:t>Task-wide policies</a:t>
            </a:r>
          </a:p>
          <a:p>
            <a:pPr lvl="1"/>
            <a:r>
              <a:rPr lang="en-US" dirty="0" smtClean="0"/>
              <a:t>Callback specific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5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Energy-Efficient </a:t>
            </a:r>
            <a:r>
              <a:rPr lang="en-US" dirty="0" smtClean="0"/>
              <a:t>Detection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2019" y="3779637"/>
            <a:ext cx="1162585" cy="550546"/>
            <a:chOff x="1447800" y="2362200"/>
            <a:chExt cx="1162585" cy="550546"/>
          </a:xfrm>
        </p:grpSpPr>
        <p:pic>
          <p:nvPicPr>
            <p:cNvPr id="9" name="Picture 23" descr="https://encrypted-tbn2.google.com/images?q=tbn:ANd9GcQslE9wAg1kzTFXi34mUCAquw9bCLK5Grv71mM2P94FS8LyHrC4A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7800" y="2362200"/>
              <a:ext cx="561782" cy="550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095500" y="2468196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GPS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7572" y="4617837"/>
            <a:ext cx="1175799" cy="581024"/>
            <a:chOff x="1508026" y="4333081"/>
            <a:chExt cx="1175799" cy="581024"/>
          </a:xfrm>
        </p:grpSpPr>
        <p:pic>
          <p:nvPicPr>
            <p:cNvPr id="10" name="Picture 25" descr="https://encrypted-tbn1.google.com/images?q=tbn:ANd9GcS7463ickTuivKvElgbyd8U4b45VpTVZ5wlbanYeZnj7gtKDzytS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026" y="4333081"/>
              <a:ext cx="526861" cy="58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60925" y="4487931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Accl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3733" y="5303637"/>
            <a:ext cx="1320871" cy="790576"/>
            <a:chOff x="1422329" y="4914105"/>
            <a:chExt cx="1320871" cy="790576"/>
          </a:xfrm>
        </p:grpSpPr>
        <p:pic>
          <p:nvPicPr>
            <p:cNvPr id="8" name="Picture 21" descr="https://encrypted-tbn2.google.com/images?q=tbn:ANd9GcTGkOdIb9PETENDrwS31ulftzArHjylnzx5-lGHq4RwYm_77y_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329" y="4914105"/>
              <a:ext cx="790576" cy="79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160925" y="5140116"/>
              <a:ext cx="582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Gyro</a:t>
              </a:r>
              <a:endParaRPr lang="en-US" sz="1600" dirty="0"/>
            </a:p>
          </p:txBody>
        </p:sp>
      </p:grpSp>
      <p:pic>
        <p:nvPicPr>
          <p:cNvPr id="17" name="Picture 43" descr="https://encrypted-tbn2.google.com/images?q=tbn:ANd9GcQ0eQ9VA7Nz-b8vtD3Buptcmz3a9GrQ7HHaDGNPKXI4o7tTIIrv_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71" y="1907709"/>
            <a:ext cx="1339875" cy="7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21" y="3156436"/>
            <a:ext cx="849860" cy="95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00" y="3712295"/>
            <a:ext cx="513436" cy="113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71" y="2489506"/>
            <a:ext cx="1010867" cy="94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9" descr="https://encrypted-tbn1.google.com/images?q=tbn:ANd9GcQvZ9IlVKddUA6tm6ce_gwyawqrlpaam9eC6Co_rMwkJMNHX0pko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88" y="4279724"/>
            <a:ext cx="522386" cy="7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https://encrypted-tbn1.google.com/images?q=tbn:ANd9GcQvZ9IlVKddUA6tm6ce_gwyawqrlpaam9eC6Co_rMwkJMNHX0pko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71" y="3574565"/>
            <a:ext cx="522386" cy="7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https://encrypted-tbn1.google.com/images?q=tbn:ANd9GcQvZ9IlVKddUA6tm6ce_gwyawqrlpaam9eC6Co_rMwkJMNHX0pko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14" y="2971800"/>
            <a:ext cx="522386" cy="7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 descr="https://encrypted-tbn1.google.com/images?q=tbn:ANd9GcQvZ9IlVKddUA6tm6ce_gwyawqrlpaam9eC6Co_rMwkJMNHX0pko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03" y="4971207"/>
            <a:ext cx="522386" cy="7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7" descr="https://encrypted-tbn2.google.com/images?q=tbn:ANd9GcRVyPogeUIdXvKsbkGcfLDgnpg4FYT9QUzNPg7jUvVcwIbRtz99Y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71" y="2787501"/>
            <a:ext cx="477789" cy="3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7" descr="https://encrypted-tbn2.google.com/images?q=tbn:ANd9GcRVyPogeUIdXvKsbkGcfLDgnpg4FYT9QUzNPg7jUvVcwIbRtz99Y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60" y="2381845"/>
            <a:ext cx="477789" cy="3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7" descr="https://encrypted-tbn2.google.com/images?q=tbn:ANd9GcRVyPogeUIdXvKsbkGcfLDgnpg4FYT9QUzNPg7jUvVcwIbRtz99Y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62" y="2453773"/>
            <a:ext cx="477789" cy="3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7" descr="https://encrypted-tbn2.google.com/images?q=tbn:ANd9GcRVyPogeUIdXvKsbkGcfLDgnpg4FYT9QUzNPg7jUvVcwIbRtz99Y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92" y="1937756"/>
            <a:ext cx="477789" cy="3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7" descr="https://encrypted-tbn2.google.com/images?q=tbn:ANd9GcRVyPogeUIdXvKsbkGcfLDgnpg4FYT9QUzNPg7jUvVcwIbRtz99Y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04854"/>
            <a:ext cx="477789" cy="3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7" descr="https://encrypted-tbn2.google.com/images?q=tbn:ANd9GcRVyPogeUIdXvKsbkGcfLDgnpg4FYT9QUzNPg7jUvVcwIbRtz99Y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32" y="1663822"/>
            <a:ext cx="477789" cy="3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7" descr="https://encrypted-tbn2.google.com/images?q=tbn:ANd9GcRVyPogeUIdXvKsbkGcfLDgnpg4FYT9QUzNPg7jUvVcwIbRtz99Y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34" y="1629298"/>
            <a:ext cx="477789" cy="3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7" descr="https://encrypted-tbn2.google.com/images?q=tbn:ANd9GcRVyPogeUIdXvKsbkGcfLDgnpg4FYT9QUzNPg7jUvVcwIbRtz99Y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04" y="1219200"/>
            <a:ext cx="477789" cy="3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616920" y="4908349"/>
            <a:ext cx="33656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</a:rPr>
              <a:t>Predict Speed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From rate of change</a:t>
            </a:r>
          </a:p>
          <a:p>
            <a:pPr lvl="1"/>
            <a:r>
              <a:rPr lang="en-US" sz="2600" dirty="0" smtClean="0"/>
              <a:t>- Access Points</a:t>
            </a:r>
          </a:p>
          <a:p>
            <a:pPr lvl="1"/>
            <a:r>
              <a:rPr lang="en-US" sz="2600" dirty="0" smtClean="0"/>
              <a:t>- Cell Towers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94237" y="5384514"/>
            <a:ext cx="122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towers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29473" y="1720347"/>
            <a:ext cx="52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APs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676400" y="1377468"/>
            <a:ext cx="4936170" cy="28467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362200" y="2269061"/>
            <a:ext cx="5145951" cy="29887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1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5410200" cy="3276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Run continuously</a:t>
            </a:r>
          </a:p>
          <a:p>
            <a:pPr lvl="1"/>
            <a:r>
              <a:rPr lang="en-US" sz="2200" dirty="0" smtClean="0"/>
              <a:t>In the background</a:t>
            </a:r>
          </a:p>
          <a:p>
            <a:pPr lvl="1"/>
            <a:r>
              <a:rPr lang="en-US" sz="2200" dirty="0" smtClean="0"/>
              <a:t>Often require no user input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dirty="0"/>
              <a:t>Infer user context and activity</a:t>
            </a:r>
          </a:p>
          <a:p>
            <a:pPr lvl="1"/>
            <a:r>
              <a:rPr lang="en-US" sz="2200" dirty="0" smtClean="0"/>
              <a:t>Process data from multiple sensors</a:t>
            </a:r>
          </a:p>
          <a:p>
            <a:r>
              <a:rPr lang="en-US" sz="2600" dirty="0" smtClean="0"/>
              <a:t>Trigger </a:t>
            </a:r>
            <a:r>
              <a:rPr lang="en-US" sz="2600" dirty="0" smtClean="0">
                <a:solidFill>
                  <a:srgbClr val="0070C0"/>
                </a:solidFill>
              </a:rPr>
              <a:t>actions</a:t>
            </a:r>
            <a:r>
              <a:rPr lang="en-US" sz="2600" dirty="0" smtClean="0"/>
              <a:t> when right </a:t>
            </a:r>
            <a:r>
              <a:rPr lang="en-US" sz="2600" dirty="0" smtClean="0">
                <a:solidFill>
                  <a:srgbClr val="0070C0"/>
                </a:solidFill>
              </a:rPr>
              <a:t>conditions</a:t>
            </a:r>
            <a:r>
              <a:rPr lang="en-US" sz="2600" dirty="0" smtClean="0"/>
              <a:t> are met</a:t>
            </a:r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029200"/>
            <a:ext cx="5105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Often involve coordination between </a:t>
            </a:r>
            <a:r>
              <a:rPr lang="en-US" sz="2600" dirty="0" smtClean="0">
                <a:solidFill>
                  <a:srgbClr val="0070C0"/>
                </a:solidFill>
              </a:rPr>
              <a:t>multiple users </a:t>
            </a:r>
            <a:r>
              <a:rPr lang="en-US" sz="2600" dirty="0" smtClean="0"/>
              <a:t>or </a:t>
            </a:r>
            <a:r>
              <a:rPr lang="en-US" sz="2600" dirty="0" smtClean="0">
                <a:solidFill>
                  <a:srgbClr val="0070C0"/>
                </a:solidFill>
              </a:rPr>
              <a:t>devices</a:t>
            </a:r>
            <a:endParaRPr lang="en-US" sz="2200" dirty="0" smtClean="0">
              <a:solidFill>
                <a:srgbClr val="0070C0"/>
              </a:solidFill>
            </a:endParaRPr>
          </a:p>
        </p:txBody>
      </p:sp>
      <p:pic>
        <p:nvPicPr>
          <p:cNvPr id="2053" name="Picture 5" descr="http://mos.futurenet.com/techradar/classifications/computing/software/operating-systems/images/ios5_tips/Tip%205-320-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1175"/>
            <a:ext cx="2235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 they are difficult to develop…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Poor abstractions</a:t>
            </a:r>
          </a:p>
          <a:p>
            <a:pPr lvl="1"/>
            <a:r>
              <a:rPr lang="en-US" dirty="0" smtClean="0"/>
              <a:t>Requires grappling with low level sensor data</a:t>
            </a:r>
          </a:p>
          <a:p>
            <a:pPr lvl="1"/>
            <a:r>
              <a:rPr lang="en-US" dirty="0" smtClean="0"/>
              <a:t>For example: “is walking” – process accelerometer data</a:t>
            </a:r>
          </a:p>
          <a:p>
            <a:pPr lvl="1"/>
            <a:r>
              <a:rPr lang="en-US" dirty="0" smtClean="0"/>
              <a:t>An ideal solution: </a:t>
            </a:r>
            <a:r>
              <a:rPr lang="en-US" dirty="0" smtClean="0">
                <a:solidFill>
                  <a:srgbClr val="FF0000"/>
                </a:solidFill>
              </a:rPr>
              <a:t>isWalking</a:t>
            </a:r>
            <a:r>
              <a:rPr lang="en-US" dirty="0" smtClean="0"/>
              <a:t> primitive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Poor </a:t>
            </a:r>
            <a:r>
              <a:rPr lang="en-US" dirty="0" smtClean="0">
                <a:solidFill>
                  <a:srgbClr val="0070C0"/>
                </a:solidFill>
              </a:rPr>
              <a:t>programming support</a:t>
            </a:r>
          </a:p>
          <a:p>
            <a:pPr lvl="1"/>
            <a:r>
              <a:rPr lang="en-US" dirty="0" smtClean="0"/>
              <a:t>Tasking applications are often inherently distributed</a:t>
            </a:r>
          </a:p>
          <a:p>
            <a:pPr lvl="1"/>
            <a:r>
              <a:rPr lang="en-US" dirty="0" smtClean="0"/>
              <a:t>Involves writing server-side and smartphone code</a:t>
            </a:r>
          </a:p>
          <a:p>
            <a:pPr lvl="1"/>
            <a:r>
              <a:rPr lang="en-US" dirty="0" smtClean="0"/>
              <a:t>A better approach: </a:t>
            </a:r>
            <a:r>
              <a:rPr lang="en-US" b="1" dirty="0" smtClean="0"/>
              <a:t>Macroprogramming </a:t>
            </a:r>
            <a:r>
              <a:rPr lang="en-US" dirty="0" smtClean="0"/>
              <a:t>approach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No end-user support</a:t>
            </a:r>
          </a:p>
          <a:p>
            <a:pPr lvl="1"/>
            <a:r>
              <a:rPr lang="en-US" dirty="0" smtClean="0"/>
              <a:t>End-users have no interest or ability to write code</a:t>
            </a:r>
          </a:p>
          <a:p>
            <a:pPr lvl="1"/>
            <a:r>
              <a:rPr lang="en-US" dirty="0" smtClean="0"/>
              <a:t>Solution: A easy way to combine existing capabilities to create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 they are difficult to develop…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Poor abstractions</a:t>
            </a:r>
          </a:p>
          <a:p>
            <a:pPr lvl="1"/>
            <a:r>
              <a:rPr lang="en-US" dirty="0" smtClean="0"/>
              <a:t>Requires grappling with low level sensor data</a:t>
            </a:r>
          </a:p>
          <a:p>
            <a:pPr lvl="1"/>
            <a:r>
              <a:rPr lang="en-US" dirty="0" smtClean="0"/>
              <a:t>For example: “is walking” – process accelerometer data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Poor </a:t>
            </a:r>
            <a:r>
              <a:rPr lang="en-US" dirty="0" smtClean="0">
                <a:solidFill>
                  <a:srgbClr val="0070C0"/>
                </a:solidFill>
              </a:rPr>
              <a:t>programming support</a:t>
            </a:r>
          </a:p>
          <a:p>
            <a:pPr lvl="1"/>
            <a:r>
              <a:rPr lang="en-US" dirty="0" smtClean="0"/>
              <a:t>Tasking applications are often inherently distributed</a:t>
            </a:r>
          </a:p>
          <a:p>
            <a:pPr lvl="1"/>
            <a:r>
              <a:rPr lang="en-US" dirty="0" smtClean="0"/>
              <a:t>Involves writing server-side and smartphone code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No </a:t>
            </a:r>
            <a:r>
              <a:rPr lang="en-US" dirty="0" smtClean="0">
                <a:solidFill>
                  <a:srgbClr val="0070C0"/>
                </a:solidFill>
              </a:rPr>
              <a:t>end-user support</a:t>
            </a:r>
          </a:p>
          <a:p>
            <a:pPr lvl="1"/>
            <a:r>
              <a:rPr lang="en-US" dirty="0" smtClean="0"/>
              <a:t>End-users have no interest or ability to write code</a:t>
            </a:r>
          </a:p>
          <a:p>
            <a:pPr lvl="1"/>
            <a:r>
              <a:rPr lang="en-US" dirty="0" smtClean="0"/>
              <a:t>No way to put together an application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66748" y="457200"/>
            <a:ext cx="2819400" cy="1066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rbel" pitchFamily="34" charset="0"/>
              </a:rPr>
              <a:t>Alert me when my wife leaves her work</a:t>
            </a:r>
            <a:endParaRPr lang="en-US" sz="20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0" y="534537"/>
            <a:ext cx="2895600" cy="1143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rbel" pitchFamily="34" charset="0"/>
              </a:rPr>
              <a:t>Make my phone silent when I am in the lab </a:t>
            </a:r>
            <a:r>
              <a:rPr lang="en-US" sz="2000" i="1" dirty="0" smtClean="0">
                <a:solidFill>
                  <a:schemeClr val="tx1"/>
                </a:solidFill>
                <a:latin typeface="Corbel" pitchFamily="34" charset="0"/>
              </a:rPr>
              <a:t>and</a:t>
            </a:r>
            <a:r>
              <a:rPr lang="en-US" sz="2000" dirty="0" smtClean="0">
                <a:solidFill>
                  <a:schemeClr val="tx1"/>
                </a:solidFill>
                <a:latin typeface="Corbel" pitchFamily="34" charset="0"/>
              </a:rPr>
              <a:t> meeting my advisor</a:t>
            </a:r>
            <a:endParaRPr lang="en-US" sz="20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8486" y="1999397"/>
            <a:ext cx="3362323" cy="1143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Put my laptop to sleep if I am not nearby for 10 minutes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23877" y="5105400"/>
            <a:ext cx="82296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Trivial for end-users to state</a:t>
            </a:r>
          </a:p>
          <a:p>
            <a:pPr lvl="1"/>
            <a:r>
              <a:rPr lang="en-US" dirty="0" smtClean="0"/>
              <a:t>As </a:t>
            </a:r>
            <a:r>
              <a:rPr lang="en-US" dirty="0" smtClean="0">
                <a:solidFill>
                  <a:srgbClr val="FF0000"/>
                </a:solidFill>
              </a:rPr>
              <a:t>condition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70C0"/>
                </a:solidFill>
              </a:rPr>
              <a:t>action</a:t>
            </a:r>
            <a:r>
              <a:rPr lang="en-US" dirty="0" smtClean="0"/>
              <a:t> rules</a:t>
            </a:r>
          </a:p>
          <a:p>
            <a:r>
              <a:rPr lang="en-US" dirty="0" smtClean="0"/>
              <a:t>Non-trivial or extremely difficult to develop</a:t>
            </a:r>
          </a:p>
          <a:p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66748" y="457200"/>
            <a:ext cx="2819400" cy="1066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</a:rPr>
              <a:t>Alert me </a:t>
            </a:r>
            <a:r>
              <a:rPr lang="en-US" sz="2000" dirty="0" smtClean="0">
                <a:latin typeface="Corbel" pitchFamily="34" charset="0"/>
              </a:rPr>
              <a:t>when </a:t>
            </a:r>
            <a:r>
              <a:rPr lang="en-US" sz="2000" dirty="0" smtClean="0">
                <a:solidFill>
                  <a:srgbClr val="FF0000"/>
                </a:solidFill>
                <a:latin typeface="Corbel" pitchFamily="34" charset="0"/>
              </a:rPr>
              <a:t>my wife leaves her work</a:t>
            </a:r>
            <a:endParaRPr lang="en-US" sz="2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4000" y="534537"/>
            <a:ext cx="2895600" cy="1143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</a:rPr>
              <a:t>Make my phone silent </a:t>
            </a:r>
            <a:r>
              <a:rPr lang="en-US" sz="2000" dirty="0" smtClean="0">
                <a:latin typeface="Corbel" pitchFamily="34" charset="0"/>
              </a:rPr>
              <a:t>when </a:t>
            </a:r>
            <a:r>
              <a:rPr lang="en-US" sz="2000" dirty="0" smtClean="0">
                <a:solidFill>
                  <a:srgbClr val="FF0000"/>
                </a:solidFill>
                <a:latin typeface="Corbel" pitchFamily="34" charset="0"/>
              </a:rPr>
              <a:t>I am in the lab </a:t>
            </a:r>
            <a:r>
              <a:rPr lang="en-US" sz="2000" i="1" dirty="0" smtClean="0">
                <a:solidFill>
                  <a:srgbClr val="FF0000"/>
                </a:solidFill>
                <a:latin typeface="Corbel" pitchFamily="34" charset="0"/>
              </a:rPr>
              <a:t>and</a:t>
            </a:r>
            <a:r>
              <a:rPr lang="en-US" sz="2000" dirty="0" smtClean="0">
                <a:solidFill>
                  <a:srgbClr val="FF0000"/>
                </a:solidFill>
                <a:latin typeface="Corbel" pitchFamily="34" charset="0"/>
              </a:rPr>
              <a:t> meeting my advisor</a:t>
            </a:r>
            <a:endParaRPr lang="en-US" sz="2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8981" y="1999397"/>
            <a:ext cx="3362323" cy="1143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Put my laptop to sleep </a:t>
            </a:r>
            <a:r>
              <a:rPr lang="en-US" sz="2000" dirty="0"/>
              <a:t>if </a:t>
            </a:r>
            <a:r>
              <a:rPr lang="en-US" sz="2000" dirty="0">
                <a:solidFill>
                  <a:srgbClr val="FF0000"/>
                </a:solidFill>
              </a:rPr>
              <a:t>I am not nearby for 10 minutes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34000" y="2076734"/>
            <a:ext cx="2895600" cy="1066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rbel" pitchFamily="34" charset="0"/>
              </a:rPr>
              <a:t>Disable Wi-Fi when I am outdoors and </a:t>
            </a:r>
            <a:r>
              <a:rPr lang="en-US" sz="2000" dirty="0" smtClean="0">
                <a:solidFill>
                  <a:schemeClr val="tx1"/>
                </a:solidFill>
                <a:latin typeface="Corbel" pitchFamily="34" charset="0"/>
              </a:rPr>
              <a:t>walking</a:t>
            </a:r>
            <a:endParaRPr lang="en-US" sz="20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34000" y="2076734"/>
            <a:ext cx="2895600" cy="1066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rbel" pitchFamily="34" charset="0"/>
              </a:rPr>
              <a:t>Disable Wi-Fi </a:t>
            </a:r>
            <a:r>
              <a:rPr lang="en-US" sz="2000" dirty="0">
                <a:latin typeface="Corbel" pitchFamily="34" charset="0"/>
              </a:rPr>
              <a:t>when </a:t>
            </a:r>
            <a:r>
              <a:rPr lang="en-US" sz="2000" dirty="0">
                <a:solidFill>
                  <a:srgbClr val="FF0000"/>
                </a:solidFill>
                <a:latin typeface="Corbel" pitchFamily="34" charset="0"/>
              </a:rPr>
              <a:t>I am outdoors and </a:t>
            </a:r>
            <a:r>
              <a:rPr lang="en-US" sz="2000" dirty="0" smtClean="0">
                <a:solidFill>
                  <a:srgbClr val="FF0000"/>
                </a:solidFill>
                <a:latin typeface="Corbel" pitchFamily="34" charset="0"/>
              </a:rPr>
              <a:t>walking</a:t>
            </a:r>
            <a:endParaRPr lang="en-US" sz="2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24200" y="3581400"/>
            <a:ext cx="2895600" cy="1066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rbel" pitchFamily="34" charset="0"/>
              </a:rPr>
              <a:t>Turn-on bluetooth when I </a:t>
            </a:r>
            <a:r>
              <a:rPr lang="en-US" sz="2000" dirty="0" smtClean="0">
                <a:solidFill>
                  <a:schemeClr val="tx1"/>
                </a:solidFill>
                <a:latin typeface="Corbel" pitchFamily="34" charset="0"/>
              </a:rPr>
              <a:t>start </a:t>
            </a:r>
            <a:r>
              <a:rPr lang="en-US" sz="2000" dirty="0" smtClean="0">
                <a:solidFill>
                  <a:schemeClr val="tx1"/>
                </a:solidFill>
                <a:latin typeface="Corbel" pitchFamily="34" charset="0"/>
              </a:rPr>
              <a:t>driving</a:t>
            </a:r>
            <a:endParaRPr lang="en-US" sz="20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124200" y="3581400"/>
            <a:ext cx="2895600" cy="1066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rbel" pitchFamily="34" charset="0"/>
              </a:rPr>
              <a:t>Turn-on bluetooth </a:t>
            </a:r>
            <a:r>
              <a:rPr lang="en-US" sz="2000" dirty="0">
                <a:solidFill>
                  <a:schemeClr val="tx1"/>
                </a:solidFill>
                <a:latin typeface="Corbel" pitchFamily="34" charset="0"/>
              </a:rPr>
              <a:t>when </a:t>
            </a:r>
            <a:r>
              <a:rPr lang="en-US" sz="2000" dirty="0">
                <a:solidFill>
                  <a:srgbClr val="FF0000"/>
                </a:solidFill>
                <a:latin typeface="Corbel" pitchFamily="34" charset="0"/>
              </a:rPr>
              <a:t>I </a:t>
            </a:r>
            <a:r>
              <a:rPr lang="en-US" sz="2000" dirty="0" smtClean="0">
                <a:solidFill>
                  <a:srgbClr val="FF0000"/>
                </a:solidFill>
                <a:latin typeface="Corbel" pitchFamily="34" charset="0"/>
              </a:rPr>
              <a:t>start </a:t>
            </a:r>
            <a:r>
              <a:rPr lang="en-US" sz="2000" dirty="0">
                <a:solidFill>
                  <a:srgbClr val="FF0000"/>
                </a:solidFill>
                <a:latin typeface="Corbel" pitchFamily="34" charset="0"/>
              </a:rPr>
              <a:t>driving</a:t>
            </a:r>
          </a:p>
        </p:txBody>
      </p:sp>
    </p:spTree>
    <p:extLst>
      <p:ext uri="{BB962C8B-B14F-4D97-AF65-F5344CB8AC3E}">
        <p14:creationId xmlns:p14="http://schemas.microsoft.com/office/powerpoint/2010/main" val="22181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 they are difficult to develop…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Poor abstractions</a:t>
            </a:r>
          </a:p>
          <a:p>
            <a:pPr lvl="1"/>
            <a:r>
              <a:rPr lang="en-US" dirty="0" smtClean="0"/>
              <a:t>Requires grappling with low level sensor data</a:t>
            </a:r>
          </a:p>
          <a:p>
            <a:pPr lvl="1"/>
            <a:r>
              <a:rPr lang="en-US" dirty="0" smtClean="0"/>
              <a:t>For example: “is walking” – process accelerometer data</a:t>
            </a:r>
          </a:p>
          <a:p>
            <a:pPr lvl="1"/>
            <a:r>
              <a:rPr lang="en-US" dirty="0" smtClean="0"/>
              <a:t>An ideal solution: </a:t>
            </a:r>
            <a:r>
              <a:rPr lang="en-US" dirty="0" smtClean="0">
                <a:solidFill>
                  <a:srgbClr val="FF0000"/>
                </a:solidFill>
              </a:rPr>
              <a:t>isWalking</a:t>
            </a:r>
            <a:r>
              <a:rPr lang="en-US" dirty="0" smtClean="0"/>
              <a:t> primitive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Poor </a:t>
            </a:r>
            <a:r>
              <a:rPr lang="en-US" dirty="0" smtClean="0">
                <a:solidFill>
                  <a:srgbClr val="0070C0"/>
                </a:solidFill>
              </a:rPr>
              <a:t>programming support</a:t>
            </a:r>
          </a:p>
          <a:p>
            <a:pPr lvl="1"/>
            <a:r>
              <a:rPr lang="en-US" dirty="0" smtClean="0"/>
              <a:t>Tasking applications are often inherently distributed</a:t>
            </a:r>
          </a:p>
          <a:p>
            <a:pPr lvl="1"/>
            <a:r>
              <a:rPr lang="en-US" dirty="0" smtClean="0"/>
              <a:t>Involves writing server-side and smartphone code</a:t>
            </a:r>
          </a:p>
          <a:p>
            <a:pPr lvl="1"/>
            <a:r>
              <a:rPr lang="en-US" dirty="0" smtClean="0"/>
              <a:t>A better approach: </a:t>
            </a:r>
            <a:r>
              <a:rPr lang="en-US" b="1" dirty="0" smtClean="0"/>
              <a:t>Macroprogramming </a:t>
            </a:r>
            <a:r>
              <a:rPr lang="en-US" dirty="0" smtClean="0"/>
              <a:t>approach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No end-user support</a:t>
            </a:r>
          </a:p>
          <a:p>
            <a:pPr lvl="1"/>
            <a:r>
              <a:rPr lang="en-US" dirty="0" smtClean="0"/>
              <a:t>End-users have no interest or ability to write code</a:t>
            </a:r>
          </a:p>
          <a:p>
            <a:pPr lvl="1"/>
            <a:r>
              <a:rPr lang="en-US" dirty="0" smtClean="0"/>
              <a:t>Solution: A easy way to combine existing capabilities to create tasks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096000"/>
            <a:ext cx="69803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Simple implementations can be energy consuming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In The Air (</a:t>
            </a:r>
            <a:r>
              <a:rPr lang="en-US" dirty="0" smtClean="0"/>
              <a:t>CITA)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295400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A system that </a:t>
            </a:r>
            <a:r>
              <a:rPr lang="en-US" sz="2800" dirty="0"/>
              <a:t>significantly </a:t>
            </a:r>
            <a:r>
              <a:rPr lang="en-US" sz="2800" dirty="0" smtClean="0"/>
              <a:t>lowers the barrier for programming and executing tasking applications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276600"/>
            <a:ext cx="4114800" cy="3086100"/>
          </a:xfrm>
        </p:spPr>
        <p:txBody>
          <a:bodyPr>
            <a:normAutofit/>
          </a:bodyPr>
          <a:lstStyle/>
          <a:p>
            <a:r>
              <a:rPr lang="en-US" sz="2000" dirty="0"/>
              <a:t>Activity detection as primitives</a:t>
            </a:r>
          </a:p>
          <a:p>
            <a:pPr lvl="1"/>
            <a:r>
              <a:rPr lang="en-US" sz="1600" dirty="0"/>
              <a:t>For example: IsWalking, </a:t>
            </a:r>
            <a:r>
              <a:rPr lang="en-US" sz="1600" dirty="0" smtClean="0"/>
              <a:t>IsBiking, etc.</a:t>
            </a:r>
            <a:endParaRPr lang="en-US" sz="2000" dirty="0" smtClean="0"/>
          </a:p>
          <a:p>
            <a:r>
              <a:rPr lang="en-US" sz="2000" dirty="0" smtClean="0"/>
              <a:t>Programming model </a:t>
            </a:r>
            <a:endParaRPr lang="en-US" sz="2000" dirty="0"/>
          </a:p>
          <a:p>
            <a:pPr lvl="1"/>
            <a:r>
              <a:rPr lang="en-US" sz="1600" dirty="0"/>
              <a:t>Write </a:t>
            </a:r>
            <a:r>
              <a:rPr lang="en-US" sz="1600" dirty="0" smtClean="0"/>
              <a:t>centralized code</a:t>
            </a:r>
            <a:r>
              <a:rPr lang="en-US" sz="1600" dirty="0" smtClean="0"/>
              <a:t> </a:t>
            </a:r>
            <a:r>
              <a:rPr lang="en-US" sz="1600" dirty="0"/>
              <a:t>even for tasks involving multiple </a:t>
            </a:r>
            <a:r>
              <a:rPr lang="en-US" sz="1600" dirty="0" smtClean="0"/>
              <a:t>devices</a:t>
            </a:r>
          </a:p>
          <a:p>
            <a:pPr lvl="1"/>
            <a:r>
              <a:rPr lang="en-US" sz="1600" dirty="0" smtClean="0"/>
              <a:t>Automatic </a:t>
            </a:r>
            <a:r>
              <a:rPr lang="en-US" sz="1600" dirty="0" smtClean="0"/>
              <a:t>partitioning and coordination</a:t>
            </a:r>
          </a:p>
          <a:p>
            <a:r>
              <a:rPr lang="en-US" sz="2000" dirty="0" smtClean="0"/>
              <a:t>Significantly reduces coding and deployment effort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570202"/>
            <a:ext cx="1934119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Developers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549604"/>
            <a:ext cx="176022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End-Users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876800" y="3276600"/>
            <a:ext cx="4114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UI to program condition-action rules </a:t>
            </a:r>
          </a:p>
          <a:p>
            <a:r>
              <a:rPr lang="en-US" sz="2000" dirty="0" smtClean="0"/>
              <a:t>“Mix and match” existing activities and tasks to create new tasks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549083" y="1277391"/>
            <a:ext cx="566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Tasks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 Architecture</a:t>
            </a:r>
            <a:endParaRPr lang="en-US" dirty="0"/>
          </a:p>
        </p:txBody>
      </p:sp>
      <p:pic>
        <p:nvPicPr>
          <p:cNvPr id="4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7" y="5369543"/>
            <a:ext cx="372108" cy="7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3875" y="5217142"/>
            <a:ext cx="1447800" cy="295275"/>
          </a:xfrm>
          <a:prstGeom prst="round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Activity Layer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5740535"/>
            <a:ext cx="1447800" cy="2667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Sensors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1504" y="4374178"/>
            <a:ext cx="5558296" cy="0"/>
          </a:xfrm>
          <a:prstGeom prst="line">
            <a:avLst/>
          </a:prstGeom>
          <a:ln w="31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92" y="5369543"/>
            <a:ext cx="372108" cy="7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369543"/>
            <a:ext cx="372108" cy="7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4419600" y="5217141"/>
            <a:ext cx="1447800" cy="295275"/>
          </a:xfrm>
          <a:prstGeom prst="round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Activity Layer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4429125" y="5740534"/>
            <a:ext cx="1447800" cy="2667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Sensors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2743200" y="3612178"/>
            <a:ext cx="1447800" cy="295275"/>
          </a:xfrm>
          <a:prstGeom prst="round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Activity Layer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523875" y="4678978"/>
            <a:ext cx="1447800" cy="295275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runtime</a:t>
            </a:r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4419600" y="4688503"/>
            <a:ext cx="1447800" cy="295275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runtime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2743200" y="3078778"/>
            <a:ext cx="1447800" cy="295275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runtime</a:t>
            </a:r>
            <a:endParaRPr lang="en-US" sz="1400" dirty="0"/>
          </a:p>
        </p:txBody>
      </p:sp>
      <p:sp>
        <p:nvSpPr>
          <p:cNvPr id="26" name="Rounded Rectangle 25"/>
          <p:cNvSpPr/>
          <p:nvPr/>
        </p:nvSpPr>
        <p:spPr>
          <a:xfrm>
            <a:off x="762000" y="2850179"/>
            <a:ext cx="1447800" cy="533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Compiler</a:t>
            </a:r>
            <a:endParaRPr lang="en-US" sz="1400" dirty="0"/>
          </a:p>
        </p:txBody>
      </p:sp>
      <p:cxnSp>
        <p:nvCxnSpPr>
          <p:cNvPr id="30" name="Straight Arrow Connector 29"/>
          <p:cNvCxnSpPr>
            <a:stCxn id="27" idx="2"/>
            <a:endCxn id="26" idx="0"/>
          </p:cNvCxnSpPr>
          <p:nvPr/>
        </p:nvCxnSpPr>
        <p:spPr>
          <a:xfrm>
            <a:off x="1485900" y="2392978"/>
            <a:ext cx="0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43000" y="1326178"/>
            <a:ext cx="0" cy="533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62000" y="1564303"/>
            <a:ext cx="1447800" cy="2952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UI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42454" y="1013638"/>
            <a:ext cx="1021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Developers</a:t>
            </a:r>
            <a:endParaRPr lang="en-US" sz="1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2491104" y="6202978"/>
            <a:ext cx="1447800" cy="2952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UI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762000" y="1859578"/>
            <a:ext cx="1447800" cy="533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Tasking Framework</a:t>
            </a:r>
            <a:endParaRPr lang="en-US" sz="1400" dirty="0"/>
          </a:p>
        </p:txBody>
      </p:sp>
      <p:cxnSp>
        <p:nvCxnSpPr>
          <p:cNvPr id="36" name="Straight Arrow Connector 35"/>
          <p:cNvCxnSpPr>
            <a:endCxn id="25" idx="1"/>
          </p:cNvCxnSpPr>
          <p:nvPr/>
        </p:nvCxnSpPr>
        <p:spPr>
          <a:xfrm>
            <a:off x="2209800" y="3226416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143000" y="3383579"/>
            <a:ext cx="0" cy="129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81298" y="2466201"/>
            <a:ext cx="566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Tasks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111770" y="3710998"/>
            <a:ext cx="793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 task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2209800" y="2771001"/>
            <a:ext cx="793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 task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817469" y="4026515"/>
            <a:ext cx="793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 task</a:t>
            </a:r>
            <a:endParaRPr lang="en-US" sz="1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2064744" y="3383579"/>
            <a:ext cx="0" cy="80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064744" y="4185166"/>
            <a:ext cx="2735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807944" y="4185166"/>
            <a:ext cx="0" cy="50333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3" idx="2"/>
            <a:endCxn id="5" idx="0"/>
          </p:cNvCxnSpPr>
          <p:nvPr/>
        </p:nvCxnSpPr>
        <p:spPr>
          <a:xfrm>
            <a:off x="1247775" y="4974253"/>
            <a:ext cx="0" cy="24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257300" y="5512417"/>
            <a:ext cx="0" cy="24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153025" y="5512417"/>
            <a:ext cx="0" cy="24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143500" y="4983778"/>
            <a:ext cx="0" cy="24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752600" y="1326178"/>
            <a:ext cx="0" cy="266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524196" y="1007684"/>
            <a:ext cx="597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Users</a:t>
            </a:r>
            <a:endParaRPr lang="en-US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38715" y="6198513"/>
            <a:ext cx="1408719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CITA Client</a:t>
            </a:r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4495800" y="3039547"/>
            <a:ext cx="148335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CITA Server</a:t>
            </a:r>
            <a:endParaRPr lang="en-US" sz="2200" dirty="0"/>
          </a:p>
        </p:txBody>
      </p:sp>
      <p:sp>
        <p:nvSpPr>
          <p:cNvPr id="69" name="Content Placeholder 4"/>
          <p:cNvSpPr>
            <a:spLocks noGrp="1"/>
          </p:cNvSpPr>
          <p:nvPr>
            <p:ph idx="1"/>
          </p:nvPr>
        </p:nvSpPr>
        <p:spPr>
          <a:xfrm>
            <a:off x="6207755" y="1549628"/>
            <a:ext cx="2860045" cy="183395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Raises the abstraction - “activities”</a:t>
            </a:r>
          </a:p>
          <a:p>
            <a:pPr lvl="1"/>
            <a:r>
              <a:rPr lang="en-US" sz="1600" dirty="0" smtClean="0"/>
              <a:t>isDriving</a:t>
            </a:r>
          </a:p>
          <a:p>
            <a:pPr lvl="1"/>
            <a:r>
              <a:rPr lang="en-US" sz="1600" dirty="0" smtClean="0"/>
              <a:t>isBiking</a:t>
            </a:r>
          </a:p>
          <a:p>
            <a:pPr lvl="1"/>
            <a:r>
              <a:rPr lang="en-US" sz="1600" dirty="0" smtClean="0"/>
              <a:t>isNearby</a:t>
            </a:r>
          </a:p>
          <a:p>
            <a:r>
              <a:rPr lang="en-US" sz="2000" dirty="0" smtClean="0"/>
              <a:t>Accurate and </a:t>
            </a:r>
            <a:r>
              <a:rPr lang="en-US" sz="2000" dirty="0" smtClean="0"/>
              <a:t>energy-efficient </a:t>
            </a:r>
            <a:r>
              <a:rPr lang="en-US" sz="2000" dirty="0" smtClean="0"/>
              <a:t>recognition</a:t>
            </a:r>
            <a:endParaRPr lang="en-US" sz="20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422500" y="3369289"/>
            <a:ext cx="0" cy="24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Content Placeholder 4"/>
          <p:cNvSpPr txBox="1">
            <a:spLocks/>
          </p:cNvSpPr>
          <p:nvPr/>
        </p:nvSpPr>
        <p:spPr>
          <a:xfrm>
            <a:off x="6172200" y="1219200"/>
            <a:ext cx="2498095" cy="3659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Activity Layer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2" name="Content Placeholder 4"/>
          <p:cNvSpPr txBox="1">
            <a:spLocks/>
          </p:cNvSpPr>
          <p:nvPr/>
        </p:nvSpPr>
        <p:spPr>
          <a:xfrm>
            <a:off x="6248400" y="3526379"/>
            <a:ext cx="2498095" cy="3659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Tasking Framework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3" name="Content Placeholder 4"/>
          <p:cNvSpPr txBox="1">
            <a:spLocks/>
          </p:cNvSpPr>
          <p:nvPr/>
        </p:nvSpPr>
        <p:spPr>
          <a:xfrm>
            <a:off x="6255380" y="3892347"/>
            <a:ext cx="2860045" cy="2458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Developer writes task</a:t>
            </a:r>
          </a:p>
          <a:p>
            <a:pPr lvl="1"/>
            <a:r>
              <a:rPr lang="en-US" sz="1600" dirty="0" smtClean="0"/>
              <a:t>JavaScript</a:t>
            </a:r>
          </a:p>
          <a:p>
            <a:r>
              <a:rPr lang="en-US" sz="2000" dirty="0" smtClean="0"/>
              <a:t>Compile into sub-tasks</a:t>
            </a:r>
          </a:p>
          <a:p>
            <a:pPr lvl="1"/>
            <a:r>
              <a:rPr lang="en-US" sz="1600" dirty="0" smtClean="0"/>
              <a:t>Server-side code</a:t>
            </a:r>
          </a:p>
          <a:p>
            <a:pPr lvl="1"/>
            <a:r>
              <a:rPr lang="en-US" sz="1600" dirty="0" smtClean="0"/>
              <a:t>Mobile code</a:t>
            </a:r>
          </a:p>
          <a:p>
            <a:r>
              <a:rPr lang="en-US" sz="2000" dirty="0" smtClean="0"/>
              <a:t>Manages task execution run-time and coordination</a:t>
            </a:r>
          </a:p>
          <a:p>
            <a:r>
              <a:rPr lang="en-US" sz="2000" dirty="0" smtClean="0"/>
              <a:t>UI for end-users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00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5" grpId="0" animBg="1"/>
      <p:bldP spid="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4" grpId="0"/>
      <p:bldP spid="35" grpId="0" animBg="1"/>
      <p:bldP spid="27" grpId="0" animBg="1"/>
      <p:bldP spid="42" grpId="0"/>
      <p:bldP spid="44" grpId="0"/>
      <p:bldP spid="46" grpId="0"/>
      <p:bldP spid="47" grpId="0"/>
      <p:bldP spid="66" grpId="0"/>
      <p:bldP spid="67" grpId="0"/>
      <p:bldP spid="68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Raises the abstraction from “</a:t>
            </a:r>
            <a:r>
              <a:rPr lang="en-US" dirty="0" smtClean="0">
                <a:solidFill>
                  <a:srgbClr val="0070C0"/>
                </a:solidFill>
              </a:rPr>
              <a:t>raw sensor data hacking</a:t>
            </a:r>
            <a:r>
              <a:rPr lang="en-US" dirty="0" smtClean="0"/>
              <a:t>” to activities</a:t>
            </a:r>
            <a:r>
              <a:rPr lang="en-US" dirty="0"/>
              <a:t> </a:t>
            </a:r>
            <a:r>
              <a:rPr lang="en-US" dirty="0" smtClean="0"/>
              <a:t>and “</a:t>
            </a:r>
            <a:r>
              <a:rPr lang="en-US" dirty="0" smtClean="0">
                <a:solidFill>
                  <a:srgbClr val="0070C0"/>
                </a:solidFill>
              </a:rPr>
              <a:t>activity composition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Several inbuilt user activity detectors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41244" y="5029200"/>
            <a:ext cx="12954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isOutdoors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99716" y="4176215"/>
            <a:ext cx="12954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isWalking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299916" y="4176215"/>
            <a:ext cx="12954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isBiking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976316" y="4191000"/>
            <a:ext cx="12954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isDriving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582200" y="4191000"/>
            <a:ext cx="12954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isMoving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896130" y="3276600"/>
            <a:ext cx="12954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inPlace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694028" y="3276600"/>
            <a:ext cx="12954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enterPlace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278874" y="3276600"/>
            <a:ext cx="12954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leavePlace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591299" y="3276600"/>
            <a:ext cx="12954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isNearby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041444" y="5029200"/>
            <a:ext cx="12954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isIndoors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717844" y="5029200"/>
            <a:ext cx="1295400" cy="4572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isStatic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57200" y="5943600"/>
            <a:ext cx="8337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Extensible activity </a:t>
            </a:r>
            <a:r>
              <a:rPr lang="en-US" sz="2400" dirty="0" smtClean="0"/>
              <a:t>layer: Build and deploy new activity </a:t>
            </a:r>
            <a:r>
              <a:rPr lang="en-US" sz="2400" dirty="0"/>
              <a:t>detectors</a:t>
            </a:r>
          </a:p>
        </p:txBody>
      </p:sp>
    </p:spTree>
    <p:extLst>
      <p:ext uri="{BB962C8B-B14F-4D97-AF65-F5344CB8AC3E}">
        <p14:creationId xmlns:p14="http://schemas.microsoft.com/office/powerpoint/2010/main" val="24626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62" y="1948812"/>
            <a:ext cx="1828800" cy="15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Hierarchies</a:t>
            </a:r>
            <a:endParaRPr lang="en-US" dirty="0"/>
          </a:p>
        </p:txBody>
      </p:sp>
      <p:pic>
        <p:nvPicPr>
          <p:cNvPr id="4" name="Picture 69" descr="https://encrypted-tbn3.google.com/images?q=tbn:ANd9GcTcfVYpCDZKyaB6QPwVARbl6vJlhtCtRcp-QitMWX8zYrEqyYY0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78411"/>
            <a:ext cx="1586261" cy="7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52" y="1691115"/>
            <a:ext cx="1162202" cy="104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88278" y="2467483"/>
            <a:ext cx="487284" cy="469377"/>
          </a:xfrm>
          <a:prstGeom prst="rect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01" y="1828023"/>
            <a:ext cx="1503462" cy="1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7658"/>
            <a:ext cx="1265438" cy="90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1446182" y="2574603"/>
            <a:ext cx="371475" cy="290309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069553" y="55626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Energy-efficient detection of activities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25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7534</TotalTime>
  <Words>1425</Words>
  <Application>Microsoft Office PowerPoint</Application>
  <PresentationFormat>On-screen Show (4:3)</PresentationFormat>
  <Paragraphs>403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Code In The Air: Simplifying Tasking on Smartphones</vt:lpstr>
      <vt:lpstr>PowerPoint Presentation</vt:lpstr>
      <vt:lpstr>Tasking Applications</vt:lpstr>
      <vt:lpstr>PowerPoint Presentation</vt:lpstr>
      <vt:lpstr>Today they are difficult to develop…</vt:lpstr>
      <vt:lpstr>Code In The Air (CITA)</vt:lpstr>
      <vt:lpstr>CITA Architecture</vt:lpstr>
      <vt:lpstr>Activity Layer</vt:lpstr>
      <vt:lpstr>Place Hierarchies</vt:lpstr>
      <vt:lpstr>Activity Composition</vt:lpstr>
      <vt:lpstr>Activity Composition</vt:lpstr>
      <vt:lpstr>CITA Architecture</vt:lpstr>
      <vt:lpstr>Tasking Framework</vt:lpstr>
      <vt:lpstr>Code In The Air UI</vt:lpstr>
      <vt:lpstr>Programming Model</vt:lpstr>
      <vt:lpstr>Example: Single-Device Task</vt:lpstr>
      <vt:lpstr>Example: Multi-Device Task</vt:lpstr>
      <vt:lpstr>Example: Cloud-Enabled Task</vt:lpstr>
      <vt:lpstr>Code Partitioning</vt:lpstr>
      <vt:lpstr>Challenges</vt:lpstr>
      <vt:lpstr>Related Work</vt:lpstr>
      <vt:lpstr>Code In The Air</vt:lpstr>
      <vt:lpstr>PowerPoint Presentation</vt:lpstr>
      <vt:lpstr>Backup</vt:lpstr>
      <vt:lpstr>Place Hierarchies</vt:lpstr>
      <vt:lpstr>Energy Efficient Detection</vt:lpstr>
      <vt:lpstr>Activity Detection</vt:lpstr>
      <vt:lpstr>Handling Disconnections</vt:lpstr>
      <vt:lpstr>Energy-Efficient Detection</vt:lpstr>
      <vt:lpstr>Today they are difficult to develop…</vt:lpstr>
      <vt:lpstr>Today they are difficult to develop…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In The Air: Simplifying Tasking Application In Smartphones</dc:title>
  <dc:creator>Lenin Ravindranath Sivalingam</dc:creator>
  <cp:lastModifiedBy>Lenin</cp:lastModifiedBy>
  <cp:revision>534</cp:revision>
  <dcterms:created xsi:type="dcterms:W3CDTF">2012-02-20T23:01:44Z</dcterms:created>
  <dcterms:modified xsi:type="dcterms:W3CDTF">2012-02-28T09:10:20Z</dcterms:modified>
</cp:coreProperties>
</file>