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57" r:id="rId4"/>
    <p:sldId id="261" r:id="rId5"/>
    <p:sldId id="263" r:id="rId6"/>
    <p:sldId id="262" r:id="rId7"/>
    <p:sldId id="264" r:id="rId8"/>
    <p:sldId id="265" r:id="rId9"/>
    <p:sldId id="270" r:id="rId10"/>
    <p:sldId id="266" r:id="rId11"/>
    <p:sldId id="286" r:id="rId12"/>
    <p:sldId id="287" r:id="rId13"/>
    <p:sldId id="288" r:id="rId14"/>
    <p:sldId id="289" r:id="rId15"/>
    <p:sldId id="292" r:id="rId16"/>
    <p:sldId id="291" r:id="rId17"/>
    <p:sldId id="295" r:id="rId18"/>
    <p:sldId id="297" r:id="rId19"/>
    <p:sldId id="296" r:id="rId20"/>
    <p:sldId id="298" r:id="rId21"/>
    <p:sldId id="285" r:id="rId22"/>
    <p:sldId id="268" r:id="rId23"/>
    <p:sldId id="269" r:id="rId24"/>
    <p:sldId id="267" r:id="rId25"/>
    <p:sldId id="283" r:id="rId26"/>
    <p:sldId id="284" r:id="rId27"/>
    <p:sldId id="272" r:id="rId28"/>
    <p:sldId id="279" r:id="rId29"/>
    <p:sldId id="280" r:id="rId30"/>
    <p:sldId id="281" r:id="rId31"/>
    <p:sldId id="277" r:id="rId32"/>
    <p:sldId id="271" r:id="rId33"/>
    <p:sldId id="273" r:id="rId34"/>
    <p:sldId id="274" r:id="rId35"/>
    <p:sldId id="275" r:id="rId36"/>
    <p:sldId id="276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9C9C2-FDF9-49C1-B062-2CCFB87D2A71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6620-3D68-4046-BB53-6B6939AE1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8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Timesync –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3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Timesync –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38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any system like this, the question is what is</a:t>
            </a:r>
            <a:r>
              <a:rPr lang="en-US" baseline="0" dirty="0" smtClean="0"/>
              <a:t> the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51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showed in AppInsight</a:t>
            </a:r>
            <a:r>
              <a:rPr lang="en-US" baseline="0" dirty="0" smtClean="0"/>
              <a:t>, high variability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0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variability</a:t>
            </a:r>
            <a:r>
              <a:rPr lang="en-US" baseline="0" dirty="0" smtClean="0"/>
              <a:t> in the app processing delay because reading data from a sensor, say GPS could take different amounts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4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variability</a:t>
            </a:r>
            <a:r>
              <a:rPr lang="en-US" baseline="0" dirty="0" smtClean="0"/>
              <a:t> in the app processing delay because reading data from a sensor, say GPS could take different amounts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44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variability</a:t>
            </a:r>
            <a:r>
              <a:rPr lang="en-US" baseline="0" dirty="0" smtClean="0"/>
              <a:t> in the app processing delay because reading data from a sensor, say GPS could take different amounts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44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variability</a:t>
            </a:r>
            <a:r>
              <a:rPr lang="en-US" baseline="0" dirty="0" smtClean="0"/>
              <a:t> in the app processing delay because reading data from a sensor, say GPS could take different amounts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44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Timecard</a:t>
            </a:r>
            <a:r>
              <a:rPr lang="en-US" baseline="0" dirty="0" smtClean="0"/>
              <a:t> –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03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7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do everything from apps</a:t>
            </a:r>
          </a:p>
          <a:p>
            <a:endParaRPr lang="en-US" dirty="0" smtClean="0"/>
          </a:p>
          <a:p>
            <a:r>
              <a:rPr lang="en-US" dirty="0" smtClean="0"/>
              <a:t>Apps</a:t>
            </a:r>
            <a:r>
              <a:rPr lang="en-US" baseline="0" dirty="0" smtClean="0"/>
              <a:t> are adaptable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8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6620-3D68-4046-BB53-6B6939AE1C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6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showed in AppInsight</a:t>
            </a:r>
            <a:r>
              <a:rPr lang="en-US" baseline="0" dirty="0" smtClean="0"/>
              <a:t>, high variability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0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showed in AppInsight</a:t>
            </a:r>
            <a:r>
              <a:rPr lang="en-US" baseline="0" dirty="0" smtClean="0"/>
              <a:t>, high variability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0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showed in AppInsight</a:t>
            </a:r>
            <a:r>
              <a:rPr lang="en-US" baseline="0" dirty="0" smtClean="0"/>
              <a:t>, high variability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0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6620-3D68-4046-BB53-6B6939AE1C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3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showed in AppInsight</a:t>
            </a:r>
            <a:r>
              <a:rPr lang="en-US" baseline="0" dirty="0" smtClean="0"/>
              <a:t>, high variability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0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6620-3D68-4046-BB53-6B6939AE1C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AEEE-78A6-4076-B119-9FEF83AA9FCB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7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94B-CABD-4EFE-AF69-C85D7DBE591C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3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8C74-72D8-4F61-9B06-F9902384D91F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E72B-165A-4C67-AE99-C63EB5F43B23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3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1342-4971-4132-A298-9AC046302FCB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2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207C-A6DD-4C8B-8BE7-C5F70FAA1436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6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4E3-3932-480D-9DE2-09168C9AD050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D9-927F-4703-B08E-39B1965291CD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6CC3-F312-4BEC-9685-24E3A06CF8B3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3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DEB-9D16-4852-BB18-748D11BD2248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3C09-09CC-46C9-9A53-0E9B9921EF7B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2F2D-7CF0-4992-890B-C966FEC17948}" type="datetime1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2D5F-57E6-448D-89E2-818EA18D2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End-to-End Performance Analytics For Mobile Apps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848600" cy="1143000"/>
          </a:xfrm>
        </p:spPr>
        <p:txBody>
          <a:bodyPr/>
          <a:lstStyle/>
          <a:p>
            <a:r>
              <a:rPr lang="en-US" sz="2800" dirty="0" smtClean="0"/>
              <a:t>Lenin Ravindranath, Jitu Padhye, Ratul Mahajan</a:t>
            </a:r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nip Single Corner Rectangle 47"/>
          <p:cNvSpPr/>
          <p:nvPr/>
        </p:nvSpPr>
        <p:spPr>
          <a:xfrm>
            <a:off x="457199" y="1295400"/>
            <a:ext cx="1196045" cy="457200"/>
          </a:xfrm>
          <a:prstGeom prst="snip1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9" name="TextBox 15"/>
          <p:cNvSpPr txBox="1"/>
          <p:nvPr/>
        </p:nvSpPr>
        <p:spPr>
          <a:xfrm>
            <a:off x="685799" y="12954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rbel" pitchFamily="34" charset="0"/>
              </a:rPr>
              <a:t>App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952679" y="1883182"/>
            <a:ext cx="201168" cy="402819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76200" y="2286001"/>
            <a:ext cx="1905000" cy="7619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orbel" pitchFamily="34" charset="0"/>
              </a:rPr>
              <a:t>App Instrumenter</a:t>
            </a:r>
            <a:endParaRPr lang="en-US" sz="2200" dirty="0">
              <a:latin typeface="Corbe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79231" y="3527019"/>
            <a:ext cx="1337226" cy="663981"/>
            <a:chOff x="531632" y="3450819"/>
            <a:chExt cx="1337226" cy="663981"/>
          </a:xfrm>
        </p:grpSpPr>
        <p:sp>
          <p:nvSpPr>
            <p:cNvPr id="51" name="Snip Single Corner Rectangle 50"/>
            <p:cNvSpPr/>
            <p:nvPr/>
          </p:nvSpPr>
          <p:spPr>
            <a:xfrm>
              <a:off x="531632" y="3450819"/>
              <a:ext cx="1337226" cy="65951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3" name="TextBox 15"/>
            <p:cNvSpPr txBox="1"/>
            <p:nvPr/>
          </p:nvSpPr>
          <p:spPr>
            <a:xfrm>
              <a:off x="531632" y="3450819"/>
              <a:ext cx="1337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Corbel" pitchFamily="34" charset="0"/>
                </a:rPr>
                <a:t>Instrumented</a:t>
              </a:r>
              <a:endParaRPr lang="en-US" sz="1600" dirty="0">
                <a:latin typeface="Corbel" pitchFamily="34" charset="0"/>
              </a:endParaRPr>
            </a:p>
          </p:txBody>
        </p:sp>
        <p:sp>
          <p:nvSpPr>
            <p:cNvPr id="52" name="TextBox 15"/>
            <p:cNvSpPr txBox="1"/>
            <p:nvPr/>
          </p:nvSpPr>
          <p:spPr>
            <a:xfrm>
              <a:off x="802058" y="36531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1981201" y="2286444"/>
            <a:ext cx="1962782" cy="7619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orbel" pitchFamily="34" charset="0"/>
              </a:rPr>
              <a:t>Service Instrumenter</a:t>
            </a:r>
            <a:endParaRPr lang="en-US" sz="2200" dirty="0">
              <a:latin typeface="Corbel" pitchFamily="34" charset="0"/>
            </a:endParaRPr>
          </a:p>
        </p:txBody>
      </p:sp>
      <p:sp>
        <p:nvSpPr>
          <p:cNvPr id="59" name="Snip Single Corner Rectangle 58"/>
          <p:cNvSpPr/>
          <p:nvPr/>
        </p:nvSpPr>
        <p:spPr>
          <a:xfrm>
            <a:off x="2438399" y="1295400"/>
            <a:ext cx="1196045" cy="457200"/>
          </a:xfrm>
          <a:prstGeom prst="snip1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0" name="TextBox 15"/>
          <p:cNvSpPr txBox="1"/>
          <p:nvPr/>
        </p:nvSpPr>
        <p:spPr>
          <a:xfrm>
            <a:off x="2491444" y="1295400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rbel" pitchFamily="34" charset="0"/>
              </a:rPr>
              <a:t>Service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2933879" y="1883182"/>
            <a:ext cx="201168" cy="402819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2362199" y="3527019"/>
            <a:ext cx="1337226" cy="663981"/>
            <a:chOff x="531632" y="3450819"/>
            <a:chExt cx="1337226" cy="663981"/>
          </a:xfrm>
        </p:grpSpPr>
        <p:sp>
          <p:nvSpPr>
            <p:cNvPr id="63" name="Snip Single Corner Rectangle 62"/>
            <p:cNvSpPr/>
            <p:nvPr/>
          </p:nvSpPr>
          <p:spPr>
            <a:xfrm>
              <a:off x="531632" y="3450819"/>
              <a:ext cx="1337226" cy="65951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4" name="TextBox 15"/>
            <p:cNvSpPr txBox="1"/>
            <p:nvPr/>
          </p:nvSpPr>
          <p:spPr>
            <a:xfrm>
              <a:off x="531632" y="3450819"/>
              <a:ext cx="1337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Corbel" pitchFamily="34" charset="0"/>
                </a:rPr>
                <a:t>Instrumented</a:t>
              </a:r>
              <a:endParaRPr lang="en-US" sz="1600" dirty="0">
                <a:latin typeface="Corbel" pitchFamily="34" charset="0"/>
              </a:endParaRPr>
            </a:p>
          </p:txBody>
        </p:sp>
        <p:sp>
          <p:nvSpPr>
            <p:cNvPr id="65" name="TextBox 15"/>
            <p:cNvSpPr txBox="1"/>
            <p:nvPr/>
          </p:nvSpPr>
          <p:spPr>
            <a:xfrm>
              <a:off x="636424" y="3653135"/>
              <a:ext cx="111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Service</a:t>
              </a:r>
              <a:endParaRPr lang="en-US" sz="2400" dirty="0">
                <a:latin typeface="Corbel" pitchFamily="34" charset="0"/>
              </a:endParaRPr>
            </a:p>
          </p:txBody>
        </p:sp>
      </p:grpSp>
      <p:sp>
        <p:nvSpPr>
          <p:cNvPr id="66" name="Down Arrow 65"/>
          <p:cNvSpPr/>
          <p:nvPr/>
        </p:nvSpPr>
        <p:spPr>
          <a:xfrm>
            <a:off x="2895019" y="3048443"/>
            <a:ext cx="201168" cy="380557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52168" y="28569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6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36" y="132799"/>
            <a:ext cx="466137" cy="7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loud 71"/>
          <p:cNvSpPr/>
          <p:nvPr/>
        </p:nvSpPr>
        <p:spPr>
          <a:xfrm>
            <a:off x="4342839" y="3313410"/>
            <a:ext cx="1524561" cy="103852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" descr="http://computertrainingcenters.com/wp-content/uploads/2012/09/windows-azure-logo-nimb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47" y="3447122"/>
            <a:ext cx="677757" cy="6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192"/>
          <p:cNvSpPr txBox="1"/>
          <p:nvPr/>
        </p:nvSpPr>
        <p:spPr>
          <a:xfrm>
            <a:off x="4629668" y="277533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orbel" pitchFamily="34" charset="0"/>
              </a:rPr>
              <a:t>Cloud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947260" y="3048443"/>
            <a:ext cx="201168" cy="380557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Right Arrow 74"/>
          <p:cNvSpPr/>
          <p:nvPr/>
        </p:nvSpPr>
        <p:spPr>
          <a:xfrm>
            <a:off x="3733799" y="3771075"/>
            <a:ext cx="533400" cy="17302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Down Arrow 75"/>
          <p:cNvSpPr/>
          <p:nvPr/>
        </p:nvSpPr>
        <p:spPr>
          <a:xfrm>
            <a:off x="968726" y="4191000"/>
            <a:ext cx="168486" cy="1295400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7" name="Picture 76" descr="http://www.wp7connect.com/wp-content/uploads/2011/08/windowsphone-mango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6" y="5590469"/>
            <a:ext cx="643019" cy="64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192"/>
          <p:cNvSpPr txBox="1"/>
          <p:nvPr/>
        </p:nvSpPr>
        <p:spPr>
          <a:xfrm>
            <a:off x="370838" y="6167735"/>
            <a:ext cx="15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orbel" pitchFamily="34" charset="0"/>
              </a:rPr>
              <a:t>App Store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1393044" y="5825464"/>
            <a:ext cx="5769756" cy="17302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3794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05742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03184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7162800" y="3405002"/>
            <a:ext cx="1810383" cy="7619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orbel" pitchFamily="34" charset="0"/>
              </a:rPr>
              <a:t>Analysis Server</a:t>
            </a:r>
            <a:endParaRPr lang="en-US" sz="2200" dirty="0">
              <a:latin typeface="Corbel" pitchFamily="34" charset="0"/>
            </a:endParaRPr>
          </a:p>
        </p:txBody>
      </p:sp>
      <p:sp>
        <p:nvSpPr>
          <p:cNvPr id="84" name="Down Arrow 83"/>
          <p:cNvSpPr/>
          <p:nvPr/>
        </p:nvSpPr>
        <p:spPr>
          <a:xfrm flipV="1">
            <a:off x="7992470" y="4247072"/>
            <a:ext cx="172894" cy="111855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5" name="Down Arrow 84"/>
          <p:cNvSpPr/>
          <p:nvPr/>
        </p:nvSpPr>
        <p:spPr>
          <a:xfrm flipV="1">
            <a:off x="7992470" y="1143000"/>
            <a:ext cx="172894" cy="218535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7173725" y="321259"/>
            <a:ext cx="1810383" cy="7619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orbel" pitchFamily="34" charset="0"/>
              </a:rPr>
              <a:t>Developer Feedback</a:t>
            </a:r>
            <a:endParaRPr lang="en-US" sz="2200" dirty="0">
              <a:latin typeface="Corbel" pitchFamily="34" charset="0"/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6019800" y="3751339"/>
            <a:ext cx="990600" cy="17302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981311" y="44958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33855" y="331341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57600" y="5390414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91" name="Right Arrow 90"/>
          <p:cNvSpPr/>
          <p:nvPr/>
        </p:nvSpPr>
        <p:spPr>
          <a:xfrm flipH="1">
            <a:off x="2514599" y="521247"/>
            <a:ext cx="4419601" cy="17302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1414532" y="781409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375104" y="781409"/>
            <a:ext cx="368096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App Instrumentation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025" y="4648200"/>
            <a:ext cx="67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User </a:t>
            </a:r>
          </a:p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265065" y="3657600"/>
            <a:ext cx="47404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76400" y="4583668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51884" y="4583668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Response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65065" y="3657600"/>
            <a:ext cx="0" cy="51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005562" y="3657600"/>
            <a:ext cx="0" cy="51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79038" y="2401669"/>
            <a:ext cx="143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65065" y="4268926"/>
            <a:ext cx="0" cy="30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85920" y="4288067"/>
            <a:ext cx="0" cy="36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4619" y="3066365"/>
            <a:ext cx="0" cy="515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59808" y="2782669"/>
            <a:ext cx="6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GPS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6870" y="2743200"/>
            <a:ext cx="227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Parsing and Rendering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502466" y="3440447"/>
            <a:ext cx="0" cy="59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75265" y="3440447"/>
            <a:ext cx="0" cy="609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91667" y="990600"/>
            <a:ext cx="368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Using AppInsight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AppInsight Recap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4231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Track User Transactions</a:t>
            </a:r>
          </a:p>
          <a:p>
            <a:pPr lvl="1"/>
            <a:r>
              <a:rPr lang="en-US" sz="2600" dirty="0" smtClean="0"/>
              <a:t>From user click to UI rendering</a:t>
            </a:r>
          </a:p>
          <a:p>
            <a:r>
              <a:rPr lang="en-US" sz="2800" dirty="0" smtClean="0"/>
              <a:t>Across asynchronous thread boundaries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5720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Automatically track</a:t>
            </a:r>
          </a:p>
          <a:p>
            <a:pPr lvl="1"/>
            <a:r>
              <a:rPr lang="en-US" dirty="0" smtClean="0"/>
              <a:t>UI manipulation</a:t>
            </a:r>
          </a:p>
          <a:p>
            <a:pPr lvl="1"/>
            <a:r>
              <a:rPr lang="en-US" dirty="0" smtClean="0"/>
              <a:t>Threads, </a:t>
            </a:r>
            <a:r>
              <a:rPr lang="en-US" dirty="0"/>
              <a:t>a</a:t>
            </a:r>
            <a:r>
              <a:rPr lang="en-US" dirty="0" smtClean="0"/>
              <a:t>synchronous calls</a:t>
            </a:r>
          </a:p>
          <a:p>
            <a:pPr lvl="1"/>
            <a:r>
              <a:rPr lang="en-US" dirty="0" smtClean="0"/>
              <a:t>Web calls, Sensor APIs</a:t>
            </a:r>
          </a:p>
          <a:p>
            <a:pPr lvl="1"/>
            <a:r>
              <a:rPr lang="en-US" dirty="0" smtClean="0"/>
              <a:t>UI update (dispatcher events)</a:t>
            </a:r>
          </a:p>
          <a:p>
            <a:pPr lvl="2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59074" y="3396215"/>
            <a:ext cx="3535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58475" y="4020979"/>
            <a:ext cx="856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request</a:t>
            </a:r>
            <a:endParaRPr lang="en-US" sz="1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9925" y="39624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UI Update</a:t>
            </a:r>
            <a:endParaRPr lang="en-US" sz="1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157673" y="3875231"/>
            <a:ext cx="0" cy="145748"/>
          </a:xfrm>
          <a:prstGeom prst="straightConnector1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40052" y="3849929"/>
            <a:ext cx="3573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71551" y="3849928"/>
            <a:ext cx="338328" cy="9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0201" y="3775716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92381" y="2873862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07093" y="3774721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23544" y="3775717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91324" y="3680270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Thread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640052" y="2937517"/>
            <a:ext cx="3535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62200" y="2767974"/>
            <a:ext cx="968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Background thread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581400" y="3392690"/>
            <a:ext cx="2004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89645" y="2852691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81400" y="3316490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02510" y="2937517"/>
            <a:ext cx="58143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32553" y="3030379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GPS fix Callback</a:t>
            </a:r>
            <a:endParaRPr lang="en-US" sz="1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53279" y="3632419"/>
            <a:ext cx="41738" cy="200628"/>
          </a:xfrm>
          <a:prstGeom prst="straightConnector1">
            <a:avLst/>
          </a:prstGeom>
          <a:ln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86400" y="2573179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UI dispatch</a:t>
            </a:r>
            <a:endParaRPr lang="en-US" sz="1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91200" y="2767974"/>
            <a:ext cx="1" cy="141890"/>
          </a:xfrm>
          <a:prstGeom prst="straightConnector1">
            <a:avLst/>
          </a:prstGeom>
          <a:ln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166431" y="3773728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91712" y="3317628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62200" y="3211939"/>
            <a:ext cx="968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Background thread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35" y="3957987"/>
            <a:ext cx="223482" cy="2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Connector 50"/>
          <p:cNvCxnSpPr/>
          <p:nvPr/>
        </p:nvCxnSpPr>
        <p:spPr>
          <a:xfrm flipV="1">
            <a:off x="3340715" y="3396215"/>
            <a:ext cx="228421" cy="436832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38140" y="3852077"/>
            <a:ext cx="26112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666107" y="3429000"/>
            <a:ext cx="86506" cy="192235"/>
          </a:xfrm>
          <a:prstGeom prst="straightConnector1">
            <a:avLst/>
          </a:prstGeom>
          <a:ln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57600" y="3565395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Web Request</a:t>
            </a:r>
            <a:endParaRPr lang="en-US" sz="1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0508" y="318129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Response </a:t>
            </a:r>
          </a:p>
          <a:p>
            <a:pPr algn="ctr"/>
            <a:r>
              <a:rPr lang="en-US" sz="1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791200" y="2958856"/>
            <a:ext cx="232344" cy="829136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429000" y="3211939"/>
            <a:ext cx="140136" cy="161485"/>
          </a:xfrm>
          <a:prstGeom prst="straightConnector1">
            <a:avLst/>
          </a:prstGeom>
          <a:ln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142277" y="2958856"/>
            <a:ext cx="115523" cy="194633"/>
          </a:xfrm>
          <a:prstGeom prst="straightConnector1">
            <a:avLst/>
          </a:prstGeom>
          <a:ln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428061" y="3776246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App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40052" y="3436925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GPS Start</a:t>
            </a:r>
            <a:endParaRPr lang="en-US" sz="1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692185" y="2937518"/>
            <a:ext cx="1597460" cy="428205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Server Instrumentation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15239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Automatic Instrumentation of .NET binaries</a:t>
            </a:r>
          </a:p>
          <a:p>
            <a:r>
              <a:rPr lang="en-US" sz="2600" dirty="0" smtClean="0"/>
              <a:t>Azure </a:t>
            </a:r>
            <a:r>
              <a:rPr lang="en-US" sz="2600" dirty="0" smtClean="0"/>
              <a:t>services</a:t>
            </a:r>
          </a:p>
          <a:p>
            <a:pPr lvl="1"/>
            <a:r>
              <a:rPr lang="en-US" sz="2400" dirty="0" smtClean="0"/>
              <a:t>Web APIs, ASPX pages, MVC, WCF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04800" y="2971801"/>
            <a:ext cx="4800600" cy="190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Automatically track</a:t>
            </a:r>
          </a:p>
          <a:p>
            <a:pPr lvl="1"/>
            <a:r>
              <a:rPr lang="en-US" sz="2400" dirty="0" smtClean="0"/>
              <a:t>Request-Response entry points</a:t>
            </a:r>
          </a:p>
          <a:p>
            <a:pPr lvl="1"/>
            <a:r>
              <a:rPr lang="en-US" sz="2400" dirty="0" smtClean="0"/>
              <a:t>DB queries</a:t>
            </a:r>
          </a:p>
          <a:p>
            <a:pPr lvl="1"/>
            <a:r>
              <a:rPr lang="en-US" sz="2400" dirty="0" smtClean="0"/>
              <a:t>Network calls</a:t>
            </a:r>
          </a:p>
          <a:p>
            <a:pPr lvl="1"/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04800" y="5105400"/>
            <a:ext cx="6019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Across asynchronous boundaries</a:t>
            </a:r>
          </a:p>
          <a:p>
            <a:pPr lvl="1"/>
            <a:r>
              <a:rPr lang="en-US" sz="2000" dirty="0" smtClean="0"/>
              <a:t>Similar to app instrumentation</a:t>
            </a:r>
          </a:p>
          <a:p>
            <a:pPr lvl="1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81600" y="2743200"/>
            <a:ext cx="3886200" cy="32316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12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lass AroundMeController: ApiController</a:t>
            </a:r>
          </a:p>
          <a:p>
            <a:r>
              <a:rPr lang="en-US" sz="12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US" sz="1200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2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12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ublic Result Get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type, location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pPr lvl="1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/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</a:p>
          <a:p>
            <a:pPr lvl="1"/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12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GetList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(type, location);</a:t>
            </a:r>
          </a:p>
          <a:p>
            <a:pPr lvl="1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  [Instrument]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2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 Result GetList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type, location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pPr lvl="1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/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result = </a:t>
            </a:r>
            <a:r>
              <a:rPr lang="en-US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DBQuery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(type, location);</a:t>
            </a:r>
          </a:p>
          <a:p>
            <a:pPr lvl="1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return result;</a:t>
            </a:r>
          </a:p>
          <a:p>
            <a:pPr lvl="1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Server Instrumentation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http://cdn1.iconfinder.com/data/icons/database/PNG/512/Databas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2" y="1744483"/>
            <a:ext cx="599474" cy="5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1143000"/>
            <a:ext cx="78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Server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6540" y="1106269"/>
            <a:ext cx="1809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Query Processing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7427" y="1921109"/>
            <a:ext cx="3690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DB</a:t>
            </a:r>
            <a:endParaRPr lang="en-US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40832" y="1789331"/>
            <a:ext cx="0" cy="496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7" idx="1"/>
          </p:cNvCxnSpPr>
          <p:nvPr/>
        </p:nvCxnSpPr>
        <p:spPr>
          <a:xfrm rot="5400000" flipH="1" flipV="1">
            <a:off x="4261542" y="2047637"/>
            <a:ext cx="299737" cy="2929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</p:cNvCxnSpPr>
          <p:nvPr/>
        </p:nvCxnSpPr>
        <p:spPr>
          <a:xfrm>
            <a:off x="5157336" y="2044220"/>
            <a:ext cx="388226" cy="3179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70265" y="2356707"/>
            <a:ext cx="249535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0681" y="218062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95032" y="2199067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71800" y="2356707"/>
            <a:ext cx="166357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63423" y="3200400"/>
            <a:ext cx="273160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76600" y="3276600"/>
            <a:ext cx="256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Processing Delay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5" grpId="0"/>
      <p:bldP spid="16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315" y="5486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Putting them together?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http://cdn1.iconfinder.com/data/icons/database/PNG/512/Databas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2" y="1744483"/>
            <a:ext cx="599474" cy="5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1143000"/>
            <a:ext cx="78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Server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6540" y="1106269"/>
            <a:ext cx="1809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Query Processing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7427" y="1921109"/>
            <a:ext cx="3690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DB</a:t>
            </a:r>
            <a:endParaRPr lang="en-US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40832" y="1789331"/>
            <a:ext cx="0" cy="496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7" idx="1"/>
          </p:cNvCxnSpPr>
          <p:nvPr/>
        </p:nvCxnSpPr>
        <p:spPr>
          <a:xfrm rot="5400000" flipH="1" flipV="1">
            <a:off x="4261542" y="2047637"/>
            <a:ext cx="299737" cy="2929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</p:cNvCxnSpPr>
          <p:nvPr/>
        </p:nvCxnSpPr>
        <p:spPr>
          <a:xfrm>
            <a:off x="5157336" y="2044220"/>
            <a:ext cx="388226" cy="3179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70265" y="2356707"/>
            <a:ext cx="249535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0681" y="218062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95032" y="2199067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71800" y="2356707"/>
            <a:ext cx="166357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676400" y="4583668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1884" y="4583668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Response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65065" y="4268926"/>
            <a:ext cx="0" cy="30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85920" y="4288067"/>
            <a:ext cx="0" cy="36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2762419" y="3276599"/>
            <a:ext cx="3745787" cy="60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70C0"/>
                </a:solidFill>
              </a:rPr>
              <a:t>App Performance</a:t>
            </a:r>
            <a:endParaRPr lang="en-US" sz="3000" dirty="0">
              <a:solidFill>
                <a:srgbClr val="0070C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65065" y="3915489"/>
            <a:ext cx="4740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516842" y="381000"/>
            <a:ext cx="3807758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70C0"/>
                </a:solidFill>
              </a:rPr>
              <a:t>Server Performance</a:t>
            </a:r>
            <a:endParaRPr lang="en-US" sz="3000" dirty="0">
              <a:solidFill>
                <a:srgbClr val="0070C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263417" y="3915489"/>
            <a:ext cx="1648" cy="24926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008025" y="3915488"/>
            <a:ext cx="1648" cy="24926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Matching App and Server Traces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75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Pass a </a:t>
            </a:r>
            <a:r>
              <a:rPr lang="en-US" sz="2600" dirty="0" smtClean="0">
                <a:solidFill>
                  <a:srgbClr val="FF0000"/>
                </a:solidFill>
              </a:rPr>
              <a:t>Unique Id </a:t>
            </a:r>
            <a:r>
              <a:rPr lang="en-US" sz="2600" dirty="0" smtClean="0"/>
              <a:t>from App to Server</a:t>
            </a:r>
          </a:p>
          <a:p>
            <a:r>
              <a:rPr lang="en-US" sz="2600" dirty="0" smtClean="0"/>
              <a:t>Add a new HTTP header in web requests</a:t>
            </a:r>
          </a:p>
          <a:p>
            <a:pPr lvl="1"/>
            <a:r>
              <a:rPr lang="en-US" sz="2600" dirty="0" smtClean="0"/>
              <a:t>x-EndInsight-Id</a:t>
            </a:r>
            <a:endParaRPr lang="en-US" sz="2600" dirty="0"/>
          </a:p>
          <a:p>
            <a:endParaRPr lang="en-US" sz="2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200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App Instrumentation</a:t>
            </a:r>
          </a:p>
          <a:p>
            <a:pPr lvl="1"/>
            <a:r>
              <a:rPr lang="en-US" sz="2200" dirty="0" smtClean="0"/>
              <a:t>Instrument HTTP request calls</a:t>
            </a:r>
          </a:p>
          <a:p>
            <a:pPr lvl="1"/>
            <a:r>
              <a:rPr lang="en-US" sz="2200" dirty="0" smtClean="0"/>
              <a:t>Generate unique Id when app makes a web request</a:t>
            </a:r>
          </a:p>
          <a:p>
            <a:pPr lvl="1"/>
            <a:r>
              <a:rPr lang="en-US" sz="2200" dirty="0" smtClean="0"/>
              <a:t>Add </a:t>
            </a:r>
            <a:r>
              <a:rPr lang="en-US" sz="2200" dirty="0" smtClean="0">
                <a:solidFill>
                  <a:srgbClr val="00B0F0"/>
                </a:solidFill>
              </a:rPr>
              <a:t>x-EndInsight-Id</a:t>
            </a:r>
            <a:r>
              <a:rPr lang="en-US" sz="2200" dirty="0" smtClean="0"/>
              <a:t> header in web requests</a:t>
            </a:r>
            <a:endParaRPr lang="en-US" sz="2600" dirty="0" smtClean="0"/>
          </a:p>
          <a:p>
            <a:r>
              <a:rPr lang="en-US" sz="2600" dirty="0" smtClean="0"/>
              <a:t>Server Instrumentation</a:t>
            </a:r>
          </a:p>
          <a:p>
            <a:pPr lvl="1"/>
            <a:r>
              <a:rPr lang="en-US" sz="2200" dirty="0" smtClean="0"/>
              <a:t>Log the unique id and remove the extra header at the request entry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Matching App and Server Traces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025" y="4648200"/>
            <a:ext cx="67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User </a:t>
            </a:r>
          </a:p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583668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1884" y="4583668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Response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65065" y="4268926"/>
            <a:ext cx="0" cy="30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85920" y="4288067"/>
            <a:ext cx="0" cy="36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65065" y="2356707"/>
            <a:ext cx="873092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70265" y="2356707"/>
            <a:ext cx="1219200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http://cdn1.iconfinder.com/data/icons/database/PNG/512/Databas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2" y="1744483"/>
            <a:ext cx="599474" cy="5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32799" y="23622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67427" y="1921109"/>
            <a:ext cx="3690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DB</a:t>
            </a:r>
            <a:endParaRPr lang="en-US" sz="1200" b="1" dirty="0"/>
          </a:p>
        </p:txBody>
      </p:sp>
      <p:cxnSp>
        <p:nvCxnSpPr>
          <p:cNvPr id="26" name="Elbow Connector 25"/>
          <p:cNvCxnSpPr>
            <a:endCxn id="16" idx="1"/>
          </p:cNvCxnSpPr>
          <p:nvPr/>
        </p:nvCxnSpPr>
        <p:spPr>
          <a:xfrm rot="5400000" flipH="1" flipV="1">
            <a:off x="4261542" y="2047637"/>
            <a:ext cx="299737" cy="2929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3"/>
          </p:cNvCxnSpPr>
          <p:nvPr/>
        </p:nvCxnSpPr>
        <p:spPr>
          <a:xfrm>
            <a:off x="5157336" y="2044220"/>
            <a:ext cx="388226" cy="3179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27944" y="3820180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header</a:t>
            </a:r>
          </a:p>
          <a:p>
            <a:r>
              <a:rPr lang="en-US" sz="1000" dirty="0" smtClean="0"/>
              <a:t>[</a:t>
            </a:r>
            <a:r>
              <a:rPr lang="en-US" sz="1000" dirty="0"/>
              <a:t>x-EndInsight-Id] = “</a:t>
            </a:r>
            <a:r>
              <a:rPr lang="en-US" sz="1000" dirty="0" smtClean="0"/>
              <a:t>59bc73e4-9251-4618-97a7-41ac86c6c039”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1740586" y="1610380"/>
            <a:ext cx="245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and Remove header</a:t>
            </a:r>
          </a:p>
          <a:p>
            <a:r>
              <a:rPr lang="en-US" sz="1000" dirty="0" smtClean="0"/>
              <a:t>[</a:t>
            </a:r>
            <a:r>
              <a:rPr lang="en-US" sz="1000" dirty="0"/>
              <a:t>x-EndInsight-Id</a:t>
            </a:r>
            <a:r>
              <a:rPr lang="en-US" sz="1000" dirty="0" smtClean="0"/>
              <a:t>]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84387" y="4213831"/>
            <a:ext cx="2984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38157" y="2044220"/>
            <a:ext cx="0" cy="292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http://cdn1.iconfinder.com/data/icons/database/PNG/512/Databas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2" y="1744483"/>
            <a:ext cx="599474" cy="5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67427" y="1921109"/>
            <a:ext cx="3690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DB</a:t>
            </a:r>
            <a:endParaRPr lang="en-US" sz="1200" b="1" dirty="0"/>
          </a:p>
        </p:txBody>
      </p:sp>
      <p:cxnSp>
        <p:nvCxnSpPr>
          <p:cNvPr id="12" name="Elbow Connector 11"/>
          <p:cNvCxnSpPr>
            <a:endCxn id="7" idx="1"/>
          </p:cNvCxnSpPr>
          <p:nvPr/>
        </p:nvCxnSpPr>
        <p:spPr>
          <a:xfrm rot="5400000" flipH="1" flipV="1">
            <a:off x="4261542" y="2047637"/>
            <a:ext cx="299737" cy="2929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</p:cNvCxnSpPr>
          <p:nvPr/>
        </p:nvCxnSpPr>
        <p:spPr>
          <a:xfrm>
            <a:off x="5157336" y="2044220"/>
            <a:ext cx="388226" cy="3179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70265" y="2356707"/>
            <a:ext cx="249535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0681" y="218062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95032" y="2199067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71800" y="2356707"/>
            <a:ext cx="166357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676400" y="4583668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1884" y="4583668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Response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65065" y="4268926"/>
            <a:ext cx="0" cy="30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85920" y="4288067"/>
            <a:ext cx="0" cy="36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2263417" y="3915489"/>
            <a:ext cx="1648" cy="24926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008025" y="3915488"/>
            <a:ext cx="1648" cy="24926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Finding Network Delays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163423" y="2907268"/>
            <a:ext cx="273160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71800" y="2983468"/>
            <a:ext cx="32188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Server Request Processing Delay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65065" y="3915489"/>
            <a:ext cx="471148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79846" y="3516868"/>
            <a:ext cx="24351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 Web Request Delay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838" y="5486400"/>
            <a:ext cx="851656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Network Delay </a:t>
            </a:r>
            <a:r>
              <a:rPr lang="en-US" sz="3000" dirty="0" smtClean="0">
                <a:solidFill>
                  <a:srgbClr val="FF0000"/>
                </a:solidFill>
              </a:rPr>
              <a:t>= [App Web Request Delay] </a:t>
            </a:r>
          </a:p>
          <a:p>
            <a:r>
              <a:rPr lang="en-US" sz="3000" dirty="0">
                <a:solidFill>
                  <a:srgbClr val="FF0000"/>
                </a:solidFill>
              </a:rPr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		– [Server Request Processing Delay]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Separating Uplink and Downlink Delays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65065" y="2356707"/>
            <a:ext cx="873092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70265" y="2356707"/>
            <a:ext cx="1219200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http://cdn1.iconfinder.com/data/icons/database/PNG/512/Databas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2" y="1744483"/>
            <a:ext cx="599474" cy="5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32799" y="23622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85982" y="3124200"/>
            <a:ext cx="80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Uplink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2904" y="3117282"/>
            <a:ext cx="109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Downlink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667000" y="3466442"/>
            <a:ext cx="2189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62902" y="3505200"/>
            <a:ext cx="2378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67427" y="1921109"/>
            <a:ext cx="3690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DB</a:t>
            </a:r>
            <a:endParaRPr lang="en-US" sz="1200" b="1" dirty="0"/>
          </a:p>
        </p:txBody>
      </p:sp>
      <p:cxnSp>
        <p:nvCxnSpPr>
          <p:cNvPr id="26" name="Elbow Connector 25"/>
          <p:cNvCxnSpPr>
            <a:endCxn id="16" idx="1"/>
          </p:cNvCxnSpPr>
          <p:nvPr/>
        </p:nvCxnSpPr>
        <p:spPr>
          <a:xfrm rot="5400000" flipH="1" flipV="1">
            <a:off x="4261542" y="2047637"/>
            <a:ext cx="299737" cy="2929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3"/>
          </p:cNvCxnSpPr>
          <p:nvPr/>
        </p:nvCxnSpPr>
        <p:spPr>
          <a:xfrm>
            <a:off x="5157336" y="2044220"/>
            <a:ext cx="388226" cy="3179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41133" y="5232737"/>
            <a:ext cx="685142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2060"/>
                </a:solidFill>
              </a:rPr>
              <a:t>Requires knowing the clock offset and drift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</a:rPr>
              <a:t>between Client and Server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2057400" y="3375700"/>
            <a:ext cx="238047" cy="725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http://etc.usf.edu/clipart/33000/33074/clock-03-20_33074_l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20" y="2960230"/>
            <a:ext cx="621169" cy="6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own Arrow 34"/>
          <p:cNvSpPr/>
          <p:nvPr/>
        </p:nvSpPr>
        <p:spPr>
          <a:xfrm>
            <a:off x="3050449" y="1585757"/>
            <a:ext cx="238047" cy="725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6" descr="http://openclipart.org/image/800px/svg_to_png/90229/clock_michael_breuer_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46" y="1405988"/>
            <a:ext cx="661549" cy="6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413" y="1607403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Different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Clocks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756" y="3610561"/>
            <a:ext cx="12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22805" y="2069068"/>
            <a:ext cx="12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 animBg="1"/>
      <p:bldP spid="2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7032" y="1905000"/>
            <a:ext cx="4621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“Slower </a:t>
            </a:r>
            <a:r>
              <a:rPr lang="en-US" sz="4000" dirty="0"/>
              <a:t>than a snail</a:t>
            </a:r>
            <a:r>
              <a:rPr lang="en-US" sz="4000" dirty="0" smtClean="0"/>
              <a:t>.”</a:t>
            </a:r>
            <a:endParaRPr lang="en-US" sz="4000" dirty="0"/>
          </a:p>
        </p:txBody>
      </p:sp>
      <p:pic>
        <p:nvPicPr>
          <p:cNvPr id="12" name="Picture 60" descr="Netf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" y="196291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87032" y="2743200"/>
            <a:ext cx="616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“Slow </a:t>
            </a:r>
            <a:r>
              <a:rPr lang="en-US" sz="2000" dirty="0"/>
              <a:t>and </a:t>
            </a:r>
            <a:r>
              <a:rPr lang="en-US" sz="4000" dirty="0"/>
              <a:t>unresponsive like </a:t>
            </a:r>
            <a:r>
              <a:rPr lang="en-US" sz="4000" dirty="0" smtClean="0"/>
              <a:t>mud”</a:t>
            </a:r>
            <a:endParaRPr lang="en-US" sz="4000" dirty="0"/>
          </a:p>
        </p:txBody>
      </p:sp>
      <p:pic>
        <p:nvPicPr>
          <p:cNvPr id="18" name="Picture 76" descr="Amazon Mob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278587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96780" y="5257800"/>
            <a:ext cx="6990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“Consistently </a:t>
            </a:r>
            <a:r>
              <a:rPr lang="en-US" sz="4000" dirty="0"/>
              <a:t>3 seconds behind </a:t>
            </a:r>
            <a:r>
              <a:rPr lang="en-US" sz="2000" dirty="0"/>
              <a:t>where I touch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2054" name="Picture 6" descr="e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475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87032" y="1153329"/>
            <a:ext cx="5289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“So slow</a:t>
            </a:r>
            <a:r>
              <a:rPr lang="en-US" sz="2000" dirty="0" smtClean="0"/>
              <a:t>. Did </a:t>
            </a:r>
            <a:r>
              <a:rPr lang="en-US" sz="2000" dirty="0"/>
              <a:t>an intern write this app</a:t>
            </a:r>
            <a:r>
              <a:rPr lang="en-US" sz="2000" dirty="0" smtClean="0"/>
              <a:t>??”</a:t>
            </a:r>
            <a:endParaRPr lang="en-US" sz="2000" dirty="0"/>
          </a:p>
        </p:txBody>
      </p:sp>
      <p:pic>
        <p:nvPicPr>
          <p:cNvPr id="23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" y="1143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76400" y="44196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“Very </a:t>
            </a:r>
            <a:r>
              <a:rPr lang="en-US" sz="4000" dirty="0"/>
              <a:t>very slow </a:t>
            </a:r>
            <a:r>
              <a:rPr lang="en-US" sz="2000" dirty="0"/>
              <a:t>compared to even </a:t>
            </a:r>
            <a:r>
              <a:rPr lang="en-US" sz="2000" dirty="0" smtClean="0"/>
              <a:t>browsing web.”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695892" y="3581400"/>
            <a:ext cx="623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“Sluggish </a:t>
            </a:r>
            <a:r>
              <a:rPr lang="en-US" sz="2000" dirty="0"/>
              <a:t>and freezes my HTC </a:t>
            </a:r>
            <a:r>
              <a:rPr lang="en-US" sz="2000" dirty="0" smtClean="0"/>
              <a:t>phone.”</a:t>
            </a:r>
            <a:endParaRPr lang="en-US" sz="2000" dirty="0"/>
          </a:p>
        </p:txBody>
      </p:sp>
      <p:pic>
        <p:nvPicPr>
          <p:cNvPr id="27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0883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appsrumors.com/wp-content/uploads/2012/03/kindle_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3179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Apps are Slow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6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Finding Clock Offset and Drift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90600"/>
            <a:ext cx="255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NTP-like Technique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28" y="3881735"/>
            <a:ext cx="545472" cy="9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lker.com/cliparts/4/b/8/d/1194983813750083554server_mimooh_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2129135"/>
            <a:ext cx="1019181" cy="108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275" y="1447800"/>
            <a:ext cx="590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Probes from client timestamped by the server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7600" y="3214071"/>
            <a:ext cx="762000" cy="1124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0" y="3248576"/>
            <a:ext cx="609600" cy="1166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93268" y="4503003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Timestamp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3017" y="4503003"/>
            <a:ext cx="143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Timestamp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1934" y="2880036"/>
            <a:ext cx="137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Timestamp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4355" y="5100935"/>
            <a:ext cx="40426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Clock Offset </a:t>
            </a:r>
            <a:r>
              <a:rPr lang="en-US" sz="2400" dirty="0" smtClean="0">
                <a:solidFill>
                  <a:srgbClr val="FF0000"/>
                </a:solidFill>
              </a:rPr>
              <a:t>= s – ((t</a:t>
            </a:r>
            <a:r>
              <a:rPr lang="en-US" sz="2400" baseline="-250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 + t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) / 2)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5558135"/>
            <a:ext cx="76231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Clock Drift </a:t>
            </a:r>
            <a:r>
              <a:rPr lang="en-US" sz="2400" dirty="0" smtClean="0">
                <a:solidFill>
                  <a:srgbClr val="FF0000"/>
                </a:solidFill>
              </a:rPr>
              <a:t>= Slope of linear regression of many such probes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6172200"/>
            <a:ext cx="295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probes, better estimate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Automatic Instrumentation of App</a:t>
            </a:r>
          </a:p>
          <a:p>
            <a:pPr lvl="1"/>
            <a:r>
              <a:rPr lang="en-US" dirty="0" smtClean="0"/>
              <a:t>To send periodic probes to server</a:t>
            </a:r>
          </a:p>
          <a:p>
            <a:r>
              <a:rPr lang="en-US" dirty="0" smtClean="0"/>
              <a:t>Automatic Instrumentation of Server</a:t>
            </a:r>
          </a:p>
          <a:p>
            <a:pPr lvl="1"/>
            <a:r>
              <a:rPr lang="en-US" dirty="0" smtClean="0"/>
              <a:t>Open up API to timestamp probes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Probing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08437"/>
            <a:ext cx="78486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Efficient technique for probing</a:t>
            </a:r>
          </a:p>
          <a:p>
            <a:pPr lvl="1"/>
            <a:r>
              <a:rPr lang="en-US" dirty="0" smtClean="0"/>
              <a:t>Aware of the radio state and traffic</a:t>
            </a:r>
          </a:p>
          <a:p>
            <a:pPr lvl="1"/>
            <a:r>
              <a:rPr lang="en-US" dirty="0" smtClean="0"/>
              <a:t>Minimal extra delays</a:t>
            </a:r>
          </a:p>
          <a:p>
            <a:pPr lvl="1"/>
            <a:r>
              <a:rPr lang="en-US" dirty="0" smtClean="0"/>
              <a:t>Energy efficient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3692495"/>
            <a:ext cx="4191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Network Delays</a:t>
            </a:r>
          </a:p>
          <a:p>
            <a:r>
              <a:rPr lang="en-US" sz="2800" dirty="0" smtClean="0"/>
              <a:t>Uplink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Connection setup</a:t>
            </a:r>
          </a:p>
          <a:p>
            <a:r>
              <a:rPr lang="en-US" sz="2800" dirty="0" smtClean="0"/>
              <a:t>Downlink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Analysis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3101" y="1787495"/>
            <a:ext cx="3710299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App Delays</a:t>
            </a:r>
          </a:p>
          <a:p>
            <a:r>
              <a:rPr lang="en-US" sz="2600" dirty="0" smtClean="0"/>
              <a:t>App processing</a:t>
            </a:r>
          </a:p>
          <a:p>
            <a:r>
              <a:rPr lang="en-US" sz="2600" dirty="0" smtClean="0"/>
              <a:t>Sensor processing</a:t>
            </a:r>
          </a:p>
          <a:p>
            <a:r>
              <a:rPr lang="en-US" sz="2600" dirty="0" smtClean="0"/>
              <a:t>Parsing/Rendering</a:t>
            </a:r>
          </a:p>
          <a:p>
            <a:r>
              <a:rPr lang="en-US" sz="2600" dirty="0" smtClean="0"/>
              <a:t>Radio wakeup</a:t>
            </a:r>
          </a:p>
          <a:p>
            <a:r>
              <a:rPr lang="en-US" sz="2600" dirty="0" smtClean="0"/>
              <a:t>Disk access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8200" y="1752600"/>
            <a:ext cx="4191000" cy="193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Server Delays</a:t>
            </a:r>
          </a:p>
          <a:p>
            <a:r>
              <a:rPr lang="en-US" sz="2600" dirty="0" smtClean="0"/>
              <a:t>Server Processing</a:t>
            </a:r>
          </a:p>
          <a:p>
            <a:r>
              <a:rPr lang="en-US" sz="2600" dirty="0" smtClean="0"/>
              <a:t>Query Processing</a:t>
            </a:r>
            <a:r>
              <a:rPr lang="en-US" sz="2800" dirty="0" smtClean="0"/>
              <a:t>	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914401"/>
            <a:ext cx="8229600" cy="533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Automatic </a:t>
            </a:r>
            <a:r>
              <a:rPr lang="en-US" dirty="0"/>
              <a:t>a</a:t>
            </a:r>
            <a:r>
              <a:rPr lang="en-US" dirty="0" smtClean="0"/>
              <a:t>nalysis of end-to-end transaction delays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Critical Path Analysis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48600" cy="587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similar transactions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62200"/>
            <a:ext cx="8382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Outliers</a:t>
            </a:r>
          </a:p>
          <a:p>
            <a:pPr lvl="1"/>
            <a:r>
              <a:rPr lang="en-US" dirty="0" smtClean="0"/>
              <a:t>Points to corner cases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Highlight common critical paths</a:t>
            </a:r>
          </a:p>
          <a:p>
            <a:pPr lvl="1"/>
            <a:r>
              <a:rPr lang="en-US" dirty="0" smtClean="0"/>
              <a:t>Focus development effort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Root causes of Performance Variability</a:t>
            </a:r>
          </a:p>
          <a:p>
            <a:pPr lvl="1"/>
            <a:r>
              <a:rPr lang="en-US" dirty="0" smtClean="0"/>
              <a:t>Highlight factors affecting performance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Aggregate Analysis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3200400" cy="457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Web based Interface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Developer Feedback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8229599" cy="47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520995" y="1406651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4940595" y="1413854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2730795" y="1425714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nip Single Corner Rectangle 11"/>
          <p:cNvSpPr/>
          <p:nvPr/>
        </p:nvSpPr>
        <p:spPr>
          <a:xfrm>
            <a:off x="7239000" y="1406651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402186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Compute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0193" y="1407249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Network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4062" y="139999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Memory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0508" y="1380936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Battery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2046246"/>
            <a:ext cx="937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low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1795" y="2043223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2%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7926" y="2001368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744" y="2024160"/>
            <a:ext cx="1455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&lt;0.1%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8229600" cy="114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Impact on app and server performance is minimal</a:t>
            </a:r>
          </a:p>
          <a:p>
            <a:r>
              <a:rPr lang="en-US" dirty="0" smtClean="0"/>
              <a:t>Low resource consumption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EndInsight Overhead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Timecard: Controlling End-to-End Delays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5344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Servers Control Variability in Response </a:t>
            </a:r>
            <a:r>
              <a:rPr lang="en-US" sz="3200" dirty="0">
                <a:solidFill>
                  <a:srgbClr val="0070C0"/>
                </a:solidFill>
              </a:rPr>
              <a:t>T</a:t>
            </a:r>
            <a:r>
              <a:rPr lang="en-US" sz="3200" dirty="0" smtClean="0">
                <a:solidFill>
                  <a:srgbClr val="0070C0"/>
                </a:solidFill>
              </a:rPr>
              <a:t>imes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71800" y="2356707"/>
            <a:ext cx="166357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70265" y="2356707"/>
            <a:ext cx="249535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0681" y="218062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95032" y="2199067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59092" y="1307160"/>
            <a:ext cx="263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Fixed deadlines</a:t>
            </a:r>
          </a:p>
          <a:p>
            <a:r>
              <a:rPr lang="en-US" dirty="0" smtClean="0"/>
              <a:t>Trade-off quality for response time</a:t>
            </a:r>
          </a:p>
          <a:p>
            <a:pPr lvl="1"/>
            <a:r>
              <a:rPr lang="en-US" dirty="0" smtClean="0"/>
              <a:t>More time to compute, better quality results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Flexible Services</a:t>
            </a:r>
          </a:p>
          <a:p>
            <a:pPr lvl="1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59092" y="11862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11862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91440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Deadline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2797" y="1600200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Server processing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372090" y="1981200"/>
            <a:ext cx="109728" cy="28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20" grpId="0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The elephant is outside the room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70265" y="2356707"/>
            <a:ext cx="249535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0681" y="218062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95032" y="2199067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82797" y="1600200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Server processing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372090" y="1981200"/>
            <a:ext cx="109728" cy="28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971800" y="2356707"/>
            <a:ext cx="166357" cy="3864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066800" y="1200150"/>
            <a:ext cx="6078616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29" y="1512102"/>
            <a:ext cx="776287" cy="3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01" y="5136585"/>
            <a:ext cx="771526" cy="14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1" y="5295900"/>
            <a:ext cx="742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25" y="5175467"/>
            <a:ext cx="714375" cy="139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27" y="1821288"/>
            <a:ext cx="838200" cy="30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://a3.mzstatic.com/us/r1000/114/Purple/v4/fd/05/85/fd0585a3-4df5-e9d9-15dd-0c17798cb619/mzl.yuhwozdj.175x175-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76" y="2182797"/>
            <a:ext cx="468958" cy="4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eGNZSkAWV7R_ZuJrJfQmqiTnASBd8x1XKzlAa_qyR8r83mmu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05" y="2238151"/>
            <a:ext cx="62959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3.gstatic.com/images?q=tbn:ANd9GcTHzuX0IXgzQBXey-miVNPaDRUjkeQGdKHw2LHsPHT3-zjx6P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2" y="1474395"/>
            <a:ext cx="406823" cy="4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ncrypted-tbn3.gstatic.com/images?q=tbn:ANd9GcSFrKrabKq-V5CMEC1way6iPJb0Z7BE3aTpqzXcJAFbbBI6idrlW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25" y="1910434"/>
            <a:ext cx="925139" cy="5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t3.gstatic.com/images?q=tbn:ANd9GcS9hJYJJG9DHcARmcb_ow-LJGQCw8kLl3V7fudUxwv_f0wCgq-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04" y="2300598"/>
            <a:ext cx="441960" cy="4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worldchanging.com/onebusaway_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58" y="2996090"/>
            <a:ext cx="519114" cy="5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ncrypted-tbn3.gstatic.com/images?q=tbn:ANd9GcTElw77ERWnP0mCvm2XY0gWqg3LQFcYWXgfhB7SL4FiWoCiaaY0e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26" y="2255418"/>
            <a:ext cx="489316" cy="4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encrypted-tbn3.gstatic.com/images?q=tbn:ANd9GcTs16v3rONbvMsOMYJ2nKrDQSRORDA66Q9wnqFZIs73Pa6cZ3WSv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64" y="2328692"/>
            <a:ext cx="466619" cy="4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7816" y="1821288"/>
            <a:ext cx="1541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Cloud</a:t>
            </a:r>
          </a:p>
          <a:p>
            <a:pPr algn="ctr"/>
            <a:r>
              <a:rPr lang="en-US" sz="3200" dirty="0" smtClean="0"/>
              <a:t>Services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9799" y="3867151"/>
            <a:ext cx="436285" cy="10972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243014" y="4080511"/>
            <a:ext cx="0" cy="1056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791201" y="3714751"/>
            <a:ext cx="380999" cy="1142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2" descr="SoundHou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14" y="2898506"/>
            <a:ext cx="546308" cy="5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http://a3.mzstatic.com/us/r1000/064/Purple/v4/6f/cb/4e/6fcb4eb1-b2ab-4f03-4d51-9c9f5628e8fd/mzl.ohheloex.175x175-7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99" y="3027541"/>
            <a:ext cx="499445" cy="4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http://www.rollogrady.com/wp-content/uploads/2009/04/spotify-logo-big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17" y="2834743"/>
            <a:ext cx="518160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http://t0.gstatic.com/images?q=tbn:ANd9GcSxWIvPTBlktZd0lh0xJMABevCQiTCSVVxVXsUqqOoRglc0mzTxDo1iCK2z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46" y="1373224"/>
            <a:ext cx="518160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15200" y="5304532"/>
            <a:ext cx="1361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Mobile</a:t>
            </a:r>
          </a:p>
          <a:p>
            <a:pPr algn="ctr"/>
            <a:r>
              <a:rPr lang="en-US" sz="3200" dirty="0" smtClean="0"/>
              <a:t>Apps</a:t>
            </a:r>
            <a:endParaRPr lang="en-US" sz="32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Most Mobile Apps talk to the Cloud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The elephant is outside the room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65065" y="2356707"/>
            <a:ext cx="873092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0265" y="2356707"/>
            <a:ext cx="1219200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025" y="4648200"/>
            <a:ext cx="67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User </a:t>
            </a:r>
          </a:p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2797" y="1600200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Server processing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372090" y="1981200"/>
            <a:ext cx="109728" cy="28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23622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10681" y="218062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95032" y="2199067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53824" y="2981235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Uplink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029200" y="2981235"/>
            <a:ext cx="1198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Downlink</a:t>
            </a:r>
            <a:endParaRPr lang="en-US" sz="2000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Unaware of end-to-end delays</a:t>
            </a:r>
          </a:p>
          <a:p>
            <a:r>
              <a:rPr lang="en-US" dirty="0" smtClean="0"/>
              <a:t>Clients with non-trivial external delays</a:t>
            </a:r>
          </a:p>
          <a:p>
            <a:pPr lvl="1"/>
            <a:r>
              <a:rPr lang="en-US" dirty="0" smtClean="0"/>
              <a:t>Poor end-to-end response times</a:t>
            </a:r>
          </a:p>
          <a:p>
            <a:r>
              <a:rPr lang="en-US" dirty="0" smtClean="0"/>
              <a:t>Client with minimal external delays</a:t>
            </a:r>
          </a:p>
          <a:p>
            <a:pPr lvl="1"/>
            <a:r>
              <a:rPr lang="en-US" dirty="0" smtClean="0"/>
              <a:t>Do not produce the best quality result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Could adapt differently for different users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458200" cy="7921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Servers have no visibility into delays outside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65065" y="2356707"/>
            <a:ext cx="873092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0265" y="2356707"/>
            <a:ext cx="1219200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Timecard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442" y="838200"/>
            <a:ext cx="258275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GetElapsedTime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816114"/>
            <a:ext cx="3429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PredictDownstreamTime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responseSize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9508" y="41910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240280" y="2356706"/>
            <a:ext cx="912314" cy="18342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63422" y="2362200"/>
            <a:ext cx="384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95828" y="4185507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76628" y="2356707"/>
            <a:ext cx="1219200" cy="18288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93464" y="5181600"/>
            <a:ext cx="261173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861" y="5297269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elapsed since 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ser request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776628" y="5153558"/>
            <a:ext cx="256858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57551" y="5257800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Predicted downlink + app </a:t>
            </a:r>
            <a:br>
              <a:rPr lang="en-US" dirty="0" smtClean="0"/>
            </a:br>
            <a:r>
              <a:rPr lang="en-US" dirty="0" smtClean="0"/>
              <a:t>processing delay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5400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331483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86200" y="23622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sp>
        <p:nvSpPr>
          <p:cNvPr id="3" name="Oval 2"/>
          <p:cNvSpPr/>
          <p:nvPr/>
        </p:nvSpPr>
        <p:spPr>
          <a:xfrm>
            <a:off x="3429000" y="2270448"/>
            <a:ext cx="183521" cy="172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>
            <a:stCxn id="3" idx="1"/>
            <a:endCxn id="6" idx="2"/>
          </p:cNvCxnSpPr>
          <p:nvPr/>
        </p:nvCxnSpPr>
        <p:spPr>
          <a:xfrm flipH="1" flipV="1">
            <a:off x="2213821" y="1238310"/>
            <a:ext cx="1242055" cy="1057403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" idx="7"/>
            <a:endCxn id="37" idx="1"/>
          </p:cNvCxnSpPr>
          <p:nvPr/>
        </p:nvCxnSpPr>
        <p:spPr>
          <a:xfrm flipV="1">
            <a:off x="3585645" y="1170057"/>
            <a:ext cx="1824555" cy="1125656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26" grpId="0"/>
      <p:bldP spid="35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flipH="1" flipV="1">
            <a:off x="2213821" y="1238310"/>
            <a:ext cx="1242055" cy="1057403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585645" y="1170057"/>
            <a:ext cx="1824555" cy="1125656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65065" y="2356707"/>
            <a:ext cx="873092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Timecard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879508" y="41910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95400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431655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86200" y="23622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91101" y="5562600"/>
            <a:ext cx="65764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1102" y="5302469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67600" y="5318234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1800" y="5574268"/>
            <a:ext cx="3144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Desired end-to-end delay</a:t>
            </a:r>
            <a:endParaRPr lang="en-US" sz="22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163422" y="2356706"/>
            <a:ext cx="17070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95828" y="4185507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76628" y="2356707"/>
            <a:ext cx="1219200" cy="18288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31483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63422" y="2362200"/>
            <a:ext cx="384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429000" y="2270448"/>
            <a:ext cx="183521" cy="172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096000" y="4185507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76800" y="2356707"/>
            <a:ext cx="1219200" cy="18288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240280" y="2356706"/>
            <a:ext cx="912314" cy="18342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22442" y="838200"/>
            <a:ext cx="258275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GetElapsedTime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0200" y="816114"/>
            <a:ext cx="3429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PredictDownstreamTime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responseSize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1626513"/>
            <a:ext cx="2841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Adapt Processing Time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54" grpId="0" animBg="1"/>
      <p:bldP spid="55" grpId="0" animBg="1"/>
      <p:bldP spid="13" grpId="0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65065" y="2356707"/>
            <a:ext cx="873092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Timecard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879508" y="41910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95400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86200" y="23622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91101" y="5562600"/>
            <a:ext cx="65764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1102" y="5302469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67600" y="5318234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1800" y="5574268"/>
            <a:ext cx="3144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Desired end-to-end delay</a:t>
            </a:r>
            <a:endParaRPr lang="en-US" sz="22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163422" y="2356706"/>
            <a:ext cx="17070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95828" y="4185507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76628" y="2356707"/>
            <a:ext cx="1219200" cy="18288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31483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63422" y="2362200"/>
            <a:ext cx="384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429000" y="2270448"/>
            <a:ext cx="183521" cy="172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240280" y="2356706"/>
            <a:ext cx="912314" cy="18342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77000" y="4184333"/>
            <a:ext cx="99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76628" y="2333625"/>
            <a:ext cx="700372" cy="183975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53200" y="4173378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922442" y="838200"/>
            <a:ext cx="258275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GetElapsedTime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10200" y="816114"/>
            <a:ext cx="3429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PredictDownstreamTime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responseSize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24600" y="2388513"/>
            <a:ext cx="20758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Adapt Response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6451014" y="2843261"/>
            <a:ext cx="212867" cy="28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2213821" y="1238310"/>
            <a:ext cx="1242055" cy="1057403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585645" y="1170057"/>
            <a:ext cx="1824555" cy="1125656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7" grpId="0"/>
      <p:bldP spid="55" grpId="0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flipV="1">
            <a:off x="879508" y="4191000"/>
            <a:ext cx="4572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336708" y="2362201"/>
            <a:ext cx="568292" cy="18057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905000" y="2362202"/>
            <a:ext cx="3048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6"/>
          </p:cNvCxnSpPr>
          <p:nvPr/>
        </p:nvCxnSpPr>
        <p:spPr>
          <a:xfrm flipV="1">
            <a:off x="2393321" y="2356706"/>
            <a:ext cx="338330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Timecard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879508" y="4191000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95400" y="41733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61199" y="23622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91101" y="5562600"/>
            <a:ext cx="65764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1102" y="5302469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67600" y="5318234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1800" y="5574268"/>
            <a:ext cx="3144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Desired end-to-end delay</a:t>
            </a:r>
            <a:endParaRPr lang="en-US" sz="2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905000" y="2362200"/>
            <a:ext cx="384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209800" y="2270448"/>
            <a:ext cx="183521" cy="172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336708" y="2362200"/>
            <a:ext cx="568292" cy="180571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77000" y="4184333"/>
            <a:ext cx="99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76628" y="2333625"/>
            <a:ext cx="700372" cy="183975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53200" y="4173378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922442" y="838200"/>
            <a:ext cx="258275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GetElapsedTime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10200" y="816114"/>
            <a:ext cx="3429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PredictDownstreamTime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responseSize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3" name="Straight Arrow Connector 42"/>
          <p:cNvCxnSpPr>
            <a:stCxn id="3" idx="0"/>
          </p:cNvCxnSpPr>
          <p:nvPr/>
        </p:nvCxnSpPr>
        <p:spPr>
          <a:xfrm flipH="1" flipV="1">
            <a:off x="1905000" y="1238310"/>
            <a:ext cx="396561" cy="1032138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54" idx="1"/>
          </p:cNvCxnSpPr>
          <p:nvPr/>
        </p:nvCxnSpPr>
        <p:spPr>
          <a:xfrm flipV="1">
            <a:off x="2364320" y="1170057"/>
            <a:ext cx="3045880" cy="1125656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3" grpId="0" animBg="1"/>
      <p:bldP spid="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71800"/>
          </a:xfrm>
        </p:spPr>
        <p:txBody>
          <a:bodyPr/>
          <a:lstStyle/>
          <a:p>
            <a:r>
              <a:rPr lang="en-US" dirty="0" smtClean="0"/>
              <a:t>Online Transaction Tracking</a:t>
            </a:r>
          </a:p>
          <a:p>
            <a:r>
              <a:rPr lang="en-US" dirty="0" smtClean="0"/>
              <a:t>Time Synchronization</a:t>
            </a:r>
          </a:p>
          <a:p>
            <a:r>
              <a:rPr lang="en-US" dirty="0" smtClean="0"/>
              <a:t>Downstream Delay Predictor</a:t>
            </a:r>
          </a:p>
          <a:p>
            <a:pPr lvl="1"/>
            <a:r>
              <a:rPr lang="en-US" sz="2400" dirty="0" smtClean="0"/>
              <a:t>Downlink delay</a:t>
            </a:r>
          </a:p>
          <a:p>
            <a:pPr lvl="1"/>
            <a:r>
              <a:rPr lang="en-US" sz="2400" dirty="0" smtClean="0"/>
              <a:t>App processing delay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Timecard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Timecard Implementation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93465" y="44903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63423" y="26615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89465" y="44903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65065" y="2661507"/>
            <a:ext cx="873092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70265" y="2661507"/>
            <a:ext cx="1219200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95400" y="44781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31483" y="447817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App</a:t>
            </a:r>
            <a:endParaRPr lang="en-US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0" y="26670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762000" y="5146158"/>
            <a:ext cx="17526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Transaction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Tracking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28225" y="3219517"/>
            <a:ext cx="1747818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Transaction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Tracking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78832" y="5126566"/>
            <a:ext cx="1526884" cy="6078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Logging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522172" y="1814623"/>
            <a:ext cx="1467293" cy="6379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Predictor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6100" y="5146158"/>
            <a:ext cx="1676400" cy="5688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Time Sync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62800" y="1524000"/>
            <a:ext cx="152688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Collection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746332" cy="1499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Automatic Instrumentation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WP Apps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ASP .NET services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420398" y="1814622"/>
            <a:ext cx="913602" cy="6379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4" y="905279"/>
            <a:ext cx="2711865" cy="480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4" y="1600200"/>
            <a:ext cx="21697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97152"/>
            <a:ext cx="2171891" cy="31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171891" cy="31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171891" cy="31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319751" y="2542414"/>
            <a:ext cx="1371600" cy="28851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6019800" y="2309556"/>
            <a:ext cx="2209800" cy="146086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Cloud Service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343400" y="3203455"/>
            <a:ext cx="1371600" cy="28851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04272" y="222146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14" name="Picture 8" descr="http://www.togetherforlincoln.com/css/img/processing_ic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12" y="3505200"/>
            <a:ext cx="535041" cy="5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03925" y="3440668"/>
            <a:ext cx="128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Restaurants</a:t>
            </a:r>
            <a:endParaRPr lang="en-US" dirty="0"/>
          </a:p>
        </p:txBody>
      </p:sp>
      <p:pic>
        <p:nvPicPr>
          <p:cNvPr id="1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59" y="3965482"/>
            <a:ext cx="390541" cy="4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AppInsight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9" name="Snip Single Corner Rectangle 48"/>
          <p:cNvSpPr/>
          <p:nvPr/>
        </p:nvSpPr>
        <p:spPr>
          <a:xfrm>
            <a:off x="1499436" y="2743200"/>
            <a:ext cx="1196045" cy="457200"/>
          </a:xfrm>
          <a:prstGeom prst="snip1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0" name="TextBox 15"/>
          <p:cNvSpPr txBox="1"/>
          <p:nvPr/>
        </p:nvSpPr>
        <p:spPr>
          <a:xfrm>
            <a:off x="1728036" y="27432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rbel" pitchFamily="34" charset="0"/>
              </a:rPr>
              <a:t>App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1994916" y="3330982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5" name="Snip Single Corner Rectangle 54"/>
          <p:cNvSpPr/>
          <p:nvPr/>
        </p:nvSpPr>
        <p:spPr>
          <a:xfrm>
            <a:off x="1457610" y="5355819"/>
            <a:ext cx="1337226" cy="659516"/>
          </a:xfrm>
          <a:prstGeom prst="snip1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6" name="TextBox 15"/>
          <p:cNvSpPr txBox="1"/>
          <p:nvPr/>
        </p:nvSpPr>
        <p:spPr>
          <a:xfrm>
            <a:off x="1728036" y="5558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rbel" pitchFamily="34" charset="0"/>
              </a:rPr>
              <a:t>App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1457610" y="5355819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1958975" y="46482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1066800" y="39624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76800" y="1246287"/>
            <a:ext cx="373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2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LocationStart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LocationCallback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LocationCallback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location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url = GetRequestUrl(location);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WebRequest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WebResponseCallback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WebResponseCallback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list 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2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ParseData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(data);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UIDispatch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Display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, list);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Display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list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[Instrument]</a:t>
            </a:r>
            <a:endParaRPr lang="en-US" sz="1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UIListBox.DataContext = list;</a:t>
            </a: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5040" y="1143000"/>
            <a:ext cx="2894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Automatic </a:t>
            </a:r>
          </a:p>
          <a:p>
            <a:pPr algn="ctr"/>
            <a:r>
              <a:rPr lang="en-US" sz="3200" dirty="0" smtClean="0"/>
              <a:t>Instrumentation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AppInsight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025" y="4648200"/>
            <a:ext cx="67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User </a:t>
            </a:r>
          </a:p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265065" y="3657600"/>
            <a:ext cx="47404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76400" y="4583668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51884" y="4583668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Response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65065" y="3657600"/>
            <a:ext cx="0" cy="51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005562" y="3657600"/>
            <a:ext cx="0" cy="51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79038" y="2401669"/>
            <a:ext cx="143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65065" y="4268926"/>
            <a:ext cx="0" cy="30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85920" y="4288067"/>
            <a:ext cx="0" cy="36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4619" y="3066365"/>
            <a:ext cx="0" cy="515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3464" y="6019800"/>
            <a:ext cx="7467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81400" y="6096000"/>
            <a:ext cx="215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Perceived Delay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59808" y="2782669"/>
            <a:ext cx="6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GPS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6870" y="2743200"/>
            <a:ext cx="227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Parsing and Rendering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502466" y="3440447"/>
            <a:ext cx="0" cy="59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75265" y="3440447"/>
            <a:ext cx="0" cy="609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5" grpId="0"/>
      <p:bldP spid="56" grpId="0"/>
      <p:bldP spid="61" grpId="0"/>
      <p:bldP spid="19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AppInsight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025" y="4648200"/>
            <a:ext cx="67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User </a:t>
            </a:r>
          </a:p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265065" y="3657600"/>
            <a:ext cx="47404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76400" y="4583668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51884" y="4583668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Response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65065" y="3657600"/>
            <a:ext cx="0" cy="51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005562" y="3657600"/>
            <a:ext cx="0" cy="515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265065" y="4268926"/>
            <a:ext cx="0" cy="30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85920" y="4288067"/>
            <a:ext cx="0" cy="36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3464" y="6019800"/>
            <a:ext cx="7467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81400" y="6096000"/>
            <a:ext cx="215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Perceived Delay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4366806" y="2368965"/>
            <a:ext cx="504074" cy="907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295400"/>
            <a:ext cx="5410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Where is the bottleneck?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8804" y="2133600"/>
            <a:ext cx="2222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</a:t>
            </a:r>
            <a:r>
              <a:rPr lang="en-US" sz="4000" dirty="0" smtClean="0">
                <a:solidFill>
                  <a:srgbClr val="FF0000"/>
                </a:solidFill>
              </a:rPr>
              <a:t>etwork?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0" y="2057400"/>
            <a:ext cx="1758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erver?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1375" y="266700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DB?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2743200"/>
            <a:ext cx="30990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Uplink? Downlink?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End-to-</a:t>
            </a:r>
            <a:r>
              <a:rPr lang="en-US" sz="4000" dirty="0" smtClean="0">
                <a:solidFill>
                  <a:srgbClr val="0070C0"/>
                </a:solidFill>
              </a:rPr>
              <a:t>End Insight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025" y="4648200"/>
            <a:ext cx="67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User </a:t>
            </a:r>
          </a:p>
          <a:p>
            <a:pPr algn="ctr"/>
            <a:r>
              <a:rPr lang="en-US" b="1" dirty="0" smtClean="0"/>
              <a:t>click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676400" y="4583668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Request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51884" y="4583668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Web Response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65065" y="4268926"/>
            <a:ext cx="0" cy="30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85920" y="4288067"/>
            <a:ext cx="0" cy="36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3464" y="6019800"/>
            <a:ext cx="7467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55" y="4360069"/>
            <a:ext cx="325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81400" y="6096000"/>
            <a:ext cx="215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Perceived Delay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265065" y="2356707"/>
            <a:ext cx="873092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70265" y="2356707"/>
            <a:ext cx="1219200" cy="1828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http://cdn1.iconfinder.com/data/icons/database/PNG/512/Database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2" y="1744483"/>
            <a:ext cx="599474" cy="5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032799" y="2362200"/>
            <a:ext cx="1072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Server</a:t>
            </a:r>
            <a:endParaRPr lang="en-US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885982" y="3124200"/>
            <a:ext cx="80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Uplink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2904" y="3117282"/>
            <a:ext cx="109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Downlink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667000" y="3466442"/>
            <a:ext cx="2189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162902" y="3505200"/>
            <a:ext cx="2378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48000" y="1143000"/>
            <a:ext cx="78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Server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76540" y="1106269"/>
            <a:ext cx="1809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Query Processing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427" y="1921109"/>
            <a:ext cx="3690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DB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440832" y="1789331"/>
            <a:ext cx="0" cy="496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26" idx="1"/>
          </p:cNvCxnSpPr>
          <p:nvPr/>
        </p:nvCxnSpPr>
        <p:spPr>
          <a:xfrm rot="5400000" flipH="1" flipV="1">
            <a:off x="4261542" y="2047637"/>
            <a:ext cx="299737" cy="2929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6" idx="3"/>
          </p:cNvCxnSpPr>
          <p:nvPr/>
        </p:nvCxnSpPr>
        <p:spPr>
          <a:xfrm>
            <a:off x="5157336" y="2044220"/>
            <a:ext cx="388226" cy="3179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59808" y="2782669"/>
            <a:ext cx="6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GPS</a:t>
            </a:r>
          </a:p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06870" y="2743200"/>
            <a:ext cx="227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Parsing and Rendering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elay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502466" y="3440447"/>
            <a:ext cx="0" cy="59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675265" y="3440447"/>
            <a:ext cx="0" cy="609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EndInsight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400" dirty="0" smtClean="0"/>
              <a:t>Joint App and Server Instrumentation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Windows Phone </a:t>
            </a:r>
            <a:r>
              <a:rPr lang="en-US" sz="2600" smtClean="0">
                <a:solidFill>
                  <a:srgbClr val="FF0000"/>
                </a:solidFill>
              </a:rPr>
              <a:t>Apps</a:t>
            </a:r>
            <a:r>
              <a:rPr lang="en-US" sz="2600" smtClean="0">
                <a:solidFill>
                  <a:srgbClr val="FF0000"/>
                </a:solidFill>
              </a:rPr>
              <a:t>, ASP .NET </a:t>
            </a:r>
            <a:r>
              <a:rPr lang="en-US" sz="2600" dirty="0" smtClean="0">
                <a:solidFill>
                  <a:srgbClr val="FF0000"/>
                </a:solidFill>
              </a:rPr>
              <a:t>Services</a:t>
            </a:r>
          </a:p>
          <a:p>
            <a:pPr lvl="1"/>
            <a:r>
              <a:rPr lang="en-US" sz="2600" dirty="0" smtClean="0"/>
              <a:t>Automatic Instrumentation</a:t>
            </a:r>
          </a:p>
          <a:p>
            <a:pPr lvl="1"/>
            <a:r>
              <a:rPr lang="en-US" sz="2600" dirty="0" smtClean="0"/>
              <a:t>Zero developer effort</a:t>
            </a:r>
          </a:p>
          <a:p>
            <a:pPr lvl="1"/>
            <a:r>
              <a:rPr lang="en-US" sz="2600" dirty="0" smtClean="0"/>
              <a:t>Binary Instrumentation</a:t>
            </a:r>
          </a:p>
          <a:p>
            <a:r>
              <a:rPr lang="en-US" sz="3400" dirty="0" smtClean="0"/>
              <a:t>Readily deployable</a:t>
            </a:r>
          </a:p>
          <a:p>
            <a:pPr lvl="1"/>
            <a:r>
              <a:rPr lang="en-US" sz="2600" dirty="0" smtClean="0"/>
              <a:t>No changes to the OS, runtime or platform</a:t>
            </a:r>
          </a:p>
          <a:p>
            <a:r>
              <a:rPr lang="en-US" sz="3400" dirty="0" smtClean="0"/>
              <a:t>Low overhead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D5F-57E6-448D-89E2-818EA18D2B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1238</Words>
  <Application>Microsoft Office PowerPoint</Application>
  <PresentationFormat>On-screen Show (4:3)</PresentationFormat>
  <Paragraphs>470</Paragraphs>
  <Slides>37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End-to-End Performance Analytics For Mobile Apps</vt:lpstr>
      <vt:lpstr>Apps are Slow</vt:lpstr>
      <vt:lpstr>Most Mobile Apps talk to the Cloud</vt:lpstr>
      <vt:lpstr>PowerPoint Presentation</vt:lpstr>
      <vt:lpstr>AppInsight</vt:lpstr>
      <vt:lpstr>AppInsight</vt:lpstr>
      <vt:lpstr>AppInsight</vt:lpstr>
      <vt:lpstr>End-to-End Insight</vt:lpstr>
      <vt:lpstr>PowerPoint Presentation</vt:lpstr>
      <vt:lpstr>PowerPoint Presentation</vt:lpstr>
      <vt:lpstr>App Instrumentation</vt:lpstr>
      <vt:lpstr>AppInsight Recap</vt:lpstr>
      <vt:lpstr>Server Instrumentation</vt:lpstr>
      <vt:lpstr>Server Instrumentation</vt:lpstr>
      <vt:lpstr>Putting them together?</vt:lpstr>
      <vt:lpstr>Matching App and Server Traces</vt:lpstr>
      <vt:lpstr>Matching App and Server Traces</vt:lpstr>
      <vt:lpstr>PowerPoint Presentation</vt:lpstr>
      <vt:lpstr>Separating Uplink and Downlink Delays</vt:lpstr>
      <vt:lpstr>Finding Clock Offset and Drift</vt:lpstr>
      <vt:lpstr>Probing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Timecard: Controlling End-to-End Delays</vt:lpstr>
      <vt:lpstr>Servers Control Variability in Response Times</vt:lpstr>
      <vt:lpstr>The elephant is outside the room</vt:lpstr>
      <vt:lpstr>The elephant is outside the room</vt:lpstr>
      <vt:lpstr>Servers have no visibility into delays outside</vt:lpstr>
      <vt:lpstr>Timecard</vt:lpstr>
      <vt:lpstr>Timecard</vt:lpstr>
      <vt:lpstr>Timecard</vt:lpstr>
      <vt:lpstr>Timecard</vt:lpstr>
      <vt:lpstr>Timecard</vt:lpstr>
      <vt:lpstr>Timecard Implementation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Lenin Ravindranath Sivalingam</dc:creator>
  <cp:lastModifiedBy>Lenin Ravindranath Sivalingam</cp:lastModifiedBy>
  <cp:revision>326</cp:revision>
  <dcterms:created xsi:type="dcterms:W3CDTF">2013-05-23T01:18:56Z</dcterms:created>
  <dcterms:modified xsi:type="dcterms:W3CDTF">2013-05-24T04:15:48Z</dcterms:modified>
</cp:coreProperties>
</file>