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0" r:id="rId4"/>
    <p:sldId id="272" r:id="rId5"/>
    <p:sldId id="273" r:id="rId6"/>
    <p:sldId id="277" r:id="rId7"/>
    <p:sldId id="276" r:id="rId8"/>
    <p:sldId id="279" r:id="rId9"/>
    <p:sldId id="274" r:id="rId10"/>
    <p:sldId id="275" r:id="rId11"/>
    <p:sldId id="280" r:id="rId12"/>
    <p:sldId id="257" r:id="rId13"/>
    <p:sldId id="267" r:id="rId14"/>
    <p:sldId id="28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1A94EDF-8E8C-44F8-BD97-840F0DFE8833}" type="datetimeFigureOut">
              <a:rPr lang="en-US" smtClean="0"/>
              <a:pPr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15A787E-29B2-4560-BA26-D613950782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657600"/>
            <a:ext cx="80772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Mobile services based on landmarks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077200" cy="585216"/>
          </a:xfrm>
        </p:spPr>
        <p:txBody>
          <a:bodyPr/>
          <a:lstStyle/>
          <a:p>
            <a:r>
              <a:rPr lang="en-US" dirty="0" smtClean="0"/>
              <a:t>Mohit Gupta, Prashanth Mohan, Lenin Ravindranath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Near 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743200"/>
            <a:ext cx="3972684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711209"/>
          </a:xfrm>
        </p:spPr>
        <p:txBody>
          <a:bodyPr/>
          <a:lstStyle/>
          <a:p>
            <a:r>
              <a:rPr lang="en-US" dirty="0" smtClean="0"/>
              <a:t>Social Networking</a:t>
            </a:r>
          </a:p>
          <a:p>
            <a:pPr lvl="1"/>
            <a:r>
              <a:rPr lang="en-US" dirty="0" smtClean="0"/>
              <a:t>Where did I go and whom all did I meet today</a:t>
            </a:r>
          </a:p>
          <a:p>
            <a:pPr lvl="1"/>
            <a:r>
              <a:rPr lang="en-US" dirty="0" smtClean="0"/>
              <a:t>Dating service</a:t>
            </a:r>
          </a:p>
          <a:p>
            <a:r>
              <a:rPr lang="en-US" dirty="0" smtClean="0"/>
              <a:t>Location based </a:t>
            </a:r>
            <a:r>
              <a:rPr lang="en-US" dirty="0" smtClean="0"/>
              <a:t>profiles</a:t>
            </a:r>
          </a:p>
          <a:p>
            <a:r>
              <a:rPr lang="en-US" dirty="0" smtClean="0"/>
              <a:t>Location </a:t>
            </a:r>
            <a:r>
              <a:rPr lang="en-US" smtClean="0"/>
              <a:t>based reminders</a:t>
            </a:r>
            <a:endParaRPr lang="en-US" dirty="0" smtClean="0"/>
          </a:p>
          <a:p>
            <a:r>
              <a:rPr lang="en-US" dirty="0" smtClean="0"/>
              <a:t>Game pairing</a:t>
            </a:r>
          </a:p>
          <a:p>
            <a:r>
              <a:rPr lang="en-US" dirty="0" smtClean="0"/>
              <a:t>Enhanced presence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252728"/>
          </a:xfrm>
        </p:spPr>
        <p:txBody>
          <a:bodyPr/>
          <a:lstStyle/>
          <a:p>
            <a:r>
              <a:rPr lang="en-US" dirty="0" smtClean="0"/>
              <a:t>Technique</a:t>
            </a:r>
            <a:endParaRPr lang="en-US" dirty="0"/>
          </a:p>
        </p:txBody>
      </p:sp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3276600" y="1024129"/>
            <a:ext cx="3276600" cy="152399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r>
              <a:rPr lang="en-US" sz="2400" dirty="0" smtClean="0"/>
              <a:t>  Cloud/Server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43328"/>
            <a:ext cx="1384239" cy="348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 descr="mobile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062728"/>
            <a:ext cx="1295400" cy="1295400"/>
          </a:xfrm>
          <a:prstGeom prst="rect">
            <a:avLst/>
          </a:prstGeom>
        </p:spPr>
      </p:pic>
      <p:pic>
        <p:nvPicPr>
          <p:cNvPr id="7" name="Picture 6" descr="imate_sp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5062728"/>
            <a:ext cx="792844" cy="1500580"/>
          </a:xfrm>
          <a:prstGeom prst="rect">
            <a:avLst/>
          </a:prstGeom>
        </p:spPr>
      </p:pic>
      <p:pic>
        <p:nvPicPr>
          <p:cNvPr id="8" name="Picture 5" descr="untitl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2395728"/>
            <a:ext cx="990600" cy="113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own Arrow 8"/>
          <p:cNvSpPr/>
          <p:nvPr/>
        </p:nvSpPr>
        <p:spPr>
          <a:xfrm rot="1481088">
            <a:off x="3608472" y="2644584"/>
            <a:ext cx="123383" cy="178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9003214">
            <a:off x="5710806" y="2715233"/>
            <a:ext cx="161083" cy="18580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562600" y="4453128"/>
            <a:ext cx="19350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Publish </a:t>
            </a:r>
          </a:p>
          <a:p>
            <a:pPr algn="ctr"/>
            <a:r>
              <a:rPr lang="en-US" sz="1400" dirty="0" smtClean="0"/>
              <a:t>(info, AP BSSID, GSM ID)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4376928"/>
            <a:ext cx="20690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Search</a:t>
            </a:r>
          </a:p>
          <a:p>
            <a:pPr algn="ctr"/>
            <a:r>
              <a:rPr lang="en-US" sz="1400" dirty="0" smtClean="0"/>
              <a:t>(query, AP BSSID, GSM ID)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010400" y="1862328"/>
            <a:ext cx="20265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Access Point </a:t>
            </a:r>
            <a:r>
              <a:rPr lang="en-US" sz="1400" dirty="0" smtClean="0"/>
              <a:t>AP1</a:t>
            </a:r>
          </a:p>
          <a:p>
            <a:pPr algn="ctr"/>
            <a:r>
              <a:rPr lang="en-US" sz="1400" dirty="0" smtClean="0"/>
              <a:t>BSSID: 00:11:22:33:44:55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1557528"/>
            <a:ext cx="16476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GSM Tower</a:t>
            </a:r>
            <a:r>
              <a:rPr lang="en-US" sz="1600" dirty="0" smtClean="0"/>
              <a:t> </a:t>
            </a:r>
            <a:r>
              <a:rPr lang="en-US" sz="1400" dirty="0" smtClean="0"/>
              <a:t>GSM1</a:t>
            </a:r>
          </a:p>
          <a:p>
            <a:pPr algn="ctr"/>
            <a:r>
              <a:rPr lang="en-US" sz="1400" dirty="0" smtClean="0"/>
              <a:t>Tower ID: XX1</a:t>
            </a:r>
            <a:endParaRPr lang="en-US" sz="1400" dirty="0"/>
          </a:p>
        </p:txBody>
      </p:sp>
      <p:sp>
        <p:nvSpPr>
          <p:cNvPr id="15" name="Arc 20"/>
          <p:cNvSpPr>
            <a:spLocks noChangeAspect="1"/>
          </p:cNvSpPr>
          <p:nvPr/>
        </p:nvSpPr>
        <p:spPr bwMode="auto">
          <a:xfrm rot="2018351">
            <a:off x="6853238" y="3391091"/>
            <a:ext cx="538162" cy="280987"/>
          </a:xfrm>
          <a:custGeom>
            <a:avLst/>
            <a:gdLst>
              <a:gd name="G0" fmla="+- 10012 0 0"/>
              <a:gd name="G1" fmla="+- 0 0 0"/>
              <a:gd name="G2" fmla="+- 21600 0 0"/>
              <a:gd name="T0" fmla="*/ 25364 w 25364"/>
              <a:gd name="T1" fmla="*/ 15194 h 21600"/>
              <a:gd name="T2" fmla="*/ 0 w 25364"/>
              <a:gd name="T3" fmla="*/ 19139 h 21600"/>
              <a:gd name="T4" fmla="*/ 10012 w 2536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64" h="21600" fill="none" extrusionOk="0">
                <a:moveTo>
                  <a:pt x="25364" y="15194"/>
                </a:moveTo>
                <a:cubicBezTo>
                  <a:pt x="21307" y="19293"/>
                  <a:pt x="15779" y="21599"/>
                  <a:pt x="10012" y="21600"/>
                </a:cubicBezTo>
                <a:cubicBezTo>
                  <a:pt x="6524" y="21600"/>
                  <a:pt x="3089" y="20755"/>
                  <a:pt x="-1" y="19139"/>
                </a:cubicBezTo>
              </a:path>
              <a:path w="25364" h="21600" stroke="0" extrusionOk="0">
                <a:moveTo>
                  <a:pt x="25364" y="15194"/>
                </a:moveTo>
                <a:cubicBezTo>
                  <a:pt x="21307" y="19293"/>
                  <a:pt x="15779" y="21599"/>
                  <a:pt x="10012" y="21600"/>
                </a:cubicBezTo>
                <a:cubicBezTo>
                  <a:pt x="6524" y="21600"/>
                  <a:pt x="3089" y="20755"/>
                  <a:pt x="-1" y="19139"/>
                </a:cubicBezTo>
                <a:lnTo>
                  <a:pt x="10012" y="0"/>
                </a:lnTo>
                <a:close/>
              </a:path>
            </a:pathLst>
          </a:cu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6" name="Arc 21"/>
          <p:cNvSpPr>
            <a:spLocks noChangeAspect="1"/>
          </p:cNvSpPr>
          <p:nvPr/>
        </p:nvSpPr>
        <p:spPr bwMode="auto">
          <a:xfrm rot="2018351">
            <a:off x="6650038" y="3597466"/>
            <a:ext cx="685800" cy="244475"/>
          </a:xfrm>
          <a:custGeom>
            <a:avLst/>
            <a:gdLst>
              <a:gd name="G0" fmla="+- 15004 0 0"/>
              <a:gd name="G1" fmla="+- 0 0 0"/>
              <a:gd name="G2" fmla="+- 21600 0 0"/>
              <a:gd name="T0" fmla="*/ 32357 w 32357"/>
              <a:gd name="T1" fmla="*/ 12862 h 21600"/>
              <a:gd name="T2" fmla="*/ 0 w 32357"/>
              <a:gd name="T3" fmla="*/ 15539 h 21600"/>
              <a:gd name="T4" fmla="*/ 15004 w 3235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57" h="21600" fill="none" extrusionOk="0">
                <a:moveTo>
                  <a:pt x="32357" y="12862"/>
                </a:moveTo>
                <a:cubicBezTo>
                  <a:pt x="28283" y="18358"/>
                  <a:pt x="21845" y="21599"/>
                  <a:pt x="15004" y="21600"/>
                </a:cubicBezTo>
                <a:cubicBezTo>
                  <a:pt x="9406" y="21600"/>
                  <a:pt x="4027" y="19426"/>
                  <a:pt x="0" y="15538"/>
                </a:cubicBezTo>
              </a:path>
              <a:path w="32357" h="21600" stroke="0" extrusionOk="0">
                <a:moveTo>
                  <a:pt x="32357" y="12862"/>
                </a:moveTo>
                <a:cubicBezTo>
                  <a:pt x="28283" y="18358"/>
                  <a:pt x="21845" y="21599"/>
                  <a:pt x="15004" y="21600"/>
                </a:cubicBezTo>
                <a:cubicBezTo>
                  <a:pt x="9406" y="21600"/>
                  <a:pt x="4027" y="19426"/>
                  <a:pt x="0" y="15538"/>
                </a:cubicBezTo>
                <a:lnTo>
                  <a:pt x="15004" y="0"/>
                </a:lnTo>
                <a:close/>
              </a:path>
            </a:pathLst>
          </a:cu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" name="Arc 22"/>
          <p:cNvSpPr>
            <a:spLocks noChangeAspect="1"/>
          </p:cNvSpPr>
          <p:nvPr/>
        </p:nvSpPr>
        <p:spPr bwMode="auto">
          <a:xfrm rot="2018351">
            <a:off x="6413500" y="3837178"/>
            <a:ext cx="838200" cy="158750"/>
          </a:xfrm>
          <a:custGeom>
            <a:avLst/>
            <a:gdLst>
              <a:gd name="G0" fmla="+- 21224 0 0"/>
              <a:gd name="G1" fmla="+- 0 0 0"/>
              <a:gd name="G2" fmla="+- 21600 0 0"/>
              <a:gd name="T0" fmla="*/ 41977 w 41977"/>
              <a:gd name="T1" fmla="*/ 5990 h 21600"/>
              <a:gd name="T2" fmla="*/ 0 w 41977"/>
              <a:gd name="T3" fmla="*/ 4015 h 21600"/>
              <a:gd name="T4" fmla="*/ 21224 w 4197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977" h="21600" fill="none" extrusionOk="0">
                <a:moveTo>
                  <a:pt x="41976" y="5989"/>
                </a:moveTo>
                <a:cubicBezTo>
                  <a:pt x="39308" y="15234"/>
                  <a:pt x="30846" y="21599"/>
                  <a:pt x="21224" y="21600"/>
                </a:cubicBezTo>
                <a:cubicBezTo>
                  <a:pt x="10842" y="21600"/>
                  <a:pt x="1930" y="14215"/>
                  <a:pt x="0" y="4014"/>
                </a:cubicBezTo>
              </a:path>
              <a:path w="41977" h="21600" stroke="0" extrusionOk="0">
                <a:moveTo>
                  <a:pt x="41976" y="5989"/>
                </a:moveTo>
                <a:cubicBezTo>
                  <a:pt x="39308" y="15234"/>
                  <a:pt x="30846" y="21599"/>
                  <a:pt x="21224" y="21600"/>
                </a:cubicBezTo>
                <a:cubicBezTo>
                  <a:pt x="10842" y="21600"/>
                  <a:pt x="1930" y="14215"/>
                  <a:pt x="0" y="4014"/>
                </a:cubicBezTo>
                <a:lnTo>
                  <a:pt x="21224" y="0"/>
                </a:lnTo>
                <a:close/>
              </a:path>
            </a:pathLst>
          </a:cu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accent1"/>
              </a:solidFill>
            </a:endParaRPr>
          </a:p>
        </p:txBody>
      </p:sp>
      <p:sp>
        <p:nvSpPr>
          <p:cNvPr id="18" name="Arc 12"/>
          <p:cNvSpPr>
            <a:spLocks noChangeAspect="1"/>
          </p:cNvSpPr>
          <p:nvPr/>
        </p:nvSpPr>
        <p:spPr bwMode="auto">
          <a:xfrm rot="18696947">
            <a:off x="1691060" y="3006909"/>
            <a:ext cx="538163" cy="280987"/>
          </a:xfrm>
          <a:custGeom>
            <a:avLst/>
            <a:gdLst>
              <a:gd name="G0" fmla="+- 10012 0 0"/>
              <a:gd name="G1" fmla="+- 0 0 0"/>
              <a:gd name="G2" fmla="+- 21600 0 0"/>
              <a:gd name="T0" fmla="*/ 25364 w 25364"/>
              <a:gd name="T1" fmla="*/ 15194 h 21600"/>
              <a:gd name="T2" fmla="*/ 0 w 25364"/>
              <a:gd name="T3" fmla="*/ 19139 h 21600"/>
              <a:gd name="T4" fmla="*/ 10012 w 25364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364" h="21600" fill="none" extrusionOk="0">
                <a:moveTo>
                  <a:pt x="25364" y="15194"/>
                </a:moveTo>
                <a:cubicBezTo>
                  <a:pt x="21307" y="19293"/>
                  <a:pt x="15779" y="21599"/>
                  <a:pt x="10012" y="21600"/>
                </a:cubicBezTo>
                <a:cubicBezTo>
                  <a:pt x="6524" y="21600"/>
                  <a:pt x="3089" y="20755"/>
                  <a:pt x="-1" y="19139"/>
                </a:cubicBezTo>
              </a:path>
              <a:path w="25364" h="21600" stroke="0" extrusionOk="0">
                <a:moveTo>
                  <a:pt x="25364" y="15194"/>
                </a:moveTo>
                <a:cubicBezTo>
                  <a:pt x="21307" y="19293"/>
                  <a:pt x="15779" y="21599"/>
                  <a:pt x="10012" y="21600"/>
                </a:cubicBezTo>
                <a:cubicBezTo>
                  <a:pt x="6524" y="21600"/>
                  <a:pt x="3089" y="20755"/>
                  <a:pt x="-1" y="19139"/>
                </a:cubicBezTo>
                <a:lnTo>
                  <a:pt x="10012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c 18"/>
          <p:cNvSpPr>
            <a:spLocks noChangeAspect="1"/>
          </p:cNvSpPr>
          <p:nvPr/>
        </p:nvSpPr>
        <p:spPr bwMode="auto">
          <a:xfrm rot="18696947">
            <a:off x="1728818" y="3144430"/>
            <a:ext cx="685800" cy="244475"/>
          </a:xfrm>
          <a:custGeom>
            <a:avLst/>
            <a:gdLst>
              <a:gd name="G0" fmla="+- 15004 0 0"/>
              <a:gd name="G1" fmla="+- 0 0 0"/>
              <a:gd name="G2" fmla="+- 21600 0 0"/>
              <a:gd name="T0" fmla="*/ 32357 w 32357"/>
              <a:gd name="T1" fmla="*/ 12862 h 21600"/>
              <a:gd name="T2" fmla="*/ 0 w 32357"/>
              <a:gd name="T3" fmla="*/ 15539 h 21600"/>
              <a:gd name="T4" fmla="*/ 15004 w 3235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57" h="21600" fill="none" extrusionOk="0">
                <a:moveTo>
                  <a:pt x="32357" y="12862"/>
                </a:moveTo>
                <a:cubicBezTo>
                  <a:pt x="28283" y="18358"/>
                  <a:pt x="21845" y="21599"/>
                  <a:pt x="15004" y="21600"/>
                </a:cubicBezTo>
                <a:cubicBezTo>
                  <a:pt x="9406" y="21600"/>
                  <a:pt x="4027" y="19426"/>
                  <a:pt x="0" y="15538"/>
                </a:cubicBezTo>
              </a:path>
              <a:path w="32357" h="21600" stroke="0" extrusionOk="0">
                <a:moveTo>
                  <a:pt x="32357" y="12862"/>
                </a:moveTo>
                <a:cubicBezTo>
                  <a:pt x="28283" y="18358"/>
                  <a:pt x="21845" y="21599"/>
                  <a:pt x="15004" y="21600"/>
                </a:cubicBezTo>
                <a:cubicBezTo>
                  <a:pt x="9406" y="21600"/>
                  <a:pt x="4027" y="19426"/>
                  <a:pt x="0" y="15538"/>
                </a:cubicBezTo>
                <a:lnTo>
                  <a:pt x="1500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rc 19"/>
          <p:cNvSpPr>
            <a:spLocks noChangeAspect="1"/>
          </p:cNvSpPr>
          <p:nvPr/>
        </p:nvSpPr>
        <p:spPr bwMode="auto">
          <a:xfrm rot="18696947">
            <a:off x="1823580" y="3368194"/>
            <a:ext cx="838200" cy="158750"/>
          </a:xfrm>
          <a:custGeom>
            <a:avLst/>
            <a:gdLst>
              <a:gd name="G0" fmla="+- 21224 0 0"/>
              <a:gd name="G1" fmla="+- 0 0 0"/>
              <a:gd name="G2" fmla="+- 21600 0 0"/>
              <a:gd name="T0" fmla="*/ 41977 w 41977"/>
              <a:gd name="T1" fmla="*/ 5990 h 21600"/>
              <a:gd name="T2" fmla="*/ 0 w 41977"/>
              <a:gd name="T3" fmla="*/ 4015 h 21600"/>
              <a:gd name="T4" fmla="*/ 21224 w 41977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977" h="21600" fill="none" extrusionOk="0">
                <a:moveTo>
                  <a:pt x="41976" y="5989"/>
                </a:moveTo>
                <a:cubicBezTo>
                  <a:pt x="39308" y="15234"/>
                  <a:pt x="30846" y="21599"/>
                  <a:pt x="21224" y="21600"/>
                </a:cubicBezTo>
                <a:cubicBezTo>
                  <a:pt x="10842" y="21600"/>
                  <a:pt x="1930" y="14215"/>
                  <a:pt x="0" y="4014"/>
                </a:cubicBezTo>
              </a:path>
              <a:path w="41977" h="21600" stroke="0" extrusionOk="0">
                <a:moveTo>
                  <a:pt x="41976" y="5989"/>
                </a:moveTo>
                <a:cubicBezTo>
                  <a:pt x="39308" y="15234"/>
                  <a:pt x="30846" y="21599"/>
                  <a:pt x="21224" y="21600"/>
                </a:cubicBezTo>
                <a:cubicBezTo>
                  <a:pt x="10842" y="21600"/>
                  <a:pt x="1930" y="14215"/>
                  <a:pt x="0" y="4014"/>
                </a:cubicBezTo>
                <a:lnTo>
                  <a:pt x="2122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Precise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Signal Strength</a:t>
            </a:r>
          </a:p>
          <a:p>
            <a:pPr lvl="1"/>
            <a:r>
              <a:rPr lang="en-US" dirty="0" smtClean="0"/>
              <a:t>Different cards report it different values</a:t>
            </a:r>
          </a:p>
          <a:p>
            <a:r>
              <a:rPr lang="en-US" dirty="0" smtClean="0"/>
              <a:t>Rank Access points</a:t>
            </a:r>
          </a:p>
          <a:p>
            <a:endParaRPr lang="en-US" dirty="0" smtClean="0"/>
          </a:p>
          <a:p>
            <a:r>
              <a:rPr lang="en-US" dirty="0" smtClean="0"/>
              <a:t>Find nearest neighbor</a:t>
            </a:r>
          </a:p>
          <a:p>
            <a:r>
              <a:rPr lang="en-US" dirty="0" smtClean="0"/>
              <a:t>Rank posts based on nearness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GSM has a larger range than WiFi</a:t>
            </a:r>
          </a:p>
          <a:p>
            <a:r>
              <a:rPr lang="en-US" dirty="0" smtClean="0"/>
              <a:t>Build radio map</a:t>
            </a:r>
          </a:p>
          <a:p>
            <a:r>
              <a:rPr lang="en-US" dirty="0" smtClean="0"/>
              <a:t>Go multi-hop</a:t>
            </a:r>
          </a:p>
          <a:p>
            <a:pPr lvl="1"/>
            <a:r>
              <a:rPr lang="en-US" dirty="0" smtClean="0"/>
              <a:t>Richer Information</a:t>
            </a:r>
          </a:p>
          <a:p>
            <a:pPr>
              <a:buNone/>
            </a:pPr>
            <a:endParaRPr lang="en-US" dirty="0" smtClean="0"/>
          </a:p>
          <a:p>
            <a:endParaRPr lang="en-US" b="1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914775"/>
            <a:ext cx="28194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war driving required</a:t>
            </a:r>
          </a:p>
          <a:p>
            <a:r>
              <a:rPr lang="en-US" dirty="0" smtClean="0"/>
              <a:t>No client/AP/infrastructure modification</a:t>
            </a:r>
          </a:p>
          <a:p>
            <a:r>
              <a:rPr lang="en-US" dirty="0" smtClean="0"/>
              <a:t>Readily deployable</a:t>
            </a:r>
          </a:p>
          <a:p>
            <a:r>
              <a:rPr lang="en-US" dirty="0" smtClean="0"/>
              <a:t>Less power consumption (switch-on Wi-Fi just to scan)</a:t>
            </a:r>
          </a:p>
          <a:p>
            <a:r>
              <a:rPr lang="en-US" dirty="0" smtClean="0"/>
              <a:t>Will work indoors and outdoors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 gives us a lot of context</a:t>
            </a:r>
          </a:p>
          <a:p>
            <a:pPr lvl="1"/>
            <a:r>
              <a:rPr lang="en-US" dirty="0" smtClean="0"/>
              <a:t>Of people and their relationships</a:t>
            </a:r>
          </a:p>
          <a:p>
            <a:r>
              <a:rPr lang="en-US" dirty="0" smtClean="0"/>
              <a:t>Mobile devices are ubiquitous</a:t>
            </a:r>
          </a:p>
          <a:p>
            <a:pPr lvl="1"/>
            <a:r>
              <a:rPr lang="en-US" dirty="0" smtClean="0"/>
              <a:t>With lots of sensors</a:t>
            </a:r>
          </a:p>
          <a:p>
            <a:pPr lvl="1"/>
            <a:r>
              <a:rPr lang="en-US" dirty="0" smtClean="0"/>
              <a:t>Not much intelligent use of them</a:t>
            </a:r>
          </a:p>
          <a:p>
            <a:r>
              <a:rPr lang="en-US" dirty="0" smtClean="0"/>
              <a:t>Location -&gt; GPS</a:t>
            </a:r>
          </a:p>
          <a:p>
            <a:pPr lvl="1"/>
            <a:r>
              <a:rPr lang="en-US" dirty="0" smtClean="0"/>
              <a:t>GPS based devices are not common</a:t>
            </a:r>
          </a:p>
          <a:p>
            <a:pPr lvl="1"/>
            <a:r>
              <a:rPr lang="en-US" dirty="0" smtClean="0"/>
              <a:t>GPS is power hungry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many apps absolute location (GPS) is not required</a:t>
            </a:r>
          </a:p>
          <a:p>
            <a:endParaRPr lang="en-US" dirty="0" smtClean="0"/>
          </a:p>
          <a:p>
            <a:r>
              <a:rPr lang="en-US" dirty="0" smtClean="0"/>
              <a:t>Landmarks</a:t>
            </a:r>
          </a:p>
          <a:p>
            <a:pPr lvl="1"/>
            <a:r>
              <a:rPr lang="en-US" dirty="0" smtClean="0"/>
              <a:t>Access Points BSSID</a:t>
            </a:r>
          </a:p>
          <a:p>
            <a:pPr lvl="1"/>
            <a:r>
              <a:rPr lang="en-US" dirty="0" smtClean="0"/>
              <a:t>GSM Tower ID</a:t>
            </a:r>
          </a:p>
          <a:p>
            <a:endParaRPr lang="en-US" dirty="0"/>
          </a:p>
        </p:txBody>
      </p:sp>
      <p:pic>
        <p:nvPicPr>
          <p:cNvPr id="4" name="Picture 5" descr="untitl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3048000"/>
            <a:ext cx="990600" cy="1138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3048000"/>
            <a:ext cx="1384239" cy="3488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Tagging landmark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tagging information published with landmarks</a:t>
            </a:r>
          </a:p>
          <a:p>
            <a:r>
              <a:rPr lang="en-US" dirty="0" smtClean="0"/>
              <a:t>Query based on landmarks</a:t>
            </a:r>
          </a:p>
          <a:p>
            <a:r>
              <a:rPr lang="en-US" dirty="0" smtClean="0"/>
              <a:t>Number of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Sensitive 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 ads and coupons from nearby shops</a:t>
            </a:r>
            <a:endParaRPr lang="en-US" dirty="0"/>
          </a:p>
        </p:txBody>
      </p:sp>
      <p:pic>
        <p:nvPicPr>
          <p:cNvPr id="4" name="Picture 3" descr="starbucks copy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2743200"/>
            <a:ext cx="52578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sensitive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for Starbucks</a:t>
            </a:r>
          </a:p>
          <a:p>
            <a:pPr lvl="1"/>
            <a:r>
              <a:rPr lang="en-US" dirty="0" smtClean="0"/>
              <a:t>Should give nearby </a:t>
            </a:r>
            <a:r>
              <a:rPr lang="en-US" dirty="0" err="1" smtClean="0"/>
              <a:t>starbucks</a:t>
            </a:r>
            <a:r>
              <a:rPr lang="en-US" dirty="0" smtClean="0"/>
              <a:t> info</a:t>
            </a:r>
          </a:p>
          <a:p>
            <a:r>
              <a:rPr lang="en-US" dirty="0" smtClean="0"/>
              <a:t>Give suggestions other coffee shops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and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815609"/>
          </a:xfrm>
        </p:spPr>
        <p:txBody>
          <a:bodyPr/>
          <a:lstStyle/>
          <a:p>
            <a:r>
              <a:rPr lang="en-US" dirty="0" smtClean="0"/>
              <a:t>Post comments and reviews</a:t>
            </a:r>
            <a:endParaRPr lang="en-US" dirty="0"/>
          </a:p>
        </p:txBody>
      </p:sp>
      <p:pic>
        <p:nvPicPr>
          <p:cNvPr id="4" name="Picture 3" descr="resturant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1981200" y="2819400"/>
            <a:ext cx="48768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Neighborhood GPS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272809"/>
          </a:xfrm>
        </p:spPr>
        <p:txBody>
          <a:bodyPr/>
          <a:lstStyle/>
          <a:p>
            <a:r>
              <a:rPr lang="en-US" dirty="0" smtClean="0"/>
              <a:t>Dynamically help neighbors leverage GPS data from other phones</a:t>
            </a:r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4" name="Group 19"/>
          <p:cNvGrpSpPr/>
          <p:nvPr/>
        </p:nvGrpSpPr>
        <p:grpSpPr>
          <a:xfrm>
            <a:off x="2057400" y="2819400"/>
            <a:ext cx="4953000" cy="3760922"/>
            <a:chOff x="990600" y="838201"/>
            <a:chExt cx="6781800" cy="5513521"/>
          </a:xfrm>
        </p:grpSpPr>
        <p:pic>
          <p:nvPicPr>
            <p:cNvPr id="21" name="Picture 20" descr="mobile.bmp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38600" y="4038600"/>
              <a:ext cx="1295400" cy="1295400"/>
            </a:xfrm>
            <a:prstGeom prst="rect">
              <a:avLst/>
            </a:prstGeom>
          </p:spPr>
        </p:pic>
        <p:pic>
          <p:nvPicPr>
            <p:cNvPr id="22" name="Picture 21" descr="imate_sp5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0200" y="4419600"/>
              <a:ext cx="533400" cy="1009542"/>
            </a:xfrm>
            <a:prstGeom prst="rect">
              <a:avLst/>
            </a:prstGeom>
          </p:spPr>
        </p:pic>
        <p:pic>
          <p:nvPicPr>
            <p:cNvPr id="23" name="Picture 22" descr="imate_sp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95600" y="5486400"/>
              <a:ext cx="457200" cy="865322"/>
            </a:xfrm>
            <a:prstGeom prst="rect">
              <a:avLst/>
            </a:prstGeom>
          </p:spPr>
        </p:pic>
        <p:pic>
          <p:nvPicPr>
            <p:cNvPr id="24" name="Picture 23" descr="imate_sp5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9000" y="3954220"/>
              <a:ext cx="533400" cy="1009542"/>
            </a:xfrm>
            <a:prstGeom prst="rect">
              <a:avLst/>
            </a:prstGeom>
          </p:spPr>
        </p:pic>
        <p:pic>
          <p:nvPicPr>
            <p:cNvPr id="25" name="Picture 24" descr="imate_sp5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1800" y="5486400"/>
              <a:ext cx="457200" cy="865322"/>
            </a:xfrm>
            <a:prstGeom prst="rect">
              <a:avLst/>
            </a:prstGeom>
          </p:spPr>
        </p:pic>
        <p:pic>
          <p:nvPicPr>
            <p:cNvPr id="26" name="Picture 5" descr="untitled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248400" y="1600200"/>
              <a:ext cx="990600" cy="1138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5" descr="untitled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905000" y="2133600"/>
              <a:ext cx="990600" cy="11388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Arc 20"/>
            <p:cNvSpPr>
              <a:spLocks noChangeAspect="1"/>
            </p:cNvSpPr>
            <p:nvPr/>
          </p:nvSpPr>
          <p:spPr bwMode="auto">
            <a:xfrm rot="2018351">
              <a:off x="6204728" y="2640134"/>
              <a:ext cx="538162" cy="280987"/>
            </a:xfrm>
            <a:custGeom>
              <a:avLst/>
              <a:gdLst>
                <a:gd name="G0" fmla="+- 10012 0 0"/>
                <a:gd name="G1" fmla="+- 0 0 0"/>
                <a:gd name="G2" fmla="+- 21600 0 0"/>
                <a:gd name="T0" fmla="*/ 25364 w 25364"/>
                <a:gd name="T1" fmla="*/ 15194 h 21600"/>
                <a:gd name="T2" fmla="*/ 0 w 25364"/>
                <a:gd name="T3" fmla="*/ 19139 h 21600"/>
                <a:gd name="T4" fmla="*/ 10012 w 25364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364" h="21600" fill="none" extrusionOk="0">
                  <a:moveTo>
                    <a:pt x="25364" y="15194"/>
                  </a:moveTo>
                  <a:cubicBezTo>
                    <a:pt x="21307" y="19293"/>
                    <a:pt x="15779" y="21599"/>
                    <a:pt x="10012" y="21600"/>
                  </a:cubicBezTo>
                  <a:cubicBezTo>
                    <a:pt x="6524" y="21600"/>
                    <a:pt x="3089" y="20755"/>
                    <a:pt x="-1" y="19139"/>
                  </a:cubicBezTo>
                </a:path>
                <a:path w="25364" h="21600" stroke="0" extrusionOk="0">
                  <a:moveTo>
                    <a:pt x="25364" y="15194"/>
                  </a:moveTo>
                  <a:cubicBezTo>
                    <a:pt x="21307" y="19293"/>
                    <a:pt x="15779" y="21599"/>
                    <a:pt x="10012" y="21600"/>
                  </a:cubicBezTo>
                  <a:cubicBezTo>
                    <a:pt x="6524" y="21600"/>
                    <a:pt x="3089" y="20755"/>
                    <a:pt x="-1" y="19139"/>
                  </a:cubicBezTo>
                  <a:lnTo>
                    <a:pt x="10012" y="0"/>
                  </a:lnTo>
                  <a:close/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29" name="Arc 21"/>
            <p:cNvSpPr>
              <a:spLocks noChangeAspect="1"/>
            </p:cNvSpPr>
            <p:nvPr/>
          </p:nvSpPr>
          <p:spPr bwMode="auto">
            <a:xfrm rot="2018351">
              <a:off x="6001528" y="2846509"/>
              <a:ext cx="685800" cy="244475"/>
            </a:xfrm>
            <a:custGeom>
              <a:avLst/>
              <a:gdLst>
                <a:gd name="G0" fmla="+- 15004 0 0"/>
                <a:gd name="G1" fmla="+- 0 0 0"/>
                <a:gd name="G2" fmla="+- 21600 0 0"/>
                <a:gd name="T0" fmla="*/ 32357 w 32357"/>
                <a:gd name="T1" fmla="*/ 12862 h 21600"/>
                <a:gd name="T2" fmla="*/ 0 w 32357"/>
                <a:gd name="T3" fmla="*/ 15539 h 21600"/>
                <a:gd name="T4" fmla="*/ 15004 w 32357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57" h="21600" fill="none" extrusionOk="0">
                  <a:moveTo>
                    <a:pt x="32357" y="12862"/>
                  </a:moveTo>
                  <a:cubicBezTo>
                    <a:pt x="28283" y="18358"/>
                    <a:pt x="21845" y="21599"/>
                    <a:pt x="15004" y="21600"/>
                  </a:cubicBezTo>
                  <a:cubicBezTo>
                    <a:pt x="9406" y="21600"/>
                    <a:pt x="4027" y="19426"/>
                    <a:pt x="0" y="15538"/>
                  </a:cubicBezTo>
                </a:path>
                <a:path w="32357" h="21600" stroke="0" extrusionOk="0">
                  <a:moveTo>
                    <a:pt x="32357" y="12862"/>
                  </a:moveTo>
                  <a:cubicBezTo>
                    <a:pt x="28283" y="18358"/>
                    <a:pt x="21845" y="21599"/>
                    <a:pt x="15004" y="21600"/>
                  </a:cubicBezTo>
                  <a:cubicBezTo>
                    <a:pt x="9406" y="21600"/>
                    <a:pt x="4027" y="19426"/>
                    <a:pt x="0" y="15538"/>
                  </a:cubicBezTo>
                  <a:lnTo>
                    <a:pt x="15004" y="0"/>
                  </a:lnTo>
                  <a:close/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0" name="Arc 22"/>
            <p:cNvSpPr>
              <a:spLocks noChangeAspect="1"/>
            </p:cNvSpPr>
            <p:nvPr/>
          </p:nvSpPr>
          <p:spPr bwMode="auto">
            <a:xfrm rot="2018351">
              <a:off x="5764990" y="3086221"/>
              <a:ext cx="838200" cy="158750"/>
            </a:xfrm>
            <a:custGeom>
              <a:avLst/>
              <a:gdLst>
                <a:gd name="G0" fmla="+- 21224 0 0"/>
                <a:gd name="G1" fmla="+- 0 0 0"/>
                <a:gd name="G2" fmla="+- 21600 0 0"/>
                <a:gd name="T0" fmla="*/ 41977 w 41977"/>
                <a:gd name="T1" fmla="*/ 5990 h 21600"/>
                <a:gd name="T2" fmla="*/ 0 w 41977"/>
                <a:gd name="T3" fmla="*/ 4015 h 21600"/>
                <a:gd name="T4" fmla="*/ 21224 w 41977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977" h="21600" fill="none" extrusionOk="0">
                  <a:moveTo>
                    <a:pt x="41976" y="5989"/>
                  </a:moveTo>
                  <a:cubicBezTo>
                    <a:pt x="39308" y="15234"/>
                    <a:pt x="30846" y="21599"/>
                    <a:pt x="21224" y="21600"/>
                  </a:cubicBezTo>
                  <a:cubicBezTo>
                    <a:pt x="10842" y="21600"/>
                    <a:pt x="1930" y="14215"/>
                    <a:pt x="0" y="4014"/>
                  </a:cubicBezTo>
                </a:path>
                <a:path w="41977" h="21600" stroke="0" extrusionOk="0">
                  <a:moveTo>
                    <a:pt x="41976" y="5989"/>
                  </a:moveTo>
                  <a:cubicBezTo>
                    <a:pt x="39308" y="15234"/>
                    <a:pt x="30846" y="21599"/>
                    <a:pt x="21224" y="21600"/>
                  </a:cubicBezTo>
                  <a:cubicBezTo>
                    <a:pt x="10842" y="21600"/>
                    <a:pt x="1930" y="14215"/>
                    <a:pt x="0" y="4014"/>
                  </a:cubicBezTo>
                  <a:lnTo>
                    <a:pt x="21224" y="0"/>
                  </a:lnTo>
                  <a:close/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245640" y="3505200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GPS</a:t>
              </a:r>
              <a:endParaRPr lang="en-US" dirty="0"/>
            </a:p>
          </p:txBody>
        </p:sp>
        <p:sp>
          <p:nvSpPr>
            <p:cNvPr id="32" name="Cloud"/>
            <p:cNvSpPr>
              <a:spLocks noChangeAspect="1" noEditPoints="1" noChangeArrowheads="1"/>
            </p:cNvSpPr>
            <p:nvPr/>
          </p:nvSpPr>
          <p:spPr bwMode="auto">
            <a:xfrm>
              <a:off x="2819400" y="838201"/>
              <a:ext cx="3276600" cy="1523999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 smtClean="0"/>
            </a:p>
            <a:p>
              <a:r>
                <a:rPr lang="en-US" sz="2400" dirty="0" smtClean="0"/>
                <a:t>  </a:t>
              </a:r>
              <a:endParaRPr lang="en-US" sz="2400" dirty="0"/>
            </a:p>
          </p:txBody>
        </p:sp>
        <p:sp>
          <p:nvSpPr>
            <p:cNvPr id="33" name="Down Arrow 32"/>
            <p:cNvSpPr/>
            <p:nvPr/>
          </p:nvSpPr>
          <p:spPr>
            <a:xfrm rot="10570328" flipH="1">
              <a:off x="4512071" y="2597956"/>
              <a:ext cx="339141" cy="7413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Down Arrow 33"/>
            <p:cNvSpPr/>
            <p:nvPr/>
          </p:nvSpPr>
          <p:spPr>
            <a:xfrm rot="1481088">
              <a:off x="3223544" y="2484313"/>
              <a:ext cx="45719" cy="233733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Down Arrow 34"/>
            <p:cNvSpPr/>
            <p:nvPr/>
          </p:nvSpPr>
          <p:spPr>
            <a:xfrm rot="20153221">
              <a:off x="5725930" y="2364830"/>
              <a:ext cx="48896" cy="267521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90600" y="5562600"/>
              <a:ext cx="19651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computed-location</a:t>
              </a:r>
              <a:endParaRPr lang="en-US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3886200" y="3276600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Cloud/Server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Post-its</a:t>
            </a:r>
            <a:endParaRPr lang="en-US" dirty="0"/>
          </a:p>
        </p:txBody>
      </p:sp>
      <p:pic>
        <p:nvPicPr>
          <p:cNvPr id="4" name="Picture 3" descr="BrooksWasHer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752600"/>
            <a:ext cx="80772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71</TotalTime>
  <Words>266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Module</vt:lpstr>
      <vt:lpstr>Mobile services based on landmarks</vt:lpstr>
      <vt:lpstr>Motivation</vt:lpstr>
      <vt:lpstr>Landmarks</vt:lpstr>
      <vt:lpstr>Tagging landmark information</vt:lpstr>
      <vt:lpstr>Location Sensitive Ads</vt:lpstr>
      <vt:lpstr>Location sensitive search</vt:lpstr>
      <vt:lpstr>Comments and Reviews</vt:lpstr>
      <vt:lpstr>Neighborhood GPS</vt:lpstr>
      <vt:lpstr>Post-its</vt:lpstr>
      <vt:lpstr>People Near Me</vt:lpstr>
      <vt:lpstr>Other Applications</vt:lpstr>
      <vt:lpstr>Technique</vt:lpstr>
      <vt:lpstr>Precise Location</vt:lpstr>
      <vt:lpstr>Radio Maps</vt:lpstr>
      <vt:lpstr>Advantages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Lenin</dc:creator>
  <cp:lastModifiedBy>Lenin</cp:lastModifiedBy>
  <cp:revision>87</cp:revision>
  <dcterms:created xsi:type="dcterms:W3CDTF">2008-03-19T19:35:31Z</dcterms:created>
  <dcterms:modified xsi:type="dcterms:W3CDTF">2008-03-26T05:28:01Z</dcterms:modified>
</cp:coreProperties>
</file>