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6"/>
  </p:notesMasterIdLst>
  <p:sldIdLst>
    <p:sldId id="256" r:id="rId2"/>
    <p:sldId id="265" r:id="rId3"/>
    <p:sldId id="268" r:id="rId4"/>
    <p:sldId id="269" r:id="rId5"/>
    <p:sldId id="261" r:id="rId6"/>
    <p:sldId id="260" r:id="rId7"/>
    <p:sldId id="271" r:id="rId8"/>
    <p:sldId id="292" r:id="rId9"/>
    <p:sldId id="274" r:id="rId10"/>
    <p:sldId id="275" r:id="rId11"/>
    <p:sldId id="293" r:id="rId12"/>
    <p:sldId id="288" r:id="rId13"/>
    <p:sldId id="276" r:id="rId14"/>
    <p:sldId id="286" r:id="rId15"/>
    <p:sldId id="284" r:id="rId16"/>
    <p:sldId id="281" r:id="rId17"/>
    <p:sldId id="285" r:id="rId18"/>
    <p:sldId id="283" r:id="rId19"/>
    <p:sldId id="263" r:id="rId20"/>
    <p:sldId id="264" r:id="rId21"/>
    <p:sldId id="290" r:id="rId22"/>
    <p:sldId id="287" r:id="rId23"/>
    <p:sldId id="291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BA1FB-3FF0-47C6-AB59-A6D5022DED9D}" type="datetimeFigureOut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922D-C53A-4AEB-AAC1-F612281FB7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3922D-C53A-4AEB-AAC1-F612281FB7E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3922D-C53A-4AEB-AAC1-F612281FB7E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3922D-C53A-4AEB-AAC1-F612281FB7E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9732309-72A5-4C62-AF92-2D428B2DF180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F3C7-0DE7-4A14-9C93-02CE20DA1F34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DFE5-F7B6-49C1-A5DB-B6FC1E0CD660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B1BE-0DB5-43FF-8025-0ED991963F93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81C75D8-D066-4FC0-8A6F-7A0A4ECDE9EC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D9CF-EF91-4A84-A222-79DAFA9DD393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46CB-C865-400C-9F04-E6FE4CACF967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A82-425E-41AF-91D2-A1B01EFE4650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5A3D-C8C0-4D0A-8865-E15EE2C7CAAD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7CE8-9B55-4BE7-879B-187ACDB3C07F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EC3B-521C-45E7-B588-279CBC77434D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E914F2-7191-4C9C-9F8A-FD6FF0EC2FE9}" type="datetime1">
              <a:rPr lang="en-US" smtClean="0"/>
              <a:pPr/>
              <a:t>9/20/2007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66EE8B-B68B-4A16-8DFD-240C3EAD12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rbel" pitchFamily="34" charset="0"/>
              </a:rPr>
              <a:t>SixthSense</a:t>
            </a:r>
            <a:br>
              <a:rPr lang="en-US" dirty="0" smtClean="0">
                <a:latin typeface="Corbel" pitchFamily="34" charset="0"/>
              </a:rPr>
            </a:br>
            <a:r>
              <a:rPr lang="en-US" dirty="0" smtClean="0">
                <a:latin typeface="Corbel" pitchFamily="34" charset="0"/>
              </a:rPr>
              <a:t>RFID based Enterprise Intelligence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rbel" pitchFamily="34" charset="0"/>
              </a:rPr>
              <a:t>Lenin Ravindranath, Venkat Padmanabhan</a:t>
            </a:r>
          </a:p>
          <a:p>
            <a:r>
              <a:rPr lang="en-US" dirty="0" smtClean="0">
                <a:latin typeface="Corbel" pitchFamily="34" charset="0"/>
              </a:rPr>
              <a:t>Interns: Piyush Agrawal (IITK), SriKrishna (BITS Pilani)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Person Identification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Find Workspace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Zone where the tag spent most of its time</a:t>
            </a:r>
          </a:p>
          <a:p>
            <a:pPr lvl="1"/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Log Desktop Login/Active Events</a:t>
            </a:r>
          </a:p>
          <a:p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Temporal Correlation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Trace of person entering workspace zone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Trace of desktop login/active events</a:t>
            </a:r>
          </a:p>
          <a:p>
            <a:pPr lvl="1"/>
            <a:endParaRPr lang="en-US" dirty="0" smtClean="0">
              <a:latin typeface="Corbel" pitchFamily="34" charset="0"/>
            </a:endParaRPr>
          </a:p>
          <a:p>
            <a:pPr lvl="1">
              <a:buNone/>
            </a:pPr>
            <a:endParaRPr lang="en-US" dirty="0" smtClean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Person Identification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676400"/>
            <a:ext cx="1524000" cy="1446311"/>
          </a:xfrm>
          <a:prstGeom prst="rect">
            <a:avLst/>
          </a:prstGeom>
          <a:noFill/>
        </p:spPr>
      </p:pic>
      <p:pic>
        <p:nvPicPr>
          <p:cNvPr id="1028" name="Picture 4" descr="C:\Documents and Settings\leninr\Local Settings\Temporary Internet Files\Content.IE5\C4PKFI9C\MCj041593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752600"/>
            <a:ext cx="1861479" cy="1316037"/>
          </a:xfrm>
          <a:prstGeom prst="rect">
            <a:avLst/>
          </a:prstGeom>
          <a:noFill/>
        </p:spPr>
      </p:pic>
      <p:cxnSp>
        <p:nvCxnSpPr>
          <p:cNvPr id="13" name="Shape 12"/>
          <p:cNvCxnSpPr>
            <a:stCxn id="20" idx="2"/>
          </p:cNvCxnSpPr>
          <p:nvPr/>
        </p:nvCxnSpPr>
        <p:spPr>
          <a:xfrm rot="10800000">
            <a:off x="2819400" y="3200400"/>
            <a:ext cx="1524000" cy="1752600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20" idx="6"/>
            <a:endCxn id="1028" idx="2"/>
          </p:cNvCxnSpPr>
          <p:nvPr/>
        </p:nvCxnSpPr>
        <p:spPr>
          <a:xfrm flipV="1">
            <a:off x="5029200" y="3068637"/>
            <a:ext cx="1540340" cy="1884363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3810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rbel" pitchFamily="34" charset="0"/>
              </a:rPr>
              <a:t>1</a:t>
            </a:r>
            <a:endParaRPr lang="en-US" sz="3200" dirty="0">
              <a:latin typeface="Corbe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810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rbel" pitchFamily="34" charset="0"/>
              </a:rPr>
              <a:t>1</a:t>
            </a:r>
            <a:endParaRPr lang="en-US" sz="3200" dirty="0">
              <a:latin typeface="Corbe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800" y="135249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xyz@microsoft</a:t>
            </a:r>
            <a:endParaRPr lang="en-US" sz="2000" dirty="0">
              <a:latin typeface="Corbe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8800" y="1371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abc@microsoft</a:t>
            </a:r>
            <a:endParaRPr lang="en-US" sz="2000" dirty="0">
              <a:latin typeface="Corbe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343400" y="46482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Corbel" pitchFamily="34" charset="0"/>
              </a:rPr>
              <a:t>1</a:t>
            </a:r>
            <a:endParaRPr lang="en-US" sz="3000" dirty="0">
              <a:latin typeface="Corbe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3810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rbel" pitchFamily="34" charset="0"/>
              </a:rPr>
              <a:t>12</a:t>
            </a:r>
            <a:endParaRPr lang="en-US" sz="3200" dirty="0">
              <a:latin typeface="Corbe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375862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rbel" pitchFamily="34" charset="0"/>
              </a:rPr>
              <a:t>534</a:t>
            </a:r>
            <a:endParaRPr lang="en-US" sz="3200" dirty="0">
              <a:latin typeface="Corbe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267200" y="4267200"/>
            <a:ext cx="8382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18" grpId="0"/>
      <p:bldP spid="19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Person Object Interaction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Identify interaction between person and objects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A person lifted an object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A person turned an object (orientation change)</a:t>
            </a:r>
          </a:p>
          <a:p>
            <a:pPr lvl="1"/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Multiple tags in different orientations</a:t>
            </a:r>
          </a:p>
          <a:p>
            <a:r>
              <a:rPr lang="en-US" dirty="0" smtClean="0">
                <a:latin typeface="Corbel" pitchFamily="34" charset="0"/>
              </a:rPr>
              <a:t>Monitor the variation is Received Signal Strength from tags</a:t>
            </a:r>
          </a:p>
          <a:p>
            <a:endParaRPr lang="en-US" dirty="0" smtClean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810000" y="4572000"/>
            <a:ext cx="1143000" cy="11399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5867400" y="4038600"/>
            <a:ext cx="152400" cy="1981200"/>
          </a:xfrm>
          <a:prstGeom prst="cub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5105400"/>
            <a:ext cx="381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rbel" pitchFamily="34" charset="0"/>
              </a:rPr>
              <a:t>1</a:t>
            </a:r>
            <a:endParaRPr lang="en-US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5029200"/>
            <a:ext cx="1524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rbel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5029200"/>
            <a:ext cx="1524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rbel" pitchFamily="34" charset="0"/>
              </a:rPr>
              <a:t>1</a:t>
            </a:r>
            <a:endParaRPr lang="en-US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8600" y="5105400"/>
            <a:ext cx="381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rbel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Corbel" pitchFamily="34" charset="0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 flipV="1">
            <a:off x="4114800" y="5638800"/>
            <a:ext cx="990600" cy="304800"/>
          </a:xfrm>
          <a:prstGeom prst="curvedConnector3">
            <a:avLst>
              <a:gd name="adj1" fmla="val 1004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Ensuring Reliability - Multiple Tagging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rbel" pitchFamily="34" charset="0"/>
              </a:rPr>
              <a:t>Multiple Tags on a object in Orthogonal Directions</a:t>
            </a:r>
          </a:p>
          <a:p>
            <a:r>
              <a:rPr lang="en-US" dirty="0" smtClean="0">
                <a:latin typeface="Corbel" pitchFamily="34" charset="0"/>
              </a:rPr>
              <a:t>Automatic inference of cluster of tags belonging to the same object</a:t>
            </a:r>
          </a:p>
          <a:p>
            <a:r>
              <a:rPr lang="en-US" dirty="0" smtClean="0">
                <a:latin typeface="Corbel" pitchFamily="34" charset="0"/>
              </a:rPr>
              <a:t>Elimination Algorithm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Each tag – one node (Entity graph)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Initially edge between every pair of nodes (one connected component)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Every time interval t, all antennas report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Tag IDs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Zone</a:t>
            </a:r>
          </a:p>
          <a:p>
            <a:r>
              <a:rPr lang="en-US" dirty="0" smtClean="0">
                <a:latin typeface="Corbel" pitchFamily="34" charset="0"/>
              </a:rPr>
              <a:t>Eliminate edge between two tags if found in different zone at same time</a:t>
            </a:r>
          </a:p>
          <a:p>
            <a:r>
              <a:rPr lang="en-US" dirty="0" smtClean="0">
                <a:latin typeface="Corbel" pitchFamily="34" charset="0"/>
              </a:rPr>
              <a:t>Connected components - Objects</a:t>
            </a:r>
          </a:p>
          <a:p>
            <a:pPr lvl="2"/>
            <a:endParaRPr lang="en-US" dirty="0" smtClean="0">
              <a:latin typeface="Corbel" pitchFamily="34" charset="0"/>
            </a:endParaRPr>
          </a:p>
          <a:p>
            <a:pPr lvl="1">
              <a:buNone/>
            </a:pPr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Applications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>
                <a:latin typeface="Corbel" pitchFamily="34" charset="0"/>
              </a:rPr>
              <a:t>Lost object Finder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Annotated Security Video</a:t>
            </a:r>
          </a:p>
          <a:p>
            <a:r>
              <a:rPr lang="en-US" dirty="0" smtClean="0">
                <a:latin typeface="Corbel" pitchFamily="34" charset="0"/>
              </a:rPr>
              <a:t>Enhanced Calendar and IM Presence</a:t>
            </a:r>
          </a:p>
          <a:p>
            <a:r>
              <a:rPr lang="en-US" dirty="0" smtClean="0">
                <a:latin typeface="Corbel" pitchFamily="34" charset="0"/>
              </a:rPr>
              <a:t>RFID based WiFi-Calibration</a:t>
            </a:r>
          </a:p>
          <a:p>
            <a:endParaRPr lang="en-US" dirty="0" smtClean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Lost Object Finder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Inferred object ownership</a:t>
            </a:r>
          </a:p>
          <a:p>
            <a:r>
              <a:rPr lang="en-US" dirty="0" smtClean="0">
                <a:latin typeface="Corbel" pitchFamily="34" charset="0"/>
              </a:rPr>
              <a:t>Inferred workspace</a:t>
            </a:r>
          </a:p>
          <a:p>
            <a:r>
              <a:rPr lang="en-US" dirty="0" smtClean="0">
                <a:latin typeface="Corbel" pitchFamily="34" charset="0"/>
              </a:rPr>
              <a:t>Raise alarm 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When object </a:t>
            </a:r>
            <a:r>
              <a:rPr lang="en-US" dirty="0" smtClean="0">
                <a:latin typeface="Corbel" pitchFamily="34" charset="0"/>
              </a:rPr>
              <a:t>misplaced and owner moving without it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Query for lost object information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I had the object in the evening but not with me right now</a:t>
            </a:r>
          </a:p>
          <a:p>
            <a:pPr lvl="1"/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Annotating Videos with Events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Security Camera – Video Feed </a:t>
            </a:r>
          </a:p>
          <a:p>
            <a:r>
              <a:rPr lang="en-US" dirty="0" smtClean="0">
                <a:latin typeface="Corbel" pitchFamily="34" charset="0"/>
              </a:rPr>
              <a:t>Tagging videos with interesting RFID events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Person lifted an object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Person entered workspace</a:t>
            </a:r>
          </a:p>
          <a:p>
            <a:r>
              <a:rPr lang="en-US" dirty="0" smtClean="0">
                <a:latin typeface="Corbel" pitchFamily="34" charset="0"/>
              </a:rPr>
              <a:t>Rich video database</a:t>
            </a:r>
          </a:p>
          <a:p>
            <a:r>
              <a:rPr lang="en-US" dirty="0" smtClean="0">
                <a:latin typeface="Corbel" pitchFamily="34" charset="0"/>
              </a:rPr>
              <a:t>Support rich queries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Give me all videos where Person A interacted with Object B 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Enhanced Calendar/Presence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6962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rbel" pitchFamily="34" charset="0"/>
              </a:rPr>
              <a:t>Automatic Conference Room booking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If conference room not booked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And bunch of people go into the conference room</a:t>
            </a:r>
          </a:p>
          <a:p>
            <a:pPr lvl="1"/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Enhanced Presence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Learn trajectory from one location to another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E.g. Workspace to Conference Room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Trajectory Mapping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Enhanced User Presence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On the way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Lost</a:t>
            </a:r>
          </a:p>
          <a:p>
            <a:pPr lvl="1"/>
            <a:endParaRPr lang="en-US" dirty="0" smtClean="0">
              <a:latin typeface="Corbel" pitchFamily="34" charset="0"/>
            </a:endParaRPr>
          </a:p>
          <a:p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RFID-Assisted Wi-Fi Calibration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Wi-Fi for intrusion detection systems</a:t>
            </a:r>
          </a:p>
          <a:p>
            <a:r>
              <a:rPr lang="en-US" dirty="0" smtClean="0">
                <a:latin typeface="Corbel" pitchFamily="34" charset="0"/>
              </a:rPr>
              <a:t>Wi-Fi Signal Fluctuates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When people move around</a:t>
            </a:r>
          </a:p>
          <a:p>
            <a:r>
              <a:rPr lang="en-US" dirty="0" smtClean="0">
                <a:latin typeface="Corbel" pitchFamily="34" charset="0"/>
              </a:rPr>
              <a:t>Using RFID as ground truth for people movement</a:t>
            </a:r>
          </a:p>
          <a:p>
            <a:r>
              <a:rPr lang="en-US" dirty="0" smtClean="0">
                <a:latin typeface="Corbel" pitchFamily="34" charset="0"/>
              </a:rPr>
              <a:t>Characterize Wi-Fi fluctuation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Calibrate to detect human movement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Architecture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609600"/>
            <a:ext cx="53340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2667000" cy="493776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Corbel" pitchFamily="34" charset="0"/>
              </a:rPr>
              <a:t>BizTalk RFID</a:t>
            </a:r>
          </a:p>
          <a:p>
            <a:r>
              <a:rPr lang="en-US" sz="1800" dirty="0" smtClean="0">
                <a:latin typeface="Corbel" pitchFamily="34" charset="0"/>
              </a:rPr>
              <a:t>Tag Locator</a:t>
            </a:r>
          </a:p>
          <a:p>
            <a:r>
              <a:rPr lang="en-US" sz="1800" dirty="0" smtClean="0">
                <a:latin typeface="Corbel" pitchFamily="34" charset="0"/>
              </a:rPr>
              <a:t>Database</a:t>
            </a:r>
          </a:p>
          <a:p>
            <a:r>
              <a:rPr lang="en-US" sz="1800" dirty="0" smtClean="0">
                <a:latin typeface="Corbel" pitchFamily="34" charset="0"/>
              </a:rPr>
              <a:t>Inference Engine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Person Differentiation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Object Ownership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Person Identification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Event Identification</a:t>
            </a:r>
          </a:p>
          <a:p>
            <a:r>
              <a:rPr lang="en-US" sz="1800" dirty="0" smtClean="0">
                <a:latin typeface="Corbel" pitchFamily="34" charset="0"/>
              </a:rPr>
              <a:t>Enterprise Information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Calendar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Presence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Camera</a:t>
            </a:r>
          </a:p>
          <a:p>
            <a:r>
              <a:rPr lang="en-US" sz="1800" dirty="0" smtClean="0">
                <a:latin typeface="Corbel" pitchFamily="34" charset="0"/>
              </a:rPr>
              <a:t>Applications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Security System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Enhanced Calendar/IM</a:t>
            </a:r>
          </a:p>
          <a:p>
            <a:pPr lvl="1"/>
            <a:r>
              <a:rPr lang="en-US" sz="1400" dirty="0" smtClean="0">
                <a:latin typeface="Corbel" pitchFamily="34" charset="0"/>
              </a:rPr>
              <a:t>Object Tracker</a:t>
            </a:r>
          </a:p>
          <a:p>
            <a:endParaRPr lang="en-US" sz="1700" dirty="0" smtClean="0">
              <a:latin typeface="Corbel" pitchFamily="34" charset="0"/>
            </a:endParaRPr>
          </a:p>
          <a:p>
            <a:endParaRPr lang="en-US" sz="2000" dirty="0" smtClean="0">
              <a:latin typeface="Corbe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RFID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Radio Frequency Identification</a:t>
            </a:r>
          </a:p>
          <a:p>
            <a:r>
              <a:rPr lang="en-US" dirty="0" smtClean="0">
                <a:latin typeface="Corbel" pitchFamily="34" charset="0"/>
              </a:rPr>
              <a:t>Components 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RFID Reader with Antennas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Tags (Active and Passive)</a:t>
            </a:r>
          </a:p>
          <a:p>
            <a:r>
              <a:rPr lang="en-US" dirty="0" smtClean="0">
                <a:latin typeface="Corbel" pitchFamily="34" charset="0"/>
              </a:rPr>
              <a:t>Electromagnetic waves induce current</a:t>
            </a:r>
          </a:p>
          <a:p>
            <a:r>
              <a:rPr lang="en-US" dirty="0" smtClean="0">
                <a:latin typeface="Corbel" pitchFamily="34" charset="0"/>
              </a:rPr>
              <a:t>Tag responds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Globally unique ID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Data</a:t>
            </a:r>
          </a:p>
        </p:txBody>
      </p:sp>
      <p:pic>
        <p:nvPicPr>
          <p:cNvPr id="5" name="Picture 4" descr="rfid_globa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4572000"/>
            <a:ext cx="4038600" cy="1401669"/>
          </a:xfrm>
          <a:prstGeom prst="rect">
            <a:avLst/>
          </a:prstGeom>
        </p:spPr>
      </p:pic>
      <p:pic>
        <p:nvPicPr>
          <p:cNvPr id="6" name="Picture 8" descr="C:\Users\t-piyag\Desktop\Final Presentation\rfid-paper-ta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2057400"/>
            <a:ext cx="1371600" cy="13716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SixthSense Visualizer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4" name="Picture 3" descr="SixthSen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17003"/>
            <a:ext cx="6934200" cy="51075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Relevance to Microsoft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BizTalk RFID (MS IDC)</a:t>
            </a:r>
            <a:endParaRPr lang="en-US" dirty="0" smtClean="0">
              <a:latin typeface="Corbel" pitchFamily="34" charset="0"/>
            </a:endParaRPr>
          </a:p>
          <a:p>
            <a:pPr lvl="1"/>
            <a:r>
              <a:rPr lang="en-US" dirty="0" smtClean="0">
                <a:latin typeface="Corbel" pitchFamily="34" charset="0"/>
              </a:rPr>
              <a:t>Person Object Interaction</a:t>
            </a:r>
          </a:p>
          <a:p>
            <a:pPr lvl="2"/>
            <a:r>
              <a:rPr lang="en-US" dirty="0" smtClean="0">
                <a:latin typeface="Corbel" pitchFamily="34" charset="0"/>
              </a:rPr>
              <a:t>Walmart</a:t>
            </a:r>
          </a:p>
          <a:p>
            <a:pPr lvl="3"/>
            <a:r>
              <a:rPr lang="en-US" dirty="0" smtClean="0">
                <a:latin typeface="Corbel" pitchFamily="34" charset="0"/>
              </a:rPr>
              <a:t>Tracking User Interaction with </a:t>
            </a:r>
            <a:r>
              <a:rPr lang="en-US" dirty="0" smtClean="0">
                <a:latin typeface="Corbel" pitchFamily="34" charset="0"/>
              </a:rPr>
              <a:t>Products	</a:t>
            </a:r>
            <a:endParaRPr lang="en-US" dirty="0" smtClean="0">
              <a:latin typeface="Corbel" pitchFamily="34" charset="0"/>
            </a:endParaRPr>
          </a:p>
          <a:p>
            <a:pPr lvl="3"/>
            <a:r>
              <a:rPr lang="en-US" dirty="0" smtClean="0">
                <a:latin typeface="Corbel" pitchFamily="34" charset="0"/>
              </a:rPr>
              <a:t>Purchase </a:t>
            </a:r>
            <a:r>
              <a:rPr lang="en-US" dirty="0" smtClean="0">
                <a:latin typeface="Corbel" pitchFamily="34" charset="0"/>
              </a:rPr>
              <a:t>Behavior</a:t>
            </a:r>
            <a:endParaRPr lang="en-US" dirty="0" smtClean="0">
              <a:latin typeface="Corbel" pitchFamily="34" charset="0"/>
            </a:endParaRPr>
          </a:p>
          <a:p>
            <a:pPr lvl="1"/>
            <a:r>
              <a:rPr lang="en-US" dirty="0" smtClean="0">
                <a:latin typeface="Corbel" pitchFamily="34" charset="0"/>
              </a:rPr>
              <a:t>Provide APIs on top of basic Reader APIs</a:t>
            </a:r>
            <a:endParaRPr lang="en-US" dirty="0" smtClean="0">
              <a:latin typeface="Corbel" pitchFamily="34" charset="0"/>
            </a:endParaRPr>
          </a:p>
          <a:p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Backup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>
                <a:latin typeface="Corbel" pitchFamily="34" charset="0"/>
              </a:rPr>
              <a:pPr/>
              <a:t>22</a:t>
            </a:fld>
            <a:endParaRPr lang="en-US" dirty="0">
              <a:latin typeface="Corbe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Privacy – Tag ID Hopping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Read Tags using Pass Code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Pass Code – Easy to crack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Tag ID Hopping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Tag </a:t>
            </a:r>
            <a:r>
              <a:rPr lang="en-US" dirty="0" smtClean="0">
                <a:latin typeface="Corbel" pitchFamily="34" charset="0"/>
              </a:rPr>
              <a:t>ID can be changed using Kill Code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Kill Code – Secret Code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Change Tag IDs of Tags frequently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Server </a:t>
            </a:r>
            <a:r>
              <a:rPr lang="en-US" dirty="0" smtClean="0">
                <a:latin typeface="Corbel" pitchFamily="34" charset="0"/>
              </a:rPr>
              <a:t>maintains the mapping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Related Work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Ferret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RFID Localization for Pervasive Multimedia</a:t>
            </a:r>
          </a:p>
          <a:p>
            <a:r>
              <a:rPr lang="en-US" dirty="0" smtClean="0">
                <a:latin typeface="Corbel" pitchFamily="34" charset="0"/>
              </a:rPr>
              <a:t>I sense a disturbance in the force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Unobtrusive detection of Interactions with RFID-tagged Objects</a:t>
            </a:r>
          </a:p>
          <a:p>
            <a:r>
              <a:rPr lang="en-US" dirty="0" smtClean="0">
                <a:latin typeface="Corbel" pitchFamily="34" charset="0"/>
              </a:rPr>
              <a:t>Marked-up maps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Combining paper maps and electronic information resources</a:t>
            </a:r>
          </a:p>
          <a:p>
            <a:r>
              <a:rPr lang="en-US" dirty="0" smtClean="0">
                <a:latin typeface="Corbel" pitchFamily="34" charset="0"/>
              </a:rPr>
              <a:t>Fusion of RFID and Computer Vision 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On Interactive Surfaces for Tangible User Interfaces</a:t>
            </a:r>
          </a:p>
          <a:p>
            <a:r>
              <a:rPr lang="en-US" dirty="0" smtClean="0">
                <a:latin typeface="Corbel" pitchFamily="34" charset="0"/>
              </a:rPr>
              <a:t>LANDMARC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Indoor Location Sensing Using Active RFID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RFID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6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rbel" pitchFamily="34" charset="0"/>
              </a:rPr>
              <a:t>Applications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Tracking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Inventory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Supply Chain</a:t>
            </a:r>
            <a:endParaRPr lang="en-US" dirty="0" smtClean="0">
              <a:latin typeface="Corbel" pitchFamily="34" charset="0"/>
            </a:endParaRPr>
          </a:p>
          <a:p>
            <a:pPr lvl="1"/>
            <a:r>
              <a:rPr lang="en-US" dirty="0" smtClean="0">
                <a:latin typeface="Corbel" pitchFamily="34" charset="0"/>
              </a:rPr>
              <a:t>Authentication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5" name="Picture 4" descr="readerInDoorFr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295400"/>
            <a:ext cx="1517396" cy="2209800"/>
          </a:xfrm>
          <a:prstGeom prst="rect">
            <a:avLst/>
          </a:prstGeom>
        </p:spPr>
      </p:pic>
      <p:pic>
        <p:nvPicPr>
          <p:cNvPr id="6" name="Picture 5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2971800"/>
            <a:ext cx="2628900" cy="1752600"/>
          </a:xfrm>
          <a:prstGeom prst="rect">
            <a:avLst/>
          </a:prstGeom>
        </p:spPr>
      </p:pic>
      <p:pic>
        <p:nvPicPr>
          <p:cNvPr id="7" name="Picture 6" descr="PCR3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741420"/>
            <a:ext cx="1503646" cy="144018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486400"/>
            <a:ext cx="5257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Mainly an Identification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 Technology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SixthSense Overview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478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Corbel" pitchFamily="34" charset="0"/>
              </a:rPr>
              <a:t>Goal</a:t>
            </a:r>
          </a:p>
          <a:p>
            <a:r>
              <a:rPr lang="en-US" sz="2200" dirty="0" smtClean="0">
                <a:latin typeface="Corbel" pitchFamily="34" charset="0"/>
              </a:rPr>
              <a:t>Use </a:t>
            </a:r>
            <a:r>
              <a:rPr lang="en-US" sz="2200" dirty="0" smtClean="0">
                <a:latin typeface="Corbel" pitchFamily="34" charset="0"/>
              </a:rPr>
              <a:t>RFID to capture the rich interaction between people and their </a:t>
            </a:r>
            <a:r>
              <a:rPr lang="en-US" sz="2200" dirty="0" smtClean="0">
                <a:latin typeface="Corbel" pitchFamily="34" charset="0"/>
              </a:rPr>
              <a:t>surroundings</a:t>
            </a:r>
            <a:endParaRPr lang="en-US" sz="2200" dirty="0" smtClean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590800"/>
            <a:ext cx="8229600" cy="144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Setting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Focus on Enterprise Environment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000" dirty="0" smtClean="0">
                <a:latin typeface="Corbel" pitchFamily="34" charset="0"/>
              </a:rPr>
              <a:t>People and their interesting objects are tagged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600" dirty="0" smtClean="0">
              <a:latin typeface="Corbe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38600"/>
            <a:ext cx="8229600" cy="2133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Methodology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t>Track people and objects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200" dirty="0" smtClean="0">
                <a:latin typeface="Corbel" pitchFamily="34" charset="0"/>
              </a:rPr>
              <a:t>Infer their inter-relationship and interaction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200" dirty="0" smtClean="0">
                <a:latin typeface="Corbel" pitchFamily="34" charset="0"/>
              </a:rPr>
              <a:t>Combine with other Enterprise systems/sensors (Camera, WiFi, Presence, Calendar)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200" dirty="0" smtClean="0">
                <a:latin typeface="Corbel" pitchFamily="34" charset="0"/>
              </a:rPr>
              <a:t>Provide Useful Services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600" dirty="0" smtClean="0">
              <a:latin typeface="Corbe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Challenges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Manual input is error prone and is best avoided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Erroneous </a:t>
            </a:r>
            <a:r>
              <a:rPr lang="en-US" dirty="0" smtClean="0">
                <a:latin typeface="Corbel" pitchFamily="34" charset="0"/>
              </a:rPr>
              <a:t>mapping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Passive Tags are fragile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RFID Passive tags are inherently unreliable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Tag Orientation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Environment (Metal, Water)</a:t>
            </a:r>
          </a:p>
          <a:p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Key Research Tasks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rbel" pitchFamily="34" charset="0"/>
              </a:rPr>
              <a:t>Addressing Challenges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Take human out of the loop/Verify manual input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Person-Object Differentiation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Object Ownership Inference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Person </a:t>
            </a:r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Identification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Person-Object </a:t>
            </a:r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Interaction</a:t>
            </a:r>
            <a:endParaRPr lang="en-US" dirty="0" smtClean="0">
              <a:solidFill>
                <a:srgbClr val="0070C0"/>
              </a:solidFill>
              <a:latin typeface="Corbel" pitchFamily="34" charset="0"/>
            </a:endParaRPr>
          </a:p>
          <a:p>
            <a:pPr lvl="1"/>
            <a:r>
              <a:rPr lang="en-US" dirty="0" smtClean="0">
                <a:latin typeface="Corbel" pitchFamily="34" charset="0"/>
              </a:rPr>
              <a:t>Reliability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latin typeface="Corbel" pitchFamily="34" charset="0"/>
              </a:rPr>
              <a:t>Multiple Tagging</a:t>
            </a:r>
          </a:p>
          <a:p>
            <a:pPr lvl="2"/>
            <a:endParaRPr lang="en-US" dirty="0" smtClean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Person-Object Differentiation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Identify tags which cause movement of other tags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Objects moves with owner (person)</a:t>
            </a:r>
          </a:p>
          <a:p>
            <a:pPr lvl="1"/>
            <a:r>
              <a:rPr lang="en-US" dirty="0" smtClean="0">
                <a:latin typeface="Corbel" pitchFamily="34" charset="0"/>
              </a:rPr>
              <a:t>Person may move without objects</a:t>
            </a:r>
          </a:p>
          <a:p>
            <a:r>
              <a:rPr lang="en-US" dirty="0" smtClean="0">
                <a:latin typeface="Corbel" pitchFamily="34" charset="0"/>
              </a:rPr>
              <a:t>Co-Movement based </a:t>
            </a:r>
            <a:r>
              <a:rPr lang="en-US" dirty="0" smtClean="0">
                <a:latin typeface="Corbel" pitchFamily="34" charset="0"/>
              </a:rPr>
              <a:t>Heuristic</a:t>
            </a:r>
            <a:endParaRPr lang="en-US" dirty="0" smtClean="0">
              <a:latin typeface="Corbel" pitchFamily="34" charset="0"/>
            </a:endParaRPr>
          </a:p>
          <a:p>
            <a:pPr lvl="1"/>
            <a:r>
              <a:rPr lang="en-US" sz="1900" dirty="0" smtClean="0">
                <a:latin typeface="Corbel" pitchFamily="34" charset="0"/>
              </a:rPr>
              <a:t>At each node calculate </a:t>
            </a:r>
            <a:r>
              <a:rPr lang="en-US" sz="1900" dirty="0" smtClean="0">
                <a:latin typeface="Corbel" pitchFamily="34" charset="0"/>
              </a:rPr>
              <a:t>conditional probability</a:t>
            </a:r>
            <a:endParaRPr lang="en-US" sz="1900" dirty="0" smtClean="0">
              <a:latin typeface="Corbel" pitchFamily="34" charset="0"/>
            </a:endParaRPr>
          </a:p>
          <a:p>
            <a:pPr lvl="1" algn="ctr">
              <a:buNone/>
            </a:pPr>
            <a:r>
              <a:rPr lang="en-US" sz="3200" dirty="0" smtClean="0">
                <a:latin typeface="Corbel" pitchFamily="34" charset="0"/>
              </a:rPr>
              <a:t>M</a:t>
            </a:r>
            <a:r>
              <a:rPr lang="en-US" sz="3200" baseline="-25000" dirty="0" smtClean="0">
                <a:latin typeface="Corbel" pitchFamily="34" charset="0"/>
              </a:rPr>
              <a:t>cm</a:t>
            </a:r>
            <a:r>
              <a:rPr lang="en-US" sz="3200" dirty="0" smtClean="0">
                <a:latin typeface="Corbel" pitchFamily="34" charset="0"/>
              </a:rPr>
              <a:t>(i,j) = N</a:t>
            </a:r>
            <a:r>
              <a:rPr lang="en-US" sz="3200" baseline="-25000" dirty="0" smtClean="0">
                <a:latin typeface="Corbel" pitchFamily="34" charset="0"/>
              </a:rPr>
              <a:t>ij </a:t>
            </a:r>
            <a:r>
              <a:rPr lang="en-US" sz="3200" dirty="0" smtClean="0">
                <a:latin typeface="Corbel" pitchFamily="34" charset="0"/>
              </a:rPr>
              <a:t>/ N</a:t>
            </a:r>
            <a:r>
              <a:rPr lang="en-US" sz="3200" baseline="-25000" dirty="0" smtClean="0">
                <a:latin typeface="Corbel" pitchFamily="34" charset="0"/>
              </a:rPr>
              <a:t>i</a:t>
            </a:r>
            <a:endParaRPr lang="en-US" sz="3200" b="1" i="1" dirty="0" smtClean="0">
              <a:latin typeface="Corbel" pitchFamily="34" charset="0"/>
            </a:endParaRPr>
          </a:p>
          <a:p>
            <a:pPr lvl="1"/>
            <a:r>
              <a:rPr lang="en-US" sz="1800" dirty="0" smtClean="0">
                <a:latin typeface="Corbel" pitchFamily="34" charset="0"/>
              </a:rPr>
              <a:t>N</a:t>
            </a:r>
            <a:r>
              <a:rPr lang="en-US" sz="1800" baseline="-25000" dirty="0" smtClean="0">
                <a:latin typeface="Corbel" pitchFamily="34" charset="0"/>
              </a:rPr>
              <a:t>ij</a:t>
            </a:r>
            <a:r>
              <a:rPr lang="en-US" sz="1800" dirty="0" smtClean="0">
                <a:latin typeface="Corbel" pitchFamily="34" charset="0"/>
              </a:rPr>
              <a:t> - no. of times tag i and tag j moved from one zone to another together </a:t>
            </a:r>
          </a:p>
          <a:p>
            <a:pPr lvl="1"/>
            <a:r>
              <a:rPr lang="en-US" sz="1800" dirty="0" smtClean="0">
                <a:latin typeface="Corbel" pitchFamily="34" charset="0"/>
              </a:rPr>
              <a:t>N</a:t>
            </a:r>
            <a:r>
              <a:rPr lang="en-US" sz="1800" baseline="-25000" dirty="0" smtClean="0">
                <a:latin typeface="Corbel" pitchFamily="34" charset="0"/>
              </a:rPr>
              <a:t>i</a:t>
            </a:r>
            <a:r>
              <a:rPr lang="en-US" sz="1800" dirty="0" smtClean="0">
                <a:latin typeface="Corbel" pitchFamily="34" charset="0"/>
              </a:rPr>
              <a:t> - no. of times tag i moved across any two zones</a:t>
            </a:r>
          </a:p>
          <a:p>
            <a:r>
              <a:rPr lang="en-US" dirty="0" smtClean="0">
                <a:latin typeface="Corbel" pitchFamily="34" charset="0"/>
              </a:rPr>
              <a:t>Model as a directed weighted graph</a:t>
            </a:r>
          </a:p>
          <a:p>
            <a:r>
              <a:rPr lang="en-US" dirty="0" smtClean="0">
                <a:latin typeface="Corbel" pitchFamily="34" charset="0"/>
              </a:rPr>
              <a:t>I</a:t>
            </a:r>
            <a:r>
              <a:rPr lang="en-US" dirty="0" smtClean="0">
                <a:latin typeface="Corbel" pitchFamily="34" charset="0"/>
              </a:rPr>
              <a:t>ncoming </a:t>
            </a:r>
            <a:r>
              <a:rPr lang="en-US" dirty="0" smtClean="0">
                <a:latin typeface="Corbel" pitchFamily="34" charset="0"/>
              </a:rPr>
              <a:t>degrees and outgoing degrees at each node</a:t>
            </a:r>
          </a:p>
          <a:p>
            <a:pPr lvl="1"/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Person-Object Differentiation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81400" y="1905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Corbel" pitchFamily="34" charset="0"/>
              </a:rPr>
              <a:t>1</a:t>
            </a:r>
            <a:endParaRPr lang="en-US" sz="3000" dirty="0">
              <a:latin typeface="Corbe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28800" y="46482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Corbel" pitchFamily="34" charset="0"/>
              </a:rPr>
              <a:t>2</a:t>
            </a:r>
            <a:endParaRPr lang="en-US" sz="3000" dirty="0">
              <a:latin typeface="Corbe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67400" y="4495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Corbel" pitchFamily="34" charset="0"/>
              </a:rPr>
              <a:t>3</a:t>
            </a:r>
            <a:endParaRPr lang="en-US" sz="3000" dirty="0">
              <a:latin typeface="Corbel" pitchFamily="34" charset="0"/>
            </a:endParaRPr>
          </a:p>
        </p:txBody>
      </p:sp>
      <p:cxnSp>
        <p:nvCxnSpPr>
          <p:cNvPr id="10" name="Shape 9"/>
          <p:cNvCxnSpPr>
            <a:stCxn id="7" idx="1"/>
            <a:endCxn id="5" idx="2"/>
          </p:cNvCxnSpPr>
          <p:nvPr/>
        </p:nvCxnSpPr>
        <p:spPr>
          <a:xfrm rot="5400000" flipH="1" flipV="1">
            <a:off x="1491479" y="2647554"/>
            <a:ext cx="2527674" cy="1652167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stCxn id="7" idx="6"/>
            <a:endCxn id="5" idx="4"/>
          </p:cNvCxnSpPr>
          <p:nvPr/>
        </p:nvCxnSpPr>
        <p:spPr>
          <a:xfrm flipV="1">
            <a:off x="2514600" y="2514600"/>
            <a:ext cx="1409700" cy="2438400"/>
          </a:xfrm>
          <a:prstGeom prst="curvedConnector2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8" idx="2"/>
            <a:endCxn id="5" idx="5"/>
          </p:cNvCxnSpPr>
          <p:nvPr/>
        </p:nvCxnSpPr>
        <p:spPr>
          <a:xfrm rot="10800000">
            <a:off x="4166768" y="2425326"/>
            <a:ext cx="1700633" cy="2375274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8" idx="0"/>
            <a:endCxn id="5" idx="6"/>
          </p:cNvCxnSpPr>
          <p:nvPr/>
        </p:nvCxnSpPr>
        <p:spPr>
          <a:xfrm rot="16200000" flipV="1">
            <a:off x="4095750" y="2381250"/>
            <a:ext cx="2286000" cy="1943100"/>
          </a:xfrm>
          <a:prstGeom prst="curvedConnector2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05000" y="2590800"/>
            <a:ext cx="391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rbel" pitchFamily="34" charset="0"/>
              </a:rPr>
              <a:t>1</a:t>
            </a:r>
            <a:endParaRPr lang="en-US" sz="3600" dirty="0">
              <a:latin typeface="Corbe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43400" y="2782669"/>
            <a:ext cx="391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rbel" pitchFamily="34" charset="0"/>
              </a:rPr>
              <a:t>1</a:t>
            </a:r>
            <a:endParaRPr lang="en-US" sz="3600" dirty="0">
              <a:latin typeface="Corbe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52800" y="4267200"/>
            <a:ext cx="6848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rbel" pitchFamily="34" charset="0"/>
              </a:rPr>
              <a:t>0.9</a:t>
            </a:r>
            <a:endParaRPr lang="en-US" sz="3000" dirty="0">
              <a:latin typeface="Corbe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95403" y="2514600"/>
            <a:ext cx="6815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rbel" pitchFamily="34" charset="0"/>
              </a:rPr>
              <a:t>0.4</a:t>
            </a:r>
            <a:endParaRPr lang="en-US" sz="3000" dirty="0">
              <a:latin typeface="Corbe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7200" y="16719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itchFamily="34" charset="0"/>
              </a:rPr>
              <a:t>Person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33600" y="5329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itchFamily="34" charset="0"/>
              </a:rPr>
              <a:t>Cell Phone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5181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itchFamily="34" charset="0"/>
              </a:rPr>
              <a:t>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itchFamily="34" charset="0"/>
              </a:rPr>
              <a:t>Object Ownership Inference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rbel" pitchFamily="34" charset="0"/>
              </a:rPr>
              <a:t>Find all person nodes connected to an object node</a:t>
            </a:r>
          </a:p>
          <a:p>
            <a:r>
              <a:rPr lang="en-US" dirty="0" smtClean="0">
                <a:latin typeface="Corbel" pitchFamily="34" charset="0"/>
              </a:rPr>
              <a:t>The node with the highest edge weight is the owner of the object</a:t>
            </a:r>
          </a:p>
          <a:p>
            <a:endParaRPr lang="en-US" dirty="0" smtClean="0">
              <a:latin typeface="Corbel" pitchFamily="34" charset="0"/>
            </a:endParaRPr>
          </a:p>
          <a:p>
            <a:r>
              <a:rPr lang="en-US" dirty="0" smtClean="0">
                <a:latin typeface="Corbel" pitchFamily="34" charset="0"/>
              </a:rPr>
              <a:t>No Information about owner in terms of movement (static objects)</a:t>
            </a:r>
          </a:p>
          <a:p>
            <a:r>
              <a:rPr lang="en-US" dirty="0" smtClean="0">
                <a:latin typeface="Corbel" pitchFamily="34" charset="0"/>
              </a:rPr>
              <a:t>Co-Presence</a:t>
            </a:r>
            <a:endParaRPr lang="en-US" dirty="0" smtClean="0">
              <a:latin typeface="Corbel" pitchFamily="34" charset="0"/>
            </a:endParaRPr>
          </a:p>
          <a:p>
            <a:pPr lvl="1" algn="ctr">
              <a:buNone/>
            </a:pPr>
            <a:r>
              <a:rPr lang="en-US" sz="3200" dirty="0" smtClean="0">
                <a:latin typeface="Corbel" pitchFamily="34" charset="0"/>
              </a:rPr>
              <a:t> M</a:t>
            </a:r>
            <a:r>
              <a:rPr lang="en-US" sz="3200" baseline="-25000" dirty="0" smtClean="0">
                <a:latin typeface="Corbel" pitchFamily="34" charset="0"/>
              </a:rPr>
              <a:t>cp</a:t>
            </a:r>
            <a:r>
              <a:rPr lang="en-US" sz="3200" dirty="0" smtClean="0">
                <a:latin typeface="Corbel" pitchFamily="34" charset="0"/>
              </a:rPr>
              <a:t>(i,j) = N</a:t>
            </a:r>
            <a:r>
              <a:rPr lang="en-US" sz="3200" baseline="-25000" dirty="0" smtClean="0">
                <a:latin typeface="Corbel" pitchFamily="34" charset="0"/>
              </a:rPr>
              <a:t>ij </a:t>
            </a:r>
            <a:r>
              <a:rPr lang="en-US" sz="3200" dirty="0" smtClean="0">
                <a:latin typeface="Corbel" pitchFamily="34" charset="0"/>
              </a:rPr>
              <a:t>/ N</a:t>
            </a:r>
            <a:r>
              <a:rPr lang="en-US" sz="3200" baseline="-25000" dirty="0" smtClean="0">
                <a:latin typeface="Corbel" pitchFamily="34" charset="0"/>
              </a:rPr>
              <a:t>i</a:t>
            </a:r>
            <a:endParaRPr lang="en-US" sz="3200" dirty="0" smtClean="0">
              <a:latin typeface="Corbel" pitchFamily="34" charset="0"/>
            </a:endParaRPr>
          </a:p>
          <a:p>
            <a:pPr lvl="1"/>
            <a:r>
              <a:rPr lang="en-US" sz="1900" dirty="0" smtClean="0">
                <a:latin typeface="Corbel" pitchFamily="34" charset="0"/>
              </a:rPr>
              <a:t>N</a:t>
            </a:r>
            <a:r>
              <a:rPr lang="en-US" sz="1900" baseline="-25000" dirty="0" smtClean="0">
                <a:latin typeface="Corbel" pitchFamily="34" charset="0"/>
              </a:rPr>
              <a:t>ij</a:t>
            </a:r>
            <a:r>
              <a:rPr lang="en-US" sz="1900" dirty="0" smtClean="0">
                <a:latin typeface="Corbel" pitchFamily="34" charset="0"/>
              </a:rPr>
              <a:t> = no. of times tag i and tag j are found together </a:t>
            </a:r>
          </a:p>
          <a:p>
            <a:pPr lvl="1"/>
            <a:r>
              <a:rPr lang="en-US" sz="1900" dirty="0" smtClean="0">
                <a:latin typeface="Corbel" pitchFamily="34" charset="0"/>
              </a:rPr>
              <a:t>N</a:t>
            </a:r>
            <a:r>
              <a:rPr lang="en-US" sz="1900" baseline="-25000" dirty="0" smtClean="0">
                <a:latin typeface="Corbel" pitchFamily="34" charset="0"/>
              </a:rPr>
              <a:t>i</a:t>
            </a:r>
            <a:r>
              <a:rPr lang="en-US" sz="1900" dirty="0" smtClean="0">
                <a:latin typeface="Corbel" pitchFamily="34" charset="0"/>
              </a:rPr>
              <a:t> = no. of times tag i is found</a:t>
            </a:r>
          </a:p>
          <a:p>
            <a:r>
              <a:rPr lang="en-US" dirty="0" smtClean="0">
                <a:latin typeface="Corbel" pitchFamily="34" charset="0"/>
              </a:rPr>
              <a:t>Build a graph similar to Co-Movement graph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E8B-B68B-4A16-8DFD-240C3EAD126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2594</TotalTime>
  <Words>822</Words>
  <Application>Microsoft Office PowerPoint</Application>
  <PresentationFormat>On-screen Show (4:3)</PresentationFormat>
  <Paragraphs>227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SixthSense RFID based Enterprise Intelligence</vt:lpstr>
      <vt:lpstr>RFID</vt:lpstr>
      <vt:lpstr>RFID</vt:lpstr>
      <vt:lpstr>SixthSense Overview</vt:lpstr>
      <vt:lpstr>Challenges</vt:lpstr>
      <vt:lpstr>Key Research Tasks</vt:lpstr>
      <vt:lpstr>Person-Object Differentiation</vt:lpstr>
      <vt:lpstr>Person-Object Differentiation</vt:lpstr>
      <vt:lpstr>Object Ownership Inference</vt:lpstr>
      <vt:lpstr>Person Identification</vt:lpstr>
      <vt:lpstr>Person Identification</vt:lpstr>
      <vt:lpstr>Person Object Interaction</vt:lpstr>
      <vt:lpstr>Ensuring Reliability - Multiple Tagging</vt:lpstr>
      <vt:lpstr>Applications</vt:lpstr>
      <vt:lpstr>Lost Object Finder</vt:lpstr>
      <vt:lpstr>Annotating Videos with Events</vt:lpstr>
      <vt:lpstr>Enhanced Calendar/Presence</vt:lpstr>
      <vt:lpstr>RFID-Assisted Wi-Fi Calibration</vt:lpstr>
      <vt:lpstr>Architecture</vt:lpstr>
      <vt:lpstr>SixthSense Visualizer</vt:lpstr>
      <vt:lpstr>Relevance to Microsoft</vt:lpstr>
      <vt:lpstr>Backup</vt:lpstr>
      <vt:lpstr>Privacy – Tag ID Hopping</vt:lpstr>
      <vt:lpstr>Related 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Lenin</dc:creator>
  <cp:lastModifiedBy>Lenin</cp:lastModifiedBy>
  <cp:revision>268</cp:revision>
  <dcterms:created xsi:type="dcterms:W3CDTF">2007-09-04T14:57:42Z</dcterms:created>
  <dcterms:modified xsi:type="dcterms:W3CDTF">2007-09-20T15:06:45Z</dcterms:modified>
</cp:coreProperties>
</file>