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17" r:id="rId3"/>
    <p:sldId id="332" r:id="rId4"/>
    <p:sldId id="340" r:id="rId5"/>
    <p:sldId id="322" r:id="rId6"/>
    <p:sldId id="263" r:id="rId7"/>
    <p:sldId id="308" r:id="rId8"/>
    <p:sldId id="309" r:id="rId9"/>
    <p:sldId id="339" r:id="rId10"/>
    <p:sldId id="311" r:id="rId11"/>
    <p:sldId id="323" r:id="rId12"/>
    <p:sldId id="324" r:id="rId13"/>
    <p:sldId id="274" r:id="rId14"/>
    <p:sldId id="275" r:id="rId15"/>
    <p:sldId id="276" r:id="rId16"/>
    <p:sldId id="281" r:id="rId17"/>
    <p:sldId id="278" r:id="rId18"/>
    <p:sldId id="288" r:id="rId19"/>
    <p:sldId id="282" r:id="rId20"/>
    <p:sldId id="283" r:id="rId21"/>
    <p:sldId id="284" r:id="rId22"/>
    <p:sldId id="287" r:id="rId23"/>
    <p:sldId id="328" r:id="rId24"/>
    <p:sldId id="325" r:id="rId25"/>
    <p:sldId id="337" r:id="rId26"/>
    <p:sldId id="338" r:id="rId27"/>
    <p:sldId id="292" r:id="rId28"/>
    <p:sldId id="293" r:id="rId29"/>
    <p:sldId id="294" r:id="rId30"/>
    <p:sldId id="343" r:id="rId31"/>
    <p:sldId id="297" r:id="rId32"/>
    <p:sldId id="296" r:id="rId33"/>
    <p:sldId id="342" r:id="rId34"/>
    <p:sldId id="329" r:id="rId35"/>
    <p:sldId id="312" r:id="rId36"/>
    <p:sldId id="336" r:id="rId37"/>
    <p:sldId id="341" r:id="rId38"/>
    <p:sldId id="298" r:id="rId39"/>
    <p:sldId id="299" r:id="rId40"/>
    <p:sldId id="300" r:id="rId41"/>
    <p:sldId id="304" r:id="rId42"/>
    <p:sldId id="302" r:id="rId43"/>
    <p:sldId id="306" r:id="rId44"/>
    <p:sldId id="316" r:id="rId45"/>
    <p:sldId id="291" r:id="rId46"/>
    <p:sldId id="333" r:id="rId47"/>
    <p:sldId id="330" r:id="rId48"/>
    <p:sldId id="33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166" autoAdjust="0"/>
  </p:normalViewPr>
  <p:slideViewPr>
    <p:cSldViewPr>
      <p:cViewPr varScale="1">
        <p:scale>
          <a:sx n="117" d="100"/>
          <a:sy n="117" d="100"/>
        </p:scale>
        <p:origin x="-8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24B65-EB72-4D93-B297-517C65884182}" type="datetimeFigureOut">
              <a:rPr lang="en-US" smtClean="0"/>
              <a:t>10/6/2013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665C8-8723-4967-A565-742AE3FB6F96}" type="slidenum">
              <a:rPr lang="en-US" smtClean="0"/>
              <a:t>‹#›</a:t>
            </a:fld>
            <a:endParaRPr lang="en-US" dirty="0"/>
          </a:p>
        </p:txBody>
      </p:sp>
    </p:spTree>
    <p:extLst>
      <p:ext uri="{BB962C8B-B14F-4D97-AF65-F5344CB8AC3E}">
        <p14:creationId xmlns:p14="http://schemas.microsoft.com/office/powerpoint/2010/main" val="159613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 am Lenin. I am graduate student working Hari</a:t>
            </a:r>
            <a:r>
              <a:rPr lang="en-US" baseline="0" dirty="0" smtClean="0"/>
              <a:t>. The general theme of my work is to build systems and tools that can help mobile app developers build better apps.</a:t>
            </a:r>
          </a:p>
          <a:p>
            <a:r>
              <a:rPr lang="en-US" baseline="0" dirty="0" smtClean="0"/>
              <a:t>Today, I will talk about our most recent work on that theme. A system that we built to help app developers uncover problems or crashes in their apps before their submit to the app store. It is joint work with Suman and Jitu from Microsoft Research and Hari.</a:t>
            </a:r>
            <a:endParaRPr lang="en-US" dirty="0"/>
          </a:p>
        </p:txBody>
      </p:sp>
      <p:sp>
        <p:nvSpPr>
          <p:cNvPr id="4" name="Slide Number Placeholder 3"/>
          <p:cNvSpPr>
            <a:spLocks noGrp="1"/>
          </p:cNvSpPr>
          <p:nvPr>
            <p:ph type="sldNum" sz="quarter" idx="10"/>
          </p:nvPr>
        </p:nvSpPr>
        <p:spPr/>
        <p:txBody>
          <a:bodyPr/>
          <a:lstStyle/>
          <a:p>
            <a:fld id="{16C665C8-8723-4967-A565-742AE3FB6F96}" type="slidenum">
              <a:rPr lang="en-US" smtClean="0"/>
              <a:t>1</a:t>
            </a:fld>
            <a:endParaRPr lang="en-US" dirty="0"/>
          </a:p>
        </p:txBody>
      </p:sp>
    </p:spTree>
    <p:extLst>
      <p:ext uri="{BB962C8B-B14F-4D97-AF65-F5344CB8AC3E}">
        <p14:creationId xmlns:p14="http://schemas.microsoft.com/office/powerpoint/2010/main" val="83124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E65E2BF0-3C71-4FA3-A3CE-A3A2182C8867}" type="slidenum">
              <a:rPr lang="en-US" smtClean="0"/>
              <a:t>2</a:t>
            </a:fld>
            <a:endParaRPr lang="en-US" dirty="0"/>
          </a:p>
        </p:txBody>
      </p:sp>
    </p:spTree>
    <p:extLst>
      <p:ext uri="{BB962C8B-B14F-4D97-AF65-F5344CB8AC3E}">
        <p14:creationId xmlns:p14="http://schemas.microsoft.com/office/powerpoint/2010/main" val="417471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65C8-8723-4967-A565-742AE3FB6F96}" type="slidenum">
              <a:rPr lang="en-US" smtClean="0"/>
              <a:t>26</a:t>
            </a:fld>
            <a:endParaRPr lang="en-US" dirty="0"/>
          </a:p>
        </p:txBody>
      </p:sp>
    </p:spTree>
    <p:extLst>
      <p:ext uri="{BB962C8B-B14F-4D97-AF65-F5344CB8AC3E}">
        <p14:creationId xmlns:p14="http://schemas.microsoft.com/office/powerpoint/2010/main" val="216125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65C8-8723-4967-A565-742AE3FB6F96}" type="slidenum">
              <a:rPr lang="en-US" smtClean="0"/>
              <a:t>27</a:t>
            </a:fld>
            <a:endParaRPr lang="en-US" dirty="0"/>
          </a:p>
        </p:txBody>
      </p:sp>
    </p:spTree>
    <p:extLst>
      <p:ext uri="{BB962C8B-B14F-4D97-AF65-F5344CB8AC3E}">
        <p14:creationId xmlns:p14="http://schemas.microsoft.com/office/powerpoint/2010/main" val="216125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65C8-8723-4967-A565-742AE3FB6F96}" type="slidenum">
              <a:rPr lang="en-US" smtClean="0"/>
              <a:t>28</a:t>
            </a:fld>
            <a:endParaRPr lang="en-US" dirty="0"/>
          </a:p>
        </p:txBody>
      </p:sp>
    </p:spTree>
    <p:extLst>
      <p:ext uri="{BB962C8B-B14F-4D97-AF65-F5344CB8AC3E}">
        <p14:creationId xmlns:p14="http://schemas.microsoft.com/office/powerpoint/2010/main" val="216125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showed</a:t>
            </a:r>
            <a:r>
              <a:rPr lang="en-US" baseline="0" dirty="0" smtClean="0"/>
              <a:t> in our previous work</a:t>
            </a:r>
            <a:endParaRPr lang="en-US" dirty="0"/>
          </a:p>
        </p:txBody>
      </p:sp>
      <p:sp>
        <p:nvSpPr>
          <p:cNvPr id="4" name="Slide Number Placeholder 3"/>
          <p:cNvSpPr>
            <a:spLocks noGrp="1"/>
          </p:cNvSpPr>
          <p:nvPr>
            <p:ph type="sldNum" sz="quarter" idx="10"/>
          </p:nvPr>
        </p:nvSpPr>
        <p:spPr/>
        <p:txBody>
          <a:bodyPr/>
          <a:lstStyle/>
          <a:p>
            <a:fld id="{16C665C8-8723-4967-A565-742AE3FB6F96}" type="slidenum">
              <a:rPr lang="en-US" smtClean="0"/>
              <a:t>29</a:t>
            </a:fld>
            <a:endParaRPr lang="en-US" dirty="0"/>
          </a:p>
        </p:txBody>
      </p:sp>
    </p:spTree>
    <p:extLst>
      <p:ext uri="{BB962C8B-B14F-4D97-AF65-F5344CB8AC3E}">
        <p14:creationId xmlns:p14="http://schemas.microsoft.com/office/powerpoint/2010/main" val="216125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65C8-8723-4967-A565-742AE3FB6F96}" type="slidenum">
              <a:rPr lang="en-US" smtClean="0"/>
              <a:t>40</a:t>
            </a:fld>
            <a:endParaRPr lang="en-US" dirty="0"/>
          </a:p>
        </p:txBody>
      </p:sp>
    </p:spTree>
    <p:extLst>
      <p:ext uri="{BB962C8B-B14F-4D97-AF65-F5344CB8AC3E}">
        <p14:creationId xmlns:p14="http://schemas.microsoft.com/office/powerpoint/2010/main" val="331817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65688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109277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385670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211245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311390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96971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330234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403533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3882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56148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BA278-99D9-47C2-A87E-9D6312393776}" type="datetimeFigureOut">
              <a:rPr lang="en-US" smtClean="0"/>
              <a:t>10/6/2013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1E0EE2-3EAE-42C1-8B12-22E676AAB0D4}" type="slidenum">
              <a:rPr lang="en-US" smtClean="0"/>
              <a:t>‹#›</a:t>
            </a:fld>
            <a:endParaRPr lang="en-US" dirty="0"/>
          </a:p>
        </p:txBody>
      </p:sp>
    </p:spTree>
    <p:extLst>
      <p:ext uri="{BB962C8B-B14F-4D97-AF65-F5344CB8AC3E}">
        <p14:creationId xmlns:p14="http://schemas.microsoft.com/office/powerpoint/2010/main" val="352622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BA278-99D9-47C2-A87E-9D6312393776}" type="datetimeFigureOut">
              <a:rPr lang="en-US" smtClean="0"/>
              <a:t>10/6/2013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E0EE2-3EAE-42C1-8B12-22E676AAB0D4}" type="slidenum">
              <a:rPr lang="en-US" smtClean="0"/>
              <a:t>‹#›</a:t>
            </a:fld>
            <a:endParaRPr lang="en-US" dirty="0"/>
          </a:p>
        </p:txBody>
      </p:sp>
    </p:spTree>
    <p:extLst>
      <p:ext uri="{BB962C8B-B14F-4D97-AF65-F5344CB8AC3E}">
        <p14:creationId xmlns:p14="http://schemas.microsoft.com/office/powerpoint/2010/main" val="412322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fontScale="90000"/>
          </a:bodyPr>
          <a:lstStyle/>
          <a:p>
            <a:r>
              <a:rPr lang="en-US" dirty="0" smtClean="0"/>
              <a:t>Automatic and Scalable Fault Detection for Mobile Applications</a:t>
            </a:r>
            <a:endParaRPr lang="en-US" dirty="0"/>
          </a:p>
        </p:txBody>
      </p:sp>
      <p:sp>
        <p:nvSpPr>
          <p:cNvPr id="3" name="Subtitle 2"/>
          <p:cNvSpPr>
            <a:spLocks noGrp="1"/>
          </p:cNvSpPr>
          <p:nvPr>
            <p:ph type="subTitle" idx="1"/>
          </p:nvPr>
        </p:nvSpPr>
        <p:spPr>
          <a:xfrm>
            <a:off x="1371600" y="4343400"/>
            <a:ext cx="6400800" cy="914400"/>
          </a:xfrm>
        </p:spPr>
        <p:txBody>
          <a:bodyPr>
            <a:normAutofit fontScale="92500" lnSpcReduction="10000"/>
          </a:bodyPr>
          <a:lstStyle/>
          <a:p>
            <a:r>
              <a:rPr lang="en-US" dirty="0" smtClean="0"/>
              <a:t>Lenin Ravindranath, Suman Nath, </a:t>
            </a:r>
            <a:br>
              <a:rPr lang="en-US" dirty="0" smtClean="0"/>
            </a:br>
            <a:r>
              <a:rPr lang="en-US" dirty="0" smtClean="0"/>
              <a:t>Jitu Padhye, Hari Balakrishnan</a:t>
            </a:r>
            <a:endParaRPr lang="en-US" dirty="0"/>
          </a:p>
        </p:txBody>
      </p:sp>
    </p:spTree>
    <p:extLst>
      <p:ext uri="{BB962C8B-B14F-4D97-AF65-F5344CB8AC3E}">
        <p14:creationId xmlns:p14="http://schemas.microsoft.com/office/powerpoint/2010/main" val="96199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VanarSena</a:t>
            </a:r>
            <a:endParaRPr lang="en-US" dirty="0"/>
          </a:p>
        </p:txBody>
      </p:sp>
      <p:sp>
        <p:nvSpPr>
          <p:cNvPr id="8" name="Rounded Rectangle 7"/>
          <p:cNvSpPr/>
          <p:nvPr/>
        </p:nvSpPr>
        <p:spPr>
          <a:xfrm>
            <a:off x="762000" y="1143000"/>
            <a:ext cx="7503780" cy="3545369"/>
          </a:xfrm>
          <a:prstGeom prst="roundRect">
            <a:avLst/>
          </a:prstGeom>
          <a:solidFill>
            <a:schemeClr val="bg1">
              <a:lumMod val="95000"/>
            </a:schemeClr>
          </a:solidFill>
          <a:ln w="317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921283" y="5448524"/>
            <a:ext cx="1276632" cy="400110"/>
          </a:xfrm>
          <a:prstGeom prst="rect">
            <a:avLst/>
          </a:prstGeom>
          <a:noFill/>
        </p:spPr>
        <p:txBody>
          <a:bodyPr wrap="none" rtlCol="0">
            <a:spAutoFit/>
          </a:bodyPr>
          <a:lstStyle/>
          <a:p>
            <a:r>
              <a:rPr lang="en-US" sz="2000" dirty="0" smtClean="0">
                <a:latin typeface="Corbel" pitchFamily="34" charset="0"/>
              </a:rPr>
              <a:t>Developer</a:t>
            </a:r>
            <a:endParaRPr lang="en-US" sz="2000" dirty="0">
              <a:latin typeface="Corbel" pitchFamily="34" charset="0"/>
            </a:endParaRPr>
          </a:p>
        </p:txBody>
      </p:sp>
      <p:pic>
        <p:nvPicPr>
          <p:cNvPr id="18"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315" y="1752710"/>
            <a:ext cx="1024886" cy="1024886"/>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flipV="1">
            <a:off x="2261655" y="4512901"/>
            <a:ext cx="344401" cy="609600"/>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22" name="Rounded Rectangle 21"/>
          <p:cNvSpPr/>
          <p:nvPr/>
        </p:nvSpPr>
        <p:spPr>
          <a:xfrm>
            <a:off x="5566825" y="4149264"/>
            <a:ext cx="1697890" cy="834529"/>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latin typeface="Corbel" pitchFamily="34" charset="0"/>
              </a:rPr>
              <a:t>Developer Feedback</a:t>
            </a:r>
          </a:p>
        </p:txBody>
      </p:sp>
      <p:sp>
        <p:nvSpPr>
          <p:cNvPr id="25" name="TextBox 24"/>
          <p:cNvSpPr txBox="1"/>
          <p:nvPr/>
        </p:nvSpPr>
        <p:spPr>
          <a:xfrm>
            <a:off x="2616515" y="4662324"/>
            <a:ext cx="1135247" cy="307777"/>
          </a:xfrm>
          <a:prstGeom prst="rect">
            <a:avLst/>
          </a:prstGeom>
          <a:noFill/>
        </p:spPr>
        <p:txBody>
          <a:bodyPr wrap="none" rtlCol="0">
            <a:spAutoFit/>
          </a:bodyPr>
          <a:lstStyle/>
          <a:p>
            <a:r>
              <a:rPr lang="en-US" sz="1400" b="1" dirty="0" smtClean="0">
                <a:latin typeface="Corbel" pitchFamily="34" charset="0"/>
              </a:rPr>
              <a:t>Submit app,</a:t>
            </a:r>
            <a:endParaRPr lang="en-US" sz="1400" b="1" dirty="0">
              <a:latin typeface="Corbel" pitchFamily="34" charset="0"/>
            </a:endParaRPr>
          </a:p>
        </p:txBody>
      </p:sp>
      <p:sp>
        <p:nvSpPr>
          <p:cNvPr id="29" name="TextBox 28"/>
          <p:cNvSpPr txBox="1"/>
          <p:nvPr/>
        </p:nvSpPr>
        <p:spPr>
          <a:xfrm>
            <a:off x="3830300" y="2138854"/>
            <a:ext cx="691215" cy="523220"/>
          </a:xfrm>
          <a:prstGeom prst="rect">
            <a:avLst/>
          </a:prstGeom>
          <a:noFill/>
        </p:spPr>
        <p:txBody>
          <a:bodyPr wrap="none" rtlCol="0">
            <a:spAutoFit/>
          </a:bodyPr>
          <a:lstStyle/>
          <a:p>
            <a:pPr algn="ctr"/>
            <a:r>
              <a:rPr lang="en-US" sz="1400" b="1" dirty="0" smtClean="0">
                <a:latin typeface="Corbel" pitchFamily="34" charset="0"/>
              </a:rPr>
              <a:t>App, </a:t>
            </a:r>
          </a:p>
          <a:p>
            <a:pPr algn="ctr"/>
            <a:r>
              <a:rPr lang="en-US" sz="1400" b="1" dirty="0" smtClean="0">
                <a:latin typeface="Corbel" pitchFamily="34" charset="0"/>
              </a:rPr>
              <a:t>Config</a:t>
            </a:r>
            <a:endParaRPr lang="en-US" sz="1400" b="1" dirty="0">
              <a:latin typeface="Corbel" pitchFamily="34" charset="0"/>
            </a:endParaRPr>
          </a:p>
        </p:txBody>
      </p:sp>
      <p:sp>
        <p:nvSpPr>
          <p:cNvPr id="31" name="Rounded Rectangle 30"/>
          <p:cNvSpPr/>
          <p:nvPr/>
        </p:nvSpPr>
        <p:spPr>
          <a:xfrm>
            <a:off x="1338074" y="3928714"/>
            <a:ext cx="2154435" cy="49088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latin typeface="Corbel" pitchFamily="34" charset="0"/>
              </a:rPr>
              <a:t>Instrumenter</a:t>
            </a:r>
          </a:p>
        </p:txBody>
      </p:sp>
      <p:sp>
        <p:nvSpPr>
          <p:cNvPr id="37" name="Right Arrow 36"/>
          <p:cNvSpPr/>
          <p:nvPr/>
        </p:nvSpPr>
        <p:spPr>
          <a:xfrm flipH="1">
            <a:off x="3373266" y="5448524"/>
            <a:ext cx="718636" cy="250451"/>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38" name="Group 37"/>
          <p:cNvGrpSpPr/>
          <p:nvPr/>
        </p:nvGrpSpPr>
        <p:grpSpPr>
          <a:xfrm>
            <a:off x="1778315" y="5351101"/>
            <a:ext cx="1196045" cy="461665"/>
            <a:chOff x="1447800" y="860019"/>
            <a:chExt cx="1196045" cy="461665"/>
          </a:xfrm>
        </p:grpSpPr>
        <p:sp>
          <p:nvSpPr>
            <p:cNvPr id="39" name="Snip Single Corner Rectangle 38"/>
            <p:cNvSpPr/>
            <p:nvPr/>
          </p:nvSpPr>
          <p:spPr>
            <a:xfrm>
              <a:off x="1447800" y="860019"/>
              <a:ext cx="1196045" cy="457200"/>
            </a:xfrm>
            <a:prstGeom prst="snip1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0" name="TextBox 15"/>
            <p:cNvSpPr txBox="1"/>
            <p:nvPr/>
          </p:nvSpPr>
          <p:spPr>
            <a:xfrm>
              <a:off x="1731155" y="860019"/>
              <a:ext cx="7072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orbel" pitchFamily="34" charset="0"/>
                </a:rPr>
                <a:t>App</a:t>
              </a:r>
              <a:endParaRPr lang="en-US" sz="2400" dirty="0">
                <a:latin typeface="Corbel" pitchFamily="34" charset="0"/>
              </a:endParaRPr>
            </a:p>
          </p:txBody>
        </p:sp>
      </p:grpSp>
      <p:pic>
        <p:nvPicPr>
          <p:cNvPr id="42" name="Picture 14" descr="http://www.clker.com/cliparts/c/b/2/f/11949846681372218422people_juliane_krug_09a.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303" y="5176981"/>
            <a:ext cx="505691" cy="84281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616515" y="4890924"/>
            <a:ext cx="1465466" cy="307777"/>
          </a:xfrm>
          <a:prstGeom prst="rect">
            <a:avLst/>
          </a:prstGeom>
          <a:noFill/>
        </p:spPr>
        <p:txBody>
          <a:bodyPr wrap="none" rtlCol="0">
            <a:spAutoFit/>
          </a:bodyPr>
          <a:lstStyle/>
          <a:p>
            <a:r>
              <a:rPr lang="en-US" sz="1400" b="1" dirty="0" smtClean="0">
                <a:latin typeface="Corbel" pitchFamily="34" charset="0"/>
              </a:rPr>
              <a:t>login/text inputs</a:t>
            </a:r>
            <a:endParaRPr lang="en-US" sz="1400" b="1" dirty="0">
              <a:latin typeface="Corbel" pitchFamily="34" charset="0"/>
            </a:endParaRPr>
          </a:p>
        </p:txBody>
      </p:sp>
      <p:sp>
        <p:nvSpPr>
          <p:cNvPr id="44" name="Down Arrow 43"/>
          <p:cNvSpPr/>
          <p:nvPr/>
        </p:nvSpPr>
        <p:spPr>
          <a:xfrm flipV="1">
            <a:off x="2261654" y="3429000"/>
            <a:ext cx="344401" cy="380999"/>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6" name="Snip Single Corner Rectangle 45"/>
          <p:cNvSpPr/>
          <p:nvPr/>
        </p:nvSpPr>
        <p:spPr>
          <a:xfrm>
            <a:off x="1725270" y="2777596"/>
            <a:ext cx="1314071" cy="572401"/>
          </a:xfrm>
          <a:prstGeom prst="snip1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7" name="TextBox 15"/>
          <p:cNvSpPr txBox="1"/>
          <p:nvPr/>
        </p:nvSpPr>
        <p:spPr>
          <a:xfrm>
            <a:off x="2061670" y="2895600"/>
            <a:ext cx="7072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orbel" pitchFamily="34" charset="0"/>
              </a:rPr>
              <a:t>App</a:t>
            </a:r>
            <a:endParaRPr lang="en-US" sz="2400" dirty="0">
              <a:latin typeface="Corbel" pitchFamily="34" charset="0"/>
            </a:endParaRPr>
          </a:p>
        </p:txBody>
      </p:sp>
      <p:sp>
        <p:nvSpPr>
          <p:cNvPr id="48" name="TextBox 15"/>
          <p:cNvSpPr txBox="1"/>
          <p:nvPr/>
        </p:nvSpPr>
        <p:spPr>
          <a:xfrm>
            <a:off x="1702115" y="2743200"/>
            <a:ext cx="133722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Corbel" pitchFamily="34" charset="0"/>
              </a:rPr>
              <a:t>Instrumented</a:t>
            </a:r>
            <a:endParaRPr lang="en-US" sz="1600" dirty="0">
              <a:latin typeface="Corbel" pitchFamily="34" charset="0"/>
            </a:endParaRPr>
          </a:p>
        </p:txBody>
      </p:sp>
      <p:sp>
        <p:nvSpPr>
          <p:cNvPr id="49" name="Down Arrow 48"/>
          <p:cNvSpPr/>
          <p:nvPr/>
        </p:nvSpPr>
        <p:spPr>
          <a:xfrm flipV="1">
            <a:off x="2261654" y="2303498"/>
            <a:ext cx="344401" cy="380999"/>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50" name="Rounded Rectangle 49"/>
          <p:cNvSpPr/>
          <p:nvPr/>
        </p:nvSpPr>
        <p:spPr>
          <a:xfrm>
            <a:off x="1356636" y="1698755"/>
            <a:ext cx="2154435" cy="49088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solidFill>
                  <a:schemeClr val="tx1"/>
                </a:solidFill>
                <a:latin typeface="Corbel" pitchFamily="34" charset="0"/>
              </a:rPr>
              <a:t>Test Manager</a:t>
            </a:r>
          </a:p>
        </p:txBody>
      </p:sp>
      <p:sp>
        <p:nvSpPr>
          <p:cNvPr id="51" name="Down Arrow 50"/>
          <p:cNvSpPr/>
          <p:nvPr/>
        </p:nvSpPr>
        <p:spPr>
          <a:xfrm>
            <a:off x="6150618" y="2839484"/>
            <a:ext cx="344401" cy="1199115"/>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52" name="Right Arrow 51"/>
          <p:cNvSpPr/>
          <p:nvPr/>
        </p:nvSpPr>
        <p:spPr>
          <a:xfrm>
            <a:off x="3828816" y="1795789"/>
            <a:ext cx="692699" cy="28601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TextBox 52"/>
          <p:cNvSpPr txBox="1"/>
          <p:nvPr/>
        </p:nvSpPr>
        <p:spPr>
          <a:xfrm>
            <a:off x="3773822" y="1447800"/>
            <a:ext cx="715260" cy="307777"/>
          </a:xfrm>
          <a:prstGeom prst="rect">
            <a:avLst/>
          </a:prstGeom>
          <a:noFill/>
        </p:spPr>
        <p:txBody>
          <a:bodyPr wrap="none" rtlCol="0">
            <a:spAutoFit/>
          </a:bodyPr>
          <a:lstStyle/>
          <a:p>
            <a:pPr algn="ctr"/>
            <a:r>
              <a:rPr lang="en-US" sz="1400" b="1" dirty="0" smtClean="0">
                <a:latin typeface="Corbel" pitchFamily="34" charset="0"/>
              </a:rPr>
              <a:t>Spawn</a:t>
            </a:r>
            <a:endParaRPr lang="en-US" sz="1400" b="1" dirty="0">
              <a:latin typeface="Corbel" pitchFamily="34" charset="0"/>
            </a:endParaRPr>
          </a:p>
        </p:txBody>
      </p:sp>
      <p:sp>
        <p:nvSpPr>
          <p:cNvPr id="54" name="TextBox 53"/>
          <p:cNvSpPr txBox="1"/>
          <p:nvPr/>
        </p:nvSpPr>
        <p:spPr>
          <a:xfrm>
            <a:off x="5052902" y="3429000"/>
            <a:ext cx="1027846" cy="307777"/>
          </a:xfrm>
          <a:prstGeom prst="rect">
            <a:avLst/>
          </a:prstGeom>
          <a:noFill/>
        </p:spPr>
        <p:txBody>
          <a:bodyPr wrap="none" rtlCol="0">
            <a:spAutoFit/>
          </a:bodyPr>
          <a:lstStyle/>
          <a:p>
            <a:pPr algn="ctr"/>
            <a:r>
              <a:rPr lang="en-US" sz="1400" b="1" dirty="0" smtClean="0">
                <a:latin typeface="Corbel" pitchFamily="34" charset="0"/>
              </a:rPr>
              <a:t>Crash Logs</a:t>
            </a:r>
          </a:p>
        </p:txBody>
      </p:sp>
      <p:pic>
        <p:nvPicPr>
          <p:cNvPr id="55"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719" y="1768998"/>
            <a:ext cx="1017628" cy="10176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051" y="1772776"/>
            <a:ext cx="1013850" cy="10138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747" y="1776531"/>
            <a:ext cx="1001065" cy="100106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628589" y="1290935"/>
            <a:ext cx="1331326" cy="461665"/>
          </a:xfrm>
          <a:prstGeom prst="rect">
            <a:avLst/>
          </a:prstGeom>
          <a:noFill/>
        </p:spPr>
        <p:txBody>
          <a:bodyPr wrap="none" rtlCol="0">
            <a:spAutoFit/>
          </a:bodyPr>
          <a:lstStyle/>
          <a:p>
            <a:r>
              <a:rPr lang="en-US" sz="2400" dirty="0" smtClean="0">
                <a:latin typeface="Corbel" panose="020B0503020204020204" pitchFamily="34" charset="0"/>
              </a:rPr>
              <a:t>Monkeys</a:t>
            </a:r>
            <a:endParaRPr lang="en-US" sz="2400" dirty="0">
              <a:latin typeface="Corbel" panose="020B0503020204020204" pitchFamily="34" charset="0"/>
            </a:endParaRPr>
          </a:p>
        </p:txBody>
      </p:sp>
    </p:spTree>
    <p:extLst>
      <p:ext uri="{BB962C8B-B14F-4D97-AF65-F5344CB8AC3E}">
        <p14:creationId xmlns:p14="http://schemas.microsoft.com/office/powerpoint/2010/main" val="408383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21" grpId="0" animBg="1"/>
      <p:bldP spid="22" grpId="0" animBg="1"/>
      <p:bldP spid="25" grpId="0"/>
      <p:bldP spid="29" grpId="0"/>
      <p:bldP spid="31" grpId="0" animBg="1"/>
      <p:bldP spid="37" grpId="0" animBg="1"/>
      <p:bldP spid="43" grpId="0"/>
      <p:bldP spid="44" grpId="0" animBg="1"/>
      <p:bldP spid="46" grpId="0" animBg="1"/>
      <p:bldP spid="47" grpId="0"/>
      <p:bldP spid="48" grpId="0"/>
      <p:bldP spid="49" grpId="0" animBg="1"/>
      <p:bldP spid="50" grpId="0" animBg="1"/>
      <p:bldP spid="51" grpId="0" animBg="1"/>
      <p:bldP spid="52" grpId="0" animBg="1"/>
      <p:bldP spid="53" grpId="0"/>
      <p:bldP spid="54"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8" name="Rounded Rectangle 7"/>
          <p:cNvSpPr/>
          <p:nvPr/>
        </p:nvSpPr>
        <p:spPr>
          <a:xfrm>
            <a:off x="4953000" y="3962400"/>
            <a:ext cx="2743200" cy="121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Fault Inducer</a:t>
            </a:r>
            <a:endParaRPr lang="en-US" sz="3000" dirty="0">
              <a:latin typeface="Corbel" panose="020B0503020204020204" pitchFamily="34" charset="0"/>
            </a:endParaRPr>
          </a:p>
        </p:txBody>
      </p:sp>
      <p:sp>
        <p:nvSpPr>
          <p:cNvPr id="9" name="Right Arrow 8"/>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ight Arrow 11"/>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914400" y="609600"/>
            <a:ext cx="2244525" cy="461665"/>
          </a:xfrm>
          <a:prstGeom prst="rect">
            <a:avLst/>
          </a:prstGeom>
          <a:noFill/>
        </p:spPr>
        <p:txBody>
          <a:bodyPr wrap="none" rtlCol="0">
            <a:spAutoFit/>
          </a:bodyPr>
          <a:lstStyle/>
          <a:p>
            <a:r>
              <a:rPr lang="en-US" sz="2400" dirty="0" smtClean="0">
                <a:latin typeface="Corbel" panose="020B0503020204020204" pitchFamily="34" charset="0"/>
              </a:rPr>
              <a:t>Phone Emulator</a:t>
            </a:r>
            <a:endParaRPr lang="en-US" sz="2400" dirty="0">
              <a:latin typeface="Corbel" panose="020B0503020204020204" pitchFamily="34" charset="0"/>
            </a:endParaRPr>
          </a:p>
        </p:txBody>
      </p:sp>
      <p:sp>
        <p:nvSpPr>
          <p:cNvPr id="13" name="TextBox 12"/>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4" name="TextBox 13"/>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
        <p:nvSpPr>
          <p:cNvPr id="15" name="Right Arrow 14"/>
          <p:cNvSpPr/>
          <p:nvPr/>
        </p:nvSpPr>
        <p:spPr>
          <a:xfrm flipH="1">
            <a:off x="3762671" y="4572000"/>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762671" y="4193977"/>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650157" y="3810000"/>
            <a:ext cx="1015021" cy="338554"/>
          </a:xfrm>
          <a:prstGeom prst="rect">
            <a:avLst/>
          </a:prstGeom>
          <a:noFill/>
        </p:spPr>
        <p:txBody>
          <a:bodyPr wrap="none" rtlCol="0">
            <a:spAutoFit/>
          </a:bodyPr>
          <a:lstStyle/>
          <a:p>
            <a:r>
              <a:rPr lang="en-US" sz="1600" b="1" dirty="0" smtClean="0">
                <a:latin typeface="Corbel" panose="020B0503020204020204" pitchFamily="34" charset="0"/>
              </a:rPr>
              <a:t>Callbacks</a:t>
            </a:r>
            <a:endParaRPr lang="en-US" sz="1600" b="1" dirty="0">
              <a:latin typeface="Corbel" panose="020B0503020204020204" pitchFamily="34" charset="0"/>
            </a:endParaRPr>
          </a:p>
        </p:txBody>
      </p:sp>
      <p:sp>
        <p:nvSpPr>
          <p:cNvPr id="18" name="TextBox 17"/>
          <p:cNvSpPr txBox="1"/>
          <p:nvPr/>
        </p:nvSpPr>
        <p:spPr>
          <a:xfrm>
            <a:off x="3793671" y="4876800"/>
            <a:ext cx="726481" cy="338554"/>
          </a:xfrm>
          <a:prstGeom prst="rect">
            <a:avLst/>
          </a:prstGeom>
          <a:noFill/>
        </p:spPr>
        <p:txBody>
          <a:bodyPr wrap="none" rtlCol="0">
            <a:spAutoFit/>
          </a:bodyPr>
          <a:lstStyle/>
          <a:p>
            <a:r>
              <a:rPr lang="en-US" sz="1600" b="1" dirty="0" smtClean="0">
                <a:latin typeface="Corbel" panose="020B0503020204020204" pitchFamily="34" charset="0"/>
              </a:rPr>
              <a:t>Faults</a:t>
            </a:r>
            <a:endParaRPr lang="en-US" sz="1600" b="1" dirty="0">
              <a:latin typeface="Corbel" panose="020B0503020204020204" pitchFamily="34" charset="0"/>
            </a:endParaRPr>
          </a:p>
        </p:txBody>
      </p:sp>
      <p:pic>
        <p:nvPicPr>
          <p:cNvPr id="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837003" y="2057400"/>
            <a:ext cx="2363397"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900" dirty="0" smtClean="0">
                <a:latin typeface="Corbel" panose="020B0503020204020204" pitchFamily="34" charset="0"/>
              </a:rPr>
              <a:t>Instrumented App</a:t>
            </a:r>
            <a:endParaRPr lang="en-US" sz="2900" dirty="0">
              <a:latin typeface="Corbel" panose="020B0503020204020204" pitchFamily="34" charset="0"/>
            </a:endParaRPr>
          </a:p>
        </p:txBody>
      </p:sp>
    </p:spTree>
    <p:extLst>
      <p:ext uri="{BB962C8B-B14F-4D97-AF65-F5344CB8AC3E}">
        <p14:creationId xmlns:p14="http://schemas.microsoft.com/office/powerpoint/2010/main" val="311538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3" grpId="0"/>
      <p:bldP spid="13" grpId="0"/>
      <p:bldP spid="14" grpId="0"/>
      <p:bldP spid="15" grpId="0" animBg="1"/>
      <p:bldP spid="16" grpId="0" animBg="1"/>
      <p:bldP spid="17" grpId="0"/>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953000" y="3962400"/>
            <a:ext cx="2743200" cy="121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Fault Inducer</a:t>
            </a:r>
            <a:endParaRPr lang="en-US" sz="3000" dirty="0">
              <a:latin typeface="Corbel" panose="020B0503020204020204" pitchFamily="34" charset="0"/>
            </a:endParaRPr>
          </a:p>
        </p:txBody>
      </p:sp>
      <p:sp>
        <p:nvSpPr>
          <p:cNvPr id="3" name="TextBox 2"/>
          <p:cNvSpPr txBox="1"/>
          <p:nvPr/>
        </p:nvSpPr>
        <p:spPr>
          <a:xfrm>
            <a:off x="914400" y="609600"/>
            <a:ext cx="2244525" cy="461665"/>
          </a:xfrm>
          <a:prstGeom prst="rect">
            <a:avLst/>
          </a:prstGeom>
          <a:noFill/>
        </p:spPr>
        <p:txBody>
          <a:bodyPr wrap="none" rtlCol="0">
            <a:spAutoFit/>
          </a:bodyPr>
          <a:lstStyle/>
          <a:p>
            <a:r>
              <a:rPr lang="en-US" sz="2400" dirty="0" smtClean="0">
                <a:latin typeface="Corbel" panose="020B0503020204020204" pitchFamily="34" charset="0"/>
              </a:rPr>
              <a:t>Phone Emulator</a:t>
            </a:r>
            <a:endParaRPr lang="en-US" sz="2400" dirty="0">
              <a:latin typeface="Corbel" panose="020B0503020204020204" pitchFamily="34" charset="0"/>
            </a:endParaRPr>
          </a:p>
        </p:txBody>
      </p:sp>
      <p:sp>
        <p:nvSpPr>
          <p:cNvPr id="15" name="Right Arrow 14"/>
          <p:cNvSpPr/>
          <p:nvPr/>
        </p:nvSpPr>
        <p:spPr>
          <a:xfrm flipH="1">
            <a:off x="3762671" y="4572000"/>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762671" y="4193977"/>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650157" y="3810000"/>
            <a:ext cx="1015021" cy="338554"/>
          </a:xfrm>
          <a:prstGeom prst="rect">
            <a:avLst/>
          </a:prstGeom>
          <a:noFill/>
        </p:spPr>
        <p:txBody>
          <a:bodyPr wrap="none" rtlCol="0">
            <a:spAutoFit/>
          </a:bodyPr>
          <a:lstStyle/>
          <a:p>
            <a:r>
              <a:rPr lang="en-US" sz="1600" b="1" dirty="0" smtClean="0">
                <a:latin typeface="Corbel" panose="020B0503020204020204" pitchFamily="34" charset="0"/>
              </a:rPr>
              <a:t>Callbacks</a:t>
            </a:r>
            <a:endParaRPr lang="en-US" sz="1600" b="1" dirty="0">
              <a:latin typeface="Corbel" panose="020B0503020204020204" pitchFamily="34" charset="0"/>
            </a:endParaRPr>
          </a:p>
        </p:txBody>
      </p:sp>
      <p:sp>
        <p:nvSpPr>
          <p:cNvPr id="18" name="TextBox 17"/>
          <p:cNvSpPr txBox="1"/>
          <p:nvPr/>
        </p:nvSpPr>
        <p:spPr>
          <a:xfrm>
            <a:off x="3793671" y="4876800"/>
            <a:ext cx="726481" cy="338554"/>
          </a:xfrm>
          <a:prstGeom prst="rect">
            <a:avLst/>
          </a:prstGeom>
          <a:noFill/>
        </p:spPr>
        <p:txBody>
          <a:bodyPr wrap="none" rtlCol="0">
            <a:spAutoFit/>
          </a:bodyPr>
          <a:lstStyle/>
          <a:p>
            <a:r>
              <a:rPr lang="en-US" sz="1600" b="1" dirty="0" smtClean="0">
                <a:latin typeface="Corbel" panose="020B0503020204020204" pitchFamily="34" charset="0"/>
              </a:rPr>
              <a:t>Faults</a:t>
            </a:r>
            <a:endParaRPr lang="en-US" sz="1600" b="1" dirty="0">
              <a:latin typeface="Corbel" panose="020B0503020204020204" pitchFamily="34" charset="0"/>
            </a:endParaRPr>
          </a:p>
        </p:txBody>
      </p:sp>
      <p:sp>
        <p:nvSpPr>
          <p:cNvPr id="19" name="Rounded Rectangle 18"/>
          <p:cNvSpPr/>
          <p:nvPr/>
        </p:nvSpPr>
        <p:spPr>
          <a:xfrm>
            <a:off x="837003" y="2057400"/>
            <a:ext cx="2363397"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900" dirty="0" smtClean="0">
                <a:latin typeface="Corbel" panose="020B0503020204020204" pitchFamily="34" charset="0"/>
              </a:rPr>
              <a:t>Instrumented App</a:t>
            </a:r>
            <a:endParaRPr lang="en-US" sz="2900" dirty="0">
              <a:latin typeface="Corbel" panose="020B0503020204020204" pitchFamily="34" charset="0"/>
            </a:endParaRPr>
          </a:p>
        </p:txBody>
      </p:sp>
      <p:sp>
        <p:nvSpPr>
          <p:cNvPr id="20" name="Rounded Rectangle 19"/>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21" name="Right Arrow 20"/>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ight Arrow 22"/>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TextBox 24"/>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26" name="TextBox 25"/>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75133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2"/>
                                      </p:to>
                                    </p:set>
                                    <p:animEffect filter="image" prLst="opacity: 0.2">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3"/>
                                        </p:tgtEl>
                                        <p:attrNameLst>
                                          <p:attrName>style.opacity</p:attrName>
                                        </p:attrNameLst>
                                      </p:cBhvr>
                                      <p:to>
                                        <p:strVal val="0.2"/>
                                      </p:to>
                                    </p:set>
                                    <p:animEffect filter="image" prLst="opacity: 0.2">
                                      <p:cBhvr rctx="IE">
                                        <p:cTn id="13" dur="indefinite"/>
                                        <p:tgtEl>
                                          <p:spTgt spid="3"/>
                                        </p:tgtEl>
                                      </p:cBhvr>
                                    </p:animEffect>
                                  </p:childTnLst>
                                </p:cTn>
                              </p:par>
                              <p:par>
                                <p:cTn id="14" presetID="9" presetClass="emph" presetSubtype="0" grpId="0" nodeType="withEffect">
                                  <p:stCondLst>
                                    <p:cond delay="0"/>
                                  </p:stCondLst>
                                  <p:childTnLst>
                                    <p:set>
                                      <p:cBhvr rctx="PPT">
                                        <p:cTn id="15" dur="indefinite"/>
                                        <p:tgtEl>
                                          <p:spTgt spid="15"/>
                                        </p:tgtEl>
                                        <p:attrNameLst>
                                          <p:attrName>style.opacity</p:attrName>
                                        </p:attrNameLst>
                                      </p:cBhvr>
                                      <p:to>
                                        <p:strVal val="0.2"/>
                                      </p:to>
                                    </p:set>
                                    <p:animEffect filter="image" prLst="opacity: 0.2">
                                      <p:cBhvr rctx="IE">
                                        <p:cTn id="16" dur="indefinite"/>
                                        <p:tgtEl>
                                          <p:spTgt spid="15"/>
                                        </p:tgtEl>
                                      </p:cBhvr>
                                    </p:animEffect>
                                  </p:childTnLst>
                                </p:cTn>
                              </p:par>
                              <p:par>
                                <p:cTn id="17" presetID="9" presetClass="emph" presetSubtype="0" grpId="0" nodeType="withEffect">
                                  <p:stCondLst>
                                    <p:cond delay="0"/>
                                  </p:stCondLst>
                                  <p:childTnLst>
                                    <p:set>
                                      <p:cBhvr rctx="PPT">
                                        <p:cTn id="18" dur="indefinite"/>
                                        <p:tgtEl>
                                          <p:spTgt spid="16"/>
                                        </p:tgtEl>
                                        <p:attrNameLst>
                                          <p:attrName>style.opacity</p:attrName>
                                        </p:attrNameLst>
                                      </p:cBhvr>
                                      <p:to>
                                        <p:strVal val="0.2"/>
                                      </p:to>
                                    </p:set>
                                    <p:animEffect filter="image" prLst="opacity: 0.2">
                                      <p:cBhvr rctx="IE">
                                        <p:cTn id="19" dur="indefinite"/>
                                        <p:tgtEl>
                                          <p:spTgt spid="16"/>
                                        </p:tgtEl>
                                      </p:cBhvr>
                                    </p:animEffect>
                                  </p:childTnLst>
                                </p:cTn>
                              </p:par>
                              <p:par>
                                <p:cTn id="20" presetID="9" presetClass="emph" presetSubtype="0" grpId="0" nodeType="withEffect">
                                  <p:stCondLst>
                                    <p:cond delay="0"/>
                                  </p:stCondLst>
                                  <p:childTnLst>
                                    <p:set>
                                      <p:cBhvr rctx="PPT">
                                        <p:cTn id="21" dur="indefinite"/>
                                        <p:tgtEl>
                                          <p:spTgt spid="17"/>
                                        </p:tgtEl>
                                        <p:attrNameLst>
                                          <p:attrName>style.opacity</p:attrName>
                                        </p:attrNameLst>
                                      </p:cBhvr>
                                      <p:to>
                                        <p:strVal val="0.2"/>
                                      </p:to>
                                    </p:set>
                                    <p:animEffect filter="image" prLst="opacity: 0.2">
                                      <p:cBhvr rctx="IE">
                                        <p:cTn id="22" dur="indefinite"/>
                                        <p:tgtEl>
                                          <p:spTgt spid="17"/>
                                        </p:tgtEl>
                                      </p:cBhvr>
                                    </p:animEffect>
                                  </p:childTnLst>
                                </p:cTn>
                              </p:par>
                              <p:par>
                                <p:cTn id="23" presetID="9" presetClass="emph" presetSubtype="0" grpId="0" nodeType="withEffect">
                                  <p:stCondLst>
                                    <p:cond delay="0"/>
                                  </p:stCondLst>
                                  <p:childTnLst>
                                    <p:set>
                                      <p:cBhvr rctx="PPT">
                                        <p:cTn id="24" dur="indefinite"/>
                                        <p:tgtEl>
                                          <p:spTgt spid="18"/>
                                        </p:tgtEl>
                                        <p:attrNameLst>
                                          <p:attrName>style.opacity</p:attrName>
                                        </p:attrNameLst>
                                      </p:cBhvr>
                                      <p:to>
                                        <p:strVal val="0.2"/>
                                      </p:to>
                                    </p:set>
                                    <p:animEffect filter="image" prLst="opacity: 0.2">
                                      <p:cBhvr rctx="IE">
                                        <p:cTn id="25" dur="indefinite"/>
                                        <p:tgtEl>
                                          <p:spTgt spid="18"/>
                                        </p:tgtEl>
                                      </p:cBhvr>
                                    </p:animEffect>
                                  </p:childTnLst>
                                </p:cTn>
                              </p:par>
                              <p:par>
                                <p:cTn id="26" presetID="9" presetClass="emph" presetSubtype="0" grpId="0" nodeType="withEffect">
                                  <p:stCondLst>
                                    <p:cond delay="0"/>
                                  </p:stCondLst>
                                  <p:childTnLst>
                                    <p:set>
                                      <p:cBhvr rctx="PPT">
                                        <p:cTn id="27" dur="indefinite"/>
                                        <p:tgtEl>
                                          <p:spTgt spid="19"/>
                                        </p:tgtEl>
                                        <p:attrNameLst>
                                          <p:attrName>style.opacity</p:attrName>
                                        </p:attrNameLst>
                                      </p:cBhvr>
                                      <p:to>
                                        <p:strVal val="0.2"/>
                                      </p:to>
                                    </p:set>
                                    <p:animEffect filter="image" prLst="opacity: 0.2">
                                      <p:cBhvr rctx="IE">
                                        <p:cTn id="28"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5" grpId="0" animBg="1"/>
      <p:bldP spid="16" grpId="0" animBg="1"/>
      <p:bldP spid="17"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872" y="2111523"/>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1" name="Rounded Rectangle 10"/>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2" name="Right Arrow 11"/>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ight Arrow 12"/>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TextBox 13"/>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5" name="TextBox 14"/>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2479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5440"/>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1" name="Rounded Rectangle 10"/>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2" name="Right Arrow 11"/>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ight Arrow 12"/>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TextBox 13"/>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5" name="TextBox 14"/>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132042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593592"/>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3" name="Rounded Rectangle 12"/>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4" name="Right Arrow 13"/>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7" name="TextBox 16"/>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2055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3503774"/>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2" name="Rounded Rectangle 11"/>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3" name="Right Arrow 12"/>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ight Arrow 13"/>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TextBox 14"/>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6" name="TextBox 15"/>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15575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96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3" name="Rounded Rectangle 12"/>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4" name="Right Arrow 13"/>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7" name="TextBox 16"/>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19034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096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3" name="Rounded Rectangle 12"/>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4" name="Right Arrow 13"/>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7" name="TextBox 16"/>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18586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464820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96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3" name="Rounded Rectangle 12"/>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4" name="Right Arrow 13"/>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7" name="TextBox 16"/>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25097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42" presetClass="path" presetSubtype="0" accel="50000" decel="50000" fill="hold" nodeType="withEffect">
                                  <p:stCondLst>
                                    <p:cond delay="0"/>
                                  </p:stCondLst>
                                  <p:childTnLst>
                                    <p:animMotion origin="layout" path="M -4.72222E-6 4.9387E-6 L -0.05711 -0.00162 " pathEditMode="relative" rAng="0" ptsTypes="AA">
                                      <p:cBhvr>
                                        <p:cTn id="10" dur="500" fill="hold"/>
                                        <p:tgtEl>
                                          <p:spTgt spid="4"/>
                                        </p:tgtEl>
                                        <p:attrNameLst>
                                          <p:attrName>ppt_x</p:attrName>
                                          <p:attrName>ppt_y</p:attrName>
                                        </p:attrNameLst>
                                      </p:cBhvr>
                                      <p:rCtr x="-2865"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823"/>
            <a:ext cx="1525701" cy="1143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 y="1143000"/>
            <a:ext cx="1525701" cy="1143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599" y="3823"/>
            <a:ext cx="1525701" cy="11430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299" y="1143000"/>
            <a:ext cx="1525701" cy="1143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749" y="0"/>
            <a:ext cx="1525701" cy="11430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299" y="3823"/>
            <a:ext cx="1525701" cy="11430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299" y="3823"/>
            <a:ext cx="1525701" cy="114300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252" y="3823"/>
            <a:ext cx="1525701" cy="11430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700" y="1143000"/>
            <a:ext cx="1525701" cy="1143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849" y="1143000"/>
            <a:ext cx="1525701" cy="11430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2600" y="1146823"/>
            <a:ext cx="1525701" cy="114300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8299" y="1146823"/>
            <a:ext cx="1525701" cy="1143000"/>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2" y="2286000"/>
            <a:ext cx="1525701" cy="114300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429000"/>
            <a:ext cx="1525701" cy="114300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572000"/>
            <a:ext cx="1525701" cy="1143000"/>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715000"/>
            <a:ext cx="1525701" cy="114300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599" y="2291281"/>
            <a:ext cx="1525701" cy="114300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748" y="3434281"/>
            <a:ext cx="1525701" cy="114300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299" y="4577281"/>
            <a:ext cx="1525701" cy="114300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299" y="5715000"/>
            <a:ext cx="1525701" cy="1143000"/>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299" y="3434281"/>
            <a:ext cx="1525701" cy="114300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252" y="2291281"/>
            <a:ext cx="1525701" cy="1143000"/>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700" y="5715000"/>
            <a:ext cx="1525701" cy="114300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599" y="4572000"/>
            <a:ext cx="1525701" cy="114300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599" y="3429000"/>
            <a:ext cx="1525701" cy="1143000"/>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299" y="3434281"/>
            <a:ext cx="1525701" cy="1143000"/>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252" y="3434281"/>
            <a:ext cx="1525701" cy="1143000"/>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4252" y="5715000"/>
            <a:ext cx="1525701" cy="114300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299" y="2289823"/>
            <a:ext cx="1525701" cy="1143000"/>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91281"/>
            <a:ext cx="1525701" cy="11430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299" y="2291281"/>
            <a:ext cx="1525701" cy="1143000"/>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747" y="4572000"/>
            <a:ext cx="1525701" cy="1143000"/>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720281"/>
            <a:ext cx="1525701" cy="1143000"/>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4299" y="4572000"/>
            <a:ext cx="1525701" cy="1143000"/>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6803" y="4572000"/>
            <a:ext cx="1525701" cy="1143000"/>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5715000"/>
            <a:ext cx="1525701" cy="1143000"/>
          </a:xfrm>
          <a:prstGeom prst="rect">
            <a:avLst/>
          </a:prstGeom>
        </p:spPr>
      </p:pic>
      <p:sp>
        <p:nvSpPr>
          <p:cNvPr id="51" name="Rounded Rectangle 50"/>
          <p:cNvSpPr/>
          <p:nvPr/>
        </p:nvSpPr>
        <p:spPr>
          <a:xfrm>
            <a:off x="2301240" y="2176982"/>
            <a:ext cx="4541520" cy="794819"/>
          </a:xfrm>
          <a:prstGeom prst="roundRect">
            <a:avLst/>
          </a:prstGeom>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t>~</a:t>
            </a:r>
            <a:r>
              <a:rPr lang="en-US" sz="4000" dirty="0" smtClean="0"/>
              <a:t> Two Million Apps</a:t>
            </a:r>
            <a:endParaRPr lang="en-US" sz="4000" dirty="0"/>
          </a:p>
        </p:txBody>
      </p:sp>
      <p:pic>
        <p:nvPicPr>
          <p:cNvPr id="2052" name="Picture 4" descr="http://thecustomizewindows.com/wp-content/uploads/2011/11/Best-Android-Apps-List-of-50-Free-Android-App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444" y="60960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eimobile.com/wp-content/uploads/2012/01/Apple-App-Sto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6880" y="609601"/>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wp7connect.com/wp-content/uploads/2011/08/windowsphone-mango-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9250" y="609601"/>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www.fordesigner.com/imguploads/Image/cjbc/zcool/png20080526/121181176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3178" y="4766010"/>
            <a:ext cx="1152144" cy="115214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http://png-4.findicons.com/files/icons/61/dragon_soft/128/use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6457" y="4766010"/>
            <a:ext cx="1152143" cy="1152144"/>
          </a:xfrm>
          <a:prstGeom prst="rect">
            <a:avLst/>
          </a:prstGeom>
          <a:noFill/>
          <a:extLst>
            <a:ext uri="{909E8E84-426E-40DD-AFC4-6F175D3DCCD1}">
              <a14:hiddenFill xmlns:a14="http://schemas.microsoft.com/office/drawing/2010/main">
                <a:solidFill>
                  <a:srgbClr val="FFFFFF"/>
                </a:solidFill>
              </a14:hiddenFill>
            </a:ext>
          </a:extLst>
        </p:spPr>
      </p:pic>
      <p:sp>
        <p:nvSpPr>
          <p:cNvPr id="50" name="Rounded Rectangle 49"/>
          <p:cNvSpPr/>
          <p:nvPr/>
        </p:nvSpPr>
        <p:spPr>
          <a:xfrm>
            <a:off x="2164698" y="3657600"/>
            <a:ext cx="4845702" cy="779721"/>
          </a:xfrm>
          <a:prstGeom prst="round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&gt; 500,000 Developers</a:t>
            </a:r>
            <a:endParaRPr lang="en-US" sz="4000" dirty="0"/>
          </a:p>
        </p:txBody>
      </p:sp>
      <p:pic>
        <p:nvPicPr>
          <p:cNvPr id="52" name="Picture 10" descr="http://www.clker.com/cliparts/1/f/9/4/11949846671265795008people_juliane_krug_08c.sv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0200" y="4766010"/>
            <a:ext cx="668244" cy="11521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http://www.clker.com/cliparts/c/b/2/f/11949846681372218422people_juliane_krug_09a.svg.m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84172" y="4766010"/>
            <a:ext cx="691286" cy="11521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258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4"/>
                                      </p:to>
                                    </p:set>
                                    <p:animEffect filter="image" prLst="opacity: 0.4">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13"/>
                                        </p:tgtEl>
                                        <p:attrNameLst>
                                          <p:attrName>style.opacity</p:attrName>
                                        </p:attrNameLst>
                                      </p:cBhvr>
                                      <p:to>
                                        <p:strVal val="0.4"/>
                                      </p:to>
                                    </p:set>
                                    <p:animEffect filter="image" prLst="opacity: 0.4">
                                      <p:cBhvr rctx="IE">
                                        <p:cTn id="10" dur="indefinite"/>
                                        <p:tgtEl>
                                          <p:spTgt spid="13"/>
                                        </p:tgtEl>
                                      </p:cBhvr>
                                    </p:animEffect>
                                  </p:childTnLst>
                                </p:cTn>
                              </p:par>
                              <p:par>
                                <p:cTn id="11" presetID="9" presetClass="emph" presetSubtype="0" nodeType="withEffect">
                                  <p:stCondLst>
                                    <p:cond delay="0"/>
                                  </p:stCondLst>
                                  <p:childTnLst>
                                    <p:set>
                                      <p:cBhvr rctx="PPT">
                                        <p:cTn id="12" dur="indefinite"/>
                                        <p:tgtEl>
                                          <p:spTgt spid="14"/>
                                        </p:tgtEl>
                                        <p:attrNameLst>
                                          <p:attrName>style.opacity</p:attrName>
                                        </p:attrNameLst>
                                      </p:cBhvr>
                                      <p:to>
                                        <p:strVal val="0.4"/>
                                      </p:to>
                                    </p:set>
                                    <p:animEffect filter="image" prLst="opacity: 0.4">
                                      <p:cBhvr rctx="IE">
                                        <p:cTn id="13" dur="indefinite"/>
                                        <p:tgtEl>
                                          <p:spTgt spid="14"/>
                                        </p:tgtEl>
                                      </p:cBhvr>
                                    </p:animEffect>
                                  </p:childTnLst>
                                </p:cTn>
                              </p:par>
                              <p:par>
                                <p:cTn id="14" presetID="9" presetClass="emph" presetSubtype="0" nodeType="withEffect">
                                  <p:stCondLst>
                                    <p:cond delay="0"/>
                                  </p:stCondLst>
                                  <p:childTnLst>
                                    <p:set>
                                      <p:cBhvr rctx="PPT">
                                        <p:cTn id="15" dur="indefinite"/>
                                        <p:tgtEl>
                                          <p:spTgt spid="15"/>
                                        </p:tgtEl>
                                        <p:attrNameLst>
                                          <p:attrName>style.opacity</p:attrName>
                                        </p:attrNameLst>
                                      </p:cBhvr>
                                      <p:to>
                                        <p:strVal val="0.4"/>
                                      </p:to>
                                    </p:set>
                                    <p:animEffect filter="image" prLst="opacity: 0.4">
                                      <p:cBhvr rctx="IE">
                                        <p:cTn id="16" dur="indefinite"/>
                                        <p:tgtEl>
                                          <p:spTgt spid="15"/>
                                        </p:tgtEl>
                                      </p:cBhvr>
                                    </p:animEffect>
                                  </p:childTnLst>
                                </p:cTn>
                              </p:par>
                              <p:par>
                                <p:cTn id="17" presetID="9" presetClass="emph" presetSubtype="0" nodeType="withEffect">
                                  <p:stCondLst>
                                    <p:cond delay="0"/>
                                  </p:stCondLst>
                                  <p:childTnLst>
                                    <p:set>
                                      <p:cBhvr rctx="PPT">
                                        <p:cTn id="18" dur="indefinite"/>
                                        <p:tgtEl>
                                          <p:spTgt spid="16"/>
                                        </p:tgtEl>
                                        <p:attrNameLst>
                                          <p:attrName>style.opacity</p:attrName>
                                        </p:attrNameLst>
                                      </p:cBhvr>
                                      <p:to>
                                        <p:strVal val="0.4"/>
                                      </p:to>
                                    </p:set>
                                    <p:animEffect filter="image" prLst="opacity: 0.4">
                                      <p:cBhvr rctx="IE">
                                        <p:cTn id="19" dur="indefinite"/>
                                        <p:tgtEl>
                                          <p:spTgt spid="16"/>
                                        </p:tgtEl>
                                      </p:cBhvr>
                                    </p:animEffect>
                                  </p:childTnLst>
                                </p:cTn>
                              </p:par>
                              <p:par>
                                <p:cTn id="20" presetID="9" presetClass="emph" presetSubtype="0" nodeType="withEffect">
                                  <p:stCondLst>
                                    <p:cond delay="0"/>
                                  </p:stCondLst>
                                  <p:childTnLst>
                                    <p:set>
                                      <p:cBhvr rctx="PPT">
                                        <p:cTn id="21" dur="indefinite"/>
                                        <p:tgtEl>
                                          <p:spTgt spid="17"/>
                                        </p:tgtEl>
                                        <p:attrNameLst>
                                          <p:attrName>style.opacity</p:attrName>
                                        </p:attrNameLst>
                                      </p:cBhvr>
                                      <p:to>
                                        <p:strVal val="0.4"/>
                                      </p:to>
                                    </p:set>
                                    <p:animEffect filter="image" prLst="opacity: 0.4">
                                      <p:cBhvr rctx="IE">
                                        <p:cTn id="22" dur="indefinite"/>
                                        <p:tgtEl>
                                          <p:spTgt spid="17"/>
                                        </p:tgtEl>
                                      </p:cBhvr>
                                    </p:animEffect>
                                  </p:childTnLst>
                                </p:cTn>
                              </p:par>
                              <p:par>
                                <p:cTn id="23" presetID="9" presetClass="emph" presetSubtype="0" nodeType="withEffect">
                                  <p:stCondLst>
                                    <p:cond delay="0"/>
                                  </p:stCondLst>
                                  <p:childTnLst>
                                    <p:set>
                                      <p:cBhvr rctx="PPT">
                                        <p:cTn id="24" dur="indefinite"/>
                                        <p:tgtEl>
                                          <p:spTgt spid="18"/>
                                        </p:tgtEl>
                                        <p:attrNameLst>
                                          <p:attrName>style.opacity</p:attrName>
                                        </p:attrNameLst>
                                      </p:cBhvr>
                                      <p:to>
                                        <p:strVal val="0.4"/>
                                      </p:to>
                                    </p:set>
                                    <p:animEffect filter="image" prLst="opacity: 0.4">
                                      <p:cBhvr rctx="IE">
                                        <p:cTn id="25" dur="indefinite"/>
                                        <p:tgtEl>
                                          <p:spTgt spid="18"/>
                                        </p:tgtEl>
                                      </p:cBhvr>
                                    </p:animEffect>
                                  </p:childTnLst>
                                </p:cTn>
                              </p:par>
                              <p:par>
                                <p:cTn id="26" presetID="9" presetClass="emph" presetSubtype="0" nodeType="withEffect">
                                  <p:stCondLst>
                                    <p:cond delay="0"/>
                                  </p:stCondLst>
                                  <p:childTnLst>
                                    <p:set>
                                      <p:cBhvr rctx="PPT">
                                        <p:cTn id="27" dur="indefinite"/>
                                        <p:tgtEl>
                                          <p:spTgt spid="19"/>
                                        </p:tgtEl>
                                        <p:attrNameLst>
                                          <p:attrName>style.opacity</p:attrName>
                                        </p:attrNameLst>
                                      </p:cBhvr>
                                      <p:to>
                                        <p:strVal val="0.4"/>
                                      </p:to>
                                    </p:set>
                                    <p:animEffect filter="image" prLst="opacity: 0.4">
                                      <p:cBhvr rctx="IE">
                                        <p:cTn id="28" dur="indefinite"/>
                                        <p:tgtEl>
                                          <p:spTgt spid="19"/>
                                        </p:tgtEl>
                                      </p:cBhvr>
                                    </p:animEffect>
                                  </p:childTnLst>
                                </p:cTn>
                              </p:par>
                              <p:par>
                                <p:cTn id="29" presetID="9" presetClass="emph" presetSubtype="0" nodeType="withEffect">
                                  <p:stCondLst>
                                    <p:cond delay="0"/>
                                  </p:stCondLst>
                                  <p:childTnLst>
                                    <p:set>
                                      <p:cBhvr rctx="PPT">
                                        <p:cTn id="30" dur="indefinite"/>
                                        <p:tgtEl>
                                          <p:spTgt spid="20"/>
                                        </p:tgtEl>
                                        <p:attrNameLst>
                                          <p:attrName>style.opacity</p:attrName>
                                        </p:attrNameLst>
                                      </p:cBhvr>
                                      <p:to>
                                        <p:strVal val="0.4"/>
                                      </p:to>
                                    </p:set>
                                    <p:animEffect filter="image" prLst="opacity: 0.4">
                                      <p:cBhvr rctx="IE">
                                        <p:cTn id="31" dur="indefinite"/>
                                        <p:tgtEl>
                                          <p:spTgt spid="20"/>
                                        </p:tgtEl>
                                      </p:cBhvr>
                                    </p:animEffect>
                                  </p:childTnLst>
                                </p:cTn>
                              </p:par>
                              <p:par>
                                <p:cTn id="32" presetID="9" presetClass="emph" presetSubtype="0" nodeType="withEffect">
                                  <p:stCondLst>
                                    <p:cond delay="0"/>
                                  </p:stCondLst>
                                  <p:childTnLst>
                                    <p:set>
                                      <p:cBhvr rctx="PPT">
                                        <p:cTn id="33" dur="indefinite"/>
                                        <p:tgtEl>
                                          <p:spTgt spid="21"/>
                                        </p:tgtEl>
                                        <p:attrNameLst>
                                          <p:attrName>style.opacity</p:attrName>
                                        </p:attrNameLst>
                                      </p:cBhvr>
                                      <p:to>
                                        <p:strVal val="0.4"/>
                                      </p:to>
                                    </p:set>
                                    <p:animEffect filter="image" prLst="opacity: 0.4">
                                      <p:cBhvr rctx="IE">
                                        <p:cTn id="34" dur="indefinite"/>
                                        <p:tgtEl>
                                          <p:spTgt spid="21"/>
                                        </p:tgtEl>
                                      </p:cBhvr>
                                    </p:animEffect>
                                  </p:childTnLst>
                                </p:cTn>
                              </p:par>
                              <p:par>
                                <p:cTn id="35" presetID="9" presetClass="emph" presetSubtype="0" nodeType="withEffect">
                                  <p:stCondLst>
                                    <p:cond delay="0"/>
                                  </p:stCondLst>
                                  <p:childTnLst>
                                    <p:set>
                                      <p:cBhvr rctx="PPT">
                                        <p:cTn id="36" dur="indefinite"/>
                                        <p:tgtEl>
                                          <p:spTgt spid="22"/>
                                        </p:tgtEl>
                                        <p:attrNameLst>
                                          <p:attrName>style.opacity</p:attrName>
                                        </p:attrNameLst>
                                      </p:cBhvr>
                                      <p:to>
                                        <p:strVal val="0.4"/>
                                      </p:to>
                                    </p:set>
                                    <p:animEffect filter="image" prLst="opacity: 0.4">
                                      <p:cBhvr rctx="IE">
                                        <p:cTn id="37" dur="indefinite"/>
                                        <p:tgtEl>
                                          <p:spTgt spid="22"/>
                                        </p:tgtEl>
                                      </p:cBhvr>
                                    </p:animEffect>
                                  </p:childTnLst>
                                </p:cTn>
                              </p:par>
                              <p:par>
                                <p:cTn id="38" presetID="9" presetClass="emph" presetSubtype="0" nodeType="withEffect">
                                  <p:stCondLst>
                                    <p:cond delay="0"/>
                                  </p:stCondLst>
                                  <p:childTnLst>
                                    <p:set>
                                      <p:cBhvr rctx="PPT">
                                        <p:cTn id="39" dur="indefinite"/>
                                        <p:tgtEl>
                                          <p:spTgt spid="23"/>
                                        </p:tgtEl>
                                        <p:attrNameLst>
                                          <p:attrName>style.opacity</p:attrName>
                                        </p:attrNameLst>
                                      </p:cBhvr>
                                      <p:to>
                                        <p:strVal val="0.4"/>
                                      </p:to>
                                    </p:set>
                                    <p:animEffect filter="image" prLst="opacity: 0.4">
                                      <p:cBhvr rctx="IE">
                                        <p:cTn id="40" dur="indefinite"/>
                                        <p:tgtEl>
                                          <p:spTgt spid="23"/>
                                        </p:tgtEl>
                                      </p:cBhvr>
                                    </p:animEffect>
                                  </p:childTnLst>
                                </p:cTn>
                              </p:par>
                              <p:par>
                                <p:cTn id="41" presetID="9" presetClass="emph" presetSubtype="0" nodeType="withEffect">
                                  <p:stCondLst>
                                    <p:cond delay="0"/>
                                  </p:stCondLst>
                                  <p:childTnLst>
                                    <p:set>
                                      <p:cBhvr rctx="PPT">
                                        <p:cTn id="42" dur="indefinite"/>
                                        <p:tgtEl>
                                          <p:spTgt spid="24"/>
                                        </p:tgtEl>
                                        <p:attrNameLst>
                                          <p:attrName>style.opacity</p:attrName>
                                        </p:attrNameLst>
                                      </p:cBhvr>
                                      <p:to>
                                        <p:strVal val="0.4"/>
                                      </p:to>
                                    </p:set>
                                    <p:animEffect filter="image" prLst="opacity: 0.4">
                                      <p:cBhvr rctx="IE">
                                        <p:cTn id="43" dur="indefinite"/>
                                        <p:tgtEl>
                                          <p:spTgt spid="24"/>
                                        </p:tgtEl>
                                      </p:cBhvr>
                                    </p:animEffect>
                                  </p:childTnLst>
                                </p:cTn>
                              </p:par>
                              <p:par>
                                <p:cTn id="44" presetID="9" presetClass="emph" presetSubtype="0" nodeType="withEffect">
                                  <p:stCondLst>
                                    <p:cond delay="0"/>
                                  </p:stCondLst>
                                  <p:childTnLst>
                                    <p:set>
                                      <p:cBhvr rctx="PPT">
                                        <p:cTn id="45" dur="indefinite"/>
                                        <p:tgtEl>
                                          <p:spTgt spid="25"/>
                                        </p:tgtEl>
                                        <p:attrNameLst>
                                          <p:attrName>style.opacity</p:attrName>
                                        </p:attrNameLst>
                                      </p:cBhvr>
                                      <p:to>
                                        <p:strVal val="0.4"/>
                                      </p:to>
                                    </p:set>
                                    <p:animEffect filter="image" prLst="opacity: 0.4">
                                      <p:cBhvr rctx="IE">
                                        <p:cTn id="46" dur="indefinite"/>
                                        <p:tgtEl>
                                          <p:spTgt spid="25"/>
                                        </p:tgtEl>
                                      </p:cBhvr>
                                    </p:animEffect>
                                  </p:childTnLst>
                                </p:cTn>
                              </p:par>
                              <p:par>
                                <p:cTn id="47" presetID="9" presetClass="emph" presetSubtype="0" nodeType="withEffect">
                                  <p:stCondLst>
                                    <p:cond delay="0"/>
                                  </p:stCondLst>
                                  <p:childTnLst>
                                    <p:set>
                                      <p:cBhvr rctx="PPT">
                                        <p:cTn id="48" dur="indefinite"/>
                                        <p:tgtEl>
                                          <p:spTgt spid="26"/>
                                        </p:tgtEl>
                                        <p:attrNameLst>
                                          <p:attrName>style.opacity</p:attrName>
                                        </p:attrNameLst>
                                      </p:cBhvr>
                                      <p:to>
                                        <p:strVal val="0.4"/>
                                      </p:to>
                                    </p:set>
                                    <p:animEffect filter="image" prLst="opacity: 0.4">
                                      <p:cBhvr rctx="IE">
                                        <p:cTn id="49" dur="indefinite"/>
                                        <p:tgtEl>
                                          <p:spTgt spid="26"/>
                                        </p:tgtEl>
                                      </p:cBhvr>
                                    </p:animEffect>
                                  </p:childTnLst>
                                </p:cTn>
                              </p:par>
                              <p:par>
                                <p:cTn id="50" presetID="9" presetClass="emph" presetSubtype="0" nodeType="withEffect">
                                  <p:stCondLst>
                                    <p:cond delay="0"/>
                                  </p:stCondLst>
                                  <p:childTnLst>
                                    <p:set>
                                      <p:cBhvr rctx="PPT">
                                        <p:cTn id="51" dur="indefinite"/>
                                        <p:tgtEl>
                                          <p:spTgt spid="27"/>
                                        </p:tgtEl>
                                        <p:attrNameLst>
                                          <p:attrName>style.opacity</p:attrName>
                                        </p:attrNameLst>
                                      </p:cBhvr>
                                      <p:to>
                                        <p:strVal val="0.4"/>
                                      </p:to>
                                    </p:set>
                                    <p:animEffect filter="image" prLst="opacity: 0.4">
                                      <p:cBhvr rctx="IE">
                                        <p:cTn id="52" dur="indefinite"/>
                                        <p:tgtEl>
                                          <p:spTgt spid="27"/>
                                        </p:tgtEl>
                                      </p:cBhvr>
                                    </p:animEffect>
                                  </p:childTnLst>
                                </p:cTn>
                              </p:par>
                              <p:par>
                                <p:cTn id="53" presetID="9" presetClass="emph" presetSubtype="0" nodeType="withEffect">
                                  <p:stCondLst>
                                    <p:cond delay="0"/>
                                  </p:stCondLst>
                                  <p:childTnLst>
                                    <p:set>
                                      <p:cBhvr rctx="PPT">
                                        <p:cTn id="54" dur="indefinite"/>
                                        <p:tgtEl>
                                          <p:spTgt spid="28"/>
                                        </p:tgtEl>
                                        <p:attrNameLst>
                                          <p:attrName>style.opacity</p:attrName>
                                        </p:attrNameLst>
                                      </p:cBhvr>
                                      <p:to>
                                        <p:strVal val="0.4"/>
                                      </p:to>
                                    </p:set>
                                    <p:animEffect filter="image" prLst="opacity: 0.4">
                                      <p:cBhvr rctx="IE">
                                        <p:cTn id="55" dur="indefinite"/>
                                        <p:tgtEl>
                                          <p:spTgt spid="28"/>
                                        </p:tgtEl>
                                      </p:cBhvr>
                                    </p:animEffect>
                                  </p:childTnLst>
                                </p:cTn>
                              </p:par>
                              <p:par>
                                <p:cTn id="56" presetID="9" presetClass="emph" presetSubtype="0" nodeType="withEffect">
                                  <p:stCondLst>
                                    <p:cond delay="0"/>
                                  </p:stCondLst>
                                  <p:childTnLst>
                                    <p:set>
                                      <p:cBhvr rctx="PPT">
                                        <p:cTn id="57" dur="indefinite"/>
                                        <p:tgtEl>
                                          <p:spTgt spid="29"/>
                                        </p:tgtEl>
                                        <p:attrNameLst>
                                          <p:attrName>style.opacity</p:attrName>
                                        </p:attrNameLst>
                                      </p:cBhvr>
                                      <p:to>
                                        <p:strVal val="0.4"/>
                                      </p:to>
                                    </p:set>
                                    <p:animEffect filter="image" prLst="opacity: 0.4">
                                      <p:cBhvr rctx="IE">
                                        <p:cTn id="58" dur="indefinite"/>
                                        <p:tgtEl>
                                          <p:spTgt spid="29"/>
                                        </p:tgtEl>
                                      </p:cBhvr>
                                    </p:animEffect>
                                  </p:childTnLst>
                                </p:cTn>
                              </p:par>
                              <p:par>
                                <p:cTn id="59" presetID="9" presetClass="emph" presetSubtype="0" nodeType="withEffect">
                                  <p:stCondLst>
                                    <p:cond delay="0"/>
                                  </p:stCondLst>
                                  <p:childTnLst>
                                    <p:set>
                                      <p:cBhvr rctx="PPT">
                                        <p:cTn id="60" dur="indefinite"/>
                                        <p:tgtEl>
                                          <p:spTgt spid="30"/>
                                        </p:tgtEl>
                                        <p:attrNameLst>
                                          <p:attrName>style.opacity</p:attrName>
                                        </p:attrNameLst>
                                      </p:cBhvr>
                                      <p:to>
                                        <p:strVal val="0.4"/>
                                      </p:to>
                                    </p:set>
                                    <p:animEffect filter="image" prLst="opacity: 0.4">
                                      <p:cBhvr rctx="IE">
                                        <p:cTn id="61" dur="indefinite"/>
                                        <p:tgtEl>
                                          <p:spTgt spid="30"/>
                                        </p:tgtEl>
                                      </p:cBhvr>
                                    </p:animEffect>
                                  </p:childTnLst>
                                </p:cTn>
                              </p:par>
                              <p:par>
                                <p:cTn id="62" presetID="9" presetClass="emph" presetSubtype="0" nodeType="withEffect">
                                  <p:stCondLst>
                                    <p:cond delay="0"/>
                                  </p:stCondLst>
                                  <p:childTnLst>
                                    <p:set>
                                      <p:cBhvr rctx="PPT">
                                        <p:cTn id="63" dur="indefinite"/>
                                        <p:tgtEl>
                                          <p:spTgt spid="31"/>
                                        </p:tgtEl>
                                        <p:attrNameLst>
                                          <p:attrName>style.opacity</p:attrName>
                                        </p:attrNameLst>
                                      </p:cBhvr>
                                      <p:to>
                                        <p:strVal val="0.4"/>
                                      </p:to>
                                    </p:set>
                                    <p:animEffect filter="image" prLst="opacity: 0.4">
                                      <p:cBhvr rctx="IE">
                                        <p:cTn id="64" dur="indefinite"/>
                                        <p:tgtEl>
                                          <p:spTgt spid="31"/>
                                        </p:tgtEl>
                                      </p:cBhvr>
                                    </p:animEffect>
                                  </p:childTnLst>
                                </p:cTn>
                              </p:par>
                              <p:par>
                                <p:cTn id="65" presetID="9" presetClass="emph" presetSubtype="0" nodeType="withEffect">
                                  <p:stCondLst>
                                    <p:cond delay="0"/>
                                  </p:stCondLst>
                                  <p:childTnLst>
                                    <p:set>
                                      <p:cBhvr rctx="PPT">
                                        <p:cTn id="66" dur="indefinite"/>
                                        <p:tgtEl>
                                          <p:spTgt spid="32"/>
                                        </p:tgtEl>
                                        <p:attrNameLst>
                                          <p:attrName>style.opacity</p:attrName>
                                        </p:attrNameLst>
                                      </p:cBhvr>
                                      <p:to>
                                        <p:strVal val="0.4"/>
                                      </p:to>
                                    </p:set>
                                    <p:animEffect filter="image" prLst="opacity: 0.4">
                                      <p:cBhvr rctx="IE">
                                        <p:cTn id="67" dur="indefinite"/>
                                        <p:tgtEl>
                                          <p:spTgt spid="32"/>
                                        </p:tgtEl>
                                      </p:cBhvr>
                                    </p:animEffect>
                                  </p:childTnLst>
                                </p:cTn>
                              </p:par>
                              <p:par>
                                <p:cTn id="68" presetID="9" presetClass="emph" presetSubtype="0" nodeType="withEffect">
                                  <p:stCondLst>
                                    <p:cond delay="0"/>
                                  </p:stCondLst>
                                  <p:childTnLst>
                                    <p:set>
                                      <p:cBhvr rctx="PPT">
                                        <p:cTn id="69" dur="indefinite"/>
                                        <p:tgtEl>
                                          <p:spTgt spid="33"/>
                                        </p:tgtEl>
                                        <p:attrNameLst>
                                          <p:attrName>style.opacity</p:attrName>
                                        </p:attrNameLst>
                                      </p:cBhvr>
                                      <p:to>
                                        <p:strVal val="0.4"/>
                                      </p:to>
                                    </p:set>
                                    <p:animEffect filter="image" prLst="opacity: 0.4">
                                      <p:cBhvr rctx="IE">
                                        <p:cTn id="70" dur="indefinite"/>
                                        <p:tgtEl>
                                          <p:spTgt spid="33"/>
                                        </p:tgtEl>
                                      </p:cBhvr>
                                    </p:animEffect>
                                  </p:childTnLst>
                                </p:cTn>
                              </p:par>
                              <p:par>
                                <p:cTn id="71" presetID="9" presetClass="emph" presetSubtype="0" nodeType="withEffect">
                                  <p:stCondLst>
                                    <p:cond delay="0"/>
                                  </p:stCondLst>
                                  <p:childTnLst>
                                    <p:set>
                                      <p:cBhvr rctx="PPT">
                                        <p:cTn id="72" dur="indefinite"/>
                                        <p:tgtEl>
                                          <p:spTgt spid="34"/>
                                        </p:tgtEl>
                                        <p:attrNameLst>
                                          <p:attrName>style.opacity</p:attrName>
                                        </p:attrNameLst>
                                      </p:cBhvr>
                                      <p:to>
                                        <p:strVal val="0.4"/>
                                      </p:to>
                                    </p:set>
                                    <p:animEffect filter="image" prLst="opacity: 0.4">
                                      <p:cBhvr rctx="IE">
                                        <p:cTn id="73" dur="indefinite"/>
                                        <p:tgtEl>
                                          <p:spTgt spid="34"/>
                                        </p:tgtEl>
                                      </p:cBhvr>
                                    </p:animEffect>
                                  </p:childTnLst>
                                </p:cTn>
                              </p:par>
                              <p:par>
                                <p:cTn id="74" presetID="9" presetClass="emph" presetSubtype="0" nodeType="withEffect">
                                  <p:stCondLst>
                                    <p:cond delay="0"/>
                                  </p:stCondLst>
                                  <p:childTnLst>
                                    <p:set>
                                      <p:cBhvr rctx="PPT">
                                        <p:cTn id="75" dur="indefinite"/>
                                        <p:tgtEl>
                                          <p:spTgt spid="35"/>
                                        </p:tgtEl>
                                        <p:attrNameLst>
                                          <p:attrName>style.opacity</p:attrName>
                                        </p:attrNameLst>
                                      </p:cBhvr>
                                      <p:to>
                                        <p:strVal val="0.4"/>
                                      </p:to>
                                    </p:set>
                                    <p:animEffect filter="image" prLst="opacity: 0.4">
                                      <p:cBhvr rctx="IE">
                                        <p:cTn id="76" dur="indefinite"/>
                                        <p:tgtEl>
                                          <p:spTgt spid="35"/>
                                        </p:tgtEl>
                                      </p:cBhvr>
                                    </p:animEffect>
                                  </p:childTnLst>
                                </p:cTn>
                              </p:par>
                              <p:par>
                                <p:cTn id="77" presetID="9" presetClass="emph" presetSubtype="0" nodeType="withEffect">
                                  <p:stCondLst>
                                    <p:cond delay="0"/>
                                  </p:stCondLst>
                                  <p:childTnLst>
                                    <p:set>
                                      <p:cBhvr rctx="PPT">
                                        <p:cTn id="78" dur="indefinite"/>
                                        <p:tgtEl>
                                          <p:spTgt spid="36"/>
                                        </p:tgtEl>
                                        <p:attrNameLst>
                                          <p:attrName>style.opacity</p:attrName>
                                        </p:attrNameLst>
                                      </p:cBhvr>
                                      <p:to>
                                        <p:strVal val="0.4"/>
                                      </p:to>
                                    </p:set>
                                    <p:animEffect filter="image" prLst="opacity: 0.4">
                                      <p:cBhvr rctx="IE">
                                        <p:cTn id="79" dur="indefinite"/>
                                        <p:tgtEl>
                                          <p:spTgt spid="36"/>
                                        </p:tgtEl>
                                      </p:cBhvr>
                                    </p:animEffect>
                                  </p:childTnLst>
                                </p:cTn>
                              </p:par>
                              <p:par>
                                <p:cTn id="80" presetID="9" presetClass="emph" presetSubtype="0" nodeType="withEffect">
                                  <p:stCondLst>
                                    <p:cond delay="0"/>
                                  </p:stCondLst>
                                  <p:childTnLst>
                                    <p:set>
                                      <p:cBhvr rctx="PPT">
                                        <p:cTn id="81" dur="indefinite"/>
                                        <p:tgtEl>
                                          <p:spTgt spid="37"/>
                                        </p:tgtEl>
                                        <p:attrNameLst>
                                          <p:attrName>style.opacity</p:attrName>
                                        </p:attrNameLst>
                                      </p:cBhvr>
                                      <p:to>
                                        <p:strVal val="0.4"/>
                                      </p:to>
                                    </p:set>
                                    <p:animEffect filter="image" prLst="opacity: 0.4">
                                      <p:cBhvr rctx="IE">
                                        <p:cTn id="82" dur="indefinite"/>
                                        <p:tgtEl>
                                          <p:spTgt spid="37"/>
                                        </p:tgtEl>
                                      </p:cBhvr>
                                    </p:animEffect>
                                  </p:childTnLst>
                                </p:cTn>
                              </p:par>
                              <p:par>
                                <p:cTn id="83" presetID="9" presetClass="emph" presetSubtype="0" nodeType="withEffect">
                                  <p:stCondLst>
                                    <p:cond delay="0"/>
                                  </p:stCondLst>
                                  <p:childTnLst>
                                    <p:set>
                                      <p:cBhvr rctx="PPT">
                                        <p:cTn id="84" dur="indefinite"/>
                                        <p:tgtEl>
                                          <p:spTgt spid="38"/>
                                        </p:tgtEl>
                                        <p:attrNameLst>
                                          <p:attrName>style.opacity</p:attrName>
                                        </p:attrNameLst>
                                      </p:cBhvr>
                                      <p:to>
                                        <p:strVal val="0.4"/>
                                      </p:to>
                                    </p:set>
                                    <p:animEffect filter="image" prLst="opacity: 0.4">
                                      <p:cBhvr rctx="IE">
                                        <p:cTn id="85" dur="indefinite"/>
                                        <p:tgtEl>
                                          <p:spTgt spid="38"/>
                                        </p:tgtEl>
                                      </p:cBhvr>
                                    </p:animEffect>
                                  </p:childTnLst>
                                </p:cTn>
                              </p:par>
                              <p:par>
                                <p:cTn id="86" presetID="9" presetClass="emph" presetSubtype="0" nodeType="withEffect">
                                  <p:stCondLst>
                                    <p:cond delay="0"/>
                                  </p:stCondLst>
                                  <p:childTnLst>
                                    <p:set>
                                      <p:cBhvr rctx="PPT">
                                        <p:cTn id="87" dur="indefinite"/>
                                        <p:tgtEl>
                                          <p:spTgt spid="39"/>
                                        </p:tgtEl>
                                        <p:attrNameLst>
                                          <p:attrName>style.opacity</p:attrName>
                                        </p:attrNameLst>
                                      </p:cBhvr>
                                      <p:to>
                                        <p:strVal val="0.4"/>
                                      </p:to>
                                    </p:set>
                                    <p:animEffect filter="image" prLst="opacity: 0.4">
                                      <p:cBhvr rctx="IE">
                                        <p:cTn id="88" dur="indefinite"/>
                                        <p:tgtEl>
                                          <p:spTgt spid="39"/>
                                        </p:tgtEl>
                                      </p:cBhvr>
                                    </p:animEffect>
                                  </p:childTnLst>
                                </p:cTn>
                              </p:par>
                              <p:par>
                                <p:cTn id="89" presetID="9" presetClass="emph" presetSubtype="0" nodeType="withEffect">
                                  <p:stCondLst>
                                    <p:cond delay="0"/>
                                  </p:stCondLst>
                                  <p:childTnLst>
                                    <p:set>
                                      <p:cBhvr rctx="PPT">
                                        <p:cTn id="90" dur="indefinite"/>
                                        <p:tgtEl>
                                          <p:spTgt spid="40"/>
                                        </p:tgtEl>
                                        <p:attrNameLst>
                                          <p:attrName>style.opacity</p:attrName>
                                        </p:attrNameLst>
                                      </p:cBhvr>
                                      <p:to>
                                        <p:strVal val="0.4"/>
                                      </p:to>
                                    </p:set>
                                    <p:animEffect filter="image" prLst="opacity: 0.4">
                                      <p:cBhvr rctx="IE">
                                        <p:cTn id="91" dur="indefinite"/>
                                        <p:tgtEl>
                                          <p:spTgt spid="40"/>
                                        </p:tgtEl>
                                      </p:cBhvr>
                                    </p:animEffect>
                                  </p:childTnLst>
                                </p:cTn>
                              </p:par>
                              <p:par>
                                <p:cTn id="92" presetID="9" presetClass="emph" presetSubtype="0" nodeType="withEffect">
                                  <p:stCondLst>
                                    <p:cond delay="0"/>
                                  </p:stCondLst>
                                  <p:childTnLst>
                                    <p:set>
                                      <p:cBhvr rctx="PPT">
                                        <p:cTn id="93" dur="indefinite"/>
                                        <p:tgtEl>
                                          <p:spTgt spid="41"/>
                                        </p:tgtEl>
                                        <p:attrNameLst>
                                          <p:attrName>style.opacity</p:attrName>
                                        </p:attrNameLst>
                                      </p:cBhvr>
                                      <p:to>
                                        <p:strVal val="0.4"/>
                                      </p:to>
                                    </p:set>
                                    <p:animEffect filter="image" prLst="opacity: 0.4">
                                      <p:cBhvr rctx="IE">
                                        <p:cTn id="94" dur="indefinite"/>
                                        <p:tgtEl>
                                          <p:spTgt spid="41"/>
                                        </p:tgtEl>
                                      </p:cBhvr>
                                    </p:animEffect>
                                  </p:childTnLst>
                                </p:cTn>
                              </p:par>
                              <p:par>
                                <p:cTn id="95" presetID="9" presetClass="emph" presetSubtype="0" nodeType="withEffect">
                                  <p:stCondLst>
                                    <p:cond delay="0"/>
                                  </p:stCondLst>
                                  <p:childTnLst>
                                    <p:set>
                                      <p:cBhvr rctx="PPT">
                                        <p:cTn id="96" dur="indefinite"/>
                                        <p:tgtEl>
                                          <p:spTgt spid="42"/>
                                        </p:tgtEl>
                                        <p:attrNameLst>
                                          <p:attrName>style.opacity</p:attrName>
                                        </p:attrNameLst>
                                      </p:cBhvr>
                                      <p:to>
                                        <p:strVal val="0.4"/>
                                      </p:to>
                                    </p:set>
                                    <p:animEffect filter="image" prLst="opacity: 0.4">
                                      <p:cBhvr rctx="IE">
                                        <p:cTn id="97" dur="indefinite"/>
                                        <p:tgtEl>
                                          <p:spTgt spid="42"/>
                                        </p:tgtEl>
                                      </p:cBhvr>
                                    </p:animEffect>
                                  </p:childTnLst>
                                </p:cTn>
                              </p:par>
                              <p:par>
                                <p:cTn id="98" presetID="9" presetClass="emph" presetSubtype="0" nodeType="withEffect">
                                  <p:stCondLst>
                                    <p:cond delay="0"/>
                                  </p:stCondLst>
                                  <p:childTnLst>
                                    <p:set>
                                      <p:cBhvr rctx="PPT">
                                        <p:cTn id="99" dur="indefinite"/>
                                        <p:tgtEl>
                                          <p:spTgt spid="43"/>
                                        </p:tgtEl>
                                        <p:attrNameLst>
                                          <p:attrName>style.opacity</p:attrName>
                                        </p:attrNameLst>
                                      </p:cBhvr>
                                      <p:to>
                                        <p:strVal val="0.4"/>
                                      </p:to>
                                    </p:set>
                                    <p:animEffect filter="image" prLst="opacity: 0.4">
                                      <p:cBhvr rctx="IE">
                                        <p:cTn id="100" dur="indefinite"/>
                                        <p:tgtEl>
                                          <p:spTgt spid="43"/>
                                        </p:tgtEl>
                                      </p:cBhvr>
                                    </p:animEffect>
                                  </p:childTnLst>
                                </p:cTn>
                              </p:par>
                              <p:par>
                                <p:cTn id="101" presetID="9" presetClass="emph" presetSubtype="0" nodeType="withEffect">
                                  <p:stCondLst>
                                    <p:cond delay="0"/>
                                  </p:stCondLst>
                                  <p:childTnLst>
                                    <p:set>
                                      <p:cBhvr rctx="PPT">
                                        <p:cTn id="102" dur="indefinite"/>
                                        <p:tgtEl>
                                          <p:spTgt spid="44"/>
                                        </p:tgtEl>
                                        <p:attrNameLst>
                                          <p:attrName>style.opacity</p:attrName>
                                        </p:attrNameLst>
                                      </p:cBhvr>
                                      <p:to>
                                        <p:strVal val="0.4"/>
                                      </p:to>
                                    </p:set>
                                    <p:animEffect filter="image" prLst="opacity: 0.4">
                                      <p:cBhvr rctx="IE">
                                        <p:cTn id="103" dur="indefinite"/>
                                        <p:tgtEl>
                                          <p:spTgt spid="44"/>
                                        </p:tgtEl>
                                      </p:cBhvr>
                                    </p:animEffect>
                                  </p:childTnLst>
                                </p:cTn>
                              </p:par>
                              <p:par>
                                <p:cTn id="104" presetID="9" presetClass="emph" presetSubtype="0" nodeType="withEffect">
                                  <p:stCondLst>
                                    <p:cond delay="0"/>
                                  </p:stCondLst>
                                  <p:childTnLst>
                                    <p:set>
                                      <p:cBhvr rctx="PPT">
                                        <p:cTn id="105" dur="indefinite"/>
                                        <p:tgtEl>
                                          <p:spTgt spid="45"/>
                                        </p:tgtEl>
                                        <p:attrNameLst>
                                          <p:attrName>style.opacity</p:attrName>
                                        </p:attrNameLst>
                                      </p:cBhvr>
                                      <p:to>
                                        <p:strVal val="0.4"/>
                                      </p:to>
                                    </p:set>
                                    <p:animEffect filter="image" prLst="opacity: 0.4">
                                      <p:cBhvr rctx="IE">
                                        <p:cTn id="106" dur="indefinite"/>
                                        <p:tgtEl>
                                          <p:spTgt spid="45"/>
                                        </p:tgtEl>
                                      </p:cBhvr>
                                    </p:animEffect>
                                  </p:childTnLst>
                                </p:cTn>
                              </p:par>
                              <p:par>
                                <p:cTn id="107" presetID="9" presetClass="emph" presetSubtype="0" nodeType="withEffect">
                                  <p:stCondLst>
                                    <p:cond delay="0"/>
                                  </p:stCondLst>
                                  <p:childTnLst>
                                    <p:set>
                                      <p:cBhvr rctx="PPT">
                                        <p:cTn id="108" dur="indefinite"/>
                                        <p:tgtEl>
                                          <p:spTgt spid="46"/>
                                        </p:tgtEl>
                                        <p:attrNameLst>
                                          <p:attrName>style.opacity</p:attrName>
                                        </p:attrNameLst>
                                      </p:cBhvr>
                                      <p:to>
                                        <p:strVal val="0.4"/>
                                      </p:to>
                                    </p:set>
                                    <p:animEffect filter="image" prLst="opacity: 0.4">
                                      <p:cBhvr rctx="IE">
                                        <p:cTn id="109" dur="indefinite"/>
                                        <p:tgtEl>
                                          <p:spTgt spid="46"/>
                                        </p:tgtEl>
                                      </p:cBhvr>
                                    </p:animEffect>
                                  </p:childTnLst>
                                </p:cTn>
                              </p:par>
                              <p:par>
                                <p:cTn id="110" presetID="9" presetClass="emph" presetSubtype="0" nodeType="withEffect">
                                  <p:stCondLst>
                                    <p:cond delay="0"/>
                                  </p:stCondLst>
                                  <p:childTnLst>
                                    <p:set>
                                      <p:cBhvr rctx="PPT">
                                        <p:cTn id="111" dur="indefinite"/>
                                        <p:tgtEl>
                                          <p:spTgt spid="47"/>
                                        </p:tgtEl>
                                        <p:attrNameLst>
                                          <p:attrName>style.opacity</p:attrName>
                                        </p:attrNameLst>
                                      </p:cBhvr>
                                      <p:to>
                                        <p:strVal val="0.4"/>
                                      </p:to>
                                    </p:set>
                                    <p:animEffect filter="image" prLst="opacity: 0.4">
                                      <p:cBhvr rctx="IE">
                                        <p:cTn id="112" dur="indefinite"/>
                                        <p:tgtEl>
                                          <p:spTgt spid="47"/>
                                        </p:tgtEl>
                                      </p:cBhvr>
                                    </p:animEffect>
                                  </p:childTnLst>
                                </p:cTn>
                              </p:par>
                              <p:par>
                                <p:cTn id="113" presetID="1" presetClass="entr" presetSubtype="0" fill="hold" nodeType="withEffect">
                                  <p:stCondLst>
                                    <p:cond delay="0"/>
                                  </p:stCondLst>
                                  <p:childTnLst>
                                    <p:set>
                                      <p:cBhvr>
                                        <p:cTn id="114" dur="1" fill="hold">
                                          <p:stCondLst>
                                            <p:cond delay="0"/>
                                          </p:stCondLst>
                                        </p:cTn>
                                        <p:tgtEl>
                                          <p:spTgt spid="2054"/>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05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05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5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1" name="Rounded Rectangle 10"/>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2" name="Right Arrow 11"/>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ight Arrow 12"/>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TextBox 13"/>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5" name="TextBox 14"/>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3599607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0490" y="2667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3" name="Rounded Rectangle 12"/>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4" name="Right Arrow 13"/>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ight Arrow 14"/>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TextBox 15"/>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7" name="TextBox 16"/>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27369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64992"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pic>
        <p:nvPicPr>
          <p:cNvPr id="11"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96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3" name="Right Arrow 12"/>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ight Arrow 13"/>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TextBox 14"/>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6" name="TextBox 15"/>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41647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pic>
        <p:nvPicPr>
          <p:cNvPr id="13"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96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5" name="Right Arrow 14"/>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8" name="TextBox 17"/>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334112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4" name="Rounded Rectangle 13"/>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5" name="Right Arrow 14"/>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8" name="TextBox 17"/>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
        <p:nvSpPr>
          <p:cNvPr id="3" name="TextBox 2"/>
          <p:cNvSpPr txBox="1"/>
          <p:nvPr/>
        </p:nvSpPr>
        <p:spPr>
          <a:xfrm>
            <a:off x="3868150" y="4038600"/>
            <a:ext cx="4521751" cy="1077218"/>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solidFill>
                  <a:srgbClr val="C00000"/>
                </a:solidFill>
              </a:rPr>
              <a:t>Maximizes Coverage</a:t>
            </a:r>
          </a:p>
          <a:p>
            <a:pPr marL="457200" indent="-457200">
              <a:buFont typeface="Wingdings" panose="05000000000000000000" pitchFamily="2" charset="2"/>
              <a:buChar char="Ø"/>
            </a:pPr>
            <a:r>
              <a:rPr lang="en-US" sz="3200" dirty="0" smtClean="0">
                <a:solidFill>
                  <a:srgbClr val="C00000"/>
                </a:solidFill>
              </a:rPr>
              <a:t>Minimizes Testing Time</a:t>
            </a:r>
          </a:p>
        </p:txBody>
      </p:sp>
    </p:spTree>
    <p:extLst>
      <p:ext uri="{BB962C8B-B14F-4D97-AF65-F5344CB8AC3E}">
        <p14:creationId xmlns:p14="http://schemas.microsoft.com/office/powerpoint/2010/main" val="23649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4" name="Rounded Rectangle 13"/>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5" name="Right Arrow 14"/>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8" name="TextBox 17"/>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
        <p:nvSpPr>
          <p:cNvPr id="19" name="TextBox 18"/>
          <p:cNvSpPr txBox="1"/>
          <p:nvPr/>
        </p:nvSpPr>
        <p:spPr>
          <a:xfrm>
            <a:off x="4038106" y="3733800"/>
            <a:ext cx="4115294" cy="2062103"/>
          </a:xfrm>
          <a:prstGeom prst="rect">
            <a:avLst/>
          </a:prstGeom>
          <a:noFill/>
        </p:spPr>
        <p:txBody>
          <a:bodyPr wrap="none" rtlCol="0">
            <a:spAutoFit/>
          </a:bodyPr>
          <a:lstStyle/>
          <a:p>
            <a:pPr marL="457200" indent="-457200">
              <a:buFont typeface="Courier New" panose="02070309020205020404" pitchFamily="49" charset="0"/>
              <a:buChar char="o"/>
            </a:pPr>
            <a:r>
              <a:rPr lang="en-US" sz="3200" dirty="0" smtClean="0"/>
              <a:t>Hit Testing</a:t>
            </a:r>
          </a:p>
          <a:p>
            <a:pPr marL="457200" indent="-457200">
              <a:buFont typeface="Courier New" panose="02070309020205020404" pitchFamily="49" charset="0"/>
              <a:buChar char="o"/>
            </a:pPr>
            <a:r>
              <a:rPr lang="en-US" sz="3200" dirty="0" smtClean="0"/>
              <a:t>Transaction Tracking</a:t>
            </a:r>
          </a:p>
          <a:p>
            <a:pPr marL="457200" indent="-457200">
              <a:buFont typeface="Courier New" panose="02070309020205020404" pitchFamily="49" charset="0"/>
              <a:buChar char="o"/>
            </a:pPr>
            <a:r>
              <a:rPr lang="en-US" sz="3200" dirty="0" smtClean="0"/>
              <a:t>Randomization</a:t>
            </a:r>
          </a:p>
          <a:p>
            <a:pPr marL="457200" indent="-457200">
              <a:buFont typeface="Courier New" panose="02070309020205020404" pitchFamily="49" charset="0"/>
              <a:buChar char="o"/>
            </a:pPr>
            <a:r>
              <a:rPr lang="en-US" sz="3200" dirty="0" smtClean="0"/>
              <a:t>Concurrent Monkeys</a:t>
            </a:r>
          </a:p>
        </p:txBody>
      </p:sp>
    </p:spTree>
    <p:extLst>
      <p:ext uri="{BB962C8B-B14F-4D97-AF65-F5344CB8AC3E}">
        <p14:creationId xmlns:p14="http://schemas.microsoft.com/office/powerpoint/2010/main" val="3827887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76200"/>
            <a:ext cx="8229600" cy="685800"/>
          </a:xfrm>
        </p:spPr>
        <p:txBody>
          <a:bodyPr>
            <a:normAutofit fontScale="90000"/>
          </a:bodyPr>
          <a:lstStyle/>
          <a:p>
            <a:r>
              <a:rPr lang="en-US" dirty="0" smtClean="0"/>
              <a:t>Hit Testing</a:t>
            </a:r>
            <a:endParaRPr lang="en-US" dirty="0"/>
          </a:p>
        </p:txBody>
      </p:sp>
      <p:sp>
        <p:nvSpPr>
          <p:cNvPr id="15" name="TextBox 14"/>
          <p:cNvSpPr txBox="1"/>
          <p:nvPr/>
        </p:nvSpPr>
        <p:spPr>
          <a:xfrm>
            <a:off x="2637050" y="605135"/>
            <a:ext cx="4187108" cy="461665"/>
          </a:xfrm>
          <a:prstGeom prst="rect">
            <a:avLst/>
          </a:prstGeom>
          <a:noFill/>
        </p:spPr>
        <p:txBody>
          <a:bodyPr wrap="none" rtlCol="0">
            <a:spAutoFit/>
          </a:bodyPr>
          <a:lstStyle/>
          <a:p>
            <a:r>
              <a:rPr lang="en-US" sz="2400" dirty="0" smtClean="0">
                <a:solidFill>
                  <a:srgbClr val="0070C0"/>
                </a:solidFill>
              </a:rPr>
              <a:t>Which controls to interact with?</a:t>
            </a:r>
            <a:endParaRPr lang="en-US" sz="2400" dirty="0">
              <a:solidFill>
                <a:srgbClr val="0070C0"/>
              </a:solidFill>
            </a:endParaRPr>
          </a:p>
        </p:txBody>
      </p:sp>
      <p:sp>
        <p:nvSpPr>
          <p:cNvPr id="12" name="Content Placeholder 2"/>
          <p:cNvSpPr>
            <a:spLocks noGrp="1"/>
          </p:cNvSpPr>
          <p:nvPr>
            <p:ph idx="1"/>
          </p:nvPr>
        </p:nvSpPr>
        <p:spPr>
          <a:xfrm>
            <a:off x="3505200" y="1524001"/>
            <a:ext cx="5334000" cy="838199"/>
          </a:xfrm>
        </p:spPr>
        <p:txBody>
          <a:bodyPr>
            <a:noAutofit/>
          </a:bodyPr>
          <a:lstStyle/>
          <a:p>
            <a:r>
              <a:rPr lang="en-US" sz="2600" dirty="0" smtClean="0"/>
              <a:t>Many controls are non-interactable</a:t>
            </a:r>
          </a:p>
          <a:p>
            <a:pPr lvl="1"/>
            <a:r>
              <a:rPr lang="en-US" sz="2200" dirty="0" smtClean="0"/>
              <a:t>Shouldn’t waste time interacting </a:t>
            </a:r>
          </a:p>
        </p:txBody>
      </p:sp>
      <p:sp>
        <p:nvSpPr>
          <p:cNvPr id="13" name="Content Placeholder 2"/>
          <p:cNvSpPr txBox="1">
            <a:spLocks/>
          </p:cNvSpPr>
          <p:nvPr/>
        </p:nvSpPr>
        <p:spPr>
          <a:xfrm>
            <a:off x="3505200" y="2971801"/>
            <a:ext cx="5334000" cy="2057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t>Certain controls lead to “same” or “similar” execution path</a:t>
            </a:r>
          </a:p>
          <a:p>
            <a:pPr lvl="1"/>
            <a:r>
              <a:rPr lang="en-US" sz="2200" dirty="0" smtClean="0"/>
              <a:t>Shouldn’t waste time interacting  with all of them</a:t>
            </a:r>
          </a:p>
        </p:txBody>
      </p:sp>
      <p:sp>
        <p:nvSpPr>
          <p:cNvPr id="2" name="Rectangle 1"/>
          <p:cNvSpPr/>
          <p:nvPr/>
        </p:nvSpPr>
        <p:spPr>
          <a:xfrm>
            <a:off x="806414" y="1618488"/>
            <a:ext cx="957072" cy="286512"/>
          </a:xfrm>
          <a:prstGeom prst="rect">
            <a:avLst/>
          </a:prstGeom>
          <a:solidFill>
            <a:srgbClr val="000000">
              <a:alpha val="1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83050" y="1914144"/>
            <a:ext cx="1754000" cy="371856"/>
          </a:xfrm>
          <a:prstGeom prst="rect">
            <a:avLst/>
          </a:prstGeom>
          <a:solidFill>
            <a:srgbClr val="000000">
              <a:alpha val="1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9120" y="2438400"/>
            <a:ext cx="2238880" cy="2438400"/>
          </a:xfrm>
          <a:prstGeom prst="rect">
            <a:avLst/>
          </a:prstGeom>
          <a:solidFill>
            <a:srgbClr val="000000">
              <a:alpha val="10196"/>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98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uiExpand="1" build="p"/>
      <p:bldP spid="13" grpId="0"/>
      <p:bldP spid="2"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578" y="3593592"/>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14800" y="2164149"/>
            <a:ext cx="4917393" cy="28931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0070C0"/>
                </a:solidFill>
                <a:latin typeface="Consolas" pitchFamily="49" charset="0"/>
                <a:cs typeface="Consolas" pitchFamily="49" charset="0"/>
              </a:rPr>
              <a:t>void category_Click</a:t>
            </a:r>
            <a:r>
              <a:rPr lang="en-US" sz="1400" dirty="0" smtClean="0">
                <a:latin typeface="Consolas" pitchFamily="49" charset="0"/>
                <a:cs typeface="Consolas" pitchFamily="49" charset="0"/>
              </a:rPr>
              <a:t>(object sender, EventArgs e) </a:t>
            </a:r>
          </a:p>
          <a:p>
            <a:r>
              <a:rPr lang="en-US" sz="1400" dirty="0" smtClean="0">
                <a:latin typeface="Consolas" pitchFamily="49" charset="0"/>
                <a:cs typeface="Consolas" pitchFamily="49" charset="0"/>
              </a:rPr>
              <a:t>{    </a:t>
            </a:r>
          </a:p>
          <a:p>
            <a:r>
              <a:rPr lang="en-US" sz="1400" dirty="0" smtClean="0">
                <a:latin typeface="Consolas" pitchFamily="49" charset="0"/>
                <a:cs typeface="Consolas" pitchFamily="49" charset="0"/>
              </a:rPr>
              <a:t>    CatIndex = e.SelectedItem;</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GPS.Start(gpsCallback);</a:t>
            </a:r>
          </a:p>
          <a:p>
            <a:r>
              <a:rPr lang="en-US" sz="1400" dirty="0" smtClean="0">
                <a:latin typeface="Consolas" pitchFamily="49" charset="0"/>
                <a:cs typeface="Consolas" pitchFamily="49" charset="0"/>
              </a:rPr>
              <a:t>}</a:t>
            </a:r>
          </a:p>
          <a:p>
            <a:endParaRPr lang="en-US" sz="1400" dirty="0">
              <a:latin typeface="Consolas" pitchFamily="49" charset="0"/>
              <a:cs typeface="Consolas" pitchFamily="49" charset="0"/>
            </a:endParaRPr>
          </a:p>
          <a:p>
            <a:r>
              <a:rPr lang="en-US" sz="1400" b="1" dirty="0">
                <a:solidFill>
                  <a:srgbClr val="0070C0"/>
                </a:solidFill>
                <a:latin typeface="Consolas" pitchFamily="49" charset="0"/>
                <a:cs typeface="Consolas" pitchFamily="49" charset="0"/>
              </a:rPr>
              <a:t>void </a:t>
            </a:r>
            <a:r>
              <a:rPr lang="en-US" sz="1400" b="1" dirty="0" smtClean="0">
                <a:solidFill>
                  <a:srgbClr val="0070C0"/>
                </a:solidFill>
                <a:latin typeface="Consolas" pitchFamily="49" charset="0"/>
                <a:cs typeface="Consolas" pitchFamily="49" charset="0"/>
              </a:rPr>
              <a:t>gpsCallback</a:t>
            </a:r>
            <a:r>
              <a:rPr lang="en-US" sz="1400" dirty="0" smtClean="0">
                <a:latin typeface="Consolas" pitchFamily="49" charset="0"/>
                <a:cs typeface="Consolas" pitchFamily="49" charset="0"/>
              </a:rPr>
              <a:t>(GPSArgs e) </a:t>
            </a:r>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string url = getUrl(CatIndex, e.Location);</a:t>
            </a:r>
            <a:endParaRPr lang="en-US" sz="1400" dirty="0">
              <a:latin typeface="Consolas" pitchFamily="49" charset="0"/>
              <a:cs typeface="Consolas" pitchFamily="49" charset="0"/>
            </a:endParaRP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WebRequest.Fetch(url, webCallback);</a:t>
            </a:r>
            <a:endParaRPr lang="en-US" sz="1400" dirty="0">
              <a:latin typeface="Consolas" pitchFamily="49" charset="0"/>
              <a:cs typeface="Consolas" pitchFamily="49" charset="0"/>
            </a:endParaRPr>
          </a:p>
          <a:p>
            <a:r>
              <a:rPr lang="en-US" sz="1400" dirty="0" smtClean="0">
                <a:latin typeface="Consolas" pitchFamily="49" charset="0"/>
                <a:cs typeface="Consolas" pitchFamily="49" charset="0"/>
              </a:rPr>
              <a:t>}</a:t>
            </a:r>
          </a:p>
          <a:p>
            <a:endParaRPr lang="en-US" sz="1400" dirty="0">
              <a:latin typeface="Consolas" pitchFamily="49" charset="0"/>
              <a:cs typeface="Consolas" pitchFamily="49" charset="0"/>
            </a:endParaRPr>
          </a:p>
          <a:p>
            <a:r>
              <a:rPr lang="en-US" sz="1400" dirty="0" smtClean="0">
                <a:latin typeface="Consolas" pitchFamily="49" charset="0"/>
                <a:cs typeface="Consolas" pitchFamily="49" charset="0"/>
              </a:rPr>
              <a:t>...</a:t>
            </a:r>
            <a:endParaRPr lang="en-US" sz="1400" dirty="0">
              <a:latin typeface="Consolas" pitchFamily="49" charset="0"/>
              <a:cs typeface="Consolas" pitchFamily="49" charset="0"/>
            </a:endParaRPr>
          </a:p>
        </p:txBody>
      </p:sp>
      <p:sp>
        <p:nvSpPr>
          <p:cNvPr id="8" name="Right Arrow 7"/>
          <p:cNvSpPr/>
          <p:nvPr/>
        </p:nvSpPr>
        <p:spPr>
          <a:xfrm>
            <a:off x="3733800" y="222076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TextBox 9"/>
          <p:cNvSpPr txBox="1"/>
          <p:nvPr/>
        </p:nvSpPr>
        <p:spPr>
          <a:xfrm>
            <a:off x="3810000" y="1905000"/>
            <a:ext cx="1482393" cy="338554"/>
          </a:xfrm>
          <a:prstGeom prst="rect">
            <a:avLst/>
          </a:prstGeom>
          <a:noFill/>
        </p:spPr>
        <p:txBody>
          <a:bodyPr wrap="none" rtlCol="0">
            <a:spAutoFit/>
          </a:bodyPr>
          <a:lstStyle/>
          <a:p>
            <a:r>
              <a:rPr lang="en-US" sz="1600" dirty="0" smtClean="0">
                <a:solidFill>
                  <a:schemeClr val="bg1">
                    <a:lumMod val="75000"/>
                  </a:schemeClr>
                </a:solidFill>
              </a:rPr>
              <a:t>[Event Handler]</a:t>
            </a:r>
            <a:endParaRPr lang="en-US" sz="1600" dirty="0">
              <a:solidFill>
                <a:schemeClr val="bg1">
                  <a:lumMod val="75000"/>
                </a:schemeClr>
              </a:solidFill>
            </a:endParaRPr>
          </a:p>
        </p:txBody>
      </p:sp>
      <p:sp>
        <p:nvSpPr>
          <p:cNvPr id="11" name="Title 1"/>
          <p:cNvSpPr>
            <a:spLocks noGrp="1"/>
          </p:cNvSpPr>
          <p:nvPr>
            <p:ph type="title"/>
          </p:nvPr>
        </p:nvSpPr>
        <p:spPr>
          <a:xfrm>
            <a:off x="457200" y="76200"/>
            <a:ext cx="8229600" cy="685800"/>
          </a:xfrm>
        </p:spPr>
        <p:txBody>
          <a:bodyPr>
            <a:normAutofit fontScale="90000"/>
          </a:bodyPr>
          <a:lstStyle/>
          <a:p>
            <a:r>
              <a:rPr lang="en-US" dirty="0" smtClean="0"/>
              <a:t>Hit Testing</a:t>
            </a:r>
            <a:endParaRPr lang="en-US" dirty="0"/>
          </a:p>
        </p:txBody>
      </p:sp>
      <p:sp>
        <p:nvSpPr>
          <p:cNvPr id="14" name="TextBox 13"/>
          <p:cNvSpPr txBox="1"/>
          <p:nvPr/>
        </p:nvSpPr>
        <p:spPr>
          <a:xfrm>
            <a:off x="3966366" y="5321244"/>
            <a:ext cx="4720433" cy="830997"/>
          </a:xfrm>
          <a:prstGeom prst="rect">
            <a:avLst/>
          </a:prstGeom>
          <a:noFill/>
        </p:spPr>
        <p:txBody>
          <a:bodyPr wrap="square" rtlCol="0">
            <a:spAutoFit/>
          </a:bodyPr>
          <a:lstStyle/>
          <a:p>
            <a:r>
              <a:rPr lang="en-US" sz="2400" dirty="0" smtClean="0"/>
              <a:t>Event handlers unique identify transactions </a:t>
            </a:r>
            <a:r>
              <a:rPr lang="en-US" sz="2400" dirty="0" smtClean="0">
                <a:solidFill>
                  <a:schemeClr val="bg1">
                    <a:lumMod val="65000"/>
                  </a:schemeClr>
                </a:solidFill>
              </a:rPr>
              <a:t>[AppInsight, OSDI ‘12]</a:t>
            </a:r>
            <a:endParaRPr lang="en-US" sz="2400" dirty="0">
              <a:solidFill>
                <a:schemeClr val="bg1">
                  <a:lumMod val="65000"/>
                </a:schemeClr>
              </a:solidFill>
            </a:endParaRPr>
          </a:p>
        </p:txBody>
      </p:sp>
      <p:sp>
        <p:nvSpPr>
          <p:cNvPr id="16" name="TextBox 15"/>
          <p:cNvSpPr txBox="1"/>
          <p:nvPr/>
        </p:nvSpPr>
        <p:spPr>
          <a:xfrm>
            <a:off x="4735016" y="1076980"/>
            <a:ext cx="3189784" cy="523220"/>
          </a:xfrm>
          <a:prstGeom prst="rect">
            <a:avLst/>
          </a:prstGeom>
          <a:noFill/>
        </p:spPr>
        <p:txBody>
          <a:bodyPr wrap="none" rtlCol="0">
            <a:spAutoFit/>
          </a:bodyPr>
          <a:lstStyle/>
          <a:p>
            <a:r>
              <a:rPr lang="en-US" sz="2800" dirty="0" smtClean="0"/>
              <a:t>Interactable controls</a:t>
            </a:r>
            <a:endParaRPr lang="en-US" sz="2800" dirty="0"/>
          </a:p>
        </p:txBody>
      </p:sp>
    </p:spTree>
    <p:extLst>
      <p:ext uri="{BB962C8B-B14F-4D97-AF65-F5344CB8AC3E}">
        <p14:creationId xmlns:p14="http://schemas.microsoft.com/office/powerpoint/2010/main" val="16671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114800" y="2164149"/>
            <a:ext cx="4917393" cy="28931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0070C0"/>
                </a:solidFill>
                <a:latin typeface="Consolas" pitchFamily="49" charset="0"/>
                <a:cs typeface="Consolas" pitchFamily="49" charset="0"/>
              </a:rPr>
              <a:t>void category_Click</a:t>
            </a:r>
            <a:r>
              <a:rPr lang="en-US" sz="1400" dirty="0" smtClean="0">
                <a:latin typeface="Consolas" pitchFamily="49" charset="0"/>
                <a:cs typeface="Consolas" pitchFamily="49" charset="0"/>
              </a:rPr>
              <a:t>(object sender, EventArgs e) </a:t>
            </a:r>
          </a:p>
          <a:p>
            <a:r>
              <a:rPr lang="en-US" sz="1400" dirty="0" smtClean="0">
                <a:latin typeface="Consolas" pitchFamily="49" charset="0"/>
                <a:cs typeface="Consolas" pitchFamily="49" charset="0"/>
              </a:rPr>
              <a:t>{ </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a:t>
            </a:r>
            <a:r>
              <a:rPr lang="en-US" sz="1400" b="1" dirty="0" smtClean="0">
                <a:solidFill>
                  <a:srgbClr val="FF0000"/>
                </a:solidFill>
                <a:latin typeface="Consolas" pitchFamily="49" charset="0"/>
                <a:cs typeface="Consolas" pitchFamily="49" charset="0"/>
              </a:rPr>
              <a:t>if (HitTest.IsEnabled == true)</a:t>
            </a:r>
          </a:p>
          <a:p>
            <a:r>
              <a:rPr lang="en-US" sz="1400" b="1" dirty="0" smtClean="0">
                <a:solidFill>
                  <a:srgbClr val="FF0000"/>
                </a:solidFill>
                <a:latin typeface="Consolas" pitchFamily="49" charset="0"/>
                <a:cs typeface="Consolas" pitchFamily="49" charset="0"/>
              </a:rPr>
              <a:t>    {</a:t>
            </a:r>
          </a:p>
          <a:p>
            <a:r>
              <a:rPr lang="en-US" sz="1400" b="1" dirty="0">
                <a:solidFill>
                  <a:srgbClr val="FF0000"/>
                </a:solidFill>
                <a:latin typeface="Consolas" pitchFamily="49" charset="0"/>
                <a:cs typeface="Consolas" pitchFamily="49" charset="0"/>
              </a:rPr>
              <a:t> </a:t>
            </a:r>
            <a:r>
              <a:rPr lang="en-US" sz="1400" b="1" dirty="0" smtClean="0">
                <a:solidFill>
                  <a:srgbClr val="FF0000"/>
                </a:solidFill>
                <a:latin typeface="Consolas" pitchFamily="49" charset="0"/>
                <a:cs typeface="Consolas" pitchFamily="49" charset="0"/>
              </a:rPr>
              <a:t>      HitTest.MethodInvoked(“category_Click”);</a:t>
            </a:r>
          </a:p>
          <a:p>
            <a:r>
              <a:rPr lang="en-US" sz="1400" b="1" dirty="0">
                <a:solidFill>
                  <a:srgbClr val="FF0000"/>
                </a:solidFill>
                <a:latin typeface="Consolas" pitchFamily="49" charset="0"/>
                <a:cs typeface="Consolas" pitchFamily="49" charset="0"/>
              </a:rPr>
              <a:t> </a:t>
            </a:r>
            <a:r>
              <a:rPr lang="en-US" sz="1400" b="1" dirty="0" smtClean="0">
                <a:solidFill>
                  <a:srgbClr val="FF0000"/>
                </a:solidFill>
                <a:latin typeface="Consolas" pitchFamily="49" charset="0"/>
                <a:cs typeface="Consolas" pitchFamily="49" charset="0"/>
              </a:rPr>
              <a:t>      return;</a:t>
            </a:r>
            <a:endParaRPr lang="en-US" sz="1400" b="1" dirty="0">
              <a:solidFill>
                <a:srgbClr val="FF0000"/>
              </a:solidFill>
              <a:latin typeface="Consolas" pitchFamily="49" charset="0"/>
              <a:cs typeface="Consolas" pitchFamily="49" charset="0"/>
            </a:endParaRPr>
          </a:p>
          <a:p>
            <a:r>
              <a:rPr lang="en-US" sz="1400" b="1" dirty="0">
                <a:solidFill>
                  <a:srgbClr val="FF0000"/>
                </a:solidFill>
                <a:latin typeface="Consolas" pitchFamily="49" charset="0"/>
                <a:cs typeface="Consolas" pitchFamily="49" charset="0"/>
              </a:rPr>
              <a:t> </a:t>
            </a:r>
            <a:r>
              <a:rPr lang="en-US" sz="1400" b="1" dirty="0" smtClean="0">
                <a:solidFill>
                  <a:srgbClr val="FF0000"/>
                </a:solidFill>
                <a:latin typeface="Consolas" pitchFamily="49" charset="0"/>
                <a:cs typeface="Consolas" pitchFamily="49" charset="0"/>
              </a:rPr>
              <a:t>   }   </a:t>
            </a:r>
          </a:p>
          <a:p>
            <a:r>
              <a:rPr lang="en-US" sz="1400" dirty="0" smtClean="0">
                <a:latin typeface="Consolas" pitchFamily="49" charset="0"/>
                <a:cs typeface="Consolas" pitchFamily="49" charset="0"/>
              </a:rPr>
              <a:t>    </a:t>
            </a:r>
          </a:p>
          <a:p>
            <a:r>
              <a:rPr lang="en-US" sz="1400" dirty="0" smtClean="0">
                <a:latin typeface="Consolas" pitchFamily="49" charset="0"/>
                <a:cs typeface="Consolas" pitchFamily="49" charset="0"/>
              </a:rPr>
              <a:t>    CatIndex = e.SelectedItem;</a:t>
            </a:r>
          </a:p>
          <a:p>
            <a:r>
              <a:rPr lang="en-US" sz="1400" dirty="0">
                <a:latin typeface="Consolas" pitchFamily="49" charset="0"/>
                <a:cs typeface="Consolas" pitchFamily="49" charset="0"/>
              </a:rPr>
              <a:t> </a:t>
            </a:r>
            <a:r>
              <a:rPr lang="en-US" sz="1400" dirty="0" smtClean="0">
                <a:latin typeface="Consolas" pitchFamily="49" charset="0"/>
                <a:cs typeface="Consolas" pitchFamily="49" charset="0"/>
              </a:rPr>
              <a:t>   GPS.Start(gpsCallback);</a:t>
            </a:r>
          </a:p>
          <a:p>
            <a:r>
              <a:rPr lang="en-US" sz="1400" dirty="0" smtClean="0">
                <a:latin typeface="Consolas" pitchFamily="49" charset="0"/>
                <a:cs typeface="Consolas" pitchFamily="49" charset="0"/>
              </a:rPr>
              <a:t>}</a:t>
            </a:r>
          </a:p>
          <a:p>
            <a:endParaRPr lang="en-US" sz="1400" dirty="0">
              <a:latin typeface="Consolas" pitchFamily="49" charset="0"/>
              <a:cs typeface="Consolas" pitchFamily="49" charset="0"/>
            </a:endParaRPr>
          </a:p>
          <a:p>
            <a:r>
              <a:rPr lang="en-US" sz="1400" dirty="0" smtClean="0">
                <a:latin typeface="Consolas" pitchFamily="49" charset="0"/>
                <a:cs typeface="Consolas" pitchFamily="49" charset="0"/>
              </a:rPr>
              <a:t>...</a:t>
            </a:r>
            <a:endParaRPr lang="en-US" sz="1400" dirty="0">
              <a:latin typeface="Consolas" pitchFamily="49" charset="0"/>
              <a:cs typeface="Consolas" pitchFamily="49" charset="0"/>
            </a:endParaRPr>
          </a:p>
        </p:txBody>
      </p:sp>
      <p:sp>
        <p:nvSpPr>
          <p:cNvPr id="8" name="Right Arrow 7"/>
          <p:cNvSpPr/>
          <p:nvPr/>
        </p:nvSpPr>
        <p:spPr>
          <a:xfrm>
            <a:off x="3733800" y="222076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TextBox 2"/>
          <p:cNvSpPr txBox="1"/>
          <p:nvPr/>
        </p:nvSpPr>
        <p:spPr>
          <a:xfrm>
            <a:off x="3810000" y="1905000"/>
            <a:ext cx="1482393" cy="338554"/>
          </a:xfrm>
          <a:prstGeom prst="rect">
            <a:avLst/>
          </a:prstGeom>
          <a:noFill/>
        </p:spPr>
        <p:txBody>
          <a:bodyPr wrap="none" rtlCol="0">
            <a:spAutoFit/>
          </a:bodyPr>
          <a:lstStyle/>
          <a:p>
            <a:r>
              <a:rPr lang="en-US" sz="1600" dirty="0" smtClean="0">
                <a:solidFill>
                  <a:schemeClr val="bg1">
                    <a:lumMod val="75000"/>
                  </a:schemeClr>
                </a:solidFill>
              </a:rPr>
              <a:t>[Event Handler]</a:t>
            </a:r>
            <a:endParaRPr lang="en-US" sz="1600" dirty="0">
              <a:solidFill>
                <a:schemeClr val="bg1">
                  <a:lumMod val="75000"/>
                </a:schemeClr>
              </a:solidFill>
            </a:endParaRPr>
          </a:p>
        </p:txBody>
      </p:sp>
      <p:sp>
        <p:nvSpPr>
          <p:cNvPr id="10" name="Title 1"/>
          <p:cNvSpPr>
            <a:spLocks noGrp="1"/>
          </p:cNvSpPr>
          <p:nvPr>
            <p:ph type="title"/>
          </p:nvPr>
        </p:nvSpPr>
        <p:spPr>
          <a:xfrm>
            <a:off x="457200" y="76200"/>
            <a:ext cx="8229600" cy="685800"/>
          </a:xfrm>
        </p:spPr>
        <p:txBody>
          <a:bodyPr>
            <a:normAutofit fontScale="90000"/>
          </a:bodyPr>
          <a:lstStyle/>
          <a:p>
            <a:r>
              <a:rPr lang="en-US" dirty="0" smtClean="0"/>
              <a:t>Hit Testing</a:t>
            </a:r>
            <a:endParaRPr lang="en-US" dirty="0"/>
          </a:p>
        </p:txBody>
      </p:sp>
      <p:pic>
        <p:nvPicPr>
          <p:cNvPr id="9"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578" y="3593592"/>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93743" y="1076980"/>
            <a:ext cx="2550057" cy="523220"/>
          </a:xfrm>
          <a:prstGeom prst="rect">
            <a:avLst/>
          </a:prstGeom>
          <a:noFill/>
        </p:spPr>
        <p:txBody>
          <a:bodyPr wrap="none" rtlCol="0">
            <a:spAutoFit/>
          </a:bodyPr>
          <a:lstStyle/>
          <a:p>
            <a:r>
              <a:rPr lang="en-US" sz="2800" dirty="0" smtClean="0"/>
              <a:t>Instrumentation</a:t>
            </a:r>
            <a:endParaRPr lang="en-US" sz="2800" dirty="0"/>
          </a:p>
        </p:txBody>
      </p:sp>
    </p:spTree>
    <p:extLst>
      <p:ext uri="{BB962C8B-B14F-4D97-AF65-F5344CB8AC3E}">
        <p14:creationId xmlns:p14="http://schemas.microsoft.com/office/powerpoint/2010/main" val="4266049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572" y="2881092"/>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736" y="175260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079478"/>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4136" y="259080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464" y="3221155"/>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08" y="3512329"/>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050" y="3845263"/>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686" y="426720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5399" y="4563938"/>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0972" y="533400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943" y="4797623"/>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2444186"/>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19" name="Rectangle 18"/>
          <p:cNvSpPr/>
          <p:nvPr/>
        </p:nvSpPr>
        <p:spPr>
          <a:xfrm>
            <a:off x="3962400" y="2777612"/>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20" name="Rectangle 19"/>
          <p:cNvSpPr/>
          <p:nvPr/>
        </p:nvSpPr>
        <p:spPr>
          <a:xfrm>
            <a:off x="3962400" y="3106637"/>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21" name="Rectangle 20"/>
          <p:cNvSpPr/>
          <p:nvPr/>
        </p:nvSpPr>
        <p:spPr>
          <a:xfrm>
            <a:off x="3962400" y="3429000"/>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22" name="Rectangle 21"/>
          <p:cNvSpPr/>
          <p:nvPr/>
        </p:nvSpPr>
        <p:spPr>
          <a:xfrm>
            <a:off x="3962400" y="3733800"/>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23" name="Rectangle 22"/>
          <p:cNvSpPr/>
          <p:nvPr/>
        </p:nvSpPr>
        <p:spPr>
          <a:xfrm>
            <a:off x="3962400" y="4111823"/>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24" name="Rectangle 23"/>
          <p:cNvSpPr/>
          <p:nvPr/>
        </p:nvSpPr>
        <p:spPr>
          <a:xfrm>
            <a:off x="3962400" y="4419600"/>
            <a:ext cx="1576072" cy="307777"/>
          </a:xfrm>
          <a:prstGeom prst="rect">
            <a:avLst/>
          </a:prstGeom>
        </p:spPr>
        <p:txBody>
          <a:bodyPr wrap="none">
            <a:spAutoFit/>
          </a:bodyPr>
          <a:lstStyle/>
          <a:p>
            <a:r>
              <a:rPr lang="en-US" sz="1400" b="1" dirty="0">
                <a:solidFill>
                  <a:srgbClr val="0070C0"/>
                </a:solidFill>
                <a:latin typeface="Consolas" pitchFamily="49" charset="0"/>
                <a:cs typeface="Consolas" pitchFamily="49" charset="0"/>
              </a:rPr>
              <a:t>category_Click</a:t>
            </a:r>
            <a:endParaRPr lang="en-US" sz="1400" dirty="0"/>
          </a:p>
        </p:txBody>
      </p:sp>
      <p:sp>
        <p:nvSpPr>
          <p:cNvPr id="25" name="Rectangle 24"/>
          <p:cNvSpPr/>
          <p:nvPr/>
        </p:nvSpPr>
        <p:spPr>
          <a:xfrm>
            <a:off x="3962400" y="5181600"/>
            <a:ext cx="1576072" cy="307777"/>
          </a:xfrm>
          <a:prstGeom prst="rect">
            <a:avLst/>
          </a:prstGeom>
        </p:spPr>
        <p:txBody>
          <a:bodyPr wrap="none">
            <a:spAutoFit/>
          </a:bodyPr>
          <a:lstStyle/>
          <a:p>
            <a:r>
              <a:rPr lang="en-US" sz="1400" b="1" dirty="0" smtClean="0">
                <a:solidFill>
                  <a:srgbClr val="0070C0"/>
                </a:solidFill>
                <a:latin typeface="Consolas" pitchFamily="49" charset="0"/>
                <a:cs typeface="Consolas" pitchFamily="49" charset="0"/>
              </a:rPr>
              <a:t>settings_Click</a:t>
            </a:r>
            <a:endParaRPr lang="en-US" sz="1400" dirty="0"/>
          </a:p>
        </p:txBody>
      </p:sp>
      <p:sp>
        <p:nvSpPr>
          <p:cNvPr id="26" name="Rectangle 25"/>
          <p:cNvSpPr/>
          <p:nvPr/>
        </p:nvSpPr>
        <p:spPr>
          <a:xfrm>
            <a:off x="3962400" y="1645574"/>
            <a:ext cx="780983" cy="307777"/>
          </a:xfrm>
          <a:prstGeom prst="rect">
            <a:avLst/>
          </a:prstGeom>
        </p:spPr>
        <p:txBody>
          <a:bodyPr wrap="none">
            <a:spAutoFit/>
          </a:bodyPr>
          <a:lstStyle/>
          <a:p>
            <a:r>
              <a:rPr lang="en-US" sz="1400" b="1" dirty="0" smtClean="0">
                <a:solidFill>
                  <a:srgbClr val="0070C0"/>
                </a:solidFill>
                <a:latin typeface="Consolas" pitchFamily="49" charset="0"/>
                <a:cs typeface="Consolas" pitchFamily="49" charset="0"/>
              </a:rPr>
              <a:t>[None]</a:t>
            </a:r>
            <a:endParaRPr lang="en-US" sz="1400" dirty="0"/>
          </a:p>
        </p:txBody>
      </p:sp>
      <p:sp>
        <p:nvSpPr>
          <p:cNvPr id="28" name="Rectangle 27"/>
          <p:cNvSpPr/>
          <p:nvPr/>
        </p:nvSpPr>
        <p:spPr>
          <a:xfrm>
            <a:off x="3962400" y="1978223"/>
            <a:ext cx="780983" cy="307777"/>
          </a:xfrm>
          <a:prstGeom prst="rect">
            <a:avLst/>
          </a:prstGeom>
        </p:spPr>
        <p:txBody>
          <a:bodyPr wrap="none">
            <a:spAutoFit/>
          </a:bodyPr>
          <a:lstStyle/>
          <a:p>
            <a:r>
              <a:rPr lang="en-US" sz="1400" b="1" dirty="0" smtClean="0">
                <a:solidFill>
                  <a:srgbClr val="0070C0"/>
                </a:solidFill>
                <a:latin typeface="Consolas" pitchFamily="49" charset="0"/>
                <a:cs typeface="Consolas" pitchFamily="49" charset="0"/>
              </a:rPr>
              <a:t>[None]</a:t>
            </a:r>
            <a:endParaRPr lang="en-US" sz="1400" dirty="0"/>
          </a:p>
        </p:txBody>
      </p:sp>
      <p:sp>
        <p:nvSpPr>
          <p:cNvPr id="29" name="Rectangle 28"/>
          <p:cNvSpPr/>
          <p:nvPr/>
        </p:nvSpPr>
        <p:spPr>
          <a:xfrm>
            <a:off x="3962400" y="4797623"/>
            <a:ext cx="1476686" cy="307777"/>
          </a:xfrm>
          <a:prstGeom prst="rect">
            <a:avLst/>
          </a:prstGeom>
        </p:spPr>
        <p:txBody>
          <a:bodyPr wrap="none">
            <a:spAutoFit/>
          </a:bodyPr>
          <a:lstStyle/>
          <a:p>
            <a:r>
              <a:rPr lang="en-US" sz="1400" b="1" dirty="0" smtClean="0">
                <a:solidFill>
                  <a:srgbClr val="0070C0"/>
                </a:solidFill>
                <a:latin typeface="Consolas" pitchFamily="49" charset="0"/>
                <a:cs typeface="Consolas" pitchFamily="49" charset="0"/>
              </a:rPr>
              <a:t>catPage_Swipe</a:t>
            </a:r>
            <a:endParaRPr lang="en-US" sz="1400" dirty="0"/>
          </a:p>
        </p:txBody>
      </p:sp>
      <p:cxnSp>
        <p:nvCxnSpPr>
          <p:cNvPr id="30" name="Straight Arrow Connector 29"/>
          <p:cNvCxnSpPr>
            <a:endCxn id="26" idx="1"/>
          </p:cNvCxnSpPr>
          <p:nvPr/>
        </p:nvCxnSpPr>
        <p:spPr>
          <a:xfrm>
            <a:off x="1284264" y="1799463"/>
            <a:ext cx="2678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905000" y="2098604"/>
            <a:ext cx="2081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524000" y="2571750"/>
            <a:ext cx="246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524000" y="2927203"/>
            <a:ext cx="246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526539" y="3260526"/>
            <a:ext cx="2462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887301" y="1058980"/>
            <a:ext cx="3350597" cy="369332"/>
          </a:xfrm>
          <a:prstGeom prst="rect">
            <a:avLst/>
          </a:prstGeom>
        </p:spPr>
        <p:txBody>
          <a:bodyPr wrap="none">
            <a:spAutoFit/>
          </a:bodyPr>
          <a:lstStyle/>
          <a:p>
            <a:r>
              <a:rPr lang="en-US" dirty="0">
                <a:solidFill>
                  <a:srgbClr val="FF0000"/>
                </a:solidFill>
                <a:latin typeface="Consolas" pitchFamily="49" charset="0"/>
                <a:cs typeface="Consolas" pitchFamily="49" charset="0"/>
              </a:rPr>
              <a:t>HitTest.IsEnabled </a:t>
            </a:r>
            <a:r>
              <a:rPr lang="en-US" dirty="0" smtClean="0">
                <a:solidFill>
                  <a:srgbClr val="FF0000"/>
                </a:solidFill>
                <a:latin typeface="Consolas" pitchFamily="49" charset="0"/>
                <a:cs typeface="Consolas" pitchFamily="49" charset="0"/>
              </a:rPr>
              <a:t>= </a:t>
            </a:r>
            <a:r>
              <a:rPr lang="en-US" dirty="0">
                <a:solidFill>
                  <a:srgbClr val="FF0000"/>
                </a:solidFill>
                <a:latin typeface="Consolas" pitchFamily="49" charset="0"/>
                <a:cs typeface="Consolas" pitchFamily="49" charset="0"/>
              </a:rPr>
              <a:t>true</a:t>
            </a:r>
            <a:endParaRPr lang="en-US" dirty="0"/>
          </a:p>
        </p:txBody>
      </p:sp>
      <p:cxnSp>
        <p:nvCxnSpPr>
          <p:cNvPr id="44" name="Straight Arrow Connector 43"/>
          <p:cNvCxnSpPr/>
          <p:nvPr/>
        </p:nvCxnSpPr>
        <p:spPr>
          <a:xfrm>
            <a:off x="1192236" y="3593592"/>
            <a:ext cx="279683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635646" y="3886200"/>
            <a:ext cx="23460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501728" y="4267200"/>
            <a:ext cx="24799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509074" y="4594078"/>
            <a:ext cx="24799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395399" y="5334000"/>
            <a:ext cx="25936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29" idx="1"/>
          </p:cNvCxnSpPr>
          <p:nvPr/>
        </p:nvCxnSpPr>
        <p:spPr>
          <a:xfrm>
            <a:off x="2757803" y="4951512"/>
            <a:ext cx="12045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ight Brace 58"/>
          <p:cNvSpPr/>
          <p:nvPr/>
        </p:nvSpPr>
        <p:spPr>
          <a:xfrm>
            <a:off x="5638800" y="2444185"/>
            <a:ext cx="228600" cy="22831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 name="Right Brace 60"/>
          <p:cNvSpPr/>
          <p:nvPr/>
        </p:nvSpPr>
        <p:spPr>
          <a:xfrm>
            <a:off x="5638800" y="4793592"/>
            <a:ext cx="228600" cy="3158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Right Brace 61"/>
          <p:cNvSpPr/>
          <p:nvPr/>
        </p:nvSpPr>
        <p:spPr>
          <a:xfrm>
            <a:off x="5638800" y="5233306"/>
            <a:ext cx="228600" cy="3158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TextBox 59"/>
          <p:cNvSpPr txBox="1"/>
          <p:nvPr/>
        </p:nvSpPr>
        <p:spPr>
          <a:xfrm>
            <a:off x="6019800" y="5193268"/>
            <a:ext cx="1990610" cy="369332"/>
          </a:xfrm>
          <a:prstGeom prst="rect">
            <a:avLst/>
          </a:prstGeom>
          <a:noFill/>
        </p:spPr>
        <p:txBody>
          <a:bodyPr wrap="none" rtlCol="0">
            <a:spAutoFit/>
          </a:bodyPr>
          <a:lstStyle/>
          <a:p>
            <a:r>
              <a:rPr lang="en-US" dirty="0" smtClean="0"/>
              <a:t>Go to settings page</a:t>
            </a:r>
            <a:endParaRPr lang="en-US" dirty="0"/>
          </a:p>
        </p:txBody>
      </p:sp>
      <p:sp>
        <p:nvSpPr>
          <p:cNvPr id="64" name="TextBox 63"/>
          <p:cNvSpPr txBox="1"/>
          <p:nvPr/>
        </p:nvSpPr>
        <p:spPr>
          <a:xfrm>
            <a:off x="6019800" y="4800600"/>
            <a:ext cx="1874680" cy="369332"/>
          </a:xfrm>
          <a:prstGeom prst="rect">
            <a:avLst/>
          </a:prstGeom>
          <a:noFill/>
        </p:spPr>
        <p:txBody>
          <a:bodyPr wrap="none" rtlCol="0">
            <a:spAutoFit/>
          </a:bodyPr>
          <a:lstStyle/>
          <a:p>
            <a:r>
              <a:rPr lang="en-US" dirty="0" smtClean="0"/>
              <a:t>Go to search page</a:t>
            </a:r>
            <a:endParaRPr lang="en-US" dirty="0"/>
          </a:p>
        </p:txBody>
      </p:sp>
      <p:sp>
        <p:nvSpPr>
          <p:cNvPr id="65" name="TextBox 64"/>
          <p:cNvSpPr txBox="1"/>
          <p:nvPr/>
        </p:nvSpPr>
        <p:spPr>
          <a:xfrm>
            <a:off x="6077765" y="3440668"/>
            <a:ext cx="2913835" cy="646331"/>
          </a:xfrm>
          <a:prstGeom prst="rect">
            <a:avLst/>
          </a:prstGeom>
          <a:noFill/>
        </p:spPr>
        <p:txBody>
          <a:bodyPr wrap="square" rtlCol="0">
            <a:spAutoFit/>
          </a:bodyPr>
          <a:lstStyle/>
          <a:p>
            <a:r>
              <a:rPr lang="en-US" dirty="0" smtClean="0"/>
              <a:t>Fetch businesses nearby and go to business listing page</a:t>
            </a:r>
            <a:endParaRPr lang="en-US" dirty="0"/>
          </a:p>
        </p:txBody>
      </p:sp>
      <p:sp>
        <p:nvSpPr>
          <p:cNvPr id="66" name="Title 1"/>
          <p:cNvSpPr>
            <a:spLocks noGrp="1"/>
          </p:cNvSpPr>
          <p:nvPr>
            <p:ph type="title"/>
          </p:nvPr>
        </p:nvSpPr>
        <p:spPr>
          <a:xfrm>
            <a:off x="457200" y="76200"/>
            <a:ext cx="8229600" cy="685800"/>
          </a:xfrm>
        </p:spPr>
        <p:txBody>
          <a:bodyPr>
            <a:normAutofit fontScale="90000"/>
          </a:bodyPr>
          <a:lstStyle/>
          <a:p>
            <a:r>
              <a:rPr lang="en-US" dirty="0" smtClean="0"/>
              <a:t>Hit Testing</a:t>
            </a:r>
            <a:endParaRPr lang="en-US" dirty="0"/>
          </a:p>
        </p:txBody>
      </p:sp>
      <p:sp>
        <p:nvSpPr>
          <p:cNvPr id="48" name="TextBox 47"/>
          <p:cNvSpPr txBox="1"/>
          <p:nvPr/>
        </p:nvSpPr>
        <p:spPr>
          <a:xfrm>
            <a:off x="6180985" y="2133600"/>
            <a:ext cx="2505815" cy="892552"/>
          </a:xfrm>
          <a:prstGeom prst="rect">
            <a:avLst/>
          </a:prstGeom>
          <a:noFill/>
        </p:spPr>
        <p:txBody>
          <a:bodyPr wrap="none" rtlCol="0">
            <a:spAutoFit/>
          </a:bodyPr>
          <a:lstStyle/>
          <a:p>
            <a:pPr algn="ctr"/>
            <a:r>
              <a:rPr lang="en-US" sz="2600" dirty="0" smtClean="0">
                <a:solidFill>
                  <a:srgbClr val="C00000"/>
                </a:solidFill>
              </a:rPr>
              <a:t>Choose only one </a:t>
            </a:r>
          </a:p>
          <a:p>
            <a:pPr algn="ctr"/>
            <a:r>
              <a:rPr lang="en-US" sz="2600" dirty="0" smtClean="0">
                <a:solidFill>
                  <a:srgbClr val="C00000"/>
                </a:solidFill>
              </a:rPr>
              <a:t>in each bucket</a:t>
            </a:r>
            <a:endParaRPr lang="en-US" sz="2600" dirty="0">
              <a:solidFill>
                <a:srgbClr val="C00000"/>
              </a:solidFill>
            </a:endParaRPr>
          </a:p>
        </p:txBody>
      </p:sp>
      <p:sp>
        <p:nvSpPr>
          <p:cNvPr id="4" name="TextBox 3"/>
          <p:cNvSpPr txBox="1"/>
          <p:nvPr/>
        </p:nvSpPr>
        <p:spPr>
          <a:xfrm>
            <a:off x="3810000" y="5923002"/>
            <a:ext cx="4642681" cy="492443"/>
          </a:xfrm>
          <a:prstGeom prst="rect">
            <a:avLst/>
          </a:prstGeom>
          <a:noFill/>
        </p:spPr>
        <p:txBody>
          <a:bodyPr wrap="none" rtlCol="0">
            <a:spAutoFit/>
          </a:bodyPr>
          <a:lstStyle/>
          <a:p>
            <a:r>
              <a:rPr lang="en-US" sz="2600" dirty="0" smtClean="0"/>
              <a:t>Significantly reduces testing time</a:t>
            </a:r>
          </a:p>
        </p:txBody>
      </p:sp>
    </p:spTree>
    <p:extLst>
      <p:ext uri="{BB962C8B-B14F-4D97-AF65-F5344CB8AC3E}">
        <p14:creationId xmlns:p14="http://schemas.microsoft.com/office/powerpoint/2010/main" val="136996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1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xit" presetSubtype="0" fill="hold"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childTnLst>
                                </p:cTn>
                              </p:par>
                              <p:par>
                                <p:cTn id="113" presetID="1" presetClass="exit" presetSubtype="0" fill="hold" nodeType="withEffect">
                                  <p:stCondLst>
                                    <p:cond delay="0"/>
                                  </p:stCondLst>
                                  <p:childTnLst>
                                    <p:set>
                                      <p:cBhvr>
                                        <p:cTn id="114" dur="1" fill="hold">
                                          <p:stCondLst>
                                            <p:cond delay="0"/>
                                          </p:stCondLst>
                                        </p:cTn>
                                        <p:tgtEl>
                                          <p:spTgt spid="17"/>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1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P spid="23" grpId="0"/>
      <p:bldP spid="24" grpId="0"/>
      <p:bldP spid="25" grpId="0"/>
      <p:bldP spid="26" grpId="0"/>
      <p:bldP spid="28" grpId="0"/>
      <p:bldP spid="29" grpId="0"/>
      <p:bldP spid="40" grpId="0"/>
      <p:bldP spid="59" grpId="0" animBg="1"/>
      <p:bldP spid="61" grpId="0" animBg="1"/>
      <p:bldP spid="62" grpId="0" animBg="1"/>
      <p:bldP spid="60" grpId="0"/>
      <p:bldP spid="64" grpId="0"/>
      <p:bldP spid="65" grpId="0"/>
      <p:bldP spid="48"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685800"/>
          </a:xfrm>
        </p:spPr>
        <p:txBody>
          <a:bodyPr>
            <a:normAutofit fontScale="90000"/>
          </a:bodyPr>
          <a:lstStyle/>
          <a:p>
            <a:r>
              <a:rPr lang="en-US" dirty="0" smtClean="0"/>
              <a:t>App Crashes are Common In-the-wild</a:t>
            </a:r>
            <a:endParaRPr lang="en-US" dirty="0"/>
          </a:p>
        </p:txBody>
      </p:sp>
      <p:sp>
        <p:nvSpPr>
          <p:cNvPr id="6" name="Content Placeholder 2"/>
          <p:cNvSpPr txBox="1">
            <a:spLocks/>
          </p:cNvSpPr>
          <p:nvPr/>
        </p:nvSpPr>
        <p:spPr>
          <a:xfrm>
            <a:off x="457200" y="1295400"/>
            <a:ext cx="79248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Diverse environmental conditions</a:t>
            </a:r>
          </a:p>
          <a:p>
            <a:pPr lvl="1"/>
            <a:r>
              <a:rPr lang="en-US" dirty="0" smtClean="0"/>
              <a:t>Network connectivity, GPS signal quality, etc</a:t>
            </a:r>
          </a:p>
          <a:p>
            <a:r>
              <a:rPr lang="en-US" dirty="0" smtClean="0"/>
              <a:t>Wide range of user interactions, inputs, sensor readings</a:t>
            </a:r>
          </a:p>
          <a:p>
            <a:r>
              <a:rPr lang="en-US" dirty="0" smtClean="0"/>
              <a:t>Variety of hardware and OS versions</a:t>
            </a:r>
            <a:endParaRPr lang="en-US" dirty="0"/>
          </a:p>
        </p:txBody>
      </p:sp>
      <p:sp>
        <p:nvSpPr>
          <p:cNvPr id="7" name="TextBox 6"/>
          <p:cNvSpPr txBox="1"/>
          <p:nvPr/>
        </p:nvSpPr>
        <p:spPr>
          <a:xfrm>
            <a:off x="533400" y="4953000"/>
            <a:ext cx="7924800" cy="1015663"/>
          </a:xfrm>
          <a:prstGeom prst="rect">
            <a:avLst/>
          </a:prstGeom>
          <a:noFill/>
        </p:spPr>
        <p:txBody>
          <a:bodyPr wrap="square" rtlCol="0">
            <a:spAutoFit/>
          </a:bodyPr>
          <a:lstStyle/>
          <a:p>
            <a:pPr algn="ctr"/>
            <a:r>
              <a:rPr lang="en-US" sz="3000" dirty="0" smtClean="0">
                <a:solidFill>
                  <a:srgbClr val="0070C0"/>
                </a:solidFill>
              </a:rPr>
              <a:t>Testing for these issues is hard or impossible </a:t>
            </a:r>
            <a:br>
              <a:rPr lang="en-US" sz="3000" dirty="0" smtClean="0">
                <a:solidFill>
                  <a:srgbClr val="0070C0"/>
                </a:solidFill>
              </a:rPr>
            </a:br>
            <a:r>
              <a:rPr lang="en-US" sz="3000" dirty="0" smtClean="0">
                <a:solidFill>
                  <a:srgbClr val="0070C0"/>
                </a:solidFill>
              </a:rPr>
              <a:t>for most app developers</a:t>
            </a:r>
            <a:endParaRPr lang="en-US" sz="3000" dirty="0">
              <a:solidFill>
                <a:srgbClr val="0070C0"/>
              </a:solidFill>
            </a:endParaRPr>
          </a:p>
        </p:txBody>
      </p:sp>
    </p:spTree>
    <p:extLst>
      <p:ext uri="{BB962C8B-B14F-4D97-AF65-F5344CB8AC3E}">
        <p14:creationId xmlns:p14="http://schemas.microsoft.com/office/powerpoint/2010/main" val="2222173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sp>
        <p:nvSpPr>
          <p:cNvPr id="14" name="Rounded Rectangle 13"/>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15" name="Right Arrow 14"/>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8" name="TextBox 17"/>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
        <p:nvSpPr>
          <p:cNvPr id="19" name="TextBox 18"/>
          <p:cNvSpPr txBox="1"/>
          <p:nvPr/>
        </p:nvSpPr>
        <p:spPr>
          <a:xfrm>
            <a:off x="4038106" y="3733800"/>
            <a:ext cx="4115294" cy="2062103"/>
          </a:xfrm>
          <a:prstGeom prst="rect">
            <a:avLst/>
          </a:prstGeom>
          <a:noFill/>
        </p:spPr>
        <p:txBody>
          <a:bodyPr wrap="none" rtlCol="0">
            <a:spAutoFit/>
          </a:bodyPr>
          <a:lstStyle/>
          <a:p>
            <a:pPr marL="457200" indent="-457200">
              <a:buFont typeface="Courier New" panose="02070309020205020404" pitchFamily="49" charset="0"/>
              <a:buChar char="o"/>
            </a:pPr>
            <a:r>
              <a:rPr lang="en-US" sz="3200" dirty="0" smtClean="0"/>
              <a:t>Hit Testing</a:t>
            </a:r>
          </a:p>
          <a:p>
            <a:pPr marL="457200" indent="-457200">
              <a:buFont typeface="Courier New" panose="02070309020205020404" pitchFamily="49" charset="0"/>
              <a:buChar char="o"/>
            </a:pPr>
            <a:r>
              <a:rPr lang="en-US" sz="3200" dirty="0" smtClean="0"/>
              <a:t>Transaction Tracking</a:t>
            </a:r>
          </a:p>
          <a:p>
            <a:pPr marL="457200" indent="-457200">
              <a:buFont typeface="Courier New" panose="02070309020205020404" pitchFamily="49" charset="0"/>
              <a:buChar char="o"/>
            </a:pPr>
            <a:r>
              <a:rPr lang="en-US" sz="3200" dirty="0" smtClean="0"/>
              <a:t>Randomization</a:t>
            </a:r>
          </a:p>
          <a:p>
            <a:pPr marL="457200" indent="-457200">
              <a:buFont typeface="Courier New" panose="02070309020205020404" pitchFamily="49" charset="0"/>
              <a:buChar char="o"/>
            </a:pPr>
            <a:r>
              <a:rPr lang="en-US" sz="3200" dirty="0" smtClean="0"/>
              <a:t>Concurrent Monkeys</a:t>
            </a:r>
          </a:p>
        </p:txBody>
      </p:sp>
    </p:spTree>
    <p:extLst>
      <p:ext uri="{BB962C8B-B14F-4D97-AF65-F5344CB8AC3E}">
        <p14:creationId xmlns:p14="http://schemas.microsoft.com/office/powerpoint/2010/main" val="2232151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descr="http://www.clker.com/cliparts/2/b/3/b/11949857441232608687pointing_finge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333" y="356922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40" name="Title 1"/>
          <p:cNvSpPr>
            <a:spLocks noGrp="1"/>
          </p:cNvSpPr>
          <p:nvPr>
            <p:ph type="title"/>
          </p:nvPr>
        </p:nvSpPr>
        <p:spPr>
          <a:xfrm>
            <a:off x="457200" y="76200"/>
            <a:ext cx="8229600" cy="685800"/>
          </a:xfrm>
        </p:spPr>
        <p:txBody>
          <a:bodyPr>
            <a:normAutofit fontScale="90000"/>
          </a:bodyPr>
          <a:lstStyle/>
          <a:p>
            <a:r>
              <a:rPr lang="en-US" dirty="0" smtClean="0"/>
              <a:t>Transaction Tracking</a:t>
            </a:r>
            <a:endParaRPr lang="en-US" dirty="0"/>
          </a:p>
        </p:txBody>
      </p:sp>
      <p:sp>
        <p:nvSpPr>
          <p:cNvPr id="41" name="Content Placeholder 2"/>
          <p:cNvSpPr>
            <a:spLocks noGrp="1"/>
          </p:cNvSpPr>
          <p:nvPr>
            <p:ph idx="1"/>
          </p:nvPr>
        </p:nvSpPr>
        <p:spPr>
          <a:xfrm>
            <a:off x="3886200" y="1189037"/>
            <a:ext cx="4876800" cy="1325563"/>
          </a:xfrm>
        </p:spPr>
        <p:txBody>
          <a:bodyPr>
            <a:noAutofit/>
          </a:bodyPr>
          <a:lstStyle/>
          <a:p>
            <a:pPr>
              <a:buFontTx/>
              <a:buChar char="-"/>
            </a:pPr>
            <a:r>
              <a:rPr lang="en-US" sz="2200" dirty="0" smtClean="0">
                <a:latin typeface="Corbel" panose="020B0503020204020204" pitchFamily="34" charset="0"/>
              </a:rPr>
              <a:t>Interact</a:t>
            </a:r>
          </a:p>
          <a:p>
            <a:pPr>
              <a:buFontTx/>
              <a:buChar char="-"/>
            </a:pPr>
            <a:r>
              <a:rPr lang="en-US" sz="2200" dirty="0" smtClean="0">
                <a:latin typeface="Corbel" panose="020B0503020204020204" pitchFamily="34" charset="0"/>
              </a:rPr>
              <a:t>Wait for some time</a:t>
            </a:r>
          </a:p>
          <a:p>
            <a:pPr>
              <a:buFontTx/>
              <a:buChar char="-"/>
            </a:pPr>
            <a:r>
              <a:rPr lang="en-US" sz="2200" dirty="0" smtClean="0">
                <a:latin typeface="Corbel" panose="020B0503020204020204" pitchFamily="34" charset="0"/>
              </a:rPr>
              <a:t>Interact next</a:t>
            </a:r>
            <a:endParaRPr lang="en-US" sz="2200" dirty="0">
              <a:latin typeface="Corbel" panose="020B0503020204020204" pitchFamily="34" charset="0"/>
            </a:endParaRPr>
          </a:p>
        </p:txBody>
      </p:sp>
      <p:pic>
        <p:nvPicPr>
          <p:cNvPr id="42" name="Picture 2" descr="http://www.clker.com/cliparts/2/b/3/b/11949857441232608687pointing_finge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8564" y="3430153"/>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a:xfrm>
            <a:off x="3886200" y="2713037"/>
            <a:ext cx="4876800" cy="2544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dirty="0" smtClean="0"/>
              <a:t>How long to wait?</a:t>
            </a:r>
            <a:endParaRPr lang="en-US" sz="2000" dirty="0" smtClean="0"/>
          </a:p>
          <a:p>
            <a:pPr marL="0" indent="0">
              <a:buNone/>
            </a:pPr>
            <a:r>
              <a:rPr lang="en-US" sz="2600" dirty="0" smtClean="0">
                <a:solidFill>
                  <a:srgbClr val="0070C0"/>
                </a:solidFill>
              </a:rPr>
              <a:t>Short wait time</a:t>
            </a:r>
          </a:p>
          <a:p>
            <a:r>
              <a:rPr lang="en-US" sz="2400" dirty="0" smtClean="0"/>
              <a:t>UI in transient state</a:t>
            </a:r>
            <a:endParaRPr lang="en-US" sz="2400" dirty="0"/>
          </a:p>
          <a:p>
            <a:pPr marL="0" indent="0">
              <a:buNone/>
            </a:pPr>
            <a:r>
              <a:rPr lang="en-US" sz="2600" dirty="0" smtClean="0">
                <a:solidFill>
                  <a:srgbClr val="0070C0"/>
                </a:solidFill>
              </a:rPr>
              <a:t>Long wait time</a:t>
            </a:r>
          </a:p>
          <a:p>
            <a:r>
              <a:rPr lang="en-US" sz="2400" dirty="0" smtClean="0"/>
              <a:t>Slows down testing time </a:t>
            </a:r>
          </a:p>
        </p:txBody>
      </p:sp>
      <p:sp>
        <p:nvSpPr>
          <p:cNvPr id="44" name="Content Placeholder 2"/>
          <p:cNvSpPr txBox="1">
            <a:spLocks/>
          </p:cNvSpPr>
          <p:nvPr/>
        </p:nvSpPr>
        <p:spPr>
          <a:xfrm>
            <a:off x="3886200" y="5334001"/>
            <a:ext cx="48768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600" b="1" dirty="0" smtClean="0">
                <a:solidFill>
                  <a:srgbClr val="C00000"/>
                </a:solidFill>
              </a:rPr>
              <a:t>Optimal</a:t>
            </a:r>
          </a:p>
          <a:p>
            <a:pPr marL="0" indent="0">
              <a:buNone/>
            </a:pPr>
            <a:r>
              <a:rPr lang="en-US" sz="2400" dirty="0" smtClean="0"/>
              <a:t>Wait till processing of an interaction is completed</a:t>
            </a:r>
          </a:p>
        </p:txBody>
      </p:sp>
      <p:sp>
        <p:nvSpPr>
          <p:cNvPr id="45" name="TextBox 44"/>
          <p:cNvSpPr txBox="1"/>
          <p:nvPr/>
        </p:nvSpPr>
        <p:spPr>
          <a:xfrm>
            <a:off x="3189614" y="605135"/>
            <a:ext cx="3058786" cy="461665"/>
          </a:xfrm>
          <a:prstGeom prst="rect">
            <a:avLst/>
          </a:prstGeom>
          <a:noFill/>
        </p:spPr>
        <p:txBody>
          <a:bodyPr wrap="none" rtlCol="0">
            <a:spAutoFit/>
          </a:bodyPr>
          <a:lstStyle/>
          <a:p>
            <a:r>
              <a:rPr lang="en-US" sz="2400" dirty="0" smtClean="0">
                <a:solidFill>
                  <a:srgbClr val="0070C0"/>
                </a:solidFill>
              </a:rPr>
              <a:t>When to interact next?</a:t>
            </a:r>
            <a:endParaRPr lang="en-US" sz="2400" dirty="0">
              <a:solidFill>
                <a:srgbClr val="0070C0"/>
              </a:solidFill>
            </a:endParaRPr>
          </a:p>
        </p:txBody>
      </p:sp>
    </p:spTree>
    <p:extLst>
      <p:ext uri="{BB962C8B-B14F-4D97-AF65-F5344CB8AC3E}">
        <p14:creationId xmlns:p14="http://schemas.microsoft.com/office/powerpoint/2010/main" val="3518572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itle 1"/>
          <p:cNvSpPr>
            <a:spLocks noGrp="1"/>
          </p:cNvSpPr>
          <p:nvPr>
            <p:ph type="title"/>
          </p:nvPr>
        </p:nvSpPr>
        <p:spPr>
          <a:xfrm>
            <a:off x="457200" y="76200"/>
            <a:ext cx="8229600" cy="685800"/>
          </a:xfrm>
        </p:spPr>
        <p:txBody>
          <a:bodyPr>
            <a:normAutofit fontScale="90000"/>
          </a:bodyPr>
          <a:lstStyle/>
          <a:p>
            <a:r>
              <a:rPr lang="en-US" dirty="0" smtClean="0"/>
              <a:t>Transaction Tracking</a:t>
            </a:r>
            <a:endParaRPr lang="en-US" dirty="0"/>
          </a:p>
        </p:txBody>
      </p:sp>
      <p:pic>
        <p:nvPicPr>
          <p:cNvPr id="3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Straight Connector 36"/>
          <p:cNvCxnSpPr/>
          <p:nvPr/>
        </p:nvCxnSpPr>
        <p:spPr>
          <a:xfrm flipH="1">
            <a:off x="3752616" y="2665145"/>
            <a:ext cx="47817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752616" y="3505203"/>
            <a:ext cx="4781784"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89"/>
          <p:cNvSpPr txBox="1"/>
          <p:nvPr/>
        </p:nvSpPr>
        <p:spPr>
          <a:xfrm>
            <a:off x="8455991" y="3241929"/>
            <a:ext cx="68800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smtClean="0">
                <a:latin typeface="Corbel" pitchFamily="34" charset="0"/>
              </a:rPr>
              <a:t>UI Thread</a:t>
            </a:r>
            <a:endParaRPr lang="en-US" sz="1000" i="1" dirty="0">
              <a:latin typeface="Corbel" pitchFamily="34" charset="0"/>
            </a:endParaRPr>
          </a:p>
        </p:txBody>
      </p:sp>
      <p:sp>
        <p:nvSpPr>
          <p:cNvPr id="40" name="TextBox 90"/>
          <p:cNvSpPr txBox="1"/>
          <p:nvPr/>
        </p:nvSpPr>
        <p:spPr>
          <a:xfrm>
            <a:off x="8001000" y="2390001"/>
            <a:ext cx="118654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smtClean="0">
                <a:latin typeface="Corbel" pitchFamily="34" charset="0"/>
              </a:rPr>
              <a:t>Background Thread</a:t>
            </a:r>
            <a:endParaRPr lang="en-US" sz="1000" i="1" dirty="0">
              <a:latin typeface="Corbel" pitchFamily="34" charset="0"/>
            </a:endParaRPr>
          </a:p>
        </p:txBody>
      </p:sp>
      <p:cxnSp>
        <p:nvCxnSpPr>
          <p:cNvPr id="43" name="Straight Connector 42"/>
          <p:cNvCxnSpPr/>
          <p:nvPr/>
        </p:nvCxnSpPr>
        <p:spPr>
          <a:xfrm flipH="1">
            <a:off x="3752616" y="1826945"/>
            <a:ext cx="4781784"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90"/>
          <p:cNvSpPr txBox="1"/>
          <p:nvPr/>
        </p:nvSpPr>
        <p:spPr>
          <a:xfrm>
            <a:off x="8001000" y="1564948"/>
            <a:ext cx="118654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smtClean="0">
                <a:latin typeface="Corbel" pitchFamily="34" charset="0"/>
              </a:rPr>
              <a:t>Background Thread</a:t>
            </a:r>
            <a:endParaRPr lang="en-US" sz="1000" i="1" dirty="0">
              <a:latin typeface="Corbel" pitchFamily="34" charset="0"/>
            </a:endParaRPr>
          </a:p>
        </p:txBody>
      </p:sp>
      <p:cxnSp>
        <p:nvCxnSpPr>
          <p:cNvPr id="45" name="Straight Connector 44"/>
          <p:cNvCxnSpPr/>
          <p:nvPr/>
        </p:nvCxnSpPr>
        <p:spPr>
          <a:xfrm>
            <a:off x="3945074" y="3358261"/>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flipV="1">
            <a:off x="3967274" y="3510253"/>
            <a:ext cx="514189" cy="2"/>
          </a:xfrm>
          <a:prstGeom prst="line">
            <a:avLst/>
          </a:prstGeom>
          <a:ln w="76200"/>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4481463" y="3368043"/>
            <a:ext cx="0" cy="274320"/>
          </a:xfrm>
          <a:prstGeom prst="line">
            <a:avLst/>
          </a:prstGeom>
          <a:ln w="76200"/>
        </p:spPr>
        <p:style>
          <a:lnRef idx="2">
            <a:schemeClr val="dk1"/>
          </a:lnRef>
          <a:fillRef idx="0">
            <a:schemeClr val="dk1"/>
          </a:fillRef>
          <a:effectRef idx="1">
            <a:schemeClr val="dk1"/>
          </a:effectRef>
          <a:fontRef idx="minor">
            <a:schemeClr val="tx1"/>
          </a:fontRef>
        </p:style>
      </p:cxnSp>
      <p:sp>
        <p:nvSpPr>
          <p:cNvPr id="48" name="Oval 47"/>
          <p:cNvSpPr/>
          <p:nvPr/>
        </p:nvSpPr>
        <p:spPr>
          <a:xfrm>
            <a:off x="4132950" y="3395486"/>
            <a:ext cx="228600" cy="209965"/>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cxnSp>
        <p:nvCxnSpPr>
          <p:cNvPr id="53" name="Straight Connector 52"/>
          <p:cNvCxnSpPr/>
          <p:nvPr/>
        </p:nvCxnSpPr>
        <p:spPr>
          <a:xfrm>
            <a:off x="4695079" y="2528089"/>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4686300" y="2665145"/>
            <a:ext cx="817829" cy="1855"/>
          </a:xfrm>
          <a:prstGeom prst="line">
            <a:avLst/>
          </a:prstGeom>
          <a:ln w="76200"/>
        </p:spPr>
        <p:style>
          <a:lnRef idx="2">
            <a:schemeClr val="dk1"/>
          </a:lnRef>
          <a:fillRef idx="0">
            <a:schemeClr val="dk1"/>
          </a:fillRef>
          <a:effectRef idx="1">
            <a:schemeClr val="dk1"/>
          </a:effectRef>
          <a:fontRef idx="minor">
            <a:schemeClr val="tx1"/>
          </a:fontRef>
        </p:style>
      </p:cxnSp>
      <p:sp>
        <p:nvSpPr>
          <p:cNvPr id="55" name="Oval 54"/>
          <p:cNvSpPr/>
          <p:nvPr/>
        </p:nvSpPr>
        <p:spPr>
          <a:xfrm>
            <a:off x="5029200" y="2562017"/>
            <a:ext cx="228600" cy="2099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cxnSp>
        <p:nvCxnSpPr>
          <p:cNvPr id="56" name="Straight Connector 55"/>
          <p:cNvCxnSpPr/>
          <p:nvPr/>
        </p:nvCxnSpPr>
        <p:spPr>
          <a:xfrm>
            <a:off x="5504129" y="2528089"/>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6506150" y="1703427"/>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6497371" y="1840483"/>
            <a:ext cx="817829" cy="1855"/>
          </a:xfrm>
          <a:prstGeom prst="line">
            <a:avLst/>
          </a:prstGeom>
          <a:ln w="76200"/>
        </p:spPr>
        <p:style>
          <a:lnRef idx="2">
            <a:schemeClr val="dk1"/>
          </a:lnRef>
          <a:fillRef idx="0">
            <a:schemeClr val="dk1"/>
          </a:fillRef>
          <a:effectRef idx="1">
            <a:schemeClr val="dk1"/>
          </a:effectRef>
          <a:fontRef idx="minor">
            <a:schemeClr val="tx1"/>
          </a:fontRef>
        </p:style>
      </p:cxnSp>
      <p:sp>
        <p:nvSpPr>
          <p:cNvPr id="60" name="Oval 59"/>
          <p:cNvSpPr/>
          <p:nvPr/>
        </p:nvSpPr>
        <p:spPr>
          <a:xfrm>
            <a:off x="7010400" y="1737355"/>
            <a:ext cx="228600" cy="2099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cxnSp>
        <p:nvCxnSpPr>
          <p:cNvPr id="61" name="Straight Connector 60"/>
          <p:cNvCxnSpPr/>
          <p:nvPr/>
        </p:nvCxnSpPr>
        <p:spPr>
          <a:xfrm>
            <a:off x="7315200" y="1703427"/>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a:off x="7611194" y="3368147"/>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7602415" y="3505203"/>
            <a:ext cx="550985" cy="2526"/>
          </a:xfrm>
          <a:prstGeom prst="line">
            <a:avLst/>
          </a:prstGeom>
          <a:ln w="76200"/>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a:off x="8153400" y="3368147"/>
            <a:ext cx="0" cy="274320"/>
          </a:xfrm>
          <a:prstGeom prst="line">
            <a:avLst/>
          </a:prstGeom>
          <a:ln w="76200"/>
        </p:spPr>
        <p:style>
          <a:lnRef idx="2">
            <a:schemeClr val="dk1"/>
          </a:lnRef>
          <a:fillRef idx="0">
            <a:schemeClr val="dk1"/>
          </a:fillRef>
          <a:effectRef idx="1">
            <a:schemeClr val="dk1"/>
          </a:effectRef>
          <a:fontRef idx="minor">
            <a:schemeClr val="tx1"/>
          </a:fontRef>
        </p:style>
      </p:cxnSp>
      <p:cxnSp>
        <p:nvCxnSpPr>
          <p:cNvPr id="68" name="Straight Connector 67"/>
          <p:cNvCxnSpPr>
            <a:stCxn id="48" idx="0"/>
          </p:cNvCxnSpPr>
          <p:nvPr/>
        </p:nvCxnSpPr>
        <p:spPr>
          <a:xfrm flipV="1">
            <a:off x="4247250" y="2802409"/>
            <a:ext cx="439050" cy="593077"/>
          </a:xfrm>
          <a:prstGeom prst="line">
            <a:avLst/>
          </a:prstGeom>
          <a:ln w="38100">
            <a:prstDash val="sysDot"/>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flipV="1">
            <a:off x="5164298" y="1977747"/>
            <a:ext cx="1333073" cy="584272"/>
          </a:xfrm>
          <a:prstGeom prst="line">
            <a:avLst/>
          </a:prstGeom>
          <a:ln w="38100">
            <a:prstDash val="sysDot"/>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73" name="Straight Connector 72"/>
          <p:cNvCxnSpPr>
            <a:stCxn id="60" idx="4"/>
          </p:cNvCxnSpPr>
          <p:nvPr/>
        </p:nvCxnSpPr>
        <p:spPr>
          <a:xfrm>
            <a:off x="7124700" y="1947320"/>
            <a:ext cx="486494" cy="1410941"/>
          </a:xfrm>
          <a:prstGeom prst="line">
            <a:avLst/>
          </a:prstGeom>
          <a:ln w="38100">
            <a:prstDash val="sysDot"/>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77" name="TextBox 71"/>
          <p:cNvSpPr txBox="1"/>
          <p:nvPr/>
        </p:nvSpPr>
        <p:spPr>
          <a:xfrm>
            <a:off x="3505200" y="3810000"/>
            <a:ext cx="11833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bg1">
                    <a:lumMod val="75000"/>
                  </a:schemeClr>
                </a:solidFill>
                <a:latin typeface="Corbel" pitchFamily="34" charset="0"/>
                <a:ea typeface="Verdana" pitchFamily="34" charset="0"/>
                <a:cs typeface="Verdana" pitchFamily="34" charset="0"/>
              </a:rPr>
              <a:t>[Event Handler]</a:t>
            </a:r>
          </a:p>
          <a:p>
            <a:pPr algn="ctr"/>
            <a:r>
              <a:rPr lang="en-US" sz="1200" dirty="0">
                <a:solidFill>
                  <a:srgbClr val="0070C0"/>
                </a:solidFill>
                <a:latin typeface="Corbel" pitchFamily="34" charset="0"/>
                <a:ea typeface="Verdana" pitchFamily="34" charset="0"/>
                <a:cs typeface="Verdana" pitchFamily="34" charset="0"/>
              </a:rPr>
              <a:t>c</a:t>
            </a:r>
            <a:r>
              <a:rPr lang="en-US" sz="1200" dirty="0" smtClean="0">
                <a:solidFill>
                  <a:srgbClr val="0070C0"/>
                </a:solidFill>
                <a:latin typeface="Corbel" pitchFamily="34" charset="0"/>
                <a:ea typeface="Verdana" pitchFamily="34" charset="0"/>
                <a:cs typeface="Verdana" pitchFamily="34" charset="0"/>
              </a:rPr>
              <a:t>ategory_Click</a:t>
            </a:r>
            <a:endParaRPr lang="en-US" sz="1200" dirty="0">
              <a:solidFill>
                <a:srgbClr val="0070C0"/>
              </a:solidFill>
              <a:latin typeface="Corbel" pitchFamily="34" charset="0"/>
              <a:ea typeface="Verdana" pitchFamily="34" charset="0"/>
              <a:cs typeface="Verdana" pitchFamily="34" charset="0"/>
            </a:endParaRPr>
          </a:p>
        </p:txBody>
      </p:sp>
      <p:sp>
        <p:nvSpPr>
          <p:cNvPr id="78" name="TextBox 71"/>
          <p:cNvSpPr txBox="1"/>
          <p:nvPr/>
        </p:nvSpPr>
        <p:spPr>
          <a:xfrm>
            <a:off x="3664885" y="2771001"/>
            <a:ext cx="802207"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70C0"/>
                </a:solidFill>
                <a:latin typeface="Corbel" pitchFamily="34" charset="0"/>
                <a:ea typeface="Verdana" pitchFamily="34" charset="0"/>
                <a:cs typeface="Verdana" pitchFamily="34" charset="0"/>
              </a:rPr>
              <a:t>Start GPS</a:t>
            </a:r>
            <a:endParaRPr lang="en-US" sz="1200" dirty="0">
              <a:solidFill>
                <a:srgbClr val="0070C0"/>
              </a:solidFill>
              <a:latin typeface="Corbel" pitchFamily="34" charset="0"/>
              <a:ea typeface="Verdana" pitchFamily="34" charset="0"/>
              <a:cs typeface="Verdana" pitchFamily="34" charset="0"/>
            </a:endParaRPr>
          </a:p>
        </p:txBody>
      </p:sp>
      <p:sp>
        <p:nvSpPr>
          <p:cNvPr id="79" name="TextBox 71"/>
          <p:cNvSpPr txBox="1"/>
          <p:nvPr/>
        </p:nvSpPr>
        <p:spPr>
          <a:xfrm>
            <a:off x="3616790" y="2137201"/>
            <a:ext cx="102181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70C0"/>
                </a:solidFill>
                <a:latin typeface="Corbel" pitchFamily="34" charset="0"/>
                <a:ea typeface="Verdana" pitchFamily="34" charset="0"/>
                <a:cs typeface="Verdana" pitchFamily="34" charset="0"/>
              </a:rPr>
              <a:t>GPS Callbac</a:t>
            </a:r>
            <a:r>
              <a:rPr lang="en-US" sz="1200" dirty="0">
                <a:solidFill>
                  <a:srgbClr val="0070C0"/>
                </a:solidFill>
                <a:latin typeface="Corbel" pitchFamily="34" charset="0"/>
                <a:ea typeface="Verdana" pitchFamily="34" charset="0"/>
                <a:cs typeface="Verdana" pitchFamily="34" charset="0"/>
              </a:rPr>
              <a:t>k</a:t>
            </a:r>
          </a:p>
        </p:txBody>
      </p:sp>
      <p:sp>
        <p:nvSpPr>
          <p:cNvPr id="80" name="TextBox 71"/>
          <p:cNvSpPr txBox="1"/>
          <p:nvPr/>
        </p:nvSpPr>
        <p:spPr>
          <a:xfrm>
            <a:off x="5403403" y="1287949"/>
            <a:ext cx="103541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70C0"/>
                </a:solidFill>
                <a:latin typeface="Corbel" pitchFamily="34" charset="0"/>
                <a:ea typeface="Verdana" pitchFamily="34" charset="0"/>
                <a:cs typeface="Verdana" pitchFamily="34" charset="0"/>
              </a:rPr>
              <a:t>Web Callbac</a:t>
            </a:r>
            <a:r>
              <a:rPr lang="en-US" sz="1200" dirty="0">
                <a:solidFill>
                  <a:srgbClr val="0070C0"/>
                </a:solidFill>
                <a:latin typeface="Corbel" pitchFamily="34" charset="0"/>
                <a:ea typeface="Verdana" pitchFamily="34" charset="0"/>
                <a:cs typeface="Verdana" pitchFamily="34" charset="0"/>
              </a:rPr>
              <a:t>k</a:t>
            </a:r>
          </a:p>
        </p:txBody>
      </p:sp>
      <p:sp>
        <p:nvSpPr>
          <p:cNvPr id="81" name="TextBox 71"/>
          <p:cNvSpPr txBox="1"/>
          <p:nvPr/>
        </p:nvSpPr>
        <p:spPr>
          <a:xfrm>
            <a:off x="4775675" y="1986186"/>
            <a:ext cx="73565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70C0"/>
                </a:solidFill>
                <a:latin typeface="Corbel" pitchFamily="34" charset="0"/>
                <a:ea typeface="Verdana" pitchFamily="34" charset="0"/>
                <a:cs typeface="Verdana" pitchFamily="34" charset="0"/>
              </a:rPr>
              <a:t>Web Call</a:t>
            </a:r>
            <a:endParaRPr lang="en-US" sz="1200" dirty="0">
              <a:solidFill>
                <a:srgbClr val="0070C0"/>
              </a:solidFill>
              <a:latin typeface="Corbel" pitchFamily="34" charset="0"/>
              <a:ea typeface="Verdana" pitchFamily="34" charset="0"/>
              <a:cs typeface="Verdana" pitchFamily="34" charset="0"/>
            </a:endParaRPr>
          </a:p>
        </p:txBody>
      </p:sp>
      <p:sp>
        <p:nvSpPr>
          <p:cNvPr id="82" name="TextBox 71"/>
          <p:cNvSpPr txBox="1"/>
          <p:nvPr/>
        </p:nvSpPr>
        <p:spPr>
          <a:xfrm>
            <a:off x="6776774" y="1219200"/>
            <a:ext cx="915636"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70C0"/>
                </a:solidFill>
                <a:latin typeface="Corbel" pitchFamily="34" charset="0"/>
                <a:ea typeface="Verdana" pitchFamily="34" charset="0"/>
                <a:cs typeface="Verdana" pitchFamily="34" charset="0"/>
              </a:rPr>
              <a:t>UI Dispatch</a:t>
            </a:r>
            <a:endParaRPr lang="en-US" sz="1200" dirty="0">
              <a:solidFill>
                <a:srgbClr val="0070C0"/>
              </a:solidFill>
              <a:latin typeface="Corbel" pitchFamily="34" charset="0"/>
              <a:ea typeface="Verdana" pitchFamily="34" charset="0"/>
              <a:cs typeface="Verdana" pitchFamily="34" charset="0"/>
            </a:endParaRPr>
          </a:p>
        </p:txBody>
      </p:sp>
      <p:sp>
        <p:nvSpPr>
          <p:cNvPr id="83" name="TextBox 71"/>
          <p:cNvSpPr txBox="1"/>
          <p:nvPr/>
        </p:nvSpPr>
        <p:spPr>
          <a:xfrm>
            <a:off x="7457664" y="3837801"/>
            <a:ext cx="84048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rgbClr val="0070C0"/>
                </a:solidFill>
                <a:latin typeface="Corbel" pitchFamily="34" charset="0"/>
                <a:ea typeface="Verdana" pitchFamily="34" charset="0"/>
                <a:cs typeface="Verdana" pitchFamily="34" charset="0"/>
              </a:rPr>
              <a:t>Rendering</a:t>
            </a:r>
            <a:endParaRPr lang="en-US" sz="1200" dirty="0">
              <a:solidFill>
                <a:srgbClr val="0070C0"/>
              </a:solidFill>
              <a:latin typeface="Corbel" pitchFamily="34" charset="0"/>
              <a:ea typeface="Verdana" pitchFamily="34" charset="0"/>
              <a:cs typeface="Verdana" pitchFamily="34" charset="0"/>
            </a:endParaRPr>
          </a:p>
        </p:txBody>
      </p:sp>
      <p:cxnSp>
        <p:nvCxnSpPr>
          <p:cNvPr id="84" name="Straight Arrow Connector 83"/>
          <p:cNvCxnSpPr>
            <a:stCxn id="48" idx="0"/>
          </p:cNvCxnSpPr>
          <p:nvPr/>
        </p:nvCxnSpPr>
        <p:spPr>
          <a:xfrm flipH="1" flipV="1">
            <a:off x="4132950" y="3098947"/>
            <a:ext cx="114300" cy="296539"/>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4435568" y="2390001"/>
            <a:ext cx="203042" cy="172016"/>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5143499" y="2263185"/>
            <a:ext cx="1" cy="298832"/>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6143508" y="1564948"/>
            <a:ext cx="295309" cy="172407"/>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7124700" y="1450771"/>
            <a:ext cx="0" cy="298832"/>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7889569" y="3563358"/>
            <a:ext cx="1" cy="298832"/>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907366" y="3642468"/>
            <a:ext cx="17278" cy="195333"/>
          </a:xfrm>
          <a:prstGeom prst="straightConnector1">
            <a:avLst/>
          </a:prstGeom>
          <a:ln>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pic>
        <p:nvPicPr>
          <p:cNvPr id="103" name="Picture 2" descr="http://www.clker.com/cliparts/2/b/3/b/11949857441232608687pointing_finge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6333" y="356922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104" name="Up Arrow 103"/>
          <p:cNvSpPr/>
          <p:nvPr/>
        </p:nvSpPr>
        <p:spPr>
          <a:xfrm>
            <a:off x="5921109" y="4194522"/>
            <a:ext cx="222399" cy="333275"/>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Up Arrow 104"/>
          <p:cNvSpPr/>
          <p:nvPr/>
        </p:nvSpPr>
        <p:spPr>
          <a:xfrm>
            <a:off x="8332486" y="4195465"/>
            <a:ext cx="222399" cy="333275"/>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p:cNvSpPr txBox="1"/>
          <p:nvPr/>
        </p:nvSpPr>
        <p:spPr>
          <a:xfrm>
            <a:off x="5257800" y="4576465"/>
            <a:ext cx="1619098" cy="307777"/>
          </a:xfrm>
          <a:prstGeom prst="rect">
            <a:avLst/>
          </a:prstGeom>
          <a:noFill/>
        </p:spPr>
        <p:txBody>
          <a:bodyPr wrap="none" rtlCol="0">
            <a:spAutoFit/>
          </a:bodyPr>
          <a:lstStyle/>
          <a:p>
            <a:r>
              <a:rPr lang="en-US" sz="1400" dirty="0" smtClean="0"/>
              <a:t>UI in transient state</a:t>
            </a:r>
            <a:endParaRPr lang="en-US" sz="1400" dirty="0"/>
          </a:p>
        </p:txBody>
      </p:sp>
      <p:sp>
        <p:nvSpPr>
          <p:cNvPr id="107" name="TextBox 106"/>
          <p:cNvSpPr txBox="1"/>
          <p:nvPr/>
        </p:nvSpPr>
        <p:spPr>
          <a:xfrm>
            <a:off x="7524595" y="4573488"/>
            <a:ext cx="1467005" cy="307777"/>
          </a:xfrm>
          <a:prstGeom prst="rect">
            <a:avLst/>
          </a:prstGeom>
          <a:noFill/>
        </p:spPr>
        <p:txBody>
          <a:bodyPr wrap="none" rtlCol="0">
            <a:spAutoFit/>
          </a:bodyPr>
          <a:lstStyle/>
          <a:p>
            <a:r>
              <a:rPr lang="en-US" sz="1400" dirty="0" smtClean="0"/>
              <a:t>UI in settled state</a:t>
            </a:r>
            <a:endParaRPr lang="en-US" sz="1400" dirty="0"/>
          </a:p>
        </p:txBody>
      </p:sp>
      <p:cxnSp>
        <p:nvCxnSpPr>
          <p:cNvPr id="109" name="Straight Arrow Connector 108"/>
          <p:cNvCxnSpPr/>
          <p:nvPr/>
        </p:nvCxnSpPr>
        <p:spPr>
          <a:xfrm>
            <a:off x="3907366" y="5262265"/>
            <a:ext cx="4293736"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5257800" y="5338465"/>
            <a:ext cx="1384995" cy="400110"/>
          </a:xfrm>
          <a:prstGeom prst="rect">
            <a:avLst/>
          </a:prstGeom>
          <a:noFill/>
        </p:spPr>
        <p:txBody>
          <a:bodyPr wrap="none" rtlCol="0">
            <a:spAutoFit/>
          </a:bodyPr>
          <a:lstStyle/>
          <a:p>
            <a:r>
              <a:rPr lang="en-US" sz="2000" dirty="0" smtClean="0"/>
              <a:t>Transaction</a:t>
            </a:r>
            <a:endParaRPr lang="en-US" sz="2000" dirty="0"/>
          </a:p>
        </p:txBody>
      </p:sp>
      <p:sp>
        <p:nvSpPr>
          <p:cNvPr id="112" name="TextBox 111"/>
          <p:cNvSpPr txBox="1"/>
          <p:nvPr/>
        </p:nvSpPr>
        <p:spPr>
          <a:xfrm>
            <a:off x="7693880" y="5334635"/>
            <a:ext cx="1014445" cy="523220"/>
          </a:xfrm>
          <a:prstGeom prst="rect">
            <a:avLst/>
          </a:prstGeom>
          <a:noFill/>
        </p:spPr>
        <p:txBody>
          <a:bodyPr wrap="none" rtlCol="0">
            <a:spAutoFit/>
          </a:bodyPr>
          <a:lstStyle/>
          <a:p>
            <a:pPr algn="ctr"/>
            <a:r>
              <a:rPr lang="en-US" sz="1400" b="1" dirty="0" smtClean="0">
                <a:solidFill>
                  <a:srgbClr val="FF0000"/>
                </a:solidFill>
              </a:rPr>
              <a:t>Processing </a:t>
            </a:r>
          </a:p>
          <a:p>
            <a:pPr algn="ctr"/>
            <a:r>
              <a:rPr lang="en-US" sz="1400" b="1" dirty="0" smtClean="0">
                <a:solidFill>
                  <a:srgbClr val="FF0000"/>
                </a:solidFill>
              </a:rPr>
              <a:t>Completed</a:t>
            </a:r>
            <a:endParaRPr lang="en-US" sz="1400" b="1" dirty="0">
              <a:solidFill>
                <a:srgbClr val="FF0000"/>
              </a:solidFill>
            </a:endParaRPr>
          </a:p>
        </p:txBody>
      </p:sp>
      <p:sp>
        <p:nvSpPr>
          <p:cNvPr id="113" name="TextBox 112"/>
          <p:cNvSpPr txBox="1"/>
          <p:nvPr/>
        </p:nvSpPr>
        <p:spPr>
          <a:xfrm>
            <a:off x="3573834" y="5348645"/>
            <a:ext cx="1014445" cy="523220"/>
          </a:xfrm>
          <a:prstGeom prst="rect">
            <a:avLst/>
          </a:prstGeom>
          <a:noFill/>
        </p:spPr>
        <p:txBody>
          <a:bodyPr wrap="none" rtlCol="0">
            <a:spAutoFit/>
          </a:bodyPr>
          <a:lstStyle/>
          <a:p>
            <a:pPr algn="ctr"/>
            <a:r>
              <a:rPr lang="en-US" sz="1400" b="1" dirty="0" smtClean="0">
                <a:solidFill>
                  <a:srgbClr val="FF0000"/>
                </a:solidFill>
              </a:rPr>
              <a:t>Processing </a:t>
            </a:r>
          </a:p>
          <a:p>
            <a:pPr algn="ctr"/>
            <a:r>
              <a:rPr lang="en-US" sz="1400" b="1" dirty="0" smtClean="0">
                <a:solidFill>
                  <a:srgbClr val="FF0000"/>
                </a:solidFill>
              </a:rPr>
              <a:t>Started</a:t>
            </a:r>
            <a:endParaRPr lang="en-US" sz="1400" b="1" dirty="0">
              <a:solidFill>
                <a:srgbClr val="FF0000"/>
              </a:solidFill>
            </a:endParaRPr>
          </a:p>
        </p:txBody>
      </p:sp>
      <p:pic>
        <p:nvPicPr>
          <p:cNvPr id="57" name="Picture 2" descr="http://www.clker.com/cliparts/2/b/3/b/11949857441232608687pointing_finge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5341" y="3787922"/>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2/b/3/b/11949857441232608687pointing_finge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6591" y="377877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2/b/3/b/11949857441232608687pointing_finger_01.svg.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9838" y="59436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0" y="6172200"/>
            <a:ext cx="3954480" cy="430887"/>
          </a:xfrm>
          <a:prstGeom prst="rect">
            <a:avLst/>
          </a:prstGeom>
          <a:noFill/>
        </p:spPr>
        <p:txBody>
          <a:bodyPr wrap="none" rtlCol="0">
            <a:spAutoFit/>
          </a:bodyPr>
          <a:lstStyle/>
          <a:p>
            <a:r>
              <a:rPr lang="en-US" sz="2200" dirty="0" smtClean="0"/>
              <a:t>Significantly reduces testing time</a:t>
            </a:r>
            <a:endParaRPr lang="en-US" sz="2200" dirty="0"/>
          </a:p>
        </p:txBody>
      </p:sp>
      <p:sp>
        <p:nvSpPr>
          <p:cNvPr id="69" name="TextBox 68"/>
          <p:cNvSpPr txBox="1"/>
          <p:nvPr/>
        </p:nvSpPr>
        <p:spPr>
          <a:xfrm>
            <a:off x="3189614" y="605135"/>
            <a:ext cx="3058786" cy="461665"/>
          </a:xfrm>
          <a:prstGeom prst="rect">
            <a:avLst/>
          </a:prstGeom>
          <a:noFill/>
        </p:spPr>
        <p:txBody>
          <a:bodyPr wrap="none" rtlCol="0">
            <a:spAutoFit/>
          </a:bodyPr>
          <a:lstStyle/>
          <a:p>
            <a:r>
              <a:rPr lang="en-US" sz="2400" dirty="0" smtClean="0">
                <a:solidFill>
                  <a:srgbClr val="0070C0"/>
                </a:solidFill>
              </a:rPr>
              <a:t>When to interact next?</a:t>
            </a:r>
            <a:endParaRPr lang="en-US" sz="2400" dirty="0">
              <a:solidFill>
                <a:srgbClr val="0070C0"/>
              </a:solidFill>
            </a:endParaRPr>
          </a:p>
        </p:txBody>
      </p:sp>
    </p:spTree>
    <p:extLst>
      <p:ext uri="{BB962C8B-B14F-4D97-AF65-F5344CB8AC3E}">
        <p14:creationId xmlns:p14="http://schemas.microsoft.com/office/powerpoint/2010/main" val="641317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0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4" grpId="0"/>
      <p:bldP spid="48" grpId="0" animBg="1"/>
      <p:bldP spid="55" grpId="0" animBg="1"/>
      <p:bldP spid="60" grpId="0" animBg="1"/>
      <p:bldP spid="77" grpId="0"/>
      <p:bldP spid="78" grpId="0"/>
      <p:bldP spid="79" grpId="0"/>
      <p:bldP spid="80" grpId="0"/>
      <p:bldP spid="81" grpId="0"/>
      <p:bldP spid="82" grpId="0"/>
      <p:bldP spid="83" grpId="0"/>
      <p:bldP spid="104" grpId="0" animBg="1"/>
      <p:bldP spid="105" grpId="0" animBg="1"/>
      <p:bldP spid="106" grpId="0"/>
      <p:bldP spid="107" grpId="0"/>
      <p:bldP spid="111" grpId="0"/>
      <p:bldP spid="112" grpId="0"/>
      <p:bldP spid="113"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8" name="Rounded Rectangle 7"/>
          <p:cNvSpPr/>
          <p:nvPr/>
        </p:nvSpPr>
        <p:spPr>
          <a:xfrm>
            <a:off x="4953000" y="3962400"/>
            <a:ext cx="2743200" cy="121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Fault Inducer</a:t>
            </a:r>
            <a:endParaRPr lang="en-US" sz="3000" dirty="0">
              <a:latin typeface="Corbel" panose="020B0503020204020204" pitchFamily="34" charset="0"/>
            </a:endParaRPr>
          </a:p>
        </p:txBody>
      </p:sp>
      <p:sp>
        <p:nvSpPr>
          <p:cNvPr id="9" name="Right Arrow 8"/>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ight Arrow 11"/>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914400" y="609600"/>
            <a:ext cx="2244525" cy="461665"/>
          </a:xfrm>
          <a:prstGeom prst="rect">
            <a:avLst/>
          </a:prstGeom>
          <a:noFill/>
        </p:spPr>
        <p:txBody>
          <a:bodyPr wrap="none" rtlCol="0">
            <a:spAutoFit/>
          </a:bodyPr>
          <a:lstStyle/>
          <a:p>
            <a:r>
              <a:rPr lang="en-US" sz="2400" dirty="0" smtClean="0">
                <a:latin typeface="Corbel" panose="020B0503020204020204" pitchFamily="34" charset="0"/>
              </a:rPr>
              <a:t>Phone Emulator</a:t>
            </a:r>
            <a:endParaRPr lang="en-US" sz="2400" dirty="0">
              <a:latin typeface="Corbel" panose="020B0503020204020204" pitchFamily="34" charset="0"/>
            </a:endParaRPr>
          </a:p>
        </p:txBody>
      </p:sp>
      <p:sp>
        <p:nvSpPr>
          <p:cNvPr id="13" name="TextBox 12"/>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14" name="TextBox 13"/>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
        <p:nvSpPr>
          <p:cNvPr id="15" name="Right Arrow 14"/>
          <p:cNvSpPr/>
          <p:nvPr/>
        </p:nvSpPr>
        <p:spPr>
          <a:xfrm flipH="1">
            <a:off x="3762671" y="4572000"/>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762671" y="4193977"/>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650157" y="3810000"/>
            <a:ext cx="1015021" cy="338554"/>
          </a:xfrm>
          <a:prstGeom prst="rect">
            <a:avLst/>
          </a:prstGeom>
          <a:noFill/>
        </p:spPr>
        <p:txBody>
          <a:bodyPr wrap="none" rtlCol="0">
            <a:spAutoFit/>
          </a:bodyPr>
          <a:lstStyle/>
          <a:p>
            <a:r>
              <a:rPr lang="en-US" sz="1600" b="1" dirty="0" smtClean="0">
                <a:latin typeface="Corbel" panose="020B0503020204020204" pitchFamily="34" charset="0"/>
              </a:rPr>
              <a:t>Callbacks</a:t>
            </a:r>
            <a:endParaRPr lang="en-US" sz="1600" b="1" dirty="0">
              <a:latin typeface="Corbel" panose="020B0503020204020204" pitchFamily="34" charset="0"/>
            </a:endParaRPr>
          </a:p>
        </p:txBody>
      </p:sp>
      <p:sp>
        <p:nvSpPr>
          <p:cNvPr id="18" name="TextBox 17"/>
          <p:cNvSpPr txBox="1"/>
          <p:nvPr/>
        </p:nvSpPr>
        <p:spPr>
          <a:xfrm>
            <a:off x="3793671" y="4876800"/>
            <a:ext cx="726481" cy="338554"/>
          </a:xfrm>
          <a:prstGeom prst="rect">
            <a:avLst/>
          </a:prstGeom>
          <a:noFill/>
        </p:spPr>
        <p:txBody>
          <a:bodyPr wrap="none" rtlCol="0">
            <a:spAutoFit/>
          </a:bodyPr>
          <a:lstStyle/>
          <a:p>
            <a:r>
              <a:rPr lang="en-US" sz="1600" b="1" dirty="0" smtClean="0">
                <a:latin typeface="Corbel" panose="020B0503020204020204" pitchFamily="34" charset="0"/>
              </a:rPr>
              <a:t>Faults</a:t>
            </a:r>
            <a:endParaRPr lang="en-US" sz="1600" b="1" dirty="0">
              <a:latin typeface="Corbel" panose="020B0503020204020204" pitchFamily="34" charset="0"/>
            </a:endParaRPr>
          </a:p>
        </p:txBody>
      </p:sp>
      <p:pic>
        <p:nvPicPr>
          <p:cNvPr id="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ounded Rectangle 18"/>
          <p:cNvSpPr/>
          <p:nvPr/>
        </p:nvSpPr>
        <p:spPr>
          <a:xfrm>
            <a:off x="837003" y="2057400"/>
            <a:ext cx="2363397"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900" dirty="0" smtClean="0">
                <a:latin typeface="Corbel" panose="020B0503020204020204" pitchFamily="34" charset="0"/>
              </a:rPr>
              <a:t>Instrumented App</a:t>
            </a:r>
            <a:endParaRPr lang="en-US" sz="2900" dirty="0">
              <a:latin typeface="Corbel" panose="020B0503020204020204" pitchFamily="34" charset="0"/>
            </a:endParaRPr>
          </a:p>
        </p:txBody>
      </p:sp>
    </p:spTree>
    <p:extLst>
      <p:ext uri="{BB962C8B-B14F-4D97-AF65-F5344CB8AC3E}">
        <p14:creationId xmlns:p14="http://schemas.microsoft.com/office/powerpoint/2010/main" val="1965603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Monkey</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953000" y="3962400"/>
            <a:ext cx="2743200" cy="1219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Fault Inducer</a:t>
            </a:r>
            <a:endParaRPr lang="en-US" sz="3000" dirty="0">
              <a:latin typeface="Corbel" panose="020B0503020204020204" pitchFamily="34" charset="0"/>
            </a:endParaRPr>
          </a:p>
        </p:txBody>
      </p:sp>
      <p:sp>
        <p:nvSpPr>
          <p:cNvPr id="3" name="TextBox 2"/>
          <p:cNvSpPr txBox="1"/>
          <p:nvPr/>
        </p:nvSpPr>
        <p:spPr>
          <a:xfrm>
            <a:off x="914400" y="609600"/>
            <a:ext cx="2244525" cy="461665"/>
          </a:xfrm>
          <a:prstGeom prst="rect">
            <a:avLst/>
          </a:prstGeom>
          <a:noFill/>
        </p:spPr>
        <p:txBody>
          <a:bodyPr wrap="none" rtlCol="0">
            <a:spAutoFit/>
          </a:bodyPr>
          <a:lstStyle/>
          <a:p>
            <a:r>
              <a:rPr lang="en-US" sz="2400" dirty="0" smtClean="0">
                <a:latin typeface="Corbel" panose="020B0503020204020204" pitchFamily="34" charset="0"/>
              </a:rPr>
              <a:t>Phone Emulator</a:t>
            </a:r>
            <a:endParaRPr lang="en-US" sz="2400" dirty="0">
              <a:latin typeface="Corbel" panose="020B0503020204020204" pitchFamily="34" charset="0"/>
            </a:endParaRPr>
          </a:p>
        </p:txBody>
      </p:sp>
      <p:sp>
        <p:nvSpPr>
          <p:cNvPr id="15" name="Right Arrow 14"/>
          <p:cNvSpPr/>
          <p:nvPr/>
        </p:nvSpPr>
        <p:spPr>
          <a:xfrm flipH="1">
            <a:off x="3762671" y="4572000"/>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ight Arrow 15"/>
          <p:cNvSpPr/>
          <p:nvPr/>
        </p:nvSpPr>
        <p:spPr>
          <a:xfrm>
            <a:off x="3762671" y="4193977"/>
            <a:ext cx="838200" cy="30480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p:cNvSpPr txBox="1"/>
          <p:nvPr/>
        </p:nvSpPr>
        <p:spPr>
          <a:xfrm>
            <a:off x="3650157" y="3810000"/>
            <a:ext cx="1015021" cy="338554"/>
          </a:xfrm>
          <a:prstGeom prst="rect">
            <a:avLst/>
          </a:prstGeom>
          <a:noFill/>
        </p:spPr>
        <p:txBody>
          <a:bodyPr wrap="none" rtlCol="0">
            <a:spAutoFit/>
          </a:bodyPr>
          <a:lstStyle/>
          <a:p>
            <a:r>
              <a:rPr lang="en-US" sz="1600" b="1" dirty="0" smtClean="0">
                <a:latin typeface="Corbel" panose="020B0503020204020204" pitchFamily="34" charset="0"/>
              </a:rPr>
              <a:t>Callbacks</a:t>
            </a:r>
            <a:endParaRPr lang="en-US" sz="1600" b="1" dirty="0">
              <a:latin typeface="Corbel" panose="020B0503020204020204" pitchFamily="34" charset="0"/>
            </a:endParaRPr>
          </a:p>
        </p:txBody>
      </p:sp>
      <p:sp>
        <p:nvSpPr>
          <p:cNvPr id="18" name="TextBox 17"/>
          <p:cNvSpPr txBox="1"/>
          <p:nvPr/>
        </p:nvSpPr>
        <p:spPr>
          <a:xfrm>
            <a:off x="3793671" y="4876800"/>
            <a:ext cx="726481" cy="338554"/>
          </a:xfrm>
          <a:prstGeom prst="rect">
            <a:avLst/>
          </a:prstGeom>
          <a:noFill/>
        </p:spPr>
        <p:txBody>
          <a:bodyPr wrap="none" rtlCol="0">
            <a:spAutoFit/>
          </a:bodyPr>
          <a:lstStyle/>
          <a:p>
            <a:r>
              <a:rPr lang="en-US" sz="1600" b="1" dirty="0" smtClean="0">
                <a:latin typeface="Corbel" panose="020B0503020204020204" pitchFamily="34" charset="0"/>
              </a:rPr>
              <a:t>Faults</a:t>
            </a:r>
            <a:endParaRPr lang="en-US" sz="1600" b="1" dirty="0">
              <a:latin typeface="Corbel" panose="020B0503020204020204" pitchFamily="34" charset="0"/>
            </a:endParaRPr>
          </a:p>
        </p:txBody>
      </p:sp>
      <p:sp>
        <p:nvSpPr>
          <p:cNvPr id="19" name="Rounded Rectangle 18"/>
          <p:cNvSpPr/>
          <p:nvPr/>
        </p:nvSpPr>
        <p:spPr>
          <a:xfrm>
            <a:off x="837003" y="2057400"/>
            <a:ext cx="2363397"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900" dirty="0" smtClean="0">
                <a:latin typeface="Corbel" panose="020B0503020204020204" pitchFamily="34" charset="0"/>
              </a:rPr>
              <a:t>Instrumented App</a:t>
            </a:r>
            <a:endParaRPr lang="en-US" sz="2900" dirty="0">
              <a:latin typeface="Corbel" panose="020B0503020204020204" pitchFamily="34" charset="0"/>
            </a:endParaRPr>
          </a:p>
        </p:txBody>
      </p:sp>
      <p:sp>
        <p:nvSpPr>
          <p:cNvPr id="20" name="Rounded Rectangle 19"/>
          <p:cNvSpPr/>
          <p:nvPr/>
        </p:nvSpPr>
        <p:spPr>
          <a:xfrm>
            <a:off x="4953000" y="1637282"/>
            <a:ext cx="2743200" cy="11598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dirty="0" smtClean="0">
                <a:latin typeface="Corbel" panose="020B0503020204020204" pitchFamily="34" charset="0"/>
              </a:rPr>
              <a:t>UI </a:t>
            </a:r>
          </a:p>
          <a:p>
            <a:pPr algn="ctr"/>
            <a:r>
              <a:rPr lang="en-US" sz="3000" dirty="0" smtClean="0">
                <a:latin typeface="Corbel" panose="020B0503020204020204" pitchFamily="34" charset="0"/>
              </a:rPr>
              <a:t>Automator</a:t>
            </a:r>
            <a:endParaRPr lang="en-US" sz="3000" dirty="0">
              <a:latin typeface="Corbel" panose="020B0503020204020204" pitchFamily="34" charset="0"/>
            </a:endParaRPr>
          </a:p>
        </p:txBody>
      </p:sp>
      <p:sp>
        <p:nvSpPr>
          <p:cNvPr id="21" name="Right Arrow 20"/>
          <p:cNvSpPr/>
          <p:nvPr/>
        </p:nvSpPr>
        <p:spPr>
          <a:xfrm flipH="1">
            <a:off x="3848100" y="1819874"/>
            <a:ext cx="838200" cy="313726"/>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ight Arrow 21"/>
          <p:cNvSpPr/>
          <p:nvPr/>
        </p:nvSpPr>
        <p:spPr>
          <a:xfrm>
            <a:off x="3869871" y="2209800"/>
            <a:ext cx="838200" cy="295874"/>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p:nvSpPr>
        <p:spPr>
          <a:xfrm>
            <a:off x="3581400" y="2514600"/>
            <a:ext cx="1347035" cy="338554"/>
          </a:xfrm>
          <a:prstGeom prst="rect">
            <a:avLst/>
          </a:prstGeom>
          <a:noFill/>
        </p:spPr>
        <p:txBody>
          <a:bodyPr wrap="none" rtlCol="0">
            <a:spAutoFit/>
          </a:bodyPr>
          <a:lstStyle/>
          <a:p>
            <a:r>
              <a:rPr lang="en-US" sz="1600" b="1" dirty="0" smtClean="0">
                <a:latin typeface="Corbel" panose="020B0503020204020204" pitchFamily="34" charset="0"/>
              </a:rPr>
              <a:t>App Runtime</a:t>
            </a:r>
            <a:endParaRPr lang="en-US" sz="1600" b="1" dirty="0">
              <a:latin typeface="Corbel" panose="020B0503020204020204" pitchFamily="34" charset="0"/>
            </a:endParaRPr>
          </a:p>
        </p:txBody>
      </p:sp>
      <p:sp>
        <p:nvSpPr>
          <p:cNvPr id="24" name="TextBox 23"/>
          <p:cNvSpPr txBox="1"/>
          <p:nvPr/>
        </p:nvSpPr>
        <p:spPr>
          <a:xfrm>
            <a:off x="3670142" y="1463111"/>
            <a:ext cx="1250663" cy="338554"/>
          </a:xfrm>
          <a:prstGeom prst="rect">
            <a:avLst/>
          </a:prstGeom>
          <a:noFill/>
        </p:spPr>
        <p:txBody>
          <a:bodyPr wrap="none" rtlCol="0">
            <a:spAutoFit/>
          </a:bodyPr>
          <a:lstStyle/>
          <a:p>
            <a:r>
              <a:rPr lang="en-US" sz="1600" b="1" dirty="0" smtClean="0">
                <a:latin typeface="Corbel" panose="020B0503020204020204" pitchFamily="34" charset="0"/>
              </a:rPr>
              <a:t>Interactions</a:t>
            </a:r>
            <a:endParaRPr lang="en-US" sz="1600" b="1" dirty="0">
              <a:latin typeface="Corbel" panose="020B0503020204020204" pitchFamily="34" charset="0"/>
            </a:endParaRPr>
          </a:p>
        </p:txBody>
      </p:sp>
    </p:spTree>
    <p:extLst>
      <p:ext uri="{BB962C8B-B14F-4D97-AF65-F5344CB8AC3E}">
        <p14:creationId xmlns:p14="http://schemas.microsoft.com/office/powerpoint/2010/main" val="38907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15"/>
                                      </p:to>
                                    </p:set>
                                    <p:animEffect filter="image" prLst="opacity: 0.15">
                                      <p:cBhvr rctx="IE">
                                        <p:cTn id="7" dur="indefinite"/>
                                        <p:tgtEl>
                                          <p:spTgt spid="5"/>
                                        </p:tgtEl>
                                      </p:cBhvr>
                                    </p:animEffect>
                                  </p:childTnLst>
                                </p:cTn>
                              </p:par>
                              <p:par>
                                <p:cTn id="8" presetID="9" presetClass="emph" presetSubtype="0" grpId="0" nodeType="withEffect">
                                  <p:stCondLst>
                                    <p:cond delay="0"/>
                                  </p:stCondLst>
                                  <p:childTnLst>
                                    <p:set>
                                      <p:cBhvr rctx="PPT">
                                        <p:cTn id="9" dur="indefinite"/>
                                        <p:tgtEl>
                                          <p:spTgt spid="3"/>
                                        </p:tgtEl>
                                        <p:attrNameLst>
                                          <p:attrName>style.opacity</p:attrName>
                                        </p:attrNameLst>
                                      </p:cBhvr>
                                      <p:to>
                                        <p:strVal val="0.15"/>
                                      </p:to>
                                    </p:set>
                                    <p:animEffect filter="image" prLst="opacity: 0.15">
                                      <p:cBhvr rctx="IE">
                                        <p:cTn id="10" dur="indefinite"/>
                                        <p:tgtEl>
                                          <p:spTgt spid="3"/>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15"/>
                                      </p:to>
                                    </p:set>
                                    <p:animEffect filter="image" prLst="opacity: 0.15">
                                      <p:cBhvr rctx="IE">
                                        <p:cTn id="13" dur="indefinite"/>
                                        <p:tgtEl>
                                          <p:spTgt spid="19"/>
                                        </p:tgtEl>
                                      </p:cBhvr>
                                    </p:animEffect>
                                  </p:childTnLst>
                                </p:cTn>
                              </p:par>
                              <p:par>
                                <p:cTn id="14" presetID="9" presetClass="emph" presetSubtype="0" grpId="0" nodeType="withEffect">
                                  <p:stCondLst>
                                    <p:cond delay="0"/>
                                  </p:stCondLst>
                                  <p:childTnLst>
                                    <p:set>
                                      <p:cBhvr rctx="PPT">
                                        <p:cTn id="15" dur="indefinite"/>
                                        <p:tgtEl>
                                          <p:spTgt spid="20"/>
                                        </p:tgtEl>
                                        <p:attrNameLst>
                                          <p:attrName>style.opacity</p:attrName>
                                        </p:attrNameLst>
                                      </p:cBhvr>
                                      <p:to>
                                        <p:strVal val="0.15"/>
                                      </p:to>
                                    </p:set>
                                    <p:animEffect filter="image" prLst="opacity: 0.15">
                                      <p:cBhvr rctx="IE">
                                        <p:cTn id="16" dur="indefinite"/>
                                        <p:tgtEl>
                                          <p:spTgt spid="20"/>
                                        </p:tgtEl>
                                      </p:cBhvr>
                                    </p:animEffect>
                                  </p:childTnLst>
                                </p:cTn>
                              </p:par>
                              <p:par>
                                <p:cTn id="17" presetID="9" presetClass="emph" presetSubtype="0" grpId="0" nodeType="withEffect">
                                  <p:stCondLst>
                                    <p:cond delay="0"/>
                                  </p:stCondLst>
                                  <p:childTnLst>
                                    <p:set>
                                      <p:cBhvr rctx="PPT">
                                        <p:cTn id="18" dur="indefinite"/>
                                        <p:tgtEl>
                                          <p:spTgt spid="21"/>
                                        </p:tgtEl>
                                        <p:attrNameLst>
                                          <p:attrName>style.opacity</p:attrName>
                                        </p:attrNameLst>
                                      </p:cBhvr>
                                      <p:to>
                                        <p:strVal val="0.15"/>
                                      </p:to>
                                    </p:set>
                                    <p:animEffect filter="image" prLst="opacity: 0.15">
                                      <p:cBhvr rctx="IE">
                                        <p:cTn id="19" dur="indefinite"/>
                                        <p:tgtEl>
                                          <p:spTgt spid="21"/>
                                        </p:tgtEl>
                                      </p:cBhvr>
                                    </p:animEffect>
                                  </p:childTnLst>
                                </p:cTn>
                              </p:par>
                              <p:par>
                                <p:cTn id="20" presetID="9" presetClass="emph" presetSubtype="0" grpId="0" nodeType="withEffect">
                                  <p:stCondLst>
                                    <p:cond delay="0"/>
                                  </p:stCondLst>
                                  <p:childTnLst>
                                    <p:set>
                                      <p:cBhvr rctx="PPT">
                                        <p:cTn id="21" dur="indefinite"/>
                                        <p:tgtEl>
                                          <p:spTgt spid="22"/>
                                        </p:tgtEl>
                                        <p:attrNameLst>
                                          <p:attrName>style.opacity</p:attrName>
                                        </p:attrNameLst>
                                      </p:cBhvr>
                                      <p:to>
                                        <p:strVal val="0.15"/>
                                      </p:to>
                                    </p:set>
                                    <p:animEffect filter="image" prLst="opacity: 0.15">
                                      <p:cBhvr rctx="IE">
                                        <p:cTn id="22" dur="indefinite"/>
                                        <p:tgtEl>
                                          <p:spTgt spid="22"/>
                                        </p:tgtEl>
                                      </p:cBhvr>
                                    </p:animEffect>
                                  </p:childTnLst>
                                </p:cTn>
                              </p:par>
                              <p:par>
                                <p:cTn id="23" presetID="9" presetClass="emph" presetSubtype="0" grpId="0" nodeType="withEffect">
                                  <p:stCondLst>
                                    <p:cond delay="0"/>
                                  </p:stCondLst>
                                  <p:childTnLst>
                                    <p:set>
                                      <p:cBhvr rctx="PPT">
                                        <p:cTn id="24" dur="indefinite"/>
                                        <p:tgtEl>
                                          <p:spTgt spid="23"/>
                                        </p:tgtEl>
                                        <p:attrNameLst>
                                          <p:attrName>style.opacity</p:attrName>
                                        </p:attrNameLst>
                                      </p:cBhvr>
                                      <p:to>
                                        <p:strVal val="0.15"/>
                                      </p:to>
                                    </p:set>
                                    <p:animEffect filter="image" prLst="opacity: 0.15">
                                      <p:cBhvr rctx="IE">
                                        <p:cTn id="25" dur="indefinite"/>
                                        <p:tgtEl>
                                          <p:spTgt spid="23"/>
                                        </p:tgtEl>
                                      </p:cBhvr>
                                    </p:animEffect>
                                  </p:childTnLst>
                                </p:cTn>
                              </p:par>
                              <p:par>
                                <p:cTn id="26" presetID="9" presetClass="emph" presetSubtype="0" grpId="0" nodeType="withEffect">
                                  <p:stCondLst>
                                    <p:cond delay="0"/>
                                  </p:stCondLst>
                                  <p:childTnLst>
                                    <p:set>
                                      <p:cBhvr rctx="PPT">
                                        <p:cTn id="27" dur="indefinite"/>
                                        <p:tgtEl>
                                          <p:spTgt spid="24"/>
                                        </p:tgtEl>
                                        <p:attrNameLst>
                                          <p:attrName>style.opacity</p:attrName>
                                        </p:attrNameLst>
                                      </p:cBhvr>
                                      <p:to>
                                        <p:strVal val="0.15"/>
                                      </p:to>
                                    </p:set>
                                    <p:animEffect filter="image" prLst="opacity: 0.15">
                                      <p:cBhvr rctx="IE">
                                        <p:cTn id="28" dur="indefinite"/>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animBg="1"/>
      <p:bldP spid="21" grpId="0" animBg="1"/>
      <p:bldP spid="22" grpId="0" animBg="1"/>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6043" y="1973036"/>
            <a:ext cx="2514600" cy="609600"/>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2000" dirty="0">
              <a:latin typeface="Corbel" panose="020B0503020204020204" pitchFamily="34"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clker.com/cliparts/2/b/3/b/11949857441232608687pointing_finger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333" y="356922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76200"/>
            <a:ext cx="8229600" cy="685800"/>
          </a:xfrm>
        </p:spPr>
        <p:txBody>
          <a:bodyPr>
            <a:normAutofit fontScale="90000"/>
          </a:bodyPr>
          <a:lstStyle/>
          <a:p>
            <a:r>
              <a:rPr lang="en-US" dirty="0" smtClean="0"/>
              <a:t>Fault Inducer</a:t>
            </a:r>
            <a:endParaRPr lang="en-US" dirty="0"/>
          </a:p>
        </p:txBody>
      </p:sp>
      <p:sp>
        <p:nvSpPr>
          <p:cNvPr id="11" name="TextBox 10"/>
          <p:cNvSpPr txBox="1"/>
          <p:nvPr/>
        </p:nvSpPr>
        <p:spPr>
          <a:xfrm>
            <a:off x="3886200" y="1143000"/>
            <a:ext cx="4754122" cy="553998"/>
          </a:xfrm>
          <a:prstGeom prst="rect">
            <a:avLst/>
          </a:prstGeom>
          <a:noFill/>
        </p:spPr>
        <p:txBody>
          <a:bodyPr wrap="none" rtlCol="0">
            <a:spAutoFit/>
          </a:bodyPr>
          <a:lstStyle/>
          <a:p>
            <a:r>
              <a:rPr lang="en-US" sz="3000" dirty="0" smtClean="0">
                <a:solidFill>
                  <a:srgbClr val="0070C0"/>
                </a:solidFill>
              </a:rPr>
              <a:t>Fault Inducer Modules (FIMs)</a:t>
            </a:r>
            <a:endParaRPr lang="en-US" sz="3000" dirty="0">
              <a:solidFill>
                <a:srgbClr val="0070C0"/>
              </a:solidFill>
            </a:endParaRPr>
          </a:p>
        </p:txBody>
      </p:sp>
      <p:sp>
        <p:nvSpPr>
          <p:cNvPr id="12" name="Rounded Rectangle 11"/>
          <p:cNvSpPr/>
          <p:nvPr/>
        </p:nvSpPr>
        <p:spPr>
          <a:xfrm>
            <a:off x="4920343" y="3445328"/>
            <a:ext cx="2286000" cy="6585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Web Errors</a:t>
            </a:r>
            <a:endParaRPr lang="en-US" sz="2000" dirty="0">
              <a:latin typeface="Corbel" panose="020B0503020204020204" pitchFamily="34" charset="0"/>
            </a:endParaRPr>
          </a:p>
        </p:txBody>
      </p:sp>
      <p:sp>
        <p:nvSpPr>
          <p:cNvPr id="13" name="Rounded Rectangle 12"/>
          <p:cNvSpPr/>
          <p:nvPr/>
        </p:nvSpPr>
        <p:spPr>
          <a:xfrm>
            <a:off x="4920343" y="2743200"/>
            <a:ext cx="2286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Bad Network Data</a:t>
            </a:r>
            <a:endParaRPr lang="en-US" sz="2000" dirty="0">
              <a:latin typeface="Corbel" panose="020B0503020204020204" pitchFamily="34" charset="0"/>
            </a:endParaRPr>
          </a:p>
        </p:txBody>
      </p:sp>
      <p:sp>
        <p:nvSpPr>
          <p:cNvPr id="14" name="Rounded Rectangle 13"/>
          <p:cNvSpPr/>
          <p:nvPr/>
        </p:nvSpPr>
        <p:spPr>
          <a:xfrm>
            <a:off x="4920343" y="4343400"/>
            <a:ext cx="22860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Poor Network Conditions</a:t>
            </a:r>
            <a:endParaRPr lang="en-US" sz="2000" dirty="0">
              <a:latin typeface="Corbel" panose="020B0503020204020204" pitchFamily="34" charset="0"/>
            </a:endParaRPr>
          </a:p>
        </p:txBody>
      </p:sp>
      <p:sp>
        <p:nvSpPr>
          <p:cNvPr id="15" name="Rounded Rectangle 14"/>
          <p:cNvSpPr/>
          <p:nvPr/>
        </p:nvSpPr>
        <p:spPr>
          <a:xfrm>
            <a:off x="4920343" y="5257800"/>
            <a:ext cx="2286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Sensor Errors</a:t>
            </a:r>
            <a:endParaRPr lang="en-US" sz="2000" dirty="0">
              <a:latin typeface="Corbel" panose="020B0503020204020204" pitchFamily="34" charset="0"/>
            </a:endParaRPr>
          </a:p>
        </p:txBody>
      </p:sp>
      <p:sp>
        <p:nvSpPr>
          <p:cNvPr id="16" name="Rounded Rectangle 15"/>
          <p:cNvSpPr/>
          <p:nvPr/>
        </p:nvSpPr>
        <p:spPr>
          <a:xfrm>
            <a:off x="4920343" y="5954486"/>
            <a:ext cx="228600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Invalid Text Input</a:t>
            </a:r>
            <a:endParaRPr lang="en-US" sz="2000" dirty="0">
              <a:latin typeface="Corbel" panose="020B0503020204020204" pitchFamily="34" charset="0"/>
            </a:endParaRPr>
          </a:p>
        </p:txBody>
      </p:sp>
      <p:sp>
        <p:nvSpPr>
          <p:cNvPr id="17" name="Rounded Rectangle 16"/>
          <p:cNvSpPr/>
          <p:nvPr/>
        </p:nvSpPr>
        <p:spPr>
          <a:xfrm>
            <a:off x="4920343" y="2057400"/>
            <a:ext cx="2286000" cy="4408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Impatient User</a:t>
            </a:r>
            <a:endParaRPr lang="en-US" sz="2000" dirty="0">
              <a:latin typeface="Corbel" panose="020B0503020204020204" pitchFamily="34" charset="0"/>
            </a:endParaRPr>
          </a:p>
        </p:txBody>
      </p:sp>
      <p:cxnSp>
        <p:nvCxnSpPr>
          <p:cNvPr id="19" name="Straight Arrow Connector 18"/>
          <p:cNvCxnSpPr/>
          <p:nvPr/>
        </p:nvCxnSpPr>
        <p:spPr>
          <a:xfrm>
            <a:off x="3505200" y="3581400"/>
            <a:ext cx="141514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3810000" y="3200400"/>
            <a:ext cx="720647" cy="369332"/>
          </a:xfrm>
          <a:prstGeom prst="rect">
            <a:avLst/>
          </a:prstGeom>
          <a:noFill/>
        </p:spPr>
        <p:txBody>
          <a:bodyPr wrap="none" rtlCol="0">
            <a:spAutoFit/>
          </a:bodyPr>
          <a:lstStyle/>
          <a:p>
            <a:r>
              <a:rPr lang="en-US" b="1" dirty="0" smtClean="0">
                <a:solidFill>
                  <a:srgbClr val="C00000"/>
                </a:solidFill>
              </a:rPr>
              <a:t>Proxy</a:t>
            </a:r>
            <a:endParaRPr lang="en-US" b="1" dirty="0">
              <a:solidFill>
                <a:srgbClr val="C00000"/>
              </a:solidFill>
            </a:endParaRPr>
          </a:p>
        </p:txBody>
      </p:sp>
      <p:cxnSp>
        <p:nvCxnSpPr>
          <p:cNvPr id="22" name="Straight Arrow Connector 21"/>
          <p:cNvCxnSpPr/>
          <p:nvPr/>
        </p:nvCxnSpPr>
        <p:spPr>
          <a:xfrm flipH="1">
            <a:off x="3505200" y="3896098"/>
            <a:ext cx="141514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3657600" y="3919248"/>
            <a:ext cx="1079078" cy="369332"/>
          </a:xfrm>
          <a:prstGeom prst="rect">
            <a:avLst/>
          </a:prstGeom>
          <a:noFill/>
        </p:spPr>
        <p:txBody>
          <a:bodyPr wrap="none" rtlCol="0">
            <a:spAutoFit/>
          </a:bodyPr>
          <a:lstStyle/>
          <a:p>
            <a:r>
              <a:rPr lang="en-US" b="1" dirty="0" smtClean="0">
                <a:solidFill>
                  <a:srgbClr val="C00000"/>
                </a:solidFill>
              </a:rPr>
              <a:t>HTTP 404</a:t>
            </a:r>
            <a:endParaRPr lang="en-US" b="1" dirty="0">
              <a:solidFill>
                <a:srgbClr val="C00000"/>
              </a:solidFill>
            </a:endParaRPr>
          </a:p>
        </p:txBody>
      </p:sp>
      <p:pic>
        <p:nvPicPr>
          <p:cNvPr id="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Multiply 24"/>
          <p:cNvSpPr/>
          <p:nvPr/>
        </p:nvSpPr>
        <p:spPr>
          <a:xfrm>
            <a:off x="1463438" y="3134694"/>
            <a:ext cx="1143000" cy="10345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7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animBg="1"/>
      <p:bldP spid="13" grpId="0" animBg="1"/>
      <p:bldP spid="14" grpId="0" animBg="1"/>
      <p:bldP spid="15" grpId="0" animBg="1"/>
      <p:bldP spid="16" grpId="0" animBg="1"/>
      <p:bldP spid="17" grpId="0" animBg="1"/>
      <p:bldP spid="20" grpId="0"/>
      <p:bldP spid="23" grpId="0"/>
      <p:bldP spid="25" grpId="0" animBg="1"/>
      <p:bldP spid="2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76" y="1066800"/>
            <a:ext cx="294052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28" y="1618488"/>
            <a:ext cx="2457216" cy="395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333" y="356922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76200"/>
            <a:ext cx="8229600" cy="685800"/>
          </a:xfrm>
        </p:spPr>
        <p:txBody>
          <a:bodyPr>
            <a:normAutofit fontScale="90000"/>
          </a:bodyPr>
          <a:lstStyle/>
          <a:p>
            <a:r>
              <a:rPr lang="en-US" dirty="0" smtClean="0"/>
              <a:t>Impatient User</a:t>
            </a:r>
            <a:endParaRPr lang="en-US" dirty="0"/>
          </a:p>
        </p:txBody>
      </p:sp>
      <p:sp>
        <p:nvSpPr>
          <p:cNvPr id="11" name="TextBox 10"/>
          <p:cNvSpPr txBox="1"/>
          <p:nvPr/>
        </p:nvSpPr>
        <p:spPr>
          <a:xfrm>
            <a:off x="3886200" y="1143000"/>
            <a:ext cx="4754122" cy="553998"/>
          </a:xfrm>
          <a:prstGeom prst="rect">
            <a:avLst/>
          </a:prstGeom>
          <a:noFill/>
        </p:spPr>
        <p:txBody>
          <a:bodyPr wrap="none" rtlCol="0">
            <a:spAutoFit/>
          </a:bodyPr>
          <a:lstStyle/>
          <a:p>
            <a:r>
              <a:rPr lang="en-US" sz="3000" dirty="0" smtClean="0">
                <a:solidFill>
                  <a:srgbClr val="0070C0"/>
                </a:solidFill>
              </a:rPr>
              <a:t>Fault Inducer Modules (FIMs)</a:t>
            </a:r>
            <a:endParaRPr lang="en-US" sz="3000" dirty="0">
              <a:solidFill>
                <a:srgbClr val="0070C0"/>
              </a:solidFill>
            </a:endParaRPr>
          </a:p>
        </p:txBody>
      </p:sp>
      <p:sp>
        <p:nvSpPr>
          <p:cNvPr id="32" name="Rounded Rectangle 31"/>
          <p:cNvSpPr/>
          <p:nvPr/>
        </p:nvSpPr>
        <p:spPr>
          <a:xfrm>
            <a:off x="4920343" y="2057400"/>
            <a:ext cx="2286000" cy="4408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rbel" panose="020B0503020204020204" pitchFamily="34" charset="0"/>
              </a:rPr>
              <a:t>Impatient User</a:t>
            </a:r>
            <a:endParaRPr lang="en-US" sz="2000" dirty="0">
              <a:latin typeface="Corbel" panose="020B0503020204020204" pitchFamily="34" charset="0"/>
            </a:endParaRPr>
          </a:p>
        </p:txBody>
      </p:sp>
      <p:cxnSp>
        <p:nvCxnSpPr>
          <p:cNvPr id="33" name="Straight Arrow Connector 32"/>
          <p:cNvCxnSpPr/>
          <p:nvPr/>
        </p:nvCxnSpPr>
        <p:spPr>
          <a:xfrm>
            <a:off x="3505199" y="2133600"/>
            <a:ext cx="141514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flipH="1">
            <a:off x="3505198" y="2392882"/>
            <a:ext cx="141514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3537638" y="2438400"/>
            <a:ext cx="1491562" cy="369332"/>
          </a:xfrm>
          <a:prstGeom prst="rect">
            <a:avLst/>
          </a:prstGeom>
          <a:noFill/>
        </p:spPr>
        <p:txBody>
          <a:bodyPr wrap="none" rtlCol="0">
            <a:spAutoFit/>
          </a:bodyPr>
          <a:lstStyle/>
          <a:p>
            <a:r>
              <a:rPr lang="en-US" b="1" dirty="0" smtClean="0">
                <a:solidFill>
                  <a:srgbClr val="C00000"/>
                </a:solidFill>
              </a:rPr>
              <a:t>Interact again</a:t>
            </a:r>
            <a:endParaRPr lang="en-US" b="1" dirty="0">
              <a:solidFill>
                <a:srgbClr val="C00000"/>
              </a:solidFill>
            </a:endParaRPr>
          </a:p>
        </p:txBody>
      </p:sp>
      <p:pic>
        <p:nvPicPr>
          <p:cNvPr id="36"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880" y="5334000"/>
            <a:ext cx="282528" cy="32687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2/b/3/b/11949857441232608687pointing_finge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333" y="6096000"/>
            <a:ext cx="282528" cy="326878"/>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p:cNvSpPr>
            <a:spLocks noGrp="1"/>
          </p:cNvSpPr>
          <p:nvPr>
            <p:ph idx="1"/>
          </p:nvPr>
        </p:nvSpPr>
        <p:spPr>
          <a:xfrm>
            <a:off x="3581400" y="3352800"/>
            <a:ext cx="5432191" cy="1794743"/>
          </a:xfrm>
        </p:spPr>
        <p:txBody>
          <a:bodyPr>
            <a:normAutofit/>
          </a:bodyPr>
          <a:lstStyle/>
          <a:p>
            <a:pPr marL="0" indent="0">
              <a:buNone/>
            </a:pPr>
            <a:r>
              <a:rPr lang="en-US" sz="2800" dirty="0" smtClean="0"/>
              <a:t>- Interact with the same control</a:t>
            </a:r>
          </a:p>
          <a:p>
            <a:pPr marL="0" indent="0">
              <a:buNone/>
            </a:pPr>
            <a:r>
              <a:rPr lang="en-US" sz="2800" dirty="0" smtClean="0"/>
              <a:t>- Interact with another control</a:t>
            </a:r>
          </a:p>
          <a:p>
            <a:pPr marL="0" indent="0">
              <a:buNone/>
            </a:pPr>
            <a:r>
              <a:rPr lang="en-US" sz="2800" dirty="0" smtClean="0"/>
              <a:t>- Press back button</a:t>
            </a:r>
          </a:p>
        </p:txBody>
      </p:sp>
    </p:spTree>
    <p:extLst>
      <p:ext uri="{BB962C8B-B14F-4D97-AF65-F5344CB8AC3E}">
        <p14:creationId xmlns:p14="http://schemas.microsoft.com/office/powerpoint/2010/main" val="213625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VanarSena</a:t>
            </a:r>
            <a:endParaRPr lang="en-US" dirty="0"/>
          </a:p>
        </p:txBody>
      </p:sp>
      <p:sp>
        <p:nvSpPr>
          <p:cNvPr id="8" name="Rounded Rectangle 7"/>
          <p:cNvSpPr/>
          <p:nvPr/>
        </p:nvSpPr>
        <p:spPr>
          <a:xfrm>
            <a:off x="762000" y="1143000"/>
            <a:ext cx="7503780" cy="3545369"/>
          </a:xfrm>
          <a:prstGeom prst="roundRect">
            <a:avLst/>
          </a:prstGeom>
          <a:solidFill>
            <a:schemeClr val="bg1">
              <a:lumMod val="95000"/>
            </a:schemeClr>
          </a:solidFill>
          <a:ln w="317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315" y="1752710"/>
            <a:ext cx="1024886" cy="1024886"/>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flipV="1">
            <a:off x="2261655" y="4512901"/>
            <a:ext cx="344401" cy="609600"/>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29" name="TextBox 28"/>
          <p:cNvSpPr txBox="1"/>
          <p:nvPr/>
        </p:nvSpPr>
        <p:spPr>
          <a:xfrm>
            <a:off x="3830300" y="2138854"/>
            <a:ext cx="691215" cy="523220"/>
          </a:xfrm>
          <a:prstGeom prst="rect">
            <a:avLst/>
          </a:prstGeom>
          <a:noFill/>
        </p:spPr>
        <p:txBody>
          <a:bodyPr wrap="none" rtlCol="0">
            <a:spAutoFit/>
          </a:bodyPr>
          <a:lstStyle/>
          <a:p>
            <a:pPr algn="ctr"/>
            <a:r>
              <a:rPr lang="en-US" sz="1400" b="1" dirty="0" smtClean="0">
                <a:latin typeface="Corbel" pitchFamily="34" charset="0"/>
              </a:rPr>
              <a:t>App, </a:t>
            </a:r>
          </a:p>
          <a:p>
            <a:pPr algn="ctr"/>
            <a:r>
              <a:rPr lang="en-US" sz="1400" b="1" dirty="0" smtClean="0">
                <a:latin typeface="Corbel" pitchFamily="34" charset="0"/>
              </a:rPr>
              <a:t>Config</a:t>
            </a:r>
            <a:endParaRPr lang="en-US" sz="1400" b="1" dirty="0">
              <a:latin typeface="Corbel" pitchFamily="34" charset="0"/>
            </a:endParaRPr>
          </a:p>
        </p:txBody>
      </p:sp>
      <p:sp>
        <p:nvSpPr>
          <p:cNvPr id="31" name="Rounded Rectangle 30"/>
          <p:cNvSpPr/>
          <p:nvPr/>
        </p:nvSpPr>
        <p:spPr>
          <a:xfrm>
            <a:off x="1338074" y="3928714"/>
            <a:ext cx="2154435" cy="49088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latin typeface="Corbel" pitchFamily="34" charset="0"/>
              </a:rPr>
              <a:t>Instrumenter</a:t>
            </a:r>
          </a:p>
        </p:txBody>
      </p:sp>
      <p:grpSp>
        <p:nvGrpSpPr>
          <p:cNvPr id="38" name="Group 37"/>
          <p:cNvGrpSpPr/>
          <p:nvPr/>
        </p:nvGrpSpPr>
        <p:grpSpPr>
          <a:xfrm>
            <a:off x="1778315" y="5351101"/>
            <a:ext cx="1196045" cy="461665"/>
            <a:chOff x="1447800" y="860019"/>
            <a:chExt cx="1196045" cy="461665"/>
          </a:xfrm>
        </p:grpSpPr>
        <p:sp>
          <p:nvSpPr>
            <p:cNvPr id="39" name="Snip Single Corner Rectangle 38"/>
            <p:cNvSpPr/>
            <p:nvPr/>
          </p:nvSpPr>
          <p:spPr>
            <a:xfrm>
              <a:off x="1447800" y="860019"/>
              <a:ext cx="1196045" cy="457200"/>
            </a:xfrm>
            <a:prstGeom prst="snip1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0" name="TextBox 15"/>
            <p:cNvSpPr txBox="1"/>
            <p:nvPr/>
          </p:nvSpPr>
          <p:spPr>
            <a:xfrm>
              <a:off x="1731155" y="860019"/>
              <a:ext cx="7072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orbel" pitchFamily="34" charset="0"/>
                </a:rPr>
                <a:t>App</a:t>
              </a:r>
              <a:endParaRPr lang="en-US" sz="2400" dirty="0">
                <a:latin typeface="Corbel" pitchFamily="34" charset="0"/>
              </a:endParaRPr>
            </a:p>
          </p:txBody>
        </p:sp>
      </p:grpSp>
      <p:sp>
        <p:nvSpPr>
          <p:cNvPr id="44" name="Down Arrow 43"/>
          <p:cNvSpPr/>
          <p:nvPr/>
        </p:nvSpPr>
        <p:spPr>
          <a:xfrm flipV="1">
            <a:off x="2261654" y="3429000"/>
            <a:ext cx="344401" cy="380999"/>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6" name="Snip Single Corner Rectangle 45"/>
          <p:cNvSpPr/>
          <p:nvPr/>
        </p:nvSpPr>
        <p:spPr>
          <a:xfrm>
            <a:off x="1725270" y="2777596"/>
            <a:ext cx="1314071" cy="572401"/>
          </a:xfrm>
          <a:prstGeom prst="snip1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7" name="TextBox 15"/>
          <p:cNvSpPr txBox="1"/>
          <p:nvPr/>
        </p:nvSpPr>
        <p:spPr>
          <a:xfrm>
            <a:off x="2061670" y="2895600"/>
            <a:ext cx="7072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orbel" pitchFamily="34" charset="0"/>
              </a:rPr>
              <a:t>App</a:t>
            </a:r>
            <a:endParaRPr lang="en-US" sz="2400" dirty="0">
              <a:latin typeface="Corbel" pitchFamily="34" charset="0"/>
            </a:endParaRPr>
          </a:p>
        </p:txBody>
      </p:sp>
      <p:sp>
        <p:nvSpPr>
          <p:cNvPr id="48" name="TextBox 15"/>
          <p:cNvSpPr txBox="1"/>
          <p:nvPr/>
        </p:nvSpPr>
        <p:spPr>
          <a:xfrm>
            <a:off x="1702115" y="2743200"/>
            <a:ext cx="133722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Corbel" pitchFamily="34" charset="0"/>
              </a:rPr>
              <a:t>Instrumented</a:t>
            </a:r>
            <a:endParaRPr lang="en-US" sz="1600" dirty="0">
              <a:latin typeface="Corbel" pitchFamily="34" charset="0"/>
            </a:endParaRPr>
          </a:p>
        </p:txBody>
      </p:sp>
      <p:sp>
        <p:nvSpPr>
          <p:cNvPr id="49" name="Down Arrow 48"/>
          <p:cNvSpPr/>
          <p:nvPr/>
        </p:nvSpPr>
        <p:spPr>
          <a:xfrm flipV="1">
            <a:off x="2261654" y="2303498"/>
            <a:ext cx="344401" cy="380999"/>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50" name="Rounded Rectangle 49"/>
          <p:cNvSpPr/>
          <p:nvPr/>
        </p:nvSpPr>
        <p:spPr>
          <a:xfrm>
            <a:off x="1356636" y="1698755"/>
            <a:ext cx="2154435" cy="49088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solidFill>
                  <a:schemeClr val="tx1"/>
                </a:solidFill>
                <a:latin typeface="Corbel" pitchFamily="34" charset="0"/>
              </a:rPr>
              <a:t>Test Manager</a:t>
            </a:r>
          </a:p>
        </p:txBody>
      </p:sp>
      <p:sp>
        <p:nvSpPr>
          <p:cNvPr id="51" name="Down Arrow 50"/>
          <p:cNvSpPr/>
          <p:nvPr/>
        </p:nvSpPr>
        <p:spPr>
          <a:xfrm>
            <a:off x="6150618" y="2839484"/>
            <a:ext cx="344401" cy="1199115"/>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52" name="Right Arrow 51"/>
          <p:cNvSpPr/>
          <p:nvPr/>
        </p:nvSpPr>
        <p:spPr>
          <a:xfrm>
            <a:off x="3828816" y="1795789"/>
            <a:ext cx="692699" cy="28601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TextBox 52"/>
          <p:cNvSpPr txBox="1"/>
          <p:nvPr/>
        </p:nvSpPr>
        <p:spPr>
          <a:xfrm>
            <a:off x="3773822" y="1447800"/>
            <a:ext cx="715260" cy="307777"/>
          </a:xfrm>
          <a:prstGeom prst="rect">
            <a:avLst/>
          </a:prstGeom>
          <a:noFill/>
        </p:spPr>
        <p:txBody>
          <a:bodyPr wrap="none" rtlCol="0">
            <a:spAutoFit/>
          </a:bodyPr>
          <a:lstStyle/>
          <a:p>
            <a:pPr algn="ctr"/>
            <a:r>
              <a:rPr lang="en-US" sz="1400" b="1" dirty="0" smtClean="0">
                <a:latin typeface="Corbel" pitchFamily="34" charset="0"/>
              </a:rPr>
              <a:t>Spawn</a:t>
            </a:r>
            <a:endParaRPr lang="en-US" sz="1400" b="1" dirty="0">
              <a:latin typeface="Corbel" pitchFamily="34" charset="0"/>
            </a:endParaRPr>
          </a:p>
        </p:txBody>
      </p:sp>
      <p:sp>
        <p:nvSpPr>
          <p:cNvPr id="54" name="TextBox 53"/>
          <p:cNvSpPr txBox="1"/>
          <p:nvPr/>
        </p:nvSpPr>
        <p:spPr>
          <a:xfrm>
            <a:off x="5052902" y="3429000"/>
            <a:ext cx="1027846" cy="307777"/>
          </a:xfrm>
          <a:prstGeom prst="rect">
            <a:avLst/>
          </a:prstGeom>
          <a:noFill/>
        </p:spPr>
        <p:txBody>
          <a:bodyPr wrap="none" rtlCol="0">
            <a:spAutoFit/>
          </a:bodyPr>
          <a:lstStyle/>
          <a:p>
            <a:pPr algn="ctr"/>
            <a:r>
              <a:rPr lang="en-US" sz="1400" b="1" dirty="0" smtClean="0">
                <a:latin typeface="Corbel" pitchFamily="34" charset="0"/>
              </a:rPr>
              <a:t>Crash Logs</a:t>
            </a:r>
          </a:p>
        </p:txBody>
      </p:sp>
      <p:pic>
        <p:nvPicPr>
          <p:cNvPr id="55"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719" y="1768998"/>
            <a:ext cx="1017628" cy="10176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051" y="1772776"/>
            <a:ext cx="1013850" cy="10138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747" y="1776531"/>
            <a:ext cx="1001065" cy="100106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628589" y="1290935"/>
            <a:ext cx="1331326" cy="461665"/>
          </a:xfrm>
          <a:prstGeom prst="rect">
            <a:avLst/>
          </a:prstGeom>
          <a:noFill/>
        </p:spPr>
        <p:txBody>
          <a:bodyPr wrap="none" rtlCol="0">
            <a:spAutoFit/>
          </a:bodyPr>
          <a:lstStyle/>
          <a:p>
            <a:r>
              <a:rPr lang="en-US" sz="2400" dirty="0" smtClean="0">
                <a:latin typeface="Corbel" panose="020B0503020204020204" pitchFamily="34" charset="0"/>
              </a:rPr>
              <a:t>Monkeys</a:t>
            </a:r>
            <a:endParaRPr lang="en-US" sz="2400" dirty="0">
              <a:latin typeface="Corbel" panose="020B0503020204020204" pitchFamily="34" charset="0"/>
            </a:endParaRPr>
          </a:p>
        </p:txBody>
      </p:sp>
    </p:spTree>
    <p:extLst>
      <p:ext uri="{BB962C8B-B14F-4D97-AF65-F5344CB8AC3E}">
        <p14:creationId xmlns:p14="http://schemas.microsoft.com/office/powerpoint/2010/main" val="2966890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r>
              <a:rPr lang="en-US" dirty="0" smtClean="0"/>
              <a:t>3,000 apps from the Windows App Store</a:t>
            </a:r>
          </a:p>
          <a:p>
            <a:pPr lvl="1"/>
            <a:r>
              <a:rPr lang="en-US" sz="2400" dirty="0" smtClean="0"/>
              <a:t>Randomly picked 500 apps from each rating bucket (0 – 5 average user ratings)</a:t>
            </a:r>
          </a:p>
          <a:p>
            <a:r>
              <a:rPr lang="en-US" dirty="0" smtClean="0"/>
              <a:t>10 concurrent monkeys for each run</a:t>
            </a:r>
          </a:p>
          <a:p>
            <a:pPr lvl="1"/>
            <a:r>
              <a:rPr lang="en-US" sz="2400" dirty="0" smtClean="0"/>
              <a:t>Each run - one of 8 FIMs and one with no FIM</a:t>
            </a:r>
          </a:p>
          <a:p>
            <a:r>
              <a:rPr lang="en-US" dirty="0" smtClean="0"/>
              <a:t>270,000 </a:t>
            </a:r>
            <a:r>
              <a:rPr lang="en-US" dirty="0" smtClean="0"/>
              <a:t>monkeys</a:t>
            </a:r>
            <a:endParaRPr lang="en-US" dirty="0" smtClean="0"/>
          </a:p>
          <a:p>
            <a:r>
              <a:rPr lang="en-US" dirty="0" smtClean="0"/>
              <a:t>4,500 machine hours</a:t>
            </a:r>
          </a:p>
          <a:p>
            <a:r>
              <a:rPr lang="en-US" dirty="0" smtClean="0"/>
              <a:t>2.5 million interactions</a:t>
            </a:r>
          </a:p>
          <a:p>
            <a:r>
              <a:rPr lang="en-US" dirty="0" smtClean="0"/>
              <a:t>400,000 app pages</a:t>
            </a:r>
            <a:endParaRPr lang="en-US" dirty="0"/>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Evaluation</a:t>
            </a:r>
            <a:endParaRPr lang="en-US" dirty="0"/>
          </a:p>
        </p:txBody>
      </p:sp>
    </p:spTree>
    <p:extLst>
      <p:ext uri="{BB962C8B-B14F-4D97-AF65-F5344CB8AC3E}">
        <p14:creationId xmlns:p14="http://schemas.microsoft.com/office/powerpoint/2010/main" val="3256280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48200"/>
          </a:xfrm>
        </p:spPr>
        <p:txBody>
          <a:bodyPr>
            <a:normAutofit lnSpcReduction="10000"/>
          </a:bodyPr>
          <a:lstStyle/>
          <a:p>
            <a:r>
              <a:rPr lang="en-US" dirty="0" smtClean="0"/>
              <a:t>2,969 unique crashes in 1,108 apps</a:t>
            </a:r>
          </a:p>
          <a:p>
            <a:pPr lvl="1"/>
            <a:r>
              <a:rPr lang="en-US" sz="2000" dirty="0" smtClean="0"/>
              <a:t>Unique exception type + stack trace</a:t>
            </a:r>
          </a:p>
          <a:p>
            <a:r>
              <a:rPr lang="en-US" dirty="0" smtClean="0"/>
              <a:t>Note that, these are apps in the App Store</a:t>
            </a:r>
          </a:p>
          <a:p>
            <a:pPr lvl="1"/>
            <a:r>
              <a:rPr lang="en-US" dirty="0" smtClean="0"/>
              <a:t>Presumably well tested</a:t>
            </a:r>
          </a:p>
          <a:p>
            <a:r>
              <a:rPr lang="en-US" dirty="0" smtClean="0"/>
              <a:t>1,227 crashes not in the WPER database</a:t>
            </a:r>
          </a:p>
          <a:p>
            <a:endParaRPr lang="en-US" dirty="0"/>
          </a:p>
          <a:p>
            <a:pPr marL="0" indent="0">
              <a:buNone/>
            </a:pPr>
            <a:r>
              <a:rPr lang="en-US" dirty="0" smtClean="0"/>
              <a:t>Compared to WPER</a:t>
            </a:r>
          </a:p>
          <a:p>
            <a:r>
              <a:rPr lang="en-US" sz="2800" dirty="0" smtClean="0"/>
              <a:t>19 out of 20 top exceptions covered</a:t>
            </a:r>
          </a:p>
          <a:p>
            <a:r>
              <a:rPr lang="en-US" sz="2800" dirty="0" smtClean="0"/>
              <a:t>16 out of 20 crash buckets covered</a:t>
            </a:r>
          </a:p>
          <a:p>
            <a:pPr lvl="1"/>
            <a:endParaRPr lang="en-US" dirty="0"/>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Key Results</a:t>
            </a:r>
            <a:endParaRPr lang="en-US" dirty="0"/>
          </a:p>
        </p:txBody>
      </p:sp>
    </p:spTree>
    <p:extLst>
      <p:ext uri="{BB962C8B-B14F-4D97-AF65-F5344CB8AC3E}">
        <p14:creationId xmlns:p14="http://schemas.microsoft.com/office/powerpoint/2010/main" val="3102062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4468528" y="685800"/>
            <a:ext cx="4218272" cy="762000"/>
            <a:chOff x="4468528" y="838200"/>
            <a:chExt cx="4218272" cy="762000"/>
          </a:xfrm>
        </p:grpSpPr>
        <p:sp>
          <p:nvSpPr>
            <p:cNvPr id="45" name="Snip Single Corner Rectangle 44"/>
            <p:cNvSpPr/>
            <p:nvPr/>
          </p:nvSpPr>
          <p:spPr>
            <a:xfrm>
              <a:off x="4468528" y="838200"/>
              <a:ext cx="4173388" cy="762000"/>
            </a:xfrm>
            <a:prstGeom prst="snip1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620927" y="990600"/>
              <a:ext cx="1207008" cy="182880"/>
              <a:chOff x="5715000" y="752475"/>
              <a:chExt cx="838203" cy="114300"/>
            </a:xfrm>
          </p:grpSpPr>
          <p:sp>
            <p:nvSpPr>
              <p:cNvPr id="5" name="5-Point Star 4"/>
              <p:cNvSpPr/>
              <p:nvPr/>
            </p:nvSpPr>
            <p:spPr>
              <a:xfrm>
                <a:off x="5715000" y="752475"/>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5891463" y="752475"/>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6067926" y="752475"/>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6244390" y="752475"/>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8"/>
              <p:cNvSpPr/>
              <p:nvPr/>
            </p:nvSpPr>
            <p:spPr>
              <a:xfrm>
                <a:off x="6420856" y="752475"/>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43"/>
            <p:cNvSpPr txBox="1"/>
            <p:nvPr/>
          </p:nvSpPr>
          <p:spPr>
            <a:xfrm>
              <a:off x="4534701" y="1219200"/>
              <a:ext cx="4152099" cy="338554"/>
            </a:xfrm>
            <a:prstGeom prst="rect">
              <a:avLst/>
            </a:prstGeom>
            <a:noFill/>
          </p:spPr>
          <p:txBody>
            <a:bodyPr wrap="none" rtlCol="0">
              <a:spAutoFit/>
            </a:bodyPr>
            <a:lstStyle/>
            <a:p>
              <a:r>
                <a:rPr lang="en-US" sz="1600" dirty="0" smtClean="0">
                  <a:latin typeface="Segoe WP" panose="020B0502040204020203" pitchFamily="34" charset="0"/>
                </a:rPr>
                <a:t>Useful app. But crashes often. Fix for 5 stars.</a:t>
              </a:r>
              <a:endParaRPr lang="en-US" sz="1600" dirty="0">
                <a:latin typeface="Segoe WP" panose="020B0502040204020203" pitchFamily="34" charset="0"/>
              </a:endParaRPr>
            </a:p>
          </p:txBody>
        </p:sp>
      </p:grpSp>
      <p:grpSp>
        <p:nvGrpSpPr>
          <p:cNvPr id="64" name="Group 63"/>
          <p:cNvGrpSpPr/>
          <p:nvPr/>
        </p:nvGrpSpPr>
        <p:grpSpPr>
          <a:xfrm>
            <a:off x="575075" y="457200"/>
            <a:ext cx="3234925" cy="752475"/>
            <a:chOff x="575075" y="609600"/>
            <a:chExt cx="3234925" cy="752475"/>
          </a:xfrm>
        </p:grpSpPr>
        <p:grpSp>
          <p:nvGrpSpPr>
            <p:cNvPr id="16" name="Group 15"/>
            <p:cNvGrpSpPr/>
            <p:nvPr/>
          </p:nvGrpSpPr>
          <p:grpSpPr>
            <a:xfrm>
              <a:off x="685800" y="738187"/>
              <a:ext cx="1202594" cy="182880"/>
              <a:chOff x="685798" y="4929963"/>
              <a:chExt cx="1447802" cy="228600"/>
            </a:xfrm>
          </p:grpSpPr>
          <p:sp>
            <p:nvSpPr>
              <p:cNvPr id="17" name="5-Point Star 16"/>
              <p:cNvSpPr/>
              <p:nvPr/>
            </p:nvSpPr>
            <p:spPr>
              <a:xfrm>
                <a:off x="685798" y="4929963"/>
                <a:ext cx="228599" cy="2286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990597"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1295396"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19"/>
              <p:cNvSpPr/>
              <p:nvPr/>
            </p:nvSpPr>
            <p:spPr>
              <a:xfrm>
                <a:off x="1600197"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20"/>
              <p:cNvSpPr/>
              <p:nvPr/>
            </p:nvSpPr>
            <p:spPr>
              <a:xfrm>
                <a:off x="1905001"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Snip Single Corner Rectangle 45"/>
            <p:cNvSpPr/>
            <p:nvPr/>
          </p:nvSpPr>
          <p:spPr>
            <a:xfrm>
              <a:off x="575075" y="609600"/>
              <a:ext cx="3234925" cy="752475"/>
            </a:xfrm>
            <a:prstGeom prst="snip1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75075" y="971550"/>
              <a:ext cx="3109861" cy="338554"/>
            </a:xfrm>
            <a:prstGeom prst="rect">
              <a:avLst/>
            </a:prstGeom>
            <a:noFill/>
          </p:spPr>
          <p:txBody>
            <a:bodyPr wrap="square" rtlCol="0">
              <a:spAutoFit/>
            </a:bodyPr>
            <a:lstStyle/>
            <a:p>
              <a:r>
                <a:rPr lang="en-US" sz="1600" dirty="0" smtClean="0">
                  <a:latin typeface="Segoe WP" panose="020B0502040204020203" pitchFamily="34" charset="0"/>
                </a:rPr>
                <a:t>Crashed right away.</a:t>
              </a:r>
              <a:endParaRPr lang="en-US" sz="1600" dirty="0">
                <a:latin typeface="Segoe WP" panose="020B0502040204020203" pitchFamily="34" charset="0"/>
              </a:endParaRPr>
            </a:p>
          </p:txBody>
        </p:sp>
      </p:grpSp>
      <p:grpSp>
        <p:nvGrpSpPr>
          <p:cNvPr id="66" name="Group 65"/>
          <p:cNvGrpSpPr/>
          <p:nvPr/>
        </p:nvGrpSpPr>
        <p:grpSpPr>
          <a:xfrm>
            <a:off x="457200" y="1676400"/>
            <a:ext cx="4676495" cy="752475"/>
            <a:chOff x="457200" y="1828800"/>
            <a:chExt cx="4676495" cy="752475"/>
          </a:xfrm>
        </p:grpSpPr>
        <p:grpSp>
          <p:nvGrpSpPr>
            <p:cNvPr id="51" name="Group 50"/>
            <p:cNvGrpSpPr/>
            <p:nvPr/>
          </p:nvGrpSpPr>
          <p:grpSpPr>
            <a:xfrm>
              <a:off x="577449" y="1950720"/>
              <a:ext cx="1207008" cy="182880"/>
              <a:chOff x="685798" y="4929963"/>
              <a:chExt cx="1447802" cy="228600"/>
            </a:xfrm>
          </p:grpSpPr>
          <p:sp>
            <p:nvSpPr>
              <p:cNvPr id="54" name="5-Point Star 53"/>
              <p:cNvSpPr/>
              <p:nvPr/>
            </p:nvSpPr>
            <p:spPr>
              <a:xfrm>
                <a:off x="685798" y="4929963"/>
                <a:ext cx="228599" cy="2286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5-Point Star 54"/>
              <p:cNvSpPr/>
              <p:nvPr/>
            </p:nvSpPr>
            <p:spPr>
              <a:xfrm>
                <a:off x="990597"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5-Point Star 55"/>
              <p:cNvSpPr/>
              <p:nvPr/>
            </p:nvSpPr>
            <p:spPr>
              <a:xfrm>
                <a:off x="1295396"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5-Point Star 56"/>
              <p:cNvSpPr/>
              <p:nvPr/>
            </p:nvSpPr>
            <p:spPr>
              <a:xfrm>
                <a:off x="1600197"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5-Point Star 57"/>
              <p:cNvSpPr/>
              <p:nvPr/>
            </p:nvSpPr>
            <p:spPr>
              <a:xfrm>
                <a:off x="1905001" y="4929963"/>
                <a:ext cx="228599" cy="2286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Snip Single Corner Rectangle 51"/>
            <p:cNvSpPr/>
            <p:nvPr/>
          </p:nvSpPr>
          <p:spPr>
            <a:xfrm>
              <a:off x="457200" y="1828800"/>
              <a:ext cx="4475968" cy="752475"/>
            </a:xfrm>
            <a:prstGeom prst="snip1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66725" y="2205038"/>
              <a:ext cx="4666970" cy="338554"/>
            </a:xfrm>
            <a:prstGeom prst="rect">
              <a:avLst/>
            </a:prstGeom>
            <a:noFill/>
          </p:spPr>
          <p:txBody>
            <a:bodyPr wrap="square" rtlCol="0">
              <a:spAutoFit/>
            </a:bodyPr>
            <a:lstStyle/>
            <a:p>
              <a:r>
                <a:rPr lang="en-US" sz="1600" dirty="0" smtClean="0">
                  <a:latin typeface="Segoe WP" panose="020B0502040204020203" pitchFamily="34" charset="0"/>
                </a:rPr>
                <a:t>For some reason crashes all the time. Horrible!!!</a:t>
              </a:r>
              <a:endParaRPr lang="en-US" sz="1600" dirty="0">
                <a:latin typeface="Segoe WP" panose="020B0502040204020203" pitchFamily="34" charset="0"/>
              </a:endParaRPr>
            </a:p>
          </p:txBody>
        </p:sp>
      </p:grpSp>
      <p:grpSp>
        <p:nvGrpSpPr>
          <p:cNvPr id="67" name="Group 66"/>
          <p:cNvGrpSpPr/>
          <p:nvPr/>
        </p:nvGrpSpPr>
        <p:grpSpPr>
          <a:xfrm>
            <a:off x="5327018" y="2057400"/>
            <a:ext cx="3435982" cy="1066800"/>
            <a:chOff x="5327018" y="2209800"/>
            <a:chExt cx="3435982" cy="1066800"/>
          </a:xfrm>
        </p:grpSpPr>
        <p:grpSp>
          <p:nvGrpSpPr>
            <p:cNvPr id="42" name="Group 41"/>
            <p:cNvGrpSpPr/>
            <p:nvPr/>
          </p:nvGrpSpPr>
          <p:grpSpPr>
            <a:xfrm>
              <a:off x="5465867" y="2362200"/>
              <a:ext cx="1207008" cy="182880"/>
              <a:chOff x="1752600" y="1676400"/>
              <a:chExt cx="838203" cy="114300"/>
            </a:xfrm>
          </p:grpSpPr>
          <p:sp>
            <p:nvSpPr>
              <p:cNvPr id="11" name="5-Point Star 10"/>
              <p:cNvSpPr/>
              <p:nvPr/>
            </p:nvSpPr>
            <p:spPr>
              <a:xfrm>
                <a:off x="1752600" y="1676400"/>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1929063" y="1676400"/>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2105526" y="1676400"/>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2281990" y="1676400"/>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2458456" y="1676400"/>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p:cNvSpPr txBox="1"/>
            <p:nvPr/>
          </p:nvSpPr>
          <p:spPr>
            <a:xfrm>
              <a:off x="5417269" y="2590800"/>
              <a:ext cx="3269530" cy="584775"/>
            </a:xfrm>
            <a:prstGeom prst="rect">
              <a:avLst/>
            </a:prstGeom>
            <a:noFill/>
          </p:spPr>
          <p:txBody>
            <a:bodyPr wrap="square" rtlCol="0">
              <a:spAutoFit/>
            </a:bodyPr>
            <a:lstStyle/>
            <a:p>
              <a:r>
                <a:rPr lang="en-US" sz="1600" dirty="0" smtClean="0">
                  <a:latin typeface="Segoe WP" panose="020B0502040204020203" pitchFamily="34" charset="0"/>
                </a:rPr>
                <a:t>Crashes any time I press the home button when the page is loading</a:t>
              </a:r>
              <a:endParaRPr lang="en-US" sz="1600" dirty="0">
                <a:latin typeface="Segoe WP" panose="020B0502040204020203" pitchFamily="34" charset="0"/>
              </a:endParaRPr>
            </a:p>
          </p:txBody>
        </p:sp>
        <p:sp>
          <p:nvSpPr>
            <p:cNvPr id="61" name="Snip Single Corner Rectangle 60"/>
            <p:cNvSpPr/>
            <p:nvPr/>
          </p:nvSpPr>
          <p:spPr>
            <a:xfrm>
              <a:off x="5327018" y="2209800"/>
              <a:ext cx="3435982" cy="1066800"/>
            </a:xfrm>
            <a:prstGeom prst="snip1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907417" y="2766000"/>
            <a:ext cx="3816983" cy="967800"/>
            <a:chOff x="907417" y="2918400"/>
            <a:chExt cx="3816983" cy="967800"/>
          </a:xfrm>
        </p:grpSpPr>
        <p:grpSp>
          <p:nvGrpSpPr>
            <p:cNvPr id="41" name="Group 40"/>
            <p:cNvGrpSpPr/>
            <p:nvPr/>
          </p:nvGrpSpPr>
          <p:grpSpPr>
            <a:xfrm>
              <a:off x="1050190" y="3017400"/>
              <a:ext cx="1207008" cy="182880"/>
              <a:chOff x="4572000" y="1847850"/>
              <a:chExt cx="838203" cy="114300"/>
            </a:xfrm>
          </p:grpSpPr>
          <p:sp>
            <p:nvSpPr>
              <p:cNvPr id="23" name="5-Point Star 22"/>
              <p:cNvSpPr/>
              <p:nvPr/>
            </p:nvSpPr>
            <p:spPr>
              <a:xfrm>
                <a:off x="4572000" y="1847850"/>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4748463" y="1847850"/>
                <a:ext cx="132347" cy="114300"/>
              </a:xfrm>
              <a:prstGeom prst="star5">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5-Point Star 24"/>
              <p:cNvSpPr/>
              <p:nvPr/>
            </p:nvSpPr>
            <p:spPr>
              <a:xfrm>
                <a:off x="4924926" y="1847850"/>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5"/>
              <p:cNvSpPr/>
              <p:nvPr/>
            </p:nvSpPr>
            <p:spPr>
              <a:xfrm>
                <a:off x="5101390" y="1847850"/>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5-Point Star 26"/>
              <p:cNvSpPr/>
              <p:nvPr/>
            </p:nvSpPr>
            <p:spPr>
              <a:xfrm>
                <a:off x="5277856" y="1847850"/>
                <a:ext cx="132347" cy="114300"/>
              </a:xfrm>
              <a:prstGeom prst="star5">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72631" y="3266955"/>
              <a:ext cx="3751769" cy="584775"/>
            </a:xfrm>
            <a:prstGeom prst="rect">
              <a:avLst/>
            </a:prstGeom>
            <a:noFill/>
          </p:spPr>
          <p:txBody>
            <a:bodyPr wrap="square" rtlCol="0">
              <a:spAutoFit/>
            </a:bodyPr>
            <a:lstStyle/>
            <a:p>
              <a:r>
                <a:rPr lang="en-US" sz="1600" dirty="0" smtClean="0">
                  <a:latin typeface="Segoe WP" panose="020B0502040204020203" pitchFamily="34" charset="0"/>
                </a:rPr>
                <a:t>Great app. But it keeps crashing and </a:t>
              </a:r>
            </a:p>
            <a:p>
              <a:r>
                <a:rPr lang="en-US" sz="1600" dirty="0" smtClean="0">
                  <a:latin typeface="Segoe WP" panose="020B0502040204020203" pitchFamily="34" charset="0"/>
                </a:rPr>
                <a:t>I loose all my notes </a:t>
              </a:r>
              <a:r>
                <a:rPr lang="en-US" sz="1600" dirty="0" smtClean="0">
                  <a:latin typeface="Segoe WP" panose="020B0502040204020203" pitchFamily="34" charset="0"/>
                  <a:sym typeface="Wingdings" panose="05000000000000000000" pitchFamily="2" charset="2"/>
                </a:rPr>
                <a:t> </a:t>
              </a:r>
              <a:r>
                <a:rPr lang="en-US" sz="1600" dirty="0" smtClean="0">
                  <a:latin typeface="Segoe WP" panose="020B0502040204020203" pitchFamily="34" charset="0"/>
                </a:rPr>
                <a:t>Please fix!</a:t>
              </a:r>
              <a:endParaRPr lang="en-US" sz="1600" dirty="0">
                <a:latin typeface="Segoe WP" panose="020B0502040204020203" pitchFamily="34" charset="0"/>
              </a:endParaRPr>
            </a:p>
          </p:txBody>
        </p:sp>
        <p:sp>
          <p:nvSpPr>
            <p:cNvPr id="63" name="Snip Single Corner Rectangle 62"/>
            <p:cNvSpPr/>
            <p:nvPr/>
          </p:nvSpPr>
          <p:spPr>
            <a:xfrm>
              <a:off x="907417" y="2918400"/>
              <a:ext cx="3664583" cy="967800"/>
            </a:xfrm>
            <a:prstGeom prst="snip1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76700"/>
            <a:ext cx="977373" cy="116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863" y="4071341"/>
            <a:ext cx="990137" cy="116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071341"/>
            <a:ext cx="1010889" cy="119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2371" y="4038600"/>
            <a:ext cx="1027229" cy="122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1" y="4038601"/>
            <a:ext cx="1017367" cy="122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7429" y="4070320"/>
            <a:ext cx="1072896" cy="120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071342"/>
            <a:ext cx="969689" cy="119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174" y="4091729"/>
            <a:ext cx="962025" cy="116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410200"/>
            <a:ext cx="93391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0322" y="5410200"/>
            <a:ext cx="955964"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675" y="5381625"/>
            <a:ext cx="979773" cy="115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1421" y="5381625"/>
            <a:ext cx="960553" cy="115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52505" y="5335876"/>
            <a:ext cx="1058935" cy="121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9285" y="5335877"/>
            <a:ext cx="1025503" cy="121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2"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72275" y="5297777"/>
            <a:ext cx="1031241" cy="125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65451" y="5404862"/>
            <a:ext cx="985470" cy="110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84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685800"/>
          </a:xfrm>
        </p:spPr>
        <p:txBody>
          <a:bodyPr>
            <a:normAutofit fontScale="90000"/>
          </a:bodyPr>
          <a:lstStyle/>
          <a:p>
            <a:r>
              <a:rPr lang="en-US" dirty="0" smtClean="0"/>
              <a:t>FIMs and Crashes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5276131"/>
              </p:ext>
            </p:extLst>
          </p:nvPr>
        </p:nvGraphicFramePr>
        <p:xfrm>
          <a:off x="457199" y="1143000"/>
          <a:ext cx="8305801" cy="5283252"/>
        </p:xfrm>
        <a:graphic>
          <a:graphicData uri="http://schemas.openxmlformats.org/drawingml/2006/table">
            <a:tbl>
              <a:tblPr firstRow="1" bandRow="1">
                <a:tableStyleId>{5940675A-B579-460E-94D1-54222C63F5DA}</a:tableStyleId>
              </a:tblPr>
              <a:tblGrid>
                <a:gridCol w="2076450"/>
                <a:gridCol w="1333300"/>
                <a:gridCol w="1311442"/>
                <a:gridCol w="3584609"/>
              </a:tblGrid>
              <a:tr h="436932">
                <a:tc>
                  <a:txBody>
                    <a:bodyPr/>
                    <a:lstStyle/>
                    <a:p>
                      <a:pPr algn="ctr"/>
                      <a:r>
                        <a:rPr lang="en-US" sz="2000" b="1" dirty="0" smtClean="0">
                          <a:solidFill>
                            <a:schemeClr val="tx1"/>
                          </a:solidFill>
                        </a:rPr>
                        <a:t>FIM</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#Crashes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#Apps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mn-lt"/>
                          <a:cs typeface="Consolas" panose="020B0609020204030204" pitchFamily="49" charset="0"/>
                        </a:rPr>
                        <a:t>Example</a:t>
                      </a:r>
                      <a:endParaRPr lang="en-US" sz="2000" b="1" dirty="0">
                        <a:latin typeface="+mn-lt"/>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9120">
                <a:tc>
                  <a:txBody>
                    <a:bodyPr/>
                    <a:lstStyle/>
                    <a:p>
                      <a:pPr algn="ctr"/>
                      <a:r>
                        <a:rPr lang="en-US" sz="2000" dirty="0" smtClean="0">
                          <a:solidFill>
                            <a:srgbClr val="C00000"/>
                          </a:solidFill>
                        </a:rPr>
                        <a:t>No FIM</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506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429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NullReferenceException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Text Input</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215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191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FormatException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Impatient User</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384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323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InvalidOperationException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HTTP 404</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637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516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WebException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HTTP 502</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339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253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EndPointNotFoundException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HTTP Bad Data</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768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398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XmlException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Poor Network</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NullReferenceException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GPS</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ArgumentOutOfRangeException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algn="ctr"/>
                      <a:r>
                        <a:rPr lang="en-US" sz="2000" dirty="0" smtClean="0">
                          <a:solidFill>
                            <a:srgbClr val="C00000"/>
                          </a:solidFill>
                        </a:rPr>
                        <a:t>Accelerometer</a:t>
                      </a:r>
                      <a:endParaRPr lang="en-US" sz="20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onsolas" panose="020B0609020204030204" pitchFamily="49" charset="0"/>
                          <a:cs typeface="Consolas" panose="020B0609020204030204" pitchFamily="49" charset="0"/>
                        </a:rPr>
                        <a:t>FormatException</a:t>
                      </a:r>
                      <a:endParaRPr lang="en-US" sz="180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ounded Rectangle 6"/>
          <p:cNvSpPr/>
          <p:nvPr/>
        </p:nvSpPr>
        <p:spPr>
          <a:xfrm>
            <a:off x="381000" y="1473252"/>
            <a:ext cx="8458200" cy="6096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81000" y="2057400"/>
            <a:ext cx="8458200" cy="6096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1000" y="2590800"/>
            <a:ext cx="8458200" cy="6096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81000" y="3124200"/>
            <a:ext cx="8458200" cy="10668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81000" y="4191000"/>
            <a:ext cx="8458200" cy="6096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81000" y="4724400"/>
            <a:ext cx="8458200" cy="6096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81000" y="5257800"/>
            <a:ext cx="8458200" cy="609600"/>
          </a:xfrm>
          <a:prstGeom prst="roundRect">
            <a:avLst/>
          </a:prstGeom>
          <a:solidFill>
            <a:srgbClr val="66FFFF">
              <a:alpha val="27843"/>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37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grpId="2"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2"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2743200"/>
          </a:xfrm>
        </p:spPr>
        <p:txBody>
          <a:bodyPr/>
          <a:lstStyle/>
          <a:p>
            <a:r>
              <a:rPr lang="en-US" dirty="0" smtClean="0"/>
              <a:t>No easy way to find ground truth</a:t>
            </a:r>
          </a:p>
          <a:p>
            <a:pPr lvl="1"/>
            <a:r>
              <a:rPr lang="en-US" dirty="0" smtClean="0"/>
              <a:t>Static analysis may under- or over-estimate</a:t>
            </a:r>
            <a:endParaRPr lang="en-US" dirty="0"/>
          </a:p>
          <a:p>
            <a:r>
              <a:rPr lang="en-US" dirty="0" smtClean="0">
                <a:solidFill>
                  <a:srgbClr val="C00000"/>
                </a:solidFill>
              </a:rPr>
              <a:t>Compare Monkeys to Humans!</a:t>
            </a:r>
          </a:p>
          <a:p>
            <a:pPr lvl="1"/>
            <a:r>
              <a:rPr lang="en-US" dirty="0" smtClean="0"/>
              <a:t>Recruited 3 people, gave them 35 apps to explore comprehensively </a:t>
            </a:r>
            <a:endParaRPr lang="en-US" dirty="0"/>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Coverage</a:t>
            </a:r>
            <a:endParaRPr lang="en-US" dirty="0"/>
          </a:p>
        </p:txBody>
      </p:sp>
      <p:sp>
        <p:nvSpPr>
          <p:cNvPr id="5" name="Content Placeholder 2"/>
          <p:cNvSpPr txBox="1">
            <a:spLocks/>
          </p:cNvSpPr>
          <p:nvPr/>
        </p:nvSpPr>
        <p:spPr>
          <a:xfrm>
            <a:off x="457200" y="4495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solidFill>
                  <a:srgbClr val="0070C0"/>
                </a:solidFill>
              </a:rPr>
              <a:t>26 out of 35 apps, 100% coverage</a:t>
            </a:r>
          </a:p>
          <a:p>
            <a:pPr lvl="1"/>
            <a:r>
              <a:rPr lang="en-US" sz="2400" dirty="0" smtClean="0">
                <a:solidFill>
                  <a:srgbClr val="0070C0"/>
                </a:solidFill>
              </a:rPr>
              <a:t>5 out of rest 9 apps, more than 75% coverage</a:t>
            </a:r>
          </a:p>
          <a:p>
            <a:r>
              <a:rPr lang="en-US" sz="2800" dirty="0" smtClean="0">
                <a:solidFill>
                  <a:srgbClr val="0070C0"/>
                </a:solidFill>
              </a:rPr>
              <a:t>Other apps, cannot provide app-specific info</a:t>
            </a:r>
          </a:p>
          <a:p>
            <a:pPr lvl="1"/>
            <a:r>
              <a:rPr lang="en-US" sz="2000" dirty="0" smtClean="0">
                <a:solidFill>
                  <a:srgbClr val="0070C0"/>
                </a:solidFill>
              </a:rPr>
              <a:t>Login, Passwords, Text, Camera Gestures</a:t>
            </a:r>
          </a:p>
        </p:txBody>
      </p:sp>
    </p:spTree>
    <p:extLst>
      <p:ext uri="{BB962C8B-B14F-4D97-AF65-F5344CB8AC3E}">
        <p14:creationId xmlns:p14="http://schemas.microsoft.com/office/powerpoint/2010/main" val="2931636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535363"/>
          </a:xfrm>
        </p:spPr>
        <p:txBody>
          <a:bodyPr>
            <a:normAutofit fontScale="92500" lnSpcReduction="10000"/>
          </a:bodyPr>
          <a:lstStyle/>
          <a:p>
            <a:r>
              <a:rPr lang="en-US" dirty="0" smtClean="0"/>
              <a:t>Only 33% of the controls are Interactable</a:t>
            </a:r>
          </a:p>
          <a:p>
            <a:r>
              <a:rPr lang="en-US" dirty="0" smtClean="0"/>
              <a:t>Only 18% lead to unique event handlers</a:t>
            </a:r>
          </a:p>
          <a:p>
            <a:pPr lvl="1"/>
            <a:r>
              <a:rPr lang="en-US" dirty="0" smtClean="0"/>
              <a:t>In turn unique transactions</a:t>
            </a:r>
          </a:p>
          <a:p>
            <a:endParaRPr lang="en-US" dirty="0"/>
          </a:p>
          <a:p>
            <a:r>
              <a:rPr lang="en-US" dirty="0" smtClean="0"/>
              <a:t>With and without hit testing</a:t>
            </a:r>
          </a:p>
          <a:p>
            <a:pPr lvl="1"/>
            <a:r>
              <a:rPr lang="en-US" dirty="0" smtClean="0"/>
              <a:t>Same coverage for 95.7% apps</a:t>
            </a:r>
          </a:p>
          <a:p>
            <a:pPr lvl="1"/>
            <a:r>
              <a:rPr lang="en-US" dirty="0" smtClean="0"/>
              <a:t>For the rest, 80% median coverage</a:t>
            </a:r>
            <a:endParaRPr lang="en-US" dirty="0"/>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Benefits of Hit Testing</a:t>
            </a:r>
            <a:endParaRPr lang="en-US" dirty="0"/>
          </a:p>
        </p:txBody>
      </p:sp>
      <p:sp>
        <p:nvSpPr>
          <p:cNvPr id="5" name="Content Placeholder 2"/>
          <p:cNvSpPr txBox="1">
            <a:spLocks/>
          </p:cNvSpPr>
          <p:nvPr/>
        </p:nvSpPr>
        <p:spPr>
          <a:xfrm>
            <a:off x="381000" y="5105399"/>
            <a:ext cx="8229600" cy="1143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0070C0"/>
                </a:solidFill>
              </a:rPr>
              <a:t>Up to 20 times reduction in testing time</a:t>
            </a:r>
          </a:p>
          <a:p>
            <a:pPr marL="0" indent="0" algn="ctr">
              <a:buNone/>
            </a:pPr>
            <a:r>
              <a:rPr lang="en-US" sz="2400" dirty="0" smtClean="0">
                <a:solidFill>
                  <a:srgbClr val="0070C0"/>
                </a:solidFill>
              </a:rPr>
              <a:t>e.g.: 38 seconds vs. 782 seconds</a:t>
            </a:r>
            <a:endParaRPr lang="en-US" sz="2400" dirty="0">
              <a:solidFill>
                <a:srgbClr val="0070C0"/>
              </a:solidFill>
            </a:endParaRPr>
          </a:p>
        </p:txBody>
      </p:sp>
    </p:spTree>
    <p:extLst>
      <p:ext uri="{BB962C8B-B14F-4D97-AF65-F5344CB8AC3E}">
        <p14:creationId xmlns:p14="http://schemas.microsoft.com/office/powerpoint/2010/main" val="2783635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Faults because of aggregated state</a:t>
            </a:r>
          </a:p>
          <a:p>
            <a:r>
              <a:rPr lang="en-US" dirty="0" smtClean="0"/>
              <a:t>Hardware-dependent faults</a:t>
            </a:r>
          </a:p>
          <a:p>
            <a:r>
              <a:rPr lang="en-US" dirty="0" smtClean="0"/>
              <a:t>Games and Gestures</a:t>
            </a:r>
          </a:p>
          <a:p>
            <a:pPr lvl="1"/>
            <a:r>
              <a:rPr lang="en-US" dirty="0" smtClean="0"/>
              <a:t>Record and Replay framework</a:t>
            </a:r>
            <a:endParaRPr lang="en-US" dirty="0"/>
          </a:p>
          <a:p>
            <a:r>
              <a:rPr lang="en-US" dirty="0" smtClean="0"/>
              <a:t>Combination of faults</a:t>
            </a:r>
          </a:p>
          <a:p>
            <a:pPr lvl="1"/>
            <a:r>
              <a:rPr lang="en-US" dirty="0" smtClean="0"/>
              <a:t>Future work</a:t>
            </a:r>
            <a:endParaRPr lang="en-US" dirty="0"/>
          </a:p>
        </p:txBody>
      </p:sp>
      <p:sp>
        <p:nvSpPr>
          <p:cNvPr id="4" name="Title 1"/>
          <p:cNvSpPr>
            <a:spLocks noGrp="1"/>
          </p:cNvSpPr>
          <p:nvPr>
            <p:ph type="title"/>
          </p:nvPr>
        </p:nvSpPr>
        <p:spPr>
          <a:xfrm>
            <a:off x="457200" y="76200"/>
            <a:ext cx="8229600" cy="685800"/>
          </a:xfrm>
        </p:spPr>
        <p:txBody>
          <a:bodyPr>
            <a:normAutofit/>
          </a:bodyPr>
          <a:lstStyle/>
          <a:p>
            <a:r>
              <a:rPr lang="en-US" sz="3600" dirty="0" smtClean="0"/>
              <a:t>Limitations and Future Work</a:t>
            </a:r>
            <a:endParaRPr lang="en-US" sz="3600" dirty="0"/>
          </a:p>
        </p:txBody>
      </p:sp>
    </p:spTree>
    <p:extLst>
      <p:ext uri="{BB962C8B-B14F-4D97-AF65-F5344CB8AC3E}">
        <p14:creationId xmlns:p14="http://schemas.microsoft.com/office/powerpoint/2010/main" val="1568502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fontScale="90000"/>
          </a:bodyPr>
          <a:lstStyle/>
          <a:p>
            <a:r>
              <a:rPr lang="en-US" dirty="0" smtClean="0"/>
              <a:t>VanarSena</a:t>
            </a:r>
            <a:endParaRPr lang="en-US" dirty="0"/>
          </a:p>
        </p:txBody>
      </p:sp>
      <p:sp>
        <p:nvSpPr>
          <p:cNvPr id="8" name="Rounded Rectangle 7"/>
          <p:cNvSpPr/>
          <p:nvPr/>
        </p:nvSpPr>
        <p:spPr>
          <a:xfrm>
            <a:off x="762000" y="1143000"/>
            <a:ext cx="7503780" cy="3545369"/>
          </a:xfrm>
          <a:prstGeom prst="roundRect">
            <a:avLst/>
          </a:prstGeom>
          <a:solidFill>
            <a:schemeClr val="bg1">
              <a:lumMod val="95000"/>
            </a:schemeClr>
          </a:solidFill>
          <a:ln w="3175">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921283" y="5448524"/>
            <a:ext cx="1276632" cy="400110"/>
          </a:xfrm>
          <a:prstGeom prst="rect">
            <a:avLst/>
          </a:prstGeom>
          <a:noFill/>
        </p:spPr>
        <p:txBody>
          <a:bodyPr wrap="none" rtlCol="0">
            <a:spAutoFit/>
          </a:bodyPr>
          <a:lstStyle/>
          <a:p>
            <a:r>
              <a:rPr lang="en-US" sz="2000" dirty="0" smtClean="0">
                <a:latin typeface="Corbel" pitchFamily="34" charset="0"/>
              </a:rPr>
              <a:t>Developer</a:t>
            </a:r>
            <a:endParaRPr lang="en-US" sz="2000" dirty="0">
              <a:latin typeface="Corbel" pitchFamily="34" charset="0"/>
            </a:endParaRPr>
          </a:p>
        </p:txBody>
      </p:sp>
      <p:pic>
        <p:nvPicPr>
          <p:cNvPr id="18"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315" y="1752710"/>
            <a:ext cx="1024886" cy="1024886"/>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flipV="1">
            <a:off x="2261655" y="4512901"/>
            <a:ext cx="344401" cy="609600"/>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22" name="Rounded Rectangle 21"/>
          <p:cNvSpPr/>
          <p:nvPr/>
        </p:nvSpPr>
        <p:spPr>
          <a:xfrm>
            <a:off x="5566825" y="4149264"/>
            <a:ext cx="1697890" cy="834529"/>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latin typeface="Corbel" pitchFamily="34" charset="0"/>
              </a:rPr>
              <a:t>Developer Feedback</a:t>
            </a:r>
          </a:p>
        </p:txBody>
      </p:sp>
      <p:sp>
        <p:nvSpPr>
          <p:cNvPr id="25" name="TextBox 24"/>
          <p:cNvSpPr txBox="1"/>
          <p:nvPr/>
        </p:nvSpPr>
        <p:spPr>
          <a:xfrm>
            <a:off x="2616515" y="4662324"/>
            <a:ext cx="1135247" cy="307777"/>
          </a:xfrm>
          <a:prstGeom prst="rect">
            <a:avLst/>
          </a:prstGeom>
          <a:noFill/>
        </p:spPr>
        <p:txBody>
          <a:bodyPr wrap="none" rtlCol="0">
            <a:spAutoFit/>
          </a:bodyPr>
          <a:lstStyle/>
          <a:p>
            <a:r>
              <a:rPr lang="en-US" sz="1400" b="1" dirty="0" smtClean="0">
                <a:latin typeface="Corbel" pitchFamily="34" charset="0"/>
              </a:rPr>
              <a:t>Submit app,</a:t>
            </a:r>
            <a:endParaRPr lang="en-US" sz="1400" b="1" dirty="0">
              <a:latin typeface="Corbel" pitchFamily="34" charset="0"/>
            </a:endParaRPr>
          </a:p>
        </p:txBody>
      </p:sp>
      <p:sp>
        <p:nvSpPr>
          <p:cNvPr id="29" name="TextBox 28"/>
          <p:cNvSpPr txBox="1"/>
          <p:nvPr/>
        </p:nvSpPr>
        <p:spPr>
          <a:xfrm>
            <a:off x="3830300" y="2138854"/>
            <a:ext cx="691215" cy="523220"/>
          </a:xfrm>
          <a:prstGeom prst="rect">
            <a:avLst/>
          </a:prstGeom>
          <a:noFill/>
        </p:spPr>
        <p:txBody>
          <a:bodyPr wrap="none" rtlCol="0">
            <a:spAutoFit/>
          </a:bodyPr>
          <a:lstStyle/>
          <a:p>
            <a:pPr algn="ctr"/>
            <a:r>
              <a:rPr lang="en-US" sz="1400" b="1" dirty="0" smtClean="0">
                <a:latin typeface="Corbel" pitchFamily="34" charset="0"/>
              </a:rPr>
              <a:t>App, </a:t>
            </a:r>
          </a:p>
          <a:p>
            <a:pPr algn="ctr"/>
            <a:r>
              <a:rPr lang="en-US" sz="1400" b="1" dirty="0" smtClean="0">
                <a:latin typeface="Corbel" pitchFamily="34" charset="0"/>
              </a:rPr>
              <a:t>Config</a:t>
            </a:r>
            <a:endParaRPr lang="en-US" sz="1400" b="1" dirty="0">
              <a:latin typeface="Corbel" pitchFamily="34" charset="0"/>
            </a:endParaRPr>
          </a:p>
        </p:txBody>
      </p:sp>
      <p:sp>
        <p:nvSpPr>
          <p:cNvPr id="31" name="Rounded Rectangle 30"/>
          <p:cNvSpPr/>
          <p:nvPr/>
        </p:nvSpPr>
        <p:spPr>
          <a:xfrm>
            <a:off x="1338074" y="3928714"/>
            <a:ext cx="2154435" cy="49088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latin typeface="Corbel" pitchFamily="34" charset="0"/>
              </a:rPr>
              <a:t>Instrumenter</a:t>
            </a:r>
          </a:p>
        </p:txBody>
      </p:sp>
      <p:sp>
        <p:nvSpPr>
          <p:cNvPr id="37" name="Right Arrow 36"/>
          <p:cNvSpPr/>
          <p:nvPr/>
        </p:nvSpPr>
        <p:spPr>
          <a:xfrm flipH="1">
            <a:off x="3373266" y="5448524"/>
            <a:ext cx="718636" cy="250451"/>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38" name="Group 37"/>
          <p:cNvGrpSpPr/>
          <p:nvPr/>
        </p:nvGrpSpPr>
        <p:grpSpPr>
          <a:xfrm>
            <a:off x="1778315" y="5351101"/>
            <a:ext cx="1196045" cy="461665"/>
            <a:chOff x="1447800" y="860019"/>
            <a:chExt cx="1196045" cy="461665"/>
          </a:xfrm>
        </p:grpSpPr>
        <p:sp>
          <p:nvSpPr>
            <p:cNvPr id="39" name="Snip Single Corner Rectangle 38"/>
            <p:cNvSpPr/>
            <p:nvPr/>
          </p:nvSpPr>
          <p:spPr>
            <a:xfrm>
              <a:off x="1447800" y="860019"/>
              <a:ext cx="1196045" cy="457200"/>
            </a:xfrm>
            <a:prstGeom prst="snip1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0" name="TextBox 15"/>
            <p:cNvSpPr txBox="1"/>
            <p:nvPr/>
          </p:nvSpPr>
          <p:spPr>
            <a:xfrm>
              <a:off x="1731155" y="860019"/>
              <a:ext cx="7072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orbel" pitchFamily="34" charset="0"/>
                </a:rPr>
                <a:t>App</a:t>
              </a:r>
              <a:endParaRPr lang="en-US" sz="2400" dirty="0">
                <a:latin typeface="Corbel" pitchFamily="34" charset="0"/>
              </a:endParaRPr>
            </a:p>
          </p:txBody>
        </p:sp>
      </p:grpSp>
      <p:pic>
        <p:nvPicPr>
          <p:cNvPr id="42" name="Picture 14" descr="http://www.clker.com/cliparts/c/b/2/f/11949846681372218422people_juliane_krug_09a.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2303" y="5176981"/>
            <a:ext cx="505691" cy="842819"/>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616515" y="4890924"/>
            <a:ext cx="1465466" cy="307777"/>
          </a:xfrm>
          <a:prstGeom prst="rect">
            <a:avLst/>
          </a:prstGeom>
          <a:noFill/>
        </p:spPr>
        <p:txBody>
          <a:bodyPr wrap="none" rtlCol="0">
            <a:spAutoFit/>
          </a:bodyPr>
          <a:lstStyle/>
          <a:p>
            <a:r>
              <a:rPr lang="en-US" sz="1400" b="1" dirty="0" smtClean="0">
                <a:latin typeface="Corbel" pitchFamily="34" charset="0"/>
              </a:rPr>
              <a:t>login/text inputs</a:t>
            </a:r>
            <a:endParaRPr lang="en-US" sz="1400" b="1" dirty="0">
              <a:latin typeface="Corbel" pitchFamily="34" charset="0"/>
            </a:endParaRPr>
          </a:p>
        </p:txBody>
      </p:sp>
      <p:sp>
        <p:nvSpPr>
          <p:cNvPr id="44" name="Down Arrow 43"/>
          <p:cNvSpPr/>
          <p:nvPr/>
        </p:nvSpPr>
        <p:spPr>
          <a:xfrm flipV="1">
            <a:off x="2261654" y="3429000"/>
            <a:ext cx="344401" cy="380999"/>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6" name="Snip Single Corner Rectangle 45"/>
          <p:cNvSpPr/>
          <p:nvPr/>
        </p:nvSpPr>
        <p:spPr>
          <a:xfrm>
            <a:off x="1725270" y="2777596"/>
            <a:ext cx="1314071" cy="572401"/>
          </a:xfrm>
          <a:prstGeom prst="snip1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47" name="TextBox 15"/>
          <p:cNvSpPr txBox="1"/>
          <p:nvPr/>
        </p:nvSpPr>
        <p:spPr>
          <a:xfrm>
            <a:off x="2061670" y="2895600"/>
            <a:ext cx="7072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orbel" pitchFamily="34" charset="0"/>
              </a:rPr>
              <a:t>App</a:t>
            </a:r>
            <a:endParaRPr lang="en-US" sz="2400" dirty="0">
              <a:latin typeface="Corbel" pitchFamily="34" charset="0"/>
            </a:endParaRPr>
          </a:p>
        </p:txBody>
      </p:sp>
      <p:sp>
        <p:nvSpPr>
          <p:cNvPr id="48" name="TextBox 15"/>
          <p:cNvSpPr txBox="1"/>
          <p:nvPr/>
        </p:nvSpPr>
        <p:spPr>
          <a:xfrm>
            <a:off x="1702115" y="2743200"/>
            <a:ext cx="133722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Corbel" pitchFamily="34" charset="0"/>
              </a:rPr>
              <a:t>Instrumented</a:t>
            </a:r>
            <a:endParaRPr lang="en-US" sz="1600" dirty="0">
              <a:latin typeface="Corbel" pitchFamily="34" charset="0"/>
            </a:endParaRPr>
          </a:p>
        </p:txBody>
      </p:sp>
      <p:sp>
        <p:nvSpPr>
          <p:cNvPr id="49" name="Down Arrow 48"/>
          <p:cNvSpPr/>
          <p:nvPr/>
        </p:nvSpPr>
        <p:spPr>
          <a:xfrm flipV="1">
            <a:off x="2261654" y="2303498"/>
            <a:ext cx="344401" cy="380999"/>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50" name="Rounded Rectangle 49"/>
          <p:cNvSpPr/>
          <p:nvPr/>
        </p:nvSpPr>
        <p:spPr>
          <a:xfrm>
            <a:off x="1356636" y="1698755"/>
            <a:ext cx="2154435" cy="490886"/>
          </a:xfrm>
          <a:prstGeom prst="round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smtClean="0">
                <a:solidFill>
                  <a:schemeClr val="tx1"/>
                </a:solidFill>
                <a:latin typeface="Corbel" pitchFamily="34" charset="0"/>
              </a:rPr>
              <a:t>Test Manager</a:t>
            </a:r>
          </a:p>
        </p:txBody>
      </p:sp>
      <p:sp>
        <p:nvSpPr>
          <p:cNvPr id="51" name="Down Arrow 50"/>
          <p:cNvSpPr/>
          <p:nvPr/>
        </p:nvSpPr>
        <p:spPr>
          <a:xfrm>
            <a:off x="6150618" y="2839484"/>
            <a:ext cx="344401" cy="1199115"/>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52" name="Right Arrow 51"/>
          <p:cNvSpPr/>
          <p:nvPr/>
        </p:nvSpPr>
        <p:spPr>
          <a:xfrm>
            <a:off x="3828816" y="1795789"/>
            <a:ext cx="692699" cy="28601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TextBox 52"/>
          <p:cNvSpPr txBox="1"/>
          <p:nvPr/>
        </p:nvSpPr>
        <p:spPr>
          <a:xfrm>
            <a:off x="3773822" y="1447800"/>
            <a:ext cx="715260" cy="307777"/>
          </a:xfrm>
          <a:prstGeom prst="rect">
            <a:avLst/>
          </a:prstGeom>
          <a:noFill/>
        </p:spPr>
        <p:txBody>
          <a:bodyPr wrap="none" rtlCol="0">
            <a:spAutoFit/>
          </a:bodyPr>
          <a:lstStyle/>
          <a:p>
            <a:pPr algn="ctr"/>
            <a:r>
              <a:rPr lang="en-US" sz="1400" b="1" dirty="0" smtClean="0">
                <a:latin typeface="Corbel" pitchFamily="34" charset="0"/>
              </a:rPr>
              <a:t>Spawn</a:t>
            </a:r>
            <a:endParaRPr lang="en-US" sz="1400" b="1" dirty="0">
              <a:latin typeface="Corbel" pitchFamily="34" charset="0"/>
            </a:endParaRPr>
          </a:p>
        </p:txBody>
      </p:sp>
      <p:sp>
        <p:nvSpPr>
          <p:cNvPr id="54" name="TextBox 53"/>
          <p:cNvSpPr txBox="1"/>
          <p:nvPr/>
        </p:nvSpPr>
        <p:spPr>
          <a:xfrm>
            <a:off x="5052902" y="3429000"/>
            <a:ext cx="1027846" cy="307777"/>
          </a:xfrm>
          <a:prstGeom prst="rect">
            <a:avLst/>
          </a:prstGeom>
          <a:noFill/>
        </p:spPr>
        <p:txBody>
          <a:bodyPr wrap="none" rtlCol="0">
            <a:spAutoFit/>
          </a:bodyPr>
          <a:lstStyle/>
          <a:p>
            <a:pPr algn="ctr"/>
            <a:r>
              <a:rPr lang="en-US" sz="1400" b="1" dirty="0" smtClean="0">
                <a:latin typeface="Corbel" pitchFamily="34" charset="0"/>
              </a:rPr>
              <a:t>Crash Logs</a:t>
            </a:r>
          </a:p>
        </p:txBody>
      </p:sp>
      <p:pic>
        <p:nvPicPr>
          <p:cNvPr id="55"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8719" y="1768998"/>
            <a:ext cx="1017628" cy="101762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051" y="1772776"/>
            <a:ext cx="1013850" cy="10138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b-lenin\AppData\Local\Microsoft\Windows\Temporary Internet Files\Content.IE5\ST2Q3HA5\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747" y="1776531"/>
            <a:ext cx="1001065" cy="100106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5628589" y="1290935"/>
            <a:ext cx="1331326" cy="461665"/>
          </a:xfrm>
          <a:prstGeom prst="rect">
            <a:avLst/>
          </a:prstGeom>
          <a:noFill/>
        </p:spPr>
        <p:txBody>
          <a:bodyPr wrap="none" rtlCol="0">
            <a:spAutoFit/>
          </a:bodyPr>
          <a:lstStyle/>
          <a:p>
            <a:r>
              <a:rPr lang="en-US" sz="2400" dirty="0" smtClean="0">
                <a:latin typeface="Corbel" panose="020B0503020204020204" pitchFamily="34" charset="0"/>
              </a:rPr>
              <a:t>Monkeys</a:t>
            </a:r>
            <a:endParaRPr lang="en-US" sz="2400" dirty="0">
              <a:latin typeface="Corbel" panose="020B0503020204020204" pitchFamily="34" charset="0"/>
            </a:endParaRPr>
          </a:p>
        </p:txBody>
      </p:sp>
    </p:spTree>
    <p:extLst>
      <p:ext uri="{BB962C8B-B14F-4D97-AF65-F5344CB8AC3E}">
        <p14:creationId xmlns:p14="http://schemas.microsoft.com/office/powerpoint/2010/main" val="3401644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1981167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24400"/>
          </a:xfrm>
        </p:spPr>
        <p:txBody>
          <a:bodyPr>
            <a:normAutofit/>
          </a:bodyPr>
          <a:lstStyle/>
          <a:p>
            <a:r>
              <a:rPr lang="en-US" dirty="0" smtClean="0"/>
              <a:t>Run WP7 apps on WP8</a:t>
            </a:r>
          </a:p>
          <a:p>
            <a:r>
              <a:rPr lang="en-US" dirty="0" smtClean="0"/>
              <a:t>Behavior of many APIs changed</a:t>
            </a:r>
          </a:p>
          <a:p>
            <a:pPr lvl="1"/>
            <a:r>
              <a:rPr lang="en-US" sz="2400" dirty="0" smtClean="0"/>
              <a:t>No longer supports FM Radio</a:t>
            </a:r>
          </a:p>
          <a:p>
            <a:pPr lvl="1"/>
            <a:r>
              <a:rPr lang="en-US" sz="2400" dirty="0" smtClean="0"/>
              <a:t>Changes to camera APIs</a:t>
            </a:r>
          </a:p>
          <a:p>
            <a:pPr lvl="1"/>
            <a:r>
              <a:rPr lang="en-US" sz="2400" dirty="0" smtClean="0"/>
              <a:t>etc.</a:t>
            </a:r>
          </a:p>
          <a:p>
            <a:pPr lvl="1"/>
            <a:endParaRPr lang="en-US" dirty="0" smtClean="0"/>
          </a:p>
          <a:p>
            <a:r>
              <a:rPr lang="en-US" dirty="0" smtClean="0">
                <a:solidFill>
                  <a:srgbClr val="0070C0"/>
                </a:solidFill>
              </a:rPr>
              <a:t>221 crashes due to compatibility issues</a:t>
            </a:r>
          </a:p>
          <a:p>
            <a:pPr lvl="1"/>
            <a:r>
              <a:rPr lang="en-US" dirty="0" smtClean="0">
                <a:solidFill>
                  <a:srgbClr val="0070C0"/>
                </a:solidFill>
              </a:rPr>
              <a:t>In 212 apps</a:t>
            </a:r>
            <a:endParaRPr lang="en-US" dirty="0">
              <a:solidFill>
                <a:srgbClr val="0070C0"/>
              </a:solidFill>
            </a:endParaRPr>
          </a:p>
          <a:p>
            <a:pPr lvl="1"/>
            <a:r>
              <a:rPr lang="en-US" dirty="0" smtClean="0">
                <a:solidFill>
                  <a:srgbClr val="0070C0"/>
                </a:solidFill>
              </a:rPr>
              <a:t>For e.g., </a:t>
            </a:r>
            <a:r>
              <a:rPr lang="en-US" sz="2000" dirty="0" smtClean="0">
                <a:solidFill>
                  <a:srgbClr val="0070C0"/>
                </a:solidFill>
                <a:latin typeface="Consolas" panose="020B0609020204030204" pitchFamily="49" charset="0"/>
                <a:cs typeface="Consolas" panose="020B0609020204030204" pitchFamily="49" charset="0"/>
              </a:rPr>
              <a:t>RadioDisabledException</a:t>
            </a:r>
            <a:endParaRPr lang="en-US" sz="2000" dirty="0">
              <a:solidFill>
                <a:srgbClr val="0070C0"/>
              </a:solidFill>
              <a:latin typeface="Consolas" panose="020B0609020204030204" pitchFamily="49" charset="0"/>
              <a:cs typeface="Consolas" panose="020B0609020204030204" pitchFamily="49" charset="0"/>
            </a:endParaRPr>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Compatibility Issues</a:t>
            </a:r>
            <a:endParaRPr lang="en-US" dirty="0"/>
          </a:p>
        </p:txBody>
      </p:sp>
    </p:spTree>
    <p:extLst>
      <p:ext uri="{BB962C8B-B14F-4D97-AF65-F5344CB8AC3E}">
        <p14:creationId xmlns:p14="http://schemas.microsoft.com/office/powerpoint/2010/main" val="553356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a:bodyPr>
          <a:lstStyle/>
          <a:p>
            <a:r>
              <a:rPr lang="en-US" sz="3600" dirty="0" smtClean="0"/>
              <a:t>Multiple Concurrent Monkeys Are Useful</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93795"/>
            <a:ext cx="5486400" cy="255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1143000"/>
            <a:ext cx="8382000" cy="1295400"/>
          </a:xfrm>
        </p:spPr>
        <p:txBody>
          <a:bodyPr>
            <a:normAutofit/>
          </a:bodyPr>
          <a:lstStyle/>
          <a:p>
            <a:r>
              <a:rPr lang="en-US" dirty="0" smtClean="0"/>
              <a:t>New monkeys help discover more transactions</a:t>
            </a:r>
          </a:p>
          <a:p>
            <a:pPr lvl="1"/>
            <a:r>
              <a:rPr lang="en-US" dirty="0" smtClean="0"/>
              <a:t>85% apps need only one monkey for full coverage</a:t>
            </a:r>
          </a:p>
          <a:p>
            <a:pPr lvl="1"/>
            <a:endParaRPr lang="en-US" dirty="0"/>
          </a:p>
        </p:txBody>
      </p:sp>
      <p:sp>
        <p:nvSpPr>
          <p:cNvPr id="6" name="Content Placeholder 2"/>
          <p:cNvSpPr txBox="1">
            <a:spLocks/>
          </p:cNvSpPr>
          <p:nvPr/>
        </p:nvSpPr>
        <p:spPr>
          <a:xfrm>
            <a:off x="381000" y="5257800"/>
            <a:ext cx="83820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solidFill>
                  <a:srgbClr val="0070C0"/>
                </a:solidFill>
              </a:rPr>
              <a:t>But, more monkeys, </a:t>
            </a:r>
            <a:br>
              <a:rPr lang="en-US" dirty="0" smtClean="0">
                <a:solidFill>
                  <a:srgbClr val="0070C0"/>
                </a:solidFill>
              </a:rPr>
            </a:br>
            <a:r>
              <a:rPr lang="en-US" dirty="0" smtClean="0">
                <a:solidFill>
                  <a:srgbClr val="0070C0"/>
                </a:solidFill>
              </a:rPr>
              <a:t>more unique sequence of transactions explored</a:t>
            </a:r>
            <a:endParaRPr lang="en-US" dirty="0">
              <a:solidFill>
                <a:srgbClr val="0070C0"/>
              </a:solidFill>
            </a:endParaRPr>
          </a:p>
        </p:txBody>
      </p:sp>
    </p:spTree>
    <p:extLst>
      <p:ext uri="{BB962C8B-B14F-4D97-AF65-F5344CB8AC3E}">
        <p14:creationId xmlns:p14="http://schemas.microsoft.com/office/powerpoint/2010/main" val="41387294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85800"/>
          </a:xfrm>
        </p:spPr>
        <p:txBody>
          <a:bodyPr>
            <a:normAutofit/>
          </a:bodyPr>
          <a:lstStyle/>
          <a:p>
            <a:r>
              <a:rPr lang="en-US" sz="3600" dirty="0" smtClean="0"/>
              <a:t>Multiple Concurrent Monkeys Are Useful</a:t>
            </a:r>
            <a:endParaRPr lang="en-US" sz="3600" dirty="0"/>
          </a:p>
        </p:txBody>
      </p:sp>
      <p:sp>
        <p:nvSpPr>
          <p:cNvPr id="5" name="Content Placeholder 2"/>
          <p:cNvSpPr>
            <a:spLocks noGrp="1"/>
          </p:cNvSpPr>
          <p:nvPr>
            <p:ph idx="1"/>
          </p:nvPr>
        </p:nvSpPr>
        <p:spPr>
          <a:xfrm>
            <a:off x="457200" y="1600201"/>
            <a:ext cx="8229600" cy="2819400"/>
          </a:xfrm>
        </p:spPr>
        <p:txBody>
          <a:bodyPr>
            <a:normAutofit lnSpcReduction="10000"/>
          </a:bodyPr>
          <a:lstStyle/>
          <a:p>
            <a:r>
              <a:rPr lang="en-US" dirty="0" smtClean="0"/>
              <a:t>We ran each FIM only 10 times!</a:t>
            </a:r>
          </a:p>
          <a:p>
            <a:endParaRPr lang="en-US" dirty="0"/>
          </a:p>
          <a:p>
            <a:r>
              <a:rPr lang="en-US" dirty="0" smtClean="0"/>
              <a:t>Picked 12 apps from 3000 apps</a:t>
            </a:r>
          </a:p>
          <a:p>
            <a:pPr lvl="1"/>
            <a:r>
              <a:rPr lang="en-US" dirty="0" smtClean="0"/>
              <a:t>With most crashes in the WPER system</a:t>
            </a:r>
          </a:p>
          <a:p>
            <a:r>
              <a:rPr lang="en-US" dirty="0" smtClean="0"/>
              <a:t>Ran them 100 times with each FIM</a:t>
            </a:r>
            <a:endParaRPr lang="en-US" dirty="0"/>
          </a:p>
          <a:p>
            <a:pPr lvl="1"/>
            <a:endParaRPr lang="en-US" dirty="0"/>
          </a:p>
        </p:txBody>
      </p:sp>
      <p:sp>
        <p:nvSpPr>
          <p:cNvPr id="2" name="TextBox 1"/>
          <p:cNvSpPr txBox="1"/>
          <p:nvPr/>
        </p:nvSpPr>
        <p:spPr>
          <a:xfrm>
            <a:off x="1447800" y="4876800"/>
            <a:ext cx="5922455" cy="1015663"/>
          </a:xfrm>
          <a:prstGeom prst="rect">
            <a:avLst/>
          </a:prstGeom>
          <a:noFill/>
        </p:spPr>
        <p:txBody>
          <a:bodyPr wrap="none" rtlCol="0">
            <a:spAutoFit/>
          </a:bodyPr>
          <a:lstStyle/>
          <a:p>
            <a:pPr algn="ctr"/>
            <a:r>
              <a:rPr lang="en-US" sz="3000" dirty="0" smtClean="0">
                <a:solidFill>
                  <a:srgbClr val="0070C0"/>
                </a:solidFill>
              </a:rPr>
              <a:t>87 new unique crashes compared to </a:t>
            </a:r>
          </a:p>
          <a:p>
            <a:pPr algn="ctr"/>
            <a:r>
              <a:rPr lang="en-US" sz="3000" dirty="0" smtClean="0">
                <a:solidFill>
                  <a:srgbClr val="0070C0"/>
                </a:solidFill>
              </a:rPr>
              <a:t>60 discovered before</a:t>
            </a:r>
            <a:endParaRPr lang="en-US" sz="3000" dirty="0">
              <a:solidFill>
                <a:srgbClr val="0070C0"/>
              </a:solidFill>
            </a:endParaRPr>
          </a:p>
        </p:txBody>
      </p:sp>
    </p:spTree>
    <p:extLst>
      <p:ext uri="{BB962C8B-B14F-4D97-AF65-F5344CB8AC3E}">
        <p14:creationId xmlns:p14="http://schemas.microsoft.com/office/powerpoint/2010/main" val="1113855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952999"/>
          </a:xfrm>
        </p:spPr>
        <p:txBody>
          <a:bodyPr>
            <a:normAutofit fontScale="92500" lnSpcReduction="10000"/>
          </a:bodyPr>
          <a:lstStyle/>
          <a:p>
            <a:r>
              <a:rPr lang="en-US" dirty="0" smtClean="0"/>
              <a:t>Submit app to a service</a:t>
            </a:r>
          </a:p>
          <a:p>
            <a:r>
              <a:rPr lang="en-US" dirty="0" smtClean="0"/>
              <a:t>After a short time, obtain a detailed report</a:t>
            </a:r>
          </a:p>
          <a:p>
            <a:pPr lvl="1"/>
            <a:r>
              <a:rPr lang="en-US" dirty="0" smtClean="0"/>
              <a:t>Crashes in the app, stack trace</a:t>
            </a:r>
          </a:p>
          <a:p>
            <a:pPr lvl="1"/>
            <a:r>
              <a:rPr lang="en-US" dirty="0" smtClean="0"/>
              <a:t>Trace of interactions and inputs</a:t>
            </a:r>
          </a:p>
          <a:p>
            <a:r>
              <a:rPr lang="en-US" dirty="0" smtClean="0"/>
              <a:t>Fix issues before submitting to app store</a:t>
            </a:r>
          </a:p>
          <a:p>
            <a:endParaRPr lang="en-US" dirty="0" smtClean="0"/>
          </a:p>
          <a:p>
            <a:r>
              <a:rPr lang="en-US" dirty="0" smtClean="0"/>
              <a:t>Use in nightly &amp; weekly regression test</a:t>
            </a:r>
          </a:p>
          <a:p>
            <a:pPr lvl="1"/>
            <a:r>
              <a:rPr lang="en-US" dirty="0" smtClean="0"/>
              <a:t>Should work fast</a:t>
            </a:r>
          </a:p>
          <a:p>
            <a:r>
              <a:rPr lang="en-US" dirty="0" smtClean="0"/>
              <a:t>Easy to use</a:t>
            </a:r>
          </a:p>
          <a:p>
            <a:pPr lvl="1"/>
            <a:r>
              <a:rPr lang="en-US" dirty="0" smtClean="0"/>
              <a:t>Completely automated</a:t>
            </a:r>
            <a:endParaRPr lang="en-US" dirty="0"/>
          </a:p>
        </p:txBody>
      </p:sp>
      <p:sp>
        <p:nvSpPr>
          <p:cNvPr id="4" name="Title 1"/>
          <p:cNvSpPr txBox="1">
            <a:spLocks/>
          </p:cNvSpPr>
          <p:nvPr/>
        </p:nvSpPr>
        <p:spPr>
          <a:xfrm>
            <a:off x="457200" y="76200"/>
            <a:ext cx="8229600" cy="6858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Our Goal: App Testing as a Scalable Service</a:t>
            </a:r>
            <a:endParaRPr lang="en-US" dirty="0"/>
          </a:p>
        </p:txBody>
      </p:sp>
    </p:spTree>
    <p:extLst>
      <p:ext uri="{BB962C8B-B14F-4D97-AF65-F5344CB8AC3E}">
        <p14:creationId xmlns:p14="http://schemas.microsoft.com/office/powerpoint/2010/main" val="4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2133600"/>
          </a:xfrm>
        </p:spPr>
        <p:txBody>
          <a:bodyPr>
            <a:normAutofit/>
          </a:bodyPr>
          <a:lstStyle/>
          <a:p>
            <a:r>
              <a:rPr lang="en-US" sz="3000" dirty="0" smtClean="0"/>
              <a:t>Windows </a:t>
            </a:r>
            <a:r>
              <a:rPr lang="en-US" sz="3000" dirty="0" smtClean="0"/>
              <a:t>Phone Error Reporting (WPER) system</a:t>
            </a:r>
          </a:p>
          <a:p>
            <a:pPr lvl="1"/>
            <a:r>
              <a:rPr lang="en-US" sz="2600" dirty="0" smtClean="0"/>
              <a:t>25 million crash reports</a:t>
            </a:r>
          </a:p>
          <a:p>
            <a:pPr lvl="1"/>
            <a:r>
              <a:rPr lang="en-US" sz="2600" dirty="0" smtClean="0"/>
              <a:t>From over 100,000 Windows Phone apps in 2012</a:t>
            </a:r>
            <a:endParaRPr lang="en-US" sz="2600" dirty="0"/>
          </a:p>
        </p:txBody>
      </p:sp>
      <p:sp>
        <p:nvSpPr>
          <p:cNvPr id="6" name="Title 1"/>
          <p:cNvSpPr>
            <a:spLocks noGrp="1"/>
          </p:cNvSpPr>
          <p:nvPr>
            <p:ph type="title"/>
          </p:nvPr>
        </p:nvSpPr>
        <p:spPr>
          <a:xfrm>
            <a:off x="457200" y="76200"/>
            <a:ext cx="8229600" cy="685800"/>
          </a:xfrm>
        </p:spPr>
        <p:txBody>
          <a:bodyPr>
            <a:normAutofit fontScale="90000"/>
          </a:bodyPr>
          <a:lstStyle/>
          <a:p>
            <a:r>
              <a:rPr lang="en-US" dirty="0" smtClean="0"/>
              <a:t>Analysis of Real-world Crashes</a:t>
            </a:r>
            <a:endParaRPr lang="en-US" dirty="0"/>
          </a:p>
        </p:txBody>
      </p:sp>
    </p:spTree>
    <p:extLst>
      <p:ext uri="{BB962C8B-B14F-4D97-AF65-F5344CB8AC3E}">
        <p14:creationId xmlns:p14="http://schemas.microsoft.com/office/powerpoint/2010/main" val="1046336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685800"/>
          </a:xfrm>
        </p:spPr>
        <p:txBody>
          <a:bodyPr>
            <a:normAutofit fontScale="90000"/>
          </a:bodyPr>
          <a:lstStyle/>
          <a:p>
            <a:r>
              <a:rPr lang="en-US" dirty="0" smtClean="0"/>
              <a:t>Root Causes of App Crashes</a:t>
            </a:r>
            <a:endParaRPr lang="en-US" dirty="0"/>
          </a:p>
        </p:txBody>
      </p:sp>
      <p:sp>
        <p:nvSpPr>
          <p:cNvPr id="7" name="Content Placeholder 2"/>
          <p:cNvSpPr txBox="1">
            <a:spLocks/>
          </p:cNvSpPr>
          <p:nvPr/>
        </p:nvSpPr>
        <p:spPr>
          <a:xfrm>
            <a:off x="457200" y="1066800"/>
            <a:ext cx="8229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smtClean="0"/>
              <a:t>Partition crashes into </a:t>
            </a:r>
            <a:r>
              <a:rPr lang="en-US" sz="3000" dirty="0" smtClean="0">
                <a:solidFill>
                  <a:srgbClr val="0070C0"/>
                </a:solidFill>
              </a:rPr>
              <a:t>crash buckets</a:t>
            </a:r>
          </a:p>
          <a:p>
            <a:pPr lvl="1"/>
            <a:r>
              <a:rPr lang="en-US" sz="2600" dirty="0" smtClean="0"/>
              <a:t>Exception type and crash method in the framework</a:t>
            </a:r>
          </a:p>
          <a:p>
            <a:pPr lvl="1"/>
            <a:endParaRPr lang="en-US" sz="2600" dirty="0"/>
          </a:p>
          <a:p>
            <a:r>
              <a:rPr lang="en-US" sz="3000" dirty="0" smtClean="0"/>
              <a:t>Find root cause for crash buckets</a:t>
            </a:r>
          </a:p>
          <a:p>
            <a:pPr lvl="1"/>
            <a:r>
              <a:rPr lang="en-US" sz="2600" dirty="0" smtClean="0"/>
              <a:t>Data mining techniques to discover patterns</a:t>
            </a:r>
          </a:p>
          <a:p>
            <a:pPr lvl="1"/>
            <a:r>
              <a:rPr lang="en-US" sz="2600" dirty="0" smtClean="0"/>
              <a:t>Manually search various developer forums</a:t>
            </a:r>
          </a:p>
          <a:p>
            <a:pPr lvl="2"/>
            <a:r>
              <a:rPr lang="en-US" sz="2200" dirty="0" smtClean="0"/>
              <a:t>stackoverflow.com</a:t>
            </a:r>
          </a:p>
          <a:p>
            <a:pPr lvl="2"/>
            <a:r>
              <a:rPr lang="en-US" sz="2200" dirty="0"/>
              <a:t>s</a:t>
            </a:r>
            <a:r>
              <a:rPr lang="en-US" sz="2200" dirty="0" smtClean="0"/>
              <a:t>ocial.msdn.microsoft.com</a:t>
            </a:r>
          </a:p>
        </p:txBody>
      </p:sp>
      <p:sp>
        <p:nvSpPr>
          <p:cNvPr id="4" name="TextBox 3"/>
          <p:cNvSpPr txBox="1"/>
          <p:nvPr/>
        </p:nvSpPr>
        <p:spPr>
          <a:xfrm>
            <a:off x="377563" y="5334000"/>
            <a:ext cx="8385437" cy="553998"/>
          </a:xfrm>
          <a:prstGeom prst="rect">
            <a:avLst/>
          </a:prstGeom>
          <a:noFill/>
        </p:spPr>
        <p:txBody>
          <a:bodyPr wrap="none" rtlCol="0">
            <a:spAutoFit/>
          </a:bodyPr>
          <a:lstStyle/>
          <a:p>
            <a:r>
              <a:rPr lang="en-US" sz="3000" dirty="0" smtClean="0">
                <a:solidFill>
                  <a:srgbClr val="0070C0"/>
                </a:solidFill>
              </a:rPr>
              <a:t>Determined root cause for 40 out of top 100 buckets</a:t>
            </a:r>
            <a:endParaRPr lang="en-US" sz="3000" dirty="0">
              <a:solidFill>
                <a:srgbClr val="0070C0"/>
              </a:solidFill>
            </a:endParaRPr>
          </a:p>
        </p:txBody>
      </p:sp>
    </p:spTree>
    <p:extLst>
      <p:ext uri="{BB962C8B-B14F-4D97-AF65-F5344CB8AC3E}">
        <p14:creationId xmlns:p14="http://schemas.microsoft.com/office/powerpoint/2010/main" val="36141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sz="3000" dirty="0" smtClean="0">
                <a:solidFill>
                  <a:srgbClr val="0070C0"/>
                </a:solidFill>
              </a:rPr>
              <a:t>A small number large buckets cover most of the crashes</a:t>
            </a:r>
          </a:p>
          <a:p>
            <a:pPr lvl="1"/>
            <a:r>
              <a:rPr lang="en-US" sz="2400" dirty="0" smtClean="0"/>
              <a:t>Top 10% buckets cover more than 90% crashes</a:t>
            </a:r>
          </a:p>
          <a:p>
            <a:endParaRPr lang="en-US" sz="3000" dirty="0" smtClean="0">
              <a:solidFill>
                <a:srgbClr val="0070C0"/>
              </a:solidFill>
            </a:endParaRPr>
          </a:p>
          <a:p>
            <a:r>
              <a:rPr lang="en-US" sz="3000" dirty="0" smtClean="0">
                <a:solidFill>
                  <a:srgbClr val="0070C0"/>
                </a:solidFill>
              </a:rPr>
              <a:t>A significant number of crashes can be mapped to well-defined externally-inducible root causes</a:t>
            </a:r>
          </a:p>
          <a:p>
            <a:pPr lvl="1"/>
            <a:r>
              <a:rPr lang="en-US" sz="2400" dirty="0" smtClean="0"/>
              <a:t>Deterministically inducible</a:t>
            </a:r>
          </a:p>
          <a:p>
            <a:pPr lvl="1"/>
            <a:r>
              <a:rPr lang="en-US" sz="2400" dirty="0" smtClean="0"/>
              <a:t>E.g. Improper handling of HTTP 404</a:t>
            </a:r>
          </a:p>
          <a:p>
            <a:endParaRPr lang="en-US" sz="3000" dirty="0" smtClean="0">
              <a:solidFill>
                <a:srgbClr val="0070C0"/>
              </a:solidFill>
            </a:endParaRPr>
          </a:p>
          <a:p>
            <a:r>
              <a:rPr lang="en-US" sz="3000" dirty="0" smtClean="0">
                <a:solidFill>
                  <a:srgbClr val="0070C0"/>
                </a:solidFill>
              </a:rPr>
              <a:t>The dominant root causes affect many different execution paths in an app</a:t>
            </a:r>
          </a:p>
          <a:p>
            <a:pPr lvl="1"/>
            <a:r>
              <a:rPr lang="en-US" sz="2400" dirty="0"/>
              <a:t>E</a:t>
            </a:r>
            <a:r>
              <a:rPr lang="en-US" sz="2400" dirty="0" smtClean="0"/>
              <a:t>.g. network errors can affect many different execution paths</a:t>
            </a:r>
            <a:endParaRPr lang="en-US" sz="2400" dirty="0"/>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Findings</a:t>
            </a:r>
            <a:endParaRPr lang="en-US" dirty="0"/>
          </a:p>
        </p:txBody>
      </p:sp>
      <p:sp>
        <p:nvSpPr>
          <p:cNvPr id="5" name="Rounded Rectangle 4"/>
          <p:cNvSpPr/>
          <p:nvPr/>
        </p:nvSpPr>
        <p:spPr>
          <a:xfrm>
            <a:off x="1066800" y="1143000"/>
            <a:ext cx="6934200" cy="45720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83764559"/>
              </p:ext>
            </p:extLst>
          </p:nvPr>
        </p:nvGraphicFramePr>
        <p:xfrm>
          <a:off x="1600200" y="1397000"/>
          <a:ext cx="6096000" cy="4114800"/>
        </p:xfrm>
        <a:graphic>
          <a:graphicData uri="http://schemas.openxmlformats.org/drawingml/2006/table">
            <a:tbl>
              <a:tblPr firstRow="1" bandRow="1">
                <a:tableStyleId>{5940675A-B579-460E-94D1-54222C63F5DA}</a:tableStyleId>
              </a:tblPr>
              <a:tblGrid>
                <a:gridCol w="609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Invalid input in text boxes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Memory</a:t>
                      </a:r>
                      <a:r>
                        <a:rPr lang="en-US" sz="2400" baseline="0" dirty="0" smtClean="0"/>
                        <a:t> pressure</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Unexpected</a:t>
                      </a:r>
                      <a:r>
                        <a:rPr lang="en-US" sz="2400" baseline="0" dirty="0" smtClean="0"/>
                        <a:t> sensor values</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Bad data</a:t>
                      </a:r>
                      <a:r>
                        <a:rPr lang="en-US" sz="2400" baseline="0" dirty="0" smtClean="0"/>
                        <a:t> from network</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HTTP 404,</a:t>
                      </a:r>
                      <a:r>
                        <a:rPr lang="en-US" sz="2400" baseline="0" dirty="0" smtClean="0"/>
                        <a:t> 401, 405</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HTTP</a:t>
                      </a:r>
                      <a:r>
                        <a:rPr lang="en-US" sz="2400" baseline="0" dirty="0" smtClean="0"/>
                        <a:t> 502</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Network</a:t>
                      </a:r>
                      <a:r>
                        <a:rPr lang="en-US" sz="2400" baseline="0" dirty="0" smtClean="0"/>
                        <a:t> disconnections</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Impatient User</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400" dirty="0" smtClean="0"/>
                        <a:t>...</a:t>
                      </a:r>
                      <a:endParaRPr lang="en-US" sz="2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1164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81600"/>
          </a:xfrm>
        </p:spPr>
        <p:txBody>
          <a:bodyPr>
            <a:normAutofit lnSpcReduction="10000"/>
          </a:bodyPr>
          <a:lstStyle/>
          <a:p>
            <a:r>
              <a:rPr lang="en-US" dirty="0" smtClean="0"/>
              <a:t>Easy to use, automated system to tests apps</a:t>
            </a:r>
          </a:p>
          <a:p>
            <a:pPr lvl="1"/>
            <a:r>
              <a:rPr lang="en-US" dirty="0" smtClean="0"/>
              <a:t>For common, externally-inducible faults</a:t>
            </a:r>
          </a:p>
          <a:p>
            <a:pPr lvl="1"/>
            <a:r>
              <a:rPr lang="en-US" dirty="0" smtClean="0"/>
              <a:t>As thoroughly as possible</a:t>
            </a:r>
          </a:p>
          <a:p>
            <a:pPr lvl="1"/>
            <a:r>
              <a:rPr lang="en-US" dirty="0" smtClean="0"/>
              <a:t>In a scalable way</a:t>
            </a:r>
          </a:p>
          <a:p>
            <a:pPr marL="457200" lvl="1" indent="0">
              <a:buNone/>
            </a:pPr>
            <a:endParaRPr lang="en-US" dirty="0" smtClean="0"/>
          </a:p>
          <a:p>
            <a:r>
              <a:rPr lang="en-US" dirty="0">
                <a:solidFill>
                  <a:srgbClr val="0070C0"/>
                </a:solidFill>
              </a:rPr>
              <a:t>“Greybox” testing</a:t>
            </a:r>
          </a:p>
          <a:p>
            <a:pPr lvl="1"/>
            <a:r>
              <a:rPr lang="en-US" dirty="0"/>
              <a:t>Instrument app binary</a:t>
            </a:r>
          </a:p>
          <a:p>
            <a:pPr lvl="1"/>
            <a:r>
              <a:rPr lang="en-US" dirty="0"/>
              <a:t>Detailed insight into app runtime </a:t>
            </a:r>
            <a:r>
              <a:rPr lang="en-US" dirty="0" smtClean="0"/>
              <a:t>behavior</a:t>
            </a:r>
            <a:endParaRPr lang="en-US" dirty="0"/>
          </a:p>
          <a:p>
            <a:r>
              <a:rPr lang="en-US" dirty="0" smtClean="0"/>
              <a:t>Minimizes testing time</a:t>
            </a:r>
          </a:p>
          <a:p>
            <a:pPr lvl="1"/>
            <a:r>
              <a:rPr lang="en-US" dirty="0" smtClean="0"/>
              <a:t>Returns results to developer as quickly as possible</a:t>
            </a:r>
          </a:p>
          <a:p>
            <a:pPr lvl="1"/>
            <a:endParaRPr lang="en-US" dirty="0" smtClean="0"/>
          </a:p>
        </p:txBody>
      </p:sp>
      <p:sp>
        <p:nvSpPr>
          <p:cNvPr id="4" name="Title 1"/>
          <p:cNvSpPr>
            <a:spLocks noGrp="1"/>
          </p:cNvSpPr>
          <p:nvPr>
            <p:ph type="title"/>
          </p:nvPr>
        </p:nvSpPr>
        <p:spPr>
          <a:xfrm>
            <a:off x="457200" y="76200"/>
            <a:ext cx="8229600" cy="685800"/>
          </a:xfrm>
        </p:spPr>
        <p:txBody>
          <a:bodyPr>
            <a:normAutofit fontScale="90000"/>
          </a:bodyPr>
          <a:lstStyle/>
          <a:p>
            <a:r>
              <a:rPr lang="en-US" dirty="0" smtClean="0"/>
              <a:t>VanarSena</a:t>
            </a:r>
            <a:endParaRPr lang="en-US" dirty="0"/>
          </a:p>
        </p:txBody>
      </p:sp>
    </p:spTree>
    <p:extLst>
      <p:ext uri="{BB962C8B-B14F-4D97-AF65-F5344CB8AC3E}">
        <p14:creationId xmlns:p14="http://schemas.microsoft.com/office/powerpoint/2010/main" val="41509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5|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4029</TotalTime>
  <Words>1438</Words>
  <Application>Microsoft Office PowerPoint</Application>
  <PresentationFormat>On-screen Show (4:3)</PresentationFormat>
  <Paragraphs>459</Paragraphs>
  <Slides>48</Slides>
  <Notes>7</Notes>
  <HiddenSlides>2</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Automatic and Scalable Fault Detection for Mobile Applications</vt:lpstr>
      <vt:lpstr>PowerPoint Presentation</vt:lpstr>
      <vt:lpstr>App Crashes are Common In-the-wild</vt:lpstr>
      <vt:lpstr>PowerPoint Presentation</vt:lpstr>
      <vt:lpstr>PowerPoint Presentation</vt:lpstr>
      <vt:lpstr>Analysis of Real-world Crashes</vt:lpstr>
      <vt:lpstr>Root Causes of App Crashes</vt:lpstr>
      <vt:lpstr>Findings</vt:lpstr>
      <vt:lpstr>VanarSena</vt:lpstr>
      <vt:lpstr>VanarSena</vt:lpstr>
      <vt:lpstr>Monkey</vt:lpstr>
      <vt:lpstr>Monkey</vt:lpstr>
      <vt:lpstr>Monkey</vt:lpstr>
      <vt:lpstr>Monkey</vt:lpstr>
      <vt:lpstr>Monkey</vt:lpstr>
      <vt:lpstr>Monkey</vt:lpstr>
      <vt:lpstr>Monkey</vt:lpstr>
      <vt:lpstr>Monkey</vt:lpstr>
      <vt:lpstr>Monkey</vt:lpstr>
      <vt:lpstr>Monkey</vt:lpstr>
      <vt:lpstr>Monkey</vt:lpstr>
      <vt:lpstr>Monkey</vt:lpstr>
      <vt:lpstr>Monkey</vt:lpstr>
      <vt:lpstr>Monkey</vt:lpstr>
      <vt:lpstr>Monkey</vt:lpstr>
      <vt:lpstr>Hit Testing</vt:lpstr>
      <vt:lpstr>Hit Testing</vt:lpstr>
      <vt:lpstr>Hit Testing</vt:lpstr>
      <vt:lpstr>Hit Testing</vt:lpstr>
      <vt:lpstr>Monkey</vt:lpstr>
      <vt:lpstr>Transaction Tracking</vt:lpstr>
      <vt:lpstr>Transaction Tracking</vt:lpstr>
      <vt:lpstr>Monkey</vt:lpstr>
      <vt:lpstr>Monkey</vt:lpstr>
      <vt:lpstr>Fault Inducer</vt:lpstr>
      <vt:lpstr>Impatient User</vt:lpstr>
      <vt:lpstr>VanarSena</vt:lpstr>
      <vt:lpstr>Evaluation</vt:lpstr>
      <vt:lpstr>Key Results</vt:lpstr>
      <vt:lpstr>FIMs and Crashes</vt:lpstr>
      <vt:lpstr>Coverage</vt:lpstr>
      <vt:lpstr>Benefits of Hit Testing</vt:lpstr>
      <vt:lpstr>Limitations and Future Work</vt:lpstr>
      <vt:lpstr>VanarSena</vt:lpstr>
      <vt:lpstr>Backup</vt:lpstr>
      <vt:lpstr>Compatibility Issues</vt:lpstr>
      <vt:lpstr>Multiple Concurrent Monkeys Are Useful</vt:lpstr>
      <vt:lpstr>Multiple Concurrent Monkeys Are Useful</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Lenin Ravindranath Sivalingam</dc:creator>
  <cp:lastModifiedBy>Lenin Ravindranath Sivalingam</cp:lastModifiedBy>
  <cp:revision>1192</cp:revision>
  <dcterms:created xsi:type="dcterms:W3CDTF">2013-10-04T16:20:07Z</dcterms:created>
  <dcterms:modified xsi:type="dcterms:W3CDTF">2013-10-07T14:53:44Z</dcterms:modified>
</cp:coreProperties>
</file>