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382" r:id="rId3"/>
    <p:sldId id="383" r:id="rId4"/>
    <p:sldId id="386" r:id="rId5"/>
    <p:sldId id="387" r:id="rId6"/>
    <p:sldId id="389" r:id="rId7"/>
    <p:sldId id="390" r:id="rId8"/>
    <p:sldId id="385" r:id="rId9"/>
    <p:sldId id="368" r:id="rId10"/>
    <p:sldId id="366" r:id="rId11"/>
    <p:sldId id="370" r:id="rId12"/>
    <p:sldId id="365" r:id="rId13"/>
    <p:sldId id="394" r:id="rId14"/>
    <p:sldId id="381" r:id="rId15"/>
    <p:sldId id="393" r:id="rId16"/>
    <p:sldId id="471" r:id="rId17"/>
    <p:sldId id="472" r:id="rId18"/>
    <p:sldId id="374" r:id="rId19"/>
    <p:sldId id="480" r:id="rId20"/>
    <p:sldId id="369" r:id="rId21"/>
    <p:sldId id="460" r:id="rId22"/>
    <p:sldId id="461" r:id="rId23"/>
    <p:sldId id="462" r:id="rId24"/>
    <p:sldId id="463" r:id="rId25"/>
    <p:sldId id="430" r:id="rId26"/>
    <p:sldId id="380" r:id="rId27"/>
    <p:sldId id="275" r:id="rId28"/>
    <p:sldId id="408" r:id="rId29"/>
    <p:sldId id="445" r:id="rId30"/>
    <p:sldId id="447" r:id="rId31"/>
    <p:sldId id="448" r:id="rId32"/>
    <p:sldId id="375" r:id="rId33"/>
    <p:sldId id="324" r:id="rId34"/>
    <p:sldId id="325" r:id="rId35"/>
    <p:sldId id="397" r:id="rId36"/>
    <p:sldId id="452" r:id="rId37"/>
    <p:sldId id="454" r:id="rId38"/>
    <p:sldId id="479" r:id="rId39"/>
    <p:sldId id="456" r:id="rId40"/>
    <p:sldId id="457" r:id="rId41"/>
    <p:sldId id="458" r:id="rId42"/>
    <p:sldId id="425" r:id="rId43"/>
    <p:sldId id="406" r:id="rId44"/>
    <p:sldId id="432" r:id="rId45"/>
    <p:sldId id="409" r:id="rId46"/>
    <p:sldId id="412" r:id="rId47"/>
    <p:sldId id="414" r:id="rId48"/>
    <p:sldId id="434" r:id="rId49"/>
    <p:sldId id="415" r:id="rId50"/>
    <p:sldId id="482" r:id="rId51"/>
    <p:sldId id="483" r:id="rId52"/>
    <p:sldId id="418" r:id="rId53"/>
    <p:sldId id="474" r:id="rId54"/>
    <p:sldId id="476" r:id="rId55"/>
    <p:sldId id="475" r:id="rId56"/>
    <p:sldId id="484" r:id="rId57"/>
    <p:sldId id="481" r:id="rId58"/>
    <p:sldId id="465" r:id="rId59"/>
    <p:sldId id="466" r:id="rId60"/>
    <p:sldId id="467" r:id="rId61"/>
    <p:sldId id="468" r:id="rId62"/>
    <p:sldId id="449" r:id="rId63"/>
    <p:sldId id="423" r:id="rId64"/>
    <p:sldId id="342" r:id="rId65"/>
    <p:sldId id="424" r:id="rId66"/>
    <p:sldId id="398" r:id="rId67"/>
    <p:sldId id="399" r:id="rId68"/>
    <p:sldId id="400" r:id="rId69"/>
    <p:sldId id="401" r:id="rId70"/>
    <p:sldId id="402" r:id="rId71"/>
    <p:sldId id="403" r:id="rId72"/>
    <p:sldId id="404" r:id="rId73"/>
    <p:sldId id="405" r:id="rId74"/>
    <p:sldId id="433" r:id="rId75"/>
    <p:sldId id="451" r:id="rId76"/>
    <p:sldId id="459" r:id="rId77"/>
    <p:sldId id="469" r:id="rId78"/>
    <p:sldId id="477" r:id="rId79"/>
    <p:sldId id="478" r:id="rId80"/>
    <p:sldId id="485" r:id="rId81"/>
    <p:sldId id="486" r:id="rId82"/>
    <p:sldId id="487" r:id="rId83"/>
    <p:sldId id="488" r:id="rId84"/>
    <p:sldId id="489" r:id="rId8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85546" autoAdjust="0"/>
  </p:normalViewPr>
  <p:slideViewPr>
    <p:cSldViewPr>
      <p:cViewPr>
        <p:scale>
          <a:sx n="60" d="100"/>
          <a:sy n="60" d="100"/>
        </p:scale>
        <p:origin x="-143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12BB9-42ED-498F-A4DE-72C9146F523C}" type="datetimeFigureOut">
              <a:rPr lang="en-US" smtClean="0"/>
              <a:pPr/>
              <a:t>3/31/2011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82E93-DF0E-45D0-8F34-7BE9405D8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DA83E7-09DC-41CC-94F0-BDAC4E441316}" type="datetimeFigureOut">
              <a:rPr lang="en-US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866F64-0F72-4E33-A308-4BB1DFFEC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5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talk about Wireless ESP. Its about using sensors to develop better network protocols. Its joint work with Calvin Newport, Hari and Sam at 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5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</a:t>
            </a:r>
            <a:r>
              <a:rPr lang="en-US" baseline="0" dirty="0" smtClean="0"/>
              <a:t>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</a:t>
            </a:r>
            <a:r>
              <a:rPr lang="en-US" baseline="0" dirty="0" smtClean="0"/>
              <a:t> the past decade, they has been big changes in the usage of internet access devices. We initially moved from desktops to laptops and over the last 2-3 years, there has been a phenomenal increase in the usage of smartphones and tablets.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 answer</a:t>
            </a:r>
            <a:r>
              <a:rPr lang="en-US" baseline="0" dirty="0" smtClean="0"/>
              <a:t> is yes, because with the proliferation of smartphones and tablets, we have an opportunity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 answer</a:t>
            </a:r>
            <a:r>
              <a:rPr lang="en-US" baseline="0" dirty="0" smtClean="0"/>
              <a:t> is yes, because with the proliferation of smartphones and tablets, we have a opportunity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66F64-0F72-4E33-A308-4BB1DFFEC7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922D-8725-43FD-83EF-46300B704D98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C0CE2-595E-41DD-BAEF-2D5C05A9D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E165-9D59-4C2B-A7D8-4D610711EB56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0C42-3B94-4593-8F96-0D599FEE3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7A87-1E8B-497C-BDB8-5FF0A5E2DB79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5D6A-0ED7-45AA-A180-A71D6E8D0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5B0B-64C0-4F18-8155-3DA53D5A010D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263B-7F0F-440C-AFDE-2ED3D8381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70C1-D13E-4F7B-A5EF-8E4F72398100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4919-83A0-4260-ABBD-3FB56BAF6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6A067-53B8-45A9-BFF1-C54AE722B43A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E614D-F370-4A4A-B7CC-90F533E14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C3B9F-0726-44CC-A406-CE4E752DE7AF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8981-9A25-46E3-9F35-1BC013ECE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AE93-3A20-469B-8FAF-2364F3091ECC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2544-FC84-4FAE-ACE9-E9F086B14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DB7A-CF29-4C34-8FF5-D9F6F778E44D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E8D7-3413-4187-AB34-6D5CEC3C8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DDEC-B3B9-4F3A-AF15-8A469CD6064B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2FD6-C643-49A0-AEAE-EA513F996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A3E9-801D-4590-B697-E379486A2EEE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4828-EE5D-4B80-B22F-B8EE2AFD7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6BEE6-785D-4C0A-B866-EF7E6309B00C}" type="datetime1">
              <a:rPr lang="en-US" smtClean="0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9B970-C801-405F-AF31-18940F2F7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lang="en-US" sz="4200" dirty="0" smtClean="0"/>
              <a:t>Improving Wireless Network Performance using Sensor Hints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077200" cy="1371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Lenin Ravindranath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Calvin Newport, Hari Balakrishnan, Sam Madden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533400" y="54102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Massachusetts Institute of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93" y="1600200"/>
            <a:ext cx="24431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62693" y="2514600"/>
            <a:ext cx="1641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Accelerometer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76893" y="762000"/>
            <a:ext cx="1215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Proximity </a:t>
            </a:r>
            <a:endParaRPr lang="en-US" b="1" dirty="0" smtClean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1338938" y="1143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Camera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23831" y="5867400"/>
            <a:ext cx="167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Ambient Light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597706" y="6172200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Microphone</a:t>
            </a: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710293" y="4419600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GPS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1853293" y="220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2"/>
          </p:cNvCxnSpPr>
          <p:nvPr/>
        </p:nvCxnSpPr>
        <p:spPr>
          <a:xfrm flipV="1">
            <a:off x="1529443" y="1512332"/>
            <a:ext cx="285748" cy="26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4" idx="2"/>
          </p:cNvCxnSpPr>
          <p:nvPr/>
        </p:nvCxnSpPr>
        <p:spPr>
          <a:xfrm rot="16200000" flipV="1">
            <a:off x="575260" y="1617567"/>
            <a:ext cx="496669" cy="7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0"/>
          </p:cNvCxnSpPr>
          <p:nvPr/>
        </p:nvCxnSpPr>
        <p:spPr>
          <a:xfrm rot="5400000">
            <a:off x="557728" y="5562435"/>
            <a:ext cx="609600" cy="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0"/>
          </p:cNvCxnSpPr>
          <p:nvPr/>
        </p:nvCxnSpPr>
        <p:spPr>
          <a:xfrm>
            <a:off x="1264331" y="5562600"/>
            <a:ext cx="102042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377339" y="3505200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Compass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853293" y="4038600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Gyro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052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752600"/>
            <a:ext cx="2209800" cy="120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733800"/>
            <a:ext cx="11620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6100" y="1524000"/>
            <a:ext cx="2781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495800" y="5943600"/>
            <a:ext cx="446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rbel" pitchFamily="34" charset="0"/>
              </a:rPr>
              <a:t>Many, many, applications…</a:t>
            </a:r>
            <a:endParaRPr lang="en-US" sz="2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505200"/>
            <a:ext cx="1438829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93" y="1600200"/>
            <a:ext cx="24431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62693" y="2514600"/>
            <a:ext cx="1641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Accelerometer</a:t>
            </a: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76893" y="762000"/>
            <a:ext cx="1215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Proximity </a:t>
            </a:r>
            <a:endParaRPr lang="en-US" b="1" dirty="0" smtClean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1338938" y="1143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Camera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23831" y="5867400"/>
            <a:ext cx="167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Ambient Light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597706" y="6172200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Microphone</a:t>
            </a:r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710293" y="4419600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GPS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1853293" y="220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2"/>
          </p:cNvCxnSpPr>
          <p:nvPr/>
        </p:nvCxnSpPr>
        <p:spPr>
          <a:xfrm flipV="1">
            <a:off x="1529443" y="1512332"/>
            <a:ext cx="285748" cy="26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4" idx="2"/>
          </p:cNvCxnSpPr>
          <p:nvPr/>
        </p:nvCxnSpPr>
        <p:spPr>
          <a:xfrm rot="16200000" flipV="1">
            <a:off x="575260" y="1617567"/>
            <a:ext cx="496669" cy="7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0"/>
          </p:cNvCxnSpPr>
          <p:nvPr/>
        </p:nvCxnSpPr>
        <p:spPr>
          <a:xfrm rot="5400000">
            <a:off x="557728" y="5562435"/>
            <a:ext cx="609600" cy="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0"/>
          </p:cNvCxnSpPr>
          <p:nvPr/>
        </p:nvCxnSpPr>
        <p:spPr>
          <a:xfrm>
            <a:off x="1264331" y="5562600"/>
            <a:ext cx="102042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377339" y="3505200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Compass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853293" y="4038600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Gyro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2971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rbel" pitchFamily="34" charset="0"/>
              </a:rPr>
              <a:t>Ignored by Protocols!</a:t>
            </a:r>
            <a:endParaRPr lang="en-US" sz="3200" b="1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93" y="1600200"/>
            <a:ext cx="24431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862693" y="2514600"/>
            <a:ext cx="1641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Accelerometer</a:t>
            </a: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76893" y="762000"/>
            <a:ext cx="1215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Proximity </a:t>
            </a:r>
            <a:endParaRPr lang="en-US" b="1" dirty="0" smtClean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1338938" y="1143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Camera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23831" y="5867400"/>
            <a:ext cx="167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Ambient Light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597706" y="6172200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Microphone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710293" y="4419600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GPS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853293" y="220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7" idx="2"/>
          </p:cNvCxnSpPr>
          <p:nvPr/>
        </p:nvCxnSpPr>
        <p:spPr>
          <a:xfrm flipV="1">
            <a:off x="1529443" y="1512332"/>
            <a:ext cx="285748" cy="26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6" idx="2"/>
          </p:cNvCxnSpPr>
          <p:nvPr/>
        </p:nvCxnSpPr>
        <p:spPr>
          <a:xfrm rot="16200000" flipV="1">
            <a:off x="575260" y="1617567"/>
            <a:ext cx="496669" cy="7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0"/>
          </p:cNvCxnSpPr>
          <p:nvPr/>
        </p:nvCxnSpPr>
        <p:spPr>
          <a:xfrm rot="5400000">
            <a:off x="557728" y="5562435"/>
            <a:ext cx="609600" cy="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9" idx="0"/>
          </p:cNvCxnSpPr>
          <p:nvPr/>
        </p:nvCxnSpPr>
        <p:spPr>
          <a:xfrm>
            <a:off x="1264331" y="5562600"/>
            <a:ext cx="102042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1377339" y="3505200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Compass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1853293" y="4038600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Gyro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8400" y="2971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rbel" pitchFamily="34" charset="0"/>
              </a:rPr>
              <a:t>Ignored by Protocols!</a:t>
            </a:r>
            <a:endParaRPr lang="en-US" sz="3200" b="1" dirty="0">
              <a:solidFill>
                <a:srgbClr val="FF0000"/>
              </a:solidFill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93" y="1600200"/>
            <a:ext cx="24431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862693" y="2514600"/>
            <a:ext cx="1641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Accelerometer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710293" y="4419600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GPS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1853293" y="220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1377339" y="3505200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Compass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1853293" y="4038600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Gyro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647700" y="331470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2019300" y="331470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2766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20574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38862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6600" y="4572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2667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3429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2895600"/>
            <a:ext cx="82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Hints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9349" y="2978259"/>
            <a:ext cx="1031051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Sensor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Info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019300" y="331470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2766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20574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38862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6600" y="4572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2667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3429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2895600"/>
            <a:ext cx="82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Hints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47700" y="331470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172200" y="1752600"/>
            <a:ext cx="2362200" cy="1981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Speed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3736538"/>
            <a:ext cx="2895600" cy="12926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Use hints to adapt to different mobility modes differently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019300" y="331470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2766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20574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38862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6600" y="4572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2667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3429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2895600"/>
            <a:ext cx="82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Hints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47700" y="331470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172200" y="1752600"/>
            <a:ext cx="2362200" cy="1981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Speed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3736538"/>
            <a:ext cx="2895600" cy="12926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Use hints to adapt to different mobility modes differently</a:t>
            </a:r>
            <a:endParaRPr lang="en-US" sz="2600" dirty="0"/>
          </a:p>
        </p:txBody>
      </p:sp>
      <p:sp>
        <p:nvSpPr>
          <p:cNvPr id="38" name="Rounded Rectangle 37"/>
          <p:cNvSpPr/>
          <p:nvPr/>
        </p:nvSpPr>
        <p:spPr>
          <a:xfrm>
            <a:off x="838200" y="762000"/>
            <a:ext cx="7162800" cy="533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22401"/>
            <a:ext cx="1600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7854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>
          <a:xfrm flipV="1">
            <a:off x="3124200" y="2971800"/>
            <a:ext cx="19812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9624865">
            <a:off x="3172164" y="318698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Mobility hint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019300" y="3314700"/>
            <a:ext cx="251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2766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20574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38862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6600" y="4572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76600" y="2667000"/>
            <a:ext cx="3048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33600" y="3429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0" y="2895600"/>
            <a:ext cx="82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Hints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47700" y="331470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6172200" y="1752600"/>
            <a:ext cx="2362200" cy="1981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Movement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Speed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9800" y="3736538"/>
            <a:ext cx="2895600" cy="12926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Use hints to adapt to different mobility modes differently</a:t>
            </a:r>
            <a:endParaRPr lang="en-US" sz="2600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05200" y="6096000"/>
            <a:ext cx="2240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Hints Protocol</a:t>
            </a:r>
            <a:endParaRPr lang="en-US" sz="28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5355848"/>
            <a:ext cx="2895600" cy="8925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Adapt to hints from neighbors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00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49" grpId="0"/>
      <p:bldP spid="57" grpId="0"/>
      <p:bldP spid="69" grpId="0"/>
      <p:bldP spid="72" grpId="0"/>
      <p:bldP spid="1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27985" y="2667000"/>
            <a:ext cx="289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Topo Maintenance</a:t>
            </a:r>
          </a:p>
        </p:txBody>
      </p:sp>
      <p:cxnSp>
        <p:nvCxnSpPr>
          <p:cNvPr id="33" name="Straight Connector 32"/>
          <p:cNvCxnSpPr>
            <a:endCxn id="32" idx="1"/>
          </p:cNvCxnSpPr>
          <p:nvPr/>
        </p:nvCxnSpPr>
        <p:spPr>
          <a:xfrm flipV="1">
            <a:off x="5638800" y="2928610"/>
            <a:ext cx="489185" cy="3479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Changes in Access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r>
              <a:rPr lang="en-US" dirty="0" smtClean="0"/>
              <a:t>297M smartphones sold worldwide in 2010</a:t>
            </a:r>
          </a:p>
          <a:p>
            <a:pPr lvl="1"/>
            <a:r>
              <a:rPr lang="en-US" dirty="0" smtClean="0"/>
              <a:t>31% of US phone market; 50% by this year</a:t>
            </a:r>
          </a:p>
          <a:p>
            <a:r>
              <a:rPr lang="en-US" dirty="0" smtClean="0"/>
              <a:t>Smartphones and tablets exceeding PC sales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1447800" cy="133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057400"/>
            <a:ext cx="762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295400"/>
            <a:ext cx="144650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eno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1676400"/>
            <a:ext cx="2019300" cy="152621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743200" y="2438400"/>
            <a:ext cx="952500" cy="1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05400" y="2438400"/>
            <a:ext cx="952500" cy="1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7" idx="1"/>
          </p:cNvCxnSpPr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27985" y="2667000"/>
            <a:ext cx="289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Topo Maintenance</a:t>
            </a:r>
          </a:p>
        </p:txBody>
      </p:sp>
      <p:cxnSp>
        <p:nvCxnSpPr>
          <p:cNvPr id="75" name="Straight Connector 74"/>
          <p:cNvCxnSpPr>
            <a:stCxn id="7" idx="3"/>
            <a:endCxn id="74" idx="1"/>
          </p:cNvCxnSpPr>
          <p:nvPr/>
        </p:nvCxnSpPr>
        <p:spPr>
          <a:xfrm flipV="1">
            <a:off x="5638800" y="2928610"/>
            <a:ext cx="489185" cy="3479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72200" y="4191000"/>
            <a:ext cx="280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Packet Scheduling</a:t>
            </a:r>
          </a:p>
        </p:txBody>
      </p:sp>
      <p:cxnSp>
        <p:nvCxnSpPr>
          <p:cNvPr id="79" name="Straight Connector 78"/>
          <p:cNvCxnSpPr>
            <a:endCxn id="78" idx="1"/>
          </p:cNvCxnSpPr>
          <p:nvPr/>
        </p:nvCxnSpPr>
        <p:spPr>
          <a:xfrm>
            <a:off x="5638800" y="4038600"/>
            <a:ext cx="533400" cy="4140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38800" y="54864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172200" y="5267980"/>
            <a:ext cx="212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Power Saving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5638800" y="4648200"/>
            <a:ext cx="533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162259" y="4734580"/>
            <a:ext cx="295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Adapt Cyclic Prefix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5638800" y="1905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019800" y="1600200"/>
            <a:ext cx="316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Network Monitoring</a:t>
            </a:r>
          </a:p>
        </p:txBody>
      </p:sp>
      <p:cxnSp>
        <p:nvCxnSpPr>
          <p:cNvPr id="90" name="Elbow Connector 89"/>
          <p:cNvCxnSpPr>
            <a:endCxn id="9" idx="1"/>
          </p:cNvCxnSpPr>
          <p:nvPr/>
        </p:nvCxnSpPr>
        <p:spPr>
          <a:xfrm rot="16200000" flipH="1">
            <a:off x="1676400" y="2590800"/>
            <a:ext cx="2286000" cy="1524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295127" y="447669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102" name="Elbow Connector 89"/>
          <p:cNvCxnSpPr>
            <a:endCxn id="15" idx="1"/>
          </p:cNvCxnSpPr>
          <p:nvPr/>
        </p:nvCxnSpPr>
        <p:spPr>
          <a:xfrm>
            <a:off x="1828800" y="3733800"/>
            <a:ext cx="1752600" cy="15240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098542" y="2209800"/>
            <a:ext cx="106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Location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63" name="Shape 62"/>
          <p:cNvCxnSpPr>
            <a:stCxn id="54" idx="3"/>
          </p:cNvCxnSpPr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53" idx="3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53" idx="3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181" y="381000"/>
            <a:ext cx="2897219" cy="194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2819400" cy="200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266" y="4521323"/>
            <a:ext cx="2925134" cy="210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32435" y="5029200"/>
            <a:ext cx="4020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Reliably detect movement </a:t>
            </a:r>
          </a:p>
          <a:p>
            <a:pPr algn="ctr"/>
            <a:r>
              <a:rPr lang="en-US" sz="2800" dirty="0" smtClean="0">
                <a:latin typeface="+mj-lt"/>
              </a:rPr>
              <a:t>within 10-100ms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973" y="1905000"/>
            <a:ext cx="26909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Is the device</a:t>
            </a:r>
          </a:p>
          <a:p>
            <a:pPr algn="ctr"/>
            <a:r>
              <a:rPr lang="en-US" sz="2800" dirty="0" smtClean="0">
                <a:latin typeface="+mj-lt"/>
              </a:rPr>
              <a:t>static or moving?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54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53" idx="3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609600"/>
            <a:ext cx="480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Walking Hint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Accelerometer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Transitgenie (Sensys ‘10)</a:t>
            </a:r>
            <a:endParaRPr lang="en-US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191000" y="2133600"/>
            <a:ext cx="487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Heading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Outdoor - GPS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Indoor – Compass + Gyro + Accelerometer</a:t>
            </a:r>
            <a:endParaRPr lang="en-US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191000" y="4038600"/>
            <a:ext cx="487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Speed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Outdoor - GPS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Indoor – Accelerometer?</a:t>
            </a:r>
            <a:endParaRPr lang="en-US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cxnSp>
        <p:nvCxnSpPr>
          <p:cNvPr id="18" name="Shape 17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hape 33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33FF"/>
                </a:solidFill>
              </a:rPr>
              <a:t>Rate Adaptation in Wireless Networks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1600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5288" y="2133600"/>
            <a:ext cx="12700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6 Mbps</a:t>
            </a:r>
          </a:p>
          <a:p>
            <a:r>
              <a:rPr lang="en-US" sz="2400" dirty="0">
                <a:latin typeface="Calibri" pitchFamily="34" charset="0"/>
              </a:rPr>
              <a:t>9 Mbps</a:t>
            </a:r>
          </a:p>
          <a:p>
            <a:r>
              <a:rPr lang="en-US" sz="2400" dirty="0">
                <a:latin typeface="Calibri" pitchFamily="34" charset="0"/>
              </a:rPr>
              <a:t>12 Mbps</a:t>
            </a:r>
          </a:p>
          <a:p>
            <a:r>
              <a:rPr lang="en-US" sz="2400" dirty="0">
                <a:latin typeface="Calibri" pitchFamily="34" charset="0"/>
              </a:rPr>
              <a:t>18 Mbps</a:t>
            </a:r>
          </a:p>
          <a:p>
            <a:r>
              <a:rPr lang="en-US" sz="2400" dirty="0">
                <a:latin typeface="Calibri" pitchFamily="34" charset="0"/>
              </a:rPr>
              <a:t>24 Mbps</a:t>
            </a:r>
          </a:p>
          <a:p>
            <a:r>
              <a:rPr lang="en-US" sz="2400" dirty="0">
                <a:latin typeface="Calibri" pitchFamily="34" charset="0"/>
              </a:rPr>
              <a:t>36 Mbps</a:t>
            </a:r>
          </a:p>
          <a:p>
            <a:r>
              <a:rPr lang="en-US" sz="2400" dirty="0">
                <a:latin typeface="Calibri" pitchFamily="34" charset="0"/>
              </a:rPr>
              <a:t>48 Mbps</a:t>
            </a:r>
          </a:p>
          <a:p>
            <a:r>
              <a:rPr lang="en-US" sz="2400" dirty="0">
                <a:latin typeface="Calibri" pitchFamily="34" charset="0"/>
              </a:rPr>
              <a:t>54 Mbps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30542" y="1733490"/>
            <a:ext cx="2316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802.11a bit rates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09800" y="30480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" y="3588603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Packet encoded at a particular bit rate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81200" y="32766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" y="5370513"/>
            <a:ext cx="6629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Rate Adaptation:</a:t>
            </a:r>
          </a:p>
          <a:p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Finding the best bit rate to transmit a packet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29940"/>
            <a:ext cx="914400" cy="15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Arrow 10"/>
          <p:cNvSpPr/>
          <p:nvPr/>
        </p:nvSpPr>
        <p:spPr>
          <a:xfrm>
            <a:off x="6781800" y="22860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6858000" y="48006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11" grpId="2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Static vs. Mobile Performance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93837"/>
            <a:ext cx="4038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and walking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Cycle through bit rates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different environments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dirty="0">
                <a:latin typeface="+mn-lt"/>
                <a:cs typeface="+mn-cs"/>
              </a:rPr>
              <a:t>6</a:t>
            </a:r>
            <a:r>
              <a:rPr lang="en-US" sz="2400" dirty="0" smtClean="0">
                <a:latin typeface="+mn-lt"/>
                <a:cs typeface="+mn-cs"/>
              </a:rPr>
              <a:t>0 traces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Trace-driven simulation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TCP throughput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101036"/>
              </p:ext>
            </p:extLst>
          </p:nvPr>
        </p:nvGraphicFramePr>
        <p:xfrm>
          <a:off x="4572000" y="1325880"/>
          <a:ext cx="3429000" cy="248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25"/>
                <a:gridCol w="1628775"/>
              </a:tblGrid>
              <a:tr h="4762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Sample Rate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85 – 99%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RRAA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80 – 97%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RBAR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– 80%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CHARM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41826"/>
              </p:ext>
            </p:extLst>
          </p:nvPr>
        </p:nvGraphicFramePr>
        <p:xfrm>
          <a:off x="4572000" y="4069080"/>
          <a:ext cx="3429000" cy="248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25"/>
                <a:gridCol w="1628775"/>
              </a:tblGrid>
              <a:tr h="4762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Moving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Sample Rate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33 – 59%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RRAA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– 63%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RBAR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60 – 75%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CHARM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8058" y="4800600"/>
            <a:ext cx="3528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Compare to </a:t>
            </a:r>
          </a:p>
          <a:p>
            <a:pPr algn="ctr"/>
            <a:r>
              <a:rPr lang="en-US" sz="3200" dirty="0">
                <a:latin typeface="+mj-lt"/>
              </a:rPr>
              <a:t>b</a:t>
            </a:r>
            <a:r>
              <a:rPr lang="en-US" sz="3200" dirty="0" smtClean="0">
                <a:latin typeface="+mj-lt"/>
              </a:rPr>
              <a:t>est post-processed</a:t>
            </a:r>
          </a:p>
          <a:p>
            <a:pPr algn="ctr"/>
            <a:r>
              <a:rPr lang="en-US" sz="3200" dirty="0" smtClean="0">
                <a:latin typeface="+mj-lt"/>
              </a:rPr>
              <a:t>throughput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Static vs. Mobile Loss Patterns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14400" y="1219200"/>
            <a:ext cx="7808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Probability that packet </a:t>
            </a:r>
            <a:r>
              <a:rPr lang="en-US" sz="2800" i="1" dirty="0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is lost given packet </a:t>
            </a:r>
            <a:r>
              <a:rPr lang="en-US" sz="2800" i="1" dirty="0" smtClean="0">
                <a:latin typeface="Calibri" pitchFamily="34" charset="0"/>
              </a:rPr>
              <a:t>i-k </a:t>
            </a:r>
            <a:r>
              <a:rPr lang="en-US" sz="2800" dirty="0">
                <a:latin typeface="Calibri" pitchFamily="34" charset="0"/>
              </a:rPr>
              <a:t>is lost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604" y="5751493"/>
            <a:ext cx="689919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Losses are more bursty when a node is mobile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than when a node is static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59" y="1675845"/>
            <a:ext cx="5654941" cy="404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4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Changes in Access Devices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057400"/>
            <a:ext cx="762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144650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91000"/>
            <a:ext cx="2362200" cy="177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5923002"/>
            <a:ext cx="8458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Dominant mode of data access in the future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76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371600"/>
            <a:ext cx="124184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657600"/>
            <a:ext cx="266939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657600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46309"/>
            <a:ext cx="6146042" cy="433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3333FF"/>
                </a:solidFill>
              </a:rPr>
              <a:t>Mutual Information </a:t>
            </a:r>
            <a:r>
              <a:rPr lang="en-US" sz="3000" dirty="0" smtClean="0">
                <a:solidFill>
                  <a:srgbClr val="3333FF"/>
                </a:solidFill>
              </a:rPr>
              <a:t>between success/failure events</a:t>
            </a:r>
            <a:endParaRPr lang="en-US" sz="3000" dirty="0">
              <a:solidFill>
                <a:srgbClr val="3333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40483" y="4400242"/>
            <a:ext cx="304800" cy="70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92883" y="405026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10 ms</a:t>
            </a:r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71800" y="1420504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solidFill>
                  <a:srgbClr val="FF0000"/>
                </a:solidFill>
              </a:rPr>
              <a:t>Static vs. Mobile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6073"/>
            <a:ext cx="6146042" cy="431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2800" y="473606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10 ms – 20ms</a:t>
            </a:r>
            <a:endParaRPr lang="en-US" dirty="0">
              <a:latin typeface="+mj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3333FF"/>
                </a:solidFill>
              </a:rPr>
              <a:t>Mutual Information </a:t>
            </a:r>
            <a:r>
              <a:rPr lang="en-US" sz="3000" dirty="0" smtClean="0">
                <a:solidFill>
                  <a:srgbClr val="3333FF"/>
                </a:solidFill>
              </a:rPr>
              <a:t>between success/failure events</a:t>
            </a:r>
            <a:endParaRPr lang="en-US" sz="3000" dirty="0">
              <a:solidFill>
                <a:srgbClr val="3333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438400" y="1420504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solidFill>
                  <a:srgbClr val="FF0000"/>
                </a:solidFill>
              </a:rPr>
              <a:t>Different walking speeds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67322" y="1981200"/>
            <a:ext cx="14573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6 Mbps</a:t>
            </a:r>
          </a:p>
          <a:p>
            <a:r>
              <a:rPr lang="en-US" sz="2800" dirty="0">
                <a:latin typeface="Calibri" pitchFamily="34" charset="0"/>
              </a:rPr>
              <a:t>9 Mbps</a:t>
            </a:r>
          </a:p>
          <a:p>
            <a:r>
              <a:rPr lang="en-US" sz="2800" dirty="0">
                <a:latin typeface="Calibri" pitchFamily="34" charset="0"/>
              </a:rPr>
              <a:t>12 Mbps</a:t>
            </a:r>
          </a:p>
          <a:p>
            <a:r>
              <a:rPr lang="en-US" sz="2800" dirty="0">
                <a:latin typeface="Calibri" pitchFamily="34" charset="0"/>
              </a:rPr>
              <a:t>18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24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36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48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54 Mbps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57800" y="1981200"/>
            <a:ext cx="14573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6 Mbps</a:t>
            </a:r>
          </a:p>
          <a:p>
            <a:r>
              <a:rPr lang="en-US" sz="2800" dirty="0">
                <a:latin typeface="Calibri" pitchFamily="34" charset="0"/>
              </a:rPr>
              <a:t>9 Mbps</a:t>
            </a:r>
          </a:p>
          <a:p>
            <a:r>
              <a:rPr lang="en-US" sz="2800" dirty="0">
                <a:latin typeface="Calibri" pitchFamily="34" charset="0"/>
              </a:rPr>
              <a:t>12 Mbps</a:t>
            </a:r>
          </a:p>
          <a:p>
            <a:r>
              <a:rPr lang="en-US" sz="2800" dirty="0">
                <a:latin typeface="Calibri" pitchFamily="34" charset="0"/>
              </a:rPr>
              <a:t>18 Mbps</a:t>
            </a:r>
          </a:p>
          <a:p>
            <a:r>
              <a:rPr lang="en-US" sz="2800" dirty="0">
                <a:latin typeface="Calibri" pitchFamily="34" charset="0"/>
              </a:rPr>
              <a:t>24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36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48 Mbps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54 Mbps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RapidSample: Rate Selection for Moving Nodes </a:t>
            </a:r>
            <a:endParaRPr lang="en-US" sz="3400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67322" y="1981200"/>
            <a:ext cx="14573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6 Mbps</a:t>
            </a:r>
          </a:p>
          <a:p>
            <a:r>
              <a:rPr lang="en-US" sz="2800" dirty="0">
                <a:latin typeface="Calibri" pitchFamily="34" charset="0"/>
              </a:rPr>
              <a:t>9 Mbps</a:t>
            </a:r>
          </a:p>
          <a:p>
            <a:r>
              <a:rPr lang="en-US" sz="2800" dirty="0">
                <a:latin typeface="Calibri" pitchFamily="34" charset="0"/>
              </a:rPr>
              <a:t>12 Mbps</a:t>
            </a:r>
          </a:p>
          <a:p>
            <a:r>
              <a:rPr lang="en-US" sz="2800" dirty="0">
                <a:latin typeface="Calibri" pitchFamily="34" charset="0"/>
              </a:rPr>
              <a:t>18 Mbps</a:t>
            </a:r>
          </a:p>
          <a:p>
            <a:r>
              <a:rPr lang="en-US" sz="2800" dirty="0">
                <a:latin typeface="Calibri" pitchFamily="34" charset="0"/>
              </a:rPr>
              <a:t>24 Mbps</a:t>
            </a:r>
          </a:p>
          <a:p>
            <a:r>
              <a:rPr lang="en-US" sz="2800" dirty="0">
                <a:latin typeface="Calibri" pitchFamily="34" charset="0"/>
              </a:rPr>
              <a:t>36 Mbps</a:t>
            </a:r>
          </a:p>
          <a:p>
            <a:r>
              <a:rPr lang="en-US" sz="2800" dirty="0">
                <a:latin typeface="Calibri" pitchFamily="34" charset="0"/>
              </a:rPr>
              <a:t>48 Mbps</a:t>
            </a:r>
          </a:p>
          <a:p>
            <a:r>
              <a:rPr lang="en-US" sz="2800" dirty="0">
                <a:latin typeface="Calibri" pitchFamily="34" charset="0"/>
              </a:rPr>
              <a:t>54 Mbps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954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1.  After a single loss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Reduce rate</a:t>
            </a: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781800" y="38100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781800" y="42672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781800" y="2590800"/>
            <a:ext cx="990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2438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2.  Short history (10 ms) 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Don’t retry a failed rate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Or any higher rate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396240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3.  Channel not degrading,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probably improving 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After few successes, sample higher rate not failed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If incorrect, come back to the original rate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423344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[failed – within last 10ms]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77624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[failed – within last 10ms]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2" grpId="0"/>
      <p:bldP spid="12" grpId="1"/>
      <p:bldP spid="4" grpId="0"/>
      <p:bldP spid="4" grpId="1"/>
      <p:bldP spid="5" grpId="0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8" grpId="2" animBg="1"/>
      <p:bldP spid="9" grpId="0"/>
      <p:bldP spid="10" grpId="0"/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200" dirty="0" smtClean="0">
                <a:solidFill>
                  <a:srgbClr val="3333FF"/>
                </a:solidFill>
              </a:rPr>
              <a:t>RapidSample, when </a:t>
            </a:r>
            <a:r>
              <a:rPr lang="en-US" sz="4200" dirty="0">
                <a:solidFill>
                  <a:srgbClr val="3333FF"/>
                </a:solidFill>
              </a:rPr>
              <a:t>D</a:t>
            </a:r>
            <a:r>
              <a:rPr lang="en-US" sz="4200" dirty="0" smtClean="0">
                <a:solidFill>
                  <a:srgbClr val="3333FF"/>
                </a:solidFill>
              </a:rPr>
              <a:t>evice is Moving</a:t>
            </a:r>
            <a:endParaRPr lang="en-US" sz="42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725180"/>
            <a:ext cx="770563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16% to 75% better throughput than other protocols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352800" cy="3505200"/>
          </a:xfrm>
        </p:spPr>
        <p:txBody>
          <a:bodyPr/>
          <a:lstStyle/>
          <a:p>
            <a:r>
              <a:rPr lang="en-US" sz="2800" dirty="0" smtClean="0"/>
              <a:t>Trace-driven (ns3)</a:t>
            </a:r>
          </a:p>
          <a:p>
            <a:r>
              <a:rPr lang="en-US" sz="2800" dirty="0" smtClean="0"/>
              <a:t>30 traces</a:t>
            </a:r>
          </a:p>
          <a:p>
            <a:r>
              <a:rPr lang="en-US" sz="2800" dirty="0" smtClean="0"/>
              <a:t>3 environments</a:t>
            </a:r>
          </a:p>
          <a:p>
            <a:pPr lvl="1"/>
            <a:r>
              <a:rPr lang="en-US" sz="2400" dirty="0" smtClean="0"/>
              <a:t>Office</a:t>
            </a:r>
          </a:p>
          <a:p>
            <a:pPr lvl="1"/>
            <a:r>
              <a:rPr lang="en-US" sz="2400" dirty="0" smtClean="0"/>
              <a:t>Hallway</a:t>
            </a:r>
          </a:p>
          <a:p>
            <a:pPr lvl="1"/>
            <a:r>
              <a:rPr lang="en-US" sz="2400" dirty="0" smtClean="0"/>
              <a:t>Outdoor</a:t>
            </a:r>
          </a:p>
          <a:p>
            <a:r>
              <a:rPr lang="en-US" sz="2800" dirty="0" smtClean="0"/>
              <a:t>TCP throughput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4793954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But when Static…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587" y="5715000"/>
            <a:ext cx="7321428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Up to 28% </a:t>
            </a:r>
            <a:r>
              <a:rPr lang="en-US" sz="2800" i="1" dirty="0" smtClean="0">
                <a:solidFill>
                  <a:srgbClr val="FF0000"/>
                </a:solidFill>
              </a:rPr>
              <a:t>lower </a:t>
            </a:r>
            <a:r>
              <a:rPr lang="en-US" sz="2800" dirty="0" smtClean="0">
                <a:solidFill>
                  <a:srgbClr val="FF0000"/>
                </a:solidFill>
              </a:rPr>
              <a:t>throughput than other schemes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352800" cy="3505200"/>
          </a:xfrm>
        </p:spPr>
        <p:txBody>
          <a:bodyPr/>
          <a:lstStyle/>
          <a:p>
            <a:r>
              <a:rPr lang="en-US" sz="2800" dirty="0" smtClean="0"/>
              <a:t>Trace-driven (ns3)</a:t>
            </a:r>
          </a:p>
          <a:p>
            <a:r>
              <a:rPr lang="en-US" sz="2800" dirty="0" smtClean="0"/>
              <a:t>30 traces</a:t>
            </a:r>
          </a:p>
          <a:p>
            <a:r>
              <a:rPr lang="en-US" sz="2800" dirty="0" smtClean="0"/>
              <a:t>3 environments</a:t>
            </a:r>
          </a:p>
          <a:p>
            <a:pPr lvl="1"/>
            <a:r>
              <a:rPr lang="en-US" sz="2400" dirty="0" smtClean="0"/>
              <a:t>Office</a:t>
            </a:r>
          </a:p>
          <a:p>
            <a:pPr lvl="1"/>
            <a:r>
              <a:rPr lang="en-US" sz="2400" dirty="0" smtClean="0"/>
              <a:t>Hallway</a:t>
            </a:r>
          </a:p>
          <a:p>
            <a:pPr lvl="1"/>
            <a:r>
              <a:rPr lang="en-US" sz="2400" dirty="0" smtClean="0"/>
              <a:t>Outdoor</a:t>
            </a:r>
          </a:p>
          <a:p>
            <a:r>
              <a:rPr lang="en-US" sz="2800" dirty="0" smtClean="0"/>
              <a:t>TCP throughput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16869"/>
            <a:ext cx="460771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Rate Adaptation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1295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Wireless Protocol Stack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8768" y="3867090"/>
            <a:ext cx="156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867400" y="1981200"/>
            <a:ext cx="3048000" cy="2057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RapidSample</a:t>
            </a:r>
            <a:r>
              <a:rPr lang="en-US" sz="2800" dirty="0" smtClean="0"/>
              <a:t> when moving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SampleRate</a:t>
            </a:r>
            <a:r>
              <a:rPr lang="en-US" sz="2800" dirty="0" smtClean="0"/>
              <a:t> when static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44972" y="6096000"/>
            <a:ext cx="156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Hint-Aware Rate Adaptation</a:t>
            </a:r>
            <a:endParaRPr 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Implementation and Evaluation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626" y="419100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Linux (Click)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3510" y="4191000"/>
            <a:ext cx="135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Android</a:t>
            </a:r>
            <a:endParaRPr lang="en-US" sz="2800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95600" y="3429000"/>
            <a:ext cx="31556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35814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Movement hint</a:t>
            </a:r>
            <a:endParaRPr lang="en-US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13854" y="2133600"/>
            <a:ext cx="30374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13854" y="2819400"/>
            <a:ext cx="30374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4936629"/>
            <a:ext cx="194957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+mj-lt"/>
              </a:rPr>
              <a:t>SampleRate</a:t>
            </a:r>
          </a:p>
          <a:p>
            <a:r>
              <a:rPr lang="en-US" sz="2600" dirty="0" smtClean="0">
                <a:latin typeface="+mj-lt"/>
              </a:rPr>
              <a:t>RRAA</a:t>
            </a:r>
          </a:p>
          <a:p>
            <a:r>
              <a:rPr lang="en-US" sz="2600" dirty="0" smtClean="0">
                <a:latin typeface="+mj-lt"/>
              </a:rPr>
              <a:t>RapidSample</a:t>
            </a:r>
          </a:p>
          <a:p>
            <a:r>
              <a:rPr lang="en-US" sz="2600" dirty="0" smtClean="0">
                <a:latin typeface="+mj-lt"/>
              </a:rPr>
              <a:t>Hint-Aware</a:t>
            </a:r>
            <a:endParaRPr lang="en-US" sz="26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1583" y="1764268"/>
            <a:ext cx="315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1000 byte packets (at a bit rate)</a:t>
            </a:r>
            <a:endParaRPr lang="en-US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450068"/>
            <a:ext cx="55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ACK</a:t>
            </a:r>
            <a:endParaRPr lang="en-US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1066800" cy="201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67423"/>
            <a:ext cx="1898478" cy="17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1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8" grpId="0"/>
      <p:bldP spid="19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Implementation and Evaluation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1066800" cy="201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712119"/>
            <a:ext cx="5257800" cy="3545681"/>
          </a:xfrm>
        </p:spPr>
        <p:txBody>
          <a:bodyPr/>
          <a:lstStyle/>
          <a:p>
            <a:r>
              <a:rPr lang="en-US" sz="2800" dirty="0" smtClean="0"/>
              <a:t>2 environments</a:t>
            </a:r>
          </a:p>
          <a:p>
            <a:pPr lvl="1"/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Hallway</a:t>
            </a:r>
          </a:p>
          <a:p>
            <a:r>
              <a:rPr lang="en-US" sz="2800" dirty="0"/>
              <a:t>1</a:t>
            </a:r>
            <a:r>
              <a:rPr lang="en-US" sz="2800" dirty="0" smtClean="0"/>
              <a:t>0 movement patterns </a:t>
            </a:r>
          </a:p>
          <a:p>
            <a:pPr lvl="1"/>
            <a:r>
              <a:rPr lang="en-US" dirty="0" smtClean="0"/>
              <a:t>Static + Moving</a:t>
            </a:r>
          </a:p>
          <a:p>
            <a:r>
              <a:rPr lang="en-US" sz="2800" dirty="0" smtClean="0"/>
              <a:t>45 – 90 sec long</a:t>
            </a:r>
          </a:p>
          <a:p>
            <a:r>
              <a:rPr lang="en-US" sz="2800" dirty="0" smtClean="0"/>
              <a:t>Average 3 back-to-back trials</a:t>
            </a:r>
          </a:p>
        </p:txBody>
      </p:sp>
    </p:spTree>
    <p:extLst>
      <p:ext uri="{BB962C8B-B14F-4D97-AF65-F5344CB8AC3E}">
        <p14:creationId xmlns:p14="http://schemas.microsoft.com/office/powerpoint/2010/main" val="4429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Hint-Aware Rate Adaptation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838" y="5638800"/>
            <a:ext cx="685790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20%, 17% better than SampleRate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200" y="6172200"/>
            <a:ext cx="589917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22%, 37% better than RRAA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0107"/>
            <a:ext cx="8165603" cy="43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0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when device is moving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920" y="5638800"/>
            <a:ext cx="682173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61%, 40% better than SampleRate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200" y="6182380"/>
            <a:ext cx="589917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16%, 39% better than RRAA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857"/>
            <a:ext cx="8077200" cy="415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1943100"/>
            <a:ext cx="1524000" cy="2667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 flipV="1">
            <a:off x="1371721" y="1219201"/>
            <a:ext cx="375464" cy="762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1565" y="838200"/>
            <a:ext cx="160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Hint-aware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93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962400"/>
            <a:ext cx="1828800" cy="177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2400"/>
            <a:ext cx="1762126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“Truly Mobile” Devices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133600"/>
          </a:xfrm>
        </p:spPr>
        <p:txBody>
          <a:bodyPr/>
          <a:lstStyle/>
          <a:p>
            <a:r>
              <a:rPr lang="en-US" sz="3600" dirty="0" smtClean="0"/>
              <a:t>Often switch between </a:t>
            </a:r>
            <a:r>
              <a:rPr lang="en-US" sz="3600" dirty="0" smtClean="0">
                <a:solidFill>
                  <a:srgbClr val="0070C0"/>
                </a:solidFill>
              </a:rPr>
              <a:t>static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0070C0"/>
                </a:solidFill>
              </a:rPr>
              <a:t>mobile</a:t>
            </a:r>
            <a:endParaRPr lang="en-US" sz="3600" dirty="0" smtClean="0"/>
          </a:p>
          <a:p>
            <a:r>
              <a:rPr lang="en-US" sz="3600" dirty="0" smtClean="0"/>
              <a:t>Exhibit a variety of mobility modes</a:t>
            </a:r>
          </a:p>
          <a:p>
            <a:r>
              <a:rPr lang="en-US" sz="3600" dirty="0" smtClean="0"/>
              <a:t>Move through different environments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86200"/>
            <a:ext cx="2362200" cy="180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7366" y="3962400"/>
            <a:ext cx="2109234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962400"/>
            <a:ext cx="2300573" cy="174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4206"/>
            <a:ext cx="8153399" cy="415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when static…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47800" y="1524000"/>
            <a:ext cx="1676400" cy="2667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646811" y="1066800"/>
            <a:ext cx="198893" cy="458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685800"/>
            <a:ext cx="160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Hint-aware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9201" y="5638800"/>
            <a:ext cx="589917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24%, 35% better than RRAA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3379" y="6182380"/>
            <a:ext cx="699082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43%, 57% better than RapidSample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Critique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Aren’t PHY layer techniques (SoftRate) better?</a:t>
            </a:r>
          </a:p>
          <a:p>
            <a:pPr lvl="1"/>
            <a:r>
              <a:rPr lang="en-US" dirty="0" smtClean="0"/>
              <a:t>Requires PHY changes</a:t>
            </a:r>
          </a:p>
          <a:p>
            <a:pPr lvl="1"/>
            <a:r>
              <a:rPr lang="en-US" dirty="0" smtClean="0"/>
              <a:t>Hint-aware: On traces, ~90% of SoftRate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Isn’t continuous adaptation a better design?</a:t>
            </a:r>
          </a:p>
          <a:p>
            <a:pPr lvl="1"/>
            <a:r>
              <a:rPr lang="en-US" dirty="0" smtClean="0"/>
              <a:t>Cf</a:t>
            </a:r>
            <a:r>
              <a:rPr lang="en-US" dirty="0"/>
              <a:t>.</a:t>
            </a:r>
            <a:r>
              <a:rPr lang="en-US" dirty="0" smtClean="0"/>
              <a:t> mutual information graph</a:t>
            </a:r>
          </a:p>
          <a:p>
            <a:pPr lvl="1"/>
            <a:r>
              <a:rPr lang="en-US" dirty="0" smtClean="0"/>
              <a:t>Hard to measure speed indoors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Is RSSI variation a good indicator for mobility?</a:t>
            </a:r>
          </a:p>
          <a:p>
            <a:pPr lvl="1"/>
            <a:r>
              <a:rPr lang="en-US" dirty="0" smtClean="0"/>
              <a:t>Large variations even when a node is static</a:t>
            </a:r>
          </a:p>
          <a:p>
            <a:pPr lvl="1"/>
            <a:r>
              <a:rPr lang="en-US" dirty="0" smtClean="0"/>
              <a:t>Depends on environment, device, time, RSSI</a:t>
            </a:r>
          </a:p>
          <a:p>
            <a:pPr lvl="1"/>
            <a:r>
              <a:rPr lang="en-US" dirty="0" smtClean="0"/>
              <a:t>Sensitive to movement in environment</a:t>
            </a:r>
          </a:p>
        </p:txBody>
      </p:sp>
    </p:spTree>
    <p:extLst>
      <p:ext uri="{BB962C8B-B14F-4D97-AF65-F5344CB8AC3E}">
        <p14:creationId xmlns:p14="http://schemas.microsoft.com/office/powerpoint/2010/main" val="33283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hape 20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AP Association: Picking the best AP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685800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491" y="22098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514600" y="3810000"/>
            <a:ext cx="533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Maximize throughput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File download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Minimize handoffs (scans)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VOIP – minimize disruptions </a:t>
            </a:r>
            <a:endParaRPr lang="en-US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AP Association: Picking the best AP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685800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491" y="22098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9387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328030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293871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2143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30530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2143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09112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4" idx="2"/>
            <a:endCxn id="10" idx="0"/>
          </p:cNvCxnSpPr>
          <p:nvPr/>
        </p:nvCxnSpPr>
        <p:spPr>
          <a:xfrm rot="5400000">
            <a:off x="275953" y="3168697"/>
            <a:ext cx="974951" cy="307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  <a:endCxn id="15" idx="0"/>
          </p:cNvCxnSpPr>
          <p:nvPr/>
        </p:nvCxnSpPr>
        <p:spPr>
          <a:xfrm rot="16200000" flipH="1">
            <a:off x="879837" y="2872466"/>
            <a:ext cx="986381" cy="911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  <a:endCxn id="17" idx="0"/>
          </p:cNvCxnSpPr>
          <p:nvPr/>
        </p:nvCxnSpPr>
        <p:spPr>
          <a:xfrm rot="16200000" flipH="1">
            <a:off x="1451337" y="2300966"/>
            <a:ext cx="986381" cy="2054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20" idx="0"/>
          </p:cNvCxnSpPr>
          <p:nvPr/>
        </p:nvCxnSpPr>
        <p:spPr>
          <a:xfrm rot="16200000" flipH="1">
            <a:off x="2053316" y="1698987"/>
            <a:ext cx="1001622" cy="3273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2"/>
            <a:endCxn id="21" idx="0"/>
          </p:cNvCxnSpPr>
          <p:nvPr/>
        </p:nvCxnSpPr>
        <p:spPr>
          <a:xfrm rot="16200000" flipH="1">
            <a:off x="2662916" y="1089387"/>
            <a:ext cx="1001622" cy="449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01359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304800" y="4953000"/>
            <a:ext cx="76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05400" y="4876800"/>
            <a:ext cx="76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</a:t>
            </a:r>
            <a:endParaRPr lang="en-US" sz="2400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48200" y="5257800"/>
            <a:ext cx="261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Infrequent scans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4374562" y="2801033"/>
            <a:ext cx="925422" cy="1145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</a:rPr>
              <a:t>AP Association: Picking the best AP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491" y="22098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9387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09112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4" idx="2"/>
            <a:endCxn id="10" idx="0"/>
          </p:cNvCxnSpPr>
          <p:nvPr/>
        </p:nvCxnSpPr>
        <p:spPr>
          <a:xfrm rot="5400000">
            <a:off x="275953" y="3168697"/>
            <a:ext cx="974951" cy="307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20" idx="0"/>
          </p:cNvCxnSpPr>
          <p:nvPr/>
        </p:nvCxnSpPr>
        <p:spPr>
          <a:xfrm rot="16200000" flipH="1">
            <a:off x="2053316" y="1698987"/>
            <a:ext cx="1001622" cy="3273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685800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886200" y="4953000"/>
            <a:ext cx="87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Static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Walking-Aware Association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491" y="22098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9387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2143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30530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2143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4" idx="2"/>
            <a:endCxn id="10" idx="0"/>
          </p:cNvCxnSpPr>
          <p:nvPr/>
        </p:nvCxnSpPr>
        <p:spPr>
          <a:xfrm rot="5400000">
            <a:off x="275953" y="3168697"/>
            <a:ext cx="974951" cy="307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  <a:endCxn id="15" idx="0"/>
          </p:cNvCxnSpPr>
          <p:nvPr/>
        </p:nvCxnSpPr>
        <p:spPr>
          <a:xfrm rot="16200000" flipH="1">
            <a:off x="879837" y="2872466"/>
            <a:ext cx="986381" cy="911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  <a:endCxn id="17" idx="0"/>
          </p:cNvCxnSpPr>
          <p:nvPr/>
        </p:nvCxnSpPr>
        <p:spPr>
          <a:xfrm rot="16200000" flipH="1">
            <a:off x="2022837" y="2872466"/>
            <a:ext cx="1519781" cy="378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20" idx="0"/>
          </p:cNvCxnSpPr>
          <p:nvPr/>
        </p:nvCxnSpPr>
        <p:spPr>
          <a:xfrm rot="5400000">
            <a:off x="3764962" y="3337287"/>
            <a:ext cx="925422" cy="73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  <a:endCxn id="21" idx="0"/>
          </p:cNvCxnSpPr>
          <p:nvPr/>
        </p:nvCxnSpPr>
        <p:spPr>
          <a:xfrm rot="16200000" flipH="1">
            <a:off x="4374562" y="2801033"/>
            <a:ext cx="925422" cy="1145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685800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301359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43400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01359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36257" y="5029200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Static </a:t>
            </a:r>
            <a:r>
              <a:rPr lang="en-US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Stop Scanning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9763" y="5486400"/>
            <a:ext cx="431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Walking </a:t>
            </a:r>
            <a:r>
              <a:rPr lang="en-US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Scan Periodically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43400" y="6019800"/>
            <a:ext cx="460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Walking to Static </a:t>
            </a:r>
            <a:r>
              <a:rPr lang="en-US" sz="2400" dirty="0" smtClean="0">
                <a:solidFill>
                  <a:srgbClr val="0070C0"/>
                </a:solidFill>
              </a:rPr>
              <a:t>– </a:t>
            </a:r>
            <a:r>
              <a:rPr lang="en-US" sz="2400" dirty="0" smtClean="0">
                <a:solidFill>
                  <a:srgbClr val="FF0000"/>
                </a:solidFill>
              </a:rPr>
              <a:t>Scan once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78608" y="1153180"/>
            <a:ext cx="3322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Maximize throughput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Heading-Aware Association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491" y="22098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03464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>
            <a:stCxn id="9" idx="2"/>
          </p:cNvCxnSpPr>
          <p:nvPr/>
        </p:nvCxnSpPr>
        <p:spPr>
          <a:xfrm rot="5400000">
            <a:off x="2101898" y="1723751"/>
            <a:ext cx="974951" cy="3349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685800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>
          <a:xfrm>
            <a:off x="838200" y="5105400"/>
            <a:ext cx="1295400" cy="5334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5638800"/>
            <a:ext cx="9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Heading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1143000"/>
            <a:ext cx="278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Minimize Handoff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514600" y="4038600"/>
            <a:ext cx="624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</a:rPr>
              <a:t>Training-based approach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Background Android application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Training: WiFi scans + Heading hint</a:t>
            </a:r>
          </a:p>
          <a:p>
            <a:pPr marL="971550" lvl="1" indent="-5143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Query the model with current AP and heading hint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Hint-Aware Association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809999" cy="269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1" y="5646003"/>
            <a:ext cx="3124199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0% higher median throughput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4343400" cy="1066800"/>
          </a:xfrm>
        </p:spPr>
        <p:txBody>
          <a:bodyPr/>
          <a:lstStyle/>
          <a:p>
            <a:r>
              <a:rPr lang="en-US" sz="2800" dirty="0" smtClean="0"/>
              <a:t>Android implementation</a:t>
            </a:r>
          </a:p>
          <a:p>
            <a:r>
              <a:rPr lang="en-US" sz="2800" dirty="0" smtClean="0"/>
              <a:t>30 traces; Static + Moving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39969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5646003"/>
            <a:ext cx="3736551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40% median reduction in handoffs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10200" y="1447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+mn-lt"/>
                <a:cs typeface="+mn-cs"/>
              </a:rPr>
              <a:t>Throughput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# handoffs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19200" y="38100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33600" y="3810000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5400" y="3810000"/>
            <a:ext cx="1236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24600" y="3810000"/>
            <a:ext cx="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91600" cy="1295400"/>
          </a:xfrm>
        </p:spPr>
        <p:txBody>
          <a:bodyPr/>
          <a:lstStyle/>
          <a:p>
            <a:r>
              <a:rPr lang="en-US" sz="3600" dirty="0" smtClean="0"/>
              <a:t>Protocols need to adapt to different settings </a:t>
            </a:r>
          </a:p>
          <a:p>
            <a:pPr lvl="1"/>
            <a:r>
              <a:rPr lang="en-US" sz="3200" dirty="0" smtClean="0"/>
              <a:t>Mobility mode impacts wireless performance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The Problem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3505200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protocols optimized for static settings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perform poorly during mobility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3333FF"/>
                </a:solidFill>
              </a:rPr>
              <a:t>Routing in Vehicular Mesh Networks</a:t>
            </a:r>
            <a:endParaRPr lang="en-US" sz="4200" dirty="0">
              <a:solidFill>
                <a:srgbClr val="3333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524000" y="1447800"/>
            <a:ext cx="5975350" cy="4937125"/>
            <a:chOff x="1524000" y="1463675"/>
            <a:chExt cx="5975350" cy="4937125"/>
          </a:xfrm>
        </p:grpSpPr>
        <p:grpSp>
          <p:nvGrpSpPr>
            <p:cNvPr id="62" name="Group 22"/>
            <p:cNvGrpSpPr>
              <a:grpSpLocks/>
            </p:cNvGrpSpPr>
            <p:nvPr/>
          </p:nvGrpSpPr>
          <p:grpSpPr bwMode="auto">
            <a:xfrm>
              <a:off x="1524000" y="1463675"/>
              <a:ext cx="5975350" cy="4937125"/>
              <a:chOff x="1492607" y="1066800"/>
              <a:chExt cx="5974993" cy="4937021"/>
            </a:xfrm>
          </p:grpSpPr>
          <p:pic>
            <p:nvPicPr>
              <p:cNvPr id="102" name="Picture 101" descr="Picture 22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92607" y="1066800"/>
                <a:ext cx="5974993" cy="4937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0" y="2895600"/>
                <a:ext cx="355600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76800" y="2286000"/>
                <a:ext cx="355600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4600" y="5410200"/>
                <a:ext cx="355600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84600" y="4495800"/>
                <a:ext cx="304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4200" y="3429000"/>
                <a:ext cx="304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10200" y="4724400"/>
                <a:ext cx="304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5334000"/>
                <a:ext cx="304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1219200"/>
                <a:ext cx="304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38800" y="1371600"/>
                <a:ext cx="304800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15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91000" y="2286000"/>
                <a:ext cx="293077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16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00200" y="4876800"/>
                <a:ext cx="293077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29200" y="3429000"/>
                <a:ext cx="293077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10" descr="SmallFlex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74143">
                <a:off x="4041924" y="3819114"/>
                <a:ext cx="363549" cy="140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10" descr="SmallFlex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74143">
                <a:off x="3279923" y="4200113"/>
                <a:ext cx="363549" cy="140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10" descr="SmallFlex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174143">
                <a:off x="5642123" y="3133314"/>
                <a:ext cx="363549" cy="140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3" name="Group 45"/>
            <p:cNvGrpSpPr>
              <a:grpSpLocks/>
            </p:cNvGrpSpPr>
            <p:nvPr/>
          </p:nvGrpSpPr>
          <p:grpSpPr bwMode="auto">
            <a:xfrm>
              <a:off x="1981200" y="1524000"/>
              <a:ext cx="4514850" cy="4800600"/>
              <a:chOff x="1981200" y="1524000"/>
              <a:chExt cx="4514850" cy="4800600"/>
            </a:xfrm>
          </p:grpSpPr>
          <p:pic>
            <p:nvPicPr>
              <p:cNvPr id="85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81200" y="4495800"/>
                <a:ext cx="214313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71750" y="21336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62" descr="WiFi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3209924" y="1676400"/>
                <a:ext cx="12858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4767262" y="24384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4157662" y="25146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962400" y="4038600"/>
                <a:ext cx="214313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657600" y="3048000"/>
                <a:ext cx="214313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2405062" y="55626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62" descr="WiFiLogo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3657600" y="5469469"/>
                <a:ext cx="138112" cy="24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3700462" y="48006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334000" y="49530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562600" y="35814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257800" y="32004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867400" y="24384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410200" y="15240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5543550" y="18288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62" descr="WiFi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6324600" y="6019800"/>
                <a:ext cx="1714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4" name="Freeform 13"/>
            <p:cNvSpPr>
              <a:spLocks/>
            </p:cNvSpPr>
            <p:nvPr/>
          </p:nvSpPr>
          <p:spPr bwMode="auto">
            <a:xfrm rot="10530944" flipH="1" flipV="1">
              <a:off x="1939925" y="3417888"/>
              <a:ext cx="1717675" cy="946150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 rot="20791233" flipH="1">
              <a:off x="4113213" y="1766888"/>
              <a:ext cx="1222375" cy="130175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66" name="Freeform 13"/>
            <p:cNvSpPr>
              <a:spLocks/>
            </p:cNvSpPr>
            <p:nvPr/>
          </p:nvSpPr>
          <p:spPr bwMode="auto">
            <a:xfrm rot="10990654" flipH="1">
              <a:off x="2817813" y="5818188"/>
              <a:ext cx="992187" cy="46037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 rot="19062951" flipH="1" flipV="1">
              <a:off x="2692400" y="2036763"/>
              <a:ext cx="646113" cy="66675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 rot="10990654" flipH="1">
              <a:off x="4038600" y="5818188"/>
              <a:ext cx="993775" cy="46037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auto">
            <a:xfrm rot="10990654" flipH="1" flipV="1">
              <a:off x="3900488" y="5130800"/>
              <a:ext cx="1446212" cy="549275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 rot="20791233" flipH="1">
              <a:off x="5716588" y="2032000"/>
              <a:ext cx="136525" cy="681038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 rot="20791233" flipH="1" flipV="1">
              <a:off x="4294188" y="2541588"/>
              <a:ext cx="661987" cy="49212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 rot="20791233" flipH="1" flipV="1">
              <a:off x="4868863" y="1825625"/>
              <a:ext cx="704850" cy="658813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 rot="19062951" flipH="1">
              <a:off x="3154363" y="2339975"/>
              <a:ext cx="195262" cy="842963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sp>
          <p:nvSpPr>
            <p:cNvPr id="74" name="Freeform 13"/>
            <p:cNvSpPr>
              <a:spLocks/>
            </p:cNvSpPr>
            <p:nvPr/>
          </p:nvSpPr>
          <p:spPr bwMode="auto">
            <a:xfrm rot="19062951" flipH="1">
              <a:off x="3765550" y="2941638"/>
              <a:ext cx="606425" cy="150812"/>
            </a:xfrm>
            <a:custGeom>
              <a:avLst/>
              <a:gdLst>
                <a:gd name="T0" fmla="*/ 2147483647 w 736"/>
                <a:gd name="T1" fmla="*/ 2147483647 h 1056"/>
                <a:gd name="T2" fmla="*/ 2147483647 w 736"/>
                <a:gd name="T3" fmla="*/ 2147483647 h 1056"/>
                <a:gd name="T4" fmla="*/ 2147483647 w 736"/>
                <a:gd name="T5" fmla="*/ 0 h 1056"/>
                <a:gd name="T6" fmla="*/ 0 60000 65536"/>
                <a:gd name="T7" fmla="*/ 0 60000 65536"/>
                <a:gd name="T8" fmla="*/ 0 60000 65536"/>
                <a:gd name="T9" fmla="*/ 0 w 736"/>
                <a:gd name="T10" fmla="*/ 0 h 1056"/>
                <a:gd name="T11" fmla="*/ 736 w 736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" h="1056">
                  <a:moveTo>
                    <a:pt x="64" y="1056"/>
                  </a:moveTo>
                  <a:cubicBezTo>
                    <a:pt x="32" y="856"/>
                    <a:pt x="0" y="656"/>
                    <a:pt x="112" y="480"/>
                  </a:cubicBezTo>
                  <a:cubicBezTo>
                    <a:pt x="224" y="304"/>
                    <a:pt x="480" y="152"/>
                    <a:pt x="736" y="0"/>
                  </a:cubicBezTo>
                </a:path>
              </a:pathLst>
            </a:custGeom>
            <a:noFill/>
            <a:ln w="57150">
              <a:solidFill>
                <a:srgbClr val="660066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 dirty="0">
                <a:latin typeface="Calibri" charset="0"/>
              </a:endParaRPr>
            </a:p>
          </p:txBody>
        </p:sp>
        <p:grpSp>
          <p:nvGrpSpPr>
            <p:cNvPr id="75" name="Group 61"/>
            <p:cNvGrpSpPr>
              <a:grpSpLocks/>
            </p:cNvGrpSpPr>
            <p:nvPr/>
          </p:nvGrpSpPr>
          <p:grpSpPr bwMode="auto">
            <a:xfrm>
              <a:off x="2122486" y="1905000"/>
              <a:ext cx="3973508" cy="3676650"/>
              <a:chOff x="2123148" y="1905000"/>
              <a:chExt cx="3972852" cy="3676650"/>
            </a:xfrm>
          </p:grpSpPr>
          <p:pic>
            <p:nvPicPr>
              <p:cNvPr id="82" name="Picture 55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5780748" y="5257800"/>
                <a:ext cx="315252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54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2667000" y="4267200"/>
                <a:ext cx="315252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56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2123148" y="1905000"/>
                <a:ext cx="315252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6" name="Group 62"/>
            <p:cNvGrpSpPr>
              <a:grpSpLocks/>
            </p:cNvGrpSpPr>
            <p:nvPr/>
          </p:nvGrpSpPr>
          <p:grpSpPr bwMode="auto">
            <a:xfrm>
              <a:off x="2065338" y="2057399"/>
              <a:ext cx="3954462" cy="3352799"/>
              <a:chOff x="2065872" y="2057400"/>
              <a:chExt cx="3953928" cy="3352799"/>
            </a:xfrm>
          </p:grpSpPr>
          <p:grpSp>
            <p:nvGrpSpPr>
              <p:cNvPr id="78" name="Group 48"/>
              <p:cNvGrpSpPr>
                <a:grpSpLocks/>
              </p:cNvGrpSpPr>
              <p:nvPr/>
            </p:nvGrpSpPr>
            <p:grpSpPr bwMode="auto">
              <a:xfrm>
                <a:off x="2065872" y="4584106"/>
                <a:ext cx="3953928" cy="826093"/>
                <a:chOff x="2065872" y="4584106"/>
                <a:chExt cx="3953928" cy="826093"/>
              </a:xfrm>
            </p:grpSpPr>
            <p:sp>
              <p:nvSpPr>
                <p:cNvPr id="80" name="Freeform 13"/>
                <p:cNvSpPr>
                  <a:spLocks/>
                </p:cNvSpPr>
                <p:nvPr/>
              </p:nvSpPr>
              <p:spPr bwMode="auto">
                <a:xfrm flipH="1">
                  <a:off x="5562600" y="5072062"/>
                  <a:ext cx="457200" cy="338137"/>
                </a:xfrm>
                <a:custGeom>
                  <a:avLst/>
                  <a:gdLst>
                    <a:gd name="T0" fmla="*/ 2147483647 w 736"/>
                    <a:gd name="T1" fmla="*/ 2147483647 h 1056"/>
                    <a:gd name="T2" fmla="*/ 2147483647 w 736"/>
                    <a:gd name="T3" fmla="*/ 2147483647 h 1056"/>
                    <a:gd name="T4" fmla="*/ 2147483647 w 736"/>
                    <a:gd name="T5" fmla="*/ 0 h 1056"/>
                    <a:gd name="T6" fmla="*/ 0 60000 65536"/>
                    <a:gd name="T7" fmla="*/ 0 60000 65536"/>
                    <a:gd name="T8" fmla="*/ 0 60000 65536"/>
                    <a:gd name="T9" fmla="*/ 0 w 736"/>
                    <a:gd name="T10" fmla="*/ 0 h 1056"/>
                    <a:gd name="T11" fmla="*/ 736 w 736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36" h="1056">
                      <a:moveTo>
                        <a:pt x="64" y="1056"/>
                      </a:moveTo>
                      <a:cubicBezTo>
                        <a:pt x="32" y="856"/>
                        <a:pt x="0" y="656"/>
                        <a:pt x="112" y="480"/>
                      </a:cubicBezTo>
                      <a:cubicBezTo>
                        <a:pt x="224" y="304"/>
                        <a:pt x="480" y="152"/>
                        <a:pt x="736" y="0"/>
                      </a:cubicBez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latin typeface="Calibri" charset="0"/>
                  </a:endParaRPr>
                </a:p>
              </p:txBody>
            </p:sp>
            <p:sp>
              <p:nvSpPr>
                <p:cNvPr id="81" name="Freeform 13"/>
                <p:cNvSpPr>
                  <a:spLocks/>
                </p:cNvSpPr>
                <p:nvPr/>
              </p:nvSpPr>
              <p:spPr bwMode="auto">
                <a:xfrm rot="8918387" flipH="1">
                  <a:off x="2065872" y="4584106"/>
                  <a:ext cx="653755" cy="76766"/>
                </a:xfrm>
                <a:custGeom>
                  <a:avLst/>
                  <a:gdLst>
                    <a:gd name="T0" fmla="*/ 2147483647 w 736"/>
                    <a:gd name="T1" fmla="*/ 2147483647 h 1056"/>
                    <a:gd name="T2" fmla="*/ 2147483647 w 736"/>
                    <a:gd name="T3" fmla="*/ 2147483647 h 1056"/>
                    <a:gd name="T4" fmla="*/ 2147483647 w 736"/>
                    <a:gd name="T5" fmla="*/ 0 h 1056"/>
                    <a:gd name="T6" fmla="*/ 0 60000 65536"/>
                    <a:gd name="T7" fmla="*/ 0 60000 65536"/>
                    <a:gd name="T8" fmla="*/ 0 60000 65536"/>
                    <a:gd name="T9" fmla="*/ 0 w 736"/>
                    <a:gd name="T10" fmla="*/ 0 h 1056"/>
                    <a:gd name="T11" fmla="*/ 736 w 736"/>
                    <a:gd name="T12" fmla="*/ 1056 h 1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36" h="1056">
                      <a:moveTo>
                        <a:pt x="64" y="1056"/>
                      </a:moveTo>
                      <a:cubicBezTo>
                        <a:pt x="32" y="856"/>
                        <a:pt x="0" y="656"/>
                        <a:pt x="112" y="480"/>
                      </a:cubicBezTo>
                      <a:cubicBezTo>
                        <a:pt x="224" y="304"/>
                        <a:pt x="480" y="152"/>
                        <a:pt x="736" y="0"/>
                      </a:cubicBezTo>
                    </a:path>
                  </a:pathLst>
                </a:custGeom>
                <a:noFill/>
                <a:ln w="5715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800" dirty="0">
                    <a:latin typeface="Calibri" charset="0"/>
                  </a:endParaRPr>
                </a:p>
              </p:txBody>
            </p:sp>
          </p:grp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 flipH="1">
                <a:off x="2362200" y="2057400"/>
                <a:ext cx="76200" cy="414337"/>
              </a:xfrm>
              <a:custGeom>
                <a:avLst/>
                <a:gdLst>
                  <a:gd name="T0" fmla="*/ 2147483647 w 736"/>
                  <a:gd name="T1" fmla="*/ 2147483647 h 1056"/>
                  <a:gd name="T2" fmla="*/ 2147483647 w 736"/>
                  <a:gd name="T3" fmla="*/ 2147483647 h 1056"/>
                  <a:gd name="T4" fmla="*/ 2147483647 w 736"/>
                  <a:gd name="T5" fmla="*/ 0 h 1056"/>
                  <a:gd name="T6" fmla="*/ 0 60000 65536"/>
                  <a:gd name="T7" fmla="*/ 0 60000 65536"/>
                  <a:gd name="T8" fmla="*/ 0 60000 65536"/>
                  <a:gd name="T9" fmla="*/ 0 w 736"/>
                  <a:gd name="T10" fmla="*/ 0 h 1056"/>
                  <a:gd name="T11" fmla="*/ 736 w 736"/>
                  <a:gd name="T12" fmla="*/ 1056 h 1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36" h="1056">
                    <a:moveTo>
                      <a:pt x="64" y="1056"/>
                    </a:moveTo>
                    <a:cubicBezTo>
                      <a:pt x="32" y="856"/>
                      <a:pt x="0" y="656"/>
                      <a:pt x="112" y="480"/>
                    </a:cubicBezTo>
                    <a:cubicBezTo>
                      <a:pt x="224" y="304"/>
                      <a:pt x="480" y="152"/>
                      <a:pt x="736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Calibri" charset="0"/>
                </a:endParaRPr>
              </a:p>
            </p:txBody>
          </p:sp>
        </p:grpSp>
        <p:sp>
          <p:nvSpPr>
            <p:cNvPr id="77" name="TextBox 76"/>
            <p:cNvSpPr txBox="1">
              <a:spLocks noChangeArrowheads="1"/>
            </p:cNvSpPr>
            <p:nvPr/>
          </p:nvSpPr>
          <p:spPr bwMode="auto">
            <a:xfrm>
              <a:off x="4267200" y="4800600"/>
              <a:ext cx="9779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“V2V”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3333FF"/>
                </a:solidFill>
              </a:rPr>
              <a:t>Routing in Vehicular Mesh Networks</a:t>
            </a:r>
            <a:endParaRPr lang="en-US" sz="42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r>
              <a:rPr lang="en-US" sz="2800" dirty="0"/>
              <a:t>Longevity of links useful – avoids expensive </a:t>
            </a:r>
            <a:r>
              <a:rPr lang="en-US" sz="2800" dirty="0" smtClean="0"/>
              <a:t>repairs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Connection Time Estimate (CTE)</a:t>
            </a:r>
          </a:p>
          <a:p>
            <a:pPr lvl="1"/>
            <a:r>
              <a:rPr lang="en-US" sz="2600" dirty="0"/>
              <a:t>Use </a:t>
            </a:r>
            <a:r>
              <a:rPr lang="en-US" sz="2600" dirty="0" smtClean="0">
                <a:solidFill>
                  <a:srgbClr val="FF0000"/>
                </a:solidFill>
              </a:rPr>
              <a:t>heading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speed</a:t>
            </a:r>
            <a:r>
              <a:rPr lang="en-US" sz="2600" dirty="0" smtClean="0"/>
              <a:t> to </a:t>
            </a:r>
            <a:r>
              <a:rPr lang="en-US" sz="2600" dirty="0"/>
              <a:t>predict connection </a:t>
            </a:r>
            <a:r>
              <a:rPr lang="en-US" sz="2600" dirty="0" smtClean="0"/>
              <a:t>duration</a:t>
            </a:r>
            <a:endParaRPr lang="en-US" sz="2600" dirty="0"/>
          </a:p>
          <a:p>
            <a:pPr lvl="1"/>
            <a:r>
              <a:rPr lang="en-US" sz="2600" dirty="0"/>
              <a:t>Link between nodes heading in the </a:t>
            </a:r>
            <a:r>
              <a:rPr lang="en-US" sz="2600" dirty="0" smtClean="0"/>
              <a:t>similar direction </a:t>
            </a:r>
            <a:r>
              <a:rPr lang="en-US" sz="2600" dirty="0"/>
              <a:t>tend to last </a:t>
            </a:r>
            <a:r>
              <a:rPr lang="en-US" sz="2600" dirty="0" smtClean="0"/>
              <a:t>longer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3333FF"/>
                </a:solidFill>
              </a:rPr>
              <a:t>Routing in Vehicular Mesh Networks</a:t>
            </a:r>
            <a:endParaRPr lang="en-US" sz="42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r>
              <a:rPr lang="en-US" sz="2800" dirty="0"/>
              <a:t>Longevity of links useful – avoids expensive </a:t>
            </a:r>
            <a:r>
              <a:rPr lang="en-US" sz="2800" dirty="0" smtClean="0"/>
              <a:t>repairs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Connection Time Estimate (CTE)</a:t>
            </a:r>
          </a:p>
          <a:p>
            <a:pPr lvl="1"/>
            <a:r>
              <a:rPr lang="en-US" sz="2600" dirty="0"/>
              <a:t>Use </a:t>
            </a:r>
            <a:r>
              <a:rPr lang="en-US" sz="2600" dirty="0" smtClean="0">
                <a:solidFill>
                  <a:srgbClr val="FF0000"/>
                </a:solidFill>
              </a:rPr>
              <a:t>heading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speed</a:t>
            </a:r>
            <a:r>
              <a:rPr lang="en-US" sz="2600" dirty="0" smtClean="0"/>
              <a:t> to </a:t>
            </a:r>
            <a:r>
              <a:rPr lang="en-US" sz="2600" dirty="0"/>
              <a:t>predict connection </a:t>
            </a:r>
            <a:r>
              <a:rPr lang="en-US" sz="2600" dirty="0" smtClean="0"/>
              <a:t>duration</a:t>
            </a:r>
            <a:endParaRPr lang="en-US" sz="2600" dirty="0"/>
          </a:p>
          <a:p>
            <a:pPr lvl="1"/>
            <a:r>
              <a:rPr lang="en-US" sz="2600" dirty="0"/>
              <a:t>Link between nodes heading in the </a:t>
            </a:r>
            <a:r>
              <a:rPr lang="en-US" sz="2600" dirty="0" smtClean="0"/>
              <a:t>similar direction </a:t>
            </a:r>
            <a:r>
              <a:rPr lang="en-US" sz="2600" dirty="0"/>
              <a:t>tend to last </a:t>
            </a:r>
            <a:r>
              <a:rPr lang="en-US" sz="2600" dirty="0" smtClean="0"/>
              <a:t>longer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4038600"/>
            <a:ext cx="5943600" cy="2362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0" y="4235820"/>
            <a:ext cx="2125440" cy="1967759"/>
            <a:chOff x="693960" y="546841"/>
            <a:chExt cx="2125440" cy="2272559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960" y="546841"/>
              <a:ext cx="2125440" cy="22725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625761" y="1342221"/>
              <a:ext cx="105120" cy="102251"/>
            </a:xfrm>
            <a:prstGeom prst="ellipse">
              <a:avLst/>
            </a:prstGeom>
            <a:solidFill>
              <a:srgbClr val="C90016"/>
            </a:solidFill>
            <a:ln w="9525">
              <a:solidFill>
                <a:srgbClr val="C90016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463040" y="1929803"/>
              <a:ext cx="105120" cy="102251"/>
            </a:xfrm>
            <a:prstGeom prst="ellipse">
              <a:avLst/>
            </a:prstGeom>
            <a:solidFill>
              <a:srgbClr val="C90016"/>
            </a:solidFill>
            <a:ln w="9525">
              <a:solidFill>
                <a:srgbClr val="C90016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1450081" y="1451672"/>
              <a:ext cx="210240" cy="414764"/>
            </a:xfrm>
            <a:prstGeom prst="line">
              <a:avLst/>
            </a:prstGeom>
            <a:noFill/>
            <a:ln w="18360">
              <a:solidFill>
                <a:srgbClr val="C90016"/>
              </a:solidFill>
              <a:round/>
              <a:headEnd/>
              <a:tailEnd type="triangle" w="med" len="med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1549441" y="1929803"/>
              <a:ext cx="557280" cy="36004"/>
            </a:xfrm>
            <a:prstGeom prst="line">
              <a:avLst/>
            </a:prstGeom>
            <a:noFill/>
            <a:ln w="18360">
              <a:solidFill>
                <a:srgbClr val="C90016"/>
              </a:solidFill>
              <a:round/>
              <a:headEnd/>
              <a:tailEnd type="triangle" w="med" len="med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67124" y="4204440"/>
            <a:ext cx="1877402" cy="1999139"/>
            <a:chOff x="622080" y="3899641"/>
            <a:chExt cx="2125440" cy="22725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2080" y="3899641"/>
              <a:ext cx="2125440" cy="22725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885480" y="5231750"/>
              <a:ext cx="105120" cy="10225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972240" y="5334000"/>
              <a:ext cx="475560" cy="0"/>
            </a:xfrm>
            <a:prstGeom prst="line">
              <a:avLst/>
            </a:prstGeom>
            <a:noFill/>
            <a:ln w="1836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lIns="82945" tIns="41473" rIns="82945" bIns="41473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25"/>
            <p:cNvGrpSpPr/>
            <p:nvPr/>
          </p:nvGrpSpPr>
          <p:grpSpPr>
            <a:xfrm rot="16200000">
              <a:off x="2347713" y="5043662"/>
              <a:ext cx="105120" cy="685797"/>
              <a:chOff x="1463040" y="5260873"/>
              <a:chExt cx="105120" cy="620704"/>
            </a:xfrm>
          </p:grpSpPr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1463040" y="5260873"/>
                <a:ext cx="105120" cy="10225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H="1">
                <a:off x="1499041" y="5328559"/>
                <a:ext cx="20160" cy="553018"/>
              </a:xfrm>
              <a:prstGeom prst="line">
                <a:avLst/>
              </a:prstGeom>
              <a:noFill/>
              <a:ln w="1836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82945" tIns="41473" rIns="82945" bIns="41473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45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solidFill>
                  <a:srgbClr val="3333FF"/>
                </a:solidFill>
              </a:rPr>
              <a:t>Routing in Vehicular Mesh Networks</a:t>
            </a:r>
            <a:endParaRPr lang="en-US" sz="4200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38600"/>
          </a:xfrm>
        </p:spPr>
        <p:txBody>
          <a:bodyPr/>
          <a:lstStyle/>
          <a:p>
            <a:r>
              <a:rPr lang="en-US" sz="2800" dirty="0"/>
              <a:t>Longevity of links useful – avoids expensive </a:t>
            </a:r>
            <a:r>
              <a:rPr lang="en-US" sz="2800" dirty="0" smtClean="0"/>
              <a:t>repairs</a:t>
            </a:r>
          </a:p>
          <a:p>
            <a:r>
              <a:rPr lang="en-US" sz="2800" dirty="0">
                <a:solidFill>
                  <a:srgbClr val="0070C0"/>
                </a:solidFill>
              </a:rPr>
              <a:t>Connection Time Estimate (CTE)</a:t>
            </a:r>
          </a:p>
          <a:p>
            <a:pPr lvl="1"/>
            <a:r>
              <a:rPr lang="en-US" sz="2600" dirty="0"/>
              <a:t>Use </a:t>
            </a:r>
            <a:r>
              <a:rPr lang="en-US" sz="2600" dirty="0" smtClean="0">
                <a:solidFill>
                  <a:srgbClr val="FF0000"/>
                </a:solidFill>
              </a:rPr>
              <a:t>heading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speed</a:t>
            </a:r>
            <a:r>
              <a:rPr lang="en-US" sz="2600" dirty="0" smtClean="0"/>
              <a:t> to </a:t>
            </a:r>
            <a:r>
              <a:rPr lang="en-US" sz="2600" dirty="0"/>
              <a:t>predict connection </a:t>
            </a:r>
            <a:r>
              <a:rPr lang="en-US" sz="2600" dirty="0" smtClean="0"/>
              <a:t>duration</a:t>
            </a:r>
            <a:endParaRPr lang="en-US" sz="2600" dirty="0"/>
          </a:p>
          <a:p>
            <a:pPr lvl="1"/>
            <a:r>
              <a:rPr lang="en-US" sz="2600" dirty="0"/>
              <a:t>Link between nodes heading in the </a:t>
            </a:r>
            <a:r>
              <a:rPr lang="en-US" sz="2600" dirty="0" smtClean="0"/>
              <a:t>similar direction </a:t>
            </a:r>
            <a:r>
              <a:rPr lang="en-US" sz="2600" dirty="0"/>
              <a:t>tend to last </a:t>
            </a:r>
            <a:r>
              <a:rPr lang="en-US" sz="2600" dirty="0" smtClean="0"/>
              <a:t>longer</a:t>
            </a:r>
          </a:p>
          <a:p>
            <a:pPr lvl="1"/>
            <a:r>
              <a:rPr lang="en-US" sz="2600" dirty="0" smtClean="0"/>
              <a:t>Speed is inversely correlated to connection duration</a:t>
            </a:r>
          </a:p>
          <a:p>
            <a:r>
              <a:rPr lang="en-US" sz="3000" dirty="0" smtClean="0"/>
              <a:t>Empirical evaluation on taxi traces</a:t>
            </a:r>
          </a:p>
          <a:p>
            <a:pPr lvl="1"/>
            <a:r>
              <a:rPr lang="en-US" sz="2600" dirty="0" smtClean="0"/>
              <a:t>15 networks, 100 vehicles each</a:t>
            </a:r>
          </a:p>
          <a:p>
            <a:pPr lvl="1"/>
            <a:endParaRPr lang="en-US" sz="2600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86585" y="5638800"/>
            <a:ext cx="6619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 (Body)"/>
              </a:rPr>
              <a:t>Links with large CTE lasted 4 to 5 times longer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 (Body)"/>
              </a:rPr>
              <a:t>than the median duration over all links</a:t>
            </a:r>
            <a:endParaRPr lang="en-US" sz="2400" dirty="0">
              <a:solidFill>
                <a:srgbClr val="FF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798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3657600"/>
            <a:ext cx="2545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Rate Adaptation</a:t>
            </a:r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638800" y="38862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7" idx="1"/>
          </p:cNvCxnSpPr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5638800" y="3429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41360" y="3124200"/>
            <a:ext cx="23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AP Association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 flipH="1" flipV="1">
            <a:off x="5600700" y="2552700"/>
            <a:ext cx="53340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27985" y="2667000"/>
            <a:ext cx="289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Topo Maintenance</a:t>
            </a:r>
          </a:p>
        </p:txBody>
      </p:sp>
      <p:cxnSp>
        <p:nvCxnSpPr>
          <p:cNvPr id="75" name="Straight Connector 74"/>
          <p:cNvCxnSpPr>
            <a:stCxn id="7" idx="3"/>
            <a:endCxn id="74" idx="1"/>
          </p:cNvCxnSpPr>
          <p:nvPr/>
        </p:nvCxnSpPr>
        <p:spPr>
          <a:xfrm flipV="1">
            <a:off x="5638800" y="2928610"/>
            <a:ext cx="489185" cy="3479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72200" y="4191000"/>
            <a:ext cx="2800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Packet Scheduling</a:t>
            </a:r>
          </a:p>
        </p:txBody>
      </p:sp>
      <p:cxnSp>
        <p:nvCxnSpPr>
          <p:cNvPr id="79" name="Straight Connector 78"/>
          <p:cNvCxnSpPr>
            <a:endCxn id="78" idx="1"/>
          </p:cNvCxnSpPr>
          <p:nvPr/>
        </p:nvCxnSpPr>
        <p:spPr>
          <a:xfrm>
            <a:off x="5638800" y="4038600"/>
            <a:ext cx="533400" cy="4140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38800" y="54864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172200" y="5267980"/>
            <a:ext cx="212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Power Saving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5638800" y="4648200"/>
            <a:ext cx="533400" cy="22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162259" y="4734580"/>
            <a:ext cx="2950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Adapt Cyclic Prefix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5638800" y="1905000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019800" y="1600200"/>
            <a:ext cx="316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+mn-lt"/>
              </a:rPr>
              <a:t>Network Monitoring</a:t>
            </a:r>
          </a:p>
        </p:txBody>
      </p:sp>
      <p:cxnSp>
        <p:nvCxnSpPr>
          <p:cNvPr id="90" name="Elbow Connector 89"/>
          <p:cNvCxnSpPr>
            <a:endCxn id="9" idx="1"/>
          </p:cNvCxnSpPr>
          <p:nvPr/>
        </p:nvCxnSpPr>
        <p:spPr>
          <a:xfrm rot="16200000" flipH="1">
            <a:off x="1676400" y="2590800"/>
            <a:ext cx="2286000" cy="1524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295127" y="447669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102" name="Elbow Connector 89"/>
          <p:cNvCxnSpPr>
            <a:endCxn id="15" idx="1"/>
          </p:cNvCxnSpPr>
          <p:nvPr/>
        </p:nvCxnSpPr>
        <p:spPr>
          <a:xfrm>
            <a:off x="1828800" y="3733800"/>
            <a:ext cx="1752600" cy="15240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098542" y="2209800"/>
            <a:ext cx="106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Location</a:t>
            </a: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96000" y="2133600"/>
            <a:ext cx="274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Vehicular Routing</a:t>
            </a:r>
          </a:p>
        </p:txBody>
      </p:sp>
      <p:cxnSp>
        <p:nvCxnSpPr>
          <p:cNvPr id="63" name="Shape 62"/>
          <p:cNvCxnSpPr>
            <a:stCxn id="54" idx="3"/>
          </p:cNvCxnSpPr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629400" y="1828800"/>
            <a:ext cx="1981200" cy="297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Hint Aware Protocols</a:t>
            </a:r>
            <a:endParaRPr lang="en-US" sz="2800" dirty="0"/>
          </a:p>
        </p:txBody>
      </p:sp>
      <p:cxnSp>
        <p:nvCxnSpPr>
          <p:cNvPr id="25" name="Elbow Connector 24"/>
          <p:cNvCxnSpPr/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6196" y="3867090"/>
            <a:ext cx="133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30" name="Elbow Connector 2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1676400" y="2590800"/>
            <a:ext cx="2286000" cy="1524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95127" y="447669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36" name="Elbow Connector 89"/>
          <p:cNvCxnSpPr/>
          <p:nvPr/>
        </p:nvCxnSpPr>
        <p:spPr>
          <a:xfrm>
            <a:off x="1828800" y="3733800"/>
            <a:ext cx="1752600" cy="15240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33600" y="3409890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98542" y="2209800"/>
            <a:ext cx="106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Location</a:t>
            </a:r>
          </a:p>
        </p:txBody>
      </p:sp>
      <p:cxnSp>
        <p:nvCxnSpPr>
          <p:cNvPr id="48" name="Shape 62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990600"/>
            <a:ext cx="1905000" cy="37338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4735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Sensor Library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1828800"/>
            <a:ext cx="1981200" cy="297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Hint Aware Protocols</a:t>
            </a:r>
            <a:endParaRPr lang="en-US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Hint-Aware Protocol Architecture</a:t>
            </a:r>
            <a:endParaRPr lang="en-US" sz="3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0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Static  		vs. 		Mobile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1600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1145" y="3886200"/>
            <a:ext cx="775855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4600" y="1447801"/>
            <a:ext cx="65532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 constantly changing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Channel</a:t>
            </a:r>
            <a:r>
              <a:rPr lang="en-US" sz="2800" dirty="0" smtClean="0">
                <a:latin typeface="+mn-lt"/>
                <a:cs typeface="+mn-cs"/>
              </a:rPr>
              <a:t> assessments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quickly outdated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Protocols should not maintain long histories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6477000" cy="1447800"/>
          </a:xfrm>
        </p:spPr>
        <p:txBody>
          <a:bodyPr/>
          <a:lstStyle/>
          <a:p>
            <a:r>
              <a:rPr lang="en-US" dirty="0" smtClean="0"/>
              <a:t>Channel relatively stable</a:t>
            </a:r>
          </a:p>
          <a:p>
            <a:pPr lvl="1"/>
            <a:r>
              <a:rPr lang="en-US" dirty="0" smtClean="0"/>
              <a:t>Protocols can average estimates</a:t>
            </a:r>
          </a:p>
          <a:p>
            <a:pPr lvl="1"/>
            <a:r>
              <a:rPr lang="en-US" dirty="0" smtClean="0"/>
              <a:t>Ignore short-term variations</a:t>
            </a:r>
          </a:p>
        </p:txBody>
      </p:sp>
      <p:sp>
        <p:nvSpPr>
          <p:cNvPr id="8" name="Lightning Bolt 7"/>
          <p:cNvSpPr/>
          <p:nvPr/>
        </p:nvSpPr>
        <p:spPr>
          <a:xfrm>
            <a:off x="1676400" y="2743200"/>
            <a:ext cx="304800" cy="1143000"/>
          </a:xfrm>
          <a:prstGeom prst="lightningBol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0074E-6 L 0.36754 -0.0821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4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990600"/>
            <a:ext cx="1905000" cy="37338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838200" y="4905233"/>
            <a:ext cx="4583006" cy="12954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1077805" y="5552933"/>
            <a:ext cx="1905000" cy="47369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UDP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87605" y="5552933"/>
            <a:ext cx="1905000" cy="47369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4735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Sensor Library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901" y="4981433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Hint Transport Layer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1828800"/>
            <a:ext cx="1981200" cy="297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Hint Aware Protocols</a:t>
            </a:r>
            <a:endParaRPr lang="en-US" sz="28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39036" y="6026624"/>
            <a:ext cx="0" cy="4503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86200" y="6026624"/>
            <a:ext cx="0" cy="4503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430605" y="6026625"/>
            <a:ext cx="0" cy="45037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86000" y="5972033"/>
            <a:ext cx="0" cy="45037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71600" y="6488668"/>
            <a:ext cx="13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UDP Packets</a:t>
            </a:r>
            <a:endParaRPr lang="en-US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06926" y="6477000"/>
            <a:ext cx="15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802.11 Frames</a:t>
            </a:r>
            <a:endParaRPr lang="en-US" dirty="0">
              <a:latin typeface="+mj-lt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Hint-Aware Protocol Architecture</a:t>
            </a:r>
            <a:endParaRPr lang="en-US" sz="3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5486400" cy="5605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990600"/>
            <a:ext cx="1905000" cy="37338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838200" y="4905233"/>
            <a:ext cx="4583006" cy="12954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1077805" y="5552933"/>
            <a:ext cx="1905000" cy="47369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UDP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87605" y="5552933"/>
            <a:ext cx="1905000" cy="473691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214735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Sensor Library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8901" y="4981433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Hint Transport Layer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82806" y="2362200"/>
            <a:ext cx="2351194" cy="20574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6629400" y="1828800"/>
            <a:ext cx="1981200" cy="2971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Hint Aware Protocols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2826603"/>
            <a:ext cx="1900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Sensor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Hint Manager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34000" y="2971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4000" y="3810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29151" y="2602468"/>
            <a:ext cx="107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REGISTER</a:t>
            </a:r>
            <a:endParaRPr lang="en-US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2579" y="29834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SEND</a:t>
            </a:r>
            <a:endParaRPr lang="en-US" dirty="0">
              <a:latin typeface="+mj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133600" y="2931994"/>
            <a:ext cx="849205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133600" y="3733800"/>
            <a:ext cx="849206" cy="0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87791" y="2524709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Query</a:t>
            </a:r>
            <a:endParaRPr lang="en-US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87791" y="3810000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Hints</a:t>
            </a:r>
            <a:endParaRPr lang="en-US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3886200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Hints</a:t>
            </a:r>
            <a:endParaRPr lang="en-US" dirty="0">
              <a:latin typeface="+mj-lt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29000" y="4426424"/>
            <a:ext cx="0" cy="4503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962400" y="4426424"/>
            <a:ext cx="0" cy="4503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43200" y="1066800"/>
            <a:ext cx="2475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Hint Service</a:t>
            </a:r>
            <a:endParaRPr lang="en-US" sz="3600" b="1" dirty="0"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39036" y="6026624"/>
            <a:ext cx="0" cy="4503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886200" y="6026624"/>
            <a:ext cx="0" cy="450376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430605" y="6026625"/>
            <a:ext cx="0" cy="45037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286000" y="5972033"/>
            <a:ext cx="0" cy="45037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71600" y="6488668"/>
            <a:ext cx="134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UDP Packets</a:t>
            </a:r>
            <a:endParaRPr lang="en-US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06926" y="6477000"/>
            <a:ext cx="15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802.11 Frames</a:t>
            </a:r>
            <a:endParaRPr lang="en-US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67000" y="4419600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Hints</a:t>
            </a:r>
            <a:endParaRPr lang="en-US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38600" y="4507468"/>
            <a:ext cx="156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Received Hints</a:t>
            </a:r>
            <a:endParaRPr lang="en-US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1201" y="5105400"/>
            <a:ext cx="267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- Android Service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91200" y="5618202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- Linux Click Module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sz="3400" dirty="0" smtClean="0">
                <a:solidFill>
                  <a:srgbClr val="3333FF"/>
                </a:solidFill>
              </a:rPr>
              <a:t>Hint-Aware Protocol Architecture</a:t>
            </a:r>
            <a:endParaRPr lang="en-US" sz="3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40" grpId="0"/>
      <p:bldP spid="41" grpId="0"/>
      <p:bldP spid="42" grpId="0"/>
      <p:bldP spid="61" grpId="0"/>
      <p:bldP spid="62" grpId="0"/>
      <p:bldP spid="45" grpId="0"/>
      <p:bldP spid="6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Limitations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Accelerometer, Compass is cheap but GPS is not.</a:t>
            </a:r>
          </a:p>
          <a:p>
            <a:pPr lvl="1"/>
            <a:r>
              <a:rPr lang="en-US" dirty="0" smtClean="0"/>
              <a:t>Dynamically adapt sample rates</a:t>
            </a:r>
          </a:p>
          <a:p>
            <a:pPr lvl="1"/>
            <a:r>
              <a:rPr lang="en-US" dirty="0" smtClean="0"/>
              <a:t>Triggered sensing</a:t>
            </a:r>
          </a:p>
          <a:p>
            <a:pPr lvl="1"/>
            <a:r>
              <a:rPr lang="en-US" dirty="0" smtClean="0"/>
              <a:t>Low cost sensing - training based</a:t>
            </a:r>
          </a:p>
          <a:p>
            <a:r>
              <a:rPr lang="en-US" dirty="0" smtClean="0"/>
              <a:t>Calibration across device types</a:t>
            </a:r>
          </a:p>
          <a:p>
            <a:pPr lvl="1"/>
            <a:r>
              <a:rPr lang="en-US" dirty="0" smtClean="0"/>
              <a:t>Movement hint required no calibration</a:t>
            </a:r>
          </a:p>
          <a:p>
            <a:pPr lvl="1"/>
            <a:r>
              <a:rPr lang="en-US" dirty="0" smtClean="0"/>
              <a:t>Walking hint required tuning</a:t>
            </a:r>
          </a:p>
          <a:p>
            <a:r>
              <a:rPr lang="en-US" dirty="0" smtClean="0"/>
              <a:t>Privacy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Related Work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Wireless power saving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WakeOnWireless</a:t>
            </a:r>
            <a:r>
              <a:rPr lang="en-US" sz="2400" dirty="0" smtClean="0"/>
              <a:t>: Low power radio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Cell2Notify</a:t>
            </a:r>
            <a:r>
              <a:rPr lang="en-US" sz="2400" dirty="0" smtClean="0"/>
              <a:t>: GSM radio to wakeup WiFi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Blue-Fi</a:t>
            </a:r>
            <a:r>
              <a:rPr lang="en-US" sz="2400" dirty="0" smtClean="0"/>
              <a:t>: Bluetooth and GSM to predict WiFi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AP selection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Mobisteer</a:t>
            </a:r>
            <a:r>
              <a:rPr lang="en-US" sz="2400" dirty="0" smtClean="0"/>
              <a:t>: Location and speed to select AP and antenna orientation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Breadcrumbs</a:t>
            </a:r>
            <a:r>
              <a:rPr lang="en-US" sz="2400" dirty="0" smtClean="0"/>
              <a:t>: Use location to build a HMM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Rate Adaptation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CARS</a:t>
            </a:r>
            <a:r>
              <a:rPr lang="en-US" sz="2400" dirty="0" smtClean="0"/>
              <a:t>: Train using speed and heading from GPS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Take-Away Message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Truly mobile devices will soon be dominant</a:t>
            </a:r>
          </a:p>
          <a:p>
            <a:pPr lvl="1"/>
            <a:r>
              <a:rPr lang="en-US" dirty="0" smtClean="0"/>
              <a:t>Variety of mobility modes poses problems for wireless protocols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Sensors on these devices give us a new opportunity to develop network protocols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Protocol architecture using </a:t>
            </a:r>
            <a:r>
              <a:rPr lang="en-US" i="1" dirty="0" smtClean="0">
                <a:solidFill>
                  <a:srgbClr val="FF0000"/>
                </a:solidFill>
              </a:rPr>
              <a:t>sensor hints</a:t>
            </a:r>
            <a:r>
              <a:rPr lang="en-US" dirty="0" smtClean="0">
                <a:solidFill>
                  <a:srgbClr val="FF0000"/>
                </a:solidFill>
              </a:rPr>
              <a:t> can significantly improve MAC, link, network layers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513" y="3733800"/>
            <a:ext cx="877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3" y="1676400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4343400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713" y="1676400"/>
            <a:ext cx="14287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913" y="3657600"/>
            <a:ext cx="1701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098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8288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672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0386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49400" y="5791200"/>
            <a:ext cx="652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alibri" pitchFamily="34" charset="0"/>
              </a:rPr>
              <a:t>How frequently should nodes probe?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1331912"/>
            <a:ext cx="3025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Delivery Probability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latin typeface="Calibri" pitchFamily="34" charset="0"/>
              </a:rPr>
              <a:t> ETX, ETT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81400" y="2524780"/>
            <a:ext cx="1187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Probes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Infrequent Probing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513" y="3733800"/>
            <a:ext cx="877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3" y="1676400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4343400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713" y="1676400"/>
            <a:ext cx="14287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913" y="3657600"/>
            <a:ext cx="1701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096000" y="2667000"/>
            <a:ext cx="1141413" cy="83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10100" y="30099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71800" y="2362200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2427288" y="4724400"/>
            <a:ext cx="1306512" cy="157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1963738" y="2667000"/>
            <a:ext cx="4970462" cy="1752600"/>
          </a:xfrm>
          <a:custGeom>
            <a:avLst/>
            <a:gdLst>
              <a:gd name="connsiteX0" fmla="*/ 0 w 5691117"/>
              <a:gd name="connsiteY0" fmla="*/ 529988 h 557284"/>
              <a:gd name="connsiteX1" fmla="*/ 1569493 w 5691117"/>
              <a:gd name="connsiteY1" fmla="*/ 79612 h 557284"/>
              <a:gd name="connsiteX2" fmla="*/ 4080681 w 5691117"/>
              <a:gd name="connsiteY2" fmla="*/ 79612 h 557284"/>
              <a:gd name="connsiteX3" fmla="*/ 5691117 w 5691117"/>
              <a:gd name="connsiteY3" fmla="*/ 557284 h 55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1117" h="557284">
                <a:moveTo>
                  <a:pt x="0" y="529988"/>
                </a:moveTo>
                <a:cubicBezTo>
                  <a:pt x="444690" y="342331"/>
                  <a:pt x="889380" y="154675"/>
                  <a:pt x="1569493" y="79612"/>
                </a:cubicBezTo>
                <a:cubicBezTo>
                  <a:pt x="2249606" y="4549"/>
                  <a:pt x="3393744" y="0"/>
                  <a:pt x="4080681" y="79612"/>
                </a:cubicBezTo>
                <a:cubicBezTo>
                  <a:pt x="4767618" y="159224"/>
                  <a:pt x="5229367" y="358254"/>
                  <a:pt x="5691117" y="55728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4038600" y="2362200"/>
            <a:ext cx="12192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12525" y="5715000"/>
            <a:ext cx="5253554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Inaccurate link estimation leads to </a:t>
            </a:r>
          </a:p>
          <a:p>
            <a:pPr algn="ctr"/>
            <a:r>
              <a:rPr lang="en-US" sz="2800" dirty="0" smtClean="0"/>
              <a:t>poor throughput</a:t>
            </a:r>
            <a:endParaRPr lang="en-US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951E-6 L 0.10642 0.227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Probing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513" y="3733800"/>
            <a:ext cx="8778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9513" y="1676400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713" y="4343400"/>
            <a:ext cx="1171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713" y="1676400"/>
            <a:ext cx="14287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7913" y="3657600"/>
            <a:ext cx="17018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096000" y="2667000"/>
            <a:ext cx="1141413" cy="836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610100" y="30099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71800" y="2362200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</p:cNvCxnSpPr>
          <p:nvPr/>
        </p:nvCxnSpPr>
        <p:spPr>
          <a:xfrm flipV="1">
            <a:off x="2427288" y="4724400"/>
            <a:ext cx="1306512" cy="157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098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8288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0386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672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4038600"/>
            <a:ext cx="51276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69005" y="5877580"/>
            <a:ext cx="4043031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Probing wastes bandwidth</a:t>
            </a:r>
            <a:endParaRPr lang="en-US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Probability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4864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5562600"/>
            <a:ext cx="5731441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Mobility causes delivery probability to</a:t>
            </a:r>
          </a:p>
          <a:p>
            <a:pPr algn="ctr"/>
            <a:r>
              <a:rPr lang="en-US" sz="2800" dirty="0" smtClean="0"/>
              <a:t>fluctuate with bigger jumps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199" y="4953000"/>
            <a:ext cx="6553201" cy="1371600"/>
          </a:xfrm>
        </p:spPr>
        <p:txBody>
          <a:bodyPr/>
          <a:lstStyle/>
          <a:p>
            <a:r>
              <a:rPr lang="en-US" dirty="0" smtClean="0"/>
              <a:t>Topology is hardly changing</a:t>
            </a:r>
          </a:p>
          <a:p>
            <a:pPr lvl="1"/>
            <a:r>
              <a:rPr lang="en-US" dirty="0" smtClean="0"/>
              <a:t>Probe for links less frequently</a:t>
            </a:r>
          </a:p>
          <a:p>
            <a:pPr lvl="1"/>
            <a:r>
              <a:rPr lang="en-US" dirty="0" smtClean="0"/>
              <a:t>Compute routes over long time scales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0" y="1295400"/>
            <a:ext cx="601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cs typeface="+mn-cs"/>
              </a:rPr>
              <a:t>Topology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changing rapidly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Probe for links more often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 routes over shorter time scales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023" y="3474244"/>
            <a:ext cx="785478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151" y="3552557"/>
            <a:ext cx="78547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924" y="1295400"/>
            <a:ext cx="1350006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12" idx="2"/>
          </p:cNvCxnSpPr>
          <p:nvPr/>
        </p:nvCxnSpPr>
        <p:spPr>
          <a:xfrm rot="10800000">
            <a:off x="5965763" y="4769643"/>
            <a:ext cx="978861" cy="799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971800"/>
            <a:ext cx="10998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>
            <a:stCxn id="26" idx="1"/>
            <a:endCxn id="12" idx="3"/>
          </p:cNvCxnSpPr>
          <p:nvPr/>
        </p:nvCxnSpPr>
        <p:spPr>
          <a:xfrm flipH="1">
            <a:off x="6358501" y="3474244"/>
            <a:ext cx="1032899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1"/>
          </p:cNvCxnSpPr>
          <p:nvPr/>
        </p:nvCxnSpPr>
        <p:spPr>
          <a:xfrm rot="10800000">
            <a:off x="1576551" y="4085957"/>
            <a:ext cx="17526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2"/>
            <a:endCxn id="15" idx="0"/>
          </p:cNvCxnSpPr>
          <p:nvPr/>
        </p:nvCxnSpPr>
        <p:spPr>
          <a:xfrm>
            <a:off x="1867927" y="2528888"/>
            <a:ext cx="1853963" cy="1023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Static  		vs. 		Mobile</a:t>
            </a:r>
            <a:endParaRPr lang="en-US" dirty="0">
              <a:solidFill>
                <a:srgbClr val="3333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0"/>
            <a:ext cx="1350006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397" y="4896649"/>
            <a:ext cx="1350006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Mobile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800725" cy="40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9125" y="5675293"/>
            <a:ext cx="5975675" cy="954107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Mobile case requires 20x more probes</a:t>
            </a:r>
            <a:endParaRPr lang="en-US" sz="2800" i="1" dirty="0"/>
          </a:p>
          <a:p>
            <a:pPr algn="ctr"/>
            <a:r>
              <a:rPr lang="en-US" sz="2800" dirty="0" smtClean="0"/>
              <a:t>to maintain acceptable estimation error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Probing Protocol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probing based on </a:t>
            </a:r>
            <a:r>
              <a:rPr lang="en-US" i="1" dirty="0" smtClean="0">
                <a:solidFill>
                  <a:srgbClr val="0070C0"/>
                </a:solidFill>
              </a:rPr>
              <a:t>movement hints</a:t>
            </a:r>
          </a:p>
          <a:p>
            <a:r>
              <a:rPr lang="en-US" dirty="0" smtClean="0"/>
              <a:t>When a node is static</a:t>
            </a:r>
          </a:p>
          <a:p>
            <a:pPr lvl="1"/>
            <a:r>
              <a:rPr lang="en-US" dirty="0" smtClean="0"/>
              <a:t>Probe infrequently (1 probe every 2 seconds)</a:t>
            </a:r>
          </a:p>
          <a:p>
            <a:r>
              <a:rPr lang="en-US" dirty="0" smtClean="0"/>
              <a:t>When a node is mobile</a:t>
            </a:r>
          </a:p>
          <a:p>
            <a:pPr lvl="1"/>
            <a:r>
              <a:rPr lang="en-US" dirty="0" smtClean="0"/>
              <a:t>Probe frequently (10 probes per second)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Probing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257800" cy="36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62546" y="5725180"/>
            <a:ext cx="6548844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Tracks the link accurately with fewer probes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association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1723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Association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685800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1336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491" y="2209800"/>
            <a:ext cx="767709" cy="70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9387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328030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293871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2143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305301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21430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09112"/>
            <a:ext cx="457200" cy="4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4328030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36671"/>
            <a:ext cx="609600" cy="100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>
            <a:stCxn id="4" idx="2"/>
            <a:endCxn id="10" idx="0"/>
          </p:cNvCxnSpPr>
          <p:nvPr/>
        </p:nvCxnSpPr>
        <p:spPr>
          <a:xfrm rot="5400000">
            <a:off x="275953" y="3168697"/>
            <a:ext cx="974951" cy="307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2"/>
            <a:endCxn id="15" idx="0"/>
          </p:cNvCxnSpPr>
          <p:nvPr/>
        </p:nvCxnSpPr>
        <p:spPr>
          <a:xfrm rot="16200000" flipH="1">
            <a:off x="879837" y="2872466"/>
            <a:ext cx="986381" cy="911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2"/>
            <a:endCxn id="17" idx="0"/>
          </p:cNvCxnSpPr>
          <p:nvPr/>
        </p:nvCxnSpPr>
        <p:spPr>
          <a:xfrm rot="16200000" flipH="1">
            <a:off x="1451337" y="2300966"/>
            <a:ext cx="986381" cy="2054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2"/>
            <a:endCxn id="20" idx="0"/>
          </p:cNvCxnSpPr>
          <p:nvPr/>
        </p:nvCxnSpPr>
        <p:spPr>
          <a:xfrm rot="16200000" flipH="1">
            <a:off x="2053316" y="1698987"/>
            <a:ext cx="1001622" cy="3273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2"/>
            <a:endCxn id="21" idx="0"/>
          </p:cNvCxnSpPr>
          <p:nvPr/>
        </p:nvCxnSpPr>
        <p:spPr>
          <a:xfrm rot="16200000" flipH="1">
            <a:off x="2662916" y="1089387"/>
            <a:ext cx="1001622" cy="4492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  <a:endCxn id="21" idx="0"/>
          </p:cNvCxnSpPr>
          <p:nvPr/>
        </p:nvCxnSpPr>
        <p:spPr>
          <a:xfrm rot="16200000" flipH="1">
            <a:off x="4374562" y="2801033"/>
            <a:ext cx="925422" cy="1145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301359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>
            <a:stCxn id="9" idx="2"/>
            <a:endCxn id="23" idx="0"/>
          </p:cNvCxnSpPr>
          <p:nvPr/>
        </p:nvCxnSpPr>
        <p:spPr>
          <a:xfrm rot="16200000" flipH="1">
            <a:off x="5708062" y="1467533"/>
            <a:ext cx="925422" cy="3812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3" idx="0"/>
          </p:cNvCxnSpPr>
          <p:nvPr/>
        </p:nvCxnSpPr>
        <p:spPr>
          <a:xfrm rot="16200000" flipH="1">
            <a:off x="7339965" y="3099435"/>
            <a:ext cx="1017271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4343400"/>
            <a:ext cx="457200" cy="49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304800" y="4953000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Scan</a:t>
            </a:r>
            <a:endParaRPr lang="en-US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05400" y="4876800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Scan</a:t>
            </a:r>
            <a:endParaRPr lang="en-US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72400" y="4876800"/>
            <a:ext cx="61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Scan</a:t>
            </a:r>
            <a:endParaRPr lang="en-US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9000" y="5181600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Infrequent scans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vs. Mobile Loss Patterns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604" y="5675293"/>
            <a:ext cx="689919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Losses are more bursty when a node is mobile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than when a node is static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61" y="1620411"/>
            <a:ext cx="5372839" cy="38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93950" y="1306513"/>
            <a:ext cx="514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Probability that packet </a:t>
            </a:r>
            <a:r>
              <a:rPr lang="en-US" i="1" dirty="0">
                <a:latin typeface="Calibri" pitchFamily="34" charset="0"/>
              </a:rPr>
              <a:t>i+k</a:t>
            </a:r>
            <a:r>
              <a:rPr lang="en-US" dirty="0">
                <a:latin typeface="Calibri" pitchFamily="34" charset="0"/>
              </a:rPr>
              <a:t> is lost given packet </a:t>
            </a:r>
            <a:r>
              <a:rPr lang="en-US" i="1" dirty="0">
                <a:latin typeface="Calibri" pitchFamily="34" charset="0"/>
              </a:rPr>
              <a:t>i </a:t>
            </a:r>
            <a:r>
              <a:rPr lang="en-US" dirty="0">
                <a:latin typeface="Calibri" pitchFamily="34" charset="0"/>
              </a:rPr>
              <a:t>is lost</a:t>
            </a:r>
          </a:p>
        </p:txBody>
      </p:sp>
    </p:spTree>
    <p:extLst>
      <p:ext uri="{BB962C8B-B14F-4D97-AF65-F5344CB8AC3E}">
        <p14:creationId xmlns:p14="http://schemas.microsoft.com/office/powerpoint/2010/main" val="3206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Mobile Loss Patterns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52926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393950" y="1306513"/>
            <a:ext cx="514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Probability that packet </a:t>
            </a:r>
            <a:r>
              <a:rPr lang="en-US" i="1" dirty="0">
                <a:latin typeface="Calibri" pitchFamily="34" charset="0"/>
              </a:rPr>
              <a:t>i+k</a:t>
            </a:r>
            <a:r>
              <a:rPr lang="en-US" dirty="0">
                <a:latin typeface="Calibri" pitchFamily="34" charset="0"/>
              </a:rPr>
              <a:t> is lost given packet </a:t>
            </a:r>
            <a:r>
              <a:rPr lang="en-US" i="1" dirty="0">
                <a:latin typeface="Calibri" pitchFamily="34" charset="0"/>
              </a:rPr>
              <a:t>i </a:t>
            </a:r>
            <a:r>
              <a:rPr lang="en-US" dirty="0">
                <a:latin typeface="Calibri" pitchFamily="34" charset="0"/>
              </a:rPr>
              <a:t>is lost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59475" y="3429000"/>
            <a:ext cx="74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10 ms</a:t>
            </a: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6140451" y="3990975"/>
            <a:ext cx="392112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6604" y="5675293"/>
            <a:ext cx="689919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Losses are more bursty when a node is mobile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than when a node is 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5105400"/>
            <a:ext cx="3193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k</a:t>
            </a:r>
            <a:endParaRPr lang="en-US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00802" y="5334000"/>
            <a:ext cx="53339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3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RapidSample vs. SoftRate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4867" y="5572780"/>
            <a:ext cx="5327933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Comparable throughput to Softrate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352800" cy="2362200"/>
          </a:xfrm>
        </p:spPr>
        <p:txBody>
          <a:bodyPr/>
          <a:lstStyle/>
          <a:p>
            <a:r>
              <a:rPr lang="en-US" sz="2800" dirty="0" smtClean="0"/>
              <a:t>Sigcomm 2009</a:t>
            </a:r>
          </a:p>
          <a:p>
            <a:r>
              <a:rPr lang="en-US" sz="2800" dirty="0"/>
              <a:t>1</a:t>
            </a:r>
            <a:r>
              <a:rPr lang="en-US" sz="2800" dirty="0" smtClean="0"/>
              <a:t>0 traces</a:t>
            </a:r>
          </a:p>
          <a:p>
            <a:r>
              <a:rPr lang="en-US" sz="2800" dirty="0" smtClean="0"/>
              <a:t>Moving</a:t>
            </a:r>
          </a:p>
          <a:p>
            <a:r>
              <a:rPr lang="en-US" sz="2800" dirty="0" smtClean="0"/>
              <a:t>TCP throughput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399"/>
            <a:ext cx="47339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 Association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295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Wireless Protocol Stack</a:t>
            </a:r>
            <a:endParaRPr lang="en-US" sz="20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46" name="Elbow Connector 45"/>
          <p:cNvCxnSpPr/>
          <p:nvPr/>
        </p:nvCxnSpPr>
        <p:spPr>
          <a:xfrm>
            <a:off x="1828800" y="3429000"/>
            <a:ext cx="1752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069712" y="2876490"/>
            <a:ext cx="121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045437" y="3409890"/>
            <a:ext cx="119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Walking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hape 20"/>
          <p:cNvCxnSpPr/>
          <p:nvPr/>
        </p:nvCxnSpPr>
        <p:spPr>
          <a:xfrm flipV="1">
            <a:off x="1828800" y="3048000"/>
            <a:ext cx="76200" cy="11811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43600" y="2438400"/>
            <a:ext cx="2590800" cy="8925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Improve throughput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3429000"/>
            <a:ext cx="2590800" cy="8925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Reduce </a:t>
            </a:r>
          </a:p>
          <a:p>
            <a:pPr algn="ctr"/>
            <a:r>
              <a:rPr lang="en-US" sz="2600" dirty="0" smtClean="0"/>
              <a:t>handoffs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95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Hint-Aware Rate Adaptation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657600" cy="2590800"/>
          </a:xfrm>
        </p:spPr>
        <p:txBody>
          <a:bodyPr/>
          <a:lstStyle/>
          <a:p>
            <a:r>
              <a:rPr lang="en-US" sz="2800" dirty="0" smtClean="0"/>
              <a:t>Trace driven (ns3)</a:t>
            </a:r>
          </a:p>
          <a:p>
            <a:r>
              <a:rPr lang="en-US" sz="2800" dirty="0"/>
              <a:t>3</a:t>
            </a:r>
            <a:r>
              <a:rPr lang="en-US" sz="2800" dirty="0" smtClean="0"/>
              <a:t>0 traces</a:t>
            </a:r>
          </a:p>
          <a:p>
            <a:r>
              <a:rPr lang="en-US" sz="2800" dirty="0" smtClean="0"/>
              <a:t>3 environments</a:t>
            </a:r>
          </a:p>
          <a:p>
            <a:r>
              <a:rPr lang="en-US" sz="2800" dirty="0" smtClean="0"/>
              <a:t>Static + Moving</a:t>
            </a:r>
          </a:p>
          <a:p>
            <a:r>
              <a:rPr lang="en-US" sz="2800" dirty="0" smtClean="0"/>
              <a:t>TCP throughput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591557"/>
            <a:ext cx="4648200" cy="32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2940" y="5105400"/>
            <a:ext cx="761522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52%, 30%, 22% better than SampleRate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219" y="5638800"/>
            <a:ext cx="669266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27%, 17%, 39% better than RRAA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2058" y="6182380"/>
            <a:ext cx="667631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47%, 11%, 27% better than RBAR on average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FF"/>
                </a:solidFill>
              </a:rPr>
              <a:t>Current Wireless Protocols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285999"/>
          </a:xfrm>
        </p:spPr>
        <p:txBody>
          <a:bodyPr/>
          <a:lstStyle/>
          <a:p>
            <a:r>
              <a:rPr lang="en-US" dirty="0" smtClean="0"/>
              <a:t>Do not differentiate between mobility modes </a:t>
            </a:r>
          </a:p>
          <a:p>
            <a:r>
              <a:rPr lang="en-US" dirty="0" smtClean="0"/>
              <a:t>Attempt to adapt to different settings </a:t>
            </a:r>
            <a:r>
              <a:rPr lang="en-US" i="1" dirty="0" smtClean="0">
                <a:solidFill>
                  <a:srgbClr val="FF0000"/>
                </a:solidFill>
              </a:rPr>
              <a:t>implicitly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using measurements of packet loss, SNR, BER</a:t>
            </a:r>
          </a:p>
          <a:p>
            <a:r>
              <a:rPr lang="en-US" dirty="0" smtClean="0"/>
              <a:t>… leading to poor performance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3434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Lack of explicit knowledge about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prevalent mobility mode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Rate Adaptation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295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Wireless Protocol Stack</a:t>
            </a:r>
            <a:endParaRPr lang="en-US" sz="20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cxnSp>
        <p:nvCxnSpPr>
          <p:cNvPr id="26" name="Elbow Connector 25"/>
          <p:cNvCxnSpPr>
            <a:stCxn id="53" idx="3"/>
            <a:endCxn id="8" idx="1"/>
          </p:cNvCxnSpPr>
          <p:nvPr/>
        </p:nvCxnSpPr>
        <p:spPr>
          <a:xfrm>
            <a:off x="1828800" y="3543300"/>
            <a:ext cx="1752600" cy="342900"/>
          </a:xfrm>
          <a:prstGeom prst="bentConnector3">
            <a:avLst>
              <a:gd name="adj1" fmla="val 1885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8768" y="3867090"/>
            <a:ext cx="156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44972" y="6096000"/>
            <a:ext cx="156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Movement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Hint-Aware Rate Adaptation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2895600"/>
            <a:ext cx="2895600" cy="8925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Improve throughput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463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7526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81400" y="23622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2057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 Routing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581400" y="35814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MAC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81400" y="4191000"/>
            <a:ext cx="2057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3581400" y="4876800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Wireless Radio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Wireless Protocol Stack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381000" y="19050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GPS</a:t>
            </a:r>
            <a:endParaRPr lang="en-US" sz="2400" dirty="0"/>
          </a:p>
        </p:txBody>
      </p:sp>
      <p:sp>
        <p:nvSpPr>
          <p:cNvPr id="52" name="Rounded Rectangle 51"/>
          <p:cNvSpPr/>
          <p:nvPr/>
        </p:nvSpPr>
        <p:spPr>
          <a:xfrm>
            <a:off x="381000" y="25908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Compass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381000" y="32766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Accl</a:t>
            </a:r>
            <a:endParaRPr lang="en-US" sz="2400" dirty="0"/>
          </a:p>
        </p:txBody>
      </p:sp>
      <p:sp>
        <p:nvSpPr>
          <p:cNvPr id="54" name="Rounded Rectangle 53"/>
          <p:cNvSpPr/>
          <p:nvPr/>
        </p:nvSpPr>
        <p:spPr>
          <a:xfrm>
            <a:off x="381000" y="3962400"/>
            <a:ext cx="1447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Gyro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2154921" y="2876490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Heading</a:t>
            </a:r>
          </a:p>
        </p:txBody>
      </p:sp>
      <p:cxnSp>
        <p:nvCxnSpPr>
          <p:cNvPr id="60" name="Elbow Connector 59"/>
          <p:cNvCxnSpPr/>
          <p:nvPr/>
        </p:nvCxnSpPr>
        <p:spPr>
          <a:xfrm>
            <a:off x="1828800" y="2209800"/>
            <a:ext cx="1752600" cy="914400"/>
          </a:xfrm>
          <a:prstGeom prst="bentConnector3">
            <a:avLst>
              <a:gd name="adj1" fmla="val 8582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186925" y="1828800"/>
            <a:ext cx="82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Speed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0378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647406" y="5867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1828800" y="3048000"/>
            <a:ext cx="1752600" cy="228600"/>
          </a:xfrm>
          <a:prstGeom prst="bentConnector3">
            <a:avLst>
              <a:gd name="adj1" fmla="val 8728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286000"/>
            <a:ext cx="2590800" cy="12926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Predict link duration and quality</a:t>
            </a:r>
            <a:endParaRPr lang="en-US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3810000"/>
            <a:ext cx="2590800" cy="49244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Better routing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04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Hint-Aware Protocol Throughput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097"/>
            <a:ext cx="6610350" cy="47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Hint-Aware Protocol Throughput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34843"/>
            <a:ext cx="6680366" cy="478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9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5400" y="3009331"/>
                <a:ext cx="6629400" cy="106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  <m:r>
                            <a:rPr lang="en-US" sz="2400" i="1">
                              <a:latin typeface="Cambria Math"/>
                            </a:rPr>
                            <m:t>;</m:t>
                          </m:r>
                          <m:r>
                            <a:rPr lang="en-US" sz="2400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∈{0, 1}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∈{0, 1}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009331"/>
                <a:ext cx="6629400" cy="10601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293" y="1600200"/>
            <a:ext cx="24431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76893" y="762000"/>
            <a:ext cx="1215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Proximity </a:t>
            </a:r>
            <a:endParaRPr lang="en-US" b="1" dirty="0" smtClean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1338938" y="1143000"/>
            <a:ext cx="952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Camera</a:t>
            </a: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23831" y="5867400"/>
            <a:ext cx="1677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Ambient Light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Sensor</a:t>
            </a: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1597706" y="6172200"/>
            <a:ext cx="137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Microphone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1853293" y="2209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2"/>
          </p:cNvCxnSpPr>
          <p:nvPr/>
        </p:nvCxnSpPr>
        <p:spPr>
          <a:xfrm flipV="1">
            <a:off x="1529443" y="1512332"/>
            <a:ext cx="285748" cy="26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4" idx="2"/>
          </p:cNvCxnSpPr>
          <p:nvPr/>
        </p:nvCxnSpPr>
        <p:spPr>
          <a:xfrm rot="16200000" flipV="1">
            <a:off x="575260" y="1617567"/>
            <a:ext cx="496669" cy="78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0"/>
          </p:cNvCxnSpPr>
          <p:nvPr/>
        </p:nvCxnSpPr>
        <p:spPr>
          <a:xfrm rot="5400000">
            <a:off x="557728" y="5562435"/>
            <a:ext cx="609600" cy="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0"/>
          </p:cNvCxnSpPr>
          <p:nvPr/>
        </p:nvCxnSpPr>
        <p:spPr>
          <a:xfrm>
            <a:off x="1264331" y="5562600"/>
            <a:ext cx="102042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62693" y="2514600"/>
            <a:ext cx="1641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Accelerometer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710293" y="4419600"/>
            <a:ext cx="611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GPS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377339" y="3505200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Compass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853293" y="4038600"/>
            <a:ext cx="6671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rbel" pitchFamily="34" charset="0"/>
                <a:cs typeface="Tahoma" pitchFamily="34" charset="0"/>
              </a:rPr>
              <a:t>Gyro</a:t>
            </a:r>
            <a:endParaRPr lang="en-US" b="1" dirty="0">
              <a:solidFill>
                <a:srgbClr val="C00000"/>
              </a:solidFill>
              <a:latin typeface="Corbel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19902</TotalTime>
  <Words>2263</Words>
  <Application>Microsoft Office PowerPoint</Application>
  <PresentationFormat>On-screen Show (4:3)</PresentationFormat>
  <Paragraphs>833</Paragraphs>
  <Slides>84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Improving Wireless Network Performance using Sensor Hints</vt:lpstr>
      <vt:lpstr>Big Changes in Access Devices</vt:lpstr>
      <vt:lpstr>Big Changes in Access Devices</vt:lpstr>
      <vt:lpstr>“Truly Mobile” Devices</vt:lpstr>
      <vt:lpstr>The Problem</vt:lpstr>
      <vt:lpstr>Static    vs.   Mobile</vt:lpstr>
      <vt:lpstr>Static    vs.   Mobile</vt:lpstr>
      <vt:lpstr>Current Wireless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Rate Adaptation in Wireless Networks</vt:lpstr>
      <vt:lpstr>Static vs. Mobile Performance</vt:lpstr>
      <vt:lpstr>Static vs. Mobile Loss Patterns</vt:lpstr>
      <vt:lpstr>Mutual Information between success/failure events</vt:lpstr>
      <vt:lpstr>Mutual Information between success/failure events</vt:lpstr>
      <vt:lpstr>RapidSample: Rate Selection for Moving Nodes </vt:lpstr>
      <vt:lpstr>RapidSample, when Device is Moving</vt:lpstr>
      <vt:lpstr>But when Static…</vt:lpstr>
      <vt:lpstr>Hint-Aware Rate Adaptation</vt:lpstr>
      <vt:lpstr>Implementation and Evaluation</vt:lpstr>
      <vt:lpstr>Implementation and Evaluation</vt:lpstr>
      <vt:lpstr>Hint-Aware Rate Adaptation</vt:lpstr>
      <vt:lpstr>when device is moving</vt:lpstr>
      <vt:lpstr>when static…</vt:lpstr>
      <vt:lpstr>Critique</vt:lpstr>
      <vt:lpstr>PowerPoint Presentation</vt:lpstr>
      <vt:lpstr>PowerPoint Presentation</vt:lpstr>
      <vt:lpstr>AP Association: Picking the best AP</vt:lpstr>
      <vt:lpstr>AP Association: Picking the best AP</vt:lpstr>
      <vt:lpstr>AP Association: Picking the best AP</vt:lpstr>
      <vt:lpstr>Walking-Aware Association</vt:lpstr>
      <vt:lpstr>Heading-Aware Association</vt:lpstr>
      <vt:lpstr>Hint-Aware Association</vt:lpstr>
      <vt:lpstr>PowerPoint Presentation</vt:lpstr>
      <vt:lpstr>PowerPoint Presentation</vt:lpstr>
      <vt:lpstr>Routing in Vehicular Mesh Networks</vt:lpstr>
      <vt:lpstr>Routing in Vehicular Mesh Networks</vt:lpstr>
      <vt:lpstr>Routing in Vehicular Mesh Networks</vt:lpstr>
      <vt:lpstr>Routing in Vehicular Mesh Networks</vt:lpstr>
      <vt:lpstr>PowerPoint Presentation</vt:lpstr>
      <vt:lpstr>PowerPoint Presentation</vt:lpstr>
      <vt:lpstr>PowerPoint Presentation</vt:lpstr>
      <vt:lpstr>Hint-Aware Protocol Architecture</vt:lpstr>
      <vt:lpstr>Hint-Aware Protocol Architecture</vt:lpstr>
      <vt:lpstr>Hint-Aware Protocol Architecture</vt:lpstr>
      <vt:lpstr>Limitations</vt:lpstr>
      <vt:lpstr>Related Work</vt:lpstr>
      <vt:lpstr>Take-Away Message</vt:lpstr>
      <vt:lpstr>Backup</vt:lpstr>
      <vt:lpstr>Probing</vt:lpstr>
      <vt:lpstr>Infrequent Probing</vt:lpstr>
      <vt:lpstr>Frequent Probing</vt:lpstr>
      <vt:lpstr>Delivery Probability</vt:lpstr>
      <vt:lpstr>Static vs. Mobile</vt:lpstr>
      <vt:lpstr>Adaptive Probing Protocol</vt:lpstr>
      <vt:lpstr>Adaptive Probing</vt:lpstr>
      <vt:lpstr>Pruning association</vt:lpstr>
      <vt:lpstr>AP Association</vt:lpstr>
      <vt:lpstr>Static vs. Mobile Loss Patterns</vt:lpstr>
      <vt:lpstr>Static vs. Mobile Loss Patterns</vt:lpstr>
      <vt:lpstr>RapidSample vs. SoftRate</vt:lpstr>
      <vt:lpstr>PowerPoint Presentation</vt:lpstr>
      <vt:lpstr>Hint-Aware Rate Adaptation</vt:lpstr>
      <vt:lpstr>Hint-Aware Rate Adaptation</vt:lpstr>
      <vt:lpstr>PowerPoint Presentation</vt:lpstr>
      <vt:lpstr>Hint-Aware Protocol Throughput</vt:lpstr>
      <vt:lpstr>Hint-Aware Protocol Throughput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Wireless Network Performance Using Sensor Hints</dc:title>
  <dc:creator>Lenin</dc:creator>
  <cp:lastModifiedBy>Lenin</cp:lastModifiedBy>
  <cp:revision>2236</cp:revision>
  <dcterms:created xsi:type="dcterms:W3CDTF">2010-04-07T02:11:08Z</dcterms:created>
  <dcterms:modified xsi:type="dcterms:W3CDTF">2011-03-31T18:51:26Z</dcterms:modified>
</cp:coreProperties>
</file>