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notesMasterIdLst>
    <p:notesMasterId r:id="rId44"/>
  </p:notesMasterIdLst>
  <p:handoutMasterIdLst>
    <p:handoutMasterId r:id="rId45"/>
  </p:handoutMasterIdLst>
  <p:sldIdLst>
    <p:sldId id="256" r:id="rId2"/>
    <p:sldId id="312" r:id="rId3"/>
    <p:sldId id="308" r:id="rId4"/>
    <p:sldId id="309" r:id="rId5"/>
    <p:sldId id="310" r:id="rId6"/>
    <p:sldId id="263" r:id="rId7"/>
    <p:sldId id="330" r:id="rId8"/>
    <p:sldId id="306" r:id="rId9"/>
    <p:sldId id="265" r:id="rId10"/>
    <p:sldId id="313" r:id="rId11"/>
    <p:sldId id="304" r:id="rId12"/>
    <p:sldId id="276" r:id="rId13"/>
    <p:sldId id="277" r:id="rId14"/>
    <p:sldId id="278" r:id="rId15"/>
    <p:sldId id="279" r:id="rId16"/>
    <p:sldId id="280" r:id="rId17"/>
    <p:sldId id="315" r:id="rId18"/>
    <p:sldId id="324" r:id="rId19"/>
    <p:sldId id="288" r:id="rId20"/>
    <p:sldId id="326" r:id="rId21"/>
    <p:sldId id="331" r:id="rId22"/>
    <p:sldId id="328" r:id="rId23"/>
    <p:sldId id="329" r:id="rId24"/>
    <p:sldId id="292" r:id="rId25"/>
    <p:sldId id="293" r:id="rId26"/>
    <p:sldId id="294" r:id="rId27"/>
    <p:sldId id="299" r:id="rId28"/>
    <p:sldId id="298" r:id="rId29"/>
    <p:sldId id="300" r:id="rId30"/>
    <p:sldId id="317" r:id="rId31"/>
    <p:sldId id="318" r:id="rId32"/>
    <p:sldId id="319" r:id="rId33"/>
    <p:sldId id="320" r:id="rId34"/>
    <p:sldId id="267" r:id="rId35"/>
    <p:sldId id="268" r:id="rId36"/>
    <p:sldId id="269" r:id="rId37"/>
    <p:sldId id="270" r:id="rId38"/>
    <p:sldId id="271" r:id="rId39"/>
    <p:sldId id="272" r:id="rId40"/>
    <p:sldId id="273" r:id="rId41"/>
    <p:sldId id="281" r:id="rId42"/>
    <p:sldId id="305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FF"/>
    <a:srgbClr val="2160EB"/>
    <a:srgbClr val="FF0000"/>
    <a:srgbClr val="FFFF00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86167" autoAdjust="0"/>
  </p:normalViewPr>
  <p:slideViewPr>
    <p:cSldViewPr>
      <p:cViewPr>
        <p:scale>
          <a:sx n="73" d="100"/>
          <a:sy n="73" d="100"/>
        </p:scale>
        <p:origin x="-1068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6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1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12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4C246-B191-450B-8F6E-402126DA7B2F}" type="datetimeFigureOut">
              <a:rPr lang="en-US" smtClean="0"/>
              <a:pPr/>
              <a:t>2/8/2009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5FC1D-A35C-42F9-AE58-7F5C4F062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899BA-A9C1-41C1-920E-D298D78A80C7}" type="datetimeFigureOut">
              <a:rPr lang="en-US" smtClean="0"/>
              <a:pPr/>
              <a:t>2/8/2009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6DFCA-54D6-49D7-88B3-8010C054E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6888B-87AA-4794-97F7-FAA86B61B58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6888B-87AA-4794-97F7-FAA86B61B58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5D6298-D7AF-48D7-9810-6F33DE10508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7FFB3-6AD3-4C6A-9BB8-9406E8F9436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6888B-87AA-4794-97F7-FAA86B61B58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key assumption to</a:t>
            </a:r>
          </a:p>
          <a:p>
            <a:r>
              <a:rPr lang="en-US" dirty="0" smtClean="0"/>
              <a:t>address these problems is that the visual world is recursively</a:t>
            </a:r>
          </a:p>
          <a:p>
            <a:r>
              <a:rPr lang="en-US" dirty="0" smtClean="0"/>
              <a:t>compositional.</a:t>
            </a:r>
          </a:p>
          <a:p>
            <a:endParaRPr lang="en-US" dirty="0" smtClean="0"/>
          </a:p>
          <a:p>
            <a:r>
              <a:rPr lang="en-US" dirty="0" smtClean="0"/>
              <a:t>Compact</a:t>
            </a:r>
            <a:r>
              <a:rPr lang="en-US" baseline="0" dirty="0" smtClean="0"/>
              <a:t> representation: dimension reduction, better generalization</a:t>
            </a:r>
          </a:p>
          <a:p>
            <a:r>
              <a:rPr lang="en-US" baseline="0" dirty="0" smtClean="0"/>
              <a:t>Rapid inference: polynomial-learning time inference </a:t>
            </a:r>
          </a:p>
          <a:p>
            <a:r>
              <a:rPr lang="en-US" baseline="0" dirty="0" smtClean="0"/>
              <a:t>Learning: polynomial-time learning;  fewer training examples.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6888B-87AA-4794-97F7-FAA86B61B58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form of</a:t>
            </a:r>
            <a:r>
              <a:rPr lang="en-US" baseline="0" dirty="0" smtClean="0"/>
              <a:t> y is  critical. The design is art or science. </a:t>
            </a:r>
          </a:p>
          <a:p>
            <a:r>
              <a:rPr lang="en-US" baseline="0" dirty="0" smtClean="0"/>
              <a:t>Y is a summarization /abstract of image.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F876F-5852-4A5C-BAB9-9B1CD63008B1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aseline="0" dirty="0" smtClean="0"/>
              <a:t>What is recursive composition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 small number of “</a:t>
            </a:r>
            <a:r>
              <a:rPr lang="en-US" baseline="0" dirty="0" err="1" smtClean="0"/>
              <a:t>subpatterns</a:t>
            </a:r>
            <a:r>
              <a:rPr lang="en-US" baseline="0" dirty="0" smtClean="0"/>
              <a:t>” which are regular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Dimensionality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Image complexity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CAA27-3938-4A3D-B329-E01030A1998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Generative: Joint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Discriminative: Conditional </a:t>
            </a:r>
          </a:p>
          <a:p>
            <a:r>
              <a:rPr lang="en-US" baseline="0" dirty="0" smtClean="0"/>
              <a:t>The major difference is the normalization term Z. </a:t>
            </a:r>
          </a:p>
          <a:p>
            <a:r>
              <a:rPr lang="en-US" baseline="0" dirty="0" smtClean="0"/>
              <a:t>We focus on the representation (the form) of the potentials (sufficient statistics).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Sufficient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6888B-87AA-4794-97F7-FAA86B61B58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large template consists of a small number of sub-templates, and a sub-template consists of a small number of sub-sub-templates, and so 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 spatial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6888B-87AA-4794-97F7-FAA86B61B58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5EDBCAE-67DF-4D90-B650-DF84A7CD1923}" type="datetime1">
              <a:rPr lang="en-US" smtClean="0"/>
              <a:pPr/>
              <a:t>2/8/2009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34AC49-E12D-4252-886D-5281D3FDFBDC}" type="datetime1">
              <a:rPr lang="en-US" smtClean="0"/>
              <a:pPr/>
              <a:t>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CD1E87-82BE-4632-9291-0709BEF70ABE}" type="datetime1">
              <a:rPr lang="en-US" smtClean="0"/>
              <a:pPr/>
              <a:t>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768E8-17E9-443E-8318-B67948231B68}" type="datetime1">
              <a:rPr lang="en-US" altLang="zh-CN" smtClean="0"/>
              <a:pPr>
                <a:defRPr/>
              </a:pPr>
              <a:t>2/8/2009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611F2-BAAD-4FAF-B7C7-232F96D92C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DFC74A-6786-4BC2-8AD6-444C006F86E1}" type="datetime1">
              <a:rPr lang="en-US" smtClean="0"/>
              <a:pPr/>
              <a:t>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B641F32-FDF2-4A71-AD8F-03DE4FD4FA2B}" type="datetime1">
              <a:rPr lang="en-US" smtClean="0"/>
              <a:pPr/>
              <a:t>2/8/2009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59BF5D-2607-47C7-85FB-39C3028A3BD6}" type="datetime1">
              <a:rPr lang="en-US" smtClean="0"/>
              <a:pPr/>
              <a:t>2/8/2009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240E2-591F-4C0F-9127-E9EEA304730B}" type="datetime1">
              <a:rPr lang="en-US" smtClean="0"/>
              <a:pPr/>
              <a:t>2/8/2009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D835E1-0CB9-48DA-83A4-94C62AAB9DF8}" type="datetime1">
              <a:rPr lang="en-US" smtClean="0"/>
              <a:pPr/>
              <a:t>2/8/2009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4F06D0-9A4E-41B9-808D-A6A1594E8014}" type="datetime1">
              <a:rPr lang="en-US" smtClean="0"/>
              <a:pPr/>
              <a:t>2/8/2009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96B81F6-08C1-4730-B437-CFE3B06725EB}" type="datetime1">
              <a:rPr lang="en-US" smtClean="0"/>
              <a:pPr/>
              <a:t>2/8/2009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169EA99-7360-4F19-9374-F2B4F4D1E84B}" type="datetime1">
              <a:rPr lang="en-US" smtClean="0"/>
              <a:pPr/>
              <a:t>2/8/2009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425C852-8F6C-4BA0-B654-7A847AF80A1B}" type="datetime1">
              <a:rPr lang="en-US" smtClean="0"/>
              <a:pPr/>
              <a:t>2/8/2009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1.png"/><Relationship Id="rId4" Type="http://schemas.openxmlformats.org/officeDocument/2006/relationships/oleObject" Target="../embeddings/oleObject2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7.png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file:///C:\leo%20workspace\talks\Figures\Figures\USL\US_Hier(1).vsd\Drawing\~Page-1\Sheet.122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0"/>
            <a:ext cx="8229600" cy="2514599"/>
          </a:xfrm>
        </p:spPr>
        <p:txBody>
          <a:bodyPr/>
          <a:lstStyle/>
          <a:p>
            <a:r>
              <a:rPr lang="en-US" dirty="0" smtClean="0"/>
              <a:t>Recursive Composition in Computer 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10000"/>
            <a:ext cx="6560234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Leo Zhu</a:t>
            </a:r>
          </a:p>
          <a:p>
            <a:r>
              <a:rPr lang="en-US" dirty="0" smtClean="0"/>
              <a:t>CSAIL MIT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RCM -1: multi-level potentials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382000" cy="6857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Data terms: image features (edge, Gabor…)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19200" y="2667000"/>
            <a:ext cx="4951413" cy="1066800"/>
            <a:chOff x="1068387" y="2209800"/>
            <a:chExt cx="7543800" cy="1905000"/>
          </a:xfrm>
        </p:grpSpPr>
        <p:pic>
          <p:nvPicPr>
            <p:cNvPr id="4" name="Picture 9" descr="Gabor_filter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73326" y="2618014"/>
              <a:ext cx="990601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2" descr="\\incubation24\VOC2006\I00000\gray\ch00_rot00.t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68387" y="2209800"/>
              <a:ext cx="2516188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3" descr="\\incubation24\VOC2006\I00000\DooG1\ch02_rot00.t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96000" y="2209800"/>
              <a:ext cx="2516187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13"/>
            <p:cNvSpPr txBox="1">
              <a:spLocks noChangeArrowheads="1"/>
            </p:cNvSpPr>
            <p:nvPr/>
          </p:nvSpPr>
          <p:spPr bwMode="auto">
            <a:xfrm>
              <a:off x="3735387" y="2743200"/>
              <a:ext cx="390525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/>
                <a:t>*</a:t>
              </a:r>
            </a:p>
          </p:txBody>
        </p: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5487987" y="2667000"/>
              <a:ext cx="390525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/>
                <a:t>=</a:t>
              </a:r>
            </a:p>
          </p:txBody>
        </p:sp>
      </p:grp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2209800" y="1914525"/>
          <a:ext cx="4572000" cy="740139"/>
        </p:xfrm>
        <a:graphic>
          <a:graphicData uri="http://schemas.openxmlformats.org/presentationml/2006/ole">
            <p:oleObj spid="_x0000_s76802" name="Equation" r:id="rId7" imgW="2565360" imgH="419040" progId="Equation.3">
              <p:embed/>
            </p:oleObj>
          </a:graphicData>
        </a:graphic>
      </p:graphicFrame>
      <p:pic>
        <p:nvPicPr>
          <p:cNvPr id="11" name="Picture 16" descr="\\incubation24\VOC2006\I00000\canny8\ch00_rot00.t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9400" y="2667000"/>
            <a:ext cx="140903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Group 33"/>
          <p:cNvGrpSpPr/>
          <p:nvPr/>
        </p:nvGrpSpPr>
        <p:grpSpPr>
          <a:xfrm>
            <a:off x="4648200" y="3937337"/>
            <a:ext cx="4267200" cy="2463466"/>
            <a:chOff x="4191000" y="3815398"/>
            <a:chExt cx="4572000" cy="2966403"/>
          </a:xfrm>
        </p:grpSpPr>
        <p:sp>
          <p:nvSpPr>
            <p:cNvPr id="44" name="TextBox 43"/>
            <p:cNvSpPr txBox="1"/>
            <p:nvPr/>
          </p:nvSpPr>
          <p:spPr>
            <a:xfrm>
              <a:off x="4354286" y="3815398"/>
              <a:ext cx="2046514" cy="1223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Position, </a:t>
              </a:r>
            </a:p>
            <a:p>
              <a:r>
                <a:rPr lang="en-US" sz="2000" dirty="0" smtClean="0"/>
                <a:t>Scale, </a:t>
              </a:r>
            </a:p>
            <a:p>
              <a:r>
                <a:rPr lang="en-US" sz="2000" dirty="0" smtClean="0"/>
                <a:t>Orientation</a:t>
              </a:r>
              <a:endParaRPr lang="en-US" sz="2000" dirty="0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6705600" y="3962400"/>
              <a:ext cx="2057400" cy="1564416"/>
              <a:chOff x="7162800" y="4419600"/>
              <a:chExt cx="2057400" cy="156441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7162800" y="4419600"/>
                <a:ext cx="762000" cy="7620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8382000" y="4572000"/>
                <a:ext cx="838200" cy="76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7543800" y="5450616"/>
                <a:ext cx="609600" cy="533400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Arrow Connector 25"/>
              <p:cNvCxnSpPr>
                <a:endCxn id="21" idx="7"/>
              </p:cNvCxnSpPr>
              <p:nvPr/>
            </p:nvCxnSpPr>
            <p:spPr>
              <a:xfrm rot="5400000" flipH="1" flipV="1">
                <a:off x="7543800" y="4531192"/>
                <a:ext cx="269408" cy="26940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7543800" y="4800600"/>
                <a:ext cx="1259301" cy="148389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7244964" y="5111364"/>
                <a:ext cx="914400" cy="292872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7848600" y="4953000"/>
                <a:ext cx="950840" cy="76200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>
                <a:endCxn id="23" idx="5"/>
              </p:cNvCxnSpPr>
              <p:nvPr/>
            </p:nvCxnSpPr>
            <p:spPr>
              <a:xfrm>
                <a:off x="8809552" y="4953000"/>
                <a:ext cx="287896" cy="26940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>
                <a:endCxn id="24" idx="3"/>
              </p:cNvCxnSpPr>
              <p:nvPr/>
            </p:nvCxnSpPr>
            <p:spPr>
              <a:xfrm rot="10800000" flipV="1">
                <a:off x="7633074" y="5714999"/>
                <a:ext cx="215526" cy="1909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1" name="Oval 90"/>
              <p:cNvSpPr/>
              <p:nvPr/>
            </p:nvSpPr>
            <p:spPr>
              <a:xfrm>
                <a:off x="7519480" y="4758448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8763000" y="4918952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7819416" y="5672848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6804" name="Picture 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191000" y="5029201"/>
              <a:ext cx="248412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2" name="Straight Arrow Connector 21"/>
            <p:cNvCxnSpPr/>
            <p:nvPr/>
          </p:nvCxnSpPr>
          <p:spPr>
            <a:xfrm flipV="1">
              <a:off x="6096000" y="5410200"/>
              <a:ext cx="914400" cy="4572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4648200" y="5562600"/>
              <a:ext cx="533400" cy="609600"/>
            </a:xfrm>
            <a:prstGeom prst="rect">
              <a:avLst/>
            </a:prstGeom>
            <a:noFill/>
            <a:ln>
              <a:solidFill>
                <a:srgbClr val="216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257800" y="5867400"/>
              <a:ext cx="457200" cy="45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876800" y="6324600"/>
              <a:ext cx="304800" cy="304800"/>
            </a:xfrm>
            <a:prstGeom prst="rect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>
              <a:off x="6096000" y="4343400"/>
              <a:ext cx="457200" cy="158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457200" y="3962400"/>
            <a:ext cx="3962400" cy="2362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lang="en-US" sz="2800" dirty="0" smtClean="0"/>
              <a:t>Prior terms: triplet-shape </a:t>
            </a:r>
            <a:r>
              <a:rPr lang="en-US" sz="2800" dirty="0" smtClean="0"/>
              <a:t>d</a:t>
            </a:r>
            <a:r>
              <a:rPr lang="en-US" altLang="zh-CN" sz="2800" dirty="0" smtClean="0"/>
              <a:t>escriptors</a:t>
            </a:r>
          </a:p>
          <a:p>
            <a:pPr marL="749300" lvl="1" indent="-292100"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2200" dirty="0" smtClean="0"/>
              <a:t>Gaussian potential</a:t>
            </a:r>
          </a:p>
          <a:p>
            <a:pPr marL="749300" lvl="1" indent="-292100"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2200" dirty="0" smtClean="0"/>
              <a:t>Translation</a:t>
            </a:r>
            <a:r>
              <a:rPr lang="en-US" sz="2200" dirty="0" smtClean="0"/>
              <a:t>, rotation, scale invariant 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Modeling-</a:t>
            </a:r>
            <a:r>
              <a:rPr lang="en-US" dirty="0" smtClean="0">
                <a:solidFill>
                  <a:srgbClr val="C00000"/>
                </a:solidFill>
              </a:rPr>
              <a:t>Inference</a:t>
            </a:r>
            <a:r>
              <a:rPr lang="en-US" dirty="0" smtClean="0"/>
              <a:t>-Learning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199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Task:  given the model (potentials and parameters are known), find the best y (max posterior) : </a:t>
            </a:r>
          </a:p>
          <a:p>
            <a:endParaRPr lang="en-US" sz="3000" dirty="0" smtClean="0"/>
          </a:p>
          <a:p>
            <a:r>
              <a:rPr lang="en-US" sz="3000" dirty="0" smtClean="0"/>
              <a:t>Recursive Optimization: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75782" name="Object 6"/>
          <p:cNvGraphicFramePr>
            <a:graphicFrameLocks noChangeAspect="1"/>
          </p:cNvGraphicFramePr>
          <p:nvPr/>
        </p:nvGraphicFramePr>
        <p:xfrm>
          <a:off x="3581400" y="2438400"/>
          <a:ext cx="2285999" cy="609600"/>
        </p:xfrm>
        <a:graphic>
          <a:graphicData uri="http://schemas.openxmlformats.org/presentationml/2006/ole">
            <p:oleObj spid="_x0000_s75782" name="Equation" r:id="rId4" imgW="1257120" imgH="342720" progId="Equation.3">
              <p:embed/>
            </p:oleObj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09600" y="3505200"/>
            <a:ext cx="7961313" cy="1798883"/>
            <a:chOff x="705453" y="3455987"/>
            <a:chExt cx="9142413" cy="2103187"/>
          </a:xfrm>
        </p:grpSpPr>
        <p:graphicFrame>
          <p:nvGraphicFramePr>
            <p:cNvPr id="75783" name="Object 7"/>
            <p:cNvGraphicFramePr>
              <a:graphicFrameLocks noChangeAspect="1"/>
            </p:cNvGraphicFramePr>
            <p:nvPr/>
          </p:nvGraphicFramePr>
          <p:xfrm>
            <a:off x="705453" y="3958975"/>
            <a:ext cx="9142413" cy="1600199"/>
          </p:xfrm>
          <a:graphic>
            <a:graphicData uri="http://schemas.openxmlformats.org/presentationml/2006/ole">
              <p:oleObj spid="_x0000_s75783" name="Equation" r:id="rId5" imgW="3708360" imgH="634680" progId="Equation.3">
                <p:embed/>
              </p:oleObj>
            </a:graphicData>
          </a:graphic>
        </p:graphicFrame>
        <p:cxnSp>
          <p:nvCxnSpPr>
            <p:cNvPr id="11" name="Straight Connector 10"/>
            <p:cNvCxnSpPr/>
            <p:nvPr/>
          </p:nvCxnSpPr>
          <p:spPr>
            <a:xfrm rot="5400000" flipH="1" flipV="1">
              <a:off x="9079897" y="3925854"/>
              <a:ext cx="228601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0800000">
              <a:off x="1066801" y="3810000"/>
              <a:ext cx="8126603" cy="23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>
              <a:off x="953294" y="3923506"/>
              <a:ext cx="228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962400" y="3455987"/>
              <a:ext cx="1752600" cy="431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Recursion</a:t>
              </a:r>
              <a:endParaRPr lang="en-US" dirty="0"/>
            </a:p>
          </p:txBody>
        </p:sp>
      </p:grpSp>
      <p:graphicFrame>
        <p:nvGraphicFramePr>
          <p:cNvPr id="75785" name="Object 9"/>
          <p:cNvGraphicFramePr>
            <a:graphicFrameLocks noChangeAspect="1"/>
          </p:cNvGraphicFramePr>
          <p:nvPr/>
        </p:nvGraphicFramePr>
        <p:xfrm>
          <a:off x="3962400" y="4835620"/>
          <a:ext cx="4038600" cy="498380"/>
        </p:xfrm>
        <a:graphic>
          <a:graphicData uri="http://schemas.openxmlformats.org/presentationml/2006/ole">
            <p:oleObj spid="_x0000_s75785" name="Equation" r:id="rId6" imgW="2031840" imgH="241200" progId="Equation.3">
              <p:embed/>
            </p:oleObj>
          </a:graphicData>
        </a:graphic>
      </p:graphicFrame>
      <p:graphicFrame>
        <p:nvGraphicFramePr>
          <p:cNvPr id="75786" name="Object 10"/>
          <p:cNvGraphicFramePr>
            <a:graphicFrameLocks noChangeAspect="1"/>
          </p:cNvGraphicFramePr>
          <p:nvPr/>
        </p:nvGraphicFramePr>
        <p:xfrm>
          <a:off x="5788025" y="5594350"/>
          <a:ext cx="2136775" cy="501650"/>
        </p:xfrm>
        <a:graphic>
          <a:graphicData uri="http://schemas.openxmlformats.org/presentationml/2006/ole">
            <p:oleObj spid="_x0000_s75786" name="Equation" r:id="rId7" imgW="901440" imgH="203040" progId="Equation.3">
              <p:embed/>
            </p:oleObj>
          </a:graphicData>
        </a:graphic>
      </p:graphicFrame>
      <p:graphicFrame>
        <p:nvGraphicFramePr>
          <p:cNvPr id="75787" name="Object 11"/>
          <p:cNvGraphicFramePr>
            <a:graphicFrameLocks noChangeAspect="1"/>
          </p:cNvGraphicFramePr>
          <p:nvPr/>
        </p:nvGraphicFramePr>
        <p:xfrm>
          <a:off x="4953000" y="2871788"/>
          <a:ext cx="2590800" cy="709612"/>
        </p:xfrm>
        <a:graphic>
          <a:graphicData uri="http://schemas.openxmlformats.org/presentationml/2006/ole">
            <p:oleObj spid="_x0000_s75787" name="Equation" r:id="rId8" imgW="1269720" imgH="355320" progId="Equation.3">
              <p:embed/>
            </p:oleObj>
          </a:graphicData>
        </a:graphic>
      </p:graphicFrame>
      <p:sp>
        <p:nvSpPr>
          <p:cNvPr id="16" name="Content Placeholder 2"/>
          <p:cNvSpPr txBox="1">
            <a:spLocks/>
          </p:cNvSpPr>
          <p:nvPr/>
        </p:nvSpPr>
        <p:spPr>
          <a:xfrm>
            <a:off x="533400" y="5562601"/>
            <a:ext cx="8382000" cy="6857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indent="-292100"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en-US" sz="2800" dirty="0" smtClean="0"/>
              <a:t>Polynomial-time Complexity: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Modeling-Inference-</a:t>
            </a:r>
            <a:r>
              <a:rPr lang="en-US" dirty="0" smtClean="0">
                <a:solidFill>
                  <a:srgbClr val="C00000"/>
                </a:solidFill>
              </a:rPr>
              <a:t>Learning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943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 Zhu et </a:t>
            </a:r>
            <a:r>
              <a:rPr lang="en-US" dirty="0" err="1" smtClean="0"/>
              <a:t>al.CVPR</a:t>
            </a:r>
            <a:r>
              <a:rPr lang="en-US" dirty="0" smtClean="0"/>
              <a:t> 08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447800"/>
            <a:ext cx="82296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Supervised (discriminative): given the structure and labeled ground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truth, estimate the parameters.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Unsupervised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(generative):  induce the structure and estimate the parameters without ground truth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Structure-</a:t>
            </a:r>
            <a:r>
              <a:rPr lang="en-US" dirty="0" err="1" smtClean="0"/>
              <a:t>Perceptron</a:t>
            </a:r>
            <a:r>
              <a:rPr lang="en-US" dirty="0" smtClean="0"/>
              <a:t>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8305800" cy="26669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Binary: </a:t>
            </a:r>
            <a:r>
              <a:rPr lang="en-US" sz="2800" dirty="0" smtClean="0"/>
              <a:t>y </a:t>
            </a:r>
            <a:r>
              <a:rPr lang="en-US" sz="2800" dirty="0" smtClean="0"/>
              <a:t>= </a:t>
            </a:r>
            <a:r>
              <a:rPr lang="en-US" sz="2800" dirty="0" smtClean="0"/>
              <a:t>+</a:t>
            </a:r>
            <a:r>
              <a:rPr lang="en-US" sz="2800" dirty="0" smtClean="0"/>
              <a:t>1, -</a:t>
            </a:r>
            <a:r>
              <a:rPr lang="en-US" sz="2800" dirty="0" smtClean="0"/>
              <a:t>1. </a:t>
            </a:r>
            <a:r>
              <a:rPr lang="en-US" sz="2800" dirty="0" smtClean="0"/>
              <a:t>(Rosenblatt 1962)</a:t>
            </a:r>
          </a:p>
          <a:p>
            <a:r>
              <a:rPr lang="en-US" sz="2800" dirty="0" smtClean="0"/>
              <a:t>Multi-class: y</a:t>
            </a:r>
            <a:r>
              <a:rPr lang="en-US" sz="2800" dirty="0" smtClean="0"/>
              <a:t> </a:t>
            </a:r>
            <a:r>
              <a:rPr lang="en-US" sz="2800" dirty="0" smtClean="0"/>
              <a:t>=1 </a:t>
            </a:r>
            <a:r>
              <a:rPr lang="en-US" sz="2800" dirty="0" smtClean="0"/>
              <a:t>.. </a:t>
            </a:r>
            <a:r>
              <a:rPr lang="en-US" sz="2800" dirty="0" smtClean="0"/>
              <a:t> K. </a:t>
            </a:r>
            <a:r>
              <a:rPr lang="en-US" sz="2800" dirty="0" smtClean="0"/>
              <a:t>(</a:t>
            </a:r>
            <a:r>
              <a:rPr lang="de-DE" sz="2800" dirty="0" smtClean="0"/>
              <a:t>Freund and Schapire 99)</a:t>
            </a:r>
            <a:endParaRPr lang="en-US" sz="2800" dirty="0" smtClean="0"/>
          </a:p>
          <a:p>
            <a:r>
              <a:rPr lang="en-US" sz="2800" dirty="0" smtClean="0"/>
              <a:t>y is a vector</a:t>
            </a:r>
            <a:r>
              <a:rPr lang="en-US" sz="2800" dirty="0" smtClean="0"/>
              <a:t>:  structure-</a:t>
            </a:r>
            <a:r>
              <a:rPr lang="en-US" sz="2800" dirty="0" err="1" smtClean="0"/>
              <a:t>perceptron</a:t>
            </a:r>
            <a:r>
              <a:rPr lang="en-US" sz="2800" dirty="0" smtClean="0"/>
              <a:t> </a:t>
            </a:r>
            <a:r>
              <a:rPr lang="en-US" sz="2800" dirty="0" smtClean="0"/>
              <a:t>(Collins 02)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1371600" y="3429000"/>
          <a:ext cx="6594620" cy="990600"/>
        </p:xfrm>
        <a:graphic>
          <a:graphicData uri="http://schemas.openxmlformats.org/presentationml/2006/ole">
            <p:oleObj spid="_x0000_s8194" name="Equation" r:id="rId4" imgW="2311200" imgH="330120" progId="Equation.3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4130674" y="5029201"/>
          <a:ext cx="1671638" cy="439737"/>
        </p:xfrm>
        <a:graphic>
          <a:graphicData uri="http://schemas.openxmlformats.org/presentationml/2006/ole">
            <p:oleObj spid="_x0000_s8195" name="Equation" r:id="rId5" imgW="787320" imgH="203040" progId="Equation.3">
              <p:embed/>
            </p:oleObj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3211512" y="5389955"/>
          <a:ext cx="2732088" cy="401245"/>
        </p:xfrm>
        <a:graphic>
          <a:graphicData uri="http://schemas.openxmlformats.org/presentationml/2006/ole">
            <p:oleObj spid="_x0000_s8196" name="Equation" r:id="rId6" imgW="1346040" imgH="20304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05000" y="5105401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Structure-</a:t>
            </a:r>
            <a:r>
              <a:rPr lang="en-US" dirty="0" err="1" smtClean="0"/>
              <a:t>Perceptron</a:t>
            </a:r>
            <a:r>
              <a:rPr lang="en-US" dirty="0" smtClean="0"/>
              <a:t>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Input: a set of training </a:t>
            </a:r>
            <a:r>
              <a:rPr lang="en-US" sz="2800" dirty="0" smtClean="0"/>
              <a:t>images                      with </a:t>
            </a:r>
            <a:r>
              <a:rPr lang="en-US" sz="2800" dirty="0" smtClean="0"/>
              <a:t>ground truth </a:t>
            </a:r>
            <a:r>
              <a:rPr lang="en-US" sz="2800" dirty="0" smtClean="0"/>
              <a:t>.  Initialize </a:t>
            </a:r>
            <a:r>
              <a:rPr lang="en-US" sz="2800" dirty="0" smtClean="0"/>
              <a:t>parameter vector. </a:t>
            </a:r>
          </a:p>
          <a:p>
            <a:r>
              <a:rPr lang="en-US" sz="2800" dirty="0" smtClean="0"/>
              <a:t>Training </a:t>
            </a:r>
            <a:r>
              <a:rPr lang="en-US" sz="2800" dirty="0" smtClean="0"/>
              <a:t>algorithm</a:t>
            </a:r>
            <a:r>
              <a:rPr lang="en-US" sz="2800" dirty="0" smtClean="0"/>
              <a:t>:</a:t>
            </a:r>
          </a:p>
          <a:p>
            <a:pPr lvl="1">
              <a:buNone/>
            </a:pPr>
            <a:r>
              <a:rPr lang="en-US" dirty="0" smtClean="0"/>
              <a:t>Loop over training samples: 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smtClean="0"/>
              <a:t>= 1 to N</a:t>
            </a:r>
          </a:p>
          <a:p>
            <a:pPr lvl="1">
              <a:buNone/>
            </a:pPr>
            <a:r>
              <a:rPr lang="en-US" dirty="0" smtClean="0"/>
              <a:t>    Step 1: find the best </a:t>
            </a:r>
            <a:r>
              <a:rPr lang="en-US" dirty="0" smtClean="0"/>
              <a:t>using inference: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   Step 2: Update the parameters:     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End of Loop. 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819400" y="3886200"/>
          <a:ext cx="2743200" cy="615950"/>
        </p:xfrm>
        <a:graphic>
          <a:graphicData uri="http://schemas.openxmlformats.org/presentationml/2006/ole">
            <p:oleObj spid="_x0000_s41986" name="Equation" r:id="rId4" imgW="1257120" imgH="342720" progId="Equation.3">
              <p:embed/>
            </p:oleObj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2743200" y="4876800"/>
          <a:ext cx="3795712" cy="411163"/>
        </p:xfrm>
        <a:graphic>
          <a:graphicData uri="http://schemas.openxmlformats.org/presentationml/2006/ole">
            <p:oleObj spid="_x0000_s41988" name="Equation" r:id="rId5" imgW="1739880" imgH="22860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486400" y="5341203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Inference is critical  for </a:t>
            </a:r>
            <a:r>
              <a:rPr lang="en-US" sz="2400" dirty="0" err="1" smtClean="0"/>
              <a:t>perceptron</a:t>
            </a:r>
            <a:r>
              <a:rPr lang="en-US" sz="2400" dirty="0" smtClean="0"/>
              <a:t> learning</a:t>
            </a:r>
            <a:endParaRPr lang="en-US" sz="2400" dirty="0"/>
          </a:p>
        </p:txBody>
      </p:sp>
      <p:cxnSp>
        <p:nvCxnSpPr>
          <p:cNvPr id="16" name="Straight Arrow Connector 15"/>
          <p:cNvCxnSpPr>
            <a:stCxn id="14" idx="0"/>
          </p:cNvCxnSpPr>
          <p:nvPr/>
        </p:nvCxnSpPr>
        <p:spPr>
          <a:xfrm rot="16200000" flipV="1">
            <a:off x="6130499" y="4156502"/>
            <a:ext cx="1150203" cy="1219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5715000" y="1676400"/>
          <a:ext cx="1879600" cy="563562"/>
        </p:xfrm>
        <a:graphic>
          <a:graphicData uri="http://schemas.openxmlformats.org/presentationml/2006/ole">
            <p:oleObj spid="_x0000_s41989" name="Equation" r:id="rId6" imgW="723600" imgH="241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181" y="533400"/>
            <a:ext cx="8372819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Deformable Object Segmentation </a:t>
            </a:r>
            <a:r>
              <a:rPr lang="en-US" dirty="0" smtClean="0"/>
              <a:t>and Parsing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24685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Segmentation (Accuracy of pixel labeling)</a:t>
            </a:r>
          </a:p>
          <a:p>
            <a:pPr lvl="1"/>
            <a:r>
              <a:rPr lang="en-US" sz="2400" dirty="0" smtClean="0"/>
              <a:t>The proportion of the correct pixel labels (object or non-object)</a:t>
            </a:r>
          </a:p>
          <a:p>
            <a:r>
              <a:rPr lang="en-US" sz="2800" dirty="0" smtClean="0"/>
              <a:t>Parsing (Average Position Error of matching)</a:t>
            </a:r>
          </a:p>
          <a:p>
            <a:pPr lvl="1"/>
            <a:r>
              <a:rPr lang="en-US" sz="2400" dirty="0" smtClean="0"/>
              <a:t>The average distance between the positions of leaf nodes of the ground truth and those estimated in the parse tree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685800" y="4038600"/>
          <a:ext cx="7772399" cy="22250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33600"/>
                <a:gridCol w="1219200"/>
                <a:gridCol w="1752600"/>
                <a:gridCol w="1295400"/>
                <a:gridCol w="13715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Testing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Segmentation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RCM-1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94.7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Ren</a:t>
                      </a:r>
                      <a:r>
                        <a:rPr lang="en-US" dirty="0" smtClean="0"/>
                        <a:t> (Berkeley)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Winn (LOCUS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Levin and Weiss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Kumar (OBJ</a:t>
                      </a:r>
                      <a:r>
                        <a:rPr lang="en-US" baseline="0" dirty="0" smtClean="0"/>
                        <a:t> CUT)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4724400"/>
            <a:ext cx="2998724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Contribution of </a:t>
            </a:r>
            <a:br>
              <a:rPr lang="en-US" dirty="0" smtClean="0"/>
            </a:br>
            <a:r>
              <a:rPr lang="en-US" dirty="0" smtClean="0"/>
              <a:t>Multi-Level Object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525963"/>
          </a:xfrm>
        </p:spPr>
        <p:txBody>
          <a:bodyPr/>
          <a:lstStyle/>
          <a:p>
            <a:r>
              <a:rPr lang="en-US" sz="2800" dirty="0" smtClean="0"/>
              <a:t>Precision-Recall curves quantify the recognition performance</a:t>
            </a:r>
          </a:p>
          <a:p>
            <a:r>
              <a:rPr lang="en-US" sz="2800" dirty="0" smtClean="0"/>
              <a:t>High-level regularity (more parts) help recognition. </a:t>
            </a:r>
          </a:p>
          <a:p>
            <a:endParaRPr lang="en-US" dirty="0" smtClean="0"/>
          </a:p>
          <a:p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8131" name="Picture 3" descr="C:\Users\leo\Pictures\talk\PreRe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6430" y="3200400"/>
            <a:ext cx="652317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631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Why Recursive Composition?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382000" cy="3962400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Compact </a:t>
            </a:r>
            <a:r>
              <a:rPr lang="en-US" sz="2800" dirty="0" smtClean="0"/>
              <a:t>representation</a:t>
            </a:r>
            <a:r>
              <a:rPr lang="en-US" sz="2800" dirty="0" smtClean="0"/>
              <a:t>:</a:t>
            </a:r>
          </a:p>
          <a:p>
            <a:pPr lvl="1"/>
            <a:r>
              <a:rPr lang="en-US" sz="2200" dirty="0" smtClean="0"/>
              <a:t>Low dimension</a:t>
            </a:r>
          </a:p>
          <a:p>
            <a:pPr lvl="1"/>
            <a:r>
              <a:rPr lang="en-US" sz="2200" dirty="0" smtClean="0"/>
              <a:t>Simple potential (low-order sufficient statistics)</a:t>
            </a:r>
          </a:p>
          <a:p>
            <a:pPr lvl="1"/>
            <a:r>
              <a:rPr lang="en-US" sz="2200" dirty="0" smtClean="0"/>
              <a:t>More representation power (more nodes, long-range correlation)</a:t>
            </a:r>
          </a:p>
          <a:p>
            <a:r>
              <a:rPr lang="en-US" sz="2800" dirty="0" smtClean="0"/>
              <a:t>Rapid inferen</a:t>
            </a:r>
            <a:r>
              <a:rPr lang="en-US" sz="2800" dirty="0" smtClean="0"/>
              <a:t>ce: recursive optimization</a:t>
            </a:r>
          </a:p>
          <a:p>
            <a:r>
              <a:rPr lang="en-US" sz="2800" dirty="0" smtClean="0"/>
              <a:t>Efficient supervised learning</a:t>
            </a:r>
          </a:p>
          <a:p>
            <a:r>
              <a:rPr lang="en-US" sz="2800" dirty="0" smtClean="0"/>
              <a:t>Next: efficient unsupervised learning</a:t>
            </a:r>
            <a:endParaRPr lang="en-US" sz="2400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381000" y="1447800"/>
          <a:ext cx="8534400" cy="1475959"/>
        </p:xfrm>
        <a:graphic>
          <a:graphicData uri="http://schemas.openxmlformats.org/presentationml/2006/ole">
            <p:oleObj spid="_x0000_s157699" name="Equation" r:id="rId4" imgW="4190760" imgH="685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Modeling-Inference-</a:t>
            </a:r>
            <a:r>
              <a:rPr lang="en-US" dirty="0" smtClean="0">
                <a:solidFill>
                  <a:srgbClr val="C00000"/>
                </a:solidFill>
              </a:rPr>
              <a:t>Learning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057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Unsupervised </a:t>
            </a:r>
            <a:r>
              <a:rPr lang="en-US" sz="2800" dirty="0" smtClean="0"/>
              <a:t>Learning </a:t>
            </a:r>
            <a:r>
              <a:rPr lang="en-US" sz="2800" dirty="0" smtClean="0"/>
              <a:t>(Generative)</a:t>
            </a:r>
          </a:p>
          <a:p>
            <a:pPr lvl="1"/>
            <a:r>
              <a:rPr lang="en-US" dirty="0" smtClean="0"/>
              <a:t>No labeling, no alignment.</a:t>
            </a:r>
          </a:p>
          <a:p>
            <a:pPr lvl="1"/>
            <a:r>
              <a:rPr lang="en-US" dirty="0" smtClean="0"/>
              <a:t>Induce the structure (vertexes and edges) </a:t>
            </a:r>
          </a:p>
          <a:p>
            <a:pPr lvl="1"/>
            <a:r>
              <a:rPr lang="en-US" dirty="0" smtClean="0"/>
              <a:t>Estimate the parameters.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8600" y="61722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 Zhu et al. ECCV 08</a:t>
            </a:r>
            <a:endParaRPr lang="en-US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276600"/>
            <a:ext cx="259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Straight Arrow Connector 26"/>
          <p:cNvCxnSpPr/>
          <p:nvPr/>
        </p:nvCxnSpPr>
        <p:spPr>
          <a:xfrm>
            <a:off x="4038600" y="4572000"/>
            <a:ext cx="1295400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267200" y="4114800"/>
            <a:ext cx="68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</a:rPr>
              <a:t>?</a:t>
            </a:r>
            <a:endParaRPr lang="en-US" sz="6600" dirty="0">
              <a:solidFill>
                <a:srgbClr val="C00000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5954865" y="3200400"/>
            <a:ext cx="2503335" cy="2971800"/>
            <a:chOff x="5791200" y="3048000"/>
            <a:chExt cx="2808135" cy="3383341"/>
          </a:xfrm>
        </p:grpSpPr>
        <p:grpSp>
          <p:nvGrpSpPr>
            <p:cNvPr id="57" name="Group 35"/>
            <p:cNvGrpSpPr>
              <a:grpSpLocks/>
            </p:cNvGrpSpPr>
            <p:nvPr/>
          </p:nvGrpSpPr>
          <p:grpSpPr bwMode="auto">
            <a:xfrm>
              <a:off x="5791200" y="3048001"/>
              <a:ext cx="2438401" cy="1295400"/>
              <a:chOff x="1143000" y="4191000"/>
              <a:chExt cx="3200400" cy="1905000"/>
            </a:xfrm>
          </p:grpSpPr>
          <p:sp>
            <p:nvSpPr>
              <p:cNvPr id="66" name="Line 8"/>
              <p:cNvSpPr>
                <a:spLocks noChangeShapeType="1"/>
              </p:cNvSpPr>
              <p:nvPr/>
            </p:nvSpPr>
            <p:spPr bwMode="auto">
              <a:xfrm flipV="1">
                <a:off x="1143000" y="4191000"/>
                <a:ext cx="1371600" cy="838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10"/>
              <p:cNvSpPr>
                <a:spLocks noChangeShapeType="1"/>
              </p:cNvSpPr>
              <p:nvPr/>
            </p:nvSpPr>
            <p:spPr bwMode="auto">
              <a:xfrm flipH="1" flipV="1">
                <a:off x="1143000" y="5029200"/>
                <a:ext cx="533400" cy="762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1"/>
              <p:cNvSpPr>
                <a:spLocks noChangeShapeType="1"/>
              </p:cNvSpPr>
              <p:nvPr/>
            </p:nvSpPr>
            <p:spPr bwMode="auto">
              <a:xfrm>
                <a:off x="1676400" y="5791200"/>
                <a:ext cx="1295400" cy="304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2"/>
              <p:cNvSpPr>
                <a:spLocks noChangeShapeType="1"/>
              </p:cNvSpPr>
              <p:nvPr/>
            </p:nvSpPr>
            <p:spPr bwMode="auto">
              <a:xfrm flipH="1" flipV="1">
                <a:off x="2514600" y="4191000"/>
                <a:ext cx="1371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4"/>
              <p:cNvSpPr>
                <a:spLocks noChangeShapeType="1"/>
              </p:cNvSpPr>
              <p:nvPr/>
            </p:nvSpPr>
            <p:spPr bwMode="auto">
              <a:xfrm flipV="1">
                <a:off x="2971800" y="5257800"/>
                <a:ext cx="1371600" cy="838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6"/>
              <p:cNvSpPr>
                <a:spLocks noChangeShapeType="1"/>
              </p:cNvSpPr>
              <p:nvPr/>
            </p:nvSpPr>
            <p:spPr bwMode="auto">
              <a:xfrm>
                <a:off x="3886200" y="4191000"/>
                <a:ext cx="457200" cy="1066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7"/>
              <p:cNvSpPr>
                <a:spLocks noChangeShapeType="1"/>
              </p:cNvSpPr>
              <p:nvPr/>
            </p:nvSpPr>
            <p:spPr bwMode="auto">
              <a:xfrm flipV="1">
                <a:off x="1676400" y="4191000"/>
                <a:ext cx="838200" cy="1600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1200" y="4450141"/>
              <a:ext cx="2808135" cy="1981200"/>
            </a:xfrm>
            <a:prstGeom prst="rect">
              <a:avLst/>
            </a:prstGeom>
            <a:noFill/>
            <a:ln w="34925">
              <a:solidFill>
                <a:srgbClr val="FFFFFF"/>
              </a:solidFill>
              <a:miter lim="800000"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</p:pic>
        <p:cxnSp>
          <p:nvCxnSpPr>
            <p:cNvPr id="60" name="Straight Arrow Connector 59"/>
            <p:cNvCxnSpPr>
              <a:stCxn id="72" idx="0"/>
            </p:cNvCxnSpPr>
            <p:nvPr/>
          </p:nvCxnSpPr>
          <p:spPr>
            <a:xfrm rot="16200000" flipH="1" flipV="1">
              <a:off x="5418298" y="4890039"/>
              <a:ext cx="1533204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16200000" flipH="1" flipV="1">
              <a:off x="6408898" y="5051643"/>
              <a:ext cx="1533204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71" idx="1"/>
            </p:cNvCxnSpPr>
            <p:nvPr/>
          </p:nvCxnSpPr>
          <p:spPr>
            <a:xfrm rot="16200000" flipH="1" flipV="1">
              <a:off x="7429441" y="4573584"/>
              <a:ext cx="1600320" cy="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16200000" flipH="1">
              <a:off x="5722342" y="4161887"/>
              <a:ext cx="2249545" cy="2177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>
              <a:off x="6908800" y="4018341"/>
              <a:ext cx="1905000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16200000" flipH="1">
              <a:off x="4920343" y="4493684"/>
              <a:ext cx="1828800" cy="65314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3505200" y="3429001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Combinatorial Explosion problem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Ideas behind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Recursive </a:t>
            </a:r>
            <a:r>
              <a:rPr lang="en-US" dirty="0" smtClean="0"/>
              <a:t>Composition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181600" cy="449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principle for constructing models of the visual world </a:t>
            </a:r>
          </a:p>
          <a:p>
            <a:r>
              <a:rPr lang="en-US" sz="2800" dirty="0" smtClean="0"/>
              <a:t>A general framework for  different vision tasks</a:t>
            </a:r>
          </a:p>
          <a:p>
            <a:r>
              <a:rPr lang="en-US" sz="2800" dirty="0" smtClean="0"/>
              <a:t>Three aspects:</a:t>
            </a:r>
          </a:p>
          <a:p>
            <a:pPr lvl="1"/>
            <a:r>
              <a:rPr lang="en-US" dirty="0" smtClean="0"/>
              <a:t>Modeling : Compact </a:t>
            </a:r>
            <a:endParaRPr lang="en-US" dirty="0" smtClean="0"/>
          </a:p>
          <a:p>
            <a:pPr lvl="1"/>
            <a:r>
              <a:rPr lang="en-US" dirty="0" smtClean="0"/>
              <a:t>Inference : Rapid </a:t>
            </a:r>
            <a:endParaRPr lang="en-US" dirty="0" smtClean="0"/>
          </a:p>
          <a:p>
            <a:pPr lvl="1"/>
            <a:r>
              <a:rPr lang="en-US" dirty="0" smtClean="0"/>
              <a:t>Learning  </a:t>
            </a:r>
            <a:r>
              <a:rPr lang="en-US" dirty="0" smtClean="0"/>
              <a:t>: </a:t>
            </a:r>
            <a:r>
              <a:rPr lang="en-US" dirty="0" smtClean="0"/>
              <a:t>Efficient </a:t>
            </a:r>
          </a:p>
          <a:p>
            <a:pPr lvl="1">
              <a:buNone/>
            </a:pPr>
            <a:endParaRPr lang="en-US" sz="2200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486400" y="1371600"/>
            <a:ext cx="3200400" cy="5257800"/>
            <a:chOff x="5410200" y="1219200"/>
            <a:chExt cx="3429001" cy="5486400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10200" y="3276600"/>
              <a:ext cx="3429000" cy="16705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0200" y="4876800"/>
              <a:ext cx="3429001" cy="1828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10200" y="1219200"/>
              <a:ext cx="3429000" cy="20720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228600" y="5474494"/>
            <a:ext cx="5486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None/>
            </a:pPr>
            <a:r>
              <a:rPr lang="en-US" dirty="0" smtClean="0"/>
              <a:t>Pattern Theory. </a:t>
            </a:r>
            <a:r>
              <a:rPr lang="en-US" dirty="0" err="1" smtClean="0"/>
              <a:t>Grenander</a:t>
            </a:r>
            <a:r>
              <a:rPr lang="en-US" dirty="0" smtClean="0"/>
              <a:t> 94</a:t>
            </a:r>
          </a:p>
          <a:p>
            <a:pPr lvl="1">
              <a:buNone/>
            </a:pPr>
            <a:r>
              <a:rPr lang="en-US" dirty="0" smtClean="0"/>
              <a:t>Compositionality. Geman 02</a:t>
            </a:r>
          </a:p>
          <a:p>
            <a:pPr lvl="1">
              <a:buNone/>
            </a:pPr>
            <a:r>
              <a:rPr lang="en-US" dirty="0" smtClean="0"/>
              <a:t>Stochastic Grammar. Zhu and Mumford 06</a:t>
            </a:r>
          </a:p>
          <a:p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Recursive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Task: find a small dictionary (sparse coding).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990600" y="1752600"/>
          <a:ext cx="7543800" cy="841375"/>
        </p:xfrm>
        <a:graphic>
          <a:graphicData uri="http://schemas.openxmlformats.org/presentationml/2006/ole">
            <p:oleObj spid="_x0000_s158722" name="Equation" r:id="rId3" imgW="3644640" imgH="406080" progId="Equation.3">
              <p:embed/>
            </p:oleObj>
          </a:graphicData>
        </a:graphic>
      </p:graphicFrame>
      <p:sp>
        <p:nvSpPr>
          <p:cNvPr id="23" name="Content Placeholder 2"/>
          <p:cNvSpPr txBox="1">
            <a:spLocks/>
          </p:cNvSpPr>
          <p:nvPr/>
        </p:nvSpPr>
        <p:spPr>
          <a:xfrm>
            <a:off x="381000" y="2667000"/>
            <a:ext cx="8458200" cy="335280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Recursive Learning Procedure</a:t>
            </a:r>
            <a:r>
              <a:rPr lang="en-US" sz="3200" dirty="0" smtClean="0"/>
              <a:t>:  (layer-wise greedy)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200" dirty="0" smtClean="0"/>
              <a:t>Initialization: D^0 = {oriented </a:t>
            </a:r>
            <a:r>
              <a:rPr lang="en-US" sz="3200" dirty="0" err="1" smtClean="0"/>
              <a:t>edgelets</a:t>
            </a:r>
            <a:r>
              <a:rPr lang="en-US" sz="3200" dirty="0" smtClean="0"/>
              <a:t>} ; L=1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Repeat .. until no </a:t>
            </a:r>
            <a:r>
              <a:rPr lang="en-US" sz="3200" dirty="0" smtClean="0"/>
              <a:t>new </a:t>
            </a:r>
            <a:r>
              <a:rPr lang="en-US" sz="3200" dirty="0" smtClean="0"/>
              <a:t>models are formed.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initialize D^L with a default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(NULL) model at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L.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propose new models by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compositions and clustering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suspicious coincidence: add new models if they beat the default model.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competitive exclusion: similar models compete to survive (the best one is kept).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61722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Barlow 94.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</a:t>
            </a:r>
            <a:r>
              <a:rPr lang="en-US" dirty="0" smtClean="0"/>
              <a:t>Learning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524000"/>
            <a:ext cx="8077200" cy="481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1543050"/>
            <a:ext cx="3429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1828800"/>
            <a:ext cx="30099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81200" y="1524000"/>
            <a:ext cx="4795838" cy="470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2975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71911"/>
            <a:ext cx="7848600" cy="608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141632"/>
            <a:ext cx="4572000" cy="2640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447800"/>
            <a:ext cx="8229600" cy="29718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500" dirty="0" smtClean="0"/>
              <a:t>From top level L to 1, examine every node of model M: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500" dirty="0" smtClean="0"/>
              <a:t>Initialize a default  </a:t>
            </a:r>
            <a:r>
              <a:rPr lang="en-US" sz="2500" dirty="0" err="1" smtClean="0"/>
              <a:t>submodels</a:t>
            </a:r>
            <a:r>
              <a:rPr lang="en-US" sz="2500" dirty="0" smtClean="0"/>
              <a:t> </a:t>
            </a:r>
            <a:r>
              <a:rPr lang="en-US" sz="2500" dirty="0" smtClean="0"/>
              <a:t>at level L-1. 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500" dirty="0" smtClean="0"/>
              <a:t>propose new models </a:t>
            </a:r>
            <a:r>
              <a:rPr lang="en-US" sz="2500" dirty="0" smtClean="0"/>
              <a:t>from D^L-1</a:t>
            </a:r>
            <a:endParaRPr lang="en-US" sz="2500" dirty="0" smtClean="0"/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500" dirty="0" smtClean="0"/>
              <a:t>suspicious coincidence: keep new models if </a:t>
            </a:r>
            <a:r>
              <a:rPr lang="en-US" sz="2500" dirty="0" smtClean="0"/>
              <a:t>they beat </a:t>
            </a:r>
            <a:r>
              <a:rPr lang="en-US" sz="2500" dirty="0" smtClean="0"/>
              <a:t>the default model. 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500" dirty="0" smtClean="0"/>
              <a:t>competitive exclusion: similar models compete to survive. (the best one is kept)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Top-down refinement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images for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2466" name="Picture 2" descr="C:\leo workspace\talks\Figures\Figures\USL\TrainS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57400"/>
            <a:ext cx="8229600" cy="2980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From Generic Features to</a:t>
            </a:r>
            <a:br>
              <a:rPr lang="en-US" dirty="0" smtClean="0"/>
            </a:br>
            <a:r>
              <a:rPr lang="en-US" dirty="0" smtClean="0"/>
              <a:t> Object Structures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800" dirty="0" smtClean="0"/>
              <a:t>Unified descriptors (RCMs)</a:t>
            </a:r>
          </a:p>
          <a:p>
            <a:r>
              <a:rPr lang="en-US" sz="2800" dirty="0" smtClean="0"/>
              <a:t>Unified learning: bridge the gap between the generic features  and specific object structures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867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895600"/>
            <a:ext cx="66294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72899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Template Matching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4580" name="Picture 2" descr="C:\leo workspace\papers\paper UnLearningHMRF_nips2007\figures\dictionary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" y="1524000"/>
            <a:ext cx="83010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9703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Multi-Level</a:t>
            </a:r>
            <a:br>
              <a:rPr lang="en-US" smtClean="0"/>
            </a:br>
            <a:r>
              <a:rPr lang="en-US" smtClean="0"/>
              <a:t> </a:t>
            </a:r>
            <a:r>
              <a:rPr lang="en-US" dirty="0" smtClean="0"/>
              <a:t>Computational Complexity</a:t>
            </a: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Explore a huge number of candidate models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9701" name="Picture 2" descr="C:\leo workspace\papers\paper UnLearningHMRF_nips2007\NumberOfClusterAfterExclus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523816"/>
            <a:ext cx="3869760" cy="2105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531659"/>
            <a:ext cx="4114800" cy="2097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299974" rev="0"/>
            </a:camera>
            <a:lightRig rig="threePt" dir="t"/>
          </a:scene3d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798" y="1831361"/>
          <a:ext cx="8458202" cy="252704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38202"/>
                <a:gridCol w="1644940"/>
                <a:gridCol w="1241571"/>
                <a:gridCol w="1707160"/>
                <a:gridCol w="1784758"/>
                <a:gridCol w="1241571"/>
              </a:tblGrid>
              <a:tr h="5659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Clusters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Suspicious</a:t>
                      </a:r>
                    </a:p>
                    <a:p>
                      <a:pPr algn="ctr"/>
                      <a:r>
                        <a:rPr lang="en-US" dirty="0" smtClean="0"/>
                        <a:t>Coincidence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Competitive Exclusion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Seconds</a:t>
                      </a:r>
                      <a:endParaRPr lang="en-US" dirty="0"/>
                    </a:p>
                  </a:txBody>
                  <a:tcPr/>
                </a:tc>
              </a:tr>
              <a:tr h="3233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233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167,431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14,684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117</a:t>
                      </a:r>
                      <a:endParaRPr lang="en-US" dirty="0"/>
                    </a:p>
                  </a:txBody>
                  <a:tcPr/>
                </a:tc>
              </a:tr>
              <a:tr h="3233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2,034,851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741,662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254</a:t>
                      </a:r>
                      <a:endParaRPr lang="en-US" dirty="0"/>
                    </a:p>
                  </a:txBody>
                  <a:tcPr/>
                </a:tc>
              </a:tr>
              <a:tr h="4239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2,135,467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1,012,777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/>
                </a:tc>
              </a:tr>
              <a:tr h="3233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236,955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72,620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63103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609601" y="5029200"/>
          <a:ext cx="8000998" cy="14325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19399"/>
                <a:gridCol w="1219200"/>
                <a:gridCol w="1752600"/>
                <a:gridCol w="1066800"/>
                <a:gridCol w="1142999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Segmentation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Speed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Unsupervised</a:t>
                      </a:r>
                      <a:r>
                        <a:rPr lang="en-US" baseline="0" dirty="0" smtClean="0"/>
                        <a:t>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93.3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Structure-</a:t>
                      </a:r>
                      <a:r>
                        <a:rPr lang="en-US" dirty="0" err="1" smtClean="0"/>
                        <a:t>Perceptron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94.7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C:\leo workspace\talks\Figures\Figures\USL\ParseRes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47800"/>
            <a:ext cx="8001000" cy="3537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914400" y="1524000"/>
            <a:ext cx="7543800" cy="5081670"/>
            <a:chOff x="42962" y="-81973"/>
            <a:chExt cx="8948638" cy="6737062"/>
          </a:xfrm>
        </p:grpSpPr>
        <p:pic>
          <p:nvPicPr>
            <p:cNvPr id="103425" name="Picture 1" descr="C:\Users\leo\Documents\website\usl\Model_Final (11)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54670" y="-81973"/>
              <a:ext cx="1447800" cy="219074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3426" name="Picture 2" descr="C:\Users\leo\Documents\website\usl\Model_Final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962" y="2544618"/>
              <a:ext cx="1885949" cy="187642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3427" name="Picture 3" descr="C:\Users\leo\Documents\website\usl\Model_Final (2)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543800" y="2744066"/>
              <a:ext cx="1447800" cy="212407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3428" name="Picture 4" descr="C:\Users\leo\Documents\website\usl\Model_Final (3)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35451" y="4969164"/>
              <a:ext cx="2409824" cy="16859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3429" name="Picture 5" descr="C:\Users\leo\Documents\website\usl\Model_Final (4)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00301" y="2438400"/>
              <a:ext cx="2162175" cy="23241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3430" name="Picture 6" descr="C:\Users\leo\Documents\website\usl\Model_Final (5)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85304" y="120072"/>
              <a:ext cx="1495424" cy="19621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3431" name="Picture 7" descr="C:\Users\leo\Documents\website\usl\Model_Final (6)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2962" y="4767118"/>
              <a:ext cx="2152649" cy="17811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3432" name="Picture 8" descr="C:\Users\leo\Documents\website\usl\Model_Final (7)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104818" y="120072"/>
              <a:ext cx="1885949" cy="1981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3433" name="Picture 9" descr="C:\Users\leo\Documents\website\usl\Model_Final (8).jp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029200" y="2438400"/>
              <a:ext cx="2114550" cy="21812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3434" name="Picture 10" descr="C:\Users\leo\Documents\website\usl\Model_Final (9).jp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248400" y="5105400"/>
              <a:ext cx="2324100" cy="15430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3435" name="Picture 11" descr="C:\Users\leo\Documents\website\usl\Model_Final (10).jp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662960" y="-55707"/>
              <a:ext cx="1238250" cy="26003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r>
              <a:rPr lang="en-US" dirty="0" smtClean="0"/>
              <a:t>More Objects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9248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x: input image;    y: interpretation of  x</a:t>
            </a:r>
          </a:p>
          <a:p>
            <a:r>
              <a:rPr lang="en-US" sz="2800" dirty="0" smtClean="0"/>
              <a:t>Generative Method:</a:t>
            </a:r>
          </a:p>
          <a:p>
            <a:endParaRPr lang="en-US" sz="2800" dirty="0" smtClean="0"/>
          </a:p>
          <a:p>
            <a:r>
              <a:rPr lang="en-US" sz="2800" dirty="0" smtClean="0"/>
              <a:t>Discriminative Method:</a:t>
            </a:r>
          </a:p>
          <a:p>
            <a:endParaRPr lang="en-US" sz="2800" dirty="0" smtClean="0"/>
          </a:p>
          <a:p>
            <a:r>
              <a:rPr lang="en-US" sz="2800" dirty="0" smtClean="0"/>
              <a:t>The representation of Energy </a:t>
            </a:r>
            <a:r>
              <a:rPr lang="en-US" sz="2800" dirty="0" smtClean="0"/>
              <a:t>Function:</a:t>
            </a: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609600" y="4114800"/>
          <a:ext cx="7993062" cy="1066800"/>
        </p:xfrm>
        <a:graphic>
          <a:graphicData uri="http://schemas.openxmlformats.org/presentationml/2006/ole">
            <p:oleObj spid="_x0000_s71683" name="Equation" r:id="rId4" imgW="2577960" imgH="419040" progId="Equation.3">
              <p:embed/>
            </p:oleObj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1828800" y="2057400"/>
          <a:ext cx="6096000" cy="838201"/>
        </p:xfrm>
        <a:graphic>
          <a:graphicData uri="http://schemas.openxmlformats.org/presentationml/2006/ole">
            <p:oleObj spid="_x0000_s71684" name="Equation" r:id="rId5" imgW="2552400" imgH="393480" progId="Equation.3">
              <p:embed/>
            </p:oleObj>
          </a:graphicData>
        </a:graphic>
      </p:graphicFrame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3048000" y="2895600"/>
          <a:ext cx="4419600" cy="762000"/>
        </p:xfrm>
        <a:graphic>
          <a:graphicData uri="http://schemas.openxmlformats.org/presentationml/2006/ole">
            <p:oleObj spid="_x0000_s71685" name="Equation" r:id="rId6" imgW="1854000" imgH="4190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0" y="5370493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</a:t>
            </a:r>
            <a:r>
              <a:rPr lang="en-US" sz="2800" dirty="0" smtClean="0"/>
              <a:t>, g: potentials (sufficient statistics)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5571" y="2895600"/>
            <a:ext cx="6709229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RCM-1 for Articulated Object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1524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AND/OR graph for enormous </a:t>
            </a:r>
            <a:r>
              <a:rPr lang="en-US" sz="2800" dirty="0" smtClean="0"/>
              <a:t>articulated </a:t>
            </a:r>
            <a:r>
              <a:rPr lang="en-US" sz="2800" dirty="0" smtClean="0"/>
              <a:t>poses</a:t>
            </a:r>
            <a:endParaRPr lang="en-US" sz="2800" dirty="0" smtClean="0"/>
          </a:p>
          <a:p>
            <a:r>
              <a:rPr lang="en-US" sz="2800" dirty="0" smtClean="0"/>
              <a:t>Structure-SVM </a:t>
            </a:r>
            <a:r>
              <a:rPr lang="en-US" sz="2800" dirty="0" smtClean="0"/>
              <a:t>learning</a:t>
            </a:r>
            <a:r>
              <a:rPr lang="en-US" sz="2800" dirty="0" smtClean="0"/>
              <a:t>:  need rapid </a:t>
            </a:r>
            <a:r>
              <a:rPr lang="en-US" sz="2800" dirty="0" smtClean="0"/>
              <a:t>inference</a:t>
            </a:r>
            <a:endParaRPr lang="en-US" sz="2800" dirty="0" smtClean="0"/>
          </a:p>
          <a:p>
            <a:r>
              <a:rPr lang="en-US" sz="2800" dirty="0" smtClean="0"/>
              <a:t>Human </a:t>
            </a:r>
            <a:r>
              <a:rPr lang="en-US" sz="2800" dirty="0" smtClean="0"/>
              <a:t>body </a:t>
            </a:r>
            <a:r>
              <a:rPr lang="en-US" sz="2800" dirty="0" smtClean="0"/>
              <a:t>p</a:t>
            </a:r>
            <a:r>
              <a:rPr lang="en-US" sz="2800" dirty="0" smtClean="0"/>
              <a:t>arsing</a:t>
            </a:r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53200" y="28911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ANDing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rot="10800000">
            <a:off x="4800600" y="3043536"/>
            <a:ext cx="1752600" cy="7843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19200" y="2971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ORing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286000" y="3277246"/>
            <a:ext cx="609600" cy="7555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4800" y="61838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 Zhu et al. CVPR 08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6" idx="1"/>
          </p:cNvCxnSpPr>
          <p:nvPr/>
        </p:nvCxnSpPr>
        <p:spPr>
          <a:xfrm rot="10800000">
            <a:off x="4648200" y="2967336"/>
            <a:ext cx="1905000" cy="1546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209800" y="32004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312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152400" y="1447800"/>
          <a:ext cx="8839200" cy="1476375"/>
        </p:xfrm>
        <a:graphic>
          <a:graphicData uri="http://schemas.openxmlformats.org/presentationml/2006/ole">
            <p:oleObj spid="_x0000_s79875" name="Equation" r:id="rId4" imgW="4190760" imgH="685800" progId="Equation.3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RCM-1 for </a:t>
            </a:r>
            <a:r>
              <a:rPr lang="en-US" dirty="0" smtClean="0"/>
              <a:t>Horse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971801"/>
            <a:ext cx="82296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5105400" y="24384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</a:t>
            </a:r>
            <a:r>
              <a:rPr lang="en-US" sz="2800" dirty="0" smtClean="0"/>
              <a:t>ixture of  poses</a:t>
            </a:r>
            <a:endParaRPr lang="en-US" sz="2800" dirty="0"/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5903881" y="2286000"/>
            <a:ext cx="420719" cy="2696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RCM-1 for </a:t>
            </a:r>
            <a:r>
              <a:rPr lang="en-US" dirty="0" smtClean="0"/>
              <a:t>Human Body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58" y="1752600"/>
            <a:ext cx="8608242" cy="4305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Users\leo\Documents\website\HumanModel15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828800"/>
            <a:ext cx="1444978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Tm="374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274973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 II: Scene Parsing </a:t>
            </a:r>
            <a:br>
              <a:rPr lang="en-US" sz="3200" dirty="0" smtClean="0"/>
            </a:br>
            <a:r>
              <a:rPr lang="en-US" sz="3200" dirty="0" smtClean="0"/>
              <a:t>Recursive Composition is General?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Task: Image Segmentation and Scene Labeling</a:t>
            </a:r>
          </a:p>
          <a:p>
            <a:r>
              <a:rPr lang="en-US" sz="2800" dirty="0" smtClean="0"/>
              <a:t>Representation: MRF</a:t>
            </a:r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399" y="2590800"/>
            <a:ext cx="7402285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Image Representation: </a:t>
            </a:r>
            <a:br>
              <a:rPr lang="en-US" dirty="0" smtClean="0"/>
            </a:br>
            <a:r>
              <a:rPr lang="en-US" dirty="0" smtClean="0"/>
              <a:t>Recursive Composition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609601" y="2667000"/>
            <a:ext cx="7924799" cy="4495800"/>
            <a:chOff x="609600" y="2590800"/>
            <a:chExt cx="8296275" cy="4844659"/>
          </a:xfrm>
        </p:grpSpPr>
        <p:sp>
          <p:nvSpPr>
            <p:cNvPr id="6" name="TextBox 5"/>
            <p:cNvSpPr txBox="1"/>
            <p:nvPr/>
          </p:nvSpPr>
          <p:spPr>
            <a:xfrm>
              <a:off x="6248400" y="6367992"/>
              <a:ext cx="2418159" cy="39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 Zhu et al. NIPS 08</a:t>
              </a:r>
              <a:endParaRPr lang="en-US" dirty="0"/>
            </a:p>
          </p:txBody>
        </p:sp>
        <p:pic>
          <p:nvPicPr>
            <p:cNvPr id="12288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62600" y="3124200"/>
              <a:ext cx="3343275" cy="277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2886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90600" y="4800600"/>
              <a:ext cx="2895600" cy="2634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isometricOffAxis2Top"/>
              <a:lightRig rig="threePt" dir="t"/>
            </a:scene3d>
          </p:spPr>
        </p:pic>
        <p:cxnSp>
          <p:nvCxnSpPr>
            <p:cNvPr id="50" name="Straight Connector 49"/>
            <p:cNvCxnSpPr/>
            <p:nvPr/>
          </p:nvCxnSpPr>
          <p:spPr>
            <a:xfrm>
              <a:off x="609600" y="4419600"/>
              <a:ext cx="259080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3200400" y="4114800"/>
              <a:ext cx="1143000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0800000">
              <a:off x="1752600" y="3733800"/>
              <a:ext cx="259080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609600" y="3733800"/>
              <a:ext cx="1143000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09600" y="3276600"/>
              <a:ext cx="259080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3200400" y="2971800"/>
              <a:ext cx="1143000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>
              <a:off x="1752600" y="2590800"/>
              <a:ext cx="259080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609600" y="2590800"/>
              <a:ext cx="1143000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0800000">
              <a:off x="1295400" y="4038600"/>
              <a:ext cx="251460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0800000" flipV="1">
              <a:off x="1908908" y="3886199"/>
              <a:ext cx="986692" cy="7307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85800" y="5562600"/>
              <a:ext cx="259080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3276600" y="5257800"/>
              <a:ext cx="1143000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0800000">
              <a:off x="1828800" y="4876800"/>
              <a:ext cx="259080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685800" y="4876800"/>
              <a:ext cx="1143000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0800000">
              <a:off x="1371600" y="5181600"/>
              <a:ext cx="251460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0800000" flipV="1">
              <a:off x="1981200" y="5029200"/>
              <a:ext cx="990600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0800000" flipV="1">
              <a:off x="1295400" y="4953000"/>
              <a:ext cx="1143000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0800000" flipV="1">
              <a:off x="2696305" y="5158152"/>
              <a:ext cx="990600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676400" y="5029200"/>
              <a:ext cx="243840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1066800" y="5334000"/>
              <a:ext cx="251460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rot="5400000">
              <a:off x="1790700" y="3314700"/>
              <a:ext cx="838200" cy="457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rot="16200000" flipH="1">
              <a:off x="2438400" y="3124200"/>
              <a:ext cx="1066800" cy="1066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rot="16200000" flipH="1">
              <a:off x="1981200" y="3581400"/>
              <a:ext cx="14478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rot="5400000">
              <a:off x="1371600" y="3276600"/>
              <a:ext cx="1219200" cy="914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rot="5400000">
              <a:off x="2362200" y="4876800"/>
              <a:ext cx="91440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rot="16200000" flipH="1">
              <a:off x="2667000" y="4876800"/>
              <a:ext cx="1066800" cy="457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rot="16200000" flipH="1">
              <a:off x="2476500" y="5067300"/>
              <a:ext cx="121920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rot="5400000">
              <a:off x="2133600" y="4876800"/>
              <a:ext cx="11430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rot="10800000">
              <a:off x="4038600" y="3352800"/>
              <a:ext cx="1371600" cy="685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rot="10800000">
              <a:off x="4038600" y="4495800"/>
              <a:ext cx="1295400" cy="76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rot="10800000" flipV="1">
              <a:off x="4191000" y="5334000"/>
              <a:ext cx="114300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/>
            <p:nvPr/>
          </p:nvCxnSpPr>
          <p:spPr>
            <a:xfrm rot="5400000">
              <a:off x="3429794" y="5942806"/>
              <a:ext cx="609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Content Placeholder 2"/>
          <p:cNvSpPr txBox="1">
            <a:spLocks/>
          </p:cNvSpPr>
          <p:nvPr/>
        </p:nvSpPr>
        <p:spPr>
          <a:xfrm>
            <a:off x="685800" y="1600200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lang="en-US" sz="2800" dirty="0" smtClean="0"/>
              <a:t>Flat MRF: single recognition(object) labeling.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lang="en-US" sz="2800" dirty="0" smtClean="0"/>
              <a:t>Joint segmentation-recognition template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Segmentation </a:t>
            </a:r>
            <a:r>
              <a:rPr lang="en-US" dirty="0" smtClean="0"/>
              <a:t>and Recognition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(segmentation, object) pair: chicken-and-egg of segmentation and recognition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Multi-level coarse-to-fine  </a:t>
            </a:r>
            <a:r>
              <a:rPr lang="en-US" sz="2800" dirty="0" smtClean="0"/>
              <a:t>abstraction</a:t>
            </a:r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62000" y="3048000"/>
            <a:ext cx="8153400" cy="2085020"/>
            <a:chOff x="381000" y="4391980"/>
            <a:chExt cx="8395854" cy="2237420"/>
          </a:xfrm>
        </p:grpSpPr>
        <p:pic>
          <p:nvPicPr>
            <p:cNvPr id="121857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57400" y="4495800"/>
              <a:ext cx="2133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  <p:pic>
          <p:nvPicPr>
            <p:cNvPr id="121859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" y="5029200"/>
              <a:ext cx="1143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  <p:pic>
          <p:nvPicPr>
            <p:cNvPr id="121861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24400" y="4876800"/>
              <a:ext cx="12954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  <p:pic>
          <p:nvPicPr>
            <p:cNvPr id="121862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29400" y="4391980"/>
              <a:ext cx="2147454" cy="2161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</p:grpSp>
      <p:cxnSp>
        <p:nvCxnSpPr>
          <p:cNvPr id="13" name="Straight Arrow Connector 12"/>
          <p:cNvCxnSpPr/>
          <p:nvPr/>
        </p:nvCxnSpPr>
        <p:spPr>
          <a:xfrm>
            <a:off x="5029200" y="5410200"/>
            <a:ext cx="16764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1219200" y="5410200"/>
            <a:ext cx="13716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90600" y="55626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Global: </a:t>
            </a:r>
          </a:p>
          <a:p>
            <a:r>
              <a:rPr lang="en-US" sz="2400" dirty="0" smtClean="0"/>
              <a:t>gist of scene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419600" y="55698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Local: concurrent </a:t>
            </a:r>
          </a:p>
          <a:p>
            <a:r>
              <a:rPr lang="en-US" sz="2400" dirty="0" smtClean="0"/>
              <a:t>shape and appearance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A80611F2-BAAD-4FAF-B7C7-232F96D92CC5}" type="slidenum">
              <a:rPr lang="en-US" altLang="zh-CN" smtClean="0"/>
              <a:pPr>
                <a:defRPr/>
              </a:pPr>
              <a:t>37</a:t>
            </a:fld>
            <a:endParaRPr lang="en-US" altLang="zh-CN"/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457200" y="16002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3081" name="Rectangle 10"/>
          <p:cNvSpPr>
            <a:spLocks noChangeArrowheads="1"/>
          </p:cNvSpPr>
          <p:nvPr/>
        </p:nvSpPr>
        <p:spPr bwMode="auto">
          <a:xfrm>
            <a:off x="609600" y="1371600"/>
            <a:ext cx="7848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zh-CN" sz="24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zh-CN" sz="2400" dirty="0" smtClean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228601" y="3276600"/>
          <a:ext cx="3505200" cy="3048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93273"/>
                <a:gridCol w="1911927"/>
              </a:tblGrid>
              <a:tr h="871923">
                <a:tc>
                  <a:txBody>
                    <a:bodyPr/>
                    <a:lstStyle/>
                    <a:p>
                      <a:r>
                        <a:rPr lang="en-US" dirty="0" smtClean="0"/>
                        <a:t>appearance </a:t>
                      </a:r>
                    </a:p>
                    <a:p>
                      <a:r>
                        <a:rPr lang="en-US" dirty="0" smtClean="0"/>
                        <a:t>likelihood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 layout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prior</a:t>
                      </a:r>
                      <a:endParaRPr lang="en-US" dirty="0"/>
                    </a:p>
                  </a:txBody>
                  <a:tcPr/>
                </a:tc>
              </a:tr>
              <a:tr h="725359">
                <a:tc>
                  <a:txBody>
                    <a:bodyPr/>
                    <a:lstStyle/>
                    <a:p>
                      <a:r>
                        <a:rPr lang="en-US" dirty="0" smtClean="0"/>
                        <a:t>homogeneity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Layer-wise </a:t>
                      </a:r>
                    </a:p>
                    <a:p>
                      <a:r>
                        <a:rPr lang="en-US" dirty="0" smtClean="0"/>
                        <a:t>consistency </a:t>
                      </a:r>
                      <a:endParaRPr lang="en-US" dirty="0"/>
                    </a:p>
                  </a:txBody>
                  <a:tcPr/>
                </a:tc>
              </a:tr>
              <a:tr h="725359">
                <a:tc>
                  <a:txBody>
                    <a:bodyPr/>
                    <a:lstStyle/>
                    <a:p>
                      <a:r>
                        <a:rPr lang="en-US" dirty="0" smtClean="0"/>
                        <a:t>object</a:t>
                      </a:r>
                      <a:r>
                        <a:rPr lang="en-US" baseline="0" dirty="0" smtClean="0"/>
                        <a:t> texture  color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</a:t>
                      </a:r>
                      <a:r>
                        <a:rPr lang="en-US" baseline="0" dirty="0" smtClean="0"/>
                        <a:t>  co-occurrence </a:t>
                      </a:r>
                      <a:endParaRPr lang="en-US" dirty="0"/>
                    </a:p>
                  </a:txBody>
                  <a:tcPr/>
                </a:tc>
              </a:tr>
              <a:tr h="7253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segmentation</a:t>
                      </a:r>
                      <a:r>
                        <a:rPr lang="en-US" baseline="0" dirty="0" smtClean="0"/>
                        <a:t> prior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1178879" y="1295401"/>
            <a:ext cx="6933048" cy="574475"/>
            <a:chOff x="1066006" y="1078468"/>
            <a:chExt cx="7393782" cy="674926"/>
          </a:xfrm>
        </p:grpSpPr>
        <p:cxnSp>
          <p:nvCxnSpPr>
            <p:cNvPr id="32" name="Straight Connector 31"/>
            <p:cNvCxnSpPr/>
            <p:nvPr/>
          </p:nvCxnSpPr>
          <p:spPr>
            <a:xfrm rot="5400000" flipH="1" flipV="1">
              <a:off x="8344694" y="1561306"/>
              <a:ext cx="228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>
              <a:off x="1066800" y="1447800"/>
              <a:ext cx="7391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>
              <a:off x="914400" y="1600200"/>
              <a:ext cx="3048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038600" y="1078468"/>
              <a:ext cx="1752600" cy="433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Recursion</a:t>
              </a:r>
              <a:endParaRPr lang="en-US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886200" y="267718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y=(segmentation, object)</a:t>
            </a:r>
            <a:endParaRPr lang="en-US" sz="28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4114800" y="2743200"/>
            <a:ext cx="4876800" cy="4267200"/>
            <a:chOff x="3810000" y="2590800"/>
            <a:chExt cx="5562600" cy="4267200"/>
          </a:xfrm>
        </p:grpSpPr>
        <p:sp>
          <p:nvSpPr>
            <p:cNvPr id="3091" name="Line 58"/>
            <p:cNvSpPr>
              <a:spLocks noChangeShapeType="1"/>
            </p:cNvSpPr>
            <p:nvPr/>
          </p:nvSpPr>
          <p:spPr bwMode="auto">
            <a:xfrm flipH="1">
              <a:off x="5874703" y="3048000"/>
              <a:ext cx="526097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3810000" y="2590800"/>
              <a:ext cx="3200400" cy="4267200"/>
              <a:chOff x="3429000" y="2590800"/>
              <a:chExt cx="3200400" cy="4267200"/>
            </a:xfrm>
          </p:grpSpPr>
          <p:pic>
            <p:nvPicPr>
              <p:cNvPr id="6160" name="Picture 1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86200" y="2590800"/>
                <a:ext cx="2743200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isometricOffAxis2Top"/>
                <a:lightRig rig="threePt" dir="t"/>
              </a:scene3d>
            </p:spPr>
          </p:pic>
          <p:pic>
            <p:nvPicPr>
              <p:cNvPr id="6161" name="Picture 17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429000" y="4038600"/>
                <a:ext cx="2819400" cy="281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isometricOffAxis2Top"/>
                <a:lightRig rig="threePt" dir="t"/>
              </a:scene3d>
            </p:spPr>
          </p:pic>
          <p:cxnSp>
            <p:nvCxnSpPr>
              <p:cNvPr id="24" name="Straight Arrow Connector 23"/>
              <p:cNvCxnSpPr/>
              <p:nvPr/>
            </p:nvCxnSpPr>
            <p:spPr>
              <a:xfrm rot="5400000">
                <a:off x="4267200" y="4114800"/>
                <a:ext cx="1219200" cy="762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rot="16200000" flipH="1">
                <a:off x="4838700" y="4305300"/>
                <a:ext cx="1371600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rot="5400000">
                <a:off x="3695700" y="4000500"/>
                <a:ext cx="1676400" cy="14478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rot="16200000" flipH="1">
                <a:off x="4343400" y="4800600"/>
                <a:ext cx="1905000" cy="76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6162" name="Picture 1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43800" y="3276600"/>
              <a:ext cx="14478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63" name="Picture 1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543800" y="4876800"/>
              <a:ext cx="14478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TextBox 41"/>
            <p:cNvSpPr txBox="1"/>
            <p:nvPr/>
          </p:nvSpPr>
          <p:spPr>
            <a:xfrm>
              <a:off x="7924800" y="336298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</a:rPr>
                <a:t>Horse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467600" y="424809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</a:rPr>
                <a:t>Grass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7" name="Title 26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/>
              <a:t>RCM-2: Scene Parsing</a:t>
            </a:r>
            <a:endParaRPr lang="en-US" dirty="0"/>
          </a:p>
        </p:txBody>
      </p:sp>
      <p:graphicFrame>
        <p:nvGraphicFramePr>
          <p:cNvPr id="6158" name="Object 14"/>
          <p:cNvGraphicFramePr>
            <a:graphicFrameLocks noChangeAspect="1"/>
          </p:cNvGraphicFramePr>
          <p:nvPr/>
        </p:nvGraphicFramePr>
        <p:xfrm>
          <a:off x="228600" y="1676400"/>
          <a:ext cx="8686800" cy="1476375"/>
        </p:xfrm>
        <a:graphic>
          <a:graphicData uri="http://schemas.openxmlformats.org/presentationml/2006/ole">
            <p:oleObj spid="_x0000_s6158" name="Equation" r:id="rId6" imgW="4190760" imgH="685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Inference and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State space: </a:t>
            </a:r>
          </a:p>
          <a:p>
            <a:pPr lvl="1"/>
            <a:r>
              <a:rPr lang="en-US" sz="2800" dirty="0" smtClean="0"/>
              <a:t>C=21 classes; D=30 templates; </a:t>
            </a:r>
          </a:p>
          <a:p>
            <a:pPr lvl="1"/>
            <a:r>
              <a:rPr lang="en-US" sz="2800" dirty="0" smtClean="0"/>
              <a:t>K=3 classes / per template</a:t>
            </a:r>
          </a:p>
          <a:p>
            <a:r>
              <a:rPr lang="en-US" sz="2800" dirty="0" smtClean="0"/>
              <a:t>Inference (recursive optimization):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>
              <a:solidFill>
                <a:srgbClr val="00B050"/>
              </a:solidFill>
            </a:endParaRPr>
          </a:p>
          <a:p>
            <a:r>
              <a:rPr lang="en-US" sz="2800" dirty="0" smtClean="0"/>
              <a:t>Supervised </a:t>
            </a:r>
            <a:r>
              <a:rPr lang="en-US" sz="2800" dirty="0"/>
              <a:t>l</a:t>
            </a:r>
            <a:r>
              <a:rPr lang="en-US" sz="2800" dirty="0" smtClean="0"/>
              <a:t>earning (structure-</a:t>
            </a:r>
            <a:r>
              <a:rPr lang="en-US" sz="2800" dirty="0" err="1"/>
              <a:t>p</a:t>
            </a:r>
            <a:r>
              <a:rPr lang="en-US" sz="2800" dirty="0" err="1" smtClean="0"/>
              <a:t>erceptron</a:t>
            </a:r>
            <a:r>
              <a:rPr lang="en-US" sz="2800" dirty="0" smtClean="0"/>
              <a:t> 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342900" y="3733800"/>
          <a:ext cx="8280400" cy="1447800"/>
        </p:xfrm>
        <a:graphic>
          <a:graphicData uri="http://schemas.openxmlformats.org/presentationml/2006/ole">
            <p:oleObj spid="_x0000_s7172" name="Equation" r:id="rId3" imgW="3708360" imgH="634680" progId="Equation.3">
              <p:embed/>
            </p:oleObj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2895600" y="1644650"/>
          <a:ext cx="1595438" cy="565150"/>
        </p:xfrm>
        <a:graphic>
          <a:graphicData uri="http://schemas.openxmlformats.org/presentationml/2006/ole">
            <p:oleObj spid="_x0000_s7174" name="Equation" r:id="rId4" imgW="672840" imgH="228600" progId="Equation.3">
              <p:embed/>
            </p:oleObj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6553200" y="3124200"/>
          <a:ext cx="1676400" cy="429347"/>
        </p:xfrm>
        <a:graphic>
          <a:graphicData uri="http://schemas.openxmlformats.org/presentationml/2006/ole">
            <p:oleObj spid="_x0000_s7175" name="Equation" r:id="rId5" imgW="901440" imgH="203040" progId="Equation.3">
              <p:embed/>
            </p:oleObj>
          </a:graphicData>
        </a:graphic>
      </p:graphicFrame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1432" y="1676400"/>
            <a:ext cx="158816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44034" name="Picture 2" descr="C:\leo workspace\papers\paper image parsing 2008\figures\parseres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064" y="304800"/>
            <a:ext cx="8247736" cy="6213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Example I: flat MRF Representation for Deformable Object</a:t>
            </a:r>
            <a:endParaRPr lang="en-US" sz="3600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992188" y="4038600"/>
          <a:ext cx="2995612" cy="838200"/>
        </p:xfrm>
        <a:graphic>
          <a:graphicData uri="http://schemas.openxmlformats.org/presentationml/2006/ole">
            <p:oleObj spid="_x0000_s72706" name="Equation" r:id="rId4" imgW="1155600" imgH="393480" progId="Equation.3">
              <p:embed/>
            </p:oleObj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650875" y="2016125"/>
          <a:ext cx="3249613" cy="996950"/>
        </p:xfrm>
        <a:graphic>
          <a:graphicData uri="http://schemas.openxmlformats.org/presentationml/2006/ole">
            <p:oleObj spid="_x0000_s72707" name="Equation" r:id="rId5" imgW="1371600" imgH="457200" progId="Equation.3">
              <p:embed/>
            </p:oleObj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2060575" y="2971799"/>
          <a:ext cx="1095660" cy="904875"/>
        </p:xfrm>
        <a:graphic>
          <a:graphicData uri="http://schemas.openxmlformats.org/presentationml/2006/ole">
            <p:oleObj spid="_x0000_s72708" name="Equation" r:id="rId6" imgW="139680" imgH="139680" progId="Equation.3">
              <p:embed/>
            </p:oleObj>
          </a:graphicData>
        </a:graphic>
      </p:graphicFrame>
      <p:cxnSp>
        <p:nvCxnSpPr>
          <p:cNvPr id="32" name="Straight Arrow Connector 31"/>
          <p:cNvCxnSpPr/>
          <p:nvPr/>
        </p:nvCxnSpPr>
        <p:spPr>
          <a:xfrm>
            <a:off x="3886200" y="2667000"/>
            <a:ext cx="1600200" cy="1524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886200" y="3733800"/>
            <a:ext cx="1219200" cy="6096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181600" y="163966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y: states of nodes, e.g. position of object parts (unobservable)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705600" y="5638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: Image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038600" y="20206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Spatial deformation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3400" y="52578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Deformable Template. Yuille 91</a:t>
            </a:r>
          </a:p>
          <a:p>
            <a:r>
              <a:rPr lang="en-US" dirty="0" smtClean="0"/>
              <a:t>POP. </a:t>
            </a:r>
            <a:r>
              <a:rPr lang="en-US" dirty="0" err="1" smtClean="0"/>
              <a:t>Yali</a:t>
            </a:r>
            <a:r>
              <a:rPr lang="en-US" dirty="0" smtClean="0"/>
              <a:t> et al.  02</a:t>
            </a:r>
          </a:p>
          <a:p>
            <a:r>
              <a:rPr lang="en-US" dirty="0" smtClean="0"/>
              <a:t>Constellation Model. Perona et al. 03</a:t>
            </a:r>
          </a:p>
          <a:p>
            <a:r>
              <a:rPr lang="en-US" dirty="0" smtClean="0"/>
              <a:t>Active Basis. Wu et al. 07.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5257800" y="2560259"/>
            <a:ext cx="2808135" cy="3383341"/>
            <a:chOff x="5867400" y="1950659"/>
            <a:chExt cx="2808135" cy="3383341"/>
          </a:xfrm>
        </p:grpSpPr>
        <p:grpSp>
          <p:nvGrpSpPr>
            <p:cNvPr id="84" name="Group 35"/>
            <p:cNvGrpSpPr>
              <a:grpSpLocks/>
            </p:cNvGrpSpPr>
            <p:nvPr/>
          </p:nvGrpSpPr>
          <p:grpSpPr bwMode="auto">
            <a:xfrm>
              <a:off x="5867400" y="1950660"/>
              <a:ext cx="2438401" cy="1295400"/>
              <a:chOff x="1143000" y="4191000"/>
              <a:chExt cx="3200400" cy="1905000"/>
            </a:xfrm>
          </p:grpSpPr>
          <p:sp>
            <p:nvSpPr>
              <p:cNvPr id="93" name="Line 8"/>
              <p:cNvSpPr>
                <a:spLocks noChangeShapeType="1"/>
              </p:cNvSpPr>
              <p:nvPr/>
            </p:nvSpPr>
            <p:spPr bwMode="auto">
              <a:xfrm flipV="1">
                <a:off x="1143000" y="4191000"/>
                <a:ext cx="1371600" cy="838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0"/>
              <p:cNvSpPr>
                <a:spLocks noChangeShapeType="1"/>
              </p:cNvSpPr>
              <p:nvPr/>
            </p:nvSpPr>
            <p:spPr bwMode="auto">
              <a:xfrm flipH="1" flipV="1">
                <a:off x="1143000" y="5029200"/>
                <a:ext cx="533400" cy="762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1"/>
              <p:cNvSpPr>
                <a:spLocks noChangeShapeType="1"/>
              </p:cNvSpPr>
              <p:nvPr/>
            </p:nvSpPr>
            <p:spPr bwMode="auto">
              <a:xfrm>
                <a:off x="1676400" y="5791200"/>
                <a:ext cx="1295400" cy="304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2"/>
              <p:cNvSpPr>
                <a:spLocks noChangeShapeType="1"/>
              </p:cNvSpPr>
              <p:nvPr/>
            </p:nvSpPr>
            <p:spPr bwMode="auto">
              <a:xfrm flipH="1" flipV="1">
                <a:off x="2514600" y="4191000"/>
                <a:ext cx="1371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4"/>
              <p:cNvSpPr>
                <a:spLocks noChangeShapeType="1"/>
              </p:cNvSpPr>
              <p:nvPr/>
            </p:nvSpPr>
            <p:spPr bwMode="auto">
              <a:xfrm flipV="1">
                <a:off x="2971800" y="5257800"/>
                <a:ext cx="1371600" cy="838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6"/>
              <p:cNvSpPr>
                <a:spLocks noChangeShapeType="1"/>
              </p:cNvSpPr>
              <p:nvPr/>
            </p:nvSpPr>
            <p:spPr bwMode="auto">
              <a:xfrm>
                <a:off x="3886200" y="4191000"/>
                <a:ext cx="457200" cy="1066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7"/>
              <p:cNvSpPr>
                <a:spLocks noChangeShapeType="1"/>
              </p:cNvSpPr>
              <p:nvPr/>
            </p:nvSpPr>
            <p:spPr bwMode="auto">
              <a:xfrm flipV="1">
                <a:off x="1676400" y="4191000"/>
                <a:ext cx="838200" cy="1600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86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867400" y="3352800"/>
              <a:ext cx="2808135" cy="1981200"/>
            </a:xfrm>
            <a:prstGeom prst="rect">
              <a:avLst/>
            </a:prstGeom>
            <a:noFill/>
            <a:ln w="34925">
              <a:solidFill>
                <a:srgbClr val="FFFFFF"/>
              </a:solidFill>
              <a:miter lim="800000"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</p:pic>
        <p:cxnSp>
          <p:nvCxnSpPr>
            <p:cNvPr id="87" name="Straight Arrow Connector 86"/>
            <p:cNvCxnSpPr>
              <a:stCxn id="102" idx="0"/>
            </p:cNvCxnSpPr>
            <p:nvPr/>
          </p:nvCxnSpPr>
          <p:spPr>
            <a:xfrm rot="16200000" flipH="1" flipV="1">
              <a:off x="5494498" y="3792698"/>
              <a:ext cx="1533204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rot="16200000" flipH="1" flipV="1">
              <a:off x="6485098" y="3954302"/>
              <a:ext cx="1533204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101" idx="1"/>
            </p:cNvCxnSpPr>
            <p:nvPr/>
          </p:nvCxnSpPr>
          <p:spPr>
            <a:xfrm rot="16200000" flipH="1" flipV="1">
              <a:off x="7505641" y="3476243"/>
              <a:ext cx="1600320" cy="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rot="16200000" flipH="1">
              <a:off x="5798542" y="3064546"/>
              <a:ext cx="2249545" cy="2177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>
              <a:off x="6985000" y="2921000"/>
              <a:ext cx="1905000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rot="16200000" flipH="1">
              <a:off x="4996543" y="3396343"/>
              <a:ext cx="1828800" cy="65314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3581400" y="3276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features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6280"/>
          </a:xfrm>
        </p:spPr>
        <p:txBody>
          <a:bodyPr/>
          <a:lstStyle/>
          <a:p>
            <a:r>
              <a:rPr lang="en-US" dirty="0" smtClean="0"/>
              <a:t>Implementation Details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Comparisons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380999" y="4108712"/>
          <a:ext cx="8458202" cy="198728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76499"/>
                <a:gridCol w="1854561"/>
                <a:gridCol w="1507403"/>
                <a:gridCol w="1591147"/>
                <a:gridCol w="1289988"/>
                <a:gridCol w="1138604"/>
              </a:tblGrid>
              <a:tr h="9584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TextonBoost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Shotton</a:t>
                      </a:r>
                      <a:r>
                        <a:rPr lang="en-US" dirty="0" smtClean="0"/>
                        <a:t> et </a:t>
                      </a:r>
                      <a:r>
                        <a:rPr lang="en-US" dirty="0" smtClean="0"/>
                        <a:t>al. 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PLSA-MRF</a:t>
                      </a:r>
                    </a:p>
                    <a:p>
                      <a:r>
                        <a:rPr lang="en-US" dirty="0" err="1" smtClean="0"/>
                        <a:t>Berbeek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and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Trigg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AutoContext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Tu 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Classifier </a:t>
                      </a:r>
                    </a:p>
                    <a:p>
                      <a:r>
                        <a:rPr lang="en-US" dirty="0" smtClean="0"/>
                        <a:t>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HIM</a:t>
                      </a:r>
                    </a:p>
                    <a:p>
                      <a:r>
                        <a:rPr lang="en-US" dirty="0" smtClean="0"/>
                        <a:t>(RCM-2)</a:t>
                      </a:r>
                      <a:endParaRPr lang="en-US" dirty="0"/>
                    </a:p>
                  </a:txBody>
                  <a:tcPr/>
                </a:tc>
              </a:tr>
              <a:tr h="38872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74.5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33992">
                <a:tc>
                  <a:txBody>
                    <a:bodyPr/>
                    <a:lstStyle/>
                    <a:p>
                      <a:r>
                        <a:rPr lang="en-US" dirty="0" smtClean="0"/>
                        <a:t>Global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72.2 </a:t>
                      </a:r>
                    </a:p>
                    <a:p>
                      <a:r>
                        <a:rPr lang="en-US" dirty="0" smtClean="0"/>
                        <a:t>69</a:t>
                      </a:r>
                      <a:r>
                        <a:rPr lang="en-US" baseline="0" dirty="0" smtClean="0"/>
                        <a:t> (Classifier)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81.4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2265680"/>
          <a:ext cx="8001001" cy="10109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98233"/>
                <a:gridCol w="1087515"/>
                <a:gridCol w="1009835"/>
                <a:gridCol w="1257487"/>
                <a:gridCol w="1460473"/>
                <a:gridCol w="17874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</a:t>
                      </a:r>
                    </a:p>
                    <a:p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Testing Time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MSRC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r>
                        <a:rPr lang="en-US" baseline="0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Complete Image Understanding </a:t>
            </a:r>
            <a:br>
              <a:rPr lang="en-US" dirty="0" smtClean="0"/>
            </a:br>
            <a:r>
              <a:rPr lang="en-US" dirty="0" smtClean="0"/>
              <a:t> Scaling up: RCM-?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733800"/>
            <a:ext cx="493203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1524000"/>
            <a:ext cx="8686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ct val="20000"/>
              </a:spcBef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71283"/>
            <a:ext cx="8229600" cy="2286317"/>
          </a:xfrm>
        </p:spPr>
        <p:txBody>
          <a:bodyPr/>
          <a:lstStyle/>
          <a:p>
            <a:pPr marL="285750" indent="-285750">
              <a:spcBef>
                <a:spcPct val="20000"/>
              </a:spcBef>
              <a:defRPr/>
            </a:pPr>
            <a:r>
              <a:rPr lang="en-US" sz="2800" dirty="0" smtClean="0"/>
              <a:t>It is all about the representation of y, i.e. visual patterns.</a:t>
            </a:r>
          </a:p>
          <a:p>
            <a:pPr marL="285750" indent="-285750">
              <a:spcBef>
                <a:spcPct val="20000"/>
              </a:spcBef>
              <a:defRPr/>
            </a:pPr>
            <a:r>
              <a:rPr lang="en-US" sz="2800" dirty="0" smtClean="0"/>
              <a:t>Low dimension; simple sufficient statistics. </a:t>
            </a:r>
          </a:p>
          <a:p>
            <a:endParaRPr lang="en-US" dirty="0"/>
          </a:p>
        </p:txBody>
      </p:sp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381000" y="2790825"/>
          <a:ext cx="8534400" cy="1476375"/>
        </p:xfrm>
        <a:graphic>
          <a:graphicData uri="http://schemas.openxmlformats.org/presentationml/2006/ole">
            <p:oleObj spid="_x0000_s77827" name="Equation" r:id="rId5" imgW="4190760" imgH="685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7637"/>
            <a:ext cx="8229600" cy="4525963"/>
          </a:xfrm>
        </p:spPr>
        <p:txBody>
          <a:bodyPr/>
          <a:lstStyle/>
          <a:p>
            <a:r>
              <a:rPr lang="en-US" sz="2800" dirty="0" smtClean="0"/>
              <a:t>Principle: Recursive Composition </a:t>
            </a:r>
          </a:p>
          <a:p>
            <a:r>
              <a:rPr lang="en-US" sz="2800" dirty="0" smtClean="0"/>
              <a:t>RCMs for Object and Scene Parsing</a:t>
            </a:r>
          </a:p>
          <a:p>
            <a:r>
              <a:rPr lang="en-US" sz="2800" dirty="0" smtClean="0"/>
              <a:t>Compact modeling, rapid inference, efficient learning </a:t>
            </a:r>
          </a:p>
          <a:p>
            <a:r>
              <a:rPr lang="en-US" sz="2800" dirty="0" smtClean="0"/>
              <a:t>Future: Practical Image Understanding System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416675"/>
            <a:ext cx="457200" cy="441325"/>
          </a:xfrm>
        </p:spPr>
        <p:txBody>
          <a:bodyPr>
            <a:noAutofit/>
          </a:bodyPr>
          <a:lstStyle/>
          <a:p>
            <a:fld id="{B6F15528-21DE-4FAA-801E-634DDDAF4B2B}" type="slidenum">
              <a:rPr lang="en-US" sz="1500" smtClean="0"/>
              <a:pPr/>
              <a:t>42</a:t>
            </a:fld>
            <a:endParaRPr lang="en-US" sz="1500" dirty="0"/>
          </a:p>
        </p:txBody>
      </p:sp>
      <p:pic>
        <p:nvPicPr>
          <p:cNvPr id="5" name="Picture 2" descr="C:\Users\leo\Documents\website\HumanModel15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4419600"/>
            <a:ext cx="1219200" cy="1285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343400"/>
            <a:ext cx="1600200" cy="1326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191000"/>
            <a:ext cx="2667000" cy="1904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latin typeface="Calibri" pitchFamily="34" charset="0"/>
              </a:rPr>
              <a:t>Three </a:t>
            </a:r>
            <a:r>
              <a:rPr lang="en-US" altLang="zh-CN" dirty="0">
                <a:latin typeface="Calibri" pitchFamily="34" charset="0"/>
              </a:rPr>
              <a:t>A</a:t>
            </a:r>
            <a:r>
              <a:rPr lang="en-US" altLang="zh-CN" dirty="0" smtClean="0">
                <a:latin typeface="Calibri" pitchFamily="34" charset="0"/>
              </a:rPr>
              <a:t>spects: </a:t>
            </a:r>
            <a:br>
              <a:rPr lang="en-US" altLang="zh-CN" dirty="0" smtClean="0">
                <a:latin typeface="Calibri" pitchFamily="34" charset="0"/>
              </a:rPr>
            </a:br>
            <a:r>
              <a:rPr lang="en-US" dirty="0" smtClean="0"/>
              <a:t>Modeling-Inference-Learning</a:t>
            </a:r>
            <a:endParaRPr lang="en-US" altLang="zh-CN" dirty="0" smtClean="0">
              <a:latin typeface="Calibri" pitchFamily="34" charset="0"/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2590800" y="3499339"/>
          <a:ext cx="2743200" cy="615461"/>
        </p:xfrm>
        <a:graphic>
          <a:graphicData uri="http://schemas.openxmlformats.org/presentationml/2006/ole">
            <p:oleObj spid="_x0000_s73732" name="Equation" r:id="rId4" imgW="1257120" imgH="342720" progId="Equation.3">
              <p:embed/>
            </p:oleObj>
          </a:graphicData>
        </a:graphic>
      </p:graphicFrame>
      <p:grpSp>
        <p:nvGrpSpPr>
          <p:cNvPr id="63" name="Group 62"/>
          <p:cNvGrpSpPr/>
          <p:nvPr/>
        </p:nvGrpSpPr>
        <p:grpSpPr>
          <a:xfrm>
            <a:off x="5878665" y="3200400"/>
            <a:ext cx="2808135" cy="3383341"/>
            <a:chOff x="5867400" y="1950659"/>
            <a:chExt cx="2808135" cy="3383341"/>
          </a:xfrm>
        </p:grpSpPr>
        <p:grpSp>
          <p:nvGrpSpPr>
            <p:cNvPr id="64" name="Group 35"/>
            <p:cNvGrpSpPr>
              <a:grpSpLocks/>
            </p:cNvGrpSpPr>
            <p:nvPr/>
          </p:nvGrpSpPr>
          <p:grpSpPr bwMode="auto">
            <a:xfrm>
              <a:off x="5867400" y="1950660"/>
              <a:ext cx="2438401" cy="1295400"/>
              <a:chOff x="1143000" y="4191000"/>
              <a:chExt cx="3200400" cy="1905000"/>
            </a:xfrm>
          </p:grpSpPr>
          <p:sp>
            <p:nvSpPr>
              <p:cNvPr id="73" name="Line 8"/>
              <p:cNvSpPr>
                <a:spLocks noChangeShapeType="1"/>
              </p:cNvSpPr>
              <p:nvPr/>
            </p:nvSpPr>
            <p:spPr bwMode="auto">
              <a:xfrm flipV="1">
                <a:off x="1143000" y="4191000"/>
                <a:ext cx="1371600" cy="838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0"/>
              <p:cNvSpPr>
                <a:spLocks noChangeShapeType="1"/>
              </p:cNvSpPr>
              <p:nvPr/>
            </p:nvSpPr>
            <p:spPr bwMode="auto">
              <a:xfrm flipH="1" flipV="1">
                <a:off x="1143000" y="5029200"/>
                <a:ext cx="533400" cy="762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>
                <a:off x="1676400" y="5791200"/>
                <a:ext cx="1295400" cy="304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 flipH="1" flipV="1">
                <a:off x="2514600" y="4191000"/>
                <a:ext cx="1371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4"/>
              <p:cNvSpPr>
                <a:spLocks noChangeShapeType="1"/>
              </p:cNvSpPr>
              <p:nvPr/>
            </p:nvSpPr>
            <p:spPr bwMode="auto">
              <a:xfrm flipV="1">
                <a:off x="2971800" y="5257800"/>
                <a:ext cx="1371600" cy="838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6"/>
              <p:cNvSpPr>
                <a:spLocks noChangeShapeType="1"/>
              </p:cNvSpPr>
              <p:nvPr/>
            </p:nvSpPr>
            <p:spPr bwMode="auto">
              <a:xfrm>
                <a:off x="3886200" y="4191000"/>
                <a:ext cx="457200" cy="1066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17"/>
              <p:cNvSpPr>
                <a:spLocks noChangeShapeType="1"/>
              </p:cNvSpPr>
              <p:nvPr/>
            </p:nvSpPr>
            <p:spPr bwMode="auto">
              <a:xfrm flipV="1">
                <a:off x="1676400" y="4191000"/>
                <a:ext cx="838200" cy="1600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6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67400" y="3352800"/>
              <a:ext cx="2808135" cy="1981200"/>
            </a:xfrm>
            <a:prstGeom prst="rect">
              <a:avLst/>
            </a:prstGeom>
            <a:noFill/>
            <a:ln w="34925">
              <a:solidFill>
                <a:srgbClr val="FFFFFF"/>
              </a:solidFill>
              <a:miter lim="800000"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</p:pic>
        <p:cxnSp>
          <p:nvCxnSpPr>
            <p:cNvPr id="67" name="Straight Arrow Connector 66"/>
            <p:cNvCxnSpPr>
              <a:stCxn id="79" idx="0"/>
            </p:cNvCxnSpPr>
            <p:nvPr/>
          </p:nvCxnSpPr>
          <p:spPr>
            <a:xfrm rot="16200000" flipH="1" flipV="1">
              <a:off x="5494498" y="3792698"/>
              <a:ext cx="1533204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16200000" flipH="1" flipV="1">
              <a:off x="6485098" y="3954302"/>
              <a:ext cx="1533204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78" idx="1"/>
            </p:cNvCxnSpPr>
            <p:nvPr/>
          </p:nvCxnSpPr>
          <p:spPr>
            <a:xfrm rot="16200000" flipH="1" flipV="1">
              <a:off x="7505641" y="3476243"/>
              <a:ext cx="1600320" cy="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16200000" flipH="1">
              <a:off x="5798542" y="3064546"/>
              <a:ext cx="2249545" cy="2177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5400000">
              <a:off x="6985000" y="2921000"/>
              <a:ext cx="1905000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16200000" flipH="1">
              <a:off x="4996543" y="3396343"/>
              <a:ext cx="1828800" cy="65314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Modeling:</a:t>
            </a:r>
          </a:p>
          <a:p>
            <a:pPr lvl="1"/>
            <a:r>
              <a:rPr lang="en-US" sz="2200" dirty="0" smtClean="0"/>
              <a:t>Forms of sufficient Statistics</a:t>
            </a:r>
          </a:p>
          <a:p>
            <a:pPr lvl="1"/>
            <a:r>
              <a:rPr lang="en-US" sz="2200" dirty="0" smtClean="0"/>
              <a:t>Graphical structure: loops, layers</a:t>
            </a:r>
          </a:p>
          <a:p>
            <a:pPr lvl="1"/>
            <a:r>
              <a:rPr lang="en-US" sz="2200" dirty="0" smtClean="0"/>
              <a:t>Complexity: numbers of parameters, nodes, edges.</a:t>
            </a:r>
            <a:endParaRPr lang="en-US" sz="2200" dirty="0" smtClean="0"/>
          </a:p>
          <a:p>
            <a:r>
              <a:rPr lang="en-US" sz="2800" dirty="0" smtClean="0"/>
              <a:t>Inference: (recognition/matching)</a:t>
            </a:r>
          </a:p>
          <a:p>
            <a:endParaRPr lang="en-US" sz="2800" dirty="0" smtClean="0"/>
          </a:p>
          <a:p>
            <a:r>
              <a:rPr lang="en-US" sz="2800" dirty="0" smtClean="0"/>
              <a:t>Learning:</a:t>
            </a:r>
          </a:p>
          <a:p>
            <a:pPr lvl="1"/>
            <a:r>
              <a:rPr lang="en-US" sz="2200" dirty="0" smtClean="0"/>
              <a:t>Estimate the parameters</a:t>
            </a:r>
          </a:p>
          <a:p>
            <a:pPr lvl="1"/>
            <a:r>
              <a:rPr lang="en-US" sz="2200" dirty="0" smtClean="0"/>
              <a:t>Induce the structures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flat MRF is not good enough?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Sparse </a:t>
            </a:r>
            <a:r>
              <a:rPr lang="en-US" sz="2800" dirty="0" smtClean="0"/>
              <a:t>nodes and less long-range correlation</a:t>
            </a:r>
          </a:p>
          <a:p>
            <a:pPr>
              <a:buNone/>
            </a:pPr>
            <a:r>
              <a:rPr lang="en-US" sz="2800" dirty="0"/>
              <a:t>	 </a:t>
            </a:r>
            <a:r>
              <a:rPr lang="en-US" sz="2800" dirty="0" smtClean="0"/>
              <a:t>=&gt; less representation </a:t>
            </a:r>
            <a:r>
              <a:rPr lang="en-US" sz="2800" dirty="0" smtClean="0"/>
              <a:t>power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More nodes and edges</a:t>
            </a:r>
          </a:p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dirty="0"/>
              <a:t>=</a:t>
            </a:r>
            <a:r>
              <a:rPr lang="en-US" sz="2800" dirty="0" smtClean="0"/>
              <a:t>&gt; more computational issues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5867400" y="2636459"/>
            <a:ext cx="2808135" cy="3383341"/>
            <a:chOff x="5867400" y="1950659"/>
            <a:chExt cx="2808135" cy="3383341"/>
          </a:xfrm>
        </p:grpSpPr>
        <p:grpSp>
          <p:nvGrpSpPr>
            <p:cNvPr id="53" name="Group 35"/>
            <p:cNvGrpSpPr>
              <a:grpSpLocks/>
            </p:cNvGrpSpPr>
            <p:nvPr/>
          </p:nvGrpSpPr>
          <p:grpSpPr bwMode="auto">
            <a:xfrm>
              <a:off x="5867400" y="1950660"/>
              <a:ext cx="2438401" cy="1295400"/>
              <a:chOff x="1143000" y="4191000"/>
              <a:chExt cx="3200400" cy="1905000"/>
            </a:xfrm>
          </p:grpSpPr>
          <p:sp>
            <p:nvSpPr>
              <p:cNvPr id="62" name="Line 8"/>
              <p:cNvSpPr>
                <a:spLocks noChangeShapeType="1"/>
              </p:cNvSpPr>
              <p:nvPr/>
            </p:nvSpPr>
            <p:spPr bwMode="auto">
              <a:xfrm flipV="1">
                <a:off x="1143000" y="4191000"/>
                <a:ext cx="1371600" cy="838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10"/>
              <p:cNvSpPr>
                <a:spLocks noChangeShapeType="1"/>
              </p:cNvSpPr>
              <p:nvPr/>
            </p:nvSpPr>
            <p:spPr bwMode="auto">
              <a:xfrm flipH="1" flipV="1">
                <a:off x="1143000" y="5029200"/>
                <a:ext cx="533400" cy="762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11"/>
              <p:cNvSpPr>
                <a:spLocks noChangeShapeType="1"/>
              </p:cNvSpPr>
              <p:nvPr/>
            </p:nvSpPr>
            <p:spPr bwMode="auto">
              <a:xfrm>
                <a:off x="1676400" y="5791200"/>
                <a:ext cx="1295400" cy="304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12"/>
              <p:cNvSpPr>
                <a:spLocks noChangeShapeType="1"/>
              </p:cNvSpPr>
              <p:nvPr/>
            </p:nvSpPr>
            <p:spPr bwMode="auto">
              <a:xfrm flipH="1" flipV="1">
                <a:off x="2514600" y="4191000"/>
                <a:ext cx="1371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14"/>
              <p:cNvSpPr>
                <a:spLocks noChangeShapeType="1"/>
              </p:cNvSpPr>
              <p:nvPr/>
            </p:nvSpPr>
            <p:spPr bwMode="auto">
              <a:xfrm flipV="1">
                <a:off x="2971800" y="5257800"/>
                <a:ext cx="1371600" cy="838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16"/>
              <p:cNvSpPr>
                <a:spLocks noChangeShapeType="1"/>
              </p:cNvSpPr>
              <p:nvPr/>
            </p:nvSpPr>
            <p:spPr bwMode="auto">
              <a:xfrm>
                <a:off x="3886200" y="4191000"/>
                <a:ext cx="457200" cy="1066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7"/>
              <p:cNvSpPr>
                <a:spLocks noChangeShapeType="1"/>
              </p:cNvSpPr>
              <p:nvPr/>
            </p:nvSpPr>
            <p:spPr bwMode="auto">
              <a:xfrm flipV="1">
                <a:off x="1676400" y="4191000"/>
                <a:ext cx="838200" cy="1600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8"/>
              <p:cNvSpPr>
                <a:spLocks noChangeShapeType="1"/>
              </p:cNvSpPr>
              <p:nvPr/>
            </p:nvSpPr>
            <p:spPr bwMode="auto">
              <a:xfrm>
                <a:off x="1143000" y="5029200"/>
                <a:ext cx="3200400" cy="22860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9"/>
              <p:cNvSpPr>
                <a:spLocks noChangeShapeType="1"/>
              </p:cNvSpPr>
              <p:nvPr/>
            </p:nvSpPr>
            <p:spPr bwMode="auto">
              <a:xfrm>
                <a:off x="2514600" y="4191000"/>
                <a:ext cx="1828800" cy="106680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7162800" y="2103059"/>
              <a:ext cx="6858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>
                  <a:solidFill>
                    <a:srgbClr val="C00000"/>
                  </a:solidFill>
                </a:rPr>
                <a:t>?</a:t>
              </a:r>
              <a:endParaRPr lang="en-US" sz="6600" dirty="0">
                <a:solidFill>
                  <a:srgbClr val="C00000"/>
                </a:solidFill>
              </a:endParaRPr>
            </a:p>
          </p:txBody>
        </p:sp>
        <p:pic>
          <p:nvPicPr>
            <p:cNvPr id="5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67400" y="3352800"/>
              <a:ext cx="2808135" cy="1981200"/>
            </a:xfrm>
            <a:prstGeom prst="rect">
              <a:avLst/>
            </a:prstGeom>
            <a:noFill/>
            <a:ln w="34925">
              <a:solidFill>
                <a:srgbClr val="FFFFFF"/>
              </a:solidFill>
              <a:miter lim="800000"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</p:pic>
        <p:cxnSp>
          <p:nvCxnSpPr>
            <p:cNvPr id="56" name="Straight Arrow Connector 55"/>
            <p:cNvCxnSpPr>
              <a:stCxn id="68" idx="0"/>
            </p:cNvCxnSpPr>
            <p:nvPr/>
          </p:nvCxnSpPr>
          <p:spPr>
            <a:xfrm rot="16200000" flipH="1" flipV="1">
              <a:off x="5494498" y="3792698"/>
              <a:ext cx="1533204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16200000" flipH="1" flipV="1">
              <a:off x="6485098" y="3954302"/>
              <a:ext cx="1533204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67" idx="1"/>
            </p:cNvCxnSpPr>
            <p:nvPr/>
          </p:nvCxnSpPr>
          <p:spPr>
            <a:xfrm rot="16200000" flipH="1" flipV="1">
              <a:off x="7505641" y="3476243"/>
              <a:ext cx="1600320" cy="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70" idx="0"/>
            </p:cNvCxnSpPr>
            <p:nvPr/>
          </p:nvCxnSpPr>
          <p:spPr>
            <a:xfrm rot="16200000" flipH="1">
              <a:off x="5798542" y="3064546"/>
              <a:ext cx="2249545" cy="2177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rot="5400000">
              <a:off x="6985000" y="2921000"/>
              <a:ext cx="1905000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16200000" flipH="1">
              <a:off x="4996543" y="3396343"/>
              <a:ext cx="1828800" cy="65314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RCM-1: the Probabilistic Formulation</a:t>
            </a:r>
            <a:endParaRPr lang="en-US" dirty="0"/>
          </a:p>
        </p:txBody>
      </p:sp>
      <p:sp>
        <p:nvSpPr>
          <p:cNvPr id="85" name="Slide Number Placeholder 8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560388" y="1447800"/>
          <a:ext cx="7947025" cy="1330325"/>
        </p:xfrm>
        <a:graphic>
          <a:graphicData uri="http://schemas.openxmlformats.org/presentationml/2006/ole">
            <p:oleObj spid="_x0000_s193538" name="Equation" r:id="rId3" imgW="3136680" imgH="609480" progId="Equation.3">
              <p:embed/>
            </p:oleObj>
          </a:graphicData>
        </a:graphic>
      </p:graphicFrame>
      <p:graphicFrame>
        <p:nvGraphicFramePr>
          <p:cNvPr id="70665" name="Object 9"/>
          <p:cNvGraphicFramePr>
            <a:graphicFrameLocks noChangeAspect="1"/>
          </p:cNvGraphicFramePr>
          <p:nvPr/>
        </p:nvGraphicFramePr>
        <p:xfrm>
          <a:off x="609600" y="2895600"/>
          <a:ext cx="728662" cy="609600"/>
        </p:xfrm>
        <a:graphic>
          <a:graphicData uri="http://schemas.openxmlformats.org/presentationml/2006/ole">
            <p:oleObj spid="_x0000_s193539" name="Equation" r:id="rId4" imgW="317160" imgH="241200" progId="Equation.3">
              <p:embed/>
            </p:oleObj>
          </a:graphicData>
        </a:graphic>
      </p:graphicFrame>
      <p:sp>
        <p:nvSpPr>
          <p:cNvPr id="84" name="TextBox 83"/>
          <p:cNvSpPr txBox="1"/>
          <p:nvPr/>
        </p:nvSpPr>
        <p:spPr>
          <a:xfrm>
            <a:off x="1295400" y="296733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(position, scale, </a:t>
            </a:r>
            <a:r>
              <a:rPr lang="en-US" sz="2400" dirty="0" smtClean="0"/>
              <a:t>orientation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pSp>
        <p:nvGrpSpPr>
          <p:cNvPr id="4" name="Group 174"/>
          <p:cNvGrpSpPr/>
          <p:nvPr/>
        </p:nvGrpSpPr>
        <p:grpSpPr>
          <a:xfrm>
            <a:off x="3886200" y="3200400"/>
            <a:ext cx="4953000" cy="3276600"/>
            <a:chOff x="76200" y="3429000"/>
            <a:chExt cx="5029200" cy="3759512"/>
          </a:xfrm>
        </p:grpSpPr>
        <p:sp useBgFill="1">
          <p:nvSpPr>
            <p:cNvPr id="79" name="Rectangle 78"/>
            <p:cNvSpPr/>
            <p:nvPr/>
          </p:nvSpPr>
          <p:spPr>
            <a:xfrm>
              <a:off x="2362200" y="34290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82" name="Rectangle 81"/>
            <p:cNvSpPr/>
            <p:nvPr/>
          </p:nvSpPr>
          <p:spPr>
            <a:xfrm>
              <a:off x="4191000" y="41148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83" name="Rectangle 82"/>
            <p:cNvSpPr/>
            <p:nvPr/>
          </p:nvSpPr>
          <p:spPr>
            <a:xfrm>
              <a:off x="2362200" y="41148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86" name="Rectangle 85"/>
            <p:cNvSpPr/>
            <p:nvPr/>
          </p:nvSpPr>
          <p:spPr>
            <a:xfrm>
              <a:off x="609600" y="41148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1" name="Rectangle 90"/>
            <p:cNvSpPr/>
            <p:nvPr/>
          </p:nvSpPr>
          <p:spPr>
            <a:xfrm>
              <a:off x="11430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2" name="Rectangle 91"/>
            <p:cNvSpPr/>
            <p:nvPr/>
          </p:nvSpPr>
          <p:spPr>
            <a:xfrm>
              <a:off x="6096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3" name="Rectangle 92"/>
            <p:cNvSpPr/>
            <p:nvPr/>
          </p:nvSpPr>
          <p:spPr>
            <a:xfrm>
              <a:off x="762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4" name="Rectangle 93"/>
            <p:cNvSpPr/>
            <p:nvPr/>
          </p:nvSpPr>
          <p:spPr>
            <a:xfrm>
              <a:off x="28956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5" name="Rectangle 94"/>
            <p:cNvSpPr/>
            <p:nvPr/>
          </p:nvSpPr>
          <p:spPr>
            <a:xfrm>
              <a:off x="23622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6" name="Rectangle 95"/>
            <p:cNvSpPr/>
            <p:nvPr/>
          </p:nvSpPr>
          <p:spPr>
            <a:xfrm>
              <a:off x="18288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7" name="Rectangle 96"/>
            <p:cNvSpPr/>
            <p:nvPr/>
          </p:nvSpPr>
          <p:spPr>
            <a:xfrm>
              <a:off x="48006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8" name="Rectangle 97"/>
            <p:cNvSpPr/>
            <p:nvPr/>
          </p:nvSpPr>
          <p:spPr>
            <a:xfrm>
              <a:off x="41910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9" name="Rectangle 98"/>
            <p:cNvSpPr/>
            <p:nvPr/>
          </p:nvSpPr>
          <p:spPr>
            <a:xfrm>
              <a:off x="36576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Arrow Connector 102"/>
            <p:cNvCxnSpPr>
              <a:stCxn id="79" idx="2"/>
              <a:endCxn id="83" idx="0"/>
            </p:cNvCxnSpPr>
            <p:nvPr/>
          </p:nvCxnSpPr>
          <p:spPr>
            <a:xfrm rot="5400000">
              <a:off x="2324100" y="3924300"/>
              <a:ext cx="381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83" idx="2"/>
            </p:cNvCxnSpPr>
            <p:nvPr/>
          </p:nvCxnSpPr>
          <p:spPr>
            <a:xfrm rot="5400000">
              <a:off x="2324100" y="4610100"/>
              <a:ext cx="381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83" idx="2"/>
            </p:cNvCxnSpPr>
            <p:nvPr/>
          </p:nvCxnSpPr>
          <p:spPr>
            <a:xfrm rot="5400000">
              <a:off x="2057400" y="4343400"/>
              <a:ext cx="3810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83" idx="2"/>
            </p:cNvCxnSpPr>
            <p:nvPr/>
          </p:nvCxnSpPr>
          <p:spPr>
            <a:xfrm rot="16200000" flipH="1">
              <a:off x="2590800" y="4343400"/>
              <a:ext cx="3810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endCxn id="92" idx="0"/>
            </p:cNvCxnSpPr>
            <p:nvPr/>
          </p:nvCxnSpPr>
          <p:spPr>
            <a:xfrm rot="5400000">
              <a:off x="572294" y="4609306"/>
              <a:ext cx="381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86" idx="2"/>
            </p:cNvCxnSpPr>
            <p:nvPr/>
          </p:nvCxnSpPr>
          <p:spPr>
            <a:xfrm rot="5400000">
              <a:off x="304800" y="4343400"/>
              <a:ext cx="3810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endCxn id="91" idx="0"/>
            </p:cNvCxnSpPr>
            <p:nvPr/>
          </p:nvCxnSpPr>
          <p:spPr>
            <a:xfrm>
              <a:off x="763588" y="4419600"/>
              <a:ext cx="531812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endCxn id="98" idx="0"/>
            </p:cNvCxnSpPr>
            <p:nvPr/>
          </p:nvCxnSpPr>
          <p:spPr>
            <a:xfrm rot="5400000">
              <a:off x="4153694" y="4609306"/>
              <a:ext cx="381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82" idx="2"/>
            </p:cNvCxnSpPr>
            <p:nvPr/>
          </p:nvCxnSpPr>
          <p:spPr>
            <a:xfrm rot="5400000">
              <a:off x="3886200" y="4343400"/>
              <a:ext cx="3810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82" idx="2"/>
            </p:cNvCxnSpPr>
            <p:nvPr/>
          </p:nvCxnSpPr>
          <p:spPr>
            <a:xfrm rot="16200000" flipH="1">
              <a:off x="4457700" y="4305300"/>
              <a:ext cx="381000" cy="609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79" idx="2"/>
            </p:cNvCxnSpPr>
            <p:nvPr/>
          </p:nvCxnSpPr>
          <p:spPr>
            <a:xfrm rot="5400000">
              <a:off x="1447800" y="3048000"/>
              <a:ext cx="381000" cy="1752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79" idx="2"/>
              <a:endCxn id="82" idx="0"/>
            </p:cNvCxnSpPr>
            <p:nvPr/>
          </p:nvCxnSpPr>
          <p:spPr>
            <a:xfrm rot="16200000" flipH="1">
              <a:off x="3238500" y="3009900"/>
              <a:ext cx="381000" cy="1828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0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14400" y="4876800"/>
              <a:ext cx="3276600" cy="2311712"/>
            </a:xfrm>
            <a:prstGeom prst="rect">
              <a:avLst/>
            </a:prstGeom>
            <a:noFill/>
            <a:ln w="34925">
              <a:solidFill>
                <a:srgbClr val="FFFFFF"/>
              </a:solidFill>
              <a:miter lim="800000"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</p:pic>
        <p:cxnSp>
          <p:nvCxnSpPr>
            <p:cNvPr id="131" name="Straight Arrow Connector 130"/>
            <p:cNvCxnSpPr>
              <a:stCxn id="92" idx="2"/>
            </p:cNvCxnSpPr>
            <p:nvPr/>
          </p:nvCxnSpPr>
          <p:spPr>
            <a:xfrm rot="16200000" flipH="1">
              <a:off x="495300" y="5372100"/>
              <a:ext cx="1143000" cy="6096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rot="5400000">
              <a:off x="2222500" y="5397500"/>
              <a:ext cx="609600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94" idx="2"/>
            </p:cNvCxnSpPr>
            <p:nvPr/>
          </p:nvCxnSpPr>
          <p:spPr>
            <a:xfrm rot="5400000">
              <a:off x="2514601" y="5486401"/>
              <a:ext cx="914400" cy="152398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91" idx="2"/>
            </p:cNvCxnSpPr>
            <p:nvPr/>
          </p:nvCxnSpPr>
          <p:spPr>
            <a:xfrm rot="16200000" flipH="1">
              <a:off x="1104900" y="5295900"/>
              <a:ext cx="838200" cy="4572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96" idx="2"/>
            </p:cNvCxnSpPr>
            <p:nvPr/>
          </p:nvCxnSpPr>
          <p:spPr>
            <a:xfrm rot="16200000" flipH="1">
              <a:off x="1485900" y="5600700"/>
              <a:ext cx="1447800" cy="4572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93" idx="2"/>
              <a:endCxn id="130" idx="1"/>
            </p:cNvCxnSpPr>
            <p:nvPr/>
          </p:nvCxnSpPr>
          <p:spPr>
            <a:xfrm rot="16200000" flipH="1">
              <a:off x="107872" y="5226128"/>
              <a:ext cx="927256" cy="6858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>
              <a:stCxn id="99" idx="2"/>
            </p:cNvCxnSpPr>
            <p:nvPr/>
          </p:nvCxnSpPr>
          <p:spPr>
            <a:xfrm rot="5400000">
              <a:off x="3314700" y="4991100"/>
              <a:ext cx="381000" cy="6096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>
              <a:stCxn id="98" idx="2"/>
            </p:cNvCxnSpPr>
            <p:nvPr/>
          </p:nvCxnSpPr>
          <p:spPr>
            <a:xfrm rot="5400000">
              <a:off x="3543300" y="5219700"/>
              <a:ext cx="914400" cy="6858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>
              <a:stCxn id="97" idx="2"/>
            </p:cNvCxnSpPr>
            <p:nvPr/>
          </p:nvCxnSpPr>
          <p:spPr>
            <a:xfrm rot="5400000">
              <a:off x="4152900" y="4991100"/>
              <a:ext cx="685800" cy="914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" name="TextBox 183"/>
          <p:cNvSpPr txBox="1"/>
          <p:nvPr/>
        </p:nvSpPr>
        <p:spPr>
          <a:xfrm>
            <a:off x="533400" y="4080808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Multiple-level abstraction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Same, low dimension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More nodes and long-range correlation</a:t>
            </a:r>
            <a:endParaRPr lang="en-US" sz="2400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5334000" y="3200400"/>
            <a:ext cx="762000" cy="1328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RCM-1: the </a:t>
            </a:r>
            <a:r>
              <a:rPr lang="en-US" altLang="zh-CN" dirty="0" smtClean="0"/>
              <a:t>Recursive Formula</a:t>
            </a:r>
            <a:endParaRPr lang="en-US" dirty="0"/>
          </a:p>
        </p:txBody>
      </p:sp>
      <p:sp>
        <p:nvSpPr>
          <p:cNvPr id="85" name="Slide Number Placeholder 8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381000" y="2590800"/>
            <a:ext cx="8534400" cy="2057400"/>
            <a:chOff x="-15875" y="969818"/>
            <a:chExt cx="9159875" cy="2230585"/>
          </a:xfrm>
        </p:grpSpPr>
        <p:graphicFrame>
          <p:nvGraphicFramePr>
            <p:cNvPr id="70658" name="Object 2"/>
            <p:cNvGraphicFramePr>
              <a:graphicFrameLocks noChangeAspect="1"/>
            </p:cNvGraphicFramePr>
            <p:nvPr/>
          </p:nvGraphicFramePr>
          <p:xfrm>
            <a:off x="-15875" y="1600203"/>
            <a:ext cx="9159875" cy="1600200"/>
          </p:xfrm>
          <a:graphic>
            <a:graphicData uri="http://schemas.openxmlformats.org/presentationml/2006/ole">
              <p:oleObj spid="_x0000_s70658" name="Equation" r:id="rId3" imgW="4190760" imgH="685800" progId="Equation.3">
                <p:embed/>
              </p:oleObj>
            </a:graphicData>
          </a:graphic>
        </p:graphicFrame>
        <p:cxnSp>
          <p:nvCxnSpPr>
            <p:cNvPr id="66" name="Straight Connector 65"/>
            <p:cNvCxnSpPr/>
            <p:nvPr/>
          </p:nvCxnSpPr>
          <p:spPr>
            <a:xfrm rot="5400000" flipH="1" flipV="1">
              <a:off x="8192294" y="1561309"/>
              <a:ext cx="228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0800000">
              <a:off x="1143000" y="1447801"/>
              <a:ext cx="7162800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rot="5400000">
              <a:off x="1029494" y="1561309"/>
              <a:ext cx="228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4139994" y="969818"/>
              <a:ext cx="1752600" cy="47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Recursion</a:t>
              </a:r>
              <a:endParaRPr lang="en-US" dirty="0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4648200" y="4191000"/>
            <a:ext cx="3581400" cy="2286000"/>
            <a:chOff x="76200" y="3429000"/>
            <a:chExt cx="5029200" cy="3759512"/>
          </a:xfrm>
        </p:grpSpPr>
        <p:sp useBgFill="1">
          <p:nvSpPr>
            <p:cNvPr id="79" name="Rectangle 78"/>
            <p:cNvSpPr/>
            <p:nvPr/>
          </p:nvSpPr>
          <p:spPr>
            <a:xfrm>
              <a:off x="2362200" y="34290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82" name="Rectangle 81"/>
            <p:cNvSpPr/>
            <p:nvPr/>
          </p:nvSpPr>
          <p:spPr>
            <a:xfrm>
              <a:off x="4191000" y="41148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83" name="Rectangle 82"/>
            <p:cNvSpPr/>
            <p:nvPr/>
          </p:nvSpPr>
          <p:spPr>
            <a:xfrm>
              <a:off x="2362200" y="41148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86" name="Rectangle 85"/>
            <p:cNvSpPr/>
            <p:nvPr/>
          </p:nvSpPr>
          <p:spPr>
            <a:xfrm>
              <a:off x="609600" y="41148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1" name="Rectangle 90"/>
            <p:cNvSpPr/>
            <p:nvPr/>
          </p:nvSpPr>
          <p:spPr>
            <a:xfrm>
              <a:off x="11430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2" name="Rectangle 91"/>
            <p:cNvSpPr/>
            <p:nvPr/>
          </p:nvSpPr>
          <p:spPr>
            <a:xfrm>
              <a:off x="6096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3" name="Rectangle 92"/>
            <p:cNvSpPr/>
            <p:nvPr/>
          </p:nvSpPr>
          <p:spPr>
            <a:xfrm>
              <a:off x="762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4" name="Rectangle 93"/>
            <p:cNvSpPr/>
            <p:nvPr/>
          </p:nvSpPr>
          <p:spPr>
            <a:xfrm>
              <a:off x="28956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5" name="Rectangle 94"/>
            <p:cNvSpPr/>
            <p:nvPr/>
          </p:nvSpPr>
          <p:spPr>
            <a:xfrm>
              <a:off x="23622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6" name="Rectangle 95"/>
            <p:cNvSpPr/>
            <p:nvPr/>
          </p:nvSpPr>
          <p:spPr>
            <a:xfrm>
              <a:off x="18288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7" name="Rectangle 96"/>
            <p:cNvSpPr/>
            <p:nvPr/>
          </p:nvSpPr>
          <p:spPr>
            <a:xfrm>
              <a:off x="48006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8" name="Rectangle 97"/>
            <p:cNvSpPr/>
            <p:nvPr/>
          </p:nvSpPr>
          <p:spPr>
            <a:xfrm>
              <a:off x="41910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9" name="Rectangle 98"/>
            <p:cNvSpPr/>
            <p:nvPr/>
          </p:nvSpPr>
          <p:spPr>
            <a:xfrm>
              <a:off x="36576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Arrow Connector 102"/>
            <p:cNvCxnSpPr>
              <a:stCxn id="79" idx="2"/>
              <a:endCxn id="83" idx="0"/>
            </p:cNvCxnSpPr>
            <p:nvPr/>
          </p:nvCxnSpPr>
          <p:spPr>
            <a:xfrm rot="5400000">
              <a:off x="2324100" y="3924300"/>
              <a:ext cx="381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83" idx="2"/>
            </p:cNvCxnSpPr>
            <p:nvPr/>
          </p:nvCxnSpPr>
          <p:spPr>
            <a:xfrm rot="5400000">
              <a:off x="2324100" y="4610100"/>
              <a:ext cx="381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83" idx="2"/>
            </p:cNvCxnSpPr>
            <p:nvPr/>
          </p:nvCxnSpPr>
          <p:spPr>
            <a:xfrm rot="5400000">
              <a:off x="2057400" y="4343400"/>
              <a:ext cx="3810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83" idx="2"/>
            </p:cNvCxnSpPr>
            <p:nvPr/>
          </p:nvCxnSpPr>
          <p:spPr>
            <a:xfrm rot="16200000" flipH="1">
              <a:off x="2590800" y="4343400"/>
              <a:ext cx="3810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endCxn id="92" idx="0"/>
            </p:cNvCxnSpPr>
            <p:nvPr/>
          </p:nvCxnSpPr>
          <p:spPr>
            <a:xfrm rot="5400000">
              <a:off x="572294" y="4609306"/>
              <a:ext cx="381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86" idx="2"/>
            </p:cNvCxnSpPr>
            <p:nvPr/>
          </p:nvCxnSpPr>
          <p:spPr>
            <a:xfrm rot="5400000">
              <a:off x="304800" y="4343400"/>
              <a:ext cx="3810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endCxn id="91" idx="0"/>
            </p:cNvCxnSpPr>
            <p:nvPr/>
          </p:nvCxnSpPr>
          <p:spPr>
            <a:xfrm>
              <a:off x="763588" y="4419600"/>
              <a:ext cx="531812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endCxn id="98" idx="0"/>
            </p:cNvCxnSpPr>
            <p:nvPr/>
          </p:nvCxnSpPr>
          <p:spPr>
            <a:xfrm rot="5400000">
              <a:off x="4153694" y="4609306"/>
              <a:ext cx="381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82" idx="2"/>
            </p:cNvCxnSpPr>
            <p:nvPr/>
          </p:nvCxnSpPr>
          <p:spPr>
            <a:xfrm rot="5400000">
              <a:off x="3886200" y="4343400"/>
              <a:ext cx="3810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82" idx="2"/>
            </p:cNvCxnSpPr>
            <p:nvPr/>
          </p:nvCxnSpPr>
          <p:spPr>
            <a:xfrm rot="16200000" flipH="1">
              <a:off x="4457700" y="4305300"/>
              <a:ext cx="381000" cy="609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79" idx="2"/>
            </p:cNvCxnSpPr>
            <p:nvPr/>
          </p:nvCxnSpPr>
          <p:spPr>
            <a:xfrm rot="5400000">
              <a:off x="1447800" y="3048000"/>
              <a:ext cx="381000" cy="1752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79" idx="2"/>
              <a:endCxn id="82" idx="0"/>
            </p:cNvCxnSpPr>
            <p:nvPr/>
          </p:nvCxnSpPr>
          <p:spPr>
            <a:xfrm rot="16200000" flipH="1">
              <a:off x="3238500" y="3009900"/>
              <a:ext cx="381000" cy="1828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4400" y="4876800"/>
              <a:ext cx="3276600" cy="2311712"/>
            </a:xfrm>
            <a:prstGeom prst="rect">
              <a:avLst/>
            </a:prstGeom>
            <a:noFill/>
            <a:ln w="34925">
              <a:solidFill>
                <a:srgbClr val="FFFFFF"/>
              </a:solidFill>
              <a:miter lim="800000"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</p:pic>
        <p:cxnSp>
          <p:nvCxnSpPr>
            <p:cNvPr id="131" name="Straight Arrow Connector 130"/>
            <p:cNvCxnSpPr>
              <a:stCxn id="92" idx="2"/>
            </p:cNvCxnSpPr>
            <p:nvPr/>
          </p:nvCxnSpPr>
          <p:spPr>
            <a:xfrm rot="16200000" flipH="1">
              <a:off x="495300" y="5372100"/>
              <a:ext cx="1143000" cy="6096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rot="5400000">
              <a:off x="2222500" y="5397500"/>
              <a:ext cx="609600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94" idx="2"/>
            </p:cNvCxnSpPr>
            <p:nvPr/>
          </p:nvCxnSpPr>
          <p:spPr>
            <a:xfrm rot="5400000">
              <a:off x="2514601" y="5486401"/>
              <a:ext cx="914400" cy="152398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91" idx="2"/>
            </p:cNvCxnSpPr>
            <p:nvPr/>
          </p:nvCxnSpPr>
          <p:spPr>
            <a:xfrm rot="16200000" flipH="1">
              <a:off x="1104900" y="5295900"/>
              <a:ext cx="838200" cy="4572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96" idx="2"/>
            </p:cNvCxnSpPr>
            <p:nvPr/>
          </p:nvCxnSpPr>
          <p:spPr>
            <a:xfrm rot="16200000" flipH="1">
              <a:off x="1485900" y="5600700"/>
              <a:ext cx="1447800" cy="4572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93" idx="2"/>
              <a:endCxn id="130" idx="1"/>
            </p:cNvCxnSpPr>
            <p:nvPr/>
          </p:nvCxnSpPr>
          <p:spPr>
            <a:xfrm rot="16200000" flipH="1">
              <a:off x="107872" y="5226128"/>
              <a:ext cx="927256" cy="6858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>
              <a:stCxn id="99" idx="2"/>
            </p:cNvCxnSpPr>
            <p:nvPr/>
          </p:nvCxnSpPr>
          <p:spPr>
            <a:xfrm rot="5400000">
              <a:off x="3314700" y="4991100"/>
              <a:ext cx="381000" cy="6096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>
              <a:stCxn id="98" idx="2"/>
            </p:cNvCxnSpPr>
            <p:nvPr/>
          </p:nvCxnSpPr>
          <p:spPr>
            <a:xfrm rot="5400000">
              <a:off x="3543300" y="5219700"/>
              <a:ext cx="914400" cy="6858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>
              <a:stCxn id="97" idx="2"/>
            </p:cNvCxnSpPr>
            <p:nvPr/>
          </p:nvCxnSpPr>
          <p:spPr>
            <a:xfrm rot="5400000">
              <a:off x="4152900" y="4991100"/>
              <a:ext cx="685800" cy="914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0666" name="Object 10"/>
          <p:cNvGraphicFramePr>
            <a:graphicFrameLocks noChangeAspect="1"/>
          </p:cNvGraphicFramePr>
          <p:nvPr/>
        </p:nvGraphicFramePr>
        <p:xfrm>
          <a:off x="560388" y="1447801"/>
          <a:ext cx="7947025" cy="1143000"/>
        </p:xfrm>
        <a:graphic>
          <a:graphicData uri="http://schemas.openxmlformats.org/presentationml/2006/ole">
            <p:oleObj spid="_x0000_s70666" name="Equation" r:id="rId5" imgW="3136680" imgH="609480" progId="Equation.3">
              <p:embed/>
            </p:oleObj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762000" y="464820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Recursive formula reflects  the independency.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Self-similar definition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33400" y="533401"/>
            <a:ext cx="8077200" cy="5943599"/>
            <a:chOff x="0" y="0"/>
            <a:chExt cx="9144000" cy="6858001"/>
          </a:xfrm>
        </p:grpSpPr>
        <p:pic>
          <p:nvPicPr>
            <p:cNvPr id="52226" name="Picture 2"/>
            <p:cNvPicPr>
              <a:picLocks noChangeAspect="1" noChangeArrowheads="1"/>
            </p:cNvPicPr>
            <p:nvPr/>
          </p:nvPicPr>
          <p:blipFill>
            <a:blip r:embed="rId4">
              <a:lum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2227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1000" y="175845"/>
              <a:ext cx="1845048" cy="1608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2743200" y="1084263"/>
          <a:ext cx="381000" cy="439737"/>
        </p:xfrm>
        <a:graphic>
          <a:graphicData uri="http://schemas.openxmlformats.org/presentationml/2006/ole">
            <p:oleObj spid="_x0000_s4098" name="Visio" r:id="rId6" imgW="206617" imgH="440177" progId="Visio.Drawing.11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1|144.5|2.1|5|21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10846</TotalTime>
  <Words>1321</Words>
  <Application>Microsoft Office PowerPoint</Application>
  <PresentationFormat>On-screen Show (4:3)</PresentationFormat>
  <Paragraphs>418</Paragraphs>
  <Slides>42</Slides>
  <Notes>22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Foundry</vt:lpstr>
      <vt:lpstr>C:\leo workspace\talks\Figures\Figures\USL\US_Hier(1).vsd\Drawing\~Page-1\Sheet.122</vt:lpstr>
      <vt:lpstr>Equation</vt:lpstr>
      <vt:lpstr>Microsoft Equation 3.0</vt:lpstr>
      <vt:lpstr>Recursive Composition in Computer Vision</vt:lpstr>
      <vt:lpstr>Ideas behind  Recursive Composition </vt:lpstr>
      <vt:lpstr>Basic Setup</vt:lpstr>
      <vt:lpstr>Example I: flat MRF Representation for Deformable Object</vt:lpstr>
      <vt:lpstr>Three Aspects:  Modeling-Inference-Learning</vt:lpstr>
      <vt:lpstr>Why flat MRF is not good enough?</vt:lpstr>
      <vt:lpstr>RCM-1: the Probabilistic Formulation</vt:lpstr>
      <vt:lpstr>RCM-1: the Recursive Formula</vt:lpstr>
      <vt:lpstr>Slide 9</vt:lpstr>
      <vt:lpstr>RCM -1: multi-level potentials</vt:lpstr>
      <vt:lpstr>Modeling-Inference-Learning</vt:lpstr>
      <vt:lpstr>Modeling-Inference-Learning</vt:lpstr>
      <vt:lpstr>Structure-Perceptron Learning</vt:lpstr>
      <vt:lpstr>Structure-Perceptron Training</vt:lpstr>
      <vt:lpstr>Slide 15</vt:lpstr>
      <vt:lpstr>Deformable Object Segmentation and Parsing</vt:lpstr>
      <vt:lpstr>Performance Contribution of  Multi-Level Object Parts</vt:lpstr>
      <vt:lpstr> Why Recursive Composition?</vt:lpstr>
      <vt:lpstr>Modeling-Inference-Learning</vt:lpstr>
      <vt:lpstr>Recursive Learning</vt:lpstr>
      <vt:lpstr>Recursive Learning</vt:lpstr>
      <vt:lpstr>Slide 22</vt:lpstr>
      <vt:lpstr>Top-down refinement</vt:lpstr>
      <vt:lpstr>10 images for training</vt:lpstr>
      <vt:lpstr>From Generic Features to  Object Structures</vt:lpstr>
      <vt:lpstr>Template Matching</vt:lpstr>
      <vt:lpstr>Multi-Level  Computational Complexity</vt:lpstr>
      <vt:lpstr>Comparisons</vt:lpstr>
      <vt:lpstr>More Objects</vt:lpstr>
      <vt:lpstr>RCM-1 for Articulated Object</vt:lpstr>
      <vt:lpstr>RCM-1 for Horse</vt:lpstr>
      <vt:lpstr>RCM-1 for Human Body</vt:lpstr>
      <vt:lpstr>Slide 33</vt:lpstr>
      <vt:lpstr>Example II: Scene Parsing  Recursive Composition is General? </vt:lpstr>
      <vt:lpstr>Image Representation:  Recursive Composition</vt:lpstr>
      <vt:lpstr>Segmentation and Recognition Template</vt:lpstr>
      <vt:lpstr>RCM-2: Scene Parsing</vt:lpstr>
      <vt:lpstr>Inference and Learning</vt:lpstr>
      <vt:lpstr>Slide 39</vt:lpstr>
      <vt:lpstr>Comparisons</vt:lpstr>
      <vt:lpstr>Complete Image Understanding   Scaling up: RCM-?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Recursive Compositional Learning in Computer Vision</dc:title>
  <dc:creator>leo</dc:creator>
  <cp:lastModifiedBy>leo</cp:lastModifiedBy>
  <cp:revision>68</cp:revision>
  <dcterms:created xsi:type="dcterms:W3CDTF">2006-08-16T00:00:00Z</dcterms:created>
  <dcterms:modified xsi:type="dcterms:W3CDTF">2009-02-10T01:54:49Z</dcterms:modified>
</cp:coreProperties>
</file>