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48"/>
  </p:notesMasterIdLst>
  <p:handoutMasterIdLst>
    <p:handoutMasterId r:id="rId49"/>
  </p:handoutMasterIdLst>
  <p:sldIdLst>
    <p:sldId id="256" r:id="rId2"/>
    <p:sldId id="312" r:id="rId3"/>
    <p:sldId id="335" r:id="rId4"/>
    <p:sldId id="308" r:id="rId5"/>
    <p:sldId id="309" r:id="rId6"/>
    <p:sldId id="310" r:id="rId7"/>
    <p:sldId id="263" r:id="rId8"/>
    <p:sldId id="336" r:id="rId9"/>
    <p:sldId id="265" r:id="rId10"/>
    <p:sldId id="330" r:id="rId11"/>
    <p:sldId id="306" r:id="rId12"/>
    <p:sldId id="313" r:id="rId13"/>
    <p:sldId id="338" r:id="rId14"/>
    <p:sldId id="304" r:id="rId15"/>
    <p:sldId id="337" r:id="rId16"/>
    <p:sldId id="276" r:id="rId17"/>
    <p:sldId id="277" r:id="rId18"/>
    <p:sldId id="278" r:id="rId19"/>
    <p:sldId id="279" r:id="rId20"/>
    <p:sldId id="280" r:id="rId21"/>
    <p:sldId id="315" r:id="rId22"/>
    <p:sldId id="339" r:id="rId23"/>
    <p:sldId id="288" r:id="rId24"/>
    <p:sldId id="331" r:id="rId25"/>
    <p:sldId id="326" r:id="rId26"/>
    <p:sldId id="293" r:id="rId27"/>
    <p:sldId id="299" r:id="rId28"/>
    <p:sldId id="329" r:id="rId29"/>
    <p:sldId id="298" r:id="rId30"/>
    <p:sldId id="333" r:id="rId31"/>
    <p:sldId id="340" r:id="rId32"/>
    <p:sldId id="317" r:id="rId33"/>
    <p:sldId id="318" r:id="rId34"/>
    <p:sldId id="319" r:id="rId35"/>
    <p:sldId id="320" r:id="rId36"/>
    <p:sldId id="341" r:id="rId37"/>
    <p:sldId id="267" r:id="rId38"/>
    <p:sldId id="268" r:id="rId39"/>
    <p:sldId id="269" r:id="rId40"/>
    <p:sldId id="342" r:id="rId41"/>
    <p:sldId id="334" r:id="rId42"/>
    <p:sldId id="271" r:id="rId43"/>
    <p:sldId id="272" r:id="rId44"/>
    <p:sldId id="273" r:id="rId45"/>
    <p:sldId id="281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160EB"/>
    <a:srgbClr val="00FF00"/>
    <a:srgbClr val="FFFF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86167" autoAdjust="0"/>
  </p:normalViewPr>
  <p:slideViewPr>
    <p:cSldViewPr>
      <p:cViewPr>
        <p:scale>
          <a:sx n="62" d="100"/>
          <a:sy n="62" d="100"/>
        </p:scale>
        <p:origin x="-81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4C246-B191-450B-8F6E-402126DA7B2F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FC1D-A35C-42F9-AE58-7F5C4F062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99BA-A9C1-41C1-920E-D298D78A80C7}" type="datetimeFigureOut">
              <a:rPr lang="en-US" smtClean="0"/>
              <a:pPr/>
              <a:t>2/12/2009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6DFCA-54D6-49D7-88B3-8010C054EA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D6298-D7AF-48D7-9810-6F33DE1050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F876F-5852-4A5C-BAB9-9B1CD63008B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key assumption to</a:t>
            </a:r>
          </a:p>
          <a:p>
            <a:r>
              <a:rPr lang="en-US" dirty="0" smtClean="0"/>
              <a:t>address these problems is that the visual world is recursively</a:t>
            </a:r>
          </a:p>
          <a:p>
            <a:r>
              <a:rPr lang="en-US" dirty="0" smtClean="0"/>
              <a:t>compositional.</a:t>
            </a:r>
          </a:p>
          <a:p>
            <a:endParaRPr lang="en-US" dirty="0" smtClean="0"/>
          </a:p>
          <a:p>
            <a:r>
              <a:rPr lang="en-US" dirty="0" smtClean="0"/>
              <a:t>Compact</a:t>
            </a:r>
            <a:r>
              <a:rPr lang="en-US" baseline="0" dirty="0" smtClean="0"/>
              <a:t> representation: dimension reduction, better generalization</a:t>
            </a:r>
          </a:p>
          <a:p>
            <a:r>
              <a:rPr lang="en-US" baseline="0" dirty="0" smtClean="0"/>
              <a:t>Rapid inference: polynomial-learning time inference </a:t>
            </a:r>
          </a:p>
          <a:p>
            <a:r>
              <a:rPr lang="en-US" baseline="0" dirty="0" smtClean="0"/>
              <a:t>Learning: polynomial-time learning;  fewer training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AA27-3938-4A3D-B329-E01030A1998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Generative: Joint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Discriminative: Conditional </a:t>
            </a:r>
          </a:p>
          <a:p>
            <a:r>
              <a:rPr lang="en-US" baseline="0" dirty="0" smtClean="0"/>
              <a:t>The major difference is the normalization term Z. </a:t>
            </a:r>
          </a:p>
          <a:p>
            <a:r>
              <a:rPr lang="en-US" baseline="0" dirty="0" smtClean="0"/>
              <a:t>We focus on the representation (the form) of the potentials (sufficient statistics).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Sufficient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large template consists of a small number of sub-templates, and a sub-template consists of a small number of sub-sub-templates, and so 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spatial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6888B-87AA-4794-97F7-FAA86B61B5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6DFCA-54D6-49D7-88B3-8010C054EA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5EDBCAE-67DF-4D90-B650-DF84A7CD1923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34AC49-E12D-4252-886D-5281D3FDFBDC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CD1E87-82BE-4632-9291-0709BEF70ABE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68E8-17E9-443E-8318-B67948231B68}" type="datetime1">
              <a:rPr lang="en-US" altLang="zh-CN" smtClean="0"/>
              <a:pPr>
                <a:defRPr/>
              </a:pPr>
              <a:t>2/12/2009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11F2-BAAD-4FAF-B7C7-232F96D92C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FC74A-6786-4BC2-8AD6-444C006F86E1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641F32-FDF2-4A71-AD8F-03DE4FD4FA2B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9BF5D-2607-47C7-85FB-39C3028A3BD6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240E2-591F-4C0F-9127-E9EEA304730B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D835E1-0CB9-48DA-83A4-94C62AAB9DF8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F06D0-9A4E-41B9-808D-A6A1594E8014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96B81F6-08C1-4730-B437-CFE3B06725EB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69EA99-7360-4F19-9374-F2B4F4D1E84B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25C852-8F6C-4BA0-B654-7A847AF80A1B}" type="datetime1">
              <a:rPr lang="en-US" smtClean="0"/>
              <a:pPr/>
              <a:t>2/12/2009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2" Type="http://schemas.openxmlformats.org/officeDocument/2006/relationships/tags" Target="../tags/tag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png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leo%20workspace\talks\Figures\Figures\USL\US_Hier(1).vsd\Drawing\~Page-1\Sheet.122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514599"/>
          </a:xfrm>
        </p:spPr>
        <p:txBody>
          <a:bodyPr/>
          <a:lstStyle/>
          <a:p>
            <a:r>
              <a:rPr lang="en-US" dirty="0" smtClean="0"/>
              <a:t>Recursive Composition in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6560234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Leo Zhu</a:t>
            </a:r>
          </a:p>
          <a:p>
            <a:r>
              <a:rPr lang="en-US" dirty="0" smtClean="0"/>
              <a:t>CSAIL MIT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advTm="112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R</a:t>
            </a:r>
            <a:r>
              <a:rPr lang="en-US" altLang="zh-CN" dirty="0" smtClean="0"/>
              <a:t>ecursive </a:t>
            </a:r>
            <a:r>
              <a:rPr lang="en-US" altLang="zh-CN" dirty="0" smtClean="0">
                <a:solidFill>
                  <a:srgbClr val="FFFF00"/>
                </a:solidFill>
              </a:rPr>
              <a:t>C</a:t>
            </a:r>
            <a:r>
              <a:rPr lang="en-US" altLang="zh-CN" dirty="0" smtClean="0"/>
              <a:t>ompositional </a:t>
            </a:r>
            <a:r>
              <a:rPr lang="en-US" altLang="zh-CN" dirty="0" smtClean="0">
                <a:solidFill>
                  <a:srgbClr val="FFFF00"/>
                </a:solidFill>
              </a:rPr>
              <a:t>M</a:t>
            </a:r>
            <a:r>
              <a:rPr lang="en-US" altLang="zh-CN" dirty="0" smtClean="0"/>
              <a:t>odels: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FF00"/>
                </a:solidFill>
              </a:rPr>
              <a:t>RCM-1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560388" y="1447800"/>
          <a:ext cx="7947025" cy="1330325"/>
        </p:xfrm>
        <a:graphic>
          <a:graphicData uri="http://schemas.openxmlformats.org/presentationml/2006/ole">
            <p:oleObj spid="_x0000_s193538" name="Equation" r:id="rId4" imgW="3136680" imgH="609480" progId="Equation.3">
              <p:embed/>
            </p:oleObj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609600" y="2667000"/>
          <a:ext cx="728662" cy="609600"/>
        </p:xfrm>
        <a:graphic>
          <a:graphicData uri="http://schemas.openxmlformats.org/presentationml/2006/ole">
            <p:oleObj spid="_x0000_s193539" name="Equation" r:id="rId5" imgW="317160" imgH="241200" progId="Equation.3">
              <p:embed/>
            </p:oleObj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1295400" y="27387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(position, scale, orientation)</a:t>
            </a:r>
            <a:endParaRPr lang="en-US" sz="2400" dirty="0"/>
          </a:p>
        </p:txBody>
      </p:sp>
      <p:grpSp>
        <p:nvGrpSpPr>
          <p:cNvPr id="4" name="Group 174"/>
          <p:cNvGrpSpPr/>
          <p:nvPr/>
        </p:nvGrpSpPr>
        <p:grpSpPr>
          <a:xfrm>
            <a:off x="3886200" y="2743200"/>
            <a:ext cx="4953000" cy="3276600"/>
            <a:chOff x="76200" y="3429001"/>
            <a:chExt cx="5029200" cy="3759511"/>
          </a:xfrm>
        </p:grpSpPr>
        <p:sp useBgFill="1">
          <p:nvSpPr>
            <p:cNvPr id="79" name="Rectangle 78"/>
            <p:cNvSpPr/>
            <p:nvPr/>
          </p:nvSpPr>
          <p:spPr>
            <a:xfrm>
              <a:off x="2362200" y="3429001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2" name="Rectangle 81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3" name="Rectangle 82"/>
            <p:cNvSpPr/>
            <p:nvPr/>
          </p:nvSpPr>
          <p:spPr>
            <a:xfrm>
              <a:off x="23622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6" name="Rectangle 85"/>
            <p:cNvSpPr/>
            <p:nvPr/>
          </p:nvSpPr>
          <p:spPr>
            <a:xfrm>
              <a:off x="6096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1" name="Rectangle 90"/>
            <p:cNvSpPr/>
            <p:nvPr/>
          </p:nvSpPr>
          <p:spPr>
            <a:xfrm>
              <a:off x="1143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2" name="Rectangle 91"/>
            <p:cNvSpPr/>
            <p:nvPr/>
          </p:nvSpPr>
          <p:spPr>
            <a:xfrm>
              <a:off x="609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3" name="Rectangle 92"/>
            <p:cNvSpPr/>
            <p:nvPr/>
          </p:nvSpPr>
          <p:spPr>
            <a:xfrm>
              <a:off x="76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4" name="Rectangle 93"/>
            <p:cNvSpPr/>
            <p:nvPr/>
          </p:nvSpPr>
          <p:spPr>
            <a:xfrm>
              <a:off x="2895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5" name="Rectangle 94"/>
            <p:cNvSpPr/>
            <p:nvPr/>
          </p:nvSpPr>
          <p:spPr>
            <a:xfrm>
              <a:off x="2362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6" name="Rectangle 95"/>
            <p:cNvSpPr/>
            <p:nvPr/>
          </p:nvSpPr>
          <p:spPr>
            <a:xfrm>
              <a:off x="18288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7" name="Rectangle 96"/>
            <p:cNvSpPr/>
            <p:nvPr/>
          </p:nvSpPr>
          <p:spPr>
            <a:xfrm>
              <a:off x="4800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8" name="Rectangle 97"/>
            <p:cNvSpPr/>
            <p:nvPr/>
          </p:nvSpPr>
          <p:spPr>
            <a:xfrm>
              <a:off x="4191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9" name="Rectangle 98"/>
            <p:cNvSpPr/>
            <p:nvPr/>
          </p:nvSpPr>
          <p:spPr>
            <a:xfrm>
              <a:off x="3657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stCxn id="79" idx="2"/>
              <a:endCxn id="83" idx="0"/>
            </p:cNvCxnSpPr>
            <p:nvPr/>
          </p:nvCxnSpPr>
          <p:spPr>
            <a:xfrm rot="5400000">
              <a:off x="2324100" y="39243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3" idx="2"/>
            </p:cNvCxnSpPr>
            <p:nvPr/>
          </p:nvCxnSpPr>
          <p:spPr>
            <a:xfrm rot="5400000">
              <a:off x="2324100" y="46101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3" idx="2"/>
            </p:cNvCxnSpPr>
            <p:nvPr/>
          </p:nvCxnSpPr>
          <p:spPr>
            <a:xfrm rot="5400000">
              <a:off x="20574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3" idx="2"/>
            </p:cNvCxnSpPr>
            <p:nvPr/>
          </p:nvCxnSpPr>
          <p:spPr>
            <a:xfrm rot="16200000" flipH="1">
              <a:off x="2590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2" idx="0"/>
            </p:cNvCxnSpPr>
            <p:nvPr/>
          </p:nvCxnSpPr>
          <p:spPr>
            <a:xfrm rot="5400000">
              <a:off x="5722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6" idx="2"/>
            </p:cNvCxnSpPr>
            <p:nvPr/>
          </p:nvCxnSpPr>
          <p:spPr>
            <a:xfrm rot="5400000">
              <a:off x="304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1" idx="0"/>
            </p:cNvCxnSpPr>
            <p:nvPr/>
          </p:nvCxnSpPr>
          <p:spPr>
            <a:xfrm>
              <a:off x="763588" y="4419600"/>
              <a:ext cx="531812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98" idx="0"/>
            </p:cNvCxnSpPr>
            <p:nvPr/>
          </p:nvCxnSpPr>
          <p:spPr>
            <a:xfrm rot="5400000">
              <a:off x="41536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2" idx="2"/>
            </p:cNvCxnSpPr>
            <p:nvPr/>
          </p:nvCxnSpPr>
          <p:spPr>
            <a:xfrm rot="5400000">
              <a:off x="38862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2" idx="2"/>
            </p:cNvCxnSpPr>
            <p:nvPr/>
          </p:nvCxnSpPr>
          <p:spPr>
            <a:xfrm rot="16200000" flipH="1">
              <a:off x="4457700" y="4305300"/>
              <a:ext cx="381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79" idx="2"/>
            </p:cNvCxnSpPr>
            <p:nvPr/>
          </p:nvCxnSpPr>
          <p:spPr>
            <a:xfrm rot="5400000">
              <a:off x="1447800" y="3048001"/>
              <a:ext cx="381000" cy="1752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9" idx="2"/>
              <a:endCxn id="82" idx="0"/>
            </p:cNvCxnSpPr>
            <p:nvPr/>
          </p:nvCxnSpPr>
          <p:spPr>
            <a:xfrm rot="16200000" flipH="1">
              <a:off x="3238500" y="3009900"/>
              <a:ext cx="38100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4400" y="4876800"/>
              <a:ext cx="3276600" cy="2311712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131" name="Straight Arrow Connector 130"/>
            <p:cNvCxnSpPr>
              <a:stCxn id="92" idx="2"/>
            </p:cNvCxnSpPr>
            <p:nvPr/>
          </p:nvCxnSpPr>
          <p:spPr>
            <a:xfrm rot="16200000" flipH="1">
              <a:off x="495300" y="5372100"/>
              <a:ext cx="1143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2222500" y="5397500"/>
              <a:ext cx="6096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94" idx="2"/>
            </p:cNvCxnSpPr>
            <p:nvPr/>
          </p:nvCxnSpPr>
          <p:spPr>
            <a:xfrm rot="5400000">
              <a:off x="2514601" y="5486401"/>
              <a:ext cx="914400" cy="152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91" idx="2"/>
            </p:cNvCxnSpPr>
            <p:nvPr/>
          </p:nvCxnSpPr>
          <p:spPr>
            <a:xfrm rot="16200000" flipH="1">
              <a:off x="1104900" y="5295900"/>
              <a:ext cx="8382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6" idx="2"/>
            </p:cNvCxnSpPr>
            <p:nvPr/>
          </p:nvCxnSpPr>
          <p:spPr>
            <a:xfrm rot="16200000" flipH="1">
              <a:off x="1485900" y="5600700"/>
              <a:ext cx="14478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3" idx="2"/>
              <a:endCxn id="130" idx="1"/>
            </p:cNvCxnSpPr>
            <p:nvPr/>
          </p:nvCxnSpPr>
          <p:spPr>
            <a:xfrm rot="16200000" flipH="1">
              <a:off x="107872" y="5226128"/>
              <a:ext cx="927256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99" idx="2"/>
            </p:cNvCxnSpPr>
            <p:nvPr/>
          </p:nvCxnSpPr>
          <p:spPr>
            <a:xfrm rot="5400000">
              <a:off x="3314700" y="4991100"/>
              <a:ext cx="381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98" idx="2"/>
            </p:cNvCxnSpPr>
            <p:nvPr/>
          </p:nvCxnSpPr>
          <p:spPr>
            <a:xfrm rot="5400000">
              <a:off x="3543300" y="5219700"/>
              <a:ext cx="914400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97" idx="2"/>
            </p:cNvCxnSpPr>
            <p:nvPr/>
          </p:nvCxnSpPr>
          <p:spPr>
            <a:xfrm rot="5400000">
              <a:off x="4152900" y="4991100"/>
              <a:ext cx="685800" cy="914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Box 183"/>
          <p:cNvSpPr txBox="1"/>
          <p:nvPr/>
        </p:nvSpPr>
        <p:spPr>
          <a:xfrm>
            <a:off x="304800" y="39624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Multi-level low- dimensional abstraction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Invariant abstraction across the hierarchy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More nodes and long-range correlation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334000" y="2895600"/>
            <a:ext cx="685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Tm="156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RCM-1</a:t>
            </a:r>
            <a:r>
              <a:rPr lang="en-US" altLang="zh-CN" dirty="0" smtClean="0"/>
              <a:t>: the Recursive Formula</a:t>
            </a:r>
            <a:endParaRPr lang="en-US" dirty="0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81000" y="3172241"/>
          <a:ext cx="8534400" cy="1475959"/>
        </p:xfrm>
        <a:graphic>
          <a:graphicData uri="http://schemas.openxmlformats.org/presentationml/2006/ole">
            <p:oleObj spid="_x0000_s70658" name="Equation" r:id="rId4" imgW="4190760" imgH="685800" progId="Equation.3">
              <p:embed/>
            </p:oleObj>
          </a:graphicData>
        </a:graphic>
      </p:graphicFrame>
      <p:cxnSp>
        <p:nvCxnSpPr>
          <p:cNvPr id="66" name="Straight Connector 65"/>
          <p:cNvCxnSpPr/>
          <p:nvPr/>
        </p:nvCxnSpPr>
        <p:spPr>
          <a:xfrm rot="5400000" flipH="1" flipV="1">
            <a:off x="8029750" y="3136360"/>
            <a:ext cx="210851" cy="1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1460742" y="3031672"/>
            <a:ext cx="6673694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1356056" y="3136360"/>
            <a:ext cx="210851" cy="1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253089" y="2590800"/>
            <a:ext cx="163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Recursion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4648200" y="4191000"/>
            <a:ext cx="3581400" cy="2286000"/>
            <a:chOff x="76200" y="3429000"/>
            <a:chExt cx="5029200" cy="3759512"/>
          </a:xfrm>
        </p:grpSpPr>
        <p:sp useBgFill="1">
          <p:nvSpPr>
            <p:cNvPr id="79" name="Rectangle 78"/>
            <p:cNvSpPr/>
            <p:nvPr/>
          </p:nvSpPr>
          <p:spPr>
            <a:xfrm>
              <a:off x="2362200" y="34290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2" name="Rectangle 81"/>
            <p:cNvSpPr/>
            <p:nvPr/>
          </p:nvSpPr>
          <p:spPr>
            <a:xfrm>
              <a:off x="41910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3" name="Rectangle 82"/>
            <p:cNvSpPr/>
            <p:nvPr/>
          </p:nvSpPr>
          <p:spPr>
            <a:xfrm>
              <a:off x="23622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6" name="Rectangle 85"/>
            <p:cNvSpPr/>
            <p:nvPr/>
          </p:nvSpPr>
          <p:spPr>
            <a:xfrm>
              <a:off x="609600" y="41148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1" name="Rectangle 90"/>
            <p:cNvSpPr/>
            <p:nvPr/>
          </p:nvSpPr>
          <p:spPr>
            <a:xfrm>
              <a:off x="1143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2" name="Rectangle 91"/>
            <p:cNvSpPr/>
            <p:nvPr/>
          </p:nvSpPr>
          <p:spPr>
            <a:xfrm>
              <a:off x="609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3" name="Rectangle 92"/>
            <p:cNvSpPr/>
            <p:nvPr/>
          </p:nvSpPr>
          <p:spPr>
            <a:xfrm>
              <a:off x="76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4" name="Rectangle 93"/>
            <p:cNvSpPr/>
            <p:nvPr/>
          </p:nvSpPr>
          <p:spPr>
            <a:xfrm>
              <a:off x="2895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5" name="Rectangle 94"/>
            <p:cNvSpPr/>
            <p:nvPr/>
          </p:nvSpPr>
          <p:spPr>
            <a:xfrm>
              <a:off x="23622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6" name="Rectangle 95"/>
            <p:cNvSpPr/>
            <p:nvPr/>
          </p:nvSpPr>
          <p:spPr>
            <a:xfrm>
              <a:off x="18288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7" name="Rectangle 96"/>
            <p:cNvSpPr/>
            <p:nvPr/>
          </p:nvSpPr>
          <p:spPr>
            <a:xfrm>
              <a:off x="4800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8" name="Rectangle 97"/>
            <p:cNvSpPr/>
            <p:nvPr/>
          </p:nvSpPr>
          <p:spPr>
            <a:xfrm>
              <a:off x="41910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9" name="Rectangle 98"/>
            <p:cNvSpPr/>
            <p:nvPr/>
          </p:nvSpPr>
          <p:spPr>
            <a:xfrm>
              <a:off x="3657600" y="4800600"/>
              <a:ext cx="3048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Arrow Connector 102"/>
            <p:cNvCxnSpPr>
              <a:stCxn id="79" idx="2"/>
              <a:endCxn id="83" idx="0"/>
            </p:cNvCxnSpPr>
            <p:nvPr/>
          </p:nvCxnSpPr>
          <p:spPr>
            <a:xfrm rot="5400000">
              <a:off x="2324100" y="39243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3" idx="2"/>
            </p:cNvCxnSpPr>
            <p:nvPr/>
          </p:nvCxnSpPr>
          <p:spPr>
            <a:xfrm rot="5400000">
              <a:off x="2324100" y="46101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83" idx="2"/>
            </p:cNvCxnSpPr>
            <p:nvPr/>
          </p:nvCxnSpPr>
          <p:spPr>
            <a:xfrm rot="5400000">
              <a:off x="20574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83" idx="2"/>
            </p:cNvCxnSpPr>
            <p:nvPr/>
          </p:nvCxnSpPr>
          <p:spPr>
            <a:xfrm rot="16200000" flipH="1">
              <a:off x="2590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endCxn id="92" idx="0"/>
            </p:cNvCxnSpPr>
            <p:nvPr/>
          </p:nvCxnSpPr>
          <p:spPr>
            <a:xfrm rot="5400000">
              <a:off x="5722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86" idx="2"/>
            </p:cNvCxnSpPr>
            <p:nvPr/>
          </p:nvCxnSpPr>
          <p:spPr>
            <a:xfrm rot="5400000">
              <a:off x="3048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91" idx="0"/>
            </p:cNvCxnSpPr>
            <p:nvPr/>
          </p:nvCxnSpPr>
          <p:spPr>
            <a:xfrm>
              <a:off x="763588" y="4419600"/>
              <a:ext cx="531812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98" idx="0"/>
            </p:cNvCxnSpPr>
            <p:nvPr/>
          </p:nvCxnSpPr>
          <p:spPr>
            <a:xfrm rot="5400000">
              <a:off x="4153694" y="4609306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2" idx="2"/>
            </p:cNvCxnSpPr>
            <p:nvPr/>
          </p:nvCxnSpPr>
          <p:spPr>
            <a:xfrm rot="5400000">
              <a:off x="3886200" y="4343400"/>
              <a:ext cx="3810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82" idx="2"/>
            </p:cNvCxnSpPr>
            <p:nvPr/>
          </p:nvCxnSpPr>
          <p:spPr>
            <a:xfrm rot="16200000" flipH="1">
              <a:off x="4457700" y="4305300"/>
              <a:ext cx="381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79" idx="2"/>
            </p:cNvCxnSpPr>
            <p:nvPr/>
          </p:nvCxnSpPr>
          <p:spPr>
            <a:xfrm rot="5400000">
              <a:off x="1447800" y="3048000"/>
              <a:ext cx="381000" cy="1752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79" idx="2"/>
              <a:endCxn id="82" idx="0"/>
            </p:cNvCxnSpPr>
            <p:nvPr/>
          </p:nvCxnSpPr>
          <p:spPr>
            <a:xfrm rot="16200000" flipH="1">
              <a:off x="3238500" y="3009900"/>
              <a:ext cx="38100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0" y="4876800"/>
              <a:ext cx="3276600" cy="2311712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131" name="Straight Arrow Connector 130"/>
            <p:cNvCxnSpPr>
              <a:stCxn id="92" idx="2"/>
            </p:cNvCxnSpPr>
            <p:nvPr/>
          </p:nvCxnSpPr>
          <p:spPr>
            <a:xfrm rot="16200000" flipH="1">
              <a:off x="495300" y="5372100"/>
              <a:ext cx="1143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2222500" y="5397500"/>
              <a:ext cx="6096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94" idx="2"/>
            </p:cNvCxnSpPr>
            <p:nvPr/>
          </p:nvCxnSpPr>
          <p:spPr>
            <a:xfrm rot="5400000">
              <a:off x="2514601" y="5486401"/>
              <a:ext cx="914400" cy="15239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91" idx="2"/>
            </p:cNvCxnSpPr>
            <p:nvPr/>
          </p:nvCxnSpPr>
          <p:spPr>
            <a:xfrm rot="16200000" flipH="1">
              <a:off x="1104900" y="5295900"/>
              <a:ext cx="8382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96" idx="2"/>
            </p:cNvCxnSpPr>
            <p:nvPr/>
          </p:nvCxnSpPr>
          <p:spPr>
            <a:xfrm rot="16200000" flipH="1">
              <a:off x="1485900" y="5600700"/>
              <a:ext cx="1447800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93" idx="2"/>
              <a:endCxn id="130" idx="1"/>
            </p:cNvCxnSpPr>
            <p:nvPr/>
          </p:nvCxnSpPr>
          <p:spPr>
            <a:xfrm rot="16200000" flipH="1">
              <a:off x="107872" y="5226128"/>
              <a:ext cx="927256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99" idx="2"/>
            </p:cNvCxnSpPr>
            <p:nvPr/>
          </p:nvCxnSpPr>
          <p:spPr>
            <a:xfrm rot="5400000">
              <a:off x="3314700" y="4991100"/>
              <a:ext cx="381000" cy="6096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98" idx="2"/>
            </p:cNvCxnSpPr>
            <p:nvPr/>
          </p:nvCxnSpPr>
          <p:spPr>
            <a:xfrm rot="5400000">
              <a:off x="3543300" y="5219700"/>
              <a:ext cx="914400" cy="6858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97" idx="2"/>
            </p:cNvCxnSpPr>
            <p:nvPr/>
          </p:nvCxnSpPr>
          <p:spPr>
            <a:xfrm rot="5400000">
              <a:off x="4152900" y="4991100"/>
              <a:ext cx="685800" cy="914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560388" y="1447801"/>
          <a:ext cx="7947025" cy="1143000"/>
        </p:xfrm>
        <a:graphic>
          <a:graphicData uri="http://schemas.openxmlformats.org/presentationml/2006/ole">
            <p:oleObj spid="_x0000_s70666" name="Equation" r:id="rId6" imgW="3136680" imgH="60948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09600" y="46670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Recursion reflects  the vertical independency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Self-similar definition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6553200" y="3124200"/>
            <a:ext cx="2362200" cy="914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ransition advTm="1194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50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RCM-1: Multi-level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82000" cy="685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Potentials for appearance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77987" y="2667000"/>
            <a:ext cx="4951413" cy="1066800"/>
            <a:chOff x="1068387" y="2209800"/>
            <a:chExt cx="7543800" cy="1905000"/>
          </a:xfrm>
        </p:grpSpPr>
        <p:pic>
          <p:nvPicPr>
            <p:cNvPr id="4" name="Picture 9" descr="Gabor_filter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3326" y="2618014"/>
              <a:ext cx="990601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\\incubation24\VOC2006\I00000\gray\ch00_rot00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8387" y="2209800"/>
              <a:ext cx="2516188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\\incubation24\VOC2006\I00000\DooG1\ch02_rot00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96000" y="2209800"/>
              <a:ext cx="251618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13"/>
            <p:cNvSpPr txBox="1">
              <a:spLocks noChangeArrowheads="1"/>
            </p:cNvSpPr>
            <p:nvPr/>
          </p:nvSpPr>
          <p:spPr bwMode="auto">
            <a:xfrm>
              <a:off x="3735387" y="2743200"/>
              <a:ext cx="39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*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5487987" y="2667000"/>
              <a:ext cx="39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=</a:t>
              </a:r>
            </a:p>
          </p:txBody>
        </p:sp>
      </p:grp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944688" y="1914525"/>
          <a:ext cx="4989512" cy="739775"/>
        </p:xfrm>
        <a:graphic>
          <a:graphicData uri="http://schemas.openxmlformats.org/presentationml/2006/ole">
            <p:oleObj spid="_x0000_s76802" name="Equation" r:id="rId8" imgW="2692080" imgH="41904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0" y="3937337"/>
            <a:ext cx="191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position, </a:t>
            </a:r>
          </a:p>
          <a:p>
            <a:r>
              <a:rPr lang="en-US" sz="2000" dirty="0" smtClean="0"/>
              <a:t>scale, </a:t>
            </a:r>
          </a:p>
          <a:p>
            <a:r>
              <a:rPr lang="en-US" sz="2000" dirty="0" smtClean="0"/>
              <a:t>orientation</a:t>
            </a:r>
            <a:endParaRPr lang="en-US" sz="20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6705600" y="5101622"/>
            <a:ext cx="1920240" cy="1299178"/>
            <a:chOff x="7162800" y="4419600"/>
            <a:chExt cx="2057400" cy="1564416"/>
          </a:xfrm>
        </p:grpSpPr>
        <p:sp>
          <p:nvSpPr>
            <p:cNvPr id="21" name="Oval 20"/>
            <p:cNvSpPr/>
            <p:nvPr/>
          </p:nvSpPr>
          <p:spPr>
            <a:xfrm>
              <a:off x="7162800" y="4419600"/>
              <a:ext cx="762000" cy="76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82000" y="4572000"/>
              <a:ext cx="838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543800" y="5450616"/>
              <a:ext cx="609600" cy="533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endCxn id="21" idx="7"/>
            </p:cNvCxnSpPr>
            <p:nvPr/>
          </p:nvCxnSpPr>
          <p:spPr>
            <a:xfrm rot="5400000" flipH="1" flipV="1">
              <a:off x="7543800" y="4531192"/>
              <a:ext cx="269408" cy="269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43800" y="4800600"/>
              <a:ext cx="1259301" cy="1483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7244964" y="5111364"/>
              <a:ext cx="914400" cy="2928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848600" y="4953000"/>
              <a:ext cx="950840" cy="762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23" idx="5"/>
            </p:cNvCxnSpPr>
            <p:nvPr/>
          </p:nvCxnSpPr>
          <p:spPr>
            <a:xfrm>
              <a:off x="8809552" y="4953000"/>
              <a:ext cx="287896" cy="269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24" idx="3"/>
            </p:cNvCxnSpPr>
            <p:nvPr/>
          </p:nvCxnSpPr>
          <p:spPr>
            <a:xfrm rot="10800000" flipV="1">
              <a:off x="7633074" y="5714999"/>
              <a:ext cx="215526" cy="1909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7519480" y="47584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763000" y="491895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7819416" y="56728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62400" y="5029200"/>
            <a:ext cx="2667000" cy="1455456"/>
            <a:chOff x="4648200" y="4945347"/>
            <a:chExt cx="2667000" cy="1455456"/>
          </a:xfrm>
        </p:grpSpPr>
        <p:pic>
          <p:nvPicPr>
            <p:cNvPr id="76804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48200" y="4945347"/>
              <a:ext cx="2318512" cy="1455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6426200" y="5402547"/>
              <a:ext cx="889000" cy="238886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5074920" y="5388311"/>
              <a:ext cx="497840" cy="506246"/>
            </a:xfrm>
            <a:prstGeom prst="rect">
              <a:avLst/>
            </a:prstGeom>
            <a:noFill/>
            <a:ln>
              <a:solidFill>
                <a:srgbClr val="216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643880" y="5641434"/>
              <a:ext cx="426720" cy="379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288280" y="6021118"/>
              <a:ext cx="284480" cy="253123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6426200" y="4375819"/>
            <a:ext cx="426720" cy="131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3962400"/>
            <a:ext cx="3810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Potentials for shape: triplet d</a:t>
            </a:r>
            <a:r>
              <a:rPr lang="en-US" altLang="zh-CN" sz="2800" dirty="0" smtClean="0"/>
              <a:t>escriptors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200" dirty="0" smtClean="0"/>
              <a:t>Gaussian potential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200" dirty="0" smtClean="0"/>
              <a:t>Translation, rotation, scale invariant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467600" y="4111022"/>
            <a:ext cx="914400" cy="838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7061871" y="4529357"/>
            <a:ext cx="900265" cy="825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7567595" y="4849227"/>
            <a:ext cx="1024290" cy="309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782577" y="5063447"/>
            <a:ext cx="1713648" cy="570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6" idx="7"/>
          </p:cNvCxnSpPr>
          <p:nvPr/>
        </p:nvCxnSpPr>
        <p:spPr>
          <a:xfrm flipV="1">
            <a:off x="7924800" y="4233773"/>
            <a:ext cx="323289" cy="276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010400" y="1752600"/>
            <a:ext cx="923330" cy="228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800" dirty="0" smtClean="0"/>
              <a:t>[</a:t>
            </a:r>
            <a:endParaRPr lang="en-US" sz="4800" dirty="0"/>
          </a:p>
        </p:txBody>
      </p:sp>
      <p:sp>
        <p:nvSpPr>
          <p:cNvPr id="62" name="TextBox 61"/>
          <p:cNvSpPr txBox="1"/>
          <p:nvPr/>
        </p:nvSpPr>
        <p:spPr>
          <a:xfrm>
            <a:off x="7010400" y="205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Gabor,</a:t>
            </a:r>
          </a:p>
          <a:p>
            <a:r>
              <a:rPr lang="en-US" dirty="0" smtClean="0"/>
              <a:t>Edge,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2667000"/>
            <a:ext cx="923330" cy="1143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800" dirty="0" smtClean="0"/>
              <a:t>…]</a:t>
            </a:r>
            <a:endParaRPr lang="en-US" sz="4800" dirty="0"/>
          </a:p>
        </p:txBody>
      </p:sp>
    </p:spTree>
    <p:custDataLst>
      <p:tags r:id="rId2"/>
    </p:custDataLst>
  </p:cSld>
  <p:clrMapOvr>
    <a:masterClrMapping/>
  </p:clrMapOvr>
  <p:transition advTm="162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/>
              <a:t>Task 2: Articulated object </a:t>
            </a:r>
          </a:p>
          <a:p>
            <a:r>
              <a:rPr lang="en-US" dirty="0" smtClean="0"/>
              <a:t>Task 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154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Task:  given the model (potentials and parameters are known), find the best y (max posterior) : </a:t>
            </a:r>
          </a:p>
          <a:p>
            <a:endParaRPr lang="en-US" sz="3000" dirty="0" smtClean="0"/>
          </a:p>
          <a:p>
            <a:r>
              <a:rPr lang="en-US" sz="3000" dirty="0" smtClean="0"/>
              <a:t>Recursive Optimization: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3124200" y="2286000"/>
          <a:ext cx="2971800" cy="762000"/>
        </p:xfrm>
        <a:graphic>
          <a:graphicData uri="http://schemas.openxmlformats.org/presentationml/2006/ole">
            <p:oleObj spid="_x0000_s75782" name="Equation" r:id="rId5" imgW="1257120" imgH="34272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609600" y="3505200"/>
            <a:ext cx="7961313" cy="1798883"/>
            <a:chOff x="705453" y="3455987"/>
            <a:chExt cx="9142413" cy="2103187"/>
          </a:xfrm>
        </p:grpSpPr>
        <p:graphicFrame>
          <p:nvGraphicFramePr>
            <p:cNvPr id="75783" name="Object 7"/>
            <p:cNvGraphicFramePr>
              <a:graphicFrameLocks noChangeAspect="1"/>
            </p:cNvGraphicFramePr>
            <p:nvPr/>
          </p:nvGraphicFramePr>
          <p:xfrm>
            <a:off x="705453" y="3958975"/>
            <a:ext cx="9142413" cy="1600199"/>
          </p:xfrm>
          <a:graphic>
            <a:graphicData uri="http://schemas.openxmlformats.org/presentationml/2006/ole">
              <p:oleObj spid="_x0000_s75783" name="Equation" r:id="rId6" imgW="3708360" imgH="634680" progId="Equation.3">
                <p:embed/>
              </p:oleObj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rot="5400000" flipH="1" flipV="1">
              <a:off x="9079897" y="3925854"/>
              <a:ext cx="22860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1066801" y="3810000"/>
              <a:ext cx="8126603" cy="2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953294" y="3923506"/>
              <a:ext cx="22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962400" y="3455987"/>
              <a:ext cx="1752600" cy="43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Recursion</a:t>
              </a:r>
              <a:endParaRPr lang="en-US" dirty="0"/>
            </a:p>
          </p:txBody>
        </p:sp>
      </p:grpSp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3962400" y="4835620"/>
          <a:ext cx="4038600" cy="498380"/>
        </p:xfrm>
        <a:graphic>
          <a:graphicData uri="http://schemas.openxmlformats.org/presentationml/2006/ole">
            <p:oleObj spid="_x0000_s75785" name="Equation" r:id="rId7" imgW="2031840" imgH="241200" progId="Equation.3">
              <p:embed/>
            </p:oleObj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5788025" y="5594350"/>
          <a:ext cx="2136775" cy="501650"/>
        </p:xfrm>
        <a:graphic>
          <a:graphicData uri="http://schemas.openxmlformats.org/presentationml/2006/ole">
            <p:oleObj spid="_x0000_s75786" name="Equation" r:id="rId8" imgW="901440" imgH="203040" progId="Equation.3">
              <p:embed/>
            </p:oleObj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4953000" y="2819400"/>
          <a:ext cx="3048000" cy="838200"/>
        </p:xfrm>
        <a:graphic>
          <a:graphicData uri="http://schemas.openxmlformats.org/presentationml/2006/ole">
            <p:oleObj spid="_x0000_s75787" name="Equation" r:id="rId9" imgW="1269720" imgH="355320" progId="Equation.3">
              <p:embed/>
            </p:oleObj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5562601"/>
            <a:ext cx="8382000" cy="685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800" dirty="0" smtClean="0"/>
              <a:t>Polynomial-time Complexity: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8200" y="3886200"/>
            <a:ext cx="533400" cy="76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ransition advTm="113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 RCM-1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Learning: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Supervised</a:t>
            </a:r>
            <a:r>
              <a:rPr lang="en-US" dirty="0" smtClean="0"/>
              <a:t> and Unsupervised</a:t>
            </a:r>
          </a:p>
          <a:p>
            <a:r>
              <a:rPr lang="en-US" dirty="0" smtClean="0"/>
              <a:t>Task 2: Articulated Object  Parsing</a:t>
            </a:r>
          </a:p>
          <a:p>
            <a:r>
              <a:rPr lang="en-US" dirty="0" smtClean="0"/>
              <a:t>Task 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</a:t>
            </a:r>
            <a:r>
              <a:rPr lang="en-US" dirty="0" err="1" smtClean="0"/>
              <a:t>al.CVPR</a:t>
            </a:r>
            <a:r>
              <a:rPr lang="en-US" dirty="0" smtClean="0"/>
              <a:t> 08</a:t>
            </a:r>
            <a:endParaRPr lang="en-US" dirty="0"/>
          </a:p>
        </p:txBody>
      </p:sp>
    </p:spTree>
  </p:cSld>
  <p:clrMapOvr>
    <a:masterClrMapping/>
  </p:clrMapOvr>
  <p:transition advTm="842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Supervised 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0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Task: given the structure, potentials and labeled ground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truth, estimate the parameters.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Different discriminative loss functions: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Perceptron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(Collins 02)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400" dirty="0" smtClean="0"/>
              <a:t>Max margin (Structure-SVM) (</a:t>
            </a:r>
            <a:r>
              <a:rPr lang="en-US" sz="2400" dirty="0" err="1" smtClean="0"/>
              <a:t>Taskar</a:t>
            </a:r>
            <a:r>
              <a:rPr lang="en-US" sz="2400" dirty="0" smtClean="0"/>
              <a:t> et al. 04))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9300" lvl="1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2400" baseline="0" dirty="0" smtClean="0"/>
              <a:t>Conditional Random Field (MLE) (Lafferty et al. 01)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7800" y="4495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Graph is fixed; Correspondence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is known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038600" y="4876800"/>
            <a:ext cx="990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105400" y="4038600"/>
            <a:ext cx="2274735" cy="2392741"/>
            <a:chOff x="5867400" y="1950659"/>
            <a:chExt cx="2808135" cy="3383341"/>
          </a:xfrm>
        </p:grpSpPr>
        <p:grpSp>
          <p:nvGrpSpPr>
            <p:cNvPr id="37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39" name="Straight Arrow Connector 38"/>
            <p:cNvCxnSpPr>
              <a:stCxn id="51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0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40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Perceptron</a:t>
            </a:r>
            <a:r>
              <a:rPr lang="en-US" dirty="0" smtClean="0"/>
              <a:t> Learning for Structured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2666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Binary: y = +1, -1. (Rosenblatt 1962)</a:t>
            </a:r>
          </a:p>
          <a:p>
            <a:r>
              <a:rPr lang="en-US" sz="2800" dirty="0" smtClean="0"/>
              <a:t>Multi-class: y =1 ..  K. (</a:t>
            </a:r>
            <a:r>
              <a:rPr lang="de-DE" sz="2800" dirty="0" smtClean="0"/>
              <a:t>Freund and Schapire 99)</a:t>
            </a:r>
            <a:endParaRPr lang="en-US" sz="2800" dirty="0" smtClean="0"/>
          </a:p>
          <a:p>
            <a:r>
              <a:rPr lang="en-US" sz="2800" dirty="0" smtClean="0"/>
              <a:t>y is a vector (large state space). (Collins 02)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371600" y="3429000"/>
          <a:ext cx="6594620" cy="990600"/>
        </p:xfrm>
        <a:graphic>
          <a:graphicData uri="http://schemas.openxmlformats.org/presentationml/2006/ole">
            <p:oleObj spid="_x0000_s8194" name="Equation" r:id="rId4" imgW="2311200" imgH="33012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130674" y="5029201"/>
          <a:ext cx="1671638" cy="439737"/>
        </p:xfrm>
        <a:graphic>
          <a:graphicData uri="http://schemas.openxmlformats.org/presentationml/2006/ole">
            <p:oleObj spid="_x0000_s8195" name="Equation" r:id="rId5" imgW="787320" imgH="20304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211512" y="5542355"/>
          <a:ext cx="2732088" cy="401245"/>
        </p:xfrm>
        <a:graphic>
          <a:graphicData uri="http://schemas.openxmlformats.org/presentationml/2006/ole">
            <p:oleObj spid="_x0000_s8196" name="Equation" r:id="rId6" imgW="1346040" imgH="2030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00" y="51054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Perceptron</a:t>
            </a:r>
            <a:r>
              <a:rPr lang="en-US" dirty="0" smtClean="0"/>
              <a:t>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Input: a set of training images                      with ground truth .  Initialize parameter vector. </a:t>
            </a:r>
          </a:p>
          <a:p>
            <a:r>
              <a:rPr lang="en-US" sz="2800" dirty="0" smtClean="0"/>
              <a:t>Training algorithm:</a:t>
            </a:r>
          </a:p>
          <a:p>
            <a:pPr lvl="1">
              <a:buNone/>
            </a:pPr>
            <a:r>
              <a:rPr lang="en-US" dirty="0" smtClean="0"/>
              <a:t>Loop over training samples:  </a:t>
            </a:r>
            <a:r>
              <a:rPr lang="en-US" dirty="0" err="1" smtClean="0"/>
              <a:t>i</a:t>
            </a:r>
            <a:r>
              <a:rPr lang="en-US" dirty="0" smtClean="0"/>
              <a:t> = 1 to N</a:t>
            </a:r>
          </a:p>
          <a:p>
            <a:pPr lvl="1">
              <a:buNone/>
            </a:pPr>
            <a:r>
              <a:rPr lang="en-US" dirty="0" smtClean="0"/>
              <a:t>    Step 1: find the best using inference: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Step 2: Update the parameters:    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End of Loop.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763838" y="3886200"/>
          <a:ext cx="2854325" cy="615950"/>
        </p:xfrm>
        <a:graphic>
          <a:graphicData uri="http://schemas.openxmlformats.org/presentationml/2006/ole">
            <p:oleObj spid="_x0000_s41986" name="Equation" r:id="rId4" imgW="1307880" imgH="342720" progId="Equation.3">
              <p:embed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2743200" y="4876800"/>
          <a:ext cx="3795712" cy="411163"/>
        </p:xfrm>
        <a:graphic>
          <a:graphicData uri="http://schemas.openxmlformats.org/presentationml/2006/ole">
            <p:oleObj spid="_x0000_s41988" name="Equation" r:id="rId5" imgW="173988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486400" y="53412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Inference is critical  for  learning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6130499" y="4156502"/>
            <a:ext cx="1150203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715000" y="1676400"/>
          <a:ext cx="1879600" cy="563562"/>
        </p:xfrm>
        <a:graphic>
          <a:graphicData uri="http://schemas.openxmlformats.org/presentationml/2006/ole">
            <p:oleObj spid="_x0000_s41989" name="Equation" r:id="rId6" imgW="7236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Inference Results after 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924800" cy="511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 behind </a:t>
            </a:r>
            <a:br>
              <a:rPr lang="en-US" dirty="0" smtClean="0"/>
            </a:br>
            <a:r>
              <a:rPr lang="en-US" dirty="0" smtClean="0"/>
              <a:t>Recursive 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principle for constructing models of the visual world </a:t>
            </a:r>
          </a:p>
          <a:p>
            <a:r>
              <a:rPr lang="en-US" sz="2800" dirty="0" smtClean="0"/>
              <a:t>A general framework for  different vision tasks</a:t>
            </a:r>
          </a:p>
          <a:p>
            <a:r>
              <a:rPr lang="en-US" sz="2800" dirty="0" smtClean="0"/>
              <a:t>Three ingredients:</a:t>
            </a:r>
          </a:p>
          <a:p>
            <a:pPr lvl="1"/>
            <a:r>
              <a:rPr lang="en-US" dirty="0" smtClean="0"/>
              <a:t>Modeling : compact, rich </a:t>
            </a:r>
          </a:p>
          <a:p>
            <a:pPr lvl="1"/>
            <a:r>
              <a:rPr lang="en-US" dirty="0" smtClean="0"/>
              <a:t>Inference : rapid </a:t>
            </a:r>
          </a:p>
          <a:p>
            <a:pPr lvl="1"/>
            <a:r>
              <a:rPr lang="en-US" dirty="0" smtClean="0"/>
              <a:t>Learning  : efficient </a:t>
            </a:r>
          </a:p>
          <a:p>
            <a:pPr lvl="1">
              <a:buNone/>
            </a:pP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486400" y="1371600"/>
            <a:ext cx="3200400" cy="5257800"/>
            <a:chOff x="5410200" y="1219200"/>
            <a:chExt cx="3429001" cy="54864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3276600"/>
              <a:ext cx="3429000" cy="16705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4876800"/>
              <a:ext cx="3429001" cy="1828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10200" y="1219200"/>
              <a:ext cx="3429000" cy="20720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2400" y="5474494"/>
            <a:ext cx="548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dirty="0" smtClean="0"/>
              <a:t>Pattern Theory.  </a:t>
            </a:r>
            <a:r>
              <a:rPr lang="en-US" dirty="0" err="1" smtClean="0"/>
              <a:t>Grenander</a:t>
            </a:r>
            <a:r>
              <a:rPr lang="en-US" dirty="0" smtClean="0"/>
              <a:t> 94</a:t>
            </a:r>
          </a:p>
          <a:p>
            <a:pPr lvl="1">
              <a:buNone/>
            </a:pPr>
            <a:r>
              <a:rPr lang="en-US" dirty="0" smtClean="0"/>
              <a:t>Compositionality.  Geman 02, 06</a:t>
            </a:r>
          </a:p>
          <a:p>
            <a:pPr lvl="1">
              <a:buNone/>
            </a:pPr>
            <a:r>
              <a:rPr lang="en-US" dirty="0" smtClean="0"/>
              <a:t>Stochastic Grammar.  Zhu and Mumford 06</a:t>
            </a:r>
          </a:p>
          <a:p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9016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Evaluations: </a:t>
            </a:r>
            <a:br>
              <a:rPr lang="en-US" dirty="0" smtClean="0"/>
            </a:br>
            <a:r>
              <a:rPr lang="en-US" dirty="0" smtClean="0"/>
              <a:t>Segmentation and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24685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Segmentation (Accuracy of pixel labeling)</a:t>
            </a:r>
          </a:p>
          <a:p>
            <a:pPr lvl="1"/>
            <a:r>
              <a:rPr lang="en-US" sz="2400" dirty="0" smtClean="0"/>
              <a:t>The proportion of the correct pixel labels (object or non-object)</a:t>
            </a:r>
          </a:p>
          <a:p>
            <a:r>
              <a:rPr lang="en-US" sz="2800" dirty="0" smtClean="0"/>
              <a:t>Parsing (Average Position Error of matching)</a:t>
            </a:r>
          </a:p>
          <a:p>
            <a:pPr lvl="1"/>
            <a:r>
              <a:rPr lang="en-US" sz="2400" dirty="0" smtClean="0"/>
              <a:t>The average distance between the positions of leaf nodes of the ground truth and those estimated in the parse tree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85800" y="4038600"/>
          <a:ext cx="7772399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33600"/>
                <a:gridCol w="1219200"/>
                <a:gridCol w="1752600"/>
                <a:gridCol w="1295400"/>
                <a:gridCol w="1371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RCM-1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</a:t>
                      </a:r>
                      <a:r>
                        <a:rPr lang="en-US" dirty="0" smtClean="0"/>
                        <a:t> (Berkeley)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Winn (LOCUS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Levin and Weiss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Kumar (OBJ</a:t>
                      </a:r>
                      <a:r>
                        <a:rPr lang="en-US" baseline="0" dirty="0" smtClean="0"/>
                        <a:t> CUT)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724400"/>
            <a:ext cx="299872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Contribution of </a:t>
            </a:r>
            <a:br>
              <a:rPr lang="en-US" dirty="0" smtClean="0"/>
            </a:br>
            <a:r>
              <a:rPr lang="en-US" dirty="0" smtClean="0"/>
              <a:t>Multi-level Object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sz="2800" dirty="0" smtClean="0"/>
              <a:t>Multi-level Precision-Recall curves quantify the recognition performance of object parts. </a:t>
            </a:r>
          </a:p>
          <a:p>
            <a:r>
              <a:rPr lang="en-US" sz="2800" dirty="0" smtClean="0"/>
              <a:t>High-level regularity (more parts) help recognition. </a:t>
            </a:r>
          </a:p>
          <a:p>
            <a:endParaRPr lang="en-US" dirty="0" smtClean="0"/>
          </a:p>
          <a:p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8131" name="Picture 3" descr="C:\Users\leo\Pictures\talk\PreR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430" y="3200400"/>
            <a:ext cx="652317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Learning</a:t>
            </a:r>
            <a:r>
              <a:rPr lang="en-US" dirty="0" smtClean="0"/>
              <a:t>:  Supervised and </a:t>
            </a:r>
            <a:r>
              <a:rPr lang="en-US" dirty="0" smtClean="0">
                <a:solidFill>
                  <a:srgbClr val="FFFF00"/>
                </a:solidFill>
              </a:rPr>
              <a:t>Unsupervised</a:t>
            </a:r>
          </a:p>
          <a:p>
            <a:r>
              <a:rPr lang="en-US" dirty="0" smtClean="0"/>
              <a:t>Task 2: Articulated Object Parsing</a:t>
            </a:r>
          </a:p>
          <a:p>
            <a:r>
              <a:rPr lang="en-US" dirty="0" smtClean="0"/>
              <a:t>Task 3: Scene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248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ECCV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Unsupervised Learning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05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Task: given 10 training images, n</a:t>
            </a:r>
            <a:r>
              <a:rPr lang="en-US" dirty="0" smtClean="0"/>
              <a:t>o labeling, no alignment</a:t>
            </a:r>
          </a:p>
          <a:p>
            <a:pPr lvl="1"/>
            <a:r>
              <a:rPr lang="en-US" dirty="0" smtClean="0"/>
              <a:t>Induce the structure (nodes and edges) </a:t>
            </a:r>
          </a:p>
          <a:p>
            <a:pPr lvl="1"/>
            <a:r>
              <a:rPr lang="en-US" dirty="0" smtClean="0"/>
              <a:t>Estimate the parameters.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259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3733800" y="4724400"/>
            <a:ext cx="12954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1000" y="42672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?</a:t>
            </a:r>
            <a:endParaRPr lang="en-US" sz="6600" dirty="0">
              <a:solidFill>
                <a:srgbClr val="C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954865" y="3429000"/>
            <a:ext cx="2503335" cy="2971800"/>
            <a:chOff x="5791200" y="3048000"/>
            <a:chExt cx="2808135" cy="3383341"/>
          </a:xfrm>
        </p:grpSpPr>
        <p:grpSp>
          <p:nvGrpSpPr>
            <p:cNvPr id="57" name="Group 35"/>
            <p:cNvGrpSpPr>
              <a:grpSpLocks/>
            </p:cNvGrpSpPr>
            <p:nvPr/>
          </p:nvGrpSpPr>
          <p:grpSpPr bwMode="auto">
            <a:xfrm>
              <a:off x="5791200" y="3048001"/>
              <a:ext cx="2438401" cy="1295400"/>
              <a:chOff x="1143000" y="4191000"/>
              <a:chExt cx="3200400" cy="1905000"/>
            </a:xfrm>
          </p:grpSpPr>
          <p:sp>
            <p:nvSpPr>
              <p:cNvPr id="66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4450141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60" name="Straight Arrow Connector 59"/>
            <p:cNvCxnSpPr>
              <a:stCxn id="72" idx="0"/>
            </p:cNvCxnSpPr>
            <p:nvPr/>
          </p:nvCxnSpPr>
          <p:spPr>
            <a:xfrm rot="16200000" flipH="1" flipV="1">
              <a:off x="5418298" y="4890039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 flipV="1">
              <a:off x="6408898" y="5051643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71" idx="1"/>
            </p:cNvCxnSpPr>
            <p:nvPr/>
          </p:nvCxnSpPr>
          <p:spPr>
            <a:xfrm rot="16200000" flipH="1" flipV="1">
              <a:off x="7429441" y="4573584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6200000" flipH="1">
              <a:off x="5722342" y="4161887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6908800" y="4018341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H="1">
              <a:off x="4920343" y="4493684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3276600" y="5181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Combinatorial Explosion problem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6600" y="3657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Correspondence is unknown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Recursive Dictionary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00600"/>
            <a:ext cx="22860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561866"/>
            <a:ext cx="1395412" cy="14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752975"/>
            <a:ext cx="1366509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8" name="Straight Arrow Connector 47"/>
          <p:cNvCxnSpPr>
            <a:stCxn id="229382" idx="3"/>
            <a:endCxn id="229386" idx="1"/>
          </p:cNvCxnSpPr>
          <p:nvPr/>
        </p:nvCxnSpPr>
        <p:spPr>
          <a:xfrm>
            <a:off x="4495800" y="2781300"/>
            <a:ext cx="762000" cy="518933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9384" idx="3"/>
            <a:endCxn id="229386" idx="1"/>
          </p:cNvCxnSpPr>
          <p:nvPr/>
        </p:nvCxnSpPr>
        <p:spPr>
          <a:xfrm flipV="1">
            <a:off x="4495800" y="3300233"/>
            <a:ext cx="762000" cy="1721913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29383" idx="3"/>
            <a:endCxn id="229387" idx="1"/>
          </p:cNvCxnSpPr>
          <p:nvPr/>
        </p:nvCxnSpPr>
        <p:spPr>
          <a:xfrm>
            <a:off x="4495800" y="3848100"/>
            <a:ext cx="762000" cy="1652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9385" idx="3"/>
            <a:endCxn id="229387" idx="1"/>
          </p:cNvCxnSpPr>
          <p:nvPr/>
        </p:nvCxnSpPr>
        <p:spPr>
          <a:xfrm flipV="1">
            <a:off x="4495800" y="5500688"/>
            <a:ext cx="762000" cy="5572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38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447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3622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3352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4572000"/>
            <a:ext cx="990600" cy="9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93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5562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34"/>
          <p:cNvCxnSpPr>
            <a:stCxn id="229378" idx="3"/>
            <a:endCxn id="229381" idx="1"/>
          </p:cNvCxnSpPr>
          <p:nvPr/>
        </p:nvCxnSpPr>
        <p:spPr>
          <a:xfrm flipV="1">
            <a:off x="2590800" y="1866900"/>
            <a:ext cx="914400" cy="12573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9378" idx="3"/>
            <a:endCxn id="229382" idx="1"/>
          </p:cNvCxnSpPr>
          <p:nvPr/>
        </p:nvCxnSpPr>
        <p:spPr>
          <a:xfrm flipV="1">
            <a:off x="2590800" y="2781300"/>
            <a:ext cx="914400" cy="342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9378" idx="3"/>
            <a:endCxn id="229383" idx="1"/>
          </p:cNvCxnSpPr>
          <p:nvPr/>
        </p:nvCxnSpPr>
        <p:spPr>
          <a:xfrm>
            <a:off x="2590800" y="3124200"/>
            <a:ext cx="914400" cy="723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9380" idx="3"/>
            <a:endCxn id="229384" idx="1"/>
          </p:cNvCxnSpPr>
          <p:nvPr/>
        </p:nvCxnSpPr>
        <p:spPr>
          <a:xfrm flipV="1">
            <a:off x="2590800" y="5022146"/>
            <a:ext cx="914400" cy="60554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29380" idx="3"/>
            <a:endCxn id="229385" idx="1"/>
          </p:cNvCxnSpPr>
          <p:nvPr/>
        </p:nvCxnSpPr>
        <p:spPr>
          <a:xfrm>
            <a:off x="2590800" y="5627688"/>
            <a:ext cx="914400" cy="43021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4000" y="4114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Composition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53000" y="4110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Clustering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2938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14478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2" name="Straight Arrow Connector 61"/>
          <p:cNvCxnSpPr>
            <a:stCxn id="229381" idx="3"/>
            <a:endCxn id="229388" idx="1"/>
          </p:cNvCxnSpPr>
          <p:nvPr/>
        </p:nvCxnSpPr>
        <p:spPr>
          <a:xfrm>
            <a:off x="4495800" y="1866900"/>
            <a:ext cx="762000" cy="7620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Multiply 72"/>
          <p:cNvSpPr/>
          <p:nvPr/>
        </p:nvSpPr>
        <p:spPr>
          <a:xfrm>
            <a:off x="5486400" y="1676400"/>
            <a:ext cx="838200" cy="762000"/>
          </a:xfrm>
          <a:prstGeom prst="mathMultipl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9342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Suspicious Coincidence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505200"/>
            <a:ext cx="1395412" cy="14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71"/>
          <p:cNvSpPr txBox="1"/>
          <p:nvPr/>
        </p:nvSpPr>
        <p:spPr>
          <a:xfrm>
            <a:off x="7086600" y="5181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Competitive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Exclusion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77" name="Straight Arrow Connector 76"/>
          <p:cNvCxnSpPr>
            <a:stCxn id="229386" idx="3"/>
            <a:endCxn id="57" idx="1"/>
          </p:cNvCxnSpPr>
          <p:nvPr/>
        </p:nvCxnSpPr>
        <p:spPr>
          <a:xfrm>
            <a:off x="6653212" y="3300233"/>
            <a:ext cx="738188" cy="943334"/>
          </a:xfrm>
          <a:prstGeom prst="straightConnector1">
            <a:avLst/>
          </a:prstGeom>
          <a:ln w="317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29387" idx="3"/>
            <a:endCxn id="57" idx="1"/>
          </p:cNvCxnSpPr>
          <p:nvPr/>
        </p:nvCxnSpPr>
        <p:spPr>
          <a:xfrm flipV="1">
            <a:off x="6624309" y="4243567"/>
            <a:ext cx="767091" cy="1257121"/>
          </a:xfrm>
          <a:prstGeom prst="straightConnector1">
            <a:avLst/>
          </a:prstGeom>
          <a:ln w="317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Multiply 79"/>
          <p:cNvSpPr/>
          <p:nvPr/>
        </p:nvSpPr>
        <p:spPr>
          <a:xfrm>
            <a:off x="6705600" y="4572000"/>
            <a:ext cx="685800" cy="533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3" grpId="0" animBg="1"/>
      <p:bldP spid="74" grpId="0"/>
      <p:bldP spid="72" grpId="0"/>
      <p:bldP spid="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Recursive Dictionary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Task: find a small dictionary (sparse coding).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990600" y="1752600"/>
          <a:ext cx="7543800" cy="841375"/>
        </p:xfrm>
        <a:graphic>
          <a:graphicData uri="http://schemas.openxmlformats.org/presentationml/2006/ole">
            <p:oleObj spid="_x0000_s158722" name="Equation" r:id="rId3" imgW="3644640" imgH="406080" progId="Equation.3">
              <p:embed/>
            </p:oleObj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381000" y="2667000"/>
            <a:ext cx="8458200" cy="33528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Recursive Learning Procedure</a:t>
            </a:r>
            <a:r>
              <a:rPr lang="en-US" sz="3200" dirty="0" smtClean="0"/>
              <a:t>:  (layer-wise greedy)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/>
              <a:t>Initialization: D^0 = {four oriented </a:t>
            </a:r>
            <a:r>
              <a:rPr lang="en-US" sz="3200" dirty="0" err="1" smtClean="0"/>
              <a:t>edgelets</a:t>
            </a:r>
            <a:r>
              <a:rPr lang="en-US" sz="3200" dirty="0" smtClean="0"/>
              <a:t>} ;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Repeat  L=1, 2, .. until no new models are formed.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initialize D^L </a:t>
            </a:r>
            <a:r>
              <a:rPr lang="en-US" sz="3200" dirty="0" smtClean="0"/>
              <a:t>with a default (NULL) model at level 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propose new models by </a:t>
            </a:r>
            <a:r>
              <a:rPr lang="en-US" sz="3200" dirty="0" smtClean="0">
                <a:solidFill>
                  <a:srgbClr val="FFFF00"/>
                </a:solidFill>
              </a:rPr>
              <a:t>composition and clustering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suspicious coincidence</a:t>
            </a:r>
            <a:r>
              <a:rPr lang="en-US" sz="3200" dirty="0" smtClean="0"/>
              <a:t>: add new models if they beat the default model.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competitive exclusion</a:t>
            </a:r>
            <a:r>
              <a:rPr lang="en-US" sz="3200" dirty="0" smtClean="0"/>
              <a:t>: sim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ilar models compete to survive (the best one is kept). </a:t>
            </a:r>
            <a:r>
              <a:rPr lang="en-US" sz="3200" dirty="0" smtClean="0"/>
              <a:t>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172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Barlow 94.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Dictionary: From Generic Parts to Object Structures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Unified representation (RCMs) and learning</a:t>
            </a:r>
          </a:p>
          <a:p>
            <a:r>
              <a:rPr lang="en-US" sz="2800" dirty="0" smtClean="0"/>
              <a:t>Bridge the gap between the generic features  and specific object structures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19400"/>
            <a:ext cx="762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289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Dictionary Size, Part Sharing and </a:t>
            </a:r>
            <a:br>
              <a:rPr lang="en-US" dirty="0" smtClean="0"/>
            </a:br>
            <a:r>
              <a:rPr lang="en-US" dirty="0" smtClean="0"/>
              <a:t> Computational Complexity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798" y="1447800"/>
          <a:ext cx="8458202" cy="25270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8202"/>
                <a:gridCol w="1644940"/>
                <a:gridCol w="1241571"/>
                <a:gridCol w="1707160"/>
                <a:gridCol w="1784758"/>
                <a:gridCol w="1241571"/>
              </a:tblGrid>
              <a:tr h="5659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Suspicious</a:t>
                      </a:r>
                    </a:p>
                    <a:p>
                      <a:pPr algn="ctr"/>
                      <a:r>
                        <a:rPr lang="en-US" dirty="0" smtClean="0"/>
                        <a:t>Coincidence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Competitive Exclusion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Seconds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167,431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2,034,851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741,662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</a:t>
                      </a:r>
                      <a:endParaRPr lang="en-US" dirty="0"/>
                    </a:p>
                  </a:txBody>
                  <a:tcPr/>
                </a:tc>
              </a:tr>
              <a:tr h="423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2,135,467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1,012,777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233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236,955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94063" y="2131039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4948" y="2485913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063" y="2853850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2131039"/>
            <a:ext cx="685800" cy="1828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063" y="3226143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4063" y="3628913"/>
            <a:ext cx="8305800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114800"/>
            <a:ext cx="5334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2" descr="C:\leo workspace\papers\paper UnLearningHMRF_nips2007\NumberOfClusterAfterExclus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09800"/>
            <a:ext cx="60198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leo workspace\papers\paper UnLearningHMRF_nips2007\after-exclusion-nolo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447800"/>
            <a:ext cx="8305800" cy="502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ight Arrow 18"/>
          <p:cNvSpPr/>
          <p:nvPr/>
        </p:nvSpPr>
        <p:spPr>
          <a:xfrm>
            <a:off x="3352800" y="1828800"/>
            <a:ext cx="2971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81400" y="19151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More Sharing</a:t>
            </a:r>
            <a:endParaRPr lang="en-US" dirty="0"/>
          </a:p>
        </p:txBody>
      </p:sp>
    </p:spTree>
  </p:cSld>
  <p:clrMapOvr>
    <a:masterClrMapping/>
  </p:clrMapOvr>
  <p:transition advTm="63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Top-down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41632"/>
            <a:ext cx="4572000" cy="264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47800"/>
            <a:ext cx="8229600" cy="29718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 smtClean="0"/>
              <a:t>From top level L to 1, examine every node of model M: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/>
              <a:t>Initialize a default  </a:t>
            </a:r>
            <a:r>
              <a:rPr lang="en-US" sz="2500" dirty="0" err="1" smtClean="0"/>
              <a:t>submodel</a:t>
            </a:r>
            <a:r>
              <a:rPr lang="en-US" sz="2500" dirty="0" smtClean="0"/>
              <a:t> at level L-1.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/>
              <a:t>propose new models </a:t>
            </a:r>
            <a:r>
              <a:rPr lang="en-US" sz="2500" dirty="0" smtClean="0">
                <a:solidFill>
                  <a:srgbClr val="FFFF00"/>
                </a:solidFill>
              </a:rPr>
              <a:t>from the </a:t>
            </a:r>
            <a:r>
              <a:rPr lang="en-US" sz="2500" dirty="0" err="1" smtClean="0">
                <a:solidFill>
                  <a:srgbClr val="FFFF00"/>
                </a:solidFill>
              </a:rPr>
              <a:t>subdictionary</a:t>
            </a:r>
            <a:r>
              <a:rPr lang="en-US" sz="2500" dirty="0" smtClean="0">
                <a:solidFill>
                  <a:srgbClr val="FFFF00"/>
                </a:solidFill>
              </a:rPr>
              <a:t> </a:t>
            </a:r>
            <a:r>
              <a:rPr lang="en-US" sz="2500" dirty="0" smtClean="0"/>
              <a:t>D^L-1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rgbClr val="FFFF00"/>
                </a:solidFill>
              </a:rPr>
              <a:t>suspicious coincidence</a:t>
            </a:r>
            <a:r>
              <a:rPr lang="en-US" sz="2500" dirty="0" smtClean="0"/>
              <a:t>: keep new models if they beat the default model.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500" dirty="0" smtClean="0">
                <a:solidFill>
                  <a:srgbClr val="FFFF00"/>
                </a:solidFill>
              </a:rPr>
              <a:t>competitive exclusion</a:t>
            </a:r>
            <a:r>
              <a:rPr lang="en-US" sz="2500" dirty="0" smtClean="0"/>
              <a:t>: similar models compete to survive. (the best one is kept)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Evaluations of </a:t>
            </a:r>
            <a:br>
              <a:rPr lang="en-US" dirty="0" smtClean="0"/>
            </a:br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09601" y="5029200"/>
          <a:ext cx="8000998" cy="1432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19399"/>
                <a:gridCol w="1219200"/>
                <a:gridCol w="1752600"/>
                <a:gridCol w="1066800"/>
                <a:gridCol w="114299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leo workspace\talks\Figures\Figures\USL\ParseRe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8001000" cy="353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Task 1: Deformable Object Parsing</a:t>
            </a:r>
          </a:p>
          <a:p>
            <a:pPr lvl="1"/>
            <a:r>
              <a:rPr lang="en-US" dirty="0" smtClean="0"/>
              <a:t>Modeling:  Recursive Compositional Models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/>
              <a:t>Task 2: Articulated Object Parsing</a:t>
            </a:r>
          </a:p>
          <a:p>
            <a:r>
              <a:rPr lang="en-US" dirty="0" smtClean="0"/>
              <a:t>Task 3: Scene Parsing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881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A80611F2-BAAD-4FAF-B7C7-232F96D92CC5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609600" y="13716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400" dirty="0" smtClean="0"/>
          </a:p>
        </p:txBody>
      </p:sp>
      <p:pic>
        <p:nvPicPr>
          <p:cNvPr id="29" name="Picture 1" descr="C:\Users\leo\Documents\website\usl\Model_Final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8600"/>
            <a:ext cx="1752600" cy="207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" descr="C:\Users\leo\Documents\website\usl\Model_F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14840"/>
            <a:ext cx="1766529" cy="177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" descr="C:\Users\leo\Documents\website\usl\Model_Final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6876" y="2903631"/>
            <a:ext cx="1356124" cy="201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4" descr="C:\Users\leo\Documents\website\usl\Model_Final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7933" y="5009832"/>
            <a:ext cx="2624667" cy="1595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5" descr="C:\Users\leo\Documents\website\usl\Model_Final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9070" y="2600687"/>
            <a:ext cx="2025264" cy="2199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6" descr="C:\Users\leo\Documents\website\usl\Model_Final (5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19849"/>
            <a:ext cx="1680132" cy="1857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7" descr="C:\Users\leo\Documents\website\usl\Model_Final (6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818582"/>
            <a:ext cx="2016341" cy="16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8" descr="C:\Users\leo\Documents\website\usl\Model_Final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1" y="419849"/>
            <a:ext cx="2012062" cy="187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Picture 9" descr="C:\Users\leo\Documents\website\usl\Model_Final (8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51504" y="2614298"/>
            <a:ext cx="1980654" cy="2064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Picture 10" descr="C:\Users\leo\Documents\website\usl\Model_Final (9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5138788"/>
            <a:ext cx="2350638" cy="146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11" descr="C:\Users\leo\Documents\website\usl\Model_Final (10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15201" y="253462"/>
            <a:ext cx="1363134" cy="246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" name="Title 49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 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Task 2: Articulated Object Parsing</a:t>
            </a:r>
          </a:p>
          <a:p>
            <a:r>
              <a:rPr lang="en-US" dirty="0" smtClean="0"/>
              <a:t>Task 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 Zhu et al. CVPR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7696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2: RCM-2 for </a:t>
            </a:r>
            <a:br>
              <a:rPr lang="en-US" dirty="0" smtClean="0"/>
            </a:br>
            <a:r>
              <a:rPr lang="en-US" dirty="0" smtClean="0"/>
              <a:t>Articulated Object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1524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Enormous articulated poses</a:t>
            </a:r>
          </a:p>
          <a:p>
            <a:r>
              <a:rPr lang="en-US" sz="2800" dirty="0" smtClean="0"/>
              <a:t>Structure-SVM learning:  need rapid inference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251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ANDing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rot="10800000">
            <a:off x="4876800" y="2667001"/>
            <a:ext cx="1752600" cy="784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2667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ORing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3277246"/>
            <a:ext cx="609600" cy="755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rot="10800000">
            <a:off x="4724400" y="2590801"/>
            <a:ext cx="1905000" cy="154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2895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52400" y="1447800"/>
          <a:ext cx="8839200" cy="1476375"/>
        </p:xfrm>
        <a:graphic>
          <a:graphicData uri="http://schemas.openxmlformats.org/presentationml/2006/ole">
            <p:oleObj spid="_x0000_s79875" name="Equation" r:id="rId4" imgW="4190760" imgH="6858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RCM-2</a:t>
            </a:r>
            <a:r>
              <a:rPr lang="en-US" dirty="0" smtClean="0"/>
              <a:t> for Horses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1"/>
            <a:ext cx="8229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3657600" y="2438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switchable to multiple poses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324601" y="2209800"/>
            <a:ext cx="1371599" cy="3458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RCM-2 for Human Body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58" y="1752600"/>
            <a:ext cx="8608242" cy="430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leo\Documents\website\HumanModel1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8800"/>
            <a:ext cx="1444978" cy="1524000"/>
          </a:xfrm>
          <a:prstGeom prst="rect">
            <a:avLst/>
          </a:prstGeom>
          <a:noFill/>
        </p:spPr>
      </p:pic>
    </p:spTree>
  </p:cSld>
  <p:clrMapOvr>
    <a:masterClrMapping/>
  </p:clrMapOvr>
  <p:transition advTm="37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274973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/>
              <a:t>Modeling:  Recursive Compositional Models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/>
              <a:t>Task 2: Articulated Object Parsing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Task 3: Scene Parsing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6248400"/>
            <a:ext cx="2169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 Zhu et al. NIPS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Task 3: Scene Parsing </a:t>
            </a:r>
            <a:br>
              <a:rPr lang="en-US" sz="3200" dirty="0" smtClean="0"/>
            </a:br>
            <a:r>
              <a:rPr lang="en-US" sz="3200" dirty="0" smtClean="0"/>
              <a:t>Recursive Composition is General? 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Task: Image Segmentation and Scene Labeling</a:t>
            </a:r>
          </a:p>
          <a:p>
            <a:r>
              <a:rPr lang="en-US" sz="2800" dirty="0" smtClean="0"/>
              <a:t>Representation: MRF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2590800"/>
            <a:ext cx="7402285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 Modeling: RCM-3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6019800"/>
            <a:ext cx="261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Geman and Geman 84.</a:t>
            </a:r>
          </a:p>
          <a:p>
            <a:r>
              <a:rPr lang="en-US" dirty="0" smtClean="0"/>
              <a:t>L Zhu et al. NIPS 08</a:t>
            </a:r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0824" y="3161990"/>
            <a:ext cx="3193576" cy="25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0" name="Straight Connector 49"/>
          <p:cNvCxnSpPr/>
          <p:nvPr/>
        </p:nvCxnSpPr>
        <p:spPr>
          <a:xfrm>
            <a:off x="609601" y="4364110"/>
            <a:ext cx="2474794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84395" y="4081258"/>
            <a:ext cx="1091821" cy="63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1701422" y="3727694"/>
            <a:ext cx="2474794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09601" y="3727694"/>
            <a:ext cx="1091821" cy="63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9601" y="3303416"/>
            <a:ext cx="2474794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084395" y="3020565"/>
            <a:ext cx="1091821" cy="63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1701422" y="2667000"/>
            <a:ext cx="2474794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09601" y="2667000"/>
            <a:ext cx="1091821" cy="6364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1264693" y="4010545"/>
            <a:ext cx="2402006" cy="35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 flipV="1">
            <a:off x="1850731" y="3869119"/>
            <a:ext cx="942512" cy="678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1749229" y="3332547"/>
            <a:ext cx="777842" cy="436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H="1">
            <a:off x="2371040" y="3147464"/>
            <a:ext cx="989981" cy="1019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6200000" flipH="1">
            <a:off x="1939500" y="3579005"/>
            <a:ext cx="1343545" cy="509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1354083" y="3290965"/>
            <a:ext cx="1131407" cy="8734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2296177" y="4784237"/>
            <a:ext cx="848555" cy="291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H="1">
            <a:off x="2589404" y="4782162"/>
            <a:ext cx="989981" cy="436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6200000" flipH="1">
            <a:off x="2409509" y="4962057"/>
            <a:ext cx="1131407" cy="218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2080926" y="4781124"/>
            <a:ext cx="1060694" cy="509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>
            <a:off x="3885063" y="3374129"/>
            <a:ext cx="1310185" cy="636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0800000">
            <a:off x="3885063" y="4434823"/>
            <a:ext cx="1237397" cy="70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 flipV="1">
            <a:off x="4030639" y="5212665"/>
            <a:ext cx="1091821" cy="282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82389" y="4717675"/>
            <a:ext cx="3566615" cy="2445125"/>
            <a:chOff x="682389" y="4717675"/>
            <a:chExt cx="3566615" cy="2445125"/>
          </a:xfrm>
        </p:grpSpPr>
        <p:pic>
          <p:nvPicPr>
            <p:cNvPr id="12288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541" y="4717675"/>
              <a:ext cx="2765946" cy="244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</p:spPr>
        </p:pic>
        <p:cxnSp>
          <p:nvCxnSpPr>
            <p:cNvPr id="76" name="Straight Connector 75"/>
            <p:cNvCxnSpPr/>
            <p:nvPr/>
          </p:nvCxnSpPr>
          <p:spPr>
            <a:xfrm>
              <a:off x="682389" y="5424804"/>
              <a:ext cx="2474794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157183" y="5141952"/>
              <a:ext cx="1091821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1774210" y="4788387"/>
              <a:ext cx="2474794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82389" y="4788387"/>
              <a:ext cx="1091821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1337482" y="5071239"/>
              <a:ext cx="2402006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 flipV="1">
              <a:off x="1919786" y="4929813"/>
              <a:ext cx="946245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 flipV="1">
              <a:off x="1264693" y="4859100"/>
              <a:ext cx="1091821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 flipV="1">
              <a:off x="2602871" y="5049480"/>
              <a:ext cx="946245" cy="636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28634" y="4929813"/>
              <a:ext cx="2329218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046329" y="5212665"/>
              <a:ext cx="2402006" cy="353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rot="5400000">
              <a:off x="3311818" y="5777610"/>
              <a:ext cx="565703" cy="15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457200" y="1371600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Flat MRF: object labeling (recognition only).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en-US" sz="2800" dirty="0" smtClean="0"/>
              <a:t>Joint segmentation-recognition template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Segmentation and Recognition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6280"/>
          </a:xfrm>
        </p:spPr>
        <p:txBody>
          <a:bodyPr/>
          <a:lstStyle/>
          <a:p>
            <a:r>
              <a:rPr lang="en-US" sz="2800" dirty="0" smtClean="0"/>
              <a:t>(segmentation, object) pair: chicken-and-egg of segmentation and recognition.</a:t>
            </a:r>
          </a:p>
          <a:p>
            <a:r>
              <a:rPr lang="en-US" sz="2800" dirty="0" smtClean="0"/>
              <a:t>Multi-level low-dimensional abstraction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62000" y="2743200"/>
            <a:ext cx="8153400" cy="2085020"/>
            <a:chOff x="381000" y="4391980"/>
            <a:chExt cx="8395854" cy="2237420"/>
          </a:xfrm>
        </p:grpSpPr>
        <p:pic>
          <p:nvPicPr>
            <p:cNvPr id="121857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4495800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5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50292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0" y="48768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pic>
          <p:nvPicPr>
            <p:cNvPr id="12186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4391980"/>
              <a:ext cx="2147454" cy="216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</p:grpSp>
      <p:cxnSp>
        <p:nvCxnSpPr>
          <p:cNvPr id="13" name="Straight Arrow Connector 12"/>
          <p:cNvCxnSpPr/>
          <p:nvPr/>
        </p:nvCxnSpPr>
        <p:spPr>
          <a:xfrm>
            <a:off x="5943600" y="5105400"/>
            <a:ext cx="1676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990600" y="5105400"/>
            <a:ext cx="1371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257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Global: gist of scene</a:t>
            </a:r>
          </a:p>
          <a:p>
            <a:r>
              <a:rPr lang="en-US" sz="2400" dirty="0" smtClean="0"/>
              <a:t>object layout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52650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Local: concurrent </a:t>
            </a:r>
          </a:p>
          <a:p>
            <a:r>
              <a:rPr lang="en-US" sz="2400" dirty="0" smtClean="0"/>
              <a:t>shape and appearance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21698" y="4800600"/>
            <a:ext cx="240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coarse to fine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x: input image;    y: interpretation of  x</a:t>
            </a:r>
          </a:p>
          <a:p>
            <a:r>
              <a:rPr lang="en-US" sz="2800" dirty="0" smtClean="0"/>
              <a:t>Generative Method:</a:t>
            </a:r>
          </a:p>
          <a:p>
            <a:endParaRPr lang="en-US" sz="2800" dirty="0" smtClean="0"/>
          </a:p>
          <a:p>
            <a:r>
              <a:rPr lang="en-US" sz="2800" dirty="0" smtClean="0"/>
              <a:t>Discriminative Method: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representation of Energy Function: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609600" y="4343400"/>
          <a:ext cx="7993062" cy="1066800"/>
        </p:xfrm>
        <a:graphic>
          <a:graphicData uri="http://schemas.openxmlformats.org/presentationml/2006/ole">
            <p:oleObj spid="_x0000_s71683" name="Equation" r:id="rId5" imgW="2577960" imgH="419040" progId="Equation.3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828800" y="2057400"/>
          <a:ext cx="6096000" cy="838201"/>
        </p:xfrm>
        <a:graphic>
          <a:graphicData uri="http://schemas.openxmlformats.org/presentationml/2006/ole">
            <p:oleObj spid="_x0000_s71684" name="Equation" r:id="rId6" imgW="2552400" imgH="393480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676400" y="3200400"/>
          <a:ext cx="6659562" cy="762000"/>
        </p:xfrm>
        <a:graphic>
          <a:graphicData uri="http://schemas.openxmlformats.org/presentationml/2006/ole">
            <p:oleObj spid="_x0000_s71685" name="Equation" r:id="rId7" imgW="279396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537049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f, g: potentials (sufficient statistics)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47800" y="5918200"/>
          <a:ext cx="874713" cy="482600"/>
        </p:xfrm>
        <a:graphic>
          <a:graphicData uri="http://schemas.openxmlformats.org/presentationml/2006/ole">
            <p:oleObj spid="_x0000_s71686" name="Equation" r:id="rId8" imgW="368280" imgH="203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0" y="5877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parameters (weights of potentials)</a:t>
            </a:r>
            <a:endParaRPr lang="en-US" sz="2800" dirty="0"/>
          </a:p>
        </p:txBody>
      </p:sp>
    </p:spTree>
    <p:custDataLst>
      <p:tags r:id="rId2"/>
    </p:custDataLst>
  </p:cSld>
  <p:clrMapOvr>
    <a:masterClrMapping/>
  </p:clrMapOvr>
  <p:transition advTm="2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Unified RCMs: Object vs.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RCM-1&amp;2:  shape of object parts</a:t>
            </a:r>
          </a:p>
          <a:p>
            <a:r>
              <a:rPr lang="en-US" dirty="0" smtClean="0"/>
              <a:t>RCM-3:  shape of object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64021"/>
            <a:ext cx="3886200" cy="298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45910"/>
            <a:ext cx="3886200" cy="300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7010400" y="1600200"/>
            <a:ext cx="1752600" cy="1371600"/>
            <a:chOff x="7162800" y="4419600"/>
            <a:chExt cx="2057400" cy="1564416"/>
          </a:xfrm>
        </p:grpSpPr>
        <p:sp>
          <p:nvSpPr>
            <p:cNvPr id="8" name="Oval 7"/>
            <p:cNvSpPr/>
            <p:nvPr/>
          </p:nvSpPr>
          <p:spPr>
            <a:xfrm>
              <a:off x="7162800" y="4419600"/>
              <a:ext cx="762000" cy="76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382000" y="4572000"/>
              <a:ext cx="838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43800" y="5450616"/>
              <a:ext cx="609600" cy="53340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endCxn id="8" idx="7"/>
            </p:cNvCxnSpPr>
            <p:nvPr/>
          </p:nvCxnSpPr>
          <p:spPr>
            <a:xfrm rot="5400000" flipH="1" flipV="1">
              <a:off x="7543800" y="4531192"/>
              <a:ext cx="269408" cy="269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43800" y="4800600"/>
              <a:ext cx="1259301" cy="1483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7244964" y="5111364"/>
              <a:ext cx="914400" cy="2928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848600" y="4953000"/>
              <a:ext cx="950840" cy="7620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9" idx="5"/>
            </p:cNvCxnSpPr>
            <p:nvPr/>
          </p:nvCxnSpPr>
          <p:spPr>
            <a:xfrm>
              <a:off x="8809552" y="4953000"/>
              <a:ext cx="287896" cy="269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0" idx="3"/>
            </p:cNvCxnSpPr>
            <p:nvPr/>
          </p:nvCxnSpPr>
          <p:spPr>
            <a:xfrm rot="10800000" flipV="1">
              <a:off x="7633074" y="5714999"/>
              <a:ext cx="215526" cy="1909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519480" y="47584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763000" y="491895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819416" y="567284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2971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Triplets of Parts      Curve vs. Region   Triplets of Segments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RCM-3: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8601" y="3429000"/>
          <a:ext cx="3505200" cy="304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3273"/>
                <a:gridCol w="1911927"/>
              </a:tblGrid>
              <a:tr h="871923"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 </a:t>
                      </a:r>
                    </a:p>
                    <a:p>
                      <a:r>
                        <a:rPr lang="en-US" dirty="0" smtClean="0"/>
                        <a:t>likelihood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 layout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prior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layer-wise </a:t>
                      </a:r>
                    </a:p>
                    <a:p>
                      <a:r>
                        <a:rPr lang="en-US" dirty="0" smtClean="0"/>
                        <a:t>consistency 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texture 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 co-occurrence </a:t>
                      </a:r>
                      <a:endParaRPr lang="en-US" dirty="0"/>
                    </a:p>
                  </a:txBody>
                  <a:tcPr/>
                </a:tc>
              </a:tr>
              <a:tr h="725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segmentation</a:t>
                      </a:r>
                      <a:r>
                        <a:rPr lang="en-US" baseline="0" dirty="0" smtClean="0"/>
                        <a:t> prior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178879" y="1371600"/>
            <a:ext cx="6933048" cy="609599"/>
            <a:chOff x="1066006" y="1037202"/>
            <a:chExt cx="7393782" cy="716192"/>
          </a:xfrm>
        </p:grpSpPr>
        <p:cxnSp>
          <p:nvCxnSpPr>
            <p:cNvPr id="34" name="Straight Connector 33"/>
            <p:cNvCxnSpPr/>
            <p:nvPr/>
          </p:nvCxnSpPr>
          <p:spPr>
            <a:xfrm rot="5400000" flipH="1" flipV="1">
              <a:off x="8344694" y="15613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1066800" y="1447800"/>
              <a:ext cx="7391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914400" y="1600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038600" y="1037202"/>
              <a:ext cx="1752600" cy="43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Recursion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038600" y="2743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y=(segmentation, object)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86200" y="2743200"/>
            <a:ext cx="4876800" cy="4267200"/>
            <a:chOff x="3810000" y="2590800"/>
            <a:chExt cx="5562600" cy="4267200"/>
          </a:xfrm>
        </p:grpSpPr>
        <p:sp>
          <p:nvSpPr>
            <p:cNvPr id="40" name="Line 58"/>
            <p:cNvSpPr>
              <a:spLocks noChangeShapeType="1"/>
            </p:cNvSpPr>
            <p:nvPr/>
          </p:nvSpPr>
          <p:spPr bwMode="auto">
            <a:xfrm flipH="1">
              <a:off x="5874702" y="3124200"/>
              <a:ext cx="716597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810000" y="2590800"/>
              <a:ext cx="3200400" cy="4267200"/>
              <a:chOff x="3429000" y="2590800"/>
              <a:chExt cx="3200400" cy="4267200"/>
            </a:xfrm>
          </p:grpSpPr>
          <p:pic>
            <p:nvPicPr>
              <p:cNvPr id="46" name="Picture 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86200" y="2590800"/>
                <a:ext cx="27432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OffAxis2Top"/>
                <a:lightRig rig="threePt" dir="t"/>
              </a:scene3d>
            </p:spPr>
          </p:pic>
          <p:pic>
            <p:nvPicPr>
              <p:cNvPr id="47" name="Picture 1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29000" y="4038600"/>
                <a:ext cx="2819400" cy="281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isometricOffAxis2Top"/>
                <a:lightRig rig="threePt" dir="t"/>
              </a:scene3d>
            </p:spPr>
          </p:pic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4267200" y="4114800"/>
                <a:ext cx="12192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6200000" flipH="1">
                <a:off x="4838700" y="4305300"/>
                <a:ext cx="13716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3695700" y="4000500"/>
                <a:ext cx="1676400" cy="1447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16200000" flipH="1">
                <a:off x="4343400" y="4800600"/>
                <a:ext cx="19050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3799" y="3276600"/>
              <a:ext cx="174188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43799" y="4876800"/>
              <a:ext cx="174188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7924800" y="336298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Horse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67600" y="4248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Grass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52" name="Object 14"/>
          <p:cNvGraphicFramePr>
            <a:graphicFrameLocks noChangeAspect="1"/>
          </p:cNvGraphicFramePr>
          <p:nvPr/>
        </p:nvGraphicFramePr>
        <p:xfrm>
          <a:off x="228600" y="1800225"/>
          <a:ext cx="8686800" cy="1400175"/>
        </p:xfrm>
        <a:graphic>
          <a:graphicData uri="http://schemas.openxmlformats.org/presentationml/2006/ole">
            <p:oleObj spid="_x0000_s195587" name="Equation" r:id="rId5" imgW="41907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RCM-3: Inference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State space: </a:t>
            </a:r>
          </a:p>
          <a:p>
            <a:pPr lvl="1"/>
            <a:r>
              <a:rPr lang="en-US" sz="2800" dirty="0" smtClean="0"/>
              <a:t>C=21 classes; D=30 templates; </a:t>
            </a:r>
          </a:p>
          <a:p>
            <a:pPr lvl="1"/>
            <a:r>
              <a:rPr lang="en-US" sz="2800" dirty="0" smtClean="0"/>
              <a:t>K=3 classes / per template</a:t>
            </a:r>
          </a:p>
          <a:p>
            <a:r>
              <a:rPr lang="en-US" sz="2800" dirty="0" smtClean="0"/>
              <a:t>Inference (recursive optimization):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/>
              <a:t>Supervised </a:t>
            </a:r>
            <a:r>
              <a:rPr lang="en-US" sz="2800" dirty="0"/>
              <a:t>l</a:t>
            </a:r>
            <a:r>
              <a:rPr lang="en-US" sz="2800" dirty="0" smtClean="0"/>
              <a:t>earning (</a:t>
            </a:r>
            <a:r>
              <a:rPr lang="en-US" sz="2800" dirty="0" err="1" smtClean="0"/>
              <a:t>perceptron</a:t>
            </a:r>
            <a:r>
              <a:rPr lang="en-US" sz="2800" dirty="0" smtClean="0"/>
              <a:t> 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42900" y="3733800"/>
          <a:ext cx="8280400" cy="1447800"/>
        </p:xfrm>
        <a:graphic>
          <a:graphicData uri="http://schemas.openxmlformats.org/presentationml/2006/ole">
            <p:oleObj spid="_x0000_s7172" name="Equation" r:id="rId3" imgW="3708360" imgH="63468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895600" y="1644650"/>
          <a:ext cx="1595438" cy="565150"/>
        </p:xfrm>
        <a:graphic>
          <a:graphicData uri="http://schemas.openxmlformats.org/presentationml/2006/ole">
            <p:oleObj spid="_x0000_s7174" name="Equation" r:id="rId4" imgW="672840" imgH="228600" progId="Equation.3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553200" y="3124200"/>
          <a:ext cx="1676400" cy="429347"/>
        </p:xfrm>
        <a:graphic>
          <a:graphicData uri="http://schemas.openxmlformats.org/presentationml/2006/ole">
            <p:oleObj spid="_x0000_s7175" name="Equation" r:id="rId5" imgW="901440" imgH="203040" progId="Equation.3">
              <p:embed/>
            </p:oleObj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1432" y="1676400"/>
            <a:ext cx="158816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4034" name="Picture 2" descr="C:\leo workspace\papers\paper image parsing 2008\figures\parseres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64" y="304800"/>
            <a:ext cx="8247736" cy="621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 of RCM-3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6280"/>
          </a:xfrm>
        </p:spPr>
        <p:txBody>
          <a:bodyPr/>
          <a:lstStyle/>
          <a:p>
            <a:r>
              <a:rPr lang="en-US" dirty="0" smtClean="0"/>
              <a:t>Implementation Details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80999" y="4108712"/>
          <a:ext cx="8458202" cy="19872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76499"/>
                <a:gridCol w="1854561"/>
                <a:gridCol w="1507403"/>
                <a:gridCol w="1591147"/>
                <a:gridCol w="1289988"/>
                <a:gridCol w="1138604"/>
              </a:tblGrid>
              <a:tr h="958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TextonBoost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Shotton</a:t>
                      </a:r>
                      <a:r>
                        <a:rPr lang="en-US" dirty="0" smtClean="0"/>
                        <a:t> et al.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PLSA-MRF</a:t>
                      </a:r>
                    </a:p>
                    <a:p>
                      <a:r>
                        <a:rPr lang="en-US" dirty="0" err="1" smtClean="0"/>
                        <a:t>Berbeek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Trigg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AutoContext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Tu 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Classifier </a:t>
                      </a:r>
                    </a:p>
                    <a:p>
                      <a:r>
                        <a:rPr lang="en-US" dirty="0" smtClean="0"/>
                        <a:t>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RCM-3</a:t>
                      </a:r>
                      <a:endParaRPr lang="en-US" dirty="0"/>
                    </a:p>
                  </a:txBody>
                  <a:tcPr/>
                </a:tc>
              </a:tr>
              <a:tr h="38872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33992"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72.2 </a:t>
                      </a:r>
                    </a:p>
                    <a:p>
                      <a:r>
                        <a:rPr lang="en-US" dirty="0" smtClean="0"/>
                        <a:t>69</a:t>
                      </a:r>
                      <a:r>
                        <a:rPr lang="en-US" baseline="0" dirty="0" smtClean="0"/>
                        <a:t> (Classifier)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265680"/>
          <a:ext cx="8001001" cy="1010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98233"/>
                <a:gridCol w="1087515"/>
                <a:gridCol w="1009835"/>
                <a:gridCol w="1257487"/>
                <a:gridCol w="1460473"/>
                <a:gridCol w="1787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</a:p>
                    <a:p>
                      <a:r>
                        <a:rPr lang="en-US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r>
                        <a:rPr lang="en-US" baseline="0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Image Understanding </a:t>
            </a:r>
            <a:br>
              <a:rPr lang="en-US" dirty="0" smtClean="0"/>
            </a:br>
            <a:r>
              <a:rPr lang="en-US" dirty="0" smtClean="0"/>
              <a:t> Scaling up: RCM-?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283"/>
            <a:ext cx="8229600" cy="2286317"/>
          </a:xfrm>
        </p:spPr>
        <p:txBody>
          <a:bodyPr/>
          <a:lstStyle/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One formula for different tasks.</a:t>
            </a:r>
          </a:p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Key: the representation of y, i.e. visual patterns.</a:t>
            </a:r>
          </a:p>
          <a:p>
            <a:pPr marL="285750" indent="-285750">
              <a:spcBef>
                <a:spcPct val="20000"/>
              </a:spcBef>
              <a:defRPr/>
            </a:pPr>
            <a:r>
              <a:rPr lang="en-US" sz="2800" dirty="0" smtClean="0"/>
              <a:t>Low dimension, simple sufficient statistics.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86200"/>
            <a:ext cx="51816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524000"/>
            <a:ext cx="8686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81000" y="2867025"/>
          <a:ext cx="8534400" cy="1476375"/>
        </p:xfrm>
        <a:graphic>
          <a:graphicData uri="http://schemas.openxmlformats.org/presentationml/2006/ole">
            <p:oleObj spid="_x0000_s77827" name="Equation" r:id="rId5" imgW="41907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 smtClean="0"/>
              <a:t>Principle: Recursive Composition </a:t>
            </a:r>
          </a:p>
          <a:p>
            <a:r>
              <a:rPr lang="en-US" sz="2800" dirty="0" smtClean="0"/>
              <a:t>RCMs for Object and Scene Parsing</a:t>
            </a:r>
          </a:p>
          <a:p>
            <a:r>
              <a:rPr lang="en-US" sz="2800" dirty="0" smtClean="0"/>
              <a:t>Compact modeling, rapid inference, and efficient learning </a:t>
            </a:r>
          </a:p>
          <a:p>
            <a:r>
              <a:rPr lang="en-US" sz="2800" dirty="0" smtClean="0"/>
              <a:t>Future: Practical Image Understanding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441325"/>
          </a:xfrm>
        </p:spPr>
        <p:txBody>
          <a:bodyPr>
            <a:noAutofit/>
          </a:bodyPr>
          <a:lstStyle/>
          <a:p>
            <a:fld id="{B6F15528-21DE-4FAA-801E-634DDDAF4B2B}" type="slidenum">
              <a:rPr lang="en-US" sz="1500" smtClean="0"/>
              <a:pPr/>
              <a:t>46</a:t>
            </a:fld>
            <a:endParaRPr lang="en-US" sz="1500" dirty="0"/>
          </a:p>
        </p:txBody>
      </p:sp>
      <p:pic>
        <p:nvPicPr>
          <p:cNvPr id="5" name="Picture 2" descr="C:\Users\leo\Documents\website\HumanModel1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038600"/>
            <a:ext cx="1444979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03844"/>
            <a:ext cx="2895600" cy="2182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86200"/>
            <a:ext cx="3093720" cy="220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Task 1: flat MRF Representation for Deformable Object</a:t>
            </a:r>
            <a:endParaRPr lang="en-US" sz="3600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219200" y="1524000"/>
          <a:ext cx="7392987" cy="1101725"/>
        </p:xfrm>
        <a:graphic>
          <a:graphicData uri="http://schemas.openxmlformats.org/presentationml/2006/ole">
            <p:oleObj spid="_x0000_s72707" name="Equation" r:id="rId4" imgW="3022560" imgH="419040" progId="Equation.3">
              <p:embed/>
            </p:oleObj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16200000" flipH="1">
            <a:off x="4533900" y="2857500"/>
            <a:ext cx="1524000" cy="990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543800" y="2514600"/>
            <a:ext cx="381000" cy="3810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55052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Deformable Template. Yuille 91</a:t>
            </a:r>
          </a:p>
          <a:p>
            <a:r>
              <a:rPr lang="en-US" dirty="0" smtClean="0"/>
              <a:t>Constellation Model. Perona et al. 03</a:t>
            </a:r>
          </a:p>
          <a:p>
            <a:r>
              <a:rPr lang="en-US" dirty="0" smtClean="0"/>
              <a:t>Composition Machine. Jin and Geman 06. </a:t>
            </a:r>
          </a:p>
          <a:p>
            <a:r>
              <a:rPr lang="en-US" dirty="0" smtClean="0"/>
              <a:t>Active Basis. Wu et al. 07.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791200" y="2895600"/>
            <a:ext cx="2808135" cy="3002341"/>
            <a:chOff x="5867400" y="1950659"/>
            <a:chExt cx="2808135" cy="3383341"/>
          </a:xfrm>
        </p:grpSpPr>
        <p:grpSp>
          <p:nvGrpSpPr>
            <p:cNvPr id="84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87" name="Straight Arrow Connector 86"/>
            <p:cNvCxnSpPr>
              <a:stCxn id="102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1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51054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Graph = (Nodes, Edges).</a:t>
            </a:r>
          </a:p>
          <a:p>
            <a:r>
              <a:rPr lang="en-US" sz="2400" dirty="0" smtClean="0"/>
              <a:t>a, b :  index of node.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): edge connecting </a:t>
            </a:r>
            <a:r>
              <a:rPr lang="en-US" sz="2400" dirty="0" err="1" smtClean="0"/>
              <a:t>a,b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x: image;   y: states of nodes. </a:t>
            </a:r>
          </a:p>
          <a:p>
            <a:r>
              <a:rPr lang="en-US" sz="2400" dirty="0" smtClean="0"/>
              <a:t>     : state of node a (position). </a:t>
            </a:r>
          </a:p>
          <a:p>
            <a:r>
              <a:rPr lang="en-US" sz="2400" dirty="0" smtClean="0"/>
              <a:t>f: appearance potential on nodes </a:t>
            </a:r>
          </a:p>
          <a:p>
            <a:r>
              <a:rPr lang="en-US" sz="2400" dirty="0" smtClean="0"/>
              <a:t>g: shape potentials on edges.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762000" y="3965595"/>
          <a:ext cx="469900" cy="591165"/>
        </p:xfrm>
        <a:graphic>
          <a:graphicData uri="http://schemas.openxmlformats.org/presentationml/2006/ole">
            <p:oleObj spid="_x0000_s72710" name="Equation" r:id="rId6" imgW="177480" imgH="228600" progId="Equation.3">
              <p:embed/>
            </p:oleObj>
          </a:graphicData>
        </a:graphic>
      </p:graphicFrame>
    </p:spTree>
  </p:cSld>
  <p:clrMapOvr>
    <a:masterClrMapping/>
  </p:clrMapOvr>
  <p:transition advTm="88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Calibri" pitchFamily="34" charset="0"/>
              </a:rPr>
              <a:t>Three </a:t>
            </a:r>
            <a:r>
              <a:rPr lang="en-US" altLang="zh-CN" dirty="0">
                <a:latin typeface="Calibri" pitchFamily="34" charset="0"/>
              </a:rPr>
              <a:t>A</a:t>
            </a:r>
            <a:r>
              <a:rPr lang="en-US" altLang="zh-CN" dirty="0" smtClean="0">
                <a:latin typeface="Calibri" pitchFamily="34" charset="0"/>
              </a:rPr>
              <a:t>spects: </a:t>
            </a:r>
            <a:br>
              <a:rPr lang="en-US" altLang="zh-CN" dirty="0" smtClean="0">
                <a:latin typeface="Calibri" pitchFamily="34" charset="0"/>
              </a:rPr>
            </a:br>
            <a:r>
              <a:rPr lang="en-US" dirty="0" smtClean="0"/>
              <a:t>Modeling-Inference-Learning</a:t>
            </a:r>
            <a:endParaRPr lang="en-US" altLang="zh-CN" dirty="0" smtClean="0">
              <a:latin typeface="Calibri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Modeling:</a:t>
            </a:r>
          </a:p>
          <a:p>
            <a:pPr lvl="1"/>
            <a:r>
              <a:rPr lang="en-US" sz="2200" dirty="0" smtClean="0"/>
              <a:t>Complexity: numbers of parameters, nodes, edges.</a:t>
            </a:r>
          </a:p>
          <a:p>
            <a:pPr lvl="1"/>
            <a:r>
              <a:rPr lang="en-US" sz="2200" dirty="0" smtClean="0"/>
              <a:t>Graphical structure: loops, layers</a:t>
            </a:r>
          </a:p>
          <a:p>
            <a:pPr lvl="1"/>
            <a:r>
              <a:rPr lang="en-US" sz="2200" dirty="0" smtClean="0"/>
              <a:t>Forms of sufficient statistics (potentials)</a:t>
            </a:r>
          </a:p>
          <a:p>
            <a:r>
              <a:rPr lang="en-US" sz="2800" dirty="0" smtClean="0"/>
              <a:t>Inference: recognition/matching</a:t>
            </a:r>
          </a:p>
          <a:p>
            <a:endParaRPr lang="en-US" sz="2800" dirty="0" smtClean="0"/>
          </a:p>
          <a:p>
            <a:r>
              <a:rPr lang="en-US" sz="2800" dirty="0" smtClean="0"/>
              <a:t>Learning:</a:t>
            </a:r>
          </a:p>
          <a:p>
            <a:pPr lvl="1"/>
            <a:r>
              <a:rPr lang="en-US" sz="2200" dirty="0" smtClean="0"/>
              <a:t>Estimate the parameters</a:t>
            </a:r>
          </a:p>
          <a:p>
            <a:pPr lvl="1"/>
            <a:r>
              <a:rPr lang="en-US" sz="2200" dirty="0" smtClean="0"/>
              <a:t>Induce the structures </a:t>
            </a:r>
            <a:endParaRPr lang="en-US" sz="2200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2590800" y="3499339"/>
          <a:ext cx="2743200" cy="615461"/>
        </p:xfrm>
        <a:graphic>
          <a:graphicData uri="http://schemas.openxmlformats.org/presentationml/2006/ole">
            <p:oleObj spid="_x0000_s73732" name="Equation" r:id="rId5" imgW="1257120" imgH="342720" progId="Equation.3">
              <p:embed/>
            </p:oleObj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5878665" y="3200400"/>
            <a:ext cx="2808135" cy="3383341"/>
            <a:chOff x="5867400" y="1950659"/>
            <a:chExt cx="2808135" cy="3383341"/>
          </a:xfrm>
        </p:grpSpPr>
        <p:grpSp>
          <p:nvGrpSpPr>
            <p:cNvPr id="64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73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67" name="Straight Arrow Connector 66"/>
            <p:cNvCxnSpPr>
              <a:stCxn id="79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8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ransition advTm="109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Deficiency of Flat MRF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315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Modeling: limited representation power</a:t>
            </a:r>
          </a:p>
          <a:p>
            <a:pPr lvl="1"/>
            <a:r>
              <a:rPr lang="en-US" sz="2400" dirty="0" smtClean="0"/>
              <a:t>sparse nodes </a:t>
            </a:r>
          </a:p>
          <a:p>
            <a:pPr lvl="1"/>
            <a:r>
              <a:rPr lang="en-US" sz="2400" dirty="0" smtClean="0"/>
              <a:t>less long-range correlation </a:t>
            </a:r>
          </a:p>
          <a:p>
            <a:r>
              <a:rPr lang="en-US" sz="2800" dirty="0" smtClean="0"/>
              <a:t>Inference and learning: </a:t>
            </a:r>
          </a:p>
          <a:p>
            <a:pPr lvl="1"/>
            <a:r>
              <a:rPr lang="en-US" sz="2400" dirty="0" smtClean="0"/>
              <a:t>More loops if adding nodes and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878665" y="3322259"/>
            <a:ext cx="2808135" cy="3383341"/>
            <a:chOff x="5867400" y="1950659"/>
            <a:chExt cx="2808135" cy="3383341"/>
          </a:xfrm>
        </p:grpSpPr>
        <p:grpSp>
          <p:nvGrpSpPr>
            <p:cNvPr id="53" name="Group 35"/>
            <p:cNvGrpSpPr>
              <a:grpSpLocks/>
            </p:cNvGrpSpPr>
            <p:nvPr/>
          </p:nvGrpSpPr>
          <p:grpSpPr bwMode="auto">
            <a:xfrm>
              <a:off x="5867400" y="1950660"/>
              <a:ext cx="2438401" cy="1295400"/>
              <a:chOff x="1143000" y="4191000"/>
              <a:chExt cx="3200400" cy="1905000"/>
            </a:xfrm>
          </p:grpSpPr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 flipV="1">
                <a:off x="1143000" y="41910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 flipH="1" flipV="1">
                <a:off x="1143000" y="5029200"/>
                <a:ext cx="533400" cy="762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1676400" y="5791200"/>
                <a:ext cx="12954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 flipH="1" flipV="1">
                <a:off x="2514600" y="4191000"/>
                <a:ext cx="1371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4"/>
              <p:cNvSpPr>
                <a:spLocks noChangeShapeType="1"/>
              </p:cNvSpPr>
              <p:nvPr/>
            </p:nvSpPr>
            <p:spPr bwMode="auto">
              <a:xfrm flipV="1">
                <a:off x="2971800" y="5257800"/>
                <a:ext cx="1371600" cy="838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3886200" y="4191000"/>
                <a:ext cx="45720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 flipV="1">
                <a:off x="1676400" y="4191000"/>
                <a:ext cx="838200" cy="1600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8"/>
              <p:cNvSpPr>
                <a:spLocks noChangeShapeType="1"/>
              </p:cNvSpPr>
              <p:nvPr/>
            </p:nvSpPr>
            <p:spPr bwMode="auto">
              <a:xfrm>
                <a:off x="1143000" y="5029200"/>
                <a:ext cx="3200400" cy="2286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oval" w="sm" len="sm"/>
                <a:tailEnd type="oval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2514600" y="4191000"/>
                <a:ext cx="1828800" cy="106680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162800" y="2103059"/>
              <a:ext cx="685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C00000"/>
                  </a:solidFill>
                </a:rPr>
                <a:t>?</a:t>
              </a:r>
              <a:endParaRPr lang="en-US" sz="6600" dirty="0">
                <a:solidFill>
                  <a:srgbClr val="C00000"/>
                </a:solidFill>
              </a:endParaRPr>
            </a:p>
          </p:txBody>
        </p:sp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7400" y="3352800"/>
              <a:ext cx="2808135" cy="1981200"/>
            </a:xfrm>
            <a:prstGeom prst="rect">
              <a:avLst/>
            </a:prstGeom>
            <a:noFill/>
            <a:ln w="34925">
              <a:solidFill>
                <a:srgbClr val="FFFFFF"/>
              </a:solidFill>
              <a:miter lim="800000"/>
              <a:headEnd/>
              <a:tailE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cxnSp>
          <p:nvCxnSpPr>
            <p:cNvPr id="56" name="Straight Arrow Connector 55"/>
            <p:cNvCxnSpPr>
              <a:stCxn id="68" idx="0"/>
            </p:cNvCxnSpPr>
            <p:nvPr/>
          </p:nvCxnSpPr>
          <p:spPr>
            <a:xfrm rot="16200000" flipH="1" flipV="1">
              <a:off x="5494498" y="3792698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 flipV="1">
              <a:off x="6485098" y="3954302"/>
              <a:ext cx="1533204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7" idx="1"/>
            </p:cNvCxnSpPr>
            <p:nvPr/>
          </p:nvCxnSpPr>
          <p:spPr>
            <a:xfrm rot="16200000" flipH="1" flipV="1">
              <a:off x="7505641" y="3476243"/>
              <a:ext cx="1600320" cy="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70" idx="0"/>
            </p:cNvCxnSpPr>
            <p:nvPr/>
          </p:nvCxnSpPr>
          <p:spPr>
            <a:xfrm rot="16200000" flipH="1">
              <a:off x="5798542" y="3064546"/>
              <a:ext cx="2249545" cy="2177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6985000" y="2921000"/>
              <a:ext cx="1905000" cy="254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H="1">
              <a:off x="4996543" y="3396343"/>
              <a:ext cx="1828800" cy="6531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6474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Deformable Object Parsing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Modeling:  Recursive Compositional Models</a:t>
            </a:r>
          </a:p>
          <a:p>
            <a:pPr lvl="1"/>
            <a:r>
              <a:rPr lang="en-US" dirty="0" smtClean="0"/>
              <a:t>Inference:  Recursive optimization</a:t>
            </a:r>
          </a:p>
          <a:p>
            <a:pPr lvl="1"/>
            <a:r>
              <a:rPr lang="en-US" dirty="0" smtClean="0"/>
              <a:t>Learning:  Supervised and Unsupervised</a:t>
            </a:r>
          </a:p>
          <a:p>
            <a:r>
              <a:rPr lang="en-US" dirty="0" smtClean="0"/>
              <a:t>Task 2: Articulated Object Parsing</a:t>
            </a:r>
          </a:p>
          <a:p>
            <a:r>
              <a:rPr lang="en-US" dirty="0" smtClean="0"/>
              <a:t>Task 3: Scene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Tm="1090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1524000"/>
            <a:ext cx="7391400" cy="5029200"/>
            <a:chOff x="0" y="0"/>
            <a:chExt cx="9144000" cy="6858001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4">
              <a:lum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175845"/>
              <a:ext cx="1845048" cy="1608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971800" y="2057400"/>
          <a:ext cx="381000" cy="439737"/>
        </p:xfrm>
        <a:graphic>
          <a:graphicData uri="http://schemas.openxmlformats.org/presentationml/2006/ole">
            <p:oleObj spid="_x0000_s4098" name="Visio" r:id="rId6" imgW="206617" imgH="440177" progId="Visio.Drawing.11">
              <p:link updateAutomatic="1"/>
            </p:oleObj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R</a:t>
            </a:r>
            <a:r>
              <a:rPr lang="en-US" altLang="zh-CN" dirty="0" smtClean="0"/>
              <a:t>ecursive </a:t>
            </a:r>
            <a:r>
              <a:rPr lang="en-US" altLang="zh-CN" dirty="0" smtClean="0">
                <a:solidFill>
                  <a:srgbClr val="FFFF00"/>
                </a:solidFill>
              </a:rPr>
              <a:t>C</a:t>
            </a:r>
            <a:r>
              <a:rPr lang="en-US" altLang="zh-CN" dirty="0" smtClean="0"/>
              <a:t>ompositional </a:t>
            </a:r>
            <a:r>
              <a:rPr lang="en-US" altLang="zh-CN" dirty="0" smtClean="0">
                <a:solidFill>
                  <a:srgbClr val="FFFF00"/>
                </a:solidFill>
              </a:rPr>
              <a:t>M</a:t>
            </a:r>
            <a:r>
              <a:rPr lang="en-US" altLang="zh-CN" dirty="0" smtClean="0"/>
              <a:t>odels: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FF00"/>
                </a:solidFill>
              </a:rPr>
              <a:t>RCM-1</a:t>
            </a:r>
            <a:r>
              <a:rPr lang="en-US" altLang="zh-CN" dirty="0" smtClean="0"/>
              <a:t> for Horse</a:t>
            </a:r>
            <a:endParaRPr lang="en-US" dirty="0"/>
          </a:p>
        </p:txBody>
      </p:sp>
    </p:spTree>
  </p:cSld>
  <p:clrMapOvr>
    <a:masterClrMapping/>
  </p:clrMapOvr>
  <p:transition advTm="5845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|6.6|1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|17.2|1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6.1|11.7|28|2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144.5|2.1|5|2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14135</TotalTime>
  <Words>1641</Words>
  <Application>Microsoft Office PowerPoint</Application>
  <PresentationFormat>On-screen Show (4:3)</PresentationFormat>
  <Paragraphs>477</Paragraphs>
  <Slides>46</Slides>
  <Notes>20</Notes>
  <HiddenSlides>1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Foundry</vt:lpstr>
      <vt:lpstr>C:\leo workspace\talks\Figures\Figures\USL\US_Hier(1).vsd\Drawing\~Page-1\Sheet.122</vt:lpstr>
      <vt:lpstr>Equation</vt:lpstr>
      <vt:lpstr>Recursive Composition in Computer Vision</vt:lpstr>
      <vt:lpstr>Ideas behind  Recursive Composition </vt:lpstr>
      <vt:lpstr>Outline</vt:lpstr>
      <vt:lpstr>Basic Setup</vt:lpstr>
      <vt:lpstr>Task 1: flat MRF Representation for Deformable Object</vt:lpstr>
      <vt:lpstr>Three Aspects:  Modeling-Inference-Learning</vt:lpstr>
      <vt:lpstr>The Deficiency of Flat MRF</vt:lpstr>
      <vt:lpstr>Outline</vt:lpstr>
      <vt:lpstr>Recursive Compositional Models: RCM-1 for Horse</vt:lpstr>
      <vt:lpstr>Recursive Compositional Models: RCM-1</vt:lpstr>
      <vt:lpstr>RCM-1: the Recursive Formula</vt:lpstr>
      <vt:lpstr>RCM-1: Multi-level Potentials</vt:lpstr>
      <vt:lpstr>Outline</vt:lpstr>
      <vt:lpstr>Inference</vt:lpstr>
      <vt:lpstr>Outline</vt:lpstr>
      <vt:lpstr>Supervised Learning</vt:lpstr>
      <vt:lpstr>Perceptron Learning for Structured Prediction</vt:lpstr>
      <vt:lpstr>Perceptron Learning Algorithm</vt:lpstr>
      <vt:lpstr>The Inference Results after Supervised Learning</vt:lpstr>
      <vt:lpstr>Evaluations:  Segmentation and Parsing</vt:lpstr>
      <vt:lpstr>Performance Contribution of  Multi-level Object Parts</vt:lpstr>
      <vt:lpstr>Outline</vt:lpstr>
      <vt:lpstr>Unsupervised Learning</vt:lpstr>
      <vt:lpstr>Recursive Dictionary Learning</vt:lpstr>
      <vt:lpstr>Recursive Dictionary Learning</vt:lpstr>
      <vt:lpstr>The Dictionary: From Generic Parts to Object Structures</vt:lpstr>
      <vt:lpstr>Dictionary Size, Part Sharing and   Computational Complexity</vt:lpstr>
      <vt:lpstr>Top-down refinement</vt:lpstr>
      <vt:lpstr>Evaluations of  Unsupervised Learning</vt:lpstr>
      <vt:lpstr>Slide 30</vt:lpstr>
      <vt:lpstr>Outline</vt:lpstr>
      <vt:lpstr>Task 2: RCM-2 for  Articulated Object</vt:lpstr>
      <vt:lpstr>RCM-2 for Horses</vt:lpstr>
      <vt:lpstr>RCM-2 for Human Body</vt:lpstr>
      <vt:lpstr>Slide 35</vt:lpstr>
      <vt:lpstr>Outline</vt:lpstr>
      <vt:lpstr>Task 3: Scene Parsing  Recursive Composition is General? !</vt:lpstr>
      <vt:lpstr>Scene Modeling: RCM-3</vt:lpstr>
      <vt:lpstr>Segmentation and Recognition Template</vt:lpstr>
      <vt:lpstr> Unified RCMs: Object vs. Scene</vt:lpstr>
      <vt:lpstr>RCM-3: Scene Parsing</vt:lpstr>
      <vt:lpstr>RCM-3: Inference and Learning</vt:lpstr>
      <vt:lpstr>Slide 43</vt:lpstr>
      <vt:lpstr>Evaluations of RCM-3</vt:lpstr>
      <vt:lpstr>Complete Image Understanding   Scaling up: RCM-?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Recursive Compositional Learning in Computer Vision</dc:title>
  <dc:creator>leo</dc:creator>
  <cp:lastModifiedBy>leo</cp:lastModifiedBy>
  <cp:revision>170</cp:revision>
  <dcterms:created xsi:type="dcterms:W3CDTF">2006-08-16T00:00:00Z</dcterms:created>
  <dcterms:modified xsi:type="dcterms:W3CDTF">2009-02-12T21:41:40Z</dcterms:modified>
</cp:coreProperties>
</file>