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42"/>
  </p:notesMasterIdLst>
  <p:handoutMasterIdLst>
    <p:handoutMasterId r:id="rId43"/>
  </p:handoutMasterIdLst>
  <p:sldIdLst>
    <p:sldId id="256" r:id="rId2"/>
    <p:sldId id="312" r:id="rId3"/>
    <p:sldId id="308" r:id="rId4"/>
    <p:sldId id="309" r:id="rId5"/>
    <p:sldId id="310" r:id="rId6"/>
    <p:sldId id="263" r:id="rId7"/>
    <p:sldId id="306" r:id="rId8"/>
    <p:sldId id="265" r:id="rId9"/>
    <p:sldId id="313" r:id="rId10"/>
    <p:sldId id="304" r:id="rId11"/>
    <p:sldId id="276" r:id="rId12"/>
    <p:sldId id="277" r:id="rId13"/>
    <p:sldId id="278" r:id="rId14"/>
    <p:sldId id="279" r:id="rId15"/>
    <p:sldId id="280" r:id="rId16"/>
    <p:sldId id="315" r:id="rId17"/>
    <p:sldId id="324" r:id="rId18"/>
    <p:sldId id="288" r:id="rId19"/>
    <p:sldId id="326" r:id="rId20"/>
    <p:sldId id="328" r:id="rId21"/>
    <p:sldId id="329" r:id="rId22"/>
    <p:sldId id="292" r:id="rId23"/>
    <p:sldId id="293" r:id="rId24"/>
    <p:sldId id="294" r:id="rId25"/>
    <p:sldId id="299" r:id="rId26"/>
    <p:sldId id="298" r:id="rId27"/>
    <p:sldId id="300" r:id="rId28"/>
    <p:sldId id="317" r:id="rId29"/>
    <p:sldId id="318" r:id="rId30"/>
    <p:sldId id="319" r:id="rId31"/>
    <p:sldId id="320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81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160EB"/>
    <a:srgbClr val="FF0000"/>
    <a:srgbClr val="FFFF00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7333" autoAdjust="0"/>
  </p:normalViewPr>
  <p:slideViewPr>
    <p:cSldViewPr>
      <p:cViewPr>
        <p:scale>
          <a:sx n="55" d="100"/>
          <a:sy n="55" d="100"/>
        </p:scale>
        <p:origin x="-157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1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C246-B191-450B-8F6E-402126DA7B2F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FC1D-A35C-42F9-AE58-7F5C4F062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99BA-A9C1-41C1-920E-D298D78A80C7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DFCA-54D6-49D7-88B3-8010C054E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D6298-D7AF-48D7-9810-6F33DE1050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FFB3-6AD3-4C6A-9BB8-9406E8F9436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form of</a:t>
            </a:r>
            <a:r>
              <a:rPr lang="en-US" baseline="0" dirty="0" smtClean="0"/>
              <a:t> y is  critical. The design is art or science. </a:t>
            </a:r>
          </a:p>
          <a:p>
            <a:r>
              <a:rPr lang="en-US" baseline="0" dirty="0" smtClean="0"/>
              <a:t>Y is a summarization /abstract of image.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F876F-5852-4A5C-BAB9-9B1CD63008B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key assumption to</a:t>
            </a:r>
          </a:p>
          <a:p>
            <a:r>
              <a:rPr lang="en-US" dirty="0" smtClean="0"/>
              <a:t>address these problems is that the visual world is recursively</a:t>
            </a:r>
          </a:p>
          <a:p>
            <a:r>
              <a:rPr lang="en-US" dirty="0" smtClean="0"/>
              <a:t>compositional.</a:t>
            </a:r>
          </a:p>
          <a:p>
            <a:endParaRPr lang="en-US" dirty="0" smtClean="0"/>
          </a:p>
          <a:p>
            <a:r>
              <a:rPr lang="en-US" dirty="0" smtClean="0"/>
              <a:t>Compact</a:t>
            </a:r>
            <a:r>
              <a:rPr lang="en-US" baseline="0" dirty="0" smtClean="0"/>
              <a:t> representation: dimension reduction, better generalization</a:t>
            </a:r>
          </a:p>
          <a:p>
            <a:r>
              <a:rPr lang="en-US" baseline="0" dirty="0" smtClean="0"/>
              <a:t>Rapid inference: polynomial-learning time inference </a:t>
            </a:r>
          </a:p>
          <a:p>
            <a:r>
              <a:rPr lang="en-US" baseline="0" dirty="0" smtClean="0"/>
              <a:t>Learning: polynomial-time learning;  fewer training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What is recursive composition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small number of “</a:t>
            </a:r>
            <a:r>
              <a:rPr lang="en-US" baseline="0" dirty="0" err="1" smtClean="0"/>
              <a:t>subpatterns</a:t>
            </a:r>
            <a:r>
              <a:rPr lang="en-US" baseline="0" dirty="0" smtClean="0"/>
              <a:t>” which are regular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Dimensionality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Image complexity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AA27-3938-4A3D-B329-E01030A1998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Generative: Joint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Discriminative: Conditional </a:t>
            </a:r>
          </a:p>
          <a:p>
            <a:r>
              <a:rPr lang="en-US" baseline="0" dirty="0" smtClean="0"/>
              <a:t>The major difference is the normalization term Z. </a:t>
            </a:r>
          </a:p>
          <a:p>
            <a:r>
              <a:rPr lang="en-US" baseline="0" dirty="0" smtClean="0"/>
              <a:t>We focus on the representation (the form) of the potentials (sufficient statistics).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Sufficient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large template consists of a small number of sub-templates, and a sub-template consists of a small number of sub-sub-templates, and so 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spatial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CAE-67DF-4D90-B650-DF84A7CD1923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AC49-E12D-4252-886D-5281D3FDFBDC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1E87-82BE-4632-9291-0709BEF70ABE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68E8-17E9-443E-8318-B67948231B68}" type="datetime1">
              <a:rPr lang="en-US" altLang="zh-CN" smtClean="0"/>
              <a:pPr>
                <a:defRPr/>
              </a:pPr>
              <a:t>2/7/2009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11F2-BAAD-4FAF-B7C7-232F96D92C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C74A-6786-4BC2-8AD6-444C006F86E1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1F32-FDF2-4A71-AD8F-03DE4FD4FA2B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BF5D-2607-47C7-85FB-39C3028A3BD6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40E2-591F-4C0F-9127-E9EEA304730B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5E1-0CB9-48DA-83A4-94C62AAB9DF8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06D0-9A4E-41B9-808D-A6A1594E8014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81F6-08C1-4730-B437-CFE3B06725EB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EA99-7360-4F19-9374-F2B4F4D1E84B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C852-8F6C-4BA0-B654-7A847AF80A1B}" type="datetime1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pn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leo%20workspace\talks\Figures\Figures\USL\US_Hier(1).vsd\Drawing\~Page-1\Sheet.122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Recursive Composition in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Leo Zhu</a:t>
            </a:r>
          </a:p>
          <a:p>
            <a:r>
              <a:rPr lang="en-US" dirty="0" smtClean="0"/>
              <a:t>CSAIL MIT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Modeling-</a:t>
            </a:r>
            <a:r>
              <a:rPr lang="en-US" dirty="0" smtClean="0">
                <a:solidFill>
                  <a:srgbClr val="C00000"/>
                </a:solidFill>
              </a:rPr>
              <a:t>Inference</a:t>
            </a:r>
            <a:r>
              <a:rPr lang="en-US" dirty="0" smtClean="0"/>
              <a:t>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Task:  given the model (potentials and parameters are known), find the best y (max posterior) 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Recursive Optimization: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3657600" y="2514600"/>
          <a:ext cx="2285999" cy="609600"/>
        </p:xfrm>
        <a:graphic>
          <a:graphicData uri="http://schemas.openxmlformats.org/presentationml/2006/ole">
            <p:oleObj spid="_x0000_s75782" name="Equation" r:id="rId4" imgW="1257120" imgH="342720" progId="Equation.3">
              <p:embed/>
            </p:oleObj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-36513" y="3962400"/>
          <a:ext cx="9142413" cy="1600200"/>
        </p:xfrm>
        <a:graphic>
          <a:graphicData uri="http://schemas.openxmlformats.org/presentationml/2006/ole">
            <p:oleObj spid="_x0000_s75783" name="Equation" r:id="rId5" imgW="3708360" imgH="63468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 flipH="1" flipV="1">
            <a:off x="7658894" y="39235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066800" y="3810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953294" y="3923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345598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Recursion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4572001" y="4953000"/>
          <a:ext cx="4038600" cy="498380"/>
        </p:xfrm>
        <a:graphic>
          <a:graphicData uri="http://schemas.openxmlformats.org/presentationml/2006/ole">
            <p:oleObj spid="_x0000_s75785" name="Equation" r:id="rId6" imgW="2031840" imgH="241200" progId="Equation.3">
              <p:embed/>
            </p:oleObj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Polynomial-time </a:t>
            </a:r>
            <a:r>
              <a:rPr lang="en-US" sz="3000" dirty="0" smtClean="0"/>
              <a:t>Complexity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5638800" y="5670550"/>
          <a:ext cx="2136775" cy="501650"/>
        </p:xfrm>
        <a:graphic>
          <a:graphicData uri="http://schemas.openxmlformats.org/presentationml/2006/ole">
            <p:oleObj spid="_x0000_s75786" name="Equation" r:id="rId7" imgW="901440" imgH="203040" progId="Equation.3">
              <p:embed/>
            </p:oleObj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4800600" y="2971800"/>
          <a:ext cx="2590800" cy="709612"/>
        </p:xfrm>
        <a:graphic>
          <a:graphicData uri="http://schemas.openxmlformats.org/presentationml/2006/ole">
            <p:oleObj spid="_x0000_s75787" name="Equation" r:id="rId8" imgW="126972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Modeling-Inference-</a:t>
            </a:r>
            <a:r>
              <a:rPr lang="en-US" dirty="0" smtClean="0">
                <a:solidFill>
                  <a:srgbClr val="C00000"/>
                </a:solidFill>
              </a:rPr>
              <a:t>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Supervised (discriminative)</a:t>
            </a:r>
            <a:r>
              <a:rPr lang="en-US" dirty="0" smtClean="0"/>
              <a:t>:  given the structure and labeled ground truth,  estimate the parameters.</a:t>
            </a:r>
          </a:p>
          <a:p>
            <a:pPr marL="742950" lvl="2" indent="-342900"/>
            <a:r>
              <a:rPr lang="en-US" dirty="0" smtClean="0">
                <a:solidFill>
                  <a:srgbClr val="C00000"/>
                </a:solidFill>
              </a:rPr>
              <a:t>Structure-</a:t>
            </a:r>
            <a:r>
              <a:rPr lang="en-US" dirty="0" err="1" smtClean="0">
                <a:solidFill>
                  <a:srgbClr val="C00000"/>
                </a:solidFill>
              </a:rPr>
              <a:t>Perceptron</a:t>
            </a:r>
            <a:r>
              <a:rPr lang="en-US" dirty="0" smtClean="0">
                <a:solidFill>
                  <a:srgbClr val="C00000"/>
                </a:solidFill>
              </a:rPr>
              <a:t> learning</a:t>
            </a:r>
          </a:p>
          <a:p>
            <a:pPr marL="742950" lvl="2" indent="-342900"/>
            <a:r>
              <a:rPr lang="en-US" dirty="0" smtClean="0"/>
              <a:t>Max-margin learning (Structured SVM)</a:t>
            </a:r>
          </a:p>
          <a:p>
            <a:pPr marL="742950" lvl="2" indent="-342900"/>
            <a:r>
              <a:rPr lang="en-US" dirty="0" smtClean="0"/>
              <a:t>Maximum Likelihood Estimation (CRF)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Unsupervised (generative): induce the structure and estimate the parameters without ground truth.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</a:t>
            </a:r>
            <a:r>
              <a:rPr lang="en-US" dirty="0" err="1" smtClean="0"/>
              <a:t>al.CVPR</a:t>
            </a:r>
            <a:r>
              <a:rPr lang="en-US" dirty="0" smtClean="0"/>
              <a:t>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Structure-</a:t>
            </a:r>
            <a:r>
              <a:rPr lang="en-US" dirty="0" err="1" smtClean="0"/>
              <a:t>Perceptron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Binary y : {+1, -1}. </a:t>
            </a:r>
            <a:r>
              <a:rPr lang="en-US" dirty="0" smtClean="0"/>
              <a:t>(</a:t>
            </a:r>
            <a:r>
              <a:rPr lang="en-US" dirty="0" smtClean="0"/>
              <a:t>Rosenblatt </a:t>
            </a:r>
            <a:r>
              <a:rPr lang="en-US" dirty="0" smtClean="0"/>
              <a:t>1962)</a:t>
            </a:r>
            <a:endParaRPr lang="en-US" dirty="0" smtClean="0"/>
          </a:p>
          <a:p>
            <a:r>
              <a:rPr lang="en-US" dirty="0" smtClean="0"/>
              <a:t>Multi-class y: {1 .. K}. (</a:t>
            </a:r>
            <a:r>
              <a:rPr lang="de-DE" dirty="0" smtClean="0"/>
              <a:t>Freund and Schapire 99)</a:t>
            </a:r>
            <a:endParaRPr lang="en-US" dirty="0" smtClean="0"/>
          </a:p>
          <a:p>
            <a:r>
              <a:rPr lang="en-US" dirty="0" smtClean="0"/>
              <a:t>y is a vector:  </a:t>
            </a:r>
            <a:r>
              <a:rPr lang="en-US" dirty="0" smtClean="0">
                <a:solidFill>
                  <a:srgbClr val="C00000"/>
                </a:solidFill>
              </a:rPr>
              <a:t>structure-</a:t>
            </a:r>
            <a:r>
              <a:rPr lang="en-US" dirty="0" err="1" smtClean="0">
                <a:solidFill>
                  <a:srgbClr val="C00000"/>
                </a:solidFill>
              </a:rPr>
              <a:t>perceptron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(Collins 02)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447800" y="3581400"/>
          <a:ext cx="6594620" cy="990600"/>
        </p:xfrm>
        <a:graphic>
          <a:graphicData uri="http://schemas.openxmlformats.org/presentationml/2006/ole">
            <p:oleObj spid="_x0000_s8194" name="Equation" r:id="rId4" imgW="2311200" imgH="33012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130674" y="4648200"/>
          <a:ext cx="1671638" cy="439737"/>
        </p:xfrm>
        <a:graphic>
          <a:graphicData uri="http://schemas.openxmlformats.org/presentationml/2006/ole">
            <p:oleObj spid="_x0000_s8195" name="Equation" r:id="rId5" imgW="787320" imgH="20304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211512" y="5008954"/>
          <a:ext cx="2732088" cy="401245"/>
        </p:xfrm>
        <a:graphic>
          <a:graphicData uri="http://schemas.openxmlformats.org/presentationml/2006/ole">
            <p:oleObj spid="_x0000_s8196" name="Equation" r:id="rId6" imgW="1346040" imgH="203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97112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Structure-</a:t>
            </a:r>
            <a:r>
              <a:rPr lang="en-US" dirty="0" err="1" smtClean="0"/>
              <a:t>Perceptron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Input: a set of training images with ground truth                    . Initialize parameter vector. </a:t>
            </a:r>
          </a:p>
          <a:p>
            <a:r>
              <a:rPr lang="en-US" dirty="0" smtClean="0"/>
              <a:t>Training Algorithm:</a:t>
            </a:r>
          </a:p>
          <a:p>
            <a:pPr lvl="1">
              <a:buNone/>
            </a:pPr>
            <a:r>
              <a:rPr lang="en-US" dirty="0" smtClean="0"/>
              <a:t>Loop over training samples: </a:t>
            </a:r>
            <a:r>
              <a:rPr lang="en-US" dirty="0" err="1" smtClean="0"/>
              <a:t>i</a:t>
            </a:r>
            <a:r>
              <a:rPr lang="en-US" dirty="0" smtClean="0"/>
              <a:t> = 1 to N</a:t>
            </a:r>
          </a:p>
          <a:p>
            <a:pPr lvl="1">
              <a:buNone/>
            </a:pPr>
            <a:r>
              <a:rPr lang="en-US" dirty="0" smtClean="0"/>
              <a:t>    Step 1: find the best using </a:t>
            </a:r>
            <a:r>
              <a:rPr lang="en-US" dirty="0" smtClean="0">
                <a:solidFill>
                  <a:srgbClr val="C00000"/>
                </a:solidFill>
              </a:rPr>
              <a:t>inference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Step 2: Update the parameters:   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End of Loop.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19400" y="4038600"/>
          <a:ext cx="2743200" cy="615950"/>
        </p:xfrm>
        <a:graphic>
          <a:graphicData uri="http://schemas.openxmlformats.org/presentationml/2006/ole">
            <p:oleObj spid="_x0000_s41986" name="Equation" r:id="rId4" imgW="1257120" imgH="342720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743200" y="4876800"/>
          <a:ext cx="3795712" cy="411163"/>
        </p:xfrm>
        <a:graphic>
          <a:graphicData uri="http://schemas.openxmlformats.org/presentationml/2006/ole">
            <p:oleObj spid="_x0000_s41988" name="Equation" r:id="rId5" imgW="173988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19800" y="5257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Inference is critical  for </a:t>
            </a:r>
            <a:r>
              <a:rPr lang="en-US" sz="2400" dirty="0" err="1" smtClean="0">
                <a:solidFill>
                  <a:srgbClr val="C00000"/>
                </a:solidFill>
              </a:rPr>
              <a:t>perceptron</a:t>
            </a:r>
            <a:r>
              <a:rPr lang="en-US" sz="2400" dirty="0" smtClean="0">
                <a:solidFill>
                  <a:srgbClr val="C00000"/>
                </a:solidFill>
              </a:rPr>
              <a:t> learning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6305550" y="3981450"/>
            <a:ext cx="1066800" cy="148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52600" y="1981200"/>
          <a:ext cx="1879600" cy="563562"/>
        </p:xfrm>
        <a:graphic>
          <a:graphicData uri="http://schemas.openxmlformats.org/presentationml/2006/ole">
            <p:oleObj spid="_x0000_s41989" name="Equation" r:id="rId6" imgW="7236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and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/>
          <a:lstStyle/>
          <a:p>
            <a:r>
              <a:rPr lang="en-US" dirty="0" smtClean="0"/>
              <a:t>Segmentation (Accuracy of pixel labeling)</a:t>
            </a:r>
          </a:p>
          <a:p>
            <a:pPr lvl="1"/>
            <a:r>
              <a:rPr lang="en-US" sz="2400" dirty="0" smtClean="0"/>
              <a:t>the proportion of the correct pixel labels (object or non-object)</a:t>
            </a:r>
          </a:p>
          <a:p>
            <a:r>
              <a:rPr lang="en-US" dirty="0" smtClean="0"/>
              <a:t>Parsing (Average Position Error of matching)</a:t>
            </a:r>
          </a:p>
          <a:p>
            <a:pPr lvl="1"/>
            <a:r>
              <a:rPr lang="en-US" sz="2400" dirty="0" smtClean="0"/>
              <a:t>the average distance between the positions of leaf nodes of the ground truth and those estimated in the parse tree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0" y="4191000"/>
          <a:ext cx="7848601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62150"/>
                <a:gridCol w="1017412"/>
                <a:gridCol w="1668638"/>
                <a:gridCol w="990600"/>
                <a:gridCol w="2209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RCM-1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</a:t>
                      </a:r>
                      <a:r>
                        <a:rPr lang="en-US" dirty="0" smtClean="0"/>
                        <a:t> (Berkeley)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Winn (LOCUS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Levin and Weiss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Kumar (OBJ</a:t>
                      </a:r>
                      <a:r>
                        <a:rPr lang="en-US" baseline="0" dirty="0" smtClean="0"/>
                        <a:t> CUT)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76800"/>
            <a:ext cx="299872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Contribution of </a:t>
            </a:r>
            <a:br>
              <a:rPr lang="en-US" dirty="0" smtClean="0"/>
            </a:br>
            <a:r>
              <a:rPr lang="en-US" dirty="0" smtClean="0"/>
              <a:t>Multi-Level Object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525963"/>
          </a:xfrm>
        </p:spPr>
        <p:txBody>
          <a:bodyPr/>
          <a:lstStyle/>
          <a:p>
            <a:r>
              <a:rPr lang="en-US" dirty="0" smtClean="0"/>
              <a:t>Precision-Recall curves quantify the recognition performance</a:t>
            </a:r>
          </a:p>
          <a:p>
            <a:r>
              <a:rPr lang="en-US" dirty="0" smtClean="0"/>
              <a:t>High-level regularity (more parts) help recognition. </a:t>
            </a:r>
          </a:p>
          <a:p>
            <a:endParaRPr lang="en-US" dirty="0" smtClean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8131" name="Picture 3" descr="C:\Users\leo\Pictures\talk\PreR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00400"/>
            <a:ext cx="652317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 smtClean="0"/>
              <a:t>Recursive Composition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839200" cy="42672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Compact representation: </a:t>
            </a:r>
          </a:p>
          <a:p>
            <a:pPr marL="742950" lvl="2" indent="-342900"/>
            <a:r>
              <a:rPr lang="en-US" sz="2800" dirty="0" smtClean="0"/>
              <a:t>simple </a:t>
            </a:r>
            <a:r>
              <a:rPr lang="en-US" sz="2800" dirty="0" smtClean="0"/>
              <a:t>potential </a:t>
            </a:r>
            <a:r>
              <a:rPr lang="en-US" sz="2800" dirty="0" smtClean="0"/>
              <a:t>(</a:t>
            </a:r>
            <a:r>
              <a:rPr lang="en-US" sz="2800" dirty="0" smtClean="0"/>
              <a:t>low-order sufficient statistics</a:t>
            </a:r>
            <a:r>
              <a:rPr lang="en-US" sz="2800" dirty="0" smtClean="0"/>
              <a:t>)</a:t>
            </a:r>
          </a:p>
          <a:p>
            <a:pPr marL="742950" lvl="2" indent="-342900"/>
            <a:r>
              <a:rPr lang="en-US" sz="2800" dirty="0" smtClean="0"/>
              <a:t>More representation power (more nodes, more long-range correlation)</a:t>
            </a:r>
            <a:endParaRPr lang="en-US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Rapid inference: recursive optimization </a:t>
            </a:r>
            <a:endParaRPr lang="en-US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Efficient supervised learning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Next:  efficient </a:t>
            </a:r>
            <a:r>
              <a:rPr lang="en-US" sz="3600" dirty="0"/>
              <a:t>u</a:t>
            </a:r>
            <a:r>
              <a:rPr lang="en-US" sz="3600" dirty="0" smtClean="0"/>
              <a:t>nsupervised learning</a:t>
            </a:r>
            <a:endParaRPr lang="en-US" sz="3200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8600" y="1143000"/>
          <a:ext cx="8793135" cy="1371600"/>
        </p:xfrm>
        <a:graphic>
          <a:graphicData uri="http://schemas.openxmlformats.org/presentationml/2006/ole">
            <p:oleObj spid="_x0000_s157698" name="Equation" r:id="rId4" imgW="41907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Modeling-Inference-</a:t>
            </a:r>
            <a:r>
              <a:rPr lang="en-US" dirty="0" smtClean="0">
                <a:solidFill>
                  <a:srgbClr val="C00000"/>
                </a:solidFill>
              </a:rPr>
              <a:t>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Unsupervised </a:t>
            </a:r>
            <a:r>
              <a:rPr lang="en-US" dirty="0" smtClean="0"/>
              <a:t>Structure Learning (Generative)</a:t>
            </a:r>
          </a:p>
          <a:p>
            <a:pPr lvl="1"/>
            <a:r>
              <a:rPr lang="en-US" dirty="0" smtClean="0"/>
              <a:t>No labeling, no alignment.</a:t>
            </a:r>
          </a:p>
          <a:p>
            <a:pPr lvl="1"/>
            <a:r>
              <a:rPr lang="en-US" dirty="0" smtClean="0"/>
              <a:t>Induce the structure (vertexes and edges) </a:t>
            </a:r>
          </a:p>
          <a:p>
            <a:pPr lvl="1"/>
            <a:r>
              <a:rPr lang="en-US" dirty="0" smtClean="0"/>
              <a:t>Estimate the parameters.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ECCV 08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2590800" cy="301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3581400" y="4724400"/>
            <a:ext cx="1219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86200" y="41910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?</a:t>
            </a:r>
            <a:endParaRPr lang="en-US" sz="6600" dirty="0">
              <a:solidFill>
                <a:srgbClr val="C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791200" y="3200400"/>
            <a:ext cx="2808135" cy="3383341"/>
            <a:chOff x="5791200" y="3048000"/>
            <a:chExt cx="2808135" cy="3383341"/>
          </a:xfrm>
        </p:grpSpPr>
        <p:grpSp>
          <p:nvGrpSpPr>
            <p:cNvPr id="57" name="Group 35"/>
            <p:cNvGrpSpPr>
              <a:grpSpLocks/>
            </p:cNvGrpSpPr>
            <p:nvPr/>
          </p:nvGrpSpPr>
          <p:grpSpPr bwMode="auto">
            <a:xfrm>
              <a:off x="5791200" y="3048001"/>
              <a:ext cx="2438401" cy="1295400"/>
              <a:chOff x="1143000" y="4191000"/>
              <a:chExt cx="3200400" cy="1905000"/>
            </a:xfrm>
          </p:grpSpPr>
          <p:sp>
            <p:nvSpPr>
              <p:cNvPr id="66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4450141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60" name="Straight Arrow Connector 59"/>
            <p:cNvCxnSpPr>
              <a:stCxn id="72" idx="0"/>
            </p:cNvCxnSpPr>
            <p:nvPr/>
          </p:nvCxnSpPr>
          <p:spPr>
            <a:xfrm rot="16200000" flipH="1" flipV="1">
              <a:off x="5418298" y="4890039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 flipV="1">
              <a:off x="6408898" y="5051643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71" idx="1"/>
            </p:cNvCxnSpPr>
            <p:nvPr/>
          </p:nvCxnSpPr>
          <p:spPr>
            <a:xfrm rot="16200000" flipH="1" flipV="1">
              <a:off x="7429441" y="4573584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H="1">
              <a:off x="5722342" y="4161887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6908800" y="4018341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H="1">
              <a:off x="4920343" y="4493684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3200400" y="3581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Combinatorial Explosion 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Task</a:t>
            </a:r>
            <a:r>
              <a:rPr lang="en-US" dirty="0" smtClean="0"/>
              <a:t>: find a small dictionary (sparse coding).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557212" y="1676400"/>
          <a:ext cx="8129588" cy="841375"/>
        </p:xfrm>
        <a:graphic>
          <a:graphicData uri="http://schemas.openxmlformats.org/presentationml/2006/ole">
            <p:oleObj spid="_x0000_s158722" name="Equation" r:id="rId3" imgW="3644640" imgH="406080" progId="Equation.3">
              <p:embed/>
            </p:oleObj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152400" y="2590800"/>
            <a:ext cx="8839200" cy="40386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Recursive Learning Procedure</a:t>
            </a:r>
            <a:r>
              <a:rPr lang="en-US" sz="3200" dirty="0" smtClean="0"/>
              <a:t>: </a:t>
            </a:r>
            <a:r>
              <a:rPr lang="en-US" sz="3200" dirty="0" smtClean="0"/>
              <a:t> (layer-wise greedy)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Initialization: D^0 </a:t>
            </a:r>
            <a:r>
              <a:rPr lang="en-US" sz="3200" dirty="0" smtClean="0"/>
              <a:t>= {oriented </a:t>
            </a:r>
            <a:r>
              <a:rPr lang="en-US" sz="3200" dirty="0" err="1" smtClean="0"/>
              <a:t>edgelets</a:t>
            </a:r>
            <a:r>
              <a:rPr lang="en-US" sz="3200" dirty="0" smtClean="0"/>
              <a:t>} </a:t>
            </a:r>
            <a:r>
              <a:rPr lang="en-US" sz="3200" dirty="0" smtClean="0"/>
              <a:t>; L=1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Repeat .. until no few models are formed.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D^L with a default model at level 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 new models by clustering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suspicious coincidence: add new models if they beat the default model.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competitive exclusion: similar models compete to survive (the best one is kept).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 behind Recursive 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867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 principle </a:t>
            </a:r>
            <a:r>
              <a:rPr lang="en-US" dirty="0" smtClean="0"/>
              <a:t>for constructing models of the visual world </a:t>
            </a:r>
            <a:endParaRPr lang="en-US" dirty="0" smtClean="0"/>
          </a:p>
          <a:p>
            <a:r>
              <a:rPr lang="en-US" dirty="0" smtClean="0"/>
              <a:t>A general framework for  different vision tasks</a:t>
            </a:r>
          </a:p>
          <a:p>
            <a:r>
              <a:rPr lang="en-US" dirty="0" smtClean="0"/>
              <a:t>Three aspects: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Modeling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smtClean="0"/>
              <a:t>Compact (simple)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Inference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 Rapid recognition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Learning   </a:t>
            </a:r>
            <a:r>
              <a:rPr lang="en-US" dirty="0" smtClean="0"/>
              <a:t>: Efficient </a:t>
            </a:r>
            <a:endParaRPr lang="en-US" dirty="0" smtClean="0"/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429000"/>
            <a:ext cx="3429000" cy="167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999" y="5029200"/>
            <a:ext cx="342900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371600"/>
            <a:ext cx="3429000" cy="20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304800" y="5839361"/>
            <a:ext cx="548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dirty="0" smtClean="0"/>
              <a:t>Pattern Theory. </a:t>
            </a:r>
            <a:r>
              <a:rPr lang="en-US" dirty="0" err="1" smtClean="0"/>
              <a:t>Grenander</a:t>
            </a:r>
            <a:r>
              <a:rPr lang="en-US" dirty="0" smtClean="0"/>
              <a:t> 94</a:t>
            </a:r>
          </a:p>
          <a:p>
            <a:pPr lvl="1">
              <a:buNone/>
            </a:pPr>
            <a:r>
              <a:rPr lang="en-US" dirty="0" smtClean="0"/>
              <a:t>Compositionality. Geman 02</a:t>
            </a:r>
          </a:p>
          <a:p>
            <a:pPr lvl="1">
              <a:buNone/>
            </a:pPr>
            <a:r>
              <a:rPr lang="en-US" dirty="0" smtClean="0"/>
              <a:t>Stochastic Grammar. Zhu and Mumford 06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1925"/>
            <a:ext cx="7696199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733800"/>
            <a:ext cx="5410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8839200" cy="40386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3200" dirty="0" smtClean="0"/>
              <a:t>Top-Down model refinement: filling </a:t>
            </a:r>
            <a:r>
              <a:rPr lang="en-US" sz="3200" dirty="0" smtClean="0"/>
              <a:t>in </a:t>
            </a:r>
            <a:r>
              <a:rPr lang="en-US" sz="3200" dirty="0" smtClean="0"/>
              <a:t>missing parts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level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 to 1, examine every node of model M:</a:t>
            </a:r>
            <a:endParaRPr lang="en-US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Initialize a </a:t>
            </a:r>
            <a:r>
              <a:rPr lang="en-US" sz="3200" dirty="0" smtClean="0"/>
              <a:t>default </a:t>
            </a:r>
            <a:r>
              <a:rPr lang="en-US" sz="3200" dirty="0" smtClean="0"/>
              <a:t> </a:t>
            </a:r>
            <a:r>
              <a:rPr lang="en-US" sz="3200" dirty="0" err="1" smtClean="0"/>
              <a:t>submodel</a:t>
            </a:r>
            <a:r>
              <a:rPr lang="en-US" sz="3200" dirty="0" smtClean="0"/>
              <a:t> </a:t>
            </a:r>
            <a:r>
              <a:rPr lang="en-US" sz="3200" dirty="0" smtClean="0"/>
              <a:t>at </a:t>
            </a:r>
            <a:r>
              <a:rPr lang="en-US" sz="3200" dirty="0" smtClean="0"/>
              <a:t>level L-1. </a:t>
            </a:r>
            <a:endParaRPr lang="en-US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propose new models by </a:t>
            </a:r>
            <a:r>
              <a:rPr lang="en-US" sz="3200" dirty="0" smtClean="0"/>
              <a:t>clustering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suspicious </a:t>
            </a:r>
            <a:r>
              <a:rPr lang="en-US" sz="3200" dirty="0" smtClean="0"/>
              <a:t>coincidence: </a:t>
            </a:r>
            <a:r>
              <a:rPr lang="en-US" sz="3200" dirty="0" smtClean="0"/>
              <a:t>keep </a:t>
            </a:r>
            <a:r>
              <a:rPr lang="en-US" sz="3200" dirty="0" smtClean="0"/>
              <a:t>new models if beat the default model. </a:t>
            </a:r>
            <a:endParaRPr lang="en-US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competitive </a:t>
            </a:r>
            <a:r>
              <a:rPr lang="en-US" sz="3200" dirty="0" smtClean="0"/>
              <a:t>exclusion: </a:t>
            </a:r>
            <a:r>
              <a:rPr lang="en-US" sz="3200" dirty="0" smtClean="0"/>
              <a:t>similar </a:t>
            </a:r>
            <a:r>
              <a:rPr lang="en-US" sz="3200" dirty="0" smtClean="0"/>
              <a:t>models compete to survive</a:t>
            </a:r>
            <a:r>
              <a:rPr lang="en-US" sz="3200" dirty="0" smtClean="0"/>
              <a:t>. (the best one is kept)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endParaRPr lang="en-US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endParaRPr lang="en-US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images for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2466" name="Picture 2" descr="C:\leo workspace\talks\Figures\Figures\USL\Trai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786813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From Generic Features to</a:t>
            </a:r>
            <a:br>
              <a:rPr lang="en-US" dirty="0" smtClean="0"/>
            </a:br>
            <a:r>
              <a:rPr lang="en-US" dirty="0" smtClean="0"/>
              <a:t> Object Structures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Unified descriptors (RCMs)</a:t>
            </a:r>
          </a:p>
          <a:p>
            <a:r>
              <a:rPr lang="en-US" sz="2800" dirty="0" smtClean="0"/>
              <a:t>Unified learning: bridge the gap between the generic features  and specific object structures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895600"/>
            <a:ext cx="6629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289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4580" name="Picture 2" descr="C:\leo workspace\papers\paper UnLearningHMRF_nips2007\figures\dictionary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" y="1447800"/>
            <a:ext cx="885444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70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Multi-Level Computational Complexity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Explore a huge number of candidate models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9701" name="Picture 2" descr="C:\leo workspace\papers\paper UnLearningHMRF_nips2007\NumberOfClusterAfterExclu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402216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343400"/>
            <a:ext cx="4038600" cy="223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299974" rev="0"/>
            </a:camera>
            <a:lightRig rig="threePt" dir="t"/>
          </a:scene3d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752600"/>
          <a:ext cx="8077200" cy="2468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6948"/>
                <a:gridCol w="1534668"/>
                <a:gridCol w="1130808"/>
                <a:gridCol w="1615440"/>
                <a:gridCol w="1723136"/>
                <a:gridCol w="1346200"/>
              </a:tblGrid>
              <a:tr h="4938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Suspicious</a:t>
                      </a:r>
                    </a:p>
                    <a:p>
                      <a:pPr algn="ctr"/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Competitive Exclusion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Seconds</a:t>
                      </a:r>
                      <a:endParaRPr lang="en-US" dirty="0"/>
                    </a:p>
                  </a:txBody>
                  <a:tcPr/>
                </a:tc>
              </a:tr>
              <a:tr h="2822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822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</a:tr>
              <a:tr h="2822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2,034,851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741,662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/>
                </a:tc>
              </a:tr>
              <a:tr h="2822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2,135,467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1,012,777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2822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236,955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6310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838200" y="5105400"/>
          <a:ext cx="7772399" cy="11752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63805"/>
                <a:gridCol w="1056443"/>
                <a:gridCol w="1632752"/>
                <a:gridCol w="1008354"/>
                <a:gridCol w="1811045"/>
              </a:tblGrid>
              <a:tr h="404756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231289"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4756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Structure-</a:t>
                      </a:r>
                      <a:r>
                        <a:rPr lang="en-US" dirty="0" err="1" smtClean="0"/>
                        <a:t>Perceptron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leo workspace\talks\Figures\Figures\USL\ParseRe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9021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3425" name="Picture 1" descr="C:\Users\leo\Documents\website\usl\Model_Final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"/>
            <a:ext cx="1447800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26" name="Picture 2" descr="C:\Users\leo\Documents\website\usl\Model_F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52400"/>
            <a:ext cx="1885950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27" name="Picture 3" descr="C:\Users\leo\Documents\website\usl\Model_Final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590800"/>
            <a:ext cx="14478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28" name="Picture 4" descr="C:\Users\leo\Documents\website\usl\Model_Final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953000"/>
            <a:ext cx="2409825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29" name="Picture 5" descr="C:\Users\leo\Documents\website\usl\Model_Final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2438400"/>
            <a:ext cx="2162175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0" name="Picture 6" descr="C:\Users\leo\Documents\website\usl\Model_Final (5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4724400"/>
            <a:ext cx="149542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1" name="Picture 7" descr="C:\Users\leo\Documents\website\usl\Model_Final (6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350" y="2819400"/>
            <a:ext cx="2152650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2" name="Picture 8" descr="C:\Users\leo\Documents\website\usl\Model_Final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76200"/>
            <a:ext cx="18859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3" name="Picture 9" descr="C:\Users\leo\Documents\website\usl\Model_Final (8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2438400"/>
            <a:ext cx="2114550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4" name="Picture 10" descr="C:\Users\leo\Documents\website\usl\Model_Final (9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5105400"/>
            <a:ext cx="23241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5" name="Picture 11" descr="C:\Users\leo\Documents\website\usl\Model_Final (10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76200"/>
            <a:ext cx="123825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RCM-1 </a:t>
            </a:r>
            <a:r>
              <a:rPr lang="en-US" dirty="0" smtClean="0"/>
              <a:t>for Articulated Object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205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novel AND/OR graph for enormous articulated poses.</a:t>
            </a:r>
          </a:p>
          <a:p>
            <a:r>
              <a:rPr lang="en-US" sz="2800" dirty="0" smtClean="0"/>
              <a:t>Structure-SVM Learning:  need rapid inference.</a:t>
            </a:r>
          </a:p>
          <a:p>
            <a:r>
              <a:rPr lang="en-US" sz="2800" dirty="0" smtClean="0"/>
              <a:t>Human Body Parsing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971800"/>
            <a:ext cx="6553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6294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ANDing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876800" y="3124201"/>
            <a:ext cx="1752600" cy="784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3048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ORing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3277246"/>
            <a:ext cx="609600" cy="755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CVPR 08</a:t>
            </a:r>
            <a:endParaRPr lang="en-US" dirty="0"/>
          </a:p>
        </p:txBody>
      </p:sp>
    </p:spTree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AND/OR Graph for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0"/>
            <a:ext cx="8639008" cy="291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2400" y="1600201"/>
          <a:ext cx="8943190" cy="1600199"/>
        </p:xfrm>
        <a:graphic>
          <a:graphicData uri="http://schemas.openxmlformats.org/presentationml/2006/ole">
            <p:oleObj spid="_x0000_s79874" name="Equation" r:id="rId5" imgW="4038480" imgH="68580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 flipH="1" flipV="1">
            <a:off x="8192294" y="15613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143000" y="1447798"/>
            <a:ext cx="71628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029494" y="1561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106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Recursion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mixture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867400" y="2286000"/>
            <a:ext cx="4572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5029200"/>
          </a:xfrm>
        </p:spPr>
        <p:txBody>
          <a:bodyPr/>
          <a:lstStyle/>
          <a:p>
            <a:r>
              <a:rPr lang="en-US" dirty="0" smtClean="0"/>
              <a:t>x: input image;    y: interpretation of  x</a:t>
            </a:r>
          </a:p>
          <a:p>
            <a:r>
              <a:rPr lang="en-US" dirty="0" smtClean="0"/>
              <a:t>Generative Method:</a:t>
            </a:r>
          </a:p>
          <a:p>
            <a:endParaRPr lang="en-US" dirty="0" smtClean="0"/>
          </a:p>
          <a:p>
            <a:r>
              <a:rPr lang="en-US" dirty="0" smtClean="0"/>
              <a:t>Discriminative Method: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representation</a:t>
            </a:r>
            <a:r>
              <a:rPr lang="en-US" dirty="0" smtClean="0"/>
              <a:t> of Energy Function: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623888" y="4800600"/>
          <a:ext cx="7993062" cy="1066800"/>
        </p:xfrm>
        <a:graphic>
          <a:graphicData uri="http://schemas.openxmlformats.org/presentationml/2006/ole">
            <p:oleObj spid="_x0000_s71683" name="Equation" r:id="rId4" imgW="2577960" imgH="419040" progId="Equation.3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828800" y="2057400"/>
          <a:ext cx="6130780" cy="990600"/>
        </p:xfrm>
        <a:graphic>
          <a:graphicData uri="http://schemas.openxmlformats.org/presentationml/2006/ole">
            <p:oleObj spid="_x0000_s71684" name="Equation" r:id="rId5" imgW="2552400" imgH="393480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590800" y="3351226"/>
          <a:ext cx="4419600" cy="839774"/>
        </p:xfrm>
        <a:graphic>
          <a:graphicData uri="http://schemas.openxmlformats.org/presentationml/2006/ole">
            <p:oleObj spid="_x0000_s71685" name="Equation" r:id="rId6" imgW="185400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0" y="5562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f, g: potentials (sufficient statistics)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AND/OR Graph for </a:t>
            </a:r>
            <a:r>
              <a:rPr lang="en-US" dirty="0" smtClean="0"/>
              <a:t>Human </a:t>
            </a:r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18" y="1219200"/>
            <a:ext cx="8836882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leo\Documents\website\HumanModel1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22" y="1295400"/>
            <a:ext cx="1444978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Tm="37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6" y="0"/>
            <a:ext cx="91944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II: Scene Parsing </a:t>
            </a:r>
            <a:br>
              <a:rPr lang="en-US" dirty="0" smtClean="0"/>
            </a:br>
            <a:r>
              <a:rPr lang="en-US" dirty="0" smtClean="0"/>
              <a:t>Recursive Composition is General?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Image Segmentation and Scene Labeling</a:t>
            </a:r>
          </a:p>
          <a:p>
            <a:r>
              <a:rPr lang="en-US" dirty="0" smtClean="0"/>
              <a:t>Representation: MRF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2743200"/>
            <a:ext cx="740228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Representation: </a:t>
            </a:r>
            <a:br>
              <a:rPr lang="en-US" dirty="0" smtClean="0"/>
            </a:br>
            <a:r>
              <a:rPr lang="en-US" dirty="0" smtClean="0"/>
              <a:t>Recursive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Flat MRF: single recognition(object) labeling.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Joint segmentation-recognition template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6412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NIPS 08</a:t>
            </a:r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24200"/>
            <a:ext cx="33432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800600"/>
            <a:ext cx="2895600" cy="26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</p:spPr>
      </p:pic>
      <p:cxnSp>
        <p:nvCxnSpPr>
          <p:cNvPr id="50" name="Straight Connector 49"/>
          <p:cNvCxnSpPr/>
          <p:nvPr/>
        </p:nvCxnSpPr>
        <p:spPr>
          <a:xfrm>
            <a:off x="609600" y="4419600"/>
            <a:ext cx="2590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200400" y="4114800"/>
            <a:ext cx="1143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1752600" y="3733800"/>
            <a:ext cx="2590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09600" y="3733800"/>
            <a:ext cx="1143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3276600"/>
            <a:ext cx="2590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200400" y="2971800"/>
            <a:ext cx="1143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1752600" y="2590800"/>
            <a:ext cx="2590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09600" y="2590800"/>
            <a:ext cx="1143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1295400" y="4038600"/>
            <a:ext cx="2514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V="1">
            <a:off x="1908908" y="3886199"/>
            <a:ext cx="986692" cy="730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85800" y="5562600"/>
            <a:ext cx="2590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276600" y="5257800"/>
            <a:ext cx="1143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1828800" y="4876800"/>
            <a:ext cx="2590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85800" y="4876800"/>
            <a:ext cx="1143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0800000">
            <a:off x="1371600" y="5181600"/>
            <a:ext cx="2514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1981200" y="5029200"/>
            <a:ext cx="990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1295400" y="4953000"/>
            <a:ext cx="1143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2696305" y="5158152"/>
            <a:ext cx="990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76400" y="5029200"/>
            <a:ext cx="2438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66800" y="5334000"/>
            <a:ext cx="2514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1790700" y="33147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H="1">
            <a:off x="2438400" y="3124200"/>
            <a:ext cx="10668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 flipH="1">
            <a:off x="1981200" y="3581400"/>
            <a:ext cx="1447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1371600" y="3276600"/>
            <a:ext cx="1219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2362200" y="4876800"/>
            <a:ext cx="914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H="1">
            <a:off x="2667000" y="4876800"/>
            <a:ext cx="1066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6200000" flipH="1">
            <a:off x="2476500" y="5067300"/>
            <a:ext cx="1219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2133600" y="4876800"/>
            <a:ext cx="1143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>
            <a:off x="4038600" y="33528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0800000">
            <a:off x="4038600" y="4495800"/>
            <a:ext cx="1295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 flipV="1">
            <a:off x="4191000" y="53340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5400000">
            <a:off x="3429794" y="59428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Segmentation and Recognition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(segmentation, object) pair: chicken-and-egg of segmentation and recognition.</a:t>
            </a:r>
          </a:p>
          <a:p>
            <a:r>
              <a:rPr lang="en-US" dirty="0" smtClean="0"/>
              <a:t>Local: concurrent shape and appearance</a:t>
            </a:r>
          </a:p>
          <a:p>
            <a:r>
              <a:rPr lang="en-US" dirty="0" smtClean="0"/>
              <a:t>Global: </a:t>
            </a:r>
            <a:r>
              <a:rPr lang="en-US" dirty="0" smtClean="0"/>
              <a:t>gist </a:t>
            </a:r>
            <a:r>
              <a:rPr lang="en-US" dirty="0" smtClean="0"/>
              <a:t>of scene </a:t>
            </a:r>
            <a:r>
              <a:rPr lang="en-US" dirty="0" smtClean="0"/>
              <a:t>(spatial </a:t>
            </a:r>
            <a:r>
              <a:rPr lang="en-US" dirty="0" smtClean="0"/>
              <a:t>layout)</a:t>
            </a:r>
          </a:p>
          <a:p>
            <a:r>
              <a:rPr lang="en-US" dirty="0" smtClean="0"/>
              <a:t>Multi-level coarse-to-fine 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495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02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391980"/>
            <a:ext cx="2147454" cy="216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RCM-2: Scene Parsing</a:t>
            </a:r>
            <a:endParaRPr lang="en-US" altLang="zh-CN" dirty="0" smtClean="0">
              <a:latin typeface="Calibri" pitchFamily="34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80611F2-BAAD-4FAF-B7C7-232F96D92CC5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609600" y="13716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/>
          </a:p>
        </p:txBody>
      </p:sp>
      <p:sp>
        <p:nvSpPr>
          <p:cNvPr id="3091" name="Line 58"/>
          <p:cNvSpPr>
            <a:spLocks noChangeShapeType="1"/>
          </p:cNvSpPr>
          <p:nvPr/>
        </p:nvSpPr>
        <p:spPr bwMode="auto">
          <a:xfrm flipH="1">
            <a:off x="5874703" y="3048000"/>
            <a:ext cx="52609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215105" y="1627187"/>
          <a:ext cx="8776495" cy="1420813"/>
        </p:xfrm>
        <a:graphic>
          <a:graphicData uri="http://schemas.openxmlformats.org/presentationml/2006/ole">
            <p:oleObj spid="_x0000_s6157" name="Equation" r:id="rId4" imgW="4038480" imgH="685800" progId="Equation.3">
              <p:embed/>
            </p:oleObj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6199" y="3200400"/>
          <a:ext cx="3124201" cy="32370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0091"/>
                <a:gridCol w="1704110"/>
              </a:tblGrid>
              <a:tr h="871923"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 </a:t>
                      </a:r>
                    </a:p>
                    <a:p>
                      <a:r>
                        <a:rPr lang="en-US" dirty="0" smtClean="0"/>
                        <a:t>likelihood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 layout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Layer-wise </a:t>
                      </a:r>
                    </a:p>
                    <a:p>
                      <a:r>
                        <a:rPr lang="en-US" dirty="0" smtClean="0"/>
                        <a:t>consistency 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texture 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 co-occurrence 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r>
                        <a:rPr lang="en-US" baseline="0" dirty="0" smtClean="0"/>
                        <a:t> prior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 rot="5400000" flipH="1" flipV="1">
            <a:off x="8344694" y="15613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1066800" y="14478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914400" y="1600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38600" y="1078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Recursion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4400" y="2590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y=(segmentation, object)</a:t>
            </a:r>
            <a:endParaRPr lang="en-US" sz="28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810000" y="2590800"/>
            <a:ext cx="3200400" cy="4267200"/>
            <a:chOff x="3429000" y="2590800"/>
            <a:chExt cx="3200400" cy="4267200"/>
          </a:xfrm>
        </p:grpSpPr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6200" y="25908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9000" y="4038600"/>
              <a:ext cx="2819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</p:spPr>
        </p:pic>
        <p:cxnSp>
          <p:nvCxnSpPr>
            <p:cNvPr id="24" name="Straight Arrow Connector 23"/>
            <p:cNvCxnSpPr/>
            <p:nvPr/>
          </p:nvCxnSpPr>
          <p:spPr>
            <a:xfrm rot="5400000">
              <a:off x="4267200" y="4114800"/>
              <a:ext cx="12192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4838700" y="4305300"/>
              <a:ext cx="1371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695700" y="4000500"/>
              <a:ext cx="16764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4343400" y="4800600"/>
              <a:ext cx="1905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276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876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7924800" y="336298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Horse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67600" y="42480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Grass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Modeling-</a:t>
            </a:r>
            <a:r>
              <a:rPr lang="en-US" dirty="0" smtClean="0">
                <a:solidFill>
                  <a:srgbClr val="C00000"/>
                </a:solidFill>
              </a:rPr>
              <a:t>Inference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space: </a:t>
            </a:r>
          </a:p>
          <a:p>
            <a:pPr lvl="1"/>
            <a:r>
              <a:rPr lang="en-US" dirty="0" smtClean="0"/>
              <a:t>C=21 classes; D=30 templates; </a:t>
            </a:r>
          </a:p>
          <a:p>
            <a:pPr lvl="1"/>
            <a:r>
              <a:rPr lang="en-US" dirty="0" smtClean="0"/>
              <a:t>K=3 classes / per template</a:t>
            </a:r>
          </a:p>
          <a:p>
            <a:r>
              <a:rPr lang="en-US" dirty="0" smtClean="0"/>
              <a:t>Inference </a:t>
            </a:r>
            <a:r>
              <a:rPr lang="en-US" dirty="0" smtClean="0"/>
              <a:t>(recursive </a:t>
            </a:r>
            <a:r>
              <a:rPr lang="en-US" dirty="0" smtClean="0"/>
              <a:t>optimization):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Supervised </a:t>
            </a:r>
            <a:r>
              <a:rPr lang="en-US" dirty="0"/>
              <a:t>l</a:t>
            </a:r>
            <a:r>
              <a:rPr lang="en-US" dirty="0" smtClean="0"/>
              <a:t>earning (structure-</a:t>
            </a:r>
            <a:r>
              <a:rPr lang="en-US" dirty="0" err="1"/>
              <a:t>p</a:t>
            </a:r>
            <a:r>
              <a:rPr lang="en-US" dirty="0" err="1" smtClean="0"/>
              <a:t>erceptron</a:t>
            </a:r>
            <a:r>
              <a:rPr lang="en-US" dirty="0" smtClean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82613" y="3733800"/>
          <a:ext cx="8053387" cy="1447800"/>
        </p:xfrm>
        <a:graphic>
          <a:graphicData uri="http://schemas.openxmlformats.org/presentationml/2006/ole">
            <p:oleObj spid="_x0000_s7172" name="Equation" r:id="rId3" imgW="3492360" imgH="63468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895600" y="1600200"/>
          <a:ext cx="1595438" cy="565150"/>
        </p:xfrm>
        <a:graphic>
          <a:graphicData uri="http://schemas.openxmlformats.org/presentationml/2006/ole">
            <p:oleObj spid="_x0000_s7174" name="Equation" r:id="rId4" imgW="672840" imgH="22860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705600" y="3152053"/>
          <a:ext cx="1828800" cy="429347"/>
        </p:xfrm>
        <a:graphic>
          <a:graphicData uri="http://schemas.openxmlformats.org/presentationml/2006/ole">
            <p:oleObj spid="_x0000_s7175" name="Equation" r:id="rId5" imgW="901440" imgH="203040" progId="Equation.3">
              <p:embed/>
            </p:oleObj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37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4034" name="Picture 2" descr="C:\leo workspace\papers\paper image parsing 2008\figures\parsere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36" y="0"/>
            <a:ext cx="9162136" cy="690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838200" y="4114800"/>
          <a:ext cx="7924800" cy="20002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0667"/>
                <a:gridCol w="1645551"/>
                <a:gridCol w="1412341"/>
                <a:gridCol w="1490804"/>
                <a:gridCol w="1208637"/>
                <a:gridCol w="1066800"/>
              </a:tblGrid>
              <a:tr h="967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TextonBoost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Shotton</a:t>
                      </a:r>
                      <a:r>
                        <a:rPr lang="en-US" dirty="0" smtClean="0"/>
                        <a:t> et al.</a:t>
                      </a:r>
                    </a:p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PLSA-MRF</a:t>
                      </a:r>
                    </a:p>
                    <a:p>
                      <a:r>
                        <a:rPr lang="en-US" dirty="0" err="1" smtClean="0"/>
                        <a:t>Berbeek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AutoContext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Tu 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Classifier </a:t>
                      </a:r>
                    </a:p>
                    <a:p>
                      <a:r>
                        <a:rPr lang="en-US" dirty="0" smtClean="0"/>
                        <a:t>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HIM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RCM-2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92453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2453"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 </a:t>
                      </a:r>
                    </a:p>
                    <a:p>
                      <a:r>
                        <a:rPr lang="en-US" dirty="0" smtClean="0"/>
                        <a:t>69</a:t>
                      </a:r>
                      <a:r>
                        <a:rPr lang="en-US" baseline="0" dirty="0" smtClean="0"/>
                        <a:t> (Classifier)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362200"/>
          <a:ext cx="71628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23257"/>
                <a:gridCol w="957943"/>
                <a:gridCol w="609600"/>
                <a:gridCol w="1447800"/>
                <a:gridCol w="15240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r>
                        <a:rPr lang="en-US" baseline="0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Image Understanding </a:t>
            </a:r>
            <a:br>
              <a:rPr lang="en-US" dirty="0" smtClean="0"/>
            </a:br>
            <a:r>
              <a:rPr lang="en-US" dirty="0" smtClean="0"/>
              <a:t> Scaling up: RCM-?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599" y="3581400"/>
            <a:ext cx="49320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533400" y="2590800"/>
          <a:ext cx="8153400" cy="1371600"/>
        </p:xfrm>
        <a:graphic>
          <a:graphicData uri="http://schemas.openxmlformats.org/presentationml/2006/ole">
            <p:oleObj spid="_x0000_s77826" name="Equation" r:id="rId5" imgW="4038480" imgH="6858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0" y="15240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It is all about the representation of y, i.e. visual patterns.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Low dimension;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simple sufficient statistics.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I: </a:t>
            </a:r>
            <a:r>
              <a:rPr lang="en-US" dirty="0" smtClean="0"/>
              <a:t>flat MRF </a:t>
            </a:r>
            <a:r>
              <a:rPr lang="en-US" dirty="0" smtClean="0"/>
              <a:t>Representation for </a:t>
            </a:r>
            <a:br>
              <a:rPr lang="en-US" dirty="0" smtClean="0"/>
            </a:br>
            <a:r>
              <a:rPr lang="en-US" dirty="0" smtClean="0"/>
              <a:t>Deformable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09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92188" y="4038600"/>
          <a:ext cx="2995612" cy="838200"/>
        </p:xfrm>
        <a:graphic>
          <a:graphicData uri="http://schemas.openxmlformats.org/presentationml/2006/ole">
            <p:oleObj spid="_x0000_s72706" name="Equation" r:id="rId4" imgW="1155600" imgH="39348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50875" y="2016125"/>
          <a:ext cx="3249613" cy="996950"/>
        </p:xfrm>
        <a:graphic>
          <a:graphicData uri="http://schemas.openxmlformats.org/presentationml/2006/ole">
            <p:oleObj spid="_x0000_s72707" name="Equation" r:id="rId5" imgW="1371600" imgH="457200" progId="Equation.3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060575" y="2971799"/>
          <a:ext cx="1095660" cy="904875"/>
        </p:xfrm>
        <a:graphic>
          <a:graphicData uri="http://schemas.openxmlformats.org/presentationml/2006/ole">
            <p:oleObj spid="_x0000_s72708" name="Equation" r:id="rId6" imgW="139680" imgH="13968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4267200" y="2514600"/>
            <a:ext cx="129540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86200" y="3733800"/>
            <a:ext cx="1219200" cy="609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86400" y="14872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y: </a:t>
            </a:r>
            <a:r>
              <a:rPr lang="en-US" dirty="0" smtClean="0"/>
              <a:t>states of nodes, e.g. position </a:t>
            </a:r>
            <a:r>
              <a:rPr lang="en-US" dirty="0" smtClean="0"/>
              <a:t>of object </a:t>
            </a:r>
            <a:r>
              <a:rPr lang="en-US" dirty="0" smtClean="0"/>
              <a:t>parts (unobservable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648200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: Image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62400" y="1715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spatial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deformation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7600" y="3392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image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features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" y="5657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Deformable Template. Yuille </a:t>
            </a:r>
            <a:r>
              <a:rPr lang="en-US" dirty="0" smtClean="0"/>
              <a:t>91</a:t>
            </a:r>
            <a:endParaRPr lang="en-US" dirty="0" smtClean="0"/>
          </a:p>
          <a:p>
            <a:r>
              <a:rPr lang="en-US" dirty="0" smtClean="0"/>
              <a:t>POP. </a:t>
            </a:r>
            <a:r>
              <a:rPr lang="en-US" dirty="0" err="1" smtClean="0"/>
              <a:t>Yali</a:t>
            </a:r>
            <a:r>
              <a:rPr lang="en-US" dirty="0" smtClean="0"/>
              <a:t> et al.  02</a:t>
            </a:r>
          </a:p>
          <a:p>
            <a:r>
              <a:rPr lang="en-US" dirty="0" smtClean="0"/>
              <a:t>Constellation Model. Perona et al. 03</a:t>
            </a:r>
          </a:p>
          <a:p>
            <a:r>
              <a:rPr lang="en-US" dirty="0" smtClean="0"/>
              <a:t>Active Basis. Wu et al. 07.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257800" y="2286000"/>
            <a:ext cx="2808135" cy="3383341"/>
            <a:chOff x="5867400" y="1950659"/>
            <a:chExt cx="2808135" cy="3383341"/>
          </a:xfrm>
        </p:grpSpPr>
        <p:grpSp>
          <p:nvGrpSpPr>
            <p:cNvPr id="84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87" name="Straight Arrow Connector 86"/>
            <p:cNvCxnSpPr>
              <a:stCxn id="102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1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Principle: Recursive Composition </a:t>
            </a:r>
          </a:p>
          <a:p>
            <a:r>
              <a:rPr lang="en-US" dirty="0" smtClean="0"/>
              <a:t>RCMs for Object and Scene Parsing</a:t>
            </a:r>
          </a:p>
          <a:p>
            <a:r>
              <a:rPr lang="en-US" dirty="0" smtClean="0"/>
              <a:t>Compact modeling, rapid inference, efficient learning </a:t>
            </a:r>
          </a:p>
          <a:p>
            <a:r>
              <a:rPr lang="en-US" dirty="0" smtClean="0"/>
              <a:t>Future: Practical Image Understanding </a:t>
            </a:r>
            <a:r>
              <a:rPr lang="en-US" dirty="0" smtClean="0"/>
              <a:t>System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2" descr="C:\Users\leo\Documents\website\HumanModel1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419600"/>
            <a:ext cx="1219200" cy="128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343400"/>
            <a:ext cx="1600200" cy="132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91000"/>
            <a:ext cx="2667000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Calibri" pitchFamily="34" charset="0"/>
              </a:rPr>
              <a:t>Three </a:t>
            </a:r>
            <a:r>
              <a:rPr lang="en-US" altLang="zh-CN" dirty="0">
                <a:latin typeface="Calibri" pitchFamily="34" charset="0"/>
              </a:rPr>
              <a:t>A</a:t>
            </a:r>
            <a:r>
              <a:rPr lang="en-US" altLang="zh-CN" dirty="0" smtClean="0">
                <a:latin typeface="Calibri" pitchFamily="34" charset="0"/>
              </a:rPr>
              <a:t>spects</a:t>
            </a:r>
            <a:r>
              <a:rPr lang="en-US" altLang="zh-CN" dirty="0" smtClean="0">
                <a:latin typeface="Calibri" pitchFamily="34" charset="0"/>
              </a:rPr>
              <a:t>: </a:t>
            </a:r>
            <a:br>
              <a:rPr lang="en-US" altLang="zh-CN" dirty="0" smtClean="0">
                <a:latin typeface="Calibri" pitchFamily="34" charset="0"/>
              </a:rPr>
            </a:br>
            <a:r>
              <a:rPr lang="en-US" dirty="0" smtClean="0"/>
              <a:t>Modeling-Inference-Learning</a:t>
            </a:r>
            <a:endParaRPr lang="en-US" altLang="zh-CN" dirty="0" smtClean="0">
              <a:latin typeface="Calibri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57200" y="16002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 dirty="0" smtClean="0">
                <a:solidFill>
                  <a:srgbClr val="C00000"/>
                </a:solidFill>
              </a:rPr>
              <a:t>Modeling</a:t>
            </a:r>
            <a:r>
              <a:rPr lang="en-US" altLang="zh-CN" sz="2800" dirty="0" smtClean="0"/>
              <a:t>:</a:t>
            </a:r>
            <a:endParaRPr lang="en-US" altLang="zh-CN" sz="2800" dirty="0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457200" y="2133600"/>
            <a:ext cx="594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CN" sz="2800" dirty="0" smtClean="0"/>
              <a:t>Forms of sufficient statistics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CN" sz="2800" dirty="0" smtClean="0"/>
              <a:t>Graphical structure: loops, layers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zh-CN" sz="2800" dirty="0" smtClean="0"/>
              <a:t>Complexity: numbers of parameters, nodes, edges. 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  <a:latin typeface="Calibri" pitchFamily="34" charset="0"/>
              </a:rPr>
              <a:t>Inference</a:t>
            </a:r>
            <a:r>
              <a:rPr lang="en-US" altLang="zh-CN" sz="2400" dirty="0" smtClean="0">
                <a:latin typeface="Calibri" pitchFamily="34" charset="0"/>
              </a:rPr>
              <a:t> </a:t>
            </a:r>
            <a:r>
              <a:rPr lang="en-US" altLang="zh-CN" sz="2400" dirty="0" smtClean="0">
                <a:latin typeface="Calibri" pitchFamily="34" charset="0"/>
                <a:sym typeface="Wingdings" pitchFamily="2" charset="2"/>
              </a:rPr>
              <a:t>(recognition/matching)</a:t>
            </a:r>
            <a:r>
              <a:rPr lang="en-US" altLang="zh-CN" sz="2400" dirty="0" smtClean="0">
                <a:latin typeface="Calibri" pitchFamily="34" charset="0"/>
              </a:rPr>
              <a:t> </a:t>
            </a: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Calibri" pitchFamily="34" charset="0"/>
              </a:rPr>
              <a:t>Large state space of y (pose)</a:t>
            </a: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  <a:latin typeface="Calibri" pitchFamily="34" charset="0"/>
              </a:rPr>
              <a:t>Learning</a:t>
            </a: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Calibri" pitchFamily="34" charset="0"/>
              </a:rPr>
              <a:t>Estimate the parameters</a:t>
            </a:r>
          </a:p>
          <a:p>
            <a:pPr marL="800100" lvl="2" indent="-34290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Calibri" pitchFamily="34" charset="0"/>
              </a:rPr>
              <a:t>Induce the structures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endParaRPr lang="en-US" altLang="zh-CN" sz="2800" dirty="0" smtClean="0"/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>
              <a:latin typeface="Calibri" pitchFamily="34" charset="0"/>
            </a:endParaRP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676400" y="4953000"/>
          <a:ext cx="2743200" cy="615461"/>
        </p:xfrm>
        <a:graphic>
          <a:graphicData uri="http://schemas.openxmlformats.org/presentationml/2006/ole">
            <p:oleObj spid="_x0000_s73732" name="Equation" r:id="rId4" imgW="1257120" imgH="342720" progId="Equation.3">
              <p:embed/>
            </p:oleObj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5867400" y="2819400"/>
            <a:ext cx="2808135" cy="3383341"/>
            <a:chOff x="5867400" y="1950659"/>
            <a:chExt cx="2808135" cy="3383341"/>
          </a:xfrm>
        </p:grpSpPr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73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67" name="Straight Arrow Connector 66"/>
            <p:cNvCxnSpPr>
              <a:stCxn id="79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8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flat MRF is not good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Spare nodes and less long-range correlation</a:t>
            </a:r>
          </a:p>
          <a:p>
            <a:pPr>
              <a:buNone/>
            </a:pPr>
            <a:r>
              <a:rPr lang="en-US" dirty="0"/>
              <a:t>	 </a:t>
            </a:r>
            <a:r>
              <a:rPr lang="en-US" dirty="0" smtClean="0"/>
              <a:t>=</a:t>
            </a:r>
            <a:r>
              <a:rPr lang="en-US" dirty="0" smtClean="0"/>
              <a:t>&gt; less representation Power</a:t>
            </a:r>
          </a:p>
          <a:p>
            <a:r>
              <a:rPr lang="en-US" dirty="0" smtClean="0"/>
              <a:t>More nodes and edges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=</a:t>
            </a:r>
            <a:r>
              <a:rPr lang="en-US" dirty="0" smtClean="0"/>
              <a:t>&gt; more computational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943600" y="3169859"/>
            <a:ext cx="2808135" cy="3383341"/>
            <a:chOff x="5867400" y="1950659"/>
            <a:chExt cx="2808135" cy="3383341"/>
          </a:xfrm>
        </p:grpSpPr>
        <p:grpSp>
          <p:nvGrpSpPr>
            <p:cNvPr id="53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8"/>
              <p:cNvSpPr>
                <a:spLocks noChangeShapeType="1"/>
              </p:cNvSpPr>
              <p:nvPr/>
            </p:nvSpPr>
            <p:spPr bwMode="auto">
              <a:xfrm>
                <a:off x="1143000" y="5029200"/>
                <a:ext cx="3200400" cy="2286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2514600" y="4191000"/>
                <a:ext cx="1828800" cy="10668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162800" y="2103059"/>
              <a:ext cx="685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C00000"/>
                  </a:solidFill>
                </a:rPr>
                <a:t>?</a:t>
              </a:r>
              <a:endParaRPr lang="en-US" sz="6600" dirty="0">
                <a:solidFill>
                  <a:srgbClr val="C00000"/>
                </a:solidFill>
              </a:endParaRPr>
            </a:p>
          </p:txBody>
        </p: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56" name="Straight Arrow Connector 55"/>
            <p:cNvCxnSpPr>
              <a:stCxn id="68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7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70" idx="0"/>
            </p:cNvCxnSpPr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RCM-1: the Probabilistic Formulation</a:t>
            </a:r>
            <a:endParaRPr lang="en-US" dirty="0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-15875" y="1600203"/>
          <a:ext cx="9159875" cy="1600200"/>
        </p:xfrm>
        <a:graphic>
          <a:graphicData uri="http://schemas.openxmlformats.org/presentationml/2006/ole">
            <p:oleObj spid="_x0000_s70658" name="Equation" r:id="rId3" imgW="4190760" imgH="685800" progId="Equation.3">
              <p:embed/>
            </p:oleObj>
          </a:graphicData>
        </a:graphic>
      </p:graphicFrame>
      <p:cxnSp>
        <p:nvCxnSpPr>
          <p:cNvPr id="66" name="Straight Connector 65"/>
          <p:cNvCxnSpPr/>
          <p:nvPr/>
        </p:nvCxnSpPr>
        <p:spPr>
          <a:xfrm rot="5400000" flipH="1" flipV="1">
            <a:off x="8192294" y="1561309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1143000" y="1447801"/>
            <a:ext cx="71628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1029494" y="1561309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106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Recursion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3505200" y="2819400"/>
          <a:ext cx="914400" cy="609600"/>
        </p:xfrm>
        <a:graphic>
          <a:graphicData uri="http://schemas.openxmlformats.org/presentationml/2006/ole">
            <p:oleObj spid="_x0000_s70665" name="Equation" r:id="rId4" imgW="330120" imgH="241200" progId="Equation.3">
              <p:embed/>
            </p:oleObj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4343400" y="28911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(position, scale, orientation)</a:t>
            </a:r>
            <a:endParaRPr lang="en-US" sz="24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76200" y="3124200"/>
            <a:ext cx="5181600" cy="3352800"/>
            <a:chOff x="76200" y="3429000"/>
            <a:chExt cx="5029200" cy="3759512"/>
          </a:xfrm>
        </p:grpSpPr>
        <p:sp useBgFill="1">
          <p:nvSpPr>
            <p:cNvPr id="79" name="Rectangle 78"/>
            <p:cNvSpPr/>
            <p:nvPr/>
          </p:nvSpPr>
          <p:spPr>
            <a:xfrm>
              <a:off x="2362200" y="34290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2" name="Rectangle 81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3" name="Rectangle 82"/>
            <p:cNvSpPr/>
            <p:nvPr/>
          </p:nvSpPr>
          <p:spPr>
            <a:xfrm>
              <a:off x="23622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6" name="Rectangle 85"/>
            <p:cNvSpPr/>
            <p:nvPr/>
          </p:nvSpPr>
          <p:spPr>
            <a:xfrm>
              <a:off x="6096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1" name="Rectangle 90"/>
            <p:cNvSpPr/>
            <p:nvPr/>
          </p:nvSpPr>
          <p:spPr>
            <a:xfrm>
              <a:off x="1143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2" name="Rectangle 91"/>
            <p:cNvSpPr/>
            <p:nvPr/>
          </p:nvSpPr>
          <p:spPr>
            <a:xfrm>
              <a:off x="609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3" name="Rectangle 92"/>
            <p:cNvSpPr/>
            <p:nvPr/>
          </p:nvSpPr>
          <p:spPr>
            <a:xfrm>
              <a:off x="76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4" name="Rectangle 93"/>
            <p:cNvSpPr/>
            <p:nvPr/>
          </p:nvSpPr>
          <p:spPr>
            <a:xfrm>
              <a:off x="2895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5" name="Rectangle 94"/>
            <p:cNvSpPr/>
            <p:nvPr/>
          </p:nvSpPr>
          <p:spPr>
            <a:xfrm>
              <a:off x="2362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6" name="Rectangle 95"/>
            <p:cNvSpPr/>
            <p:nvPr/>
          </p:nvSpPr>
          <p:spPr>
            <a:xfrm>
              <a:off x="18288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7" name="Rectangle 96"/>
            <p:cNvSpPr/>
            <p:nvPr/>
          </p:nvSpPr>
          <p:spPr>
            <a:xfrm>
              <a:off x="4800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8" name="Rectangle 97"/>
            <p:cNvSpPr/>
            <p:nvPr/>
          </p:nvSpPr>
          <p:spPr>
            <a:xfrm>
              <a:off x="4191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9" name="Rectangle 98"/>
            <p:cNvSpPr/>
            <p:nvPr/>
          </p:nvSpPr>
          <p:spPr>
            <a:xfrm>
              <a:off x="3657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stCxn id="79" idx="2"/>
              <a:endCxn id="83" idx="0"/>
            </p:cNvCxnSpPr>
            <p:nvPr/>
          </p:nvCxnSpPr>
          <p:spPr>
            <a:xfrm rot="5400000">
              <a:off x="2324100" y="39243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3" idx="2"/>
            </p:cNvCxnSpPr>
            <p:nvPr/>
          </p:nvCxnSpPr>
          <p:spPr>
            <a:xfrm rot="5400000">
              <a:off x="2324100" y="46101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3" idx="2"/>
            </p:cNvCxnSpPr>
            <p:nvPr/>
          </p:nvCxnSpPr>
          <p:spPr>
            <a:xfrm rot="5400000">
              <a:off x="20574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3" idx="2"/>
            </p:cNvCxnSpPr>
            <p:nvPr/>
          </p:nvCxnSpPr>
          <p:spPr>
            <a:xfrm rot="16200000" flipH="1">
              <a:off x="2590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2" idx="0"/>
            </p:cNvCxnSpPr>
            <p:nvPr/>
          </p:nvCxnSpPr>
          <p:spPr>
            <a:xfrm rot="5400000">
              <a:off x="5722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6" idx="2"/>
            </p:cNvCxnSpPr>
            <p:nvPr/>
          </p:nvCxnSpPr>
          <p:spPr>
            <a:xfrm rot="5400000">
              <a:off x="304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1" idx="0"/>
            </p:cNvCxnSpPr>
            <p:nvPr/>
          </p:nvCxnSpPr>
          <p:spPr>
            <a:xfrm>
              <a:off x="763588" y="4419600"/>
              <a:ext cx="531812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98" idx="0"/>
            </p:cNvCxnSpPr>
            <p:nvPr/>
          </p:nvCxnSpPr>
          <p:spPr>
            <a:xfrm rot="5400000">
              <a:off x="41536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2" idx="2"/>
            </p:cNvCxnSpPr>
            <p:nvPr/>
          </p:nvCxnSpPr>
          <p:spPr>
            <a:xfrm rot="5400000">
              <a:off x="38862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2" idx="2"/>
            </p:cNvCxnSpPr>
            <p:nvPr/>
          </p:nvCxnSpPr>
          <p:spPr>
            <a:xfrm rot="16200000" flipH="1">
              <a:off x="4457700" y="4305300"/>
              <a:ext cx="381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79" idx="2"/>
            </p:cNvCxnSpPr>
            <p:nvPr/>
          </p:nvCxnSpPr>
          <p:spPr>
            <a:xfrm rot="5400000">
              <a:off x="1447800" y="3048000"/>
              <a:ext cx="381000" cy="1752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9" idx="2"/>
              <a:endCxn id="82" idx="0"/>
            </p:cNvCxnSpPr>
            <p:nvPr/>
          </p:nvCxnSpPr>
          <p:spPr>
            <a:xfrm rot="16200000" flipH="1">
              <a:off x="3238500" y="3009900"/>
              <a:ext cx="38100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4876800"/>
              <a:ext cx="3276600" cy="2311712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131" name="Straight Arrow Connector 130"/>
            <p:cNvCxnSpPr>
              <a:stCxn id="92" idx="2"/>
            </p:cNvCxnSpPr>
            <p:nvPr/>
          </p:nvCxnSpPr>
          <p:spPr>
            <a:xfrm rot="16200000" flipH="1">
              <a:off x="495300" y="5372100"/>
              <a:ext cx="1143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2222500" y="5397500"/>
              <a:ext cx="6096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94" idx="2"/>
            </p:cNvCxnSpPr>
            <p:nvPr/>
          </p:nvCxnSpPr>
          <p:spPr>
            <a:xfrm rot="5400000">
              <a:off x="2514601" y="5486401"/>
              <a:ext cx="914400" cy="152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91" idx="2"/>
            </p:cNvCxnSpPr>
            <p:nvPr/>
          </p:nvCxnSpPr>
          <p:spPr>
            <a:xfrm rot="16200000" flipH="1">
              <a:off x="1104900" y="5295900"/>
              <a:ext cx="8382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6" idx="2"/>
            </p:cNvCxnSpPr>
            <p:nvPr/>
          </p:nvCxnSpPr>
          <p:spPr>
            <a:xfrm rot="16200000" flipH="1">
              <a:off x="1485900" y="5600700"/>
              <a:ext cx="14478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3" idx="2"/>
              <a:endCxn id="130" idx="1"/>
            </p:cNvCxnSpPr>
            <p:nvPr/>
          </p:nvCxnSpPr>
          <p:spPr>
            <a:xfrm rot="16200000" flipH="1">
              <a:off x="107872" y="5226128"/>
              <a:ext cx="927256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99" idx="2"/>
            </p:cNvCxnSpPr>
            <p:nvPr/>
          </p:nvCxnSpPr>
          <p:spPr>
            <a:xfrm rot="5400000">
              <a:off x="3314700" y="4991100"/>
              <a:ext cx="381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98" idx="2"/>
            </p:cNvCxnSpPr>
            <p:nvPr/>
          </p:nvCxnSpPr>
          <p:spPr>
            <a:xfrm rot="5400000">
              <a:off x="3543300" y="5219700"/>
              <a:ext cx="914400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97" idx="2"/>
            </p:cNvCxnSpPr>
            <p:nvPr/>
          </p:nvCxnSpPr>
          <p:spPr>
            <a:xfrm rot="5400000">
              <a:off x="4152900" y="4991100"/>
              <a:ext cx="685800" cy="914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Box 183"/>
          <p:cNvSpPr txBox="1"/>
          <p:nvPr/>
        </p:nvSpPr>
        <p:spPr>
          <a:xfrm>
            <a:off x="5334000" y="35814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Multiple-level abstraction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Same, low dimension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More nodes and long-range correlation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1845048" cy="160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514600" y="685800"/>
          <a:ext cx="381000" cy="439737"/>
        </p:xfrm>
        <a:graphic>
          <a:graphicData uri="http://schemas.openxmlformats.org/presentationml/2006/ole">
            <p:oleObj spid="_x0000_s4098" name="Visio" r:id="rId6" imgW="206617" imgH="440177" progId="Visio.Drawing.11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 -1: multi-level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382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Data terms: image features (edge, Gabor…)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2667000"/>
            <a:ext cx="4951413" cy="1066800"/>
            <a:chOff x="1068387" y="2209800"/>
            <a:chExt cx="7543800" cy="1905000"/>
          </a:xfrm>
        </p:grpSpPr>
        <p:pic>
          <p:nvPicPr>
            <p:cNvPr id="4" name="Picture 9" descr="Gabor_filte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3326" y="2618014"/>
              <a:ext cx="990601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\\incubation24\VOC2006\I00000\gray\ch00_rot00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8387" y="2209800"/>
              <a:ext cx="2516188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\\incubation24\VOC2006\I00000\DooG1\ch02_rot00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6000" y="2209800"/>
              <a:ext cx="251618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3735387" y="2743200"/>
              <a:ext cx="39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*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5487987" y="2667000"/>
              <a:ext cx="39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</p:grp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438400" y="1828800"/>
          <a:ext cx="4648200" cy="752475"/>
        </p:xfrm>
        <a:graphic>
          <a:graphicData uri="http://schemas.openxmlformats.org/presentationml/2006/ole">
            <p:oleObj spid="_x0000_s76802" name="Equation" r:id="rId7" imgW="2565360" imgH="419040" progId="Equation.3">
              <p:embed/>
            </p:oleObj>
          </a:graphicData>
        </a:graphic>
      </p:graphicFrame>
      <p:pic>
        <p:nvPicPr>
          <p:cNvPr id="11" name="Picture 16" descr="\\incubation24\VOC2006\I00000\canny8\ch00_rot00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667000"/>
            <a:ext cx="14090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876800" y="39373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Position, </a:t>
            </a:r>
            <a:endParaRPr lang="en-US" sz="2000" dirty="0" smtClean="0"/>
          </a:p>
          <a:p>
            <a:r>
              <a:rPr lang="en-US" sz="2000" dirty="0" smtClean="0"/>
              <a:t>Scale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r>
              <a:rPr lang="en-US" sz="2000" dirty="0" smtClean="0"/>
              <a:t>Orientation</a:t>
            </a:r>
            <a:endParaRPr lang="en-US" sz="20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6705600" y="3962400"/>
            <a:ext cx="2057400" cy="1564416"/>
            <a:chOff x="7162800" y="4419600"/>
            <a:chExt cx="2057400" cy="1564416"/>
          </a:xfrm>
        </p:grpSpPr>
        <p:sp>
          <p:nvSpPr>
            <p:cNvPr id="21" name="Oval 20"/>
            <p:cNvSpPr/>
            <p:nvPr/>
          </p:nvSpPr>
          <p:spPr>
            <a:xfrm>
              <a:off x="7162800" y="4419600"/>
              <a:ext cx="762000" cy="76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82000" y="4572000"/>
              <a:ext cx="838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543800" y="5450616"/>
              <a:ext cx="609600" cy="533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endCxn id="21" idx="7"/>
            </p:cNvCxnSpPr>
            <p:nvPr/>
          </p:nvCxnSpPr>
          <p:spPr>
            <a:xfrm rot="5400000" flipH="1" flipV="1">
              <a:off x="7543800" y="4531192"/>
              <a:ext cx="269408" cy="2694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43800" y="4800600"/>
              <a:ext cx="1259301" cy="1483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7244964" y="5111364"/>
              <a:ext cx="914400" cy="2928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848600" y="4953000"/>
              <a:ext cx="950840" cy="762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23" idx="5"/>
            </p:cNvCxnSpPr>
            <p:nvPr/>
          </p:nvCxnSpPr>
          <p:spPr>
            <a:xfrm>
              <a:off x="8809552" y="4953000"/>
              <a:ext cx="287896" cy="2694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24" idx="3"/>
            </p:cNvCxnSpPr>
            <p:nvPr/>
          </p:nvCxnSpPr>
          <p:spPr>
            <a:xfrm rot="10800000" flipV="1">
              <a:off x="7633074" y="5714999"/>
              <a:ext cx="215526" cy="1909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7519480" y="47584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763000" y="491895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819416" y="56728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5029200"/>
            <a:ext cx="24841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flipV="1">
            <a:off x="6096000" y="5410200"/>
            <a:ext cx="9144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648200" y="5562600"/>
            <a:ext cx="533400" cy="609600"/>
          </a:xfrm>
          <a:prstGeom prst="rect">
            <a:avLst/>
          </a:prstGeom>
          <a:noFill/>
          <a:ln>
            <a:solidFill>
              <a:srgbClr val="216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257800" y="5867400"/>
            <a:ext cx="45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76800" y="6324600"/>
            <a:ext cx="304800" cy="3048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381000" y="3810000"/>
            <a:ext cx="3810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 terms: triplet-shape d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escriptors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Gaussian potential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Translation, rotation, scale invariant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6096000" y="4343400"/>
            <a:ext cx="4572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9495</TotalTime>
  <Words>1328</Words>
  <Application>Microsoft Office PowerPoint</Application>
  <PresentationFormat>On-screen Show (4:3)</PresentationFormat>
  <Paragraphs>402</Paragraphs>
  <Slides>40</Slides>
  <Notes>20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C:\leo workspace\talks\Figures\Figures\USL\US_Hier(1).vsd\Drawing\~Page-1\Sheet.122</vt:lpstr>
      <vt:lpstr>Microsoft Equation 3.0</vt:lpstr>
      <vt:lpstr>Equation</vt:lpstr>
      <vt:lpstr>Recursive Composition in Computer Vision</vt:lpstr>
      <vt:lpstr>Ideas behind Recursive Composition </vt:lpstr>
      <vt:lpstr>Basic Setup</vt:lpstr>
      <vt:lpstr>Example I: flat MRF Representation for  Deformable Object</vt:lpstr>
      <vt:lpstr>Three Aspects:  Modeling-Inference-Learning</vt:lpstr>
      <vt:lpstr>Why flat MRF is not good enough?</vt:lpstr>
      <vt:lpstr>RCM-1: the Probabilistic Formulation</vt:lpstr>
      <vt:lpstr>Slide 8</vt:lpstr>
      <vt:lpstr>RCM -1: multi-level potentials</vt:lpstr>
      <vt:lpstr>Modeling-Inference-Learning</vt:lpstr>
      <vt:lpstr>Modeling-Inference-Learning</vt:lpstr>
      <vt:lpstr>Structure-Perceptron Learning</vt:lpstr>
      <vt:lpstr>Structure-Perceptron Training</vt:lpstr>
      <vt:lpstr>Slide 14</vt:lpstr>
      <vt:lpstr>Segmentation and Parsing</vt:lpstr>
      <vt:lpstr>Performance Contribution of  Multi-Level Object Parts</vt:lpstr>
      <vt:lpstr> Why Recursive Composition? </vt:lpstr>
      <vt:lpstr>Modeling-Inference-Learning</vt:lpstr>
      <vt:lpstr>Recursive Learning</vt:lpstr>
      <vt:lpstr>Slide 20</vt:lpstr>
      <vt:lpstr>Slide 21</vt:lpstr>
      <vt:lpstr>10 images for training</vt:lpstr>
      <vt:lpstr>From Generic Features to  Object Structures</vt:lpstr>
      <vt:lpstr>Template Matching</vt:lpstr>
      <vt:lpstr>Multi-Level Computational Complexity</vt:lpstr>
      <vt:lpstr>Comparisons</vt:lpstr>
      <vt:lpstr>Slide 27</vt:lpstr>
      <vt:lpstr>RCM-1 for Articulated Object</vt:lpstr>
      <vt:lpstr>AND/OR Graph for Horse</vt:lpstr>
      <vt:lpstr>AND/OR Graph for Human Body</vt:lpstr>
      <vt:lpstr>Slide 31</vt:lpstr>
      <vt:lpstr>Example II: Scene Parsing  Recursive Composition is General? </vt:lpstr>
      <vt:lpstr>Image Representation:  Recursive Composition</vt:lpstr>
      <vt:lpstr>Segmentation and Recognition Template</vt:lpstr>
      <vt:lpstr>RCM-2: Scene Parsing</vt:lpstr>
      <vt:lpstr>Modeling-Inference and Learning</vt:lpstr>
      <vt:lpstr>Slide 37</vt:lpstr>
      <vt:lpstr>Comparisons</vt:lpstr>
      <vt:lpstr>Complete Image Understanding   Scaling up: RCM-?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Compositional Learning in Computer Vision</dc:title>
  <dc:creator>leo</dc:creator>
  <cp:lastModifiedBy>leo</cp:lastModifiedBy>
  <cp:revision>45</cp:revision>
  <dcterms:created xsi:type="dcterms:W3CDTF">2006-08-16T00:00:00Z</dcterms:created>
  <dcterms:modified xsi:type="dcterms:W3CDTF">2009-02-09T03:10:04Z</dcterms:modified>
</cp:coreProperties>
</file>