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61"/>
  </p:notesMasterIdLst>
  <p:sldIdLst>
    <p:sldId id="256" r:id="rId2"/>
    <p:sldId id="390" r:id="rId3"/>
    <p:sldId id="260" r:id="rId4"/>
    <p:sldId id="384" r:id="rId5"/>
    <p:sldId id="257" r:id="rId6"/>
    <p:sldId id="397" r:id="rId7"/>
    <p:sldId id="398" r:id="rId8"/>
    <p:sldId id="399" r:id="rId9"/>
    <p:sldId id="346" r:id="rId10"/>
    <p:sldId id="347" r:id="rId11"/>
    <p:sldId id="348" r:id="rId12"/>
    <p:sldId id="401" r:id="rId13"/>
    <p:sldId id="402" r:id="rId14"/>
    <p:sldId id="349" r:id="rId15"/>
    <p:sldId id="383" r:id="rId16"/>
    <p:sldId id="382" r:id="rId17"/>
    <p:sldId id="350" r:id="rId18"/>
    <p:sldId id="387" r:id="rId19"/>
    <p:sldId id="351" r:id="rId20"/>
    <p:sldId id="352" r:id="rId21"/>
    <p:sldId id="280" r:id="rId22"/>
    <p:sldId id="282" r:id="rId23"/>
    <p:sldId id="353" r:id="rId24"/>
    <p:sldId id="354" r:id="rId25"/>
    <p:sldId id="355" r:id="rId26"/>
    <p:sldId id="281" r:id="rId27"/>
    <p:sldId id="356" r:id="rId28"/>
    <p:sldId id="391" r:id="rId29"/>
    <p:sldId id="392" r:id="rId30"/>
    <p:sldId id="393" r:id="rId31"/>
    <p:sldId id="394" r:id="rId32"/>
    <p:sldId id="395" r:id="rId33"/>
    <p:sldId id="357" r:id="rId34"/>
    <p:sldId id="358" r:id="rId35"/>
    <p:sldId id="359" r:id="rId36"/>
    <p:sldId id="360" r:id="rId37"/>
    <p:sldId id="361" r:id="rId38"/>
    <p:sldId id="362" r:id="rId39"/>
    <p:sldId id="363" r:id="rId40"/>
    <p:sldId id="364" r:id="rId41"/>
    <p:sldId id="386" r:id="rId42"/>
    <p:sldId id="365" r:id="rId43"/>
    <p:sldId id="366" r:id="rId44"/>
    <p:sldId id="367" r:id="rId45"/>
    <p:sldId id="368" r:id="rId46"/>
    <p:sldId id="369" r:id="rId47"/>
    <p:sldId id="375" r:id="rId48"/>
    <p:sldId id="377" r:id="rId49"/>
    <p:sldId id="312" r:id="rId50"/>
    <p:sldId id="313" r:id="rId51"/>
    <p:sldId id="314" r:id="rId52"/>
    <p:sldId id="381" r:id="rId53"/>
    <p:sldId id="317" r:id="rId54"/>
    <p:sldId id="315" r:id="rId55"/>
    <p:sldId id="379" r:id="rId56"/>
    <p:sldId id="380" r:id="rId57"/>
    <p:sldId id="316" r:id="rId58"/>
    <p:sldId id="378" r:id="rId59"/>
    <p:sldId id="323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85" autoAdjust="0"/>
    <p:restoredTop sz="83667" autoAdjust="0"/>
  </p:normalViewPr>
  <p:slideViewPr>
    <p:cSldViewPr>
      <p:cViewPr varScale="1">
        <p:scale>
          <a:sx n="65" d="100"/>
          <a:sy n="65" d="100"/>
        </p:scale>
        <p:origin x="-132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28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17.wmf"/><Relationship Id="rId7" Type="http://schemas.openxmlformats.org/officeDocument/2006/relationships/image" Target="../media/image86.wmf"/><Relationship Id="rId2" Type="http://schemas.openxmlformats.org/officeDocument/2006/relationships/image" Target="../media/image16.wmf"/><Relationship Id="rId1" Type="http://schemas.openxmlformats.org/officeDocument/2006/relationships/image" Target="../media/image82.wmf"/><Relationship Id="rId6" Type="http://schemas.openxmlformats.org/officeDocument/2006/relationships/image" Target="../media/image85.wmf"/><Relationship Id="rId11" Type="http://schemas.openxmlformats.org/officeDocument/2006/relationships/image" Target="../media/image90.wmf"/><Relationship Id="rId5" Type="http://schemas.openxmlformats.org/officeDocument/2006/relationships/image" Target="../media/image84.wmf"/><Relationship Id="rId10" Type="http://schemas.openxmlformats.org/officeDocument/2006/relationships/image" Target="../media/image89.wmf"/><Relationship Id="rId4" Type="http://schemas.openxmlformats.org/officeDocument/2006/relationships/image" Target="../media/image83.wmf"/><Relationship Id="rId9" Type="http://schemas.openxmlformats.org/officeDocument/2006/relationships/image" Target="../media/image8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E4CE0-024B-4D41-A80A-A1EE27D48D08}" type="datetimeFigureOut">
              <a:rPr lang="en-US" smtClean="0"/>
              <a:pPr/>
              <a:t>12/11/2008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6888B-87AA-4794-97F7-FAA86B61B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Thanks</a:t>
            </a:r>
            <a:r>
              <a:rPr lang="en-US" baseline="0" dirty="0" smtClean="0"/>
              <a:t>!</a:t>
            </a:r>
          </a:p>
          <a:p>
            <a:endParaRPr lang="en-US" dirty="0" smtClean="0"/>
          </a:p>
          <a:p>
            <a:r>
              <a:rPr lang="en-US" dirty="0" smtClean="0"/>
              <a:t>Why computer vision?</a:t>
            </a:r>
          </a:p>
          <a:p>
            <a:endParaRPr lang="en-US" dirty="0" smtClean="0"/>
          </a:p>
          <a:p>
            <a:r>
              <a:rPr lang="en-US" dirty="0" smtClean="0"/>
              <a:t>Vision is a pre-eminent pattern theoretic problem. The difficulty of</a:t>
            </a:r>
          </a:p>
          <a:p>
            <a:r>
              <a:rPr lang="en-US" dirty="0" smtClean="0"/>
              <a:t>vision arises from the complexity and ambiguity of natural images</a:t>
            </a:r>
          </a:p>
          <a:p>
            <a:endParaRPr lang="en-US" dirty="0" smtClean="0"/>
          </a:p>
          <a:p>
            <a:r>
              <a:rPr lang="en-US" dirty="0" smtClean="0"/>
              <a:t>The importance, and difficulty, of visual perception can be appreciated by realizing</a:t>
            </a:r>
          </a:p>
          <a:p>
            <a:r>
              <a:rPr lang="en-US" dirty="0" smtClean="0"/>
              <a:t>that the optic nerve is the largest nerve in the body and</a:t>
            </a:r>
          </a:p>
          <a:p>
            <a:r>
              <a:rPr lang="en-US" dirty="0" smtClean="0"/>
              <a:t>the visual cortex is estimated to be roughly half the size of the entire</a:t>
            </a:r>
          </a:p>
          <a:p>
            <a:r>
              <a:rPr lang="en-US" dirty="0" smtClean="0"/>
              <a:t>cortex. Hence designing a system that can perform the main tasks of</a:t>
            </a:r>
          </a:p>
          <a:p>
            <a:r>
              <a:rPr lang="en-US" dirty="0" smtClean="0"/>
              <a:t>vision – detecting and recognizing objects and interpreting images</a:t>
            </a:r>
          </a:p>
          <a:p>
            <a:r>
              <a:rPr lang="en-US" dirty="0" smtClean="0"/>
              <a:t>and scenes – is equivalent to a computational understanding of at</a:t>
            </a:r>
          </a:p>
          <a:p>
            <a:r>
              <a:rPr lang="en-US" dirty="0" smtClean="0"/>
              <a:t>least half the cortex.</a:t>
            </a:r>
          </a:p>
          <a:p>
            <a:endParaRPr lang="en-US" dirty="0" smtClean="0"/>
          </a:p>
          <a:p>
            <a:r>
              <a:rPr lang="en-US" dirty="0" smtClean="0"/>
              <a:t>But how is vision possible? learn to decode the complexity of real world images?</a:t>
            </a:r>
          </a:p>
          <a:p>
            <a:r>
              <a:rPr lang="en-US" dirty="0" smtClean="0"/>
              <a:t>It has been argued that vision, and other cognitive tasks, can be</a:t>
            </a:r>
          </a:p>
          <a:p>
            <a:r>
              <a:rPr lang="en-US" dirty="0" smtClean="0"/>
              <a:t>formulated in terms of probabilistic inference on structured</a:t>
            </a:r>
          </a:p>
          <a:p>
            <a:r>
              <a:rPr lang="en-US" dirty="0" smtClean="0"/>
              <a:t>Representations.</a:t>
            </a:r>
          </a:p>
          <a:p>
            <a:endParaRPr lang="en-US" dirty="0" smtClean="0"/>
          </a:p>
          <a:p>
            <a:r>
              <a:rPr lang="en-US" dirty="0" smtClean="0"/>
              <a:t>But how can these representations and</a:t>
            </a:r>
          </a:p>
          <a:p>
            <a:r>
              <a:rPr lang="en-US" dirty="0" smtClean="0"/>
              <a:t>probability distributions be learnt in an unsupervised way from real</a:t>
            </a:r>
          </a:p>
          <a:p>
            <a:r>
              <a:rPr lang="en-US" dirty="0" smtClean="0"/>
              <a:t>images? How can we perform efficient inference on these probability</a:t>
            </a:r>
          </a:p>
          <a:p>
            <a:r>
              <a:rPr lang="en-US" dirty="0" smtClean="0"/>
              <a:t>distributions? How can the system scale to deal with the large</a:t>
            </a:r>
          </a:p>
          <a:p>
            <a:r>
              <a:rPr lang="en-US" dirty="0" smtClean="0"/>
              <a:t>numbers of different objects in the world and the enormous variety</a:t>
            </a:r>
          </a:p>
          <a:p>
            <a:r>
              <a:rPr lang="en-US" dirty="0" smtClean="0"/>
              <a:t>of images and visual scenes?  These are critical questions that we</a:t>
            </a:r>
          </a:p>
          <a:p>
            <a:r>
              <a:rPr lang="en-US" dirty="0" smtClean="0"/>
              <a:t>address in this thesis.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Local window:</a:t>
            </a:r>
            <a:r>
              <a:rPr lang="en-US" sz="1200" baseline="0" dirty="0" smtClean="0"/>
              <a:t> </a:t>
            </a:r>
            <a:r>
              <a:rPr lang="en-US" dirty="0" smtClean="0"/>
              <a:t>(  x(+/- 5 ) * y(+/-5)* size (0.8~1.2) * rotation (+/-PI/6)</a:t>
            </a: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Leaf Node: scale (None); rotation (set by intensity gradient)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5D6298-D7AF-48D7-9810-6F33DE10508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7FFB3-6AD3-4C6A-9BB8-9406E8F94369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</a:t>
            </a:r>
            <a:r>
              <a:rPr lang="en-US" baseline="0" dirty="0" smtClean="0"/>
              <a:t> X is the input image Y is a tree 2tion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F876F-5852-4A5C-BAB9-9B1CD63008B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Predict the boundary of the object,</a:t>
            </a:r>
            <a:r>
              <a:rPr lang="en-US" baseline="0" dirty="0" smtClean="0"/>
              <a:t> recognize the pose of the object, locate the object parts. </a:t>
            </a:r>
          </a:p>
          <a:p>
            <a:r>
              <a:rPr lang="en-US" baseline="0" dirty="0" smtClean="0"/>
              <a:t>We will provide a general method which is able to solve these problems together. </a:t>
            </a:r>
            <a:endParaRPr lang="en-US" dirty="0" smtClean="0"/>
          </a:p>
          <a:p>
            <a:r>
              <a:rPr lang="en-US" dirty="0" smtClean="0"/>
              <a:t>Our principle</a:t>
            </a:r>
            <a:r>
              <a:rPr lang="en-US" baseline="0" dirty="0" smtClean="0"/>
              <a:t> will address all these issues. </a:t>
            </a:r>
          </a:p>
          <a:p>
            <a:r>
              <a:rPr lang="en-US" baseline="0" dirty="0" smtClean="0"/>
              <a:t>Vision is so complex.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two-dimensional nature of images makes it</a:t>
            </a:r>
          </a:p>
          <a:p>
            <a:r>
              <a:rPr lang="en-US" dirty="0" smtClean="0"/>
              <a:t>much hard to design efficient image understanding systems and the</a:t>
            </a:r>
          </a:p>
          <a:p>
            <a:r>
              <a:rPr lang="en-US" dirty="0" smtClean="0"/>
              <a:t>form of the representations is also unclear.</a:t>
            </a:r>
          </a:p>
          <a:p>
            <a:endParaRPr lang="en-US" dirty="0" smtClean="0"/>
          </a:p>
          <a:p>
            <a:r>
              <a:rPr lang="en-US" dirty="0" smtClean="0"/>
              <a:t>The key assumption to</a:t>
            </a:r>
          </a:p>
          <a:p>
            <a:r>
              <a:rPr lang="en-US" dirty="0" smtClean="0"/>
              <a:t>address these problems is that the visual world is recursively</a:t>
            </a:r>
          </a:p>
          <a:p>
            <a:r>
              <a:rPr lang="en-US" dirty="0" smtClean="0"/>
              <a:t>compositional.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introducing</a:t>
            </a:r>
          </a:p>
          <a:p>
            <a:r>
              <a:rPr lang="en-US" dirty="0" smtClean="0"/>
              <a:t>elementary visual constituents of recursion properties, we design</a:t>
            </a:r>
          </a:p>
          <a:p>
            <a:r>
              <a:rPr lang="en-US" dirty="0" smtClean="0"/>
              <a:t>recursively compositional systems for two basic image understanding</a:t>
            </a:r>
          </a:p>
          <a:p>
            <a:r>
              <a:rPr lang="en-US" dirty="0" smtClean="0"/>
              <a:t>problems, deformable object parsing and image parsing.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large template consists of a small number of sub-templates, and a sub-template consists of a small number of sub-sub-templates, and so 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Put spatial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</a:t>
            </a:r>
            <a:r>
              <a:rPr lang="en-US" baseline="0" dirty="0" smtClean="0"/>
              <a:t> X is the input image Y is a tree 2. triplet descriptor and </a:t>
            </a:r>
            <a:r>
              <a:rPr lang="en-US" baseline="0" dirty="0" err="1" smtClean="0"/>
              <a:t>gaussian</a:t>
            </a:r>
            <a:r>
              <a:rPr lang="en-US" baseline="0" dirty="0" smtClean="0"/>
              <a:t> dist. 3. gradient 4. exponential form 5. multi-level deformation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F876F-5852-4A5C-BAB9-9B1CD63008B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8542-5DB9-4310-8DF4-45688912286D}" type="datetime1">
              <a:rPr lang="en-US" smtClean="0"/>
              <a:pPr/>
              <a:t>12/11/2008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E204-99AD-41B5-98ED-8ED8BE56F245}" type="datetime1">
              <a:rPr lang="en-US" smtClean="0"/>
              <a:pPr/>
              <a:t>12/11/2008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4194-268D-4390-B556-CF740671F492}" type="datetime1">
              <a:rPr lang="en-US" smtClean="0"/>
              <a:pPr/>
              <a:t>12/11/2008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D7241-6E6A-4044-AD66-E3A224FF6E05}" type="datetime1">
              <a:rPr lang="en-US" altLang="zh-CN" smtClean="0"/>
              <a:pPr>
                <a:defRPr/>
              </a:pPr>
              <a:t>12/11/2008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611F2-BAAD-4FAF-B7C7-232F96D92CC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190B6-43C8-4950-9FA3-AAAFB91756A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A2D8-2ABD-462E-9B2A-94A89BA6FA52}" type="datetime1">
              <a:rPr lang="en-US" smtClean="0"/>
              <a:pPr/>
              <a:t>12/11/2008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42B1F-60EE-4C09-B452-7496FE0F91C0}" type="datetime1">
              <a:rPr lang="en-US" smtClean="0"/>
              <a:pPr/>
              <a:t>12/11/2008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8774-6E14-4CC9-8F58-4DC4704707DE}" type="datetime1">
              <a:rPr lang="en-US" smtClean="0"/>
              <a:pPr/>
              <a:t>12/11/2008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C8CA-F315-4C53-9896-DC5C040C0080}" type="datetime1">
              <a:rPr lang="en-US" smtClean="0"/>
              <a:pPr/>
              <a:t>12/11/2008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4811B-79CB-4CCC-996C-977D378AC5BE}" type="datetime1">
              <a:rPr lang="en-US" smtClean="0"/>
              <a:pPr/>
              <a:t>12/11/2008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73D8-51EC-4281-8185-360FB2820F02}" type="datetime1">
              <a:rPr lang="en-US" smtClean="0"/>
              <a:pPr/>
              <a:t>12/11/2008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35326-990B-4DC6-8F07-6EC48DEFDC2E}" type="datetime1">
              <a:rPr lang="en-US" smtClean="0"/>
              <a:pPr/>
              <a:t>12/11/2008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0833-07A4-451F-9FD0-939814E096CA}" type="datetime1">
              <a:rPr lang="en-US" smtClean="0"/>
              <a:pPr/>
              <a:t>12/11/2008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9EDB0-B73D-44E4-B5E2-C23C2B7968E7}" type="datetime1">
              <a:rPr lang="en-US" smtClean="0"/>
              <a:pPr/>
              <a:t>12/11/2008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file:///C:\leo%20workspace\talks\Figures\Figures\USL\US_Hier(1).vsd\Drawing\~Page-1\Sheet.122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9.png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image" Target="../media/image18.png"/><Relationship Id="rId9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18" Type="http://schemas.openxmlformats.org/officeDocument/2006/relationships/image" Target="../media/image71.jpeg"/><Relationship Id="rId3" Type="http://schemas.openxmlformats.org/officeDocument/2006/relationships/image" Target="../media/image56.wmf"/><Relationship Id="rId21" Type="http://schemas.openxmlformats.org/officeDocument/2006/relationships/image" Target="../media/image74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17" Type="http://schemas.openxmlformats.org/officeDocument/2006/relationships/image" Target="../media/image70.jpeg"/><Relationship Id="rId25" Type="http://schemas.openxmlformats.org/officeDocument/2006/relationships/image" Target="../media/image78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9.jpeg"/><Relationship Id="rId20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24" Type="http://schemas.openxmlformats.org/officeDocument/2006/relationships/image" Target="../media/image77.jpeg"/><Relationship Id="rId5" Type="http://schemas.openxmlformats.org/officeDocument/2006/relationships/image" Target="../media/image58.jpeg"/><Relationship Id="rId15" Type="http://schemas.openxmlformats.org/officeDocument/2006/relationships/image" Target="../media/image68.jpeg"/><Relationship Id="rId23" Type="http://schemas.openxmlformats.org/officeDocument/2006/relationships/image" Target="../media/image76.jpeg"/><Relationship Id="rId10" Type="http://schemas.openxmlformats.org/officeDocument/2006/relationships/image" Target="../media/image63.jpeg"/><Relationship Id="rId19" Type="http://schemas.openxmlformats.org/officeDocument/2006/relationships/image" Target="../media/image72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Relationship Id="rId22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oleObject" Target="../embeddings/oleObject20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1.png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22.bin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6.bin"/><Relationship Id="rId14" Type="http://schemas.openxmlformats.org/officeDocument/2006/relationships/oleObject" Target="../embeddings/oleObject21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24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Recursive Composition for Deformable Object Parsing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Leo Zhu</a:t>
            </a:r>
          </a:p>
          <a:p>
            <a:r>
              <a:rPr lang="en-US" dirty="0" smtClean="0"/>
              <a:t>CSAIL MIT </a:t>
            </a:r>
          </a:p>
          <a:p>
            <a:r>
              <a:rPr lang="en-US" dirty="0" smtClean="0"/>
              <a:t>Oct. 2008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Recursive Deformable Template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is Recursive Composition?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438400"/>
            <a:ext cx="535483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2514600"/>
            <a:ext cx="11144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2229" name="Object 5"/>
          <p:cNvGraphicFramePr>
            <a:graphicFrameLocks noChangeAspect="1"/>
          </p:cNvGraphicFramePr>
          <p:nvPr/>
        </p:nvGraphicFramePr>
        <p:xfrm>
          <a:off x="1752600" y="2819400"/>
          <a:ext cx="206375" cy="439737"/>
        </p:xfrm>
        <a:graphic>
          <a:graphicData uri="http://schemas.openxmlformats.org/presentationml/2006/ole">
            <p:oleObj spid="_x0000_s49154" name="Visio" r:id="rId6" imgW="206617" imgH="440177" progId="Visio.Drawing.11">
              <p:link updateAutomatic="1"/>
            </p:oleObj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57800" y="2057400"/>
            <a:ext cx="371335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The Probabilistic Formulation</a:t>
            </a:r>
            <a:endParaRPr lang="en-US" altLang="zh-CN" dirty="0" smtClean="0">
              <a:latin typeface="Calibri" pitchFamily="34" charset="0"/>
            </a:endParaRPr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457200" y="1600200"/>
            <a:ext cx="822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</p:txBody>
      </p:sp>
      <p:sp>
        <p:nvSpPr>
          <p:cNvPr id="3081" name="Rectangle 10"/>
          <p:cNvSpPr>
            <a:spLocks noChangeArrowheads="1"/>
          </p:cNvSpPr>
          <p:nvPr/>
        </p:nvSpPr>
        <p:spPr bwMode="auto">
          <a:xfrm>
            <a:off x="609600" y="1371600"/>
            <a:ext cx="7848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400" dirty="0" smtClean="0"/>
              <a:t>Input Image:       State:      (configuration of a Tree 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400" dirty="0" smtClean="0"/>
              <a:t>Hierarchical Log-Linear Form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400" dirty="0" smtClean="0"/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429000"/>
            <a:ext cx="460225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91" name="Line 58"/>
          <p:cNvSpPr>
            <a:spLocks noChangeShapeType="1"/>
          </p:cNvSpPr>
          <p:nvPr/>
        </p:nvSpPr>
        <p:spPr bwMode="auto">
          <a:xfrm flipH="1">
            <a:off x="3200400" y="34290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5943601" y="2590800"/>
          <a:ext cx="2895600" cy="533400"/>
        </p:xfrm>
        <a:graphic>
          <a:graphicData uri="http://schemas.openxmlformats.org/presentationml/2006/ole">
            <p:oleObj spid="_x0000_s50178" name="Equation" r:id="rId5" imgW="1346040" imgH="203040" progId="Equation.3">
              <p:embed/>
            </p:oleObj>
          </a:graphicData>
        </a:graphic>
      </p:graphicFrame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990600" y="2362200"/>
          <a:ext cx="4572000" cy="841375"/>
        </p:xfrm>
        <a:graphic>
          <a:graphicData uri="http://schemas.openxmlformats.org/presentationml/2006/ole">
            <p:oleObj spid="_x0000_s50179" name="Equation" r:id="rId6" imgW="2145960" imgH="406080" progId="Equation.3">
              <p:embed/>
            </p:oleObj>
          </a:graphicData>
        </a:graphic>
      </p:graphicFrame>
      <p:graphicFrame>
        <p:nvGraphicFramePr>
          <p:cNvPr id="1033" name="Object 9"/>
          <p:cNvGraphicFramePr>
            <a:graphicFrameLocks noChangeAspect="1"/>
          </p:cNvGraphicFramePr>
          <p:nvPr/>
        </p:nvGraphicFramePr>
        <p:xfrm>
          <a:off x="3581400" y="3200400"/>
          <a:ext cx="1619250" cy="328543"/>
        </p:xfrm>
        <a:graphic>
          <a:graphicData uri="http://schemas.openxmlformats.org/presentationml/2006/ole">
            <p:oleObj spid="_x0000_s50180" name="Equation" r:id="rId7" imgW="1168200" imgH="228600" progId="Equation.3">
              <p:embed/>
            </p:oleObj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4800600" y="1752600"/>
          <a:ext cx="3392488" cy="677863"/>
        </p:xfrm>
        <a:graphic>
          <a:graphicData uri="http://schemas.openxmlformats.org/presentationml/2006/ole">
            <p:oleObj spid="_x0000_s50181" name="Equation" r:id="rId8" imgW="2171520" imgH="419040" progId="Equation.3">
              <p:embed/>
            </p:oleObj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2773362" y="1527175"/>
          <a:ext cx="198438" cy="225425"/>
        </p:xfrm>
        <a:graphic>
          <a:graphicData uri="http://schemas.openxmlformats.org/presentationml/2006/ole">
            <p:oleObj spid="_x0000_s50182" name="Equation" r:id="rId9" imgW="126720" imgH="139680" progId="Equation.3">
              <p:embed/>
            </p:oleObj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3876675" y="1504950"/>
          <a:ext cx="217488" cy="265113"/>
        </p:xfrm>
        <a:graphic>
          <a:graphicData uri="http://schemas.openxmlformats.org/presentationml/2006/ole">
            <p:oleObj spid="_x0000_s50183" name="Equation" r:id="rId10" imgW="139680" imgH="164880" progId="Equation.3">
              <p:embed/>
            </p:oleObj>
          </a:graphicData>
        </a:graphic>
      </p:graphicFrame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611F2-BAAD-4FAF-B7C7-232F96D92CC5}" type="slidenum">
              <a:rPr lang="en-US" altLang="zh-CN" smtClean="0"/>
              <a:pPr>
                <a:defRPr/>
              </a:pPr>
              <a:t>11</a:t>
            </a:fld>
            <a:endParaRPr lang="en-US" altLang="zh-CN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53000" y="3505200"/>
            <a:ext cx="3733800" cy="276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latin typeface="Calibri" pitchFamily="34" charset="0"/>
              </a:rPr>
              <a:t>Image Features 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8229600" cy="3276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dirty="0" smtClean="0">
                <a:latin typeface="Calibri" pitchFamily="34" charset="0"/>
              </a:rPr>
              <a:t>Gray Image</a:t>
            </a:r>
          </a:p>
          <a:p>
            <a:pPr eaLnBrk="1" hangingPunct="1"/>
            <a:r>
              <a:rPr lang="en-US" altLang="zh-CN" dirty="0" smtClean="0">
                <a:latin typeface="Calibri" pitchFamily="34" charset="0"/>
              </a:rPr>
              <a:t>Gradient </a:t>
            </a:r>
          </a:p>
          <a:p>
            <a:pPr eaLnBrk="1" hangingPunct="1"/>
            <a:r>
              <a:rPr lang="en-US" altLang="zh-CN" dirty="0" smtClean="0">
                <a:latin typeface="Calibri" pitchFamily="34" charset="0"/>
              </a:rPr>
              <a:t>Gabor Filter </a:t>
            </a:r>
          </a:p>
          <a:p>
            <a:pPr eaLnBrk="1" hangingPunct="1"/>
            <a:r>
              <a:rPr lang="en-US" altLang="zh-CN" dirty="0" smtClean="0">
                <a:latin typeface="Calibri" pitchFamily="34" charset="0"/>
              </a:rPr>
              <a:t>Canny Edge</a:t>
            </a:r>
          </a:p>
          <a:p>
            <a:pPr eaLnBrk="1" hangingPunct="1"/>
            <a:endParaRPr lang="en-US" altLang="zh-CN" dirty="0" smtClean="0">
              <a:latin typeface="Calibri" pitchFamily="34" charset="0"/>
            </a:endParaRPr>
          </a:p>
        </p:txBody>
      </p:sp>
      <p:pic>
        <p:nvPicPr>
          <p:cNvPr id="8" name="Picture 9" descr="Gabor_filt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4572000"/>
            <a:ext cx="990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\\incubation24\VOC2006\I00000\gray\ch00_rot00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267200"/>
            <a:ext cx="25161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 descr="\\incubation24\VOC2006\I00000\DooG1\ch02_rot00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3413" y="4267200"/>
            <a:ext cx="25161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3352800" y="4800600"/>
            <a:ext cx="390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*</a:t>
            </a: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5105400" y="4724400"/>
            <a:ext cx="390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=</a:t>
            </a:r>
          </a:p>
        </p:txBody>
      </p:sp>
      <p:pic>
        <p:nvPicPr>
          <p:cNvPr id="13" name="Picture 16" descr="\\incubation24\VOC2006\I00000\canny8\ch00_rot00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1524000"/>
            <a:ext cx="211355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\\incubation24\VOC2006\I00000\canny1\ch00_rot00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1524000"/>
            <a:ext cx="211355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latin typeface="Calibri" pitchFamily="34" charset="0"/>
              </a:rPr>
              <a:t>Multi-Level Shape Descriptors</a:t>
            </a:r>
          </a:p>
        </p:txBody>
      </p:sp>
      <p:sp>
        <p:nvSpPr>
          <p:cNvPr id="44035" name="Content Placeholder 2"/>
          <p:cNvSpPr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3200" dirty="0"/>
              <a:t>Triplet Feature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3200" dirty="0"/>
              <a:t>Multi-Level Descriptors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zh-CN" sz="2800" dirty="0"/>
              <a:t>Short range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zh-CN" sz="2800" dirty="0"/>
              <a:t>Long </a:t>
            </a:r>
            <a:r>
              <a:rPr lang="en-US" altLang="zh-CN" sz="2800" dirty="0" smtClean="0"/>
              <a:t>range</a:t>
            </a:r>
            <a:endParaRPr lang="en-US" altLang="zh-CN" sz="2800" dirty="0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219200" y="3962400"/>
            <a:ext cx="2667000" cy="2286000"/>
            <a:chOff x="3360" y="1536"/>
            <a:chExt cx="2256" cy="2640"/>
          </a:xfrm>
        </p:grpSpPr>
        <p:sp>
          <p:nvSpPr>
            <p:cNvPr id="44038" name="Line 14"/>
            <p:cNvSpPr>
              <a:spLocks noChangeShapeType="1"/>
            </p:cNvSpPr>
            <p:nvPr/>
          </p:nvSpPr>
          <p:spPr bwMode="auto">
            <a:xfrm flipV="1">
              <a:off x="3456" y="2736"/>
              <a:ext cx="864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39" name="Line 15"/>
            <p:cNvSpPr>
              <a:spLocks noChangeShapeType="1"/>
            </p:cNvSpPr>
            <p:nvPr/>
          </p:nvSpPr>
          <p:spPr bwMode="auto">
            <a:xfrm flipV="1">
              <a:off x="4560" y="2736"/>
              <a:ext cx="624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0" name="Line 16"/>
            <p:cNvSpPr>
              <a:spLocks noChangeShapeType="1"/>
            </p:cNvSpPr>
            <p:nvPr/>
          </p:nvSpPr>
          <p:spPr bwMode="auto">
            <a:xfrm flipH="1" flipV="1">
              <a:off x="3456" y="3264"/>
              <a:ext cx="336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1" name="Line 17"/>
            <p:cNvSpPr>
              <a:spLocks noChangeShapeType="1"/>
            </p:cNvSpPr>
            <p:nvPr/>
          </p:nvSpPr>
          <p:spPr bwMode="auto">
            <a:xfrm>
              <a:off x="3792" y="3744"/>
              <a:ext cx="816" cy="192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2" name="Line 18"/>
            <p:cNvSpPr>
              <a:spLocks noChangeShapeType="1"/>
            </p:cNvSpPr>
            <p:nvPr/>
          </p:nvSpPr>
          <p:spPr bwMode="auto">
            <a:xfrm flipH="1" flipV="1">
              <a:off x="4320" y="2736"/>
              <a:ext cx="864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3" name="Line 19"/>
            <p:cNvSpPr>
              <a:spLocks noChangeShapeType="1"/>
            </p:cNvSpPr>
            <p:nvPr/>
          </p:nvSpPr>
          <p:spPr bwMode="auto">
            <a:xfrm flipH="1" flipV="1">
              <a:off x="4560" y="3312"/>
              <a:ext cx="48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4" name="Line 20"/>
            <p:cNvSpPr>
              <a:spLocks noChangeShapeType="1"/>
            </p:cNvSpPr>
            <p:nvPr/>
          </p:nvSpPr>
          <p:spPr bwMode="auto">
            <a:xfrm flipV="1">
              <a:off x="4608" y="3408"/>
              <a:ext cx="864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5" name="Line 21"/>
            <p:cNvSpPr>
              <a:spLocks noChangeShapeType="1"/>
            </p:cNvSpPr>
            <p:nvPr/>
          </p:nvSpPr>
          <p:spPr bwMode="auto">
            <a:xfrm>
              <a:off x="4560" y="3312"/>
              <a:ext cx="912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6" name="Line 22"/>
            <p:cNvSpPr>
              <a:spLocks noChangeShapeType="1"/>
            </p:cNvSpPr>
            <p:nvPr/>
          </p:nvSpPr>
          <p:spPr bwMode="auto">
            <a:xfrm>
              <a:off x="5184" y="2736"/>
              <a:ext cx="288" cy="6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7" name="Line 23"/>
            <p:cNvSpPr>
              <a:spLocks noChangeShapeType="1"/>
            </p:cNvSpPr>
            <p:nvPr/>
          </p:nvSpPr>
          <p:spPr bwMode="auto">
            <a:xfrm flipV="1">
              <a:off x="3792" y="2736"/>
              <a:ext cx="528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8" name="Oval 24"/>
            <p:cNvSpPr>
              <a:spLocks noChangeArrowheads="1"/>
            </p:cNvSpPr>
            <p:nvPr/>
          </p:nvSpPr>
          <p:spPr bwMode="auto">
            <a:xfrm>
              <a:off x="3360" y="2448"/>
              <a:ext cx="1152" cy="1392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9" name="Oval 25"/>
            <p:cNvSpPr>
              <a:spLocks noChangeArrowheads="1"/>
            </p:cNvSpPr>
            <p:nvPr/>
          </p:nvSpPr>
          <p:spPr bwMode="auto">
            <a:xfrm>
              <a:off x="4320" y="2592"/>
              <a:ext cx="1296" cy="1584"/>
            </a:xfrm>
            <a:prstGeom prst="ellipse">
              <a:avLst/>
            </a:prstGeom>
            <a:solidFill>
              <a:srgbClr val="FFFF00">
                <a:alpha val="0"/>
              </a:srgbClr>
            </a:solidFill>
            <a:ln w="31750">
              <a:solidFill>
                <a:srgbClr val="00008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0" name="Line 26"/>
            <p:cNvSpPr>
              <a:spLocks noChangeShapeType="1"/>
            </p:cNvSpPr>
            <p:nvPr/>
          </p:nvSpPr>
          <p:spPr bwMode="auto">
            <a:xfrm flipH="1">
              <a:off x="3936" y="1584"/>
              <a:ext cx="816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1" name="Line 27"/>
            <p:cNvSpPr>
              <a:spLocks noChangeShapeType="1"/>
            </p:cNvSpPr>
            <p:nvPr/>
          </p:nvSpPr>
          <p:spPr bwMode="auto">
            <a:xfrm>
              <a:off x="4752" y="1584"/>
              <a:ext cx="24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2" name="Oval 28"/>
            <p:cNvSpPr>
              <a:spLocks noChangeArrowheads="1"/>
            </p:cNvSpPr>
            <p:nvPr/>
          </p:nvSpPr>
          <p:spPr bwMode="auto">
            <a:xfrm>
              <a:off x="3888" y="240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3" name="Oval 29"/>
            <p:cNvSpPr>
              <a:spLocks noChangeArrowheads="1"/>
            </p:cNvSpPr>
            <p:nvPr/>
          </p:nvSpPr>
          <p:spPr bwMode="auto">
            <a:xfrm>
              <a:off x="4944" y="2544"/>
              <a:ext cx="96" cy="96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4" name="Oval 30"/>
            <p:cNvSpPr>
              <a:spLocks noChangeArrowheads="1"/>
            </p:cNvSpPr>
            <p:nvPr/>
          </p:nvSpPr>
          <p:spPr bwMode="auto">
            <a:xfrm>
              <a:off x="4704" y="1536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1523999"/>
            <a:ext cx="2743200" cy="213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962400"/>
            <a:ext cx="2362200" cy="199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Compositional Inference: </a:t>
            </a:r>
            <a:br>
              <a:rPr lang="en-US" altLang="zh-CN" dirty="0" smtClean="0"/>
            </a:br>
            <a:r>
              <a:rPr lang="en-US" altLang="zh-CN" dirty="0" smtClean="0"/>
              <a:t>Parsing the Object 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4294967295"/>
          </p:nvPr>
        </p:nvSpPr>
        <p:spPr>
          <a:xfrm>
            <a:off x="533400" y="15240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The model (structure and parameters) is given</a:t>
            </a:r>
          </a:p>
          <a:p>
            <a:r>
              <a:rPr lang="en-US" altLang="zh-CN" dirty="0" smtClean="0"/>
              <a:t>Task: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Dynamic Programming</a:t>
            </a:r>
            <a:r>
              <a:rPr lang="en-US" altLang="zh-CN" dirty="0" smtClean="0"/>
              <a:t> (y is a tree)</a:t>
            </a:r>
          </a:p>
          <a:p>
            <a:r>
              <a:rPr lang="en-US" altLang="zh-CN" dirty="0" smtClean="0"/>
              <a:t>State space per node: </a:t>
            </a:r>
          </a:p>
          <a:p>
            <a:pPr lvl="1"/>
            <a:r>
              <a:rPr lang="en-US" altLang="zh-CN" dirty="0" smtClean="0"/>
              <a:t>S = </a:t>
            </a:r>
            <a:r>
              <a:rPr lang="en-US" altLang="zh-CN" dirty="0" err="1" smtClean="0"/>
              <a:t>px</a:t>
            </a:r>
            <a:r>
              <a:rPr lang="en-US" altLang="zh-CN" dirty="0" smtClean="0"/>
              <a:t> * </a:t>
            </a:r>
            <a:r>
              <a:rPr lang="en-US" altLang="zh-CN" dirty="0" err="1" smtClean="0"/>
              <a:t>py</a:t>
            </a:r>
            <a:r>
              <a:rPr lang="en-US" altLang="zh-CN" dirty="0" smtClean="0"/>
              <a:t> * scale * orientation</a:t>
            </a:r>
          </a:p>
          <a:p>
            <a:r>
              <a:rPr lang="en-US" altLang="zh-CN" dirty="0" smtClean="0"/>
              <a:t>Complexity: O(S^K*H)</a:t>
            </a:r>
          </a:p>
          <a:p>
            <a:pPr lvl="1"/>
            <a:r>
              <a:rPr lang="en-US" altLang="zh-CN" dirty="0" smtClean="0"/>
              <a:t>K&lt;5: # of child nodes</a:t>
            </a:r>
          </a:p>
          <a:p>
            <a:pPr lvl="1"/>
            <a:r>
              <a:rPr lang="en-US" altLang="zh-CN" dirty="0" smtClean="0"/>
              <a:t>H: # of nodes 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Some heuristics </a:t>
            </a:r>
            <a:r>
              <a:rPr lang="en-US" altLang="zh-CN" dirty="0" smtClean="0"/>
              <a:t>in practice </a:t>
            </a:r>
          </a:p>
        </p:txBody>
      </p:sp>
      <p:graphicFrame>
        <p:nvGraphicFramePr>
          <p:cNvPr id="37889" name="Object 1"/>
          <p:cNvGraphicFramePr>
            <a:graphicFrameLocks noChangeAspect="1"/>
          </p:cNvGraphicFramePr>
          <p:nvPr/>
        </p:nvGraphicFramePr>
        <p:xfrm>
          <a:off x="2057400" y="2057400"/>
          <a:ext cx="4030133" cy="457200"/>
        </p:xfrm>
        <a:graphic>
          <a:graphicData uri="http://schemas.openxmlformats.org/presentationml/2006/ole">
            <p:oleObj spid="_x0000_s51202" name="Equation" r:id="rId4" imgW="2082600" imgH="228600" progId="Equation.3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3863327"/>
            <a:ext cx="3200400" cy="236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2058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Speeding up: Heuristic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FF0000"/>
                </a:solidFill>
              </a:rPr>
              <a:t>Competitive Exclusion: </a:t>
            </a:r>
            <a:r>
              <a:rPr lang="en-US" sz="3600" dirty="0" smtClean="0"/>
              <a:t>Non Maximum Suppression  in a local window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FF0000"/>
                </a:solidFill>
              </a:rPr>
              <a:t>Coincidence Pruning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FF0000"/>
                </a:solidFill>
              </a:rPr>
              <a:t>Compositionality</a:t>
            </a:r>
            <a:r>
              <a:rPr lang="en-US" sz="3600" dirty="0" smtClean="0"/>
              <a:t>: recover missing parts according to the geometrical relationship.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Suspicious Coincidence: Pruning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715000" cy="5029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Pruning by the threshold (energy score) such that Recall = 95%</a:t>
            </a:r>
          </a:p>
          <a:p>
            <a:r>
              <a:rPr lang="en-US" dirty="0" smtClean="0"/>
              <a:t># of proposal &lt;=200 after NMS</a:t>
            </a:r>
          </a:p>
          <a:p>
            <a:r>
              <a:rPr lang="en-US" dirty="0" smtClean="0"/>
              <a:t>The range of the scale and rotation</a:t>
            </a:r>
          </a:p>
          <a:p>
            <a:pPr lvl="1"/>
            <a:r>
              <a:rPr lang="en-US" dirty="0" smtClean="0"/>
              <a:t>Scale: 0.5~1.5;    Rotation:  -PI/3~PI/3</a:t>
            </a:r>
          </a:p>
          <a:p>
            <a:r>
              <a:rPr lang="en-US" dirty="0" smtClean="0"/>
              <a:t>The relative scale and rotation between the parent and child nodes</a:t>
            </a:r>
          </a:p>
          <a:p>
            <a:pPr lvl="1"/>
            <a:r>
              <a:rPr lang="en-US" dirty="0" smtClean="0"/>
              <a:t>Scale 1.5; rotation PI/4</a:t>
            </a:r>
          </a:p>
          <a:p>
            <a:r>
              <a:rPr lang="en-US" dirty="0" smtClean="0"/>
              <a:t>The relative scale and rotation between any two child nodes</a:t>
            </a:r>
          </a:p>
          <a:p>
            <a:pPr lvl="1"/>
            <a:r>
              <a:rPr lang="en-US" dirty="0" smtClean="0"/>
              <a:t>Scale: 0.5~1.5;    Rotation:  -PI/3~PI/3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2057400"/>
            <a:ext cx="3124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Inference: matching the templates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pic>
        <p:nvPicPr>
          <p:cNvPr id="4" name="Picture 2" descr="C:\leo workspace\papers\paper UnLearningHMRF_nips2007\figures\dictionary.e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447800"/>
            <a:ext cx="83010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Complexity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20834" name="Picture 2" descr="C:\leo workspace\talks\Figures\Figures\inf_complexity_analys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667000"/>
            <a:ext cx="7510462" cy="214012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Modeling-Inference-Learning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Model: Recursive Composition</a:t>
            </a:r>
          </a:p>
          <a:p>
            <a:r>
              <a:rPr lang="en-US" dirty="0" smtClean="0"/>
              <a:t>Inference: Dynamic Programming</a:t>
            </a:r>
          </a:p>
          <a:p>
            <a:r>
              <a:rPr lang="en-US" dirty="0" smtClean="0"/>
              <a:t>Learning: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Supervised:  Given the hierarchy,  estimate the parameters</a:t>
            </a:r>
            <a:r>
              <a:rPr lang="en-US" dirty="0" smtClean="0">
                <a:solidFill>
                  <a:schemeClr val="accent1"/>
                </a:solidFill>
              </a:rPr>
              <a:t>.</a:t>
            </a: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Structure-</a:t>
            </a:r>
            <a:r>
              <a:rPr lang="en-US" dirty="0" err="1" smtClean="0">
                <a:solidFill>
                  <a:srgbClr val="C00000"/>
                </a:solidFill>
              </a:rPr>
              <a:t>Perceptron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</a:p>
          <a:p>
            <a:pPr lvl="2"/>
            <a:r>
              <a:rPr lang="en-US" dirty="0" smtClean="0"/>
              <a:t>Max-margin (Structured SVM)</a:t>
            </a:r>
          </a:p>
          <a:p>
            <a:pPr lvl="1"/>
            <a:r>
              <a:rPr lang="en-US" dirty="0" smtClean="0"/>
              <a:t>Unsupervised: induce the structure and estimate the parameters.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Geoffrey Hinton (Toronto): Deep Belief Nets</a:t>
            </a:r>
          </a:p>
          <a:p>
            <a:r>
              <a:rPr lang="en-US" dirty="0" err="1" smtClean="0"/>
              <a:t>Tomaso</a:t>
            </a:r>
            <a:r>
              <a:rPr lang="en-US" dirty="0" smtClean="0"/>
              <a:t> </a:t>
            </a:r>
            <a:r>
              <a:rPr lang="en-US" dirty="0" err="1" smtClean="0"/>
              <a:t>Poggio</a:t>
            </a:r>
            <a:r>
              <a:rPr lang="en-US" dirty="0" smtClean="0"/>
              <a:t> (MIT): HMAX</a:t>
            </a:r>
          </a:p>
          <a:p>
            <a:r>
              <a:rPr lang="en-US" dirty="0" smtClean="0"/>
              <a:t>Stuart </a:t>
            </a:r>
            <a:r>
              <a:rPr lang="en-US" dirty="0" err="1" smtClean="0"/>
              <a:t>Geman</a:t>
            </a:r>
            <a:r>
              <a:rPr lang="en-US" dirty="0" smtClean="0"/>
              <a:t> (Brown): Compositionality</a:t>
            </a:r>
          </a:p>
          <a:p>
            <a:r>
              <a:rPr lang="en-US" dirty="0" smtClean="0"/>
              <a:t>Shimon </a:t>
            </a:r>
            <a:r>
              <a:rPr lang="en-US" dirty="0" err="1" smtClean="0"/>
              <a:t>Ullman</a:t>
            </a:r>
            <a:r>
              <a:rPr lang="en-US" dirty="0" smtClean="0"/>
              <a:t> (Weizmann): Hierarchy</a:t>
            </a:r>
          </a:p>
          <a:p>
            <a:r>
              <a:rPr lang="en-US" dirty="0" err="1" smtClean="0"/>
              <a:t>Yali</a:t>
            </a:r>
            <a:r>
              <a:rPr lang="en-US" dirty="0" smtClean="0"/>
              <a:t> </a:t>
            </a:r>
            <a:r>
              <a:rPr lang="en-US" dirty="0" err="1" smtClean="0"/>
              <a:t>Amit</a:t>
            </a:r>
            <a:r>
              <a:rPr lang="en-US" dirty="0" smtClean="0"/>
              <a:t> (Chicago): POP</a:t>
            </a:r>
          </a:p>
          <a:p>
            <a:r>
              <a:rPr lang="en-US" dirty="0" err="1" smtClean="0"/>
              <a:t>Narendra</a:t>
            </a:r>
            <a:r>
              <a:rPr lang="en-US" dirty="0" smtClean="0"/>
              <a:t> </a:t>
            </a:r>
            <a:r>
              <a:rPr lang="en-US" dirty="0" err="1" smtClean="0"/>
              <a:t>Ahuja</a:t>
            </a:r>
            <a:r>
              <a:rPr lang="en-US" dirty="0" smtClean="0"/>
              <a:t> (UIUC): Hierarchy</a:t>
            </a:r>
          </a:p>
          <a:p>
            <a:r>
              <a:rPr lang="en-US" dirty="0" err="1" smtClean="0"/>
              <a:t>Songchun</a:t>
            </a:r>
            <a:r>
              <a:rPr lang="en-US" dirty="0" smtClean="0"/>
              <a:t> Zhu (UCLA): Grammar, AND/OR</a:t>
            </a:r>
          </a:p>
          <a:p>
            <a:r>
              <a:rPr lang="en-US" dirty="0" smtClean="0"/>
              <a:t>Machine Learning and Natural </a:t>
            </a:r>
            <a:r>
              <a:rPr lang="en-US" smtClean="0"/>
              <a:t>Language Processing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Structure-</a:t>
            </a:r>
            <a:r>
              <a:rPr lang="en-US" dirty="0" err="1" smtClean="0"/>
              <a:t>Perceptron</a:t>
            </a:r>
            <a:r>
              <a:rPr lang="en-US" dirty="0" smtClean="0"/>
              <a:t>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Perceptron</a:t>
            </a:r>
            <a:r>
              <a:rPr lang="en-US" dirty="0" smtClean="0"/>
              <a:t> Learning for binary classification</a:t>
            </a:r>
          </a:p>
          <a:p>
            <a:r>
              <a:rPr lang="en-US" dirty="0" err="1" smtClean="0"/>
              <a:t>Perceptron</a:t>
            </a:r>
            <a:r>
              <a:rPr lang="en-US" dirty="0" smtClean="0"/>
              <a:t> Learning for multi-class classification (</a:t>
            </a:r>
            <a:r>
              <a:rPr lang="de-DE" dirty="0" smtClean="0"/>
              <a:t>Freund and Schapire 1999)</a:t>
            </a:r>
            <a:endParaRPr lang="en-US" dirty="0" smtClean="0"/>
          </a:p>
          <a:p>
            <a:r>
              <a:rPr lang="en-US" dirty="0" smtClean="0"/>
              <a:t>Structure-</a:t>
            </a:r>
            <a:r>
              <a:rPr lang="en-US" dirty="0" err="1" smtClean="0"/>
              <a:t>Perceptron</a:t>
            </a:r>
            <a:r>
              <a:rPr lang="en-US" dirty="0" smtClean="0"/>
              <a:t> Learning for structured prediction (Collins 2002)</a:t>
            </a:r>
          </a:p>
          <a:p>
            <a:endParaRPr lang="en-US" dirty="0"/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1752600" y="4800600"/>
          <a:ext cx="5702415" cy="838200"/>
        </p:xfrm>
        <a:graphic>
          <a:graphicData uri="http://schemas.openxmlformats.org/presentationml/2006/ole">
            <p:oleObj spid="_x0000_s52226" name="Equation" r:id="rId3" imgW="2361960" imgH="330120" progId="Equation.3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Structure-</a:t>
            </a:r>
            <a:r>
              <a:rPr lang="en-US" dirty="0" err="1" smtClean="0"/>
              <a:t>Perceptron</a:t>
            </a:r>
            <a:r>
              <a:rPr lang="en-US" dirty="0" smtClean="0"/>
              <a:t>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905000"/>
            <a:ext cx="6629400" cy="448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and 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47800"/>
            <a:ext cx="8401416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and Parsing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05800" cy="4525963"/>
          </a:xfrm>
        </p:spPr>
        <p:txBody>
          <a:bodyPr/>
          <a:lstStyle/>
          <a:p>
            <a:r>
              <a:rPr lang="en-US" dirty="0" smtClean="0"/>
              <a:t>Segmentation (Accuracy)</a:t>
            </a:r>
          </a:p>
          <a:p>
            <a:pPr lvl="1"/>
            <a:r>
              <a:rPr lang="en-US" sz="2400" dirty="0" smtClean="0"/>
              <a:t>the proportion of the correct pixel labels (object or non-object)</a:t>
            </a:r>
          </a:p>
          <a:p>
            <a:r>
              <a:rPr lang="en-US" dirty="0" smtClean="0"/>
              <a:t>Parsing (Average Position Error)</a:t>
            </a:r>
          </a:p>
          <a:p>
            <a:pPr lvl="1"/>
            <a:r>
              <a:rPr lang="en-US" sz="2400" dirty="0" smtClean="0"/>
              <a:t>the average distance between the positions of leaf nodes of the ground truth and those estimated in the parse tree</a:t>
            </a: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838200" y="4191000"/>
          <a:ext cx="784860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150"/>
                <a:gridCol w="1017412"/>
                <a:gridCol w="1668638"/>
                <a:gridCol w="990600"/>
                <a:gridCol w="22098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Testing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Segmentation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Parsing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Hierarchical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Model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228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94.7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23s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Ren</a:t>
                      </a:r>
                      <a:r>
                        <a:rPr lang="en-US" dirty="0" smtClean="0"/>
                        <a:t> (Berkeley)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Winn (LOCUS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Levin and Weiss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Kumar (OBJ</a:t>
                      </a:r>
                      <a:r>
                        <a:rPr lang="en-US" baseline="0" dirty="0" smtClean="0"/>
                        <a:t> CUT)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4953000"/>
            <a:ext cx="2713131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Convergence and Generalization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76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9154" name="Picture 2" descr="C:\leo workspace\papers\paper structure perceptron 2008\images\general-leafd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28800"/>
            <a:ext cx="8128000" cy="3429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 Contribution of </a:t>
            </a:r>
            <a:br>
              <a:rPr lang="en-US" dirty="0" smtClean="0"/>
            </a:br>
            <a:r>
              <a:rPr lang="en-US" dirty="0" smtClean="0"/>
              <a:t>Multi-Level Object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1" name="Picture 3" descr="C:\Users\leo\Pictures\talk\PreRe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676400"/>
            <a:ext cx="6858000" cy="4798629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Analysis: Feature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905000"/>
            <a:ext cx="6096000" cy="39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Multi-view Face 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Show the versatility of our framework</a:t>
            </a:r>
          </a:p>
          <a:p>
            <a:r>
              <a:rPr lang="en-US" dirty="0" smtClean="0"/>
              <a:t>Alignment:  AAM (5.7) vs. Our method(6.0)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819400"/>
            <a:ext cx="7162800" cy="374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AND/OR Graph Learning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2057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novel AND/OR graph for enormous articulated poses.</a:t>
            </a:r>
          </a:p>
          <a:p>
            <a:r>
              <a:rPr lang="en-US" sz="2800" dirty="0" smtClean="0"/>
              <a:t>Supervised Learning (</a:t>
            </a:r>
            <a:r>
              <a:rPr lang="en-US" sz="2400" dirty="0" smtClean="0"/>
              <a:t>Structure-SVM)</a:t>
            </a:r>
          </a:p>
          <a:p>
            <a:r>
              <a:rPr lang="en-US" sz="2800" dirty="0" smtClean="0"/>
              <a:t>Human Body Parsing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971800"/>
            <a:ext cx="6553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ransition advTm="312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AND/OR Graph for Horse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392" y="2590800"/>
            <a:ext cx="8639008" cy="291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Object Categorization</a:t>
            </a:r>
            <a:r>
              <a:rPr lang="en-US" dirty="0" smtClean="0"/>
              <a:t>, Segmentation and Recognition</a:t>
            </a:r>
          </a:p>
          <a:p>
            <a:pPr lvl="1"/>
            <a:r>
              <a:rPr lang="en-US" dirty="0" smtClean="0"/>
              <a:t>Caltech-101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Deformable Object </a:t>
            </a:r>
            <a:r>
              <a:rPr lang="en-US" dirty="0" smtClean="0"/>
              <a:t>Detection, Segmentation and Parsing </a:t>
            </a:r>
          </a:p>
          <a:p>
            <a:pPr lvl="1"/>
            <a:r>
              <a:rPr lang="en-US" dirty="0" smtClean="0"/>
              <a:t>Weizmann Horse </a:t>
            </a:r>
          </a:p>
          <a:p>
            <a:pPr lvl="1"/>
            <a:r>
              <a:rPr lang="en-US" dirty="0" smtClean="0"/>
              <a:t>Multi-view Face Alignment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Articulated Object </a:t>
            </a:r>
            <a:r>
              <a:rPr lang="en-US" dirty="0" smtClean="0"/>
              <a:t>Parsing</a:t>
            </a:r>
          </a:p>
          <a:p>
            <a:pPr lvl="1"/>
            <a:r>
              <a:rPr lang="en-US" dirty="0" smtClean="0"/>
              <a:t>Berkeley Baseball Human Body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Image Parsing</a:t>
            </a:r>
            <a:r>
              <a:rPr lang="en-US" dirty="0" smtClean="0"/>
              <a:t>: scene labeling</a:t>
            </a:r>
          </a:p>
          <a:p>
            <a:pPr lvl="1"/>
            <a:r>
              <a:rPr lang="en-US" dirty="0" smtClean="0"/>
              <a:t>Microsoft Research Cambridge 21-Class </a:t>
            </a:r>
          </a:p>
          <a:p>
            <a:endParaRPr lang="en-US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295400"/>
            <a:ext cx="332001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4648200"/>
            <a:ext cx="347083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3124200"/>
            <a:ext cx="2895600" cy="146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AND/OR Graph for the Human Body</a:t>
            </a:r>
            <a:endParaRPr lang="en-US"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447800"/>
            <a:ext cx="853216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leo\Documents\website\HumanModel15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447800"/>
            <a:ext cx="1444978" cy="15240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ransition advTm="374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Body Parsing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447800"/>
            <a:ext cx="737235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80" name="Picture 4" descr="C:\leo workspace\papers\paper structure svm cvpr 2008\MaxMargin jpg figures\MaxMargin\Fig6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981200"/>
            <a:ext cx="5476875" cy="3429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Modeling-Inference-Learning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Model: Hierarchical Composition</a:t>
            </a:r>
          </a:p>
          <a:p>
            <a:r>
              <a:rPr lang="en-US" dirty="0" smtClean="0"/>
              <a:t>Computing: Compositional Inference </a:t>
            </a:r>
          </a:p>
          <a:p>
            <a:r>
              <a:rPr lang="en-US" dirty="0" smtClean="0"/>
              <a:t>Learning:</a:t>
            </a:r>
          </a:p>
          <a:p>
            <a:pPr lvl="1"/>
            <a:r>
              <a:rPr lang="en-US" dirty="0" smtClean="0"/>
              <a:t>Supervised:  Given the model structure,  estimate the parameters.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Unsupervised: induce the structure and estimate the parameters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1066800" y="5257800"/>
          <a:ext cx="7315200" cy="1295400"/>
        </p:xfrm>
        <a:graphic>
          <a:graphicData uri="http://schemas.openxmlformats.org/presentationml/2006/ole">
            <p:oleObj spid="_x0000_s53250" name="Equation" r:id="rId3" imgW="3619440" imgH="609480" progId="Equation.3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Unsupervised Structure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100" dirty="0" smtClean="0">
                <a:solidFill>
                  <a:srgbClr val="FF0000"/>
                </a:solidFill>
              </a:rPr>
              <a:t>Unsupervised</a:t>
            </a:r>
            <a:r>
              <a:rPr lang="en-US" sz="3100" dirty="0" smtClean="0"/>
              <a:t> Structure Learning: induce a structure  (vertexes and edges) and estimate its parameters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100" dirty="0" smtClean="0">
                <a:solidFill>
                  <a:srgbClr val="FF0000"/>
                </a:solidFill>
              </a:rPr>
              <a:t>Combinatorial Explosion </a:t>
            </a:r>
            <a:r>
              <a:rPr lang="en-US" sz="3100" dirty="0" smtClean="0"/>
              <a:t>Problem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100" dirty="0" smtClean="0"/>
              <a:t>M=150 object features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100" dirty="0" smtClean="0"/>
              <a:t>N =5000 total features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100" dirty="0" smtClean="0"/>
              <a:t>Big Ambiguity: </a:t>
            </a:r>
            <a:r>
              <a:rPr lang="en-US" sz="3100" dirty="0" err="1" smtClean="0"/>
              <a:t>Edgelets</a:t>
            </a:r>
            <a:endParaRPr lang="en-US" sz="3100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100" dirty="0" smtClean="0"/>
              <a:t>Naïve brute force enumerations: O(M^N)</a:t>
            </a:r>
            <a:endParaRPr lang="en-US" sz="3100" dirty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100" dirty="0" smtClean="0"/>
              <a:t>Greedy method: 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100" dirty="0" smtClean="0">
                <a:solidFill>
                  <a:srgbClr val="FF0000"/>
                </a:solidFill>
              </a:rPr>
              <a:t>Sparseness</a:t>
            </a:r>
            <a:r>
              <a:rPr lang="en-US" sz="3100" dirty="0" smtClean="0"/>
              <a:t>: M=6, N=100 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100" dirty="0" smtClean="0">
                <a:solidFill>
                  <a:srgbClr val="FF0000"/>
                </a:solidFill>
              </a:rPr>
              <a:t>Low ambiguity</a:t>
            </a:r>
            <a:r>
              <a:rPr lang="en-US" sz="3100" dirty="0" smtClean="0"/>
              <a:t>: more powerful features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21508" name="Picture 3" descr="C:\leo workspace\papers\paper UnLearningHMRF_nips2007\figures\IntroUnStructure.ep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676400"/>
            <a:ext cx="3886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5562600" y="4800600"/>
            <a:ext cx="2438400" cy="1295400"/>
            <a:chOff x="1143000" y="4191000"/>
            <a:chExt cx="3200400" cy="1905000"/>
          </a:xfrm>
        </p:grpSpPr>
        <p:sp>
          <p:nvSpPr>
            <p:cNvPr id="21510" name="Line 8"/>
            <p:cNvSpPr>
              <a:spLocks noChangeShapeType="1"/>
            </p:cNvSpPr>
            <p:nvPr/>
          </p:nvSpPr>
          <p:spPr bwMode="auto">
            <a:xfrm flipV="1">
              <a:off x="1143000" y="4191000"/>
              <a:ext cx="1371600" cy="838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1" name="Line 9"/>
            <p:cNvSpPr>
              <a:spLocks noChangeShapeType="1"/>
            </p:cNvSpPr>
            <p:nvPr/>
          </p:nvSpPr>
          <p:spPr bwMode="auto">
            <a:xfrm flipV="1">
              <a:off x="2895600" y="4191000"/>
              <a:ext cx="990600" cy="1295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2" name="Line 10"/>
            <p:cNvSpPr>
              <a:spLocks noChangeShapeType="1"/>
            </p:cNvSpPr>
            <p:nvPr/>
          </p:nvSpPr>
          <p:spPr bwMode="auto">
            <a:xfrm flipH="1" flipV="1">
              <a:off x="1143000" y="5029200"/>
              <a:ext cx="533400" cy="76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3" name="Line 11"/>
            <p:cNvSpPr>
              <a:spLocks noChangeShapeType="1"/>
            </p:cNvSpPr>
            <p:nvPr/>
          </p:nvSpPr>
          <p:spPr bwMode="auto">
            <a:xfrm>
              <a:off x="1676400" y="5791200"/>
              <a:ext cx="129540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Line 12"/>
            <p:cNvSpPr>
              <a:spLocks noChangeShapeType="1"/>
            </p:cNvSpPr>
            <p:nvPr/>
          </p:nvSpPr>
          <p:spPr bwMode="auto">
            <a:xfrm flipH="1" flipV="1">
              <a:off x="2514600" y="4191000"/>
              <a:ext cx="1371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5" name="Line 13"/>
            <p:cNvSpPr>
              <a:spLocks noChangeShapeType="1"/>
            </p:cNvSpPr>
            <p:nvPr/>
          </p:nvSpPr>
          <p:spPr bwMode="auto">
            <a:xfrm flipH="1" flipV="1">
              <a:off x="2895600" y="5486400"/>
              <a:ext cx="76200" cy="609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6" name="Line 14"/>
            <p:cNvSpPr>
              <a:spLocks noChangeShapeType="1"/>
            </p:cNvSpPr>
            <p:nvPr/>
          </p:nvSpPr>
          <p:spPr bwMode="auto">
            <a:xfrm flipV="1">
              <a:off x="2971800" y="5257800"/>
              <a:ext cx="1371600" cy="838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Line 15"/>
            <p:cNvSpPr>
              <a:spLocks noChangeShapeType="1"/>
            </p:cNvSpPr>
            <p:nvPr/>
          </p:nvSpPr>
          <p:spPr bwMode="auto">
            <a:xfrm flipV="1">
              <a:off x="2895600" y="5257800"/>
              <a:ext cx="1447800" cy="228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8" name="Line 16"/>
            <p:cNvSpPr>
              <a:spLocks noChangeShapeType="1"/>
            </p:cNvSpPr>
            <p:nvPr/>
          </p:nvSpPr>
          <p:spPr bwMode="auto">
            <a:xfrm>
              <a:off x="3886200" y="4191000"/>
              <a:ext cx="457200" cy="1066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9" name="Line 17"/>
            <p:cNvSpPr>
              <a:spLocks noChangeShapeType="1"/>
            </p:cNvSpPr>
            <p:nvPr/>
          </p:nvSpPr>
          <p:spPr bwMode="auto">
            <a:xfrm flipV="1">
              <a:off x="1676400" y="4191000"/>
              <a:ext cx="838200" cy="1600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0" name="Line 18"/>
            <p:cNvSpPr>
              <a:spLocks noChangeShapeType="1"/>
            </p:cNvSpPr>
            <p:nvPr/>
          </p:nvSpPr>
          <p:spPr bwMode="auto">
            <a:xfrm>
              <a:off x="1143000" y="5029200"/>
              <a:ext cx="3200400" cy="22860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1" name="Line 19"/>
            <p:cNvSpPr>
              <a:spLocks noChangeShapeType="1"/>
            </p:cNvSpPr>
            <p:nvPr/>
          </p:nvSpPr>
          <p:spPr bwMode="auto">
            <a:xfrm>
              <a:off x="2514600" y="4191000"/>
              <a:ext cx="1828800" cy="106680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ransition advTm="18302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Unsupervised Structure Learning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7243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Procedure: Bottom-Up and Top-Down</a:t>
            </a:r>
          </a:p>
          <a:p>
            <a:r>
              <a:rPr lang="en-US" dirty="0" smtClean="0"/>
              <a:t>Assumption:</a:t>
            </a:r>
            <a:r>
              <a:rPr lang="en-US" dirty="0" smtClean="0">
                <a:solidFill>
                  <a:srgbClr val="FF0000"/>
                </a:solidFill>
              </a:rPr>
              <a:t> Recursive Composition</a:t>
            </a:r>
          </a:p>
          <a:p>
            <a:pPr lvl="1"/>
            <a:r>
              <a:rPr lang="en-US" dirty="0" smtClean="0"/>
              <a:t>combine elementary structures (danger combinatorial explosion)</a:t>
            </a:r>
          </a:p>
          <a:p>
            <a:r>
              <a:rPr lang="en-US" dirty="0" smtClean="0"/>
              <a:t>Two principles: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Suspicious Coincidence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Competitive Exclusion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2" descr="C:\Users\leo\Pictures\talk\Dic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438399"/>
            <a:ext cx="3886200" cy="3041195"/>
          </a:xfrm>
          <a:prstGeom prst="rect">
            <a:avLst/>
          </a:prstGeom>
          <a:noFill/>
        </p:spPr>
      </p:pic>
    </p:spTree>
  </p:cSld>
  <p:clrMapOvr>
    <a:masterClrMapping/>
  </p:clrMapOvr>
  <p:transition advTm="74116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Bottom-Up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3276600" cy="4525963"/>
          </a:xfrm>
        </p:spPr>
        <p:txBody>
          <a:bodyPr rtlCol="0">
            <a:normAutofit fontScale="70000" lnSpcReduction="20000"/>
          </a:bodyPr>
          <a:lstStyle/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/>
              <a:t>Initialization for Level 0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/>
              <a:t>Repeat  from low levels to high levels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Composition</a:t>
            </a:r>
            <a:r>
              <a:rPr lang="en-US" sz="2400" dirty="0" smtClean="0"/>
              <a:t>: combine instances from level L</a:t>
            </a:r>
            <a:endParaRPr lang="en-US" sz="2400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Clustering</a:t>
            </a:r>
            <a:r>
              <a:rPr lang="en-US" sz="2400" dirty="0" smtClean="0"/>
              <a:t>: compose concepts at level L+1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Parsing</a:t>
            </a:r>
            <a:r>
              <a:rPr lang="en-US" sz="2400" dirty="0" smtClean="0"/>
              <a:t>: get responses of concepts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Suspicious Coincidence</a:t>
            </a:r>
            <a:r>
              <a:rPr lang="en-US" sz="2400" dirty="0" smtClean="0"/>
              <a:t>: prune out non-frequent concepts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Competitive Exclusion</a:t>
            </a:r>
            <a:r>
              <a:rPr lang="en-US" sz="2400" dirty="0" smtClean="0"/>
              <a:t>: prune out the similar concepts 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/>
              <a:t>Until no new compositions are formed (The number of layers is automatically decided by the algorithm)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828800"/>
            <a:ext cx="5410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1447800"/>
            <a:ext cx="34290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1495425"/>
            <a:ext cx="30099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86200" y="1524000"/>
            <a:ext cx="4795838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ransition advTm="2975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images for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 descr="C:\leo workspace\talks\Figures\Figures\USL\TrainS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057400"/>
            <a:ext cx="7929563" cy="28194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From Generic Features to Object Structures</a:t>
            </a:r>
            <a:endParaRPr 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800" dirty="0" smtClean="0"/>
              <a:t>Unified descriptors </a:t>
            </a:r>
          </a:p>
          <a:p>
            <a:r>
              <a:rPr lang="en-US" sz="2800" dirty="0" smtClean="0"/>
              <a:t>Unified learning: bridge the gap between the generic features  and specific object structures</a:t>
            </a:r>
          </a:p>
          <a:p>
            <a:endParaRPr lang="en-US" dirty="0" smtClean="0"/>
          </a:p>
        </p:txBody>
      </p:sp>
      <p:pic>
        <p:nvPicPr>
          <p:cNvPr id="2867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971800"/>
            <a:ext cx="6629400" cy="367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ransition advTm="72899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Templates learnt by </a:t>
            </a:r>
            <a:br>
              <a:rPr lang="en-US" dirty="0" smtClean="0"/>
            </a:br>
            <a:r>
              <a:rPr lang="en-US" dirty="0" smtClean="0"/>
              <a:t>the bottom-up procedure</a:t>
            </a:r>
            <a:endParaRPr lang="en-US" dirty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580" name="Picture 2" descr="C:\leo workspace\papers\paper UnLearningHMRF_nips2007\figures\dictionary.e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600200"/>
            <a:ext cx="83010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ransition advTm="19703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One </a:t>
            </a:r>
            <a:r>
              <a:rPr lang="en-US" dirty="0" smtClean="0">
                <a:solidFill>
                  <a:srgbClr val="0070C0"/>
                </a:solidFill>
              </a:rPr>
              <a:t>Assumption</a:t>
            </a:r>
            <a:r>
              <a:rPr lang="en-US" dirty="0" smtClean="0"/>
              <a:t>: Recursive Composition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Three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aspects: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Modeling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Inference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Learning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Top-Down Learning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4830763"/>
          </a:xfrm>
        </p:spPr>
        <p:txBody>
          <a:bodyPr/>
          <a:lstStyle/>
          <a:p>
            <a:r>
              <a:rPr lang="en-US" dirty="0" smtClean="0"/>
              <a:t>Fill in the missing parts caused by 1) competitive exclusion 2) suspicious coincidence.</a:t>
            </a:r>
          </a:p>
          <a:p>
            <a:r>
              <a:rPr lang="en-US" dirty="0" smtClean="0"/>
              <a:t>Examine every node from top to bottom.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966357"/>
            <a:ext cx="6400800" cy="3739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ransition advTm="60529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Top-Down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From Level L to 1</a:t>
            </a:r>
          </a:p>
          <a:p>
            <a:pPr lvl="1"/>
            <a:r>
              <a:rPr lang="en-US" dirty="0" smtClean="0"/>
              <a:t>Given the instances of Level L and Level L-1</a:t>
            </a:r>
          </a:p>
          <a:p>
            <a:pPr lvl="1"/>
            <a:r>
              <a:rPr lang="en-US" dirty="0" smtClean="0"/>
              <a:t>Composition</a:t>
            </a:r>
          </a:p>
          <a:p>
            <a:pPr lvl="1"/>
            <a:r>
              <a:rPr lang="en-US" dirty="0" smtClean="0"/>
              <a:t>Clustering</a:t>
            </a:r>
          </a:p>
          <a:p>
            <a:pPr lvl="1"/>
            <a:r>
              <a:rPr lang="en-US" dirty="0" smtClean="0"/>
              <a:t>Suspicious Coincidence  (Pruning)</a:t>
            </a:r>
          </a:p>
          <a:p>
            <a:pPr lvl="1"/>
            <a:r>
              <a:rPr lang="en-US" dirty="0" smtClean="0"/>
              <a:t>Competitive Exclusion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905000"/>
            <a:ext cx="4191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 descr="C:\leo workspace\talks\Figures\Figures\USL\ParseRes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76400"/>
            <a:ext cx="8763000" cy="40386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 descr="C:\leo workspace\talks\Figures\Figures\USL\CompObjCu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058293"/>
            <a:ext cx="8534400" cy="2418707"/>
          </a:xfrm>
          <a:prstGeom prst="rect">
            <a:avLst/>
          </a:prstGeom>
          <a:noFill/>
        </p:spPr>
      </p:pic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609600" y="1295400"/>
          <a:ext cx="7848601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1066800"/>
                <a:gridCol w="1600200"/>
                <a:gridCol w="1066800"/>
                <a:gridCol w="18288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Testing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Segmentation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Parsing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Unsupervised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316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93.3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17s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Structure-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Perceptron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228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94.7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23s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Ren</a:t>
                      </a:r>
                      <a:r>
                        <a:rPr lang="en-US" dirty="0" smtClean="0"/>
                        <a:t> (Berkeley)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Winn (LOCUS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Levin and Weiss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2"/>
                          </a:solidFill>
                        </a:rPr>
                        <a:t>Kumar (OBJ</a:t>
                      </a:r>
                      <a:r>
                        <a:rPr lang="en-US" baseline="0" dirty="0" smtClean="0">
                          <a:solidFill>
                            <a:schemeClr val="accent2"/>
                          </a:solidFill>
                        </a:rPr>
                        <a:t> CUT)</a:t>
                      </a:r>
                      <a:endParaRPr lang="en-US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2"/>
                          </a:solidFill>
                        </a:rPr>
                        <a:t>5</a:t>
                      </a:r>
                      <a:endParaRPr lang="en-US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2"/>
                          </a:solidFill>
                        </a:rPr>
                        <a:t>96</a:t>
                      </a:r>
                      <a:endParaRPr lang="en-US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Multi-Level Computational Complexity</a:t>
            </a:r>
            <a:endParaRPr lang="en-US" dirty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Explore a huge number of candidate concepts 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133600"/>
            <a:ext cx="77200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2" descr="C:\leo workspace\papers\paper UnLearningHMRF_nips2007\NumberOfClusterAfterExclus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114800"/>
            <a:ext cx="388620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3" descr="C:\leo workspace\papers\paper UnLearningHMRF_nips2007\after-exclusion-nolo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4038600"/>
            <a:ext cx="4038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ransition advTm="63103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 descr="C:\leo workspace\papers\paper UnLearningHMRF_nips2007\figures\examples.ep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00200"/>
            <a:ext cx="4000500" cy="4481513"/>
          </a:xfrm>
          <a:prstGeom prst="rect">
            <a:avLst/>
          </a:prstGeom>
          <a:noFill/>
        </p:spPr>
      </p:pic>
      <p:grpSp>
        <p:nvGrpSpPr>
          <p:cNvPr id="4" name="Group 7"/>
          <p:cNvGrpSpPr/>
          <p:nvPr/>
        </p:nvGrpSpPr>
        <p:grpSpPr>
          <a:xfrm>
            <a:off x="4648200" y="1447800"/>
            <a:ext cx="4038600" cy="2590800"/>
            <a:chOff x="0" y="762000"/>
            <a:chExt cx="8915400" cy="5257800"/>
          </a:xfrm>
        </p:grpSpPr>
        <p:pic>
          <p:nvPicPr>
            <p:cNvPr id="9" name="Picture 2" descr="C:\leo workspace\temp\Result\Result\Face\model_final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010400" y="838200"/>
              <a:ext cx="1828800" cy="1828800"/>
            </a:xfrm>
            <a:prstGeom prst="rect">
              <a:avLst/>
            </a:prstGeom>
            <a:noFill/>
          </p:spPr>
        </p:pic>
        <p:pic>
          <p:nvPicPr>
            <p:cNvPr id="10" name="Picture 3" descr="C:\leo workspace\temp\Result\Result\Face\model_merged_4_0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00600" y="762000"/>
              <a:ext cx="2057400" cy="2057400"/>
            </a:xfrm>
            <a:prstGeom prst="rect">
              <a:avLst/>
            </a:prstGeom>
            <a:noFill/>
          </p:spPr>
        </p:pic>
        <p:pic>
          <p:nvPicPr>
            <p:cNvPr id="11" name="Picture 4" descr="C:\leo workspace\temp\Result\Result\Face\model_merged_3_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34000" y="2819400"/>
              <a:ext cx="1752600" cy="1752600"/>
            </a:xfrm>
            <a:prstGeom prst="rect">
              <a:avLst/>
            </a:prstGeom>
            <a:noFill/>
          </p:spPr>
        </p:pic>
        <p:pic>
          <p:nvPicPr>
            <p:cNvPr id="12" name="Picture 11" descr="C:\leo workspace\temp\Result\Result\Face\model_merged_3_0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28800" y="2819400"/>
              <a:ext cx="1828800" cy="1828800"/>
            </a:xfrm>
            <a:prstGeom prst="rect">
              <a:avLst/>
            </a:prstGeom>
            <a:noFill/>
          </p:spPr>
        </p:pic>
        <p:pic>
          <p:nvPicPr>
            <p:cNvPr id="13" name="Picture 12" descr="C:\leo workspace\temp\Result\Result\Face\model_merged_3_2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581400" y="2819400"/>
              <a:ext cx="1828800" cy="1828800"/>
            </a:xfrm>
            <a:prstGeom prst="rect">
              <a:avLst/>
            </a:prstGeom>
            <a:noFill/>
          </p:spPr>
        </p:pic>
        <p:pic>
          <p:nvPicPr>
            <p:cNvPr id="14" name="Picture 13" descr="C:\leo workspace\temp\Result\Result\Face\model_merged_3_3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2819400"/>
              <a:ext cx="1828800" cy="1828800"/>
            </a:xfrm>
            <a:prstGeom prst="rect">
              <a:avLst/>
            </a:prstGeom>
            <a:noFill/>
          </p:spPr>
        </p:pic>
        <p:pic>
          <p:nvPicPr>
            <p:cNvPr id="15" name="Picture 14" descr="C:\leo workspace\temp\Result\Result\Face\model_merged_3_4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239000" y="2743200"/>
              <a:ext cx="1676400" cy="1676400"/>
            </a:xfrm>
            <a:prstGeom prst="rect">
              <a:avLst/>
            </a:prstGeom>
            <a:noFill/>
          </p:spPr>
        </p:pic>
        <p:pic>
          <p:nvPicPr>
            <p:cNvPr id="16" name="Picture 15" descr="C:\leo workspace\temp\Result\Result\Face\model_merged_2_6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257800" y="4648200"/>
              <a:ext cx="1295400" cy="1295400"/>
            </a:xfrm>
            <a:prstGeom prst="rect">
              <a:avLst/>
            </a:prstGeom>
            <a:noFill/>
          </p:spPr>
        </p:pic>
        <p:pic>
          <p:nvPicPr>
            <p:cNvPr id="17" name="Picture 17" descr="C:\leo workspace\temp\Result\Result\Face\model_merged_2_7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934200" y="4648200"/>
              <a:ext cx="1295400" cy="1295400"/>
            </a:xfrm>
            <a:prstGeom prst="rect">
              <a:avLst/>
            </a:prstGeom>
            <a:noFill/>
          </p:spPr>
        </p:pic>
        <p:pic>
          <p:nvPicPr>
            <p:cNvPr id="18" name="Picture 18" descr="C:\leo workspace\temp\Result\Result\Face\model_merged_2_5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33600" y="4648200"/>
              <a:ext cx="1371600" cy="1371600"/>
            </a:xfrm>
            <a:prstGeom prst="rect">
              <a:avLst/>
            </a:prstGeom>
            <a:noFill/>
          </p:spPr>
        </p:pic>
        <p:pic>
          <p:nvPicPr>
            <p:cNvPr id="19" name="Picture 19" descr="C:\leo workspace\temp\Result\Result\Face\model_merged_2_4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85800" y="4648200"/>
              <a:ext cx="1352550" cy="1352550"/>
            </a:xfrm>
            <a:prstGeom prst="rect">
              <a:avLst/>
            </a:prstGeom>
            <a:noFill/>
          </p:spPr>
        </p:pic>
        <p:pic>
          <p:nvPicPr>
            <p:cNvPr id="20" name="Picture 20" descr="C:\leo workspace\temp\Result\Result\Face\model_merged_2_3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581400" y="4572000"/>
              <a:ext cx="1371600" cy="1371600"/>
            </a:xfrm>
            <a:prstGeom prst="rect">
              <a:avLst/>
            </a:prstGeom>
            <a:noFill/>
          </p:spPr>
        </p:pic>
        <p:pic>
          <p:nvPicPr>
            <p:cNvPr id="21" name="Picture 21" descr="C:\leo workspace\temp\ParseImageFaceUnsupervsied\ParseImage\Random\020-000-001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04800" y="1219200"/>
              <a:ext cx="4572000" cy="1505537"/>
            </a:xfrm>
            <a:prstGeom prst="rect">
              <a:avLst/>
            </a:prstGeom>
            <a:noFill/>
          </p:spPr>
        </p:pic>
        <p:cxnSp>
          <p:nvCxnSpPr>
            <p:cNvPr id="22" name="Straight Connector 21"/>
            <p:cNvCxnSpPr/>
            <p:nvPr/>
          </p:nvCxnSpPr>
          <p:spPr>
            <a:xfrm rot="10800000" flipV="1">
              <a:off x="914400" y="2819400"/>
              <a:ext cx="48768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0800000" flipV="1">
              <a:off x="2971800" y="2819400"/>
              <a:ext cx="28956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 flipV="1">
              <a:off x="4495800" y="2819400"/>
              <a:ext cx="12954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791200" y="2819400"/>
              <a:ext cx="381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791200" y="2819400"/>
              <a:ext cx="2286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1" idx="2"/>
            </p:cNvCxnSpPr>
            <p:nvPr/>
          </p:nvCxnSpPr>
          <p:spPr>
            <a:xfrm rot="5400000">
              <a:off x="3714750" y="2381250"/>
              <a:ext cx="304800" cy="4686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1" idx="2"/>
            </p:cNvCxnSpPr>
            <p:nvPr/>
          </p:nvCxnSpPr>
          <p:spPr>
            <a:xfrm rot="5400000">
              <a:off x="4400550" y="3143250"/>
              <a:ext cx="381000" cy="3238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1" idx="2"/>
            </p:cNvCxnSpPr>
            <p:nvPr/>
          </p:nvCxnSpPr>
          <p:spPr>
            <a:xfrm rot="5400000">
              <a:off x="5200650" y="3943350"/>
              <a:ext cx="381000" cy="1638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1" idx="2"/>
            </p:cNvCxnSpPr>
            <p:nvPr/>
          </p:nvCxnSpPr>
          <p:spPr>
            <a:xfrm rot="5400000">
              <a:off x="5962650" y="4629150"/>
              <a:ext cx="304800" cy="190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11" idx="2"/>
            </p:cNvCxnSpPr>
            <p:nvPr/>
          </p:nvCxnSpPr>
          <p:spPr>
            <a:xfrm rot="16200000" flipH="1">
              <a:off x="6724650" y="4057650"/>
              <a:ext cx="304800" cy="133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55"/>
          <p:cNvGrpSpPr/>
          <p:nvPr/>
        </p:nvGrpSpPr>
        <p:grpSpPr>
          <a:xfrm>
            <a:off x="4724400" y="4114800"/>
            <a:ext cx="3581400" cy="2438400"/>
            <a:chOff x="457200" y="1143000"/>
            <a:chExt cx="7391400" cy="5345824"/>
          </a:xfrm>
        </p:grpSpPr>
        <p:pic>
          <p:nvPicPr>
            <p:cNvPr id="57" name="Picture 6" descr="C:\leo workspace\temp\Result\Result\Yinyang\model_final.jpg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2362200" y="1143000"/>
              <a:ext cx="1828800" cy="1828800"/>
            </a:xfrm>
            <a:prstGeom prst="rect">
              <a:avLst/>
            </a:prstGeom>
            <a:noFill/>
          </p:spPr>
        </p:pic>
        <p:pic>
          <p:nvPicPr>
            <p:cNvPr id="58" name="Picture 7" descr="C:\leo workspace\temp\Result\Result\Yinyang\model_merged_4_0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953000" y="1219200"/>
              <a:ext cx="1600200" cy="1600200"/>
            </a:xfrm>
            <a:prstGeom prst="rect">
              <a:avLst/>
            </a:prstGeom>
            <a:noFill/>
          </p:spPr>
        </p:pic>
        <p:pic>
          <p:nvPicPr>
            <p:cNvPr id="59" name="Picture 8" descr="C:\leo workspace\temp\Result\Result\Yinyang\model_merged_3_0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248400" y="2971800"/>
              <a:ext cx="1524000" cy="1524000"/>
            </a:xfrm>
            <a:prstGeom prst="rect">
              <a:avLst/>
            </a:prstGeom>
            <a:noFill/>
          </p:spPr>
        </p:pic>
        <p:pic>
          <p:nvPicPr>
            <p:cNvPr id="60" name="Picture 10" descr="C:\leo workspace\temp\Result\Result\Yinyang\model_merged_3_2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581400" y="2971800"/>
              <a:ext cx="1657350" cy="1657350"/>
            </a:xfrm>
            <a:prstGeom prst="rect">
              <a:avLst/>
            </a:prstGeom>
            <a:noFill/>
          </p:spPr>
        </p:pic>
        <p:pic>
          <p:nvPicPr>
            <p:cNvPr id="61" name="Picture 9" descr="C:\leo workspace\temp\Result\Result\Yinyang\model_merged_3_1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066800" y="2895600"/>
              <a:ext cx="1752600" cy="1752600"/>
            </a:xfrm>
            <a:prstGeom prst="rect">
              <a:avLst/>
            </a:prstGeom>
            <a:noFill/>
          </p:spPr>
        </p:pic>
        <p:pic>
          <p:nvPicPr>
            <p:cNvPr id="62" name="Picture 2" descr="C:\leo workspace\temp\Result Unsupervsied learning\Result\Piano\model_merged_4_0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176131" y="4985311"/>
              <a:ext cx="1371601" cy="1371599"/>
            </a:xfrm>
            <a:prstGeom prst="rect">
              <a:avLst/>
            </a:prstGeom>
            <a:noFill/>
          </p:spPr>
        </p:pic>
        <p:pic>
          <p:nvPicPr>
            <p:cNvPr id="63" name="Picture 3" descr="C:\leo workspace\temp\Result Unsupervsied learning\Result\Revolve\model_merged_4_0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6324600" y="4964823"/>
              <a:ext cx="1524000" cy="1524001"/>
            </a:xfrm>
            <a:prstGeom prst="rect">
              <a:avLst/>
            </a:prstGeom>
            <a:noFill/>
          </p:spPr>
        </p:pic>
        <p:pic>
          <p:nvPicPr>
            <p:cNvPr id="64" name="Picture 4" descr="C:\leo workspace\temp\Result Unsupervsied learning\Result\Revolve\model_final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4238846" y="4831476"/>
              <a:ext cx="1657350" cy="1657348"/>
            </a:xfrm>
            <a:prstGeom prst="rect">
              <a:avLst/>
            </a:prstGeom>
            <a:noFill/>
          </p:spPr>
        </p:pic>
        <p:pic>
          <p:nvPicPr>
            <p:cNvPr id="65" name="Picture 5" descr="C:\leo workspace\temp\Result Unsupervsied learning\Result\Piano\model_final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457200" y="4953000"/>
              <a:ext cx="1428750" cy="1428750"/>
            </a:xfrm>
            <a:prstGeom prst="rect">
              <a:avLst/>
            </a:prstGeom>
            <a:noFill/>
          </p:spPr>
        </p:pic>
        <p:cxnSp>
          <p:nvCxnSpPr>
            <p:cNvPr id="66" name="Straight Connector 65"/>
            <p:cNvCxnSpPr>
              <a:stCxn id="58" idx="2"/>
            </p:cNvCxnSpPr>
            <p:nvPr/>
          </p:nvCxnSpPr>
          <p:spPr>
            <a:xfrm rot="5400000">
              <a:off x="3829050" y="1200150"/>
              <a:ext cx="304800" cy="3543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8" idx="2"/>
            </p:cNvCxnSpPr>
            <p:nvPr/>
          </p:nvCxnSpPr>
          <p:spPr>
            <a:xfrm rot="5400000">
              <a:off x="5124450" y="2495550"/>
              <a:ext cx="304800" cy="952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58" idx="2"/>
              <a:endCxn id="59" idx="0"/>
            </p:cNvCxnSpPr>
            <p:nvPr/>
          </p:nvCxnSpPr>
          <p:spPr>
            <a:xfrm rot="16200000" flipH="1">
              <a:off x="6305550" y="2266950"/>
              <a:ext cx="152400" cy="1257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Feasibility of scaling up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Short-term goal: 100 objects and 1000 images</a:t>
            </a:r>
          </a:p>
          <a:p>
            <a:r>
              <a:rPr lang="en-US" dirty="0" smtClean="0"/>
              <a:t>CPU and memory costs:</a:t>
            </a:r>
          </a:p>
          <a:p>
            <a:pPr lvl="1"/>
            <a:r>
              <a:rPr lang="en-US" dirty="0" smtClean="0"/>
              <a:t>10 images:    5  minutes ,   320 Megabytes</a:t>
            </a:r>
          </a:p>
          <a:p>
            <a:pPr lvl="1"/>
            <a:r>
              <a:rPr lang="en-US" dirty="0" smtClean="0"/>
              <a:t>20 images:   10 minutes ,   550 Megabytes</a:t>
            </a:r>
          </a:p>
          <a:p>
            <a:pPr lvl="1"/>
            <a:r>
              <a:rPr lang="en-US" dirty="0" smtClean="0"/>
              <a:t>50 images:   60 minutes,  1900 Megabytes</a:t>
            </a:r>
          </a:p>
          <a:p>
            <a:pPr lvl="1"/>
            <a:r>
              <a:rPr lang="en-US" dirty="0" smtClean="0"/>
              <a:t>1000 images: 2 days, 40 gigabytes (Prediction)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ransition advTm="18799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5638800" cy="259079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One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2060"/>
                </a:solidFill>
              </a:rPr>
              <a:t>Assumption</a:t>
            </a:r>
            <a:r>
              <a:rPr lang="en-US" dirty="0" smtClean="0"/>
              <a:t>: Recursive  Composition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Two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2060"/>
                </a:solidFill>
              </a:rPr>
              <a:t>Principles</a:t>
            </a:r>
            <a:r>
              <a:rPr lang="en-US" dirty="0" smtClean="0"/>
              <a:t>: Suspicious Coincidence and Competitive Exclusion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Three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2060"/>
                </a:solidFill>
              </a:rPr>
              <a:t>Aspects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Modeling:  </a:t>
            </a:r>
            <a:r>
              <a:rPr lang="en-US" dirty="0" smtClean="0"/>
              <a:t>Recursive deformable template (general representation for different tasks)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Inference: </a:t>
            </a:r>
            <a:r>
              <a:rPr lang="en-US" dirty="0" smtClean="0"/>
              <a:t>Dynamic Programming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Learning: </a:t>
            </a:r>
            <a:r>
              <a:rPr lang="en-US" dirty="0" smtClean="0"/>
              <a:t>Structure-</a:t>
            </a:r>
            <a:r>
              <a:rPr lang="en-US" dirty="0" err="1" smtClean="0"/>
              <a:t>perceptron</a:t>
            </a:r>
            <a:r>
              <a:rPr lang="en-US" dirty="0" smtClean="0"/>
              <a:t> and Unsupervised Learning  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2743200"/>
            <a:ext cx="1676400" cy="130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2" name="Picture 2" descr="C:\Users\leo\Documents\website\HumanModel15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685800"/>
            <a:ext cx="1676400" cy="1907628"/>
          </a:xfrm>
          <a:prstGeom prst="rect">
            <a:avLst/>
          </a:prstGeom>
          <a:noFill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657600"/>
            <a:ext cx="514514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8" name="Picture 2" descr="C:\Users\leo\Pictures\talk\Dic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4114800"/>
            <a:ext cx="2863893" cy="2286000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Part I: Deformable Object Parsing </a:t>
            </a:r>
          </a:p>
          <a:p>
            <a:pPr lvl="1"/>
            <a:r>
              <a:rPr lang="en-US" dirty="0" smtClean="0"/>
              <a:t>Recursive Deformable Template Model</a:t>
            </a:r>
          </a:p>
          <a:p>
            <a:pPr lvl="1"/>
            <a:r>
              <a:rPr lang="en-US" dirty="0" smtClean="0"/>
              <a:t>Compositional Inference</a:t>
            </a:r>
          </a:p>
          <a:p>
            <a:pPr lvl="1"/>
            <a:r>
              <a:rPr lang="en-US" dirty="0" smtClean="0"/>
              <a:t>Supervised Learning</a:t>
            </a:r>
          </a:p>
          <a:p>
            <a:pPr lvl="1"/>
            <a:r>
              <a:rPr lang="en-US" dirty="0" smtClean="0"/>
              <a:t>Unsupervised: Bottom-up and Top Down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Part II: Image Parsing (Segmentation and Scene Labeling)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Recursive  Segmentation and Recognition Template, DP, and </a:t>
            </a:r>
            <a:r>
              <a:rPr lang="en-US" dirty="0" err="1" smtClean="0">
                <a:solidFill>
                  <a:schemeClr val="tx2"/>
                </a:solidFill>
              </a:rPr>
              <a:t>Perceptron</a:t>
            </a:r>
            <a:r>
              <a:rPr lang="en-US" dirty="0" smtClean="0">
                <a:solidFill>
                  <a:schemeClr val="tx2"/>
                </a:solidFill>
              </a:rPr>
              <a:t> Learning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Parsing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05800" cy="2286000"/>
          </a:xfrm>
        </p:spPr>
        <p:txBody>
          <a:bodyPr>
            <a:normAutofit/>
          </a:bodyPr>
          <a:lstStyle/>
          <a:p>
            <a:r>
              <a:rPr lang="en-US" dirty="0" smtClean="0"/>
              <a:t>Task:  Image Segmentation and Scene Labeling</a:t>
            </a:r>
          </a:p>
          <a:p>
            <a:r>
              <a:rPr lang="en-US" dirty="0" smtClean="0"/>
              <a:t>MRF Representation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472690"/>
            <a:ext cx="7772400" cy="408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Part I: Deformable Object Parsing 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Recursive Deformable Template Model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Compositional Inference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Supervised Learning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Unsupervised</a:t>
            </a:r>
          </a:p>
          <a:p>
            <a:r>
              <a:rPr lang="en-US" dirty="0" smtClean="0"/>
              <a:t>Part II: Image Parsing (Segmentation and Scene Labeling)</a:t>
            </a:r>
          </a:p>
          <a:p>
            <a:pPr lvl="1"/>
            <a:r>
              <a:rPr lang="en-US" dirty="0" smtClean="0"/>
              <a:t>Hierarchical Model, DP, and </a:t>
            </a:r>
            <a:r>
              <a:rPr lang="en-US" dirty="0" err="1" smtClean="0"/>
              <a:t>Perceptron</a:t>
            </a:r>
            <a:r>
              <a:rPr lang="en-US" dirty="0" smtClean="0"/>
              <a:t>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Representation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Recursive Composition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Segmentation-Recognition Template </a:t>
            </a:r>
            <a:r>
              <a:rPr lang="en-US" dirty="0" smtClean="0"/>
              <a:t>Dictionary</a:t>
            </a:r>
          </a:p>
          <a:p>
            <a:r>
              <a:rPr lang="en-US" dirty="0" smtClean="0"/>
              <a:t>short- and long- range dependency</a:t>
            </a:r>
          </a:p>
        </p:txBody>
      </p:sp>
      <p:pic>
        <p:nvPicPr>
          <p:cNvPr id="41986" name="Picture 2" descr="C:\leo workspace\papers\paper image parsing 2008\figures\HI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4191000"/>
            <a:ext cx="7129463" cy="2322168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Seg</a:t>
            </a:r>
            <a:r>
              <a:rPr lang="en-US" dirty="0" smtClean="0"/>
              <a:t>mentation and </a:t>
            </a:r>
            <a:r>
              <a:rPr lang="en-US" dirty="0" smtClean="0">
                <a:solidFill>
                  <a:srgbClr val="C00000"/>
                </a:solidFill>
              </a:rPr>
              <a:t>Rec</a:t>
            </a:r>
            <a:r>
              <a:rPr lang="en-US" dirty="0" smtClean="0"/>
              <a:t>ognition 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-</a:t>
            </a:r>
            <a:r>
              <a:rPr lang="en-US" dirty="0" smtClean="0">
                <a:solidFill>
                  <a:srgbClr val="C00000"/>
                </a:solidFill>
              </a:rPr>
              <a:t>R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pair: chicken-and-egg of </a:t>
            </a:r>
            <a:r>
              <a:rPr lang="en-US" dirty="0" err="1" smtClean="0">
                <a:solidFill>
                  <a:srgbClr val="FF0000"/>
                </a:solidFill>
              </a:rPr>
              <a:t>Seg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C00000"/>
                </a:solidFill>
              </a:rPr>
              <a:t>Rec.</a:t>
            </a:r>
          </a:p>
          <a:p>
            <a:r>
              <a:rPr lang="en-US" dirty="0" smtClean="0"/>
              <a:t>Local: </a:t>
            </a:r>
            <a:r>
              <a:rPr lang="en-US" dirty="0" smtClean="0">
                <a:solidFill>
                  <a:srgbClr val="FF0000"/>
                </a:solidFill>
              </a:rPr>
              <a:t>Shape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C00000"/>
                </a:solidFill>
              </a:rPr>
              <a:t>Appearance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of object part</a:t>
            </a:r>
          </a:p>
          <a:p>
            <a:r>
              <a:rPr lang="en-US" dirty="0" smtClean="0"/>
              <a:t>Global: </a:t>
            </a:r>
            <a:r>
              <a:rPr lang="en-US" dirty="0" smtClean="0">
                <a:solidFill>
                  <a:srgbClr val="FF0000"/>
                </a:solidFill>
              </a:rPr>
              <a:t>Gist</a:t>
            </a:r>
            <a:r>
              <a:rPr lang="en-US" dirty="0" smtClean="0"/>
              <a:t> of scene (Spatial layout); </a:t>
            </a:r>
          </a:p>
          <a:p>
            <a:r>
              <a:rPr lang="en-US" dirty="0" smtClean="0"/>
              <a:t>Multi-level coarse-to-fine  </a:t>
            </a:r>
            <a:endParaRPr lang="en-US" dirty="0"/>
          </a:p>
        </p:txBody>
      </p:sp>
      <p:pic>
        <p:nvPicPr>
          <p:cNvPr id="43010" name="Picture 2" descr="C:\leo workspace\papers\paper image parsing 2008\figures\puzz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4324350"/>
            <a:ext cx="6515100" cy="207645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The Image Model </a:t>
            </a:r>
            <a:endParaRPr lang="en-US" altLang="zh-CN" dirty="0" smtClean="0">
              <a:latin typeface="Calibri" pitchFamily="34" charset="0"/>
            </a:endParaRPr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457200" y="1600200"/>
            <a:ext cx="822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</p:txBody>
      </p:sp>
      <p:sp>
        <p:nvSpPr>
          <p:cNvPr id="3081" name="Rectangle 10"/>
          <p:cNvSpPr>
            <a:spLocks noChangeArrowheads="1"/>
          </p:cNvSpPr>
          <p:nvPr/>
        </p:nvSpPr>
        <p:spPr bwMode="auto">
          <a:xfrm>
            <a:off x="609600" y="1371600"/>
            <a:ext cx="7848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400" dirty="0" smtClean="0"/>
              <a:t>Input Image:       State:      (Tree structure)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400" dirty="0" smtClean="0"/>
              <a:t>Hierarchical Log-Linear Form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400" dirty="0" smtClean="0"/>
          </a:p>
        </p:txBody>
      </p:sp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914400" y="2209800"/>
          <a:ext cx="4724400" cy="663575"/>
        </p:xfrm>
        <a:graphic>
          <a:graphicData uri="http://schemas.openxmlformats.org/presentationml/2006/ole">
            <p:oleObj spid="_x0000_s56325" name="Equation" r:id="rId4" imgW="2463480" imgH="457200" progId="Equation.3">
              <p:embed/>
            </p:oleObj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2773362" y="1527175"/>
          <a:ext cx="198438" cy="225425"/>
        </p:xfrm>
        <a:graphic>
          <a:graphicData uri="http://schemas.openxmlformats.org/presentationml/2006/ole">
            <p:oleObj spid="_x0000_s56326" name="Equation" r:id="rId5" imgW="126720" imgH="139680" progId="Equation.3">
              <p:embed/>
            </p:oleObj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3876675" y="1504950"/>
          <a:ext cx="217488" cy="265113"/>
        </p:xfrm>
        <a:graphic>
          <a:graphicData uri="http://schemas.openxmlformats.org/presentationml/2006/ole">
            <p:oleObj spid="_x0000_s56327" name="Equation" r:id="rId6" imgW="139680" imgH="164880" progId="Equation.3">
              <p:embed/>
            </p:oleObj>
          </a:graphicData>
        </a:graphic>
      </p:graphicFrame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611F2-BAAD-4FAF-B7C7-232F96D92CC5}" type="slidenum">
              <a:rPr lang="en-US" altLang="zh-CN" smtClean="0"/>
              <a:pPr>
                <a:defRPr/>
              </a:pPr>
              <a:t>52</a:t>
            </a:fld>
            <a:endParaRPr lang="en-US" altLang="zh-CN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3352800"/>
            <a:ext cx="443735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91" name="Line 58"/>
          <p:cNvSpPr>
            <a:spLocks noChangeShapeType="1"/>
          </p:cNvSpPr>
          <p:nvPr/>
        </p:nvSpPr>
        <p:spPr bwMode="auto">
          <a:xfrm>
            <a:off x="1295400" y="3352800"/>
            <a:ext cx="535087" cy="4783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6328" name="Object 8"/>
          <p:cNvGraphicFramePr>
            <a:graphicFrameLocks noChangeAspect="1"/>
          </p:cNvGraphicFramePr>
          <p:nvPr/>
        </p:nvGraphicFramePr>
        <p:xfrm>
          <a:off x="838200" y="2971800"/>
          <a:ext cx="2479675" cy="292100"/>
        </p:xfrm>
        <a:graphic>
          <a:graphicData uri="http://schemas.openxmlformats.org/presentationml/2006/ole">
            <p:oleObj spid="_x0000_s56328" name="Equation" r:id="rId8" imgW="1790640" imgH="203040" progId="Equation.3">
              <p:embed/>
            </p:oleObj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6324600" y="3000375"/>
            <a:ext cx="2514600" cy="3552825"/>
            <a:chOff x="4724400" y="2895600"/>
            <a:chExt cx="2514600" cy="3552825"/>
          </a:xfrm>
        </p:grpSpPr>
        <p:graphicFrame>
          <p:nvGraphicFramePr>
            <p:cNvPr id="56329" name="Object 9"/>
            <p:cNvGraphicFramePr>
              <a:graphicFrameLocks noChangeAspect="1"/>
            </p:cNvGraphicFramePr>
            <p:nvPr/>
          </p:nvGraphicFramePr>
          <p:xfrm>
            <a:off x="4953000" y="2895600"/>
            <a:ext cx="2209800" cy="404813"/>
          </p:xfrm>
          <a:graphic>
            <a:graphicData uri="http://schemas.openxmlformats.org/presentationml/2006/ole">
              <p:oleObj spid="_x0000_s56329" name="Equation" r:id="rId9" imgW="1434960" imgH="215640" progId="Equation.3">
                <p:embed/>
              </p:oleObj>
            </a:graphicData>
          </a:graphic>
        </p:graphicFrame>
        <p:graphicFrame>
          <p:nvGraphicFramePr>
            <p:cNvPr id="56330" name="Object 10"/>
            <p:cNvGraphicFramePr>
              <a:graphicFrameLocks noChangeAspect="1"/>
            </p:cNvGraphicFramePr>
            <p:nvPr/>
          </p:nvGraphicFramePr>
          <p:xfrm>
            <a:off x="5486400" y="3505200"/>
            <a:ext cx="1173163" cy="404813"/>
          </p:xfrm>
          <a:graphic>
            <a:graphicData uri="http://schemas.openxmlformats.org/presentationml/2006/ole">
              <p:oleObj spid="_x0000_s56330" name="Equation" r:id="rId10" imgW="647640" imgH="215640" progId="Equation.3">
                <p:embed/>
              </p:oleObj>
            </a:graphicData>
          </a:graphic>
        </p:graphicFrame>
        <p:graphicFrame>
          <p:nvGraphicFramePr>
            <p:cNvPr id="56331" name="Object 11"/>
            <p:cNvGraphicFramePr>
              <a:graphicFrameLocks noChangeAspect="1"/>
            </p:cNvGraphicFramePr>
            <p:nvPr/>
          </p:nvGraphicFramePr>
          <p:xfrm>
            <a:off x="4724400" y="4191000"/>
            <a:ext cx="2514600" cy="500062"/>
          </p:xfrm>
          <a:graphic>
            <a:graphicData uri="http://schemas.openxmlformats.org/presentationml/2006/ole">
              <p:oleObj spid="_x0000_s56331" name="Equation" r:id="rId11" imgW="1409400" imgH="266400" progId="Equation.3">
                <p:embed/>
              </p:oleObj>
            </a:graphicData>
          </a:graphic>
        </p:graphicFrame>
        <p:graphicFrame>
          <p:nvGraphicFramePr>
            <p:cNvPr id="56332" name="Object 12"/>
            <p:cNvGraphicFramePr>
              <a:graphicFrameLocks noChangeAspect="1"/>
            </p:cNvGraphicFramePr>
            <p:nvPr/>
          </p:nvGraphicFramePr>
          <p:xfrm>
            <a:off x="5486400" y="4953000"/>
            <a:ext cx="1149350" cy="428625"/>
          </p:xfrm>
          <a:graphic>
            <a:graphicData uri="http://schemas.openxmlformats.org/presentationml/2006/ole">
              <p:oleObj spid="_x0000_s56332" name="Equation" r:id="rId12" imgW="634680" imgH="228600" progId="Equation.3">
                <p:embed/>
              </p:oleObj>
            </a:graphicData>
          </a:graphic>
        </p:graphicFrame>
        <p:graphicFrame>
          <p:nvGraphicFramePr>
            <p:cNvPr id="56333" name="Object 13"/>
            <p:cNvGraphicFramePr>
              <a:graphicFrameLocks noChangeAspect="1"/>
            </p:cNvGraphicFramePr>
            <p:nvPr/>
          </p:nvGraphicFramePr>
          <p:xfrm>
            <a:off x="5105400" y="5638800"/>
            <a:ext cx="1862138" cy="428625"/>
          </p:xfrm>
          <a:graphic>
            <a:graphicData uri="http://schemas.openxmlformats.org/presentationml/2006/ole">
              <p:oleObj spid="_x0000_s56333" name="Equation" r:id="rId13" imgW="1028520" imgH="228600" progId="Equation.3">
                <p:embed/>
              </p:oleObj>
            </a:graphicData>
          </a:graphic>
        </p:graphicFrame>
        <p:graphicFrame>
          <p:nvGraphicFramePr>
            <p:cNvPr id="56334" name="Object 14"/>
            <p:cNvGraphicFramePr>
              <a:graphicFrameLocks noChangeAspect="1"/>
            </p:cNvGraphicFramePr>
            <p:nvPr/>
          </p:nvGraphicFramePr>
          <p:xfrm>
            <a:off x="4876800" y="6019800"/>
            <a:ext cx="2297112" cy="428625"/>
          </p:xfrm>
          <a:graphic>
            <a:graphicData uri="http://schemas.openxmlformats.org/presentationml/2006/ole">
              <p:oleObj spid="_x0000_s56334" name="Equation" r:id="rId14" imgW="1269720" imgH="228600" progId="Equation.3">
                <p:embed/>
              </p:oleObj>
            </a:graphicData>
          </a:graphic>
        </p:graphicFrame>
      </p:grpSp>
      <p:graphicFrame>
        <p:nvGraphicFramePr>
          <p:cNvPr id="56335" name="Object 15"/>
          <p:cNvGraphicFramePr>
            <a:graphicFrameLocks noChangeAspect="1"/>
          </p:cNvGraphicFramePr>
          <p:nvPr/>
        </p:nvGraphicFramePr>
        <p:xfrm>
          <a:off x="6248400" y="2286000"/>
          <a:ext cx="2416175" cy="381000"/>
        </p:xfrm>
        <a:graphic>
          <a:graphicData uri="http://schemas.openxmlformats.org/presentationml/2006/ole">
            <p:oleObj spid="_x0000_s56335" name="Equation" r:id="rId15" imgW="1333440" imgH="203040" progId="Equation.3">
              <p:embed/>
            </p:oleObj>
          </a:graphicData>
        </a:graphic>
      </p:graphicFrame>
      <p:grpSp>
        <p:nvGrpSpPr>
          <p:cNvPr id="32" name="Group 31"/>
          <p:cNvGrpSpPr/>
          <p:nvPr/>
        </p:nvGrpSpPr>
        <p:grpSpPr>
          <a:xfrm>
            <a:off x="4876800" y="2895600"/>
            <a:ext cx="1905000" cy="3618131"/>
            <a:chOff x="7315200" y="2667000"/>
            <a:chExt cx="1905000" cy="3618131"/>
          </a:xfrm>
        </p:grpSpPr>
        <p:sp>
          <p:nvSpPr>
            <p:cNvPr id="26" name="TextBox 25"/>
            <p:cNvSpPr txBox="1"/>
            <p:nvPr/>
          </p:nvSpPr>
          <p:spPr>
            <a:xfrm>
              <a:off x="7315200" y="3352800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appearance </a:t>
              </a:r>
              <a:r>
                <a:rPr lang="en-US" dirty="0" smtClean="0">
                  <a:solidFill>
                    <a:srgbClr val="FF0000"/>
                  </a:solidFill>
                </a:rPr>
                <a:t>homogeneity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315200" y="4038600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layer </a:t>
              </a:r>
              <a:r>
                <a:rPr lang="en-US" dirty="0" smtClean="0">
                  <a:solidFill>
                    <a:srgbClr val="FF0000"/>
                  </a:solidFill>
                </a:rPr>
                <a:t>consistence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315200" y="4800600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co-occurrence </a:t>
              </a:r>
              <a:r>
                <a:rPr lang="en-US" dirty="0" smtClean="0"/>
                <a:t>of objects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315200" y="5638800"/>
              <a:ext cx="1905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Prior </a:t>
              </a:r>
              <a:r>
                <a:rPr lang="en-US" dirty="0" smtClean="0"/>
                <a:t>of template and object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15200" y="2667000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object </a:t>
              </a:r>
              <a:r>
                <a:rPr lang="en-US" dirty="0" smtClean="0">
                  <a:solidFill>
                    <a:srgbClr val="FF0000"/>
                  </a:solidFill>
                </a:rPr>
                <a:t>appearance 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 and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Tree Structure</a:t>
            </a:r>
          </a:p>
          <a:p>
            <a:r>
              <a:rPr lang="en-US" dirty="0" smtClean="0"/>
              <a:t>State space: </a:t>
            </a:r>
          </a:p>
          <a:p>
            <a:pPr lvl="1"/>
            <a:r>
              <a:rPr lang="en-US" dirty="0" smtClean="0"/>
              <a:t>M=21 classes; D=30 templates; K=3 classes/</a:t>
            </a:r>
            <a:r>
              <a:rPr lang="en-US" dirty="0" err="1" smtClean="0"/>
              <a:t>templ</a:t>
            </a:r>
            <a:r>
              <a:rPr lang="en-US" dirty="0" smtClean="0"/>
              <a:t>. </a:t>
            </a:r>
          </a:p>
          <a:p>
            <a:r>
              <a:rPr lang="en-US" dirty="0" smtClean="0"/>
              <a:t>Inference (Model is known):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Dynamic Programming  with Pruning</a:t>
            </a:r>
          </a:p>
          <a:p>
            <a:pPr lvl="1"/>
            <a:r>
              <a:rPr lang="en-US" dirty="0" smtClean="0"/>
              <a:t>H: size of Hierarchy</a:t>
            </a:r>
          </a:p>
          <a:p>
            <a:r>
              <a:rPr lang="en-US" dirty="0" smtClean="0"/>
              <a:t>Supervised Learning (parameter estimation)</a:t>
            </a:r>
          </a:p>
          <a:p>
            <a:pPr lvl="1"/>
            <a:r>
              <a:rPr lang="en-US" dirty="0" smtClean="0"/>
              <a:t>Structure-</a:t>
            </a:r>
            <a:r>
              <a:rPr lang="en-US" dirty="0" err="1" smtClean="0"/>
              <a:t>Perceptron</a:t>
            </a:r>
            <a:r>
              <a:rPr lang="en-US" dirty="0" smtClean="0"/>
              <a:t>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2971800" y="2286000"/>
          <a:ext cx="1127125" cy="428625"/>
        </p:xfrm>
        <a:graphic>
          <a:graphicData uri="http://schemas.openxmlformats.org/presentationml/2006/ole">
            <p:oleObj spid="_x0000_s57346" name="Equation" r:id="rId3" imgW="622080" imgH="228600" progId="Equation.3">
              <p:embed/>
            </p:oleObj>
          </a:graphicData>
        </a:graphic>
      </p:graphicFrame>
      <p:graphicFrame>
        <p:nvGraphicFramePr>
          <p:cNvPr id="57348" name="Object 4"/>
          <p:cNvGraphicFramePr>
            <a:graphicFrameLocks noChangeAspect="1"/>
          </p:cNvGraphicFramePr>
          <p:nvPr/>
        </p:nvGraphicFramePr>
        <p:xfrm>
          <a:off x="5638800" y="3352800"/>
          <a:ext cx="1563687" cy="428625"/>
        </p:xfrm>
        <a:graphic>
          <a:graphicData uri="http://schemas.openxmlformats.org/presentationml/2006/ole">
            <p:oleObj spid="_x0000_s57348" name="Equation" r:id="rId4" imgW="86328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C:\leo workspace\papers\paper image parsing 2008\figures\parseres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219200"/>
            <a:ext cx="7010400" cy="5281398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Implementation Details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Comparisons</a:t>
            </a:r>
            <a:endParaRPr lang="en-US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838200" y="4114800"/>
          <a:ext cx="7696200" cy="2000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917"/>
                <a:gridCol w="1598083"/>
                <a:gridCol w="1371600"/>
                <a:gridCol w="1447800"/>
                <a:gridCol w="1295400"/>
                <a:gridCol w="914400"/>
              </a:tblGrid>
              <a:tr h="9676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TextonBoost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Shotton</a:t>
                      </a:r>
                      <a:r>
                        <a:rPr lang="en-US" dirty="0" smtClean="0"/>
                        <a:t> et al.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PLSA-MRF</a:t>
                      </a:r>
                    </a:p>
                    <a:p>
                      <a:r>
                        <a:rPr lang="en-US" dirty="0" err="1" smtClean="0"/>
                        <a:t>Berbeek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and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Trigg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AutoContext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Tu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Classifier </a:t>
                      </a:r>
                    </a:p>
                    <a:p>
                      <a:r>
                        <a:rPr lang="en-US" dirty="0" smtClean="0"/>
                        <a:t>only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HIM</a:t>
                      </a:r>
                      <a:endParaRPr lang="en-US" dirty="0"/>
                    </a:p>
                  </a:txBody>
                  <a:tcPr/>
                </a:tc>
              </a:tr>
              <a:tr h="392453">
                <a:tc>
                  <a:txBody>
                    <a:bodyPr/>
                    <a:lstStyle/>
                    <a:p>
                      <a:r>
                        <a:rPr lang="en-US" dirty="0" smtClean="0"/>
                        <a:t>Average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57.7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74.5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92453">
                <a:tc>
                  <a:txBody>
                    <a:bodyPr/>
                    <a:lstStyle/>
                    <a:p>
                      <a:r>
                        <a:rPr lang="en-US" dirty="0" smtClean="0"/>
                        <a:t>Global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72.2 </a:t>
                      </a:r>
                    </a:p>
                    <a:p>
                      <a:r>
                        <a:rPr lang="en-US" dirty="0" smtClean="0"/>
                        <a:t>69</a:t>
                      </a:r>
                      <a:r>
                        <a:rPr lang="en-US" baseline="0" dirty="0" smtClean="0"/>
                        <a:t> (Classifier)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77.7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81.4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19200" y="2362200"/>
          <a:ext cx="71628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257"/>
                <a:gridCol w="957943"/>
                <a:gridCol w="609600"/>
                <a:gridCol w="1447800"/>
                <a:gridCol w="1524000"/>
                <a:gridCol w="1600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Dataset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Classes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Training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Training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Testing Time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MSRC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55</a:t>
                      </a:r>
                      <a:r>
                        <a:rPr lang="en-US" baseline="0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Confusion 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4274" name="Picture 2" descr="C:\leo workspace\papers\paper image parsing 2008\figures\Conf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371600"/>
            <a:ext cx="7772400" cy="502718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function of S-R pair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Shape modeling </a:t>
            </a:r>
            <a:endParaRPr lang="en-US" dirty="0"/>
          </a:p>
        </p:txBody>
      </p:sp>
      <p:pic>
        <p:nvPicPr>
          <p:cNvPr id="45058" name="Picture 2" descr="C:\leo workspace\papers\paper image parsing 2008\figures\objse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590800"/>
            <a:ext cx="8077200" cy="2361028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153400" cy="2819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One Assumption: Recursive Composition</a:t>
            </a:r>
          </a:p>
          <a:p>
            <a:r>
              <a:rPr lang="en-US" dirty="0" smtClean="0"/>
              <a:t>Two Principles: </a:t>
            </a:r>
            <a:r>
              <a:rPr lang="en-US" smtClean="0"/>
              <a:t>Coincidence Pruning and </a:t>
            </a:r>
            <a:r>
              <a:rPr lang="en-US" dirty="0" smtClean="0"/>
              <a:t>Competitive Exclusion</a:t>
            </a:r>
          </a:p>
          <a:p>
            <a:r>
              <a:rPr lang="en-US" dirty="0" smtClean="0"/>
              <a:t>Three Aspects:</a:t>
            </a:r>
          </a:p>
          <a:p>
            <a:pPr lvl="1"/>
            <a:r>
              <a:rPr lang="en-US" dirty="0" smtClean="0"/>
              <a:t>Modeling: Segmentation and Recognition Template</a:t>
            </a:r>
          </a:p>
          <a:p>
            <a:pPr lvl="1"/>
            <a:r>
              <a:rPr lang="en-US" dirty="0" smtClean="0"/>
              <a:t>Inference: Dynamic Programming</a:t>
            </a:r>
          </a:p>
          <a:p>
            <a:pPr lvl="1"/>
            <a:r>
              <a:rPr lang="en-US" dirty="0" smtClean="0"/>
              <a:t>Learning: Structure-</a:t>
            </a:r>
            <a:r>
              <a:rPr lang="en-US" dirty="0" err="1" smtClean="0"/>
              <a:t>Perceptron</a:t>
            </a:r>
            <a:r>
              <a:rPr lang="en-US" dirty="0" smtClean="0"/>
              <a:t> </a:t>
            </a:r>
          </a:p>
        </p:txBody>
      </p:sp>
      <p:pic>
        <p:nvPicPr>
          <p:cNvPr id="9" name="Picture 2" descr="C:\leo workspace\papers\paper image parsing 2008\figures\HI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4114800"/>
            <a:ext cx="7129463" cy="2322168"/>
          </a:xfrm>
          <a:prstGeom prst="rect">
            <a:avLst/>
          </a:prstGeo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Track of Our </a:t>
            </a:r>
            <a:r>
              <a:rPr lang="en-US" smtClean="0"/>
              <a:t>Research Program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280160"/>
          <a:ext cx="8382001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1447801"/>
                <a:gridCol w="1676399"/>
                <a:gridCol w="1752600"/>
                <a:gridCol w="2438401"/>
              </a:tblGrid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200 5 </a:t>
                      </a:r>
                    </a:p>
                    <a:p>
                      <a:r>
                        <a:rPr lang="en-US" dirty="0" smtClean="0"/>
                        <a:t>NIPS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2006</a:t>
                      </a:r>
                    </a:p>
                    <a:p>
                      <a:r>
                        <a:rPr lang="en-US" dirty="0" smtClean="0"/>
                        <a:t>NIPS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2007</a:t>
                      </a:r>
                    </a:p>
                    <a:p>
                      <a:r>
                        <a:rPr lang="en-US" dirty="0" smtClean="0"/>
                        <a:t>NIPS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2008</a:t>
                      </a:r>
                    </a:p>
                    <a:p>
                      <a:r>
                        <a:rPr lang="en-US" dirty="0" smtClean="0"/>
                        <a:t>CVPR, ECCV,</a:t>
                      </a:r>
                      <a:r>
                        <a:rPr lang="en-US" baseline="0" dirty="0" smtClean="0"/>
                        <a:t> NIPS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Hierarchical Composition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Triplet Shape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Descriptor </a:t>
                      </a:r>
                      <a:endParaRPr lang="en-US" baseline="0" dirty="0" smtClean="0"/>
                    </a:p>
                    <a:p>
                      <a:r>
                        <a:rPr lang="en-US" baseline="0" dirty="0" err="1" smtClean="0"/>
                        <a:t>Grammar+MRF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Recursive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Template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dirty="0" smtClean="0"/>
                        <a:t>AND/OR Graph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Segmentation-Recognition Template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Inference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Non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Maximum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Suppression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Learning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Human</a:t>
                      </a:r>
                      <a:r>
                        <a:rPr lang="en-US" baseline="0" dirty="0" smtClean="0"/>
                        <a:t> Design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Structure</a:t>
                      </a:r>
                      <a:r>
                        <a:rPr lang="en-US" baseline="0" dirty="0" smtClean="0"/>
                        <a:t> Induction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Human</a:t>
                      </a:r>
                      <a:r>
                        <a:rPr lang="en-US" baseline="0" dirty="0" smtClean="0"/>
                        <a:t> Design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Structure-</a:t>
                      </a:r>
                      <a:r>
                        <a:rPr lang="en-US" dirty="0" err="1" smtClean="0"/>
                        <a:t>perceptron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Max-Margin 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Suspicious Coincidence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Competitive Exclusion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Tasks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Shape Matching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Categorization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Object Parsing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Object Classification Segmentation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Parsing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Image Parsing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5943600"/>
            <a:ext cx="990600" cy="7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leo\Documents\website\HumanModel15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5867400"/>
            <a:ext cx="685800" cy="780393"/>
          </a:xfrm>
          <a:prstGeom prst="rect">
            <a:avLst/>
          </a:prstGeom>
          <a:noFill/>
        </p:spPr>
      </p:pic>
      <p:pic>
        <p:nvPicPr>
          <p:cNvPr id="8" name="Picture 7" descr="segreg_templa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34200" y="5943600"/>
            <a:ext cx="914400" cy="75941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5974314"/>
            <a:ext cx="1371600" cy="731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C:\Users\leo\Pictures\talk\Dic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5943600"/>
            <a:ext cx="914400" cy="729887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latin typeface="Calibri" pitchFamily="34" charset="0"/>
              </a:rPr>
              <a:t>Deformable Object Parsing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8100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2800" dirty="0" smtClean="0">
                <a:latin typeface="Calibri" pitchFamily="34" charset="0"/>
              </a:rPr>
              <a:t>Task: </a:t>
            </a:r>
            <a:r>
              <a:rPr lang="en-US" altLang="zh-CN" sz="2400" dirty="0" smtClean="0">
                <a:latin typeface="Calibri" pitchFamily="34" charset="0"/>
              </a:rPr>
              <a:t>Find the locations </a:t>
            </a:r>
            <a:r>
              <a:rPr lang="en-US" altLang="zh-CN" sz="2400" i="1" dirty="0" smtClean="0">
                <a:latin typeface="Calibri" pitchFamily="34" charset="0"/>
              </a:rPr>
              <a:t>y</a:t>
            </a:r>
            <a:r>
              <a:rPr lang="en-US" altLang="zh-CN" sz="2400" dirty="0" smtClean="0">
                <a:latin typeface="Calibri" pitchFamily="34" charset="0"/>
              </a:rPr>
              <a:t> of parts of object given an image </a:t>
            </a:r>
            <a:r>
              <a:rPr lang="en-US" altLang="zh-CN" sz="2400" i="1" dirty="0" smtClean="0">
                <a:latin typeface="Calibri" pitchFamily="34" charset="0"/>
              </a:rPr>
              <a:t>x</a:t>
            </a:r>
          </a:p>
          <a:p>
            <a:pPr eaLnBrk="1" hangingPunct="1"/>
            <a:endParaRPr lang="en-US" altLang="zh-CN" sz="2800" dirty="0" smtClean="0">
              <a:latin typeface="Calibri" pitchFamily="34" charset="0"/>
            </a:endParaRPr>
          </a:p>
          <a:p>
            <a:pPr eaLnBrk="1" hangingPunct="1"/>
            <a:r>
              <a:rPr lang="en-US" altLang="zh-CN" sz="2800" dirty="0" smtClean="0">
                <a:latin typeface="Calibri" pitchFamily="34" charset="0"/>
              </a:rPr>
              <a:t>Difficulties</a:t>
            </a:r>
          </a:p>
          <a:p>
            <a:pPr lvl="1" eaLnBrk="1" hangingPunct="1"/>
            <a:r>
              <a:rPr lang="en-US" altLang="zh-CN" sz="2400" dirty="0" smtClean="0">
                <a:latin typeface="Calibri" pitchFamily="34" charset="0"/>
              </a:rPr>
              <a:t>Cluttered Background</a:t>
            </a:r>
          </a:p>
          <a:p>
            <a:pPr lvl="1" eaLnBrk="1" hangingPunct="1"/>
            <a:r>
              <a:rPr lang="en-US" altLang="zh-CN" sz="2400" dirty="0" smtClean="0">
                <a:latin typeface="Calibri" pitchFamily="34" charset="0"/>
              </a:rPr>
              <a:t>Large Shape Variation</a:t>
            </a:r>
          </a:p>
          <a:p>
            <a:pPr lvl="1" eaLnBrk="1" hangingPunct="1"/>
            <a:r>
              <a:rPr lang="en-US" altLang="zh-CN" sz="2400" dirty="0" smtClean="0">
                <a:latin typeface="Calibri" pitchFamily="34" charset="0"/>
              </a:rPr>
              <a:t>Occlusion</a:t>
            </a:r>
          </a:p>
          <a:p>
            <a:pPr lvl="1" eaLnBrk="1" hangingPunct="1"/>
            <a:r>
              <a:rPr lang="en-US" altLang="zh-CN" sz="2400" dirty="0" smtClean="0">
                <a:latin typeface="Calibri" pitchFamily="34" charset="0"/>
              </a:rPr>
              <a:t>Appearance</a:t>
            </a:r>
          </a:p>
          <a:p>
            <a:pPr eaLnBrk="1" hangingPunct="1"/>
            <a:endParaRPr lang="en-US" altLang="zh-CN" sz="2800" dirty="0" smtClean="0">
              <a:latin typeface="Calibri" pitchFamily="34" charset="0"/>
            </a:endParaRPr>
          </a:p>
        </p:txBody>
      </p:sp>
      <p:pic>
        <p:nvPicPr>
          <p:cNvPr id="1029" name="Picture 6" descr="000-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447800"/>
            <a:ext cx="314481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399" y="4114800"/>
            <a:ext cx="291479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3123" name="Object 3"/>
          <p:cNvGraphicFramePr>
            <a:graphicFrameLocks noChangeAspect="1"/>
          </p:cNvGraphicFramePr>
          <p:nvPr/>
        </p:nvGraphicFramePr>
        <p:xfrm>
          <a:off x="762000" y="2895600"/>
          <a:ext cx="4030663" cy="457200"/>
        </p:xfrm>
        <a:graphic>
          <a:graphicData uri="http://schemas.openxmlformats.org/presentationml/2006/ole">
            <p:oleObj spid="_x0000_s133123" name="Equation" r:id="rId5" imgW="208260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latin typeface="Calibri" pitchFamily="34" charset="0"/>
              </a:rPr>
              <a:t>MRF Representation</a:t>
            </a: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457200" y="16002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800" dirty="0"/>
              <a:t>Model:</a:t>
            </a:r>
          </a:p>
        </p:txBody>
      </p: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457200" y="2133600"/>
            <a:ext cx="4343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800" dirty="0" smtClean="0"/>
              <a:t>Flat (</a:t>
            </a:r>
            <a:r>
              <a:rPr lang="en-US" altLang="zh-CN" sz="2800" dirty="0" smtClean="0">
                <a:solidFill>
                  <a:srgbClr val="FF0000"/>
                </a:solidFill>
              </a:rPr>
              <a:t>single layer</a:t>
            </a:r>
            <a:r>
              <a:rPr lang="en-US" altLang="zh-CN" sz="2800" dirty="0" smtClean="0"/>
              <a:t>) </a:t>
            </a:r>
          </a:p>
          <a:p>
            <a:pPr marL="342900" lvl="1" indent="-342900">
              <a:spcBef>
                <a:spcPct val="20000"/>
              </a:spcBef>
              <a:buFontTx/>
              <a:buChar char="•"/>
            </a:pPr>
            <a:r>
              <a:rPr lang="en-US" altLang="zh-CN" sz="2400" dirty="0" smtClean="0">
                <a:solidFill>
                  <a:srgbClr val="FF0000"/>
                </a:solidFill>
                <a:latin typeface="Calibri" pitchFamily="34" charset="0"/>
              </a:rPr>
              <a:t>Large state space </a:t>
            </a:r>
            <a:r>
              <a:rPr lang="en-US" altLang="zh-CN" sz="2400" dirty="0" smtClean="0">
                <a:latin typeface="Calibri" pitchFamily="34" charset="0"/>
              </a:rPr>
              <a:t>of y</a:t>
            </a:r>
            <a:endParaRPr lang="en-US" altLang="zh-CN" sz="28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800" dirty="0" smtClean="0"/>
              <a:t>Inference </a:t>
            </a:r>
            <a:r>
              <a:rPr lang="en-US" altLang="zh-CN" sz="2800" dirty="0"/>
              <a:t>Algorithm</a:t>
            </a:r>
            <a:r>
              <a:rPr lang="en-US" altLang="zh-CN" sz="2800" dirty="0" smtClean="0"/>
              <a:t>:</a:t>
            </a:r>
            <a:endParaRPr lang="en-US" altLang="zh-CN" sz="2800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zh-CN" sz="2400" dirty="0" smtClean="0"/>
              <a:t>Dynamic Programming </a:t>
            </a:r>
            <a:r>
              <a:rPr lang="en-US" altLang="zh-CN" sz="2400" dirty="0"/>
              <a:t>(</a:t>
            </a:r>
            <a:r>
              <a:rPr lang="en-US" altLang="zh-CN" sz="2400" dirty="0" err="1"/>
              <a:t>Coughlan</a:t>
            </a:r>
            <a:r>
              <a:rPr lang="en-US" altLang="zh-CN" sz="2400" dirty="0"/>
              <a:t> CVIU2000, </a:t>
            </a:r>
            <a:r>
              <a:rPr lang="en-US" altLang="zh-CN" sz="2400" dirty="0" err="1"/>
              <a:t>Felzenswalb</a:t>
            </a:r>
            <a:r>
              <a:rPr lang="en-US" altLang="zh-CN" sz="2400" dirty="0"/>
              <a:t> PAMI)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zh-CN" sz="2400" dirty="0" smtClean="0"/>
              <a:t>Belief Propagation </a:t>
            </a:r>
            <a:r>
              <a:rPr lang="en-US" altLang="zh-CN" sz="2400" dirty="0"/>
              <a:t>(</a:t>
            </a:r>
            <a:r>
              <a:rPr lang="en-US" altLang="zh-CN" sz="2400" dirty="0" err="1"/>
              <a:t>Coughlan</a:t>
            </a:r>
            <a:r>
              <a:rPr lang="en-US" altLang="zh-CN" sz="2400" dirty="0"/>
              <a:t> ECCV2002</a:t>
            </a:r>
            <a:r>
              <a:rPr lang="en-US" altLang="zh-CN" sz="2400" dirty="0" smtClean="0"/>
              <a:t>)</a:t>
            </a:r>
            <a:endParaRPr lang="en-US" altLang="zh-CN" sz="2400" dirty="0"/>
          </a:p>
        </p:txBody>
      </p:sp>
      <p:graphicFrame>
        <p:nvGraphicFramePr>
          <p:cNvPr id="134147" name="Object 3"/>
          <p:cNvGraphicFramePr>
            <a:graphicFrameLocks noChangeAspect="1"/>
          </p:cNvGraphicFramePr>
          <p:nvPr/>
        </p:nvGraphicFramePr>
        <p:xfrm>
          <a:off x="2209800" y="1524000"/>
          <a:ext cx="5514975" cy="698500"/>
        </p:xfrm>
        <a:graphic>
          <a:graphicData uri="http://schemas.openxmlformats.org/presentationml/2006/ole">
            <p:oleObj spid="_x0000_s134147" name="Equation" r:id="rId4" imgW="3530520" imgH="431640" progId="Equation.3">
              <p:embed/>
            </p:oleObj>
          </a:graphicData>
        </a:graphic>
      </p:graphicFrame>
      <p:grpSp>
        <p:nvGrpSpPr>
          <p:cNvPr id="20" name="Group 35"/>
          <p:cNvGrpSpPr>
            <a:grpSpLocks/>
          </p:cNvGrpSpPr>
          <p:nvPr/>
        </p:nvGrpSpPr>
        <p:grpSpPr bwMode="auto">
          <a:xfrm>
            <a:off x="5562600" y="2590800"/>
            <a:ext cx="2438400" cy="1295400"/>
            <a:chOff x="1143000" y="4191000"/>
            <a:chExt cx="3200400" cy="1905000"/>
          </a:xfrm>
        </p:grpSpPr>
        <p:sp>
          <p:nvSpPr>
            <p:cNvPr id="21" name="Line 8"/>
            <p:cNvSpPr>
              <a:spLocks noChangeShapeType="1"/>
            </p:cNvSpPr>
            <p:nvPr/>
          </p:nvSpPr>
          <p:spPr bwMode="auto">
            <a:xfrm flipV="1">
              <a:off x="1143000" y="4191000"/>
              <a:ext cx="1371600" cy="838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9"/>
            <p:cNvSpPr>
              <a:spLocks noChangeShapeType="1"/>
            </p:cNvSpPr>
            <p:nvPr/>
          </p:nvSpPr>
          <p:spPr bwMode="auto">
            <a:xfrm flipV="1">
              <a:off x="2895600" y="4191000"/>
              <a:ext cx="990600" cy="1295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0"/>
            <p:cNvSpPr>
              <a:spLocks noChangeShapeType="1"/>
            </p:cNvSpPr>
            <p:nvPr/>
          </p:nvSpPr>
          <p:spPr bwMode="auto">
            <a:xfrm flipH="1" flipV="1">
              <a:off x="1143000" y="5029200"/>
              <a:ext cx="533400" cy="76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1"/>
            <p:cNvSpPr>
              <a:spLocks noChangeShapeType="1"/>
            </p:cNvSpPr>
            <p:nvPr/>
          </p:nvSpPr>
          <p:spPr bwMode="auto">
            <a:xfrm>
              <a:off x="1676400" y="5791200"/>
              <a:ext cx="129540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2"/>
            <p:cNvSpPr>
              <a:spLocks noChangeShapeType="1"/>
            </p:cNvSpPr>
            <p:nvPr/>
          </p:nvSpPr>
          <p:spPr bwMode="auto">
            <a:xfrm flipH="1" flipV="1">
              <a:off x="2514600" y="4191000"/>
              <a:ext cx="1371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3"/>
            <p:cNvSpPr>
              <a:spLocks noChangeShapeType="1"/>
            </p:cNvSpPr>
            <p:nvPr/>
          </p:nvSpPr>
          <p:spPr bwMode="auto">
            <a:xfrm flipH="1" flipV="1">
              <a:off x="2895600" y="5486400"/>
              <a:ext cx="76200" cy="609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4"/>
            <p:cNvSpPr>
              <a:spLocks noChangeShapeType="1"/>
            </p:cNvSpPr>
            <p:nvPr/>
          </p:nvSpPr>
          <p:spPr bwMode="auto">
            <a:xfrm flipV="1">
              <a:off x="2971800" y="5257800"/>
              <a:ext cx="1371600" cy="838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5"/>
            <p:cNvSpPr>
              <a:spLocks noChangeShapeType="1"/>
            </p:cNvSpPr>
            <p:nvPr/>
          </p:nvSpPr>
          <p:spPr bwMode="auto">
            <a:xfrm flipV="1">
              <a:off x="2895600" y="5257800"/>
              <a:ext cx="1447800" cy="228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6"/>
            <p:cNvSpPr>
              <a:spLocks noChangeShapeType="1"/>
            </p:cNvSpPr>
            <p:nvPr/>
          </p:nvSpPr>
          <p:spPr bwMode="auto">
            <a:xfrm>
              <a:off x="3886200" y="4191000"/>
              <a:ext cx="457200" cy="1066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7"/>
            <p:cNvSpPr>
              <a:spLocks noChangeShapeType="1"/>
            </p:cNvSpPr>
            <p:nvPr/>
          </p:nvSpPr>
          <p:spPr bwMode="auto">
            <a:xfrm flipV="1">
              <a:off x="1676400" y="4191000"/>
              <a:ext cx="838200" cy="1600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8"/>
            <p:cNvSpPr>
              <a:spLocks noChangeShapeType="1"/>
            </p:cNvSpPr>
            <p:nvPr/>
          </p:nvSpPr>
          <p:spPr bwMode="auto">
            <a:xfrm>
              <a:off x="1143000" y="5029200"/>
              <a:ext cx="3200400" cy="22860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9"/>
            <p:cNvSpPr>
              <a:spLocks noChangeShapeType="1"/>
            </p:cNvSpPr>
            <p:nvPr/>
          </p:nvSpPr>
          <p:spPr bwMode="auto">
            <a:xfrm>
              <a:off x="2514600" y="4191000"/>
              <a:ext cx="1828800" cy="106680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4191000"/>
            <a:ext cx="2590800" cy="209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" name="Straight Connector 36"/>
          <p:cNvCxnSpPr/>
          <p:nvPr/>
        </p:nvCxnSpPr>
        <p:spPr>
          <a:xfrm rot="16200000" flipH="1">
            <a:off x="4953000" y="3733800"/>
            <a:ext cx="1676400" cy="4572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6200000" flipH="1">
            <a:off x="5334000" y="4267200"/>
            <a:ext cx="1828800" cy="6096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7" idx="0"/>
          </p:cNvCxnSpPr>
          <p:nvPr/>
        </p:nvCxnSpPr>
        <p:spPr>
          <a:xfrm rot="16200000" flipH="1">
            <a:off x="6221185" y="4620986"/>
            <a:ext cx="1600200" cy="13062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6705600" y="4419600"/>
            <a:ext cx="236220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5562600" y="3581400"/>
            <a:ext cx="2057400" cy="762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5" idx="0"/>
          </p:cNvCxnSpPr>
          <p:nvPr/>
        </p:nvCxnSpPr>
        <p:spPr>
          <a:xfrm rot="16200000" flipH="1" flipV="1">
            <a:off x="6379029" y="3603171"/>
            <a:ext cx="2286000" cy="26125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6134100" y="4076700"/>
            <a:ext cx="1371600" cy="7620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/>
          <a:lstStyle/>
          <a:p>
            <a:r>
              <a:rPr lang="en-US" dirty="0" smtClean="0"/>
              <a:t>Representation Power</a:t>
            </a:r>
          </a:p>
          <a:p>
            <a:pPr lvl="1"/>
            <a:r>
              <a:rPr lang="en-US" dirty="0" smtClean="0"/>
              <a:t>Sparse </a:t>
            </a:r>
          </a:p>
          <a:p>
            <a:pPr lvl="1"/>
            <a:r>
              <a:rPr lang="en-US" dirty="0" smtClean="0"/>
              <a:t>Less Long-range correlation</a:t>
            </a:r>
          </a:p>
          <a:p>
            <a:r>
              <a:rPr lang="en-US" dirty="0" smtClean="0"/>
              <a:t>Computational Issues</a:t>
            </a:r>
          </a:p>
          <a:p>
            <a:pPr lvl="1"/>
            <a:r>
              <a:rPr lang="en-US" dirty="0" smtClean="0"/>
              <a:t>Large state space</a:t>
            </a:r>
          </a:p>
          <a:p>
            <a:pPr lvl="1"/>
            <a:r>
              <a:rPr lang="en-US" dirty="0" smtClean="0"/>
              <a:t>More Nodes (Edges)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More loops &amp; larger cliques.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5867400" y="1752600"/>
            <a:ext cx="2590800" cy="3699827"/>
            <a:chOff x="5562600" y="2590800"/>
            <a:chExt cx="2590800" cy="3699827"/>
          </a:xfrm>
        </p:grpSpPr>
        <p:grpSp>
          <p:nvGrpSpPr>
            <p:cNvPr id="8" name="Group 35"/>
            <p:cNvGrpSpPr>
              <a:grpSpLocks/>
            </p:cNvGrpSpPr>
            <p:nvPr/>
          </p:nvGrpSpPr>
          <p:grpSpPr bwMode="auto">
            <a:xfrm>
              <a:off x="5562600" y="2590800"/>
              <a:ext cx="2438400" cy="1295400"/>
              <a:chOff x="1143000" y="4191000"/>
              <a:chExt cx="3200400" cy="1905000"/>
            </a:xfrm>
          </p:grpSpPr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V="1">
                <a:off x="1143000" y="4191000"/>
                <a:ext cx="1371600" cy="8382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 flipV="1">
                <a:off x="2895600" y="4191000"/>
                <a:ext cx="990600" cy="12954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0"/>
              <p:cNvSpPr>
                <a:spLocks noChangeShapeType="1"/>
              </p:cNvSpPr>
              <p:nvPr/>
            </p:nvSpPr>
            <p:spPr bwMode="auto">
              <a:xfrm flipH="1" flipV="1">
                <a:off x="1143000" y="5029200"/>
                <a:ext cx="533400" cy="7620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1"/>
              <p:cNvSpPr>
                <a:spLocks noChangeShapeType="1"/>
              </p:cNvSpPr>
              <p:nvPr/>
            </p:nvSpPr>
            <p:spPr bwMode="auto">
              <a:xfrm>
                <a:off x="1676400" y="5791200"/>
                <a:ext cx="1295400" cy="3048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2"/>
              <p:cNvSpPr>
                <a:spLocks noChangeShapeType="1"/>
              </p:cNvSpPr>
              <p:nvPr/>
            </p:nvSpPr>
            <p:spPr bwMode="auto">
              <a:xfrm flipH="1" flipV="1">
                <a:off x="2514600" y="4191000"/>
                <a:ext cx="13716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3"/>
              <p:cNvSpPr>
                <a:spLocks noChangeShapeType="1"/>
              </p:cNvSpPr>
              <p:nvPr/>
            </p:nvSpPr>
            <p:spPr bwMode="auto">
              <a:xfrm flipH="1" flipV="1">
                <a:off x="2895600" y="5486400"/>
                <a:ext cx="762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flipV="1">
                <a:off x="2971800" y="5257800"/>
                <a:ext cx="1371600" cy="8382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 flipV="1">
                <a:off x="2895600" y="5257800"/>
                <a:ext cx="1447800" cy="228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16"/>
              <p:cNvSpPr>
                <a:spLocks noChangeShapeType="1"/>
              </p:cNvSpPr>
              <p:nvPr/>
            </p:nvSpPr>
            <p:spPr bwMode="auto">
              <a:xfrm>
                <a:off x="3886200" y="4191000"/>
                <a:ext cx="457200" cy="10668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7"/>
              <p:cNvSpPr>
                <a:spLocks noChangeShapeType="1"/>
              </p:cNvSpPr>
              <p:nvPr/>
            </p:nvSpPr>
            <p:spPr bwMode="auto">
              <a:xfrm flipV="1">
                <a:off x="1676400" y="4191000"/>
                <a:ext cx="838200" cy="16002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8"/>
              <p:cNvSpPr>
                <a:spLocks noChangeShapeType="1"/>
              </p:cNvSpPr>
              <p:nvPr/>
            </p:nvSpPr>
            <p:spPr bwMode="auto">
              <a:xfrm>
                <a:off x="1143000" y="5029200"/>
                <a:ext cx="3200400" cy="228600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9"/>
              <p:cNvSpPr>
                <a:spLocks noChangeShapeType="1"/>
              </p:cNvSpPr>
              <p:nvPr/>
            </p:nvSpPr>
            <p:spPr bwMode="auto">
              <a:xfrm>
                <a:off x="2514600" y="4191000"/>
                <a:ext cx="1828800" cy="1066800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562600" y="4191000"/>
              <a:ext cx="2590800" cy="2099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2" name="Straight Connector 21"/>
            <p:cNvCxnSpPr/>
            <p:nvPr/>
          </p:nvCxnSpPr>
          <p:spPr>
            <a:xfrm rot="16200000" flipH="1">
              <a:off x="4953000" y="3733800"/>
              <a:ext cx="1676400" cy="45720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H="1">
              <a:off x="5334000" y="4267200"/>
              <a:ext cx="1828800" cy="60960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0"/>
            </p:cNvCxnSpPr>
            <p:nvPr/>
          </p:nvCxnSpPr>
          <p:spPr>
            <a:xfrm rot="16200000" flipH="1">
              <a:off x="6221185" y="4620986"/>
              <a:ext cx="1600200" cy="130629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6705600" y="4419600"/>
              <a:ext cx="2362200" cy="228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5562600" y="3581400"/>
              <a:ext cx="2057400" cy="762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3" idx="0"/>
            </p:cNvCxnSpPr>
            <p:nvPr/>
          </p:nvCxnSpPr>
          <p:spPr>
            <a:xfrm rot="16200000" flipH="1" flipV="1">
              <a:off x="6379029" y="3603171"/>
              <a:ext cx="2286000" cy="2612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6134100" y="4076700"/>
              <a:ext cx="1371600" cy="76200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Hierarchy ?</a:t>
            </a:r>
            <a:br>
              <a:rPr lang="en-US" dirty="0" smtClean="0"/>
            </a:br>
            <a:r>
              <a:rPr lang="en-US" dirty="0" smtClean="0"/>
              <a:t>Recursive 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24600" cy="4525963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Recursive Composition </a:t>
            </a:r>
          </a:p>
          <a:p>
            <a:pPr lvl="1"/>
            <a:r>
              <a:rPr lang="en-US" dirty="0" smtClean="0"/>
              <a:t>Dense  Representation (Hierarchy)</a:t>
            </a:r>
          </a:p>
          <a:p>
            <a:pPr lvl="1"/>
            <a:r>
              <a:rPr lang="en-US" dirty="0" smtClean="0"/>
              <a:t>Multi-level Shape Deformation (simple long-range correlation)</a:t>
            </a:r>
          </a:p>
          <a:p>
            <a:pPr lvl="1"/>
            <a:r>
              <a:rPr lang="en-US" dirty="0" smtClean="0"/>
              <a:t>Inference: Dynamic Programming (Polynomial-time)</a:t>
            </a:r>
          </a:p>
          <a:p>
            <a:pPr lvl="1"/>
            <a:r>
              <a:rPr lang="en-US" dirty="0" smtClean="0"/>
              <a:t>Efficient Learning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4191000" y="4114800"/>
            <a:ext cx="1752600" cy="2133600"/>
            <a:chOff x="5257800" y="1828800"/>
            <a:chExt cx="3581400" cy="4191000"/>
          </a:xfrm>
        </p:grpSpPr>
        <p:sp>
          <p:nvSpPr>
            <p:cNvPr id="21" name="Line 4"/>
            <p:cNvSpPr>
              <a:spLocks noChangeShapeType="1"/>
            </p:cNvSpPr>
            <p:nvPr/>
          </p:nvSpPr>
          <p:spPr bwMode="auto">
            <a:xfrm flipV="1">
              <a:off x="5410200" y="3733800"/>
              <a:ext cx="1371600" cy="838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5"/>
            <p:cNvSpPr>
              <a:spLocks noChangeShapeType="1"/>
            </p:cNvSpPr>
            <p:nvPr/>
          </p:nvSpPr>
          <p:spPr bwMode="auto">
            <a:xfrm flipV="1">
              <a:off x="7162800" y="3733800"/>
              <a:ext cx="990600" cy="914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6"/>
            <p:cNvSpPr>
              <a:spLocks noChangeShapeType="1"/>
            </p:cNvSpPr>
            <p:nvPr/>
          </p:nvSpPr>
          <p:spPr bwMode="auto">
            <a:xfrm flipH="1" flipV="1">
              <a:off x="5410200" y="4572000"/>
              <a:ext cx="533400" cy="76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7"/>
            <p:cNvSpPr>
              <a:spLocks noChangeShapeType="1"/>
            </p:cNvSpPr>
            <p:nvPr/>
          </p:nvSpPr>
          <p:spPr bwMode="auto">
            <a:xfrm>
              <a:off x="5943600" y="5334000"/>
              <a:ext cx="1295400" cy="30480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8"/>
            <p:cNvSpPr>
              <a:spLocks noChangeShapeType="1"/>
            </p:cNvSpPr>
            <p:nvPr/>
          </p:nvSpPr>
          <p:spPr bwMode="auto">
            <a:xfrm flipH="1" flipV="1">
              <a:off x="6781800" y="3733800"/>
              <a:ext cx="137160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9"/>
            <p:cNvSpPr>
              <a:spLocks noChangeShapeType="1"/>
            </p:cNvSpPr>
            <p:nvPr/>
          </p:nvSpPr>
          <p:spPr bwMode="auto">
            <a:xfrm flipH="1" flipV="1">
              <a:off x="7162800" y="4648200"/>
              <a:ext cx="76200" cy="990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0"/>
            <p:cNvSpPr>
              <a:spLocks noChangeShapeType="1"/>
            </p:cNvSpPr>
            <p:nvPr/>
          </p:nvSpPr>
          <p:spPr bwMode="auto">
            <a:xfrm flipV="1">
              <a:off x="7239000" y="4800600"/>
              <a:ext cx="1371600" cy="838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>
              <a:off x="7162800" y="4648200"/>
              <a:ext cx="1447800" cy="15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>
              <a:off x="8153400" y="3733800"/>
              <a:ext cx="457200" cy="1066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3"/>
            <p:cNvSpPr>
              <a:spLocks noChangeShapeType="1"/>
            </p:cNvSpPr>
            <p:nvPr/>
          </p:nvSpPr>
          <p:spPr bwMode="auto">
            <a:xfrm flipV="1">
              <a:off x="5943600" y="3733800"/>
              <a:ext cx="838200" cy="1600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Oval 14"/>
            <p:cNvSpPr>
              <a:spLocks noChangeArrowheads="1"/>
            </p:cNvSpPr>
            <p:nvPr/>
          </p:nvSpPr>
          <p:spPr bwMode="auto">
            <a:xfrm>
              <a:off x="5257800" y="3276600"/>
              <a:ext cx="1828800" cy="22098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15"/>
            <p:cNvSpPr>
              <a:spLocks noChangeArrowheads="1"/>
            </p:cNvSpPr>
            <p:nvPr/>
          </p:nvSpPr>
          <p:spPr bwMode="auto">
            <a:xfrm>
              <a:off x="6781800" y="3505200"/>
              <a:ext cx="2057400" cy="2514600"/>
            </a:xfrm>
            <a:prstGeom prst="ellipse">
              <a:avLst/>
            </a:prstGeom>
            <a:solidFill>
              <a:srgbClr val="FFFF00">
                <a:alpha val="0"/>
              </a:srgbClr>
            </a:solidFill>
            <a:ln w="31750">
              <a:solidFill>
                <a:srgbClr val="00008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16"/>
            <p:cNvSpPr>
              <a:spLocks noChangeShapeType="1"/>
            </p:cNvSpPr>
            <p:nvPr/>
          </p:nvSpPr>
          <p:spPr bwMode="auto">
            <a:xfrm flipH="1">
              <a:off x="6172200" y="1905000"/>
              <a:ext cx="1295400" cy="1371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7"/>
            <p:cNvSpPr>
              <a:spLocks noChangeShapeType="1"/>
            </p:cNvSpPr>
            <p:nvPr/>
          </p:nvSpPr>
          <p:spPr bwMode="auto">
            <a:xfrm>
              <a:off x="7467600" y="1905000"/>
              <a:ext cx="381000" cy="1600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Oval 18"/>
            <p:cNvSpPr>
              <a:spLocks noChangeArrowheads="1"/>
            </p:cNvSpPr>
            <p:nvPr/>
          </p:nvSpPr>
          <p:spPr bwMode="auto">
            <a:xfrm>
              <a:off x="6096000" y="3200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19"/>
            <p:cNvSpPr>
              <a:spLocks noChangeArrowheads="1"/>
            </p:cNvSpPr>
            <p:nvPr/>
          </p:nvSpPr>
          <p:spPr bwMode="auto">
            <a:xfrm>
              <a:off x="7772400" y="3429000"/>
              <a:ext cx="152400" cy="152400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20"/>
            <p:cNvSpPr>
              <a:spLocks noChangeArrowheads="1"/>
            </p:cNvSpPr>
            <p:nvPr/>
          </p:nvSpPr>
          <p:spPr bwMode="auto">
            <a:xfrm>
              <a:off x="7391400" y="18288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629400" y="1752600"/>
            <a:ext cx="2133600" cy="2971800"/>
            <a:chOff x="5562600" y="2590800"/>
            <a:chExt cx="2590800" cy="3699827"/>
          </a:xfrm>
        </p:grpSpPr>
        <p:grpSp>
          <p:nvGrpSpPr>
            <p:cNvPr id="40" name="Group 35"/>
            <p:cNvGrpSpPr>
              <a:grpSpLocks/>
            </p:cNvGrpSpPr>
            <p:nvPr/>
          </p:nvGrpSpPr>
          <p:grpSpPr bwMode="auto">
            <a:xfrm>
              <a:off x="5562600" y="2590800"/>
              <a:ext cx="2438401" cy="1295400"/>
              <a:chOff x="1143000" y="4191000"/>
              <a:chExt cx="3200400" cy="1905000"/>
            </a:xfrm>
          </p:grpSpPr>
          <p:sp>
            <p:nvSpPr>
              <p:cNvPr id="49" name="Line 8"/>
              <p:cNvSpPr>
                <a:spLocks noChangeShapeType="1"/>
              </p:cNvSpPr>
              <p:nvPr/>
            </p:nvSpPr>
            <p:spPr bwMode="auto">
              <a:xfrm flipV="1">
                <a:off x="1143000" y="4191000"/>
                <a:ext cx="1371600" cy="8382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9"/>
              <p:cNvSpPr>
                <a:spLocks noChangeShapeType="1"/>
              </p:cNvSpPr>
              <p:nvPr/>
            </p:nvSpPr>
            <p:spPr bwMode="auto">
              <a:xfrm flipV="1">
                <a:off x="2895600" y="4191000"/>
                <a:ext cx="990600" cy="12954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0"/>
              <p:cNvSpPr>
                <a:spLocks noChangeShapeType="1"/>
              </p:cNvSpPr>
              <p:nvPr/>
            </p:nvSpPr>
            <p:spPr bwMode="auto">
              <a:xfrm flipH="1" flipV="1">
                <a:off x="1143000" y="5029200"/>
                <a:ext cx="533400" cy="7620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11"/>
              <p:cNvSpPr>
                <a:spLocks noChangeShapeType="1"/>
              </p:cNvSpPr>
              <p:nvPr/>
            </p:nvSpPr>
            <p:spPr bwMode="auto">
              <a:xfrm>
                <a:off x="1676400" y="5791200"/>
                <a:ext cx="1295400" cy="3048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12"/>
              <p:cNvSpPr>
                <a:spLocks noChangeShapeType="1"/>
              </p:cNvSpPr>
              <p:nvPr/>
            </p:nvSpPr>
            <p:spPr bwMode="auto">
              <a:xfrm flipH="1" flipV="1">
                <a:off x="2514600" y="4191000"/>
                <a:ext cx="13716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13"/>
              <p:cNvSpPr>
                <a:spLocks noChangeShapeType="1"/>
              </p:cNvSpPr>
              <p:nvPr/>
            </p:nvSpPr>
            <p:spPr bwMode="auto">
              <a:xfrm flipH="1" flipV="1">
                <a:off x="2895600" y="5486400"/>
                <a:ext cx="762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14"/>
              <p:cNvSpPr>
                <a:spLocks noChangeShapeType="1"/>
              </p:cNvSpPr>
              <p:nvPr/>
            </p:nvSpPr>
            <p:spPr bwMode="auto">
              <a:xfrm flipV="1">
                <a:off x="2971800" y="5257800"/>
                <a:ext cx="1371600" cy="8382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15"/>
              <p:cNvSpPr>
                <a:spLocks noChangeShapeType="1"/>
              </p:cNvSpPr>
              <p:nvPr/>
            </p:nvSpPr>
            <p:spPr bwMode="auto">
              <a:xfrm flipV="1">
                <a:off x="2895600" y="5257800"/>
                <a:ext cx="1447800" cy="228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16"/>
              <p:cNvSpPr>
                <a:spLocks noChangeShapeType="1"/>
              </p:cNvSpPr>
              <p:nvPr/>
            </p:nvSpPr>
            <p:spPr bwMode="auto">
              <a:xfrm>
                <a:off x="3886200" y="4191000"/>
                <a:ext cx="457200" cy="10668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17"/>
              <p:cNvSpPr>
                <a:spLocks noChangeShapeType="1"/>
              </p:cNvSpPr>
              <p:nvPr/>
            </p:nvSpPr>
            <p:spPr bwMode="auto">
              <a:xfrm flipV="1">
                <a:off x="1676400" y="4191000"/>
                <a:ext cx="838200" cy="16002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18"/>
              <p:cNvSpPr>
                <a:spLocks noChangeShapeType="1"/>
              </p:cNvSpPr>
              <p:nvPr/>
            </p:nvSpPr>
            <p:spPr bwMode="auto">
              <a:xfrm>
                <a:off x="1143000" y="5029200"/>
                <a:ext cx="3200400" cy="228600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round/>
                <a:headEnd type="oval" w="sm" len="sm"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19"/>
              <p:cNvSpPr>
                <a:spLocks noChangeShapeType="1"/>
              </p:cNvSpPr>
              <p:nvPr/>
            </p:nvSpPr>
            <p:spPr bwMode="auto">
              <a:xfrm>
                <a:off x="2514600" y="4191000"/>
                <a:ext cx="1828800" cy="1066800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1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62600" y="4191000"/>
              <a:ext cx="2590800" cy="2099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2" name="Straight Connector 41"/>
            <p:cNvCxnSpPr/>
            <p:nvPr/>
          </p:nvCxnSpPr>
          <p:spPr>
            <a:xfrm rot="16200000" flipH="1">
              <a:off x="4953000" y="3733800"/>
              <a:ext cx="1676400" cy="45720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 flipH="1">
              <a:off x="5334000" y="4267200"/>
              <a:ext cx="1828800" cy="60960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55" idx="0"/>
            </p:cNvCxnSpPr>
            <p:nvPr/>
          </p:nvCxnSpPr>
          <p:spPr>
            <a:xfrm rot="16200000" flipH="1">
              <a:off x="6221185" y="4620986"/>
              <a:ext cx="1600200" cy="130629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6705600" y="4419600"/>
              <a:ext cx="2362200" cy="228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>
              <a:off x="5562600" y="3581400"/>
              <a:ext cx="2057400" cy="762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53" idx="0"/>
            </p:cNvCxnSpPr>
            <p:nvPr/>
          </p:nvCxnSpPr>
          <p:spPr>
            <a:xfrm rot="16200000" flipH="1" flipV="1">
              <a:off x="6379029" y="3603171"/>
              <a:ext cx="2286000" cy="2612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6134100" y="4076700"/>
              <a:ext cx="1371600" cy="76200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1|144.5|2.1|5|2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39714</TotalTime>
  <Words>1919</Words>
  <Application>Microsoft Office PowerPoint</Application>
  <PresentationFormat>On-screen Show (4:3)</PresentationFormat>
  <Paragraphs>500</Paragraphs>
  <Slides>59</Slides>
  <Notes>19</Notes>
  <HiddenSlides>7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Office Theme</vt:lpstr>
      <vt:lpstr>C:\leo workspace\talks\Figures\Figures\USL\US_Hier(1).vsd\Drawing\~Page-1\Sheet.122</vt:lpstr>
      <vt:lpstr>Equation</vt:lpstr>
      <vt:lpstr>Recursive Composition for Deformable Object Parsing</vt:lpstr>
      <vt:lpstr>Related Work</vt:lpstr>
      <vt:lpstr>Vision Tasks</vt:lpstr>
      <vt:lpstr>Recursive Composition</vt:lpstr>
      <vt:lpstr>Outline</vt:lpstr>
      <vt:lpstr>Deformable Object Parsing</vt:lpstr>
      <vt:lpstr>MRF Representation</vt:lpstr>
      <vt:lpstr>Limitations</vt:lpstr>
      <vt:lpstr>Why Hierarchy ? Recursive Composition</vt:lpstr>
      <vt:lpstr>Recursive Deformable Template Model</vt:lpstr>
      <vt:lpstr>The Probabilistic Formulation</vt:lpstr>
      <vt:lpstr>Image Features </vt:lpstr>
      <vt:lpstr>Multi-Level Shape Descriptors</vt:lpstr>
      <vt:lpstr>Compositional Inference:  Parsing the Object </vt:lpstr>
      <vt:lpstr>Speeding up: Heuristic </vt:lpstr>
      <vt:lpstr>Suspicious Coincidence: Pruning</vt:lpstr>
      <vt:lpstr>Inference: matching the templates</vt:lpstr>
      <vt:lpstr>Complexity Analysis</vt:lpstr>
      <vt:lpstr>Modeling-Inference-Learning</vt:lpstr>
      <vt:lpstr>Structure-Perceptron Learning</vt:lpstr>
      <vt:lpstr>Structure-Perceptron Training</vt:lpstr>
      <vt:lpstr>Parsing and Segmentation</vt:lpstr>
      <vt:lpstr>Segmentation and Parsing</vt:lpstr>
      <vt:lpstr>Convergence and Generalization</vt:lpstr>
      <vt:lpstr>Performance Contribution of  Multi-Level Object Parts</vt:lpstr>
      <vt:lpstr>Analysis: Feature Selection</vt:lpstr>
      <vt:lpstr>Multi-view Face Alignment</vt:lpstr>
      <vt:lpstr>AND/OR Graph Learning</vt:lpstr>
      <vt:lpstr>AND/OR Graph for Horse</vt:lpstr>
      <vt:lpstr>AND/OR Graph for the Human Body</vt:lpstr>
      <vt:lpstr>Human Body Parsing</vt:lpstr>
      <vt:lpstr>Comparisons</vt:lpstr>
      <vt:lpstr>Modeling-Inference-Learning</vt:lpstr>
      <vt:lpstr>Unsupervised Structure Learning</vt:lpstr>
      <vt:lpstr>Unsupervised Structure Learning</vt:lpstr>
      <vt:lpstr>Bottom-Up Learning</vt:lpstr>
      <vt:lpstr>10 images for training</vt:lpstr>
      <vt:lpstr>From Generic Features to Object Structures</vt:lpstr>
      <vt:lpstr>Templates learnt by  the bottom-up procedure</vt:lpstr>
      <vt:lpstr>Top-Down Learning</vt:lpstr>
      <vt:lpstr>Top-Down Processing</vt:lpstr>
      <vt:lpstr>Results</vt:lpstr>
      <vt:lpstr>Comparisons</vt:lpstr>
      <vt:lpstr>Multi-Level Computational Complexity</vt:lpstr>
      <vt:lpstr>More Objects</vt:lpstr>
      <vt:lpstr>Feasibility of scaling up</vt:lpstr>
      <vt:lpstr>Summary I</vt:lpstr>
      <vt:lpstr>Outline</vt:lpstr>
      <vt:lpstr>Image Parsing</vt:lpstr>
      <vt:lpstr>Image Representation</vt:lpstr>
      <vt:lpstr>Segmentation and Recognition Template</vt:lpstr>
      <vt:lpstr>The Image Model </vt:lpstr>
      <vt:lpstr>Inference and Learning</vt:lpstr>
      <vt:lpstr>Results </vt:lpstr>
      <vt:lpstr>Comparisons</vt:lpstr>
      <vt:lpstr>Confusion Matrix</vt:lpstr>
      <vt:lpstr>The function of S-R pair</vt:lpstr>
      <vt:lpstr>Summary II</vt:lpstr>
      <vt:lpstr>The Track of Our Research Program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Hierarchical Modeling and Learning in Computer Vision</dc:title>
  <dc:creator>leo</dc:creator>
  <cp:lastModifiedBy>leo</cp:lastModifiedBy>
  <cp:revision>122</cp:revision>
  <dcterms:created xsi:type="dcterms:W3CDTF">2006-08-16T00:00:00Z</dcterms:created>
  <dcterms:modified xsi:type="dcterms:W3CDTF">2008-12-11T07:03:23Z</dcterms:modified>
</cp:coreProperties>
</file>