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388388" cy="30275213"/>
  <p:notesSz cx="6858000" cy="9144000"/>
  <p:defaultTextStyle>
    <a:defPPr>
      <a:defRPr lang="en-US"/>
    </a:defPPr>
    <a:lvl1pPr marL="0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070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140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211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281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351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421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2491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8562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80" y="8312"/>
      </p:cViewPr>
      <p:guideLst>
        <p:guide orient="horz" pos="9536"/>
        <p:guide pos="67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129" y="9404941"/>
            <a:ext cx="18180130" cy="64895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8258" y="17155954"/>
            <a:ext cx="14971872" cy="773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2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8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408D-5A0C-44AE-BA6F-70DBB6164152}" type="datetimeFigureOut">
              <a:rPr lang="en-US" smtClean="0"/>
              <a:t>7/8/15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1FCA-8AD7-4E95-9293-2FE42BBF4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92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408D-5A0C-44AE-BA6F-70DBB6164152}" type="datetimeFigureOut">
              <a:rPr lang="en-US" smtClean="0"/>
              <a:t>7/8/15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1FCA-8AD7-4E95-9293-2FE42BBF4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18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271142" y="5354227"/>
            <a:ext cx="11254898" cy="1140366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2739" y="5354227"/>
            <a:ext cx="33411930" cy="1140366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408D-5A0C-44AE-BA6F-70DBB6164152}" type="datetimeFigureOut">
              <a:rPr lang="en-US" smtClean="0"/>
              <a:t>7/8/15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1FCA-8AD7-4E95-9293-2FE42BBF4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7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408D-5A0C-44AE-BA6F-70DBB6164152}" type="datetimeFigureOut">
              <a:rPr lang="en-US" smtClean="0"/>
              <a:t>7/8/15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1FCA-8AD7-4E95-9293-2FE42BBF4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40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535" y="19454630"/>
            <a:ext cx="18180130" cy="6012994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9535" y="12831929"/>
            <a:ext cx="18180130" cy="6622701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07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140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21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28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35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42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249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856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408D-5A0C-44AE-BA6F-70DBB6164152}" type="datetimeFigureOut">
              <a:rPr lang="en-US" smtClean="0"/>
              <a:t>7/8/15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1FCA-8AD7-4E95-9293-2FE42BBF4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0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2740" y="31186275"/>
            <a:ext cx="22331556" cy="88204590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0769" y="31186275"/>
            <a:ext cx="22335271" cy="88204590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408D-5A0C-44AE-BA6F-70DBB6164152}" type="datetimeFigureOut">
              <a:rPr lang="en-US" smtClean="0"/>
              <a:t>7/8/15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1FCA-8AD7-4E95-9293-2FE42BBF4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29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420" y="1212412"/>
            <a:ext cx="19249549" cy="504586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420" y="6776884"/>
            <a:ext cx="9450252" cy="2824283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070" indent="0">
              <a:buNone/>
              <a:defRPr sz="6500" b="1"/>
            </a:lvl2pPr>
            <a:lvl3pPr marL="2952140" indent="0">
              <a:buNone/>
              <a:defRPr sz="5800" b="1"/>
            </a:lvl3pPr>
            <a:lvl4pPr marL="4428211" indent="0">
              <a:buNone/>
              <a:defRPr sz="5200" b="1"/>
            </a:lvl4pPr>
            <a:lvl5pPr marL="5904281" indent="0">
              <a:buNone/>
              <a:defRPr sz="5200" b="1"/>
            </a:lvl5pPr>
            <a:lvl6pPr marL="7380351" indent="0">
              <a:buNone/>
              <a:defRPr sz="5200" b="1"/>
            </a:lvl6pPr>
            <a:lvl7pPr marL="8856421" indent="0">
              <a:buNone/>
              <a:defRPr sz="5200" b="1"/>
            </a:lvl7pPr>
            <a:lvl8pPr marL="10332491" indent="0">
              <a:buNone/>
              <a:defRPr sz="5200" b="1"/>
            </a:lvl8pPr>
            <a:lvl9pPr marL="11808562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420" y="9601167"/>
            <a:ext cx="9450252" cy="17443290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5005" y="6776884"/>
            <a:ext cx="9453965" cy="2824283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070" indent="0">
              <a:buNone/>
              <a:defRPr sz="6500" b="1"/>
            </a:lvl2pPr>
            <a:lvl3pPr marL="2952140" indent="0">
              <a:buNone/>
              <a:defRPr sz="5800" b="1"/>
            </a:lvl3pPr>
            <a:lvl4pPr marL="4428211" indent="0">
              <a:buNone/>
              <a:defRPr sz="5200" b="1"/>
            </a:lvl4pPr>
            <a:lvl5pPr marL="5904281" indent="0">
              <a:buNone/>
              <a:defRPr sz="5200" b="1"/>
            </a:lvl5pPr>
            <a:lvl6pPr marL="7380351" indent="0">
              <a:buNone/>
              <a:defRPr sz="5200" b="1"/>
            </a:lvl6pPr>
            <a:lvl7pPr marL="8856421" indent="0">
              <a:buNone/>
              <a:defRPr sz="5200" b="1"/>
            </a:lvl7pPr>
            <a:lvl8pPr marL="10332491" indent="0">
              <a:buNone/>
              <a:defRPr sz="5200" b="1"/>
            </a:lvl8pPr>
            <a:lvl9pPr marL="11808562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5005" y="9601167"/>
            <a:ext cx="9453965" cy="17443290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408D-5A0C-44AE-BA6F-70DBB6164152}" type="datetimeFigureOut">
              <a:rPr lang="en-US" smtClean="0"/>
              <a:t>7/8/15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1FCA-8AD7-4E95-9293-2FE42BBF4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98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408D-5A0C-44AE-BA6F-70DBB6164152}" type="datetimeFigureOut">
              <a:rPr lang="en-US" smtClean="0"/>
              <a:t>7/8/15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1FCA-8AD7-4E95-9293-2FE42BBF4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37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408D-5A0C-44AE-BA6F-70DBB6164152}" type="datetimeFigureOut">
              <a:rPr lang="en-US" smtClean="0"/>
              <a:t>7/8/15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1FCA-8AD7-4E95-9293-2FE42BBF4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22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421" y="1205402"/>
            <a:ext cx="7036632" cy="5129967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2266" y="1205404"/>
            <a:ext cx="11956703" cy="25839056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421" y="6335371"/>
            <a:ext cx="7036632" cy="20709089"/>
          </a:xfrm>
        </p:spPr>
        <p:txBody>
          <a:bodyPr/>
          <a:lstStyle>
            <a:lvl1pPr marL="0" indent="0">
              <a:buNone/>
              <a:defRPr sz="4500"/>
            </a:lvl1pPr>
            <a:lvl2pPr marL="1476070" indent="0">
              <a:buNone/>
              <a:defRPr sz="3900"/>
            </a:lvl2pPr>
            <a:lvl3pPr marL="2952140" indent="0">
              <a:buNone/>
              <a:defRPr sz="3200"/>
            </a:lvl3pPr>
            <a:lvl4pPr marL="4428211" indent="0">
              <a:buNone/>
              <a:defRPr sz="2900"/>
            </a:lvl4pPr>
            <a:lvl5pPr marL="5904281" indent="0">
              <a:buNone/>
              <a:defRPr sz="2900"/>
            </a:lvl5pPr>
            <a:lvl6pPr marL="7380351" indent="0">
              <a:buNone/>
              <a:defRPr sz="2900"/>
            </a:lvl6pPr>
            <a:lvl7pPr marL="8856421" indent="0">
              <a:buNone/>
              <a:defRPr sz="2900"/>
            </a:lvl7pPr>
            <a:lvl8pPr marL="10332491" indent="0">
              <a:buNone/>
              <a:defRPr sz="2900"/>
            </a:lvl8pPr>
            <a:lvl9pPr marL="11808562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408D-5A0C-44AE-BA6F-70DBB6164152}" type="datetimeFigureOut">
              <a:rPr lang="en-US" smtClean="0"/>
              <a:t>7/8/15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1FCA-8AD7-4E95-9293-2FE42BBF4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41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2274" y="21192649"/>
            <a:ext cx="12833033" cy="2501912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2274" y="2705146"/>
            <a:ext cx="12833033" cy="18165128"/>
          </a:xfrm>
        </p:spPr>
        <p:txBody>
          <a:bodyPr/>
          <a:lstStyle>
            <a:lvl1pPr marL="0" indent="0">
              <a:buNone/>
              <a:defRPr sz="10300"/>
            </a:lvl1pPr>
            <a:lvl2pPr marL="1476070" indent="0">
              <a:buNone/>
              <a:defRPr sz="9000"/>
            </a:lvl2pPr>
            <a:lvl3pPr marL="2952140" indent="0">
              <a:buNone/>
              <a:defRPr sz="7700"/>
            </a:lvl3pPr>
            <a:lvl4pPr marL="4428211" indent="0">
              <a:buNone/>
              <a:defRPr sz="6500"/>
            </a:lvl4pPr>
            <a:lvl5pPr marL="5904281" indent="0">
              <a:buNone/>
              <a:defRPr sz="6500"/>
            </a:lvl5pPr>
            <a:lvl6pPr marL="7380351" indent="0">
              <a:buNone/>
              <a:defRPr sz="6500"/>
            </a:lvl6pPr>
            <a:lvl7pPr marL="8856421" indent="0">
              <a:buNone/>
              <a:defRPr sz="6500"/>
            </a:lvl7pPr>
            <a:lvl8pPr marL="10332491" indent="0">
              <a:buNone/>
              <a:defRPr sz="6500"/>
            </a:lvl8pPr>
            <a:lvl9pPr marL="11808562" indent="0">
              <a:buNone/>
              <a:defRPr sz="6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2274" y="23694561"/>
            <a:ext cx="12833033" cy="3553130"/>
          </a:xfrm>
        </p:spPr>
        <p:txBody>
          <a:bodyPr/>
          <a:lstStyle>
            <a:lvl1pPr marL="0" indent="0">
              <a:buNone/>
              <a:defRPr sz="4500"/>
            </a:lvl1pPr>
            <a:lvl2pPr marL="1476070" indent="0">
              <a:buNone/>
              <a:defRPr sz="3900"/>
            </a:lvl2pPr>
            <a:lvl3pPr marL="2952140" indent="0">
              <a:buNone/>
              <a:defRPr sz="3200"/>
            </a:lvl3pPr>
            <a:lvl4pPr marL="4428211" indent="0">
              <a:buNone/>
              <a:defRPr sz="2900"/>
            </a:lvl4pPr>
            <a:lvl5pPr marL="5904281" indent="0">
              <a:buNone/>
              <a:defRPr sz="2900"/>
            </a:lvl5pPr>
            <a:lvl6pPr marL="7380351" indent="0">
              <a:buNone/>
              <a:defRPr sz="2900"/>
            </a:lvl6pPr>
            <a:lvl7pPr marL="8856421" indent="0">
              <a:buNone/>
              <a:defRPr sz="2900"/>
            </a:lvl7pPr>
            <a:lvl8pPr marL="10332491" indent="0">
              <a:buNone/>
              <a:defRPr sz="2900"/>
            </a:lvl8pPr>
            <a:lvl9pPr marL="11808562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408D-5A0C-44AE-BA6F-70DBB6164152}" type="datetimeFigureOut">
              <a:rPr lang="en-US" smtClean="0"/>
              <a:t>7/8/15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1FCA-8AD7-4E95-9293-2FE42BBF4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3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420" y="1212412"/>
            <a:ext cx="19249549" cy="5045869"/>
          </a:xfrm>
          <a:prstGeom prst="rect">
            <a:avLst/>
          </a:prstGeom>
        </p:spPr>
        <p:txBody>
          <a:bodyPr vert="horz" lIns="295214" tIns="147607" rIns="295214" bIns="14760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420" y="7064219"/>
            <a:ext cx="19249549" cy="19980241"/>
          </a:xfrm>
          <a:prstGeom prst="rect">
            <a:avLst/>
          </a:prstGeom>
        </p:spPr>
        <p:txBody>
          <a:bodyPr vert="horz" lIns="295214" tIns="147607" rIns="295214" bIns="1476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9419" y="28060639"/>
            <a:ext cx="4990624" cy="1611875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F408D-5A0C-44AE-BA6F-70DBB6164152}" type="datetimeFigureOut">
              <a:rPr lang="en-US" smtClean="0"/>
              <a:t>7/8/15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07699" y="28060639"/>
            <a:ext cx="6772990" cy="1611875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28345" y="28060639"/>
            <a:ext cx="4990624" cy="1611875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51FCA-8AD7-4E95-9293-2FE42BBF4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5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2140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053" indent="-1107053" algn="l" defTabSz="2952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614" indent="-922544" algn="l" defTabSz="2952140" rtl="0" eaLnBrk="1" latinLnBrk="0" hangingPunct="1">
        <a:spcBef>
          <a:spcPct val="20000"/>
        </a:spcBef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176" indent="-738035" algn="l" defTabSz="2952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246" indent="-738035" algn="l" defTabSz="2952140" rtl="0" eaLnBrk="1" latinLnBrk="0" hangingPunct="1">
        <a:spcBef>
          <a:spcPct val="20000"/>
        </a:spcBef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316" indent="-738035" algn="l" defTabSz="2952140" rtl="0" eaLnBrk="1" latinLnBrk="0" hangingPunct="1">
        <a:spcBef>
          <a:spcPct val="20000"/>
        </a:spcBef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386" indent="-738035" algn="l" defTabSz="2952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4456" indent="-738035" algn="l" defTabSz="2952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0527" indent="-738035" algn="l" defTabSz="2952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6597" indent="-738035" algn="l" defTabSz="2952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070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140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211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281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351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421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2491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8562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gif"/><Relationship Id="rId4" Type="http://schemas.openxmlformats.org/officeDocument/2006/relationships/image" Target="../media/image3.png"/><Relationship Id="rId5" Type="http://schemas.openxmlformats.org/officeDocument/2006/relationships/image" Target="../media/image4.emf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574006"/>
            <a:ext cx="21388388" cy="2590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295214" tIns="147607" rIns="295214" bIns="147607" rtlCol="0" anchor="ctr">
            <a:noAutofit/>
          </a:bodyPr>
          <a:lstStyle>
            <a:lvl1pPr algn="ctr" defTabSz="2952140" rtl="0" eaLnBrk="1" latinLnBrk="0" hangingPunct="1">
              <a:spcBef>
                <a:spcPct val="0"/>
              </a:spcBef>
              <a:buNone/>
              <a:defRPr sz="14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/>
              <a:t>Two-Stage Focused Inference for Resource-Constrained Collision-Free Navigation</a:t>
            </a:r>
          </a:p>
          <a:p>
            <a:pPr>
              <a:spcBef>
                <a:spcPts val="1200"/>
              </a:spcBef>
            </a:pPr>
            <a:r>
              <a:rPr lang="en-US" sz="3600" dirty="0" smtClean="0"/>
              <a:t>Beipeng Mu, Ali-</a:t>
            </a:r>
            <a:r>
              <a:rPr lang="en-US" sz="3600" dirty="0" err="1" smtClean="0"/>
              <a:t>akbar</a:t>
            </a:r>
            <a:r>
              <a:rPr lang="en-US" sz="3600" dirty="0" smtClean="0"/>
              <a:t> Agha-</a:t>
            </a:r>
            <a:r>
              <a:rPr lang="en-US" sz="3600" dirty="0" err="1" smtClean="0"/>
              <a:t>mohammadi</a:t>
            </a:r>
            <a:r>
              <a:rPr lang="en-US" sz="3600" dirty="0" smtClean="0"/>
              <a:t>, Liam Paull, Matthew Graham, John Leonard, Jonathan How</a:t>
            </a:r>
          </a:p>
          <a:p>
            <a:r>
              <a:rPr lang="en-US" sz="2800" dirty="0" smtClean="0"/>
              <a:t>Massachusetts Institute of Technology</a:t>
            </a:r>
            <a:endParaRPr lang="en-US" sz="4800" dirty="0"/>
          </a:p>
        </p:txBody>
      </p:sp>
      <p:pic>
        <p:nvPicPr>
          <p:cNvPr id="5" name="Picture 4" descr="http://people.csail.mit.edu/haitham/Pictures/mit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293394" cy="103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studentconf.lids.mit.edu/images/mit-lids-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7394" y="-2"/>
            <a:ext cx="162560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upload.wikimedia.org/wikipedia/en/2/28/CSAIL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2395" y="2549"/>
            <a:ext cx="179493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83394" y="4393406"/>
            <a:ext cx="10058400" cy="822960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295214" tIns="147607" rIns="295214" bIns="147607" rtlCol="0">
            <a:normAutofit/>
          </a:bodyPr>
          <a:lstStyle>
            <a:lvl1pPr marL="0" indent="0" algn="ctr" defTabSz="2952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76070" indent="0" algn="ctr" defTabSz="2952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952140" indent="0" algn="ctr" defTabSz="2952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428211" indent="0" algn="ctr" defTabSz="2952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5904281" indent="0" algn="ctr" defTabSz="2952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7380351" indent="0" algn="ctr" defTabSz="2952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8856421" indent="0" algn="ctr" defTabSz="2952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0332491" indent="0" algn="ctr" defTabSz="2952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1808562" indent="0" algn="ctr" defTabSz="2952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Font typeface="Wingdings" panose="05000000000000000000" pitchFamily="2" charset="2"/>
              <a:buChar char="v"/>
            </a:pPr>
            <a:r>
              <a:rPr lang="en-US" sz="4400" dirty="0" smtClean="0">
                <a:solidFill>
                  <a:schemeClr val="tx1"/>
                </a:solidFill>
              </a:rPr>
              <a:t>Introduction</a:t>
            </a:r>
          </a:p>
          <a:p>
            <a:pPr marL="1371600" lvl="1" indent="-742950" algn="l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</a:rPr>
              <a:t>Modern sensor produces large amounts of data, identify millions of features</a:t>
            </a:r>
          </a:p>
          <a:p>
            <a:pPr marL="1371600" lvl="1" indent="-742950" algn="l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</a:rPr>
              <a:t>Not all of them are important</a:t>
            </a:r>
          </a:p>
          <a:p>
            <a:pPr marL="1371600" lvl="1" indent="-742950" algn="l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</a:rPr>
              <a:t>Limited on-board resources</a:t>
            </a:r>
          </a:p>
          <a:p>
            <a:pPr marL="742950" indent="-742950" algn="l">
              <a:buFont typeface="Wingdings" panose="05000000000000000000" pitchFamily="2" charset="2"/>
              <a:buChar char="v"/>
            </a:pPr>
            <a:r>
              <a:rPr lang="en-US" sz="4400" dirty="0" smtClean="0">
                <a:solidFill>
                  <a:schemeClr val="tx1"/>
                </a:solidFill>
              </a:rPr>
              <a:t>Collision-free </a:t>
            </a:r>
            <a:r>
              <a:rPr lang="en-US" sz="4400" dirty="0" smtClean="0">
                <a:solidFill>
                  <a:schemeClr val="tx1"/>
                </a:solidFill>
              </a:rPr>
              <a:t>navigation</a:t>
            </a:r>
          </a:p>
          <a:p>
            <a:pPr marL="2219020" lvl="1" indent="-742950" algn="l">
              <a:buFont typeface="Wingdings" panose="05000000000000000000" pitchFamily="2" charset="2"/>
              <a:buChar char="v"/>
            </a:pPr>
            <a:endParaRPr lang="en-US" sz="3100" dirty="0" smtClean="0">
              <a:solidFill>
                <a:schemeClr val="tx1"/>
              </a:solidFill>
            </a:endParaRPr>
          </a:p>
          <a:p>
            <a:pPr marL="742950" indent="-742950" algn="l">
              <a:buFont typeface="Wingdings" panose="05000000000000000000" pitchFamily="2" charset="2"/>
              <a:buChar char="v"/>
            </a:pPr>
            <a:endParaRPr lang="en-US" sz="4400" dirty="0" smtClean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853738" y="4393406"/>
            <a:ext cx="10058400" cy="822960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295214" tIns="147607" rIns="295214" bIns="147607" rtlCol="0">
            <a:normAutofit/>
          </a:bodyPr>
          <a:lstStyle>
            <a:lvl1pPr marL="0" indent="0" algn="ctr" defTabSz="2952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76070" indent="0" algn="ctr" defTabSz="2952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952140" indent="0" algn="ctr" defTabSz="2952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428211" indent="0" algn="ctr" defTabSz="2952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5904281" indent="0" algn="ctr" defTabSz="2952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7380351" indent="0" algn="ctr" defTabSz="2952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8856421" indent="0" algn="ctr" defTabSz="2952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0332491" indent="0" algn="ctr" defTabSz="2952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1808562" indent="0" algn="ctr" defTabSz="2952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chemeClr val="tx1"/>
                </a:solidFill>
              </a:rPr>
              <a:t>Two stage focused </a:t>
            </a:r>
            <a:r>
              <a:rPr lang="en-US" sz="4400" dirty="0" smtClean="0">
                <a:solidFill>
                  <a:schemeClr val="tx1"/>
                </a:solidFill>
              </a:rPr>
              <a:t>inference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11969" y="12927806"/>
            <a:ext cx="10058400" cy="822960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295214" tIns="147607" rIns="295214" bIns="147607" rtlCol="0">
            <a:normAutofit/>
          </a:bodyPr>
          <a:lstStyle>
            <a:lvl1pPr marL="0" indent="0" algn="ctr" defTabSz="2952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76070" indent="0" algn="ctr" defTabSz="2952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952140" indent="0" algn="ctr" defTabSz="2952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428211" indent="0" algn="ctr" defTabSz="2952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5904281" indent="0" algn="ctr" defTabSz="2952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7380351" indent="0" algn="ctr" defTabSz="2952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8856421" indent="0" algn="ctr" defTabSz="2952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0332491" indent="0" algn="ctr" defTabSz="2952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1808562" indent="0" algn="ctr" defTabSz="2952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chemeClr val="tx1"/>
                </a:solidFill>
              </a:rPr>
              <a:t>Feature </a:t>
            </a:r>
            <a:r>
              <a:rPr lang="en-US" sz="4400" dirty="0" smtClean="0">
                <a:solidFill>
                  <a:schemeClr val="tx1"/>
                </a:solidFill>
              </a:rPr>
              <a:t>selection</a:t>
            </a:r>
          </a:p>
          <a:p>
            <a:pPr marL="1371600" lvl="1" indent="-742950" algn="l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/>
                </a:solidFill>
              </a:rPr>
              <a:t>Task </a:t>
            </a:r>
            <a:r>
              <a:rPr lang="en-US" sz="3200" dirty="0" smtClean="0">
                <a:solidFill>
                  <a:schemeClr val="tx1"/>
                </a:solidFill>
              </a:rPr>
              <a:t>specific</a:t>
            </a:r>
          </a:p>
          <a:p>
            <a:pPr marL="1371600" lvl="1" indent="-742950" algn="l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</a:rPr>
              <a:t>Approximate collision probability</a:t>
            </a:r>
          </a:p>
          <a:p>
            <a:pPr marL="1371600" lvl="1" indent="-742950" algn="l"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tx1"/>
              </a:solidFill>
            </a:endParaRPr>
          </a:p>
          <a:p>
            <a:pPr marL="1371600" lvl="1" indent="-742950" algn="l"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1371600" lvl="1" indent="-742950" algn="l"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tx1"/>
              </a:solidFill>
            </a:endParaRPr>
          </a:p>
          <a:p>
            <a:pPr marL="1371600" lvl="1" indent="-742950" algn="l"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1371600" lvl="1" indent="-742950" algn="l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</a:rPr>
              <a:t>Select landmarks that minimize collision probability</a:t>
            </a:r>
          </a:p>
          <a:p>
            <a:pPr marL="1371600" lvl="1" indent="-742950" algn="l"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tx1"/>
              </a:solidFill>
            </a:endParaRPr>
          </a:p>
          <a:p>
            <a:pPr marL="1371600" lvl="1" indent="-742950" algn="l"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1371600" lvl="1" indent="-742950" algn="l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</a:rPr>
              <a:t>Priority function</a:t>
            </a:r>
          </a:p>
          <a:p>
            <a:pPr marL="1371600" lvl="1" indent="-742950" algn="l"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tx1"/>
              </a:solidFill>
            </a:endParaRPr>
          </a:p>
          <a:p>
            <a:pPr marL="1828800" lvl="2" algn="l">
              <a:spcBef>
                <a:spcPts val="60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Mapping from all features to focused features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0882313" y="12927806"/>
            <a:ext cx="10058400" cy="822960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295214" tIns="147607" rIns="295214" bIns="147607" rtlCol="0">
            <a:normAutofit/>
          </a:bodyPr>
          <a:lstStyle>
            <a:lvl1pPr marL="0" indent="0" algn="ctr" defTabSz="2952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76070" indent="0" algn="ctr" defTabSz="2952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952140" indent="0" algn="ctr" defTabSz="2952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428211" indent="0" algn="ctr" defTabSz="2952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5904281" indent="0" algn="ctr" defTabSz="2952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7380351" indent="0" algn="ctr" defTabSz="2952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8856421" indent="0" algn="ctr" defTabSz="2952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0332491" indent="0" algn="ctr" defTabSz="2952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1808562" indent="0" algn="ctr" defTabSz="2952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0" indent="-742950" algn="l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4400" dirty="0" smtClean="0">
                <a:solidFill>
                  <a:prstClr val="black"/>
                </a:solidFill>
              </a:rPr>
              <a:t>Measurement selection</a:t>
            </a:r>
            <a:endParaRPr lang="en-US" sz="4400" dirty="0" smtClean="0">
              <a:solidFill>
                <a:prstClr val="black"/>
              </a:solidFill>
            </a:endParaRPr>
          </a:p>
          <a:p>
            <a:pPr marL="742950" lvl="0" indent="-742950" algn="l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4400" dirty="0">
              <a:solidFill>
                <a:prstClr val="black"/>
              </a:solidFill>
            </a:endParaRPr>
          </a:p>
          <a:p>
            <a:pPr marL="742950" lvl="0" indent="-742950" algn="l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4400" dirty="0" smtClean="0">
              <a:solidFill>
                <a:prstClr val="black"/>
              </a:solidFill>
            </a:endParaRPr>
          </a:p>
          <a:p>
            <a:pPr marL="742950" lvl="0" indent="-742950" algn="l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4400" dirty="0">
              <a:solidFill>
                <a:prstClr val="black"/>
              </a:solidFill>
            </a:endParaRPr>
          </a:p>
          <a:p>
            <a:pPr marL="742950" lvl="0" indent="-742950" algn="l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4400" dirty="0" smtClean="0">
              <a:solidFill>
                <a:prstClr val="black"/>
              </a:solidFill>
            </a:endParaRPr>
          </a:p>
          <a:p>
            <a:pPr marL="742950" lvl="0" indent="-742950" algn="l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4400" dirty="0">
              <a:solidFill>
                <a:prstClr val="black"/>
              </a:solidFill>
            </a:endParaRPr>
          </a:p>
          <a:p>
            <a:pPr marL="742950" lvl="0" indent="-742950" algn="l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4400" dirty="0" smtClean="0">
              <a:solidFill>
                <a:prstClr val="black"/>
              </a:solidFill>
            </a:endParaRPr>
          </a:p>
          <a:p>
            <a:pPr marL="742950" lvl="0" indent="-742950" algn="l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4400" dirty="0">
              <a:solidFill>
                <a:prstClr val="black"/>
              </a:solidFill>
            </a:endParaRPr>
          </a:p>
          <a:p>
            <a:pPr marL="742950" lvl="0" indent="-742950" algn="l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4400" dirty="0" smtClean="0">
              <a:solidFill>
                <a:prstClr val="black"/>
              </a:solidFill>
            </a:endParaRPr>
          </a:p>
          <a:p>
            <a:pPr marL="914400" lvl="0" algn="l">
              <a:spcBef>
                <a:spcPts val="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Greedily select next best measurement that maximize information gain</a:t>
            </a:r>
          </a:p>
          <a:p>
            <a:pPr marL="742950" lvl="0" indent="-742950" algn="l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76250" y="21386006"/>
            <a:ext cx="10058400" cy="822960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295214" tIns="147607" rIns="295214" bIns="147607" rtlCol="0">
            <a:normAutofit/>
          </a:bodyPr>
          <a:lstStyle>
            <a:lvl1pPr marL="0" indent="0" algn="ctr" defTabSz="2952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76070" indent="0" algn="ctr" defTabSz="2952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952140" indent="0" algn="ctr" defTabSz="2952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428211" indent="0" algn="ctr" defTabSz="2952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5904281" indent="0" algn="ctr" defTabSz="2952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7380351" indent="0" algn="ctr" defTabSz="2952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8856421" indent="0" algn="ctr" defTabSz="2952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0332491" indent="0" algn="ctr" defTabSz="2952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1808562" indent="0" algn="ctr" defTabSz="2952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chemeClr val="tx1"/>
                </a:solidFill>
              </a:rPr>
              <a:t>Simulation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0846594" y="21386006"/>
            <a:ext cx="10058400" cy="822960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295214" tIns="147607" rIns="295214" bIns="147607" rtlCol="0">
            <a:normAutofit/>
          </a:bodyPr>
          <a:lstStyle>
            <a:lvl1pPr marL="0" indent="0" algn="ctr" defTabSz="2952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76070" indent="0" algn="ctr" defTabSz="2952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952140" indent="0" algn="ctr" defTabSz="2952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428211" indent="0" algn="ctr" defTabSz="2952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5904281" indent="0" algn="ctr" defTabSz="2952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7380351" indent="0" algn="ctr" defTabSz="2952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8856421" indent="0" algn="ctr" defTabSz="2952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0332491" indent="0" algn="ctr" defTabSz="2952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1808562" indent="0" algn="ctr" defTabSz="29521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chemeClr val="tx1"/>
                </a:solidFill>
              </a:rPr>
              <a:t>Hardware</a:t>
            </a:r>
          </a:p>
        </p:txBody>
      </p:sp>
      <p:pic>
        <p:nvPicPr>
          <p:cNvPr id="20" name="Picture 19" descr="focused_inference_navigation_full_full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69" y="8355806"/>
            <a:ext cx="9067800" cy="42672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486651" y="9950797"/>
            <a:ext cx="3047999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High accuracy in narrow passages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588169" y="9488388"/>
            <a:ext cx="2714625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Low accuracy in open space</a:t>
            </a:r>
            <a:endParaRPr lang="en-US" sz="32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945256" y="5441233"/>
            <a:ext cx="3635138" cy="980630"/>
            <a:chOff x="53890" y="152400"/>
            <a:chExt cx="1344201" cy="747414"/>
          </a:xfrm>
        </p:grpSpPr>
        <p:sp>
          <p:nvSpPr>
            <p:cNvPr id="39" name="Rounded Rectangle 38"/>
            <p:cNvSpPr/>
            <p:nvPr/>
          </p:nvSpPr>
          <p:spPr>
            <a:xfrm>
              <a:off x="152400" y="152400"/>
              <a:ext cx="1245691" cy="74741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ounded Rectangle 4"/>
            <p:cNvSpPr/>
            <p:nvPr/>
          </p:nvSpPr>
          <p:spPr>
            <a:xfrm>
              <a:off x="53890" y="152400"/>
              <a:ext cx="1201909" cy="7036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Data Collection</a:t>
              </a:r>
              <a:endParaRPr lang="en-US" sz="2800" kern="12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2599194" y="6536602"/>
            <a:ext cx="379377" cy="179246"/>
            <a:chOff x="620782" y="964257"/>
            <a:chExt cx="308931" cy="136617"/>
          </a:xfrm>
        </p:grpSpPr>
        <p:sp>
          <p:nvSpPr>
            <p:cNvPr id="42" name="Right Arrow 41"/>
            <p:cNvSpPr/>
            <p:nvPr/>
          </p:nvSpPr>
          <p:spPr>
            <a:xfrm rot="5399983">
              <a:off x="706939" y="878100"/>
              <a:ext cx="136617" cy="30893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Right Arrow 6"/>
            <p:cNvSpPr/>
            <p:nvPr/>
          </p:nvSpPr>
          <p:spPr>
            <a:xfrm rot="5399983">
              <a:off x="727431" y="919394"/>
              <a:ext cx="95632" cy="1853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1158028" y="6841776"/>
            <a:ext cx="3368736" cy="980630"/>
            <a:chOff x="152405" y="1157583"/>
            <a:chExt cx="1245691" cy="747414"/>
          </a:xfrm>
        </p:grpSpPr>
        <p:sp>
          <p:nvSpPr>
            <p:cNvPr id="45" name="Rounded Rectangle 44"/>
            <p:cNvSpPr/>
            <p:nvPr/>
          </p:nvSpPr>
          <p:spPr>
            <a:xfrm>
              <a:off x="152405" y="1157583"/>
              <a:ext cx="1245691" cy="74741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Rounded Rectangle 8"/>
            <p:cNvSpPr/>
            <p:nvPr/>
          </p:nvSpPr>
          <p:spPr>
            <a:xfrm>
              <a:off x="174296" y="1179474"/>
              <a:ext cx="1201909" cy="7036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Feature  Selection</a:t>
              </a:r>
              <a:endParaRPr lang="en-US" sz="2800" kern="1200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2599194" y="7938466"/>
            <a:ext cx="379377" cy="264940"/>
            <a:chOff x="620785" y="2000249"/>
            <a:chExt cx="308931" cy="201931"/>
          </a:xfrm>
        </p:grpSpPr>
        <p:sp>
          <p:nvSpPr>
            <p:cNvPr id="48" name="Right Arrow 47"/>
            <p:cNvSpPr/>
            <p:nvPr/>
          </p:nvSpPr>
          <p:spPr>
            <a:xfrm rot="5400000">
              <a:off x="674285" y="1946749"/>
              <a:ext cx="201931" cy="30893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ight Arrow 10"/>
            <p:cNvSpPr/>
            <p:nvPr/>
          </p:nvSpPr>
          <p:spPr>
            <a:xfrm rot="5400000">
              <a:off x="704575" y="1978246"/>
              <a:ext cx="141352" cy="1853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1287858" y="8289576"/>
            <a:ext cx="3368736" cy="980630"/>
            <a:chOff x="152405" y="2286001"/>
            <a:chExt cx="1245691" cy="747414"/>
          </a:xfrm>
        </p:grpSpPr>
        <p:sp>
          <p:nvSpPr>
            <p:cNvPr id="51" name="Rounded Rectangle 50"/>
            <p:cNvSpPr/>
            <p:nvPr/>
          </p:nvSpPr>
          <p:spPr>
            <a:xfrm>
              <a:off x="152405" y="2286001"/>
              <a:ext cx="1245691" cy="74741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Rounded Rectangle 12"/>
            <p:cNvSpPr/>
            <p:nvPr/>
          </p:nvSpPr>
          <p:spPr>
            <a:xfrm>
              <a:off x="174296" y="2307892"/>
              <a:ext cx="1201909" cy="7036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Measurement Selection</a:t>
              </a:r>
              <a:endParaRPr lang="en-US" sz="2800" kern="1200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2675394" y="9505314"/>
            <a:ext cx="379377" cy="222092"/>
            <a:chOff x="620784" y="3113262"/>
            <a:chExt cx="308931" cy="169274"/>
          </a:xfrm>
        </p:grpSpPr>
        <p:sp>
          <p:nvSpPr>
            <p:cNvPr id="54" name="Right Arrow 53"/>
            <p:cNvSpPr/>
            <p:nvPr/>
          </p:nvSpPr>
          <p:spPr>
            <a:xfrm rot="5400000">
              <a:off x="690613" y="3043433"/>
              <a:ext cx="169274" cy="30893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Right Arrow 14"/>
            <p:cNvSpPr/>
            <p:nvPr/>
          </p:nvSpPr>
          <p:spPr>
            <a:xfrm rot="5400000">
              <a:off x="716004" y="3079828"/>
              <a:ext cx="118492" cy="1853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1227594" y="9813576"/>
            <a:ext cx="3368736" cy="980630"/>
            <a:chOff x="152405" y="3352801"/>
            <a:chExt cx="1245691" cy="747414"/>
          </a:xfrm>
        </p:grpSpPr>
        <p:sp>
          <p:nvSpPr>
            <p:cNvPr id="57" name="Rounded Rectangle 56"/>
            <p:cNvSpPr/>
            <p:nvPr/>
          </p:nvSpPr>
          <p:spPr>
            <a:xfrm>
              <a:off x="152405" y="3352801"/>
              <a:ext cx="1245691" cy="74741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Rounded Rectangle 16"/>
            <p:cNvSpPr/>
            <p:nvPr/>
          </p:nvSpPr>
          <p:spPr>
            <a:xfrm>
              <a:off x="174296" y="3374692"/>
              <a:ext cx="1201909" cy="7036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Map Building</a:t>
              </a:r>
              <a:endParaRPr lang="en-US" sz="2800" kern="12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2711908" y="10870406"/>
            <a:ext cx="379377" cy="285221"/>
            <a:chOff x="620785" y="4202758"/>
            <a:chExt cx="308931" cy="217389"/>
          </a:xfrm>
        </p:grpSpPr>
        <p:sp>
          <p:nvSpPr>
            <p:cNvPr id="60" name="Right Arrow 59"/>
            <p:cNvSpPr/>
            <p:nvPr/>
          </p:nvSpPr>
          <p:spPr>
            <a:xfrm rot="5400000">
              <a:off x="666556" y="4156987"/>
              <a:ext cx="217389" cy="30893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Right Arrow 18"/>
            <p:cNvSpPr/>
            <p:nvPr/>
          </p:nvSpPr>
          <p:spPr>
            <a:xfrm rot="5400000">
              <a:off x="699165" y="4186165"/>
              <a:ext cx="152172" cy="1853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1227594" y="11261376"/>
            <a:ext cx="3368736" cy="980630"/>
            <a:chOff x="152405" y="4510385"/>
            <a:chExt cx="1245691" cy="747414"/>
          </a:xfrm>
        </p:grpSpPr>
        <p:sp>
          <p:nvSpPr>
            <p:cNvPr id="63" name="Rounded Rectangle 62"/>
            <p:cNvSpPr/>
            <p:nvPr/>
          </p:nvSpPr>
          <p:spPr>
            <a:xfrm>
              <a:off x="152405" y="4510385"/>
              <a:ext cx="1245691" cy="74741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Rounded Rectangle 20"/>
            <p:cNvSpPr/>
            <p:nvPr/>
          </p:nvSpPr>
          <p:spPr>
            <a:xfrm>
              <a:off x="174296" y="4532276"/>
              <a:ext cx="1201909" cy="7036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Task Execution</a:t>
              </a:r>
              <a:endParaRPr lang="en-US" sz="2800" kern="1200" dirty="0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14703160" y="5449788"/>
            <a:ext cx="58970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Operate robot in the environment to gather initial dataset</a:t>
            </a:r>
            <a:endParaRPr lang="en-US" sz="3200" dirty="0"/>
          </a:p>
        </p:txBody>
      </p:sp>
      <p:sp>
        <p:nvSpPr>
          <p:cNvPr id="66" name="TextBox 65"/>
          <p:cNvSpPr txBox="1"/>
          <p:nvPr/>
        </p:nvSpPr>
        <p:spPr>
          <a:xfrm>
            <a:off x="14855560" y="6793482"/>
            <a:ext cx="6091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Keep landmarks that are important to robot tasks (navigation)</a:t>
            </a:r>
            <a:endParaRPr lang="en-US" sz="3200" dirty="0"/>
          </a:p>
        </p:txBody>
      </p:sp>
      <p:sp>
        <p:nvSpPr>
          <p:cNvPr id="67" name="TextBox 66"/>
          <p:cNvSpPr txBox="1"/>
          <p:nvPr/>
        </p:nvSpPr>
        <p:spPr>
          <a:xfrm>
            <a:off x="14855560" y="8168368"/>
            <a:ext cx="58970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Maximize information on focused landmarks</a:t>
            </a:r>
            <a:endParaRPr lang="en-US" sz="3200" dirty="0"/>
          </a:p>
        </p:txBody>
      </p:sp>
      <p:sp>
        <p:nvSpPr>
          <p:cNvPr id="68" name="TextBox 67"/>
          <p:cNvSpPr txBox="1"/>
          <p:nvPr/>
        </p:nvSpPr>
        <p:spPr>
          <a:xfrm>
            <a:off x="14787630" y="9765282"/>
            <a:ext cx="58970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Solve slam with reduced landmarks and measurements</a:t>
            </a:r>
            <a:endParaRPr lang="en-US" sz="3200" dirty="0"/>
          </a:p>
        </p:txBody>
      </p:sp>
      <p:sp>
        <p:nvSpPr>
          <p:cNvPr id="69" name="TextBox 68"/>
          <p:cNvSpPr txBox="1"/>
          <p:nvPr/>
        </p:nvSpPr>
        <p:spPr>
          <a:xfrm>
            <a:off x="14787630" y="11428631"/>
            <a:ext cx="5897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Navigate with map</a:t>
            </a:r>
            <a:endParaRPr lang="en-US" sz="3200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1638" y="14985206"/>
            <a:ext cx="8599062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4698" y="16381688"/>
            <a:ext cx="1189915" cy="555294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5452353" y="16211609"/>
            <a:ext cx="3658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: Solution to steady state </a:t>
            </a:r>
            <a:r>
              <a:rPr lang="en-US" sz="2400" dirty="0" err="1" smtClean="0"/>
              <a:t>Riccati</a:t>
            </a:r>
            <a:r>
              <a:rPr lang="en-US" sz="2400" dirty="0" smtClean="0"/>
              <a:t> equation</a:t>
            </a:r>
            <a:endParaRPr lang="en-US" sz="2400" dirty="0"/>
          </a:p>
        </p:txBody>
      </p:sp>
      <p:cxnSp>
        <p:nvCxnSpPr>
          <p:cNvPr id="76" name="Straight Arrow Connector 75"/>
          <p:cNvCxnSpPr/>
          <p:nvPr/>
        </p:nvCxnSpPr>
        <p:spPr>
          <a:xfrm flipH="1">
            <a:off x="4642887" y="15678056"/>
            <a:ext cx="1739413" cy="7036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3073468" y="18265191"/>
                <a:ext cx="4208030" cy="940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 i="0" smtClean="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latin typeface="Cambria Math"/>
                                </a:rPr>
                                <m:t>⊂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𝐿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360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3600" i="1" smtClean="0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600" i="0" smtClean="0">
                                      <a:latin typeface="Cambria Math"/>
                                    </a:rPr>
                                    <m:t>max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468" y="18265191"/>
                <a:ext cx="4208030" cy="94096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2960444" y="19969161"/>
                <a:ext cx="4208030" cy="663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𝑤</m:t>
                      </m:r>
                      <m:r>
                        <a:rPr lang="en-US" sz="3600" b="0" i="1" smtClean="0">
                          <a:latin typeface="Cambria Math"/>
                        </a:rPr>
                        <m:t>(</m:t>
                      </m:r>
                      <m:r>
                        <a:rPr lang="en-US" sz="3600" b="0" i="1" smtClean="0">
                          <a:latin typeface="Cambria Math"/>
                        </a:rPr>
                        <m:t>𝑋</m:t>
                      </m:r>
                      <m:r>
                        <a:rPr lang="en-US" sz="3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444" y="19969161"/>
                <a:ext cx="4208030" cy="66319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" name="Picture 8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56594" y="15320962"/>
            <a:ext cx="2984500" cy="1371600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10972351" y="17042606"/>
            <a:ext cx="4086119" cy="523220"/>
          </a:xfrm>
          <a:prstGeom prst="rect">
            <a:avLst/>
          </a:prstGeom>
          <a:ln w="38100"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rgbClr val="7030A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Reduced measurement set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7311581" y="14466064"/>
            <a:ext cx="2961580" cy="523220"/>
          </a:xfrm>
          <a:prstGeom prst="rect">
            <a:avLst/>
          </a:prstGeom>
          <a:ln w="38100"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rgbClr val="7030A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“Focused” features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2570424" y="14062859"/>
            <a:ext cx="3035254" cy="954107"/>
          </a:xfrm>
          <a:prstGeom prst="rect">
            <a:avLst/>
          </a:prstGeom>
          <a:ln w="38100"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information gain </a:t>
            </a:r>
          </a:p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(entropy reduction)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3908403" y="18464286"/>
            <a:ext cx="3338991" cy="523220"/>
          </a:xfrm>
          <a:prstGeom prst="rect">
            <a:avLst/>
          </a:prstGeom>
          <a:ln w="38100"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rgbClr val="7030A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Full measurement set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7641094" y="17710292"/>
            <a:ext cx="2632067" cy="523220"/>
          </a:xfrm>
          <a:prstGeom prst="rect">
            <a:avLst/>
          </a:prstGeom>
          <a:ln w="38100"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rgbClr val="7030A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Resource budget</a:t>
            </a:r>
          </a:p>
        </p:txBody>
      </p:sp>
      <p:cxnSp>
        <p:nvCxnSpPr>
          <p:cNvPr id="93" name="Straight Arrow Connector 92"/>
          <p:cNvCxnSpPr>
            <a:stCxn id="81" idx="2"/>
            <a:endCxn id="86" idx="0"/>
          </p:cNvCxnSpPr>
          <p:nvPr/>
        </p:nvCxnSpPr>
        <p:spPr>
          <a:xfrm>
            <a:off x="16148844" y="16692562"/>
            <a:ext cx="2808284" cy="101773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endCxn id="85" idx="0"/>
          </p:cNvCxnSpPr>
          <p:nvPr/>
        </p:nvCxnSpPr>
        <p:spPr>
          <a:xfrm flipH="1">
            <a:off x="15577899" y="16029872"/>
            <a:ext cx="27779" cy="2434414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endCxn id="82" idx="0"/>
          </p:cNvCxnSpPr>
          <p:nvPr/>
        </p:nvCxnSpPr>
        <p:spPr>
          <a:xfrm flipH="1">
            <a:off x="13015411" y="16006762"/>
            <a:ext cx="1840149" cy="1035844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84" idx="2"/>
          </p:cNvCxnSpPr>
          <p:nvPr/>
        </p:nvCxnSpPr>
        <p:spPr>
          <a:xfrm flipH="1" flipV="1">
            <a:off x="14088051" y="15016966"/>
            <a:ext cx="1823462" cy="42544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endCxn id="83" idx="1"/>
          </p:cNvCxnSpPr>
          <p:nvPr/>
        </p:nvCxnSpPr>
        <p:spPr>
          <a:xfrm flipV="1">
            <a:off x="16301244" y="14727674"/>
            <a:ext cx="1010337" cy="502012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27" name="Picture 3" descr="D:\MIT\paper\2015_SLAM\figures\navigation_full_info.png"/>
          <p:cNvPicPr>
            <a:picLocks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8" r="20076"/>
          <a:stretch/>
        </p:blipFill>
        <p:spPr bwMode="auto">
          <a:xfrm>
            <a:off x="1007269" y="22162293"/>
            <a:ext cx="367982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TextBox 108"/>
          <p:cNvSpPr txBox="1"/>
          <p:nvPr/>
        </p:nvSpPr>
        <p:spPr>
          <a:xfrm>
            <a:off x="864394" y="25043606"/>
            <a:ext cx="4200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Use all features, select measurements. Fail to form loop closures</a:t>
            </a:r>
            <a:endParaRPr lang="en-US" sz="2000" dirty="0"/>
          </a:p>
        </p:txBody>
      </p:sp>
      <p:pic>
        <p:nvPicPr>
          <p:cNvPr id="1028" name="Picture 4" descr="D:\MIT\paper\2015_SLAM\figures\navigation_focus_down.png"/>
          <p:cNvPicPr>
            <a:picLocks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9" r="20808"/>
          <a:stretch/>
        </p:blipFill>
        <p:spPr bwMode="auto">
          <a:xfrm>
            <a:off x="5969794" y="22161499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TextBox 112"/>
          <p:cNvSpPr txBox="1"/>
          <p:nvPr/>
        </p:nvSpPr>
        <p:spPr>
          <a:xfrm>
            <a:off x="5698561" y="25043606"/>
            <a:ext cx="4200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Use focused features, </a:t>
            </a:r>
            <a:r>
              <a:rPr lang="en-US" sz="2000" dirty="0" err="1" smtClean="0"/>
              <a:t>downsample</a:t>
            </a:r>
            <a:r>
              <a:rPr lang="en-US" sz="2000" dirty="0" smtClean="0"/>
              <a:t> measurements.  Bigger uncertainty</a:t>
            </a:r>
            <a:endParaRPr lang="en-US" sz="2000" dirty="0"/>
          </a:p>
        </p:txBody>
      </p:sp>
      <p:pic>
        <p:nvPicPr>
          <p:cNvPr id="1029" name="Picture 5" descr="D:\MIT\paper\2015_SLAM\figures\navigation_focus_info.png"/>
          <p:cNvPicPr>
            <a:picLocks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21052"/>
          <a:stretch/>
        </p:blipFill>
        <p:spPr bwMode="auto">
          <a:xfrm>
            <a:off x="897845" y="25881806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TextBox 114"/>
          <p:cNvSpPr txBox="1"/>
          <p:nvPr/>
        </p:nvSpPr>
        <p:spPr>
          <a:xfrm>
            <a:off x="747148" y="28679120"/>
            <a:ext cx="4200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Two-stage selection. Closest to ground </a:t>
            </a:r>
            <a:r>
              <a:rPr lang="en-US" sz="2000" dirty="0" smtClean="0"/>
              <a:t>truth</a:t>
            </a:r>
            <a:endParaRPr lang="en-US" sz="2000" dirty="0"/>
          </a:p>
        </p:txBody>
      </p:sp>
      <p:pic>
        <p:nvPicPr>
          <p:cNvPr id="1030" name="Picture 6" descr="D:\MIT\paper\2015_SLAM\figures\sim_multi_trail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70" y="25881806"/>
            <a:ext cx="3855224" cy="293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TextBox 116"/>
          <p:cNvSpPr txBox="1"/>
          <p:nvPr/>
        </p:nvSpPr>
        <p:spPr>
          <a:xfrm>
            <a:off x="5541169" y="28986896"/>
            <a:ext cx="4695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Two-stage has smallest collision probability</a:t>
            </a:r>
            <a:endParaRPr lang="en-US" sz="2000" dirty="0"/>
          </a:p>
        </p:txBody>
      </p:sp>
      <p:pic>
        <p:nvPicPr>
          <p:cNvPr id="1031" name="Picture 7" descr="D:\MIT\paper\2015_SLAM\figures\map02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4"/>
          <a:stretch/>
        </p:blipFill>
        <p:spPr bwMode="auto">
          <a:xfrm>
            <a:off x="12065795" y="22148006"/>
            <a:ext cx="383681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MIT\paper\2015_SLAM\figures\traj_focus_down2.pn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1" b="9479"/>
          <a:stretch/>
        </p:blipFill>
        <p:spPr bwMode="auto">
          <a:xfrm>
            <a:off x="12039536" y="25578571"/>
            <a:ext cx="425025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MIT\paper\2015_SLAM\figures\traj_focus_select2.pn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15521"/>
          <a:stretch/>
        </p:blipFill>
        <p:spPr bwMode="auto">
          <a:xfrm>
            <a:off x="16247895" y="21997171"/>
            <a:ext cx="431960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MIT\paper\2015_SLAM\figures\traj_full_select2.pn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3" b="19999"/>
          <a:stretch/>
        </p:blipFill>
        <p:spPr bwMode="auto">
          <a:xfrm>
            <a:off x="16443491" y="25618398"/>
            <a:ext cx="398408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TextBox 109"/>
          <p:cNvSpPr txBox="1"/>
          <p:nvPr/>
        </p:nvSpPr>
        <p:spPr>
          <a:xfrm>
            <a:off x="12064359" y="25192181"/>
            <a:ext cx="400685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Open space and narrow passages</a:t>
            </a:r>
            <a:endParaRPr lang="en-US" sz="2000" dirty="0"/>
          </a:p>
        </p:txBody>
      </p:sp>
      <p:sp>
        <p:nvSpPr>
          <p:cNvPr id="123" name="TextBox 122"/>
          <p:cNvSpPr txBox="1"/>
          <p:nvPr/>
        </p:nvSpPr>
        <p:spPr>
          <a:xfrm>
            <a:off x="12084626" y="28818798"/>
            <a:ext cx="400685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Focused landmarks, </a:t>
            </a:r>
          </a:p>
          <a:p>
            <a:pPr algn="ctr"/>
            <a:r>
              <a:rPr lang="en-US" sz="2000" dirty="0" err="1" smtClean="0"/>
              <a:t>downsample</a:t>
            </a:r>
            <a:r>
              <a:rPr lang="en-US" sz="2000" dirty="0" smtClean="0"/>
              <a:t> measurements</a:t>
            </a:r>
            <a:endParaRPr lang="en-US" sz="2000" dirty="0"/>
          </a:p>
        </p:txBody>
      </p:sp>
      <p:sp>
        <p:nvSpPr>
          <p:cNvPr id="124" name="TextBox 123"/>
          <p:cNvSpPr txBox="1"/>
          <p:nvPr/>
        </p:nvSpPr>
        <p:spPr>
          <a:xfrm>
            <a:off x="16560652" y="25178461"/>
            <a:ext cx="400685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Two-stage focused selection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16637118" y="28833008"/>
            <a:ext cx="400685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Full landmarks, </a:t>
            </a:r>
          </a:p>
          <a:p>
            <a:pPr algn="ctr"/>
            <a:r>
              <a:rPr lang="en-US" sz="2000" dirty="0" smtClean="0"/>
              <a:t>select measurements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62898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288</Words>
  <Application>Microsoft Macintosh PowerPoint</Application>
  <PresentationFormat>Custom</PresentationFormat>
  <Paragraphs>65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Massachusetts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</dc:creator>
  <cp:lastModifiedBy>Liam Paull</cp:lastModifiedBy>
  <cp:revision>9</cp:revision>
  <dcterms:created xsi:type="dcterms:W3CDTF">2015-07-09T00:09:29Z</dcterms:created>
  <dcterms:modified xsi:type="dcterms:W3CDTF">2015-07-09T01:17:49Z</dcterms:modified>
</cp:coreProperties>
</file>