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6" r:id="rId2"/>
    <p:sldId id="453" r:id="rId3"/>
    <p:sldId id="454" r:id="rId4"/>
    <p:sldId id="455" r:id="rId5"/>
    <p:sldId id="389" r:id="rId6"/>
    <p:sldId id="450" r:id="rId7"/>
    <p:sldId id="497" r:id="rId8"/>
    <p:sldId id="498" r:id="rId9"/>
    <p:sldId id="456" r:id="rId10"/>
    <p:sldId id="390" r:id="rId11"/>
    <p:sldId id="401" r:id="rId12"/>
    <p:sldId id="391" r:id="rId13"/>
    <p:sldId id="403" r:id="rId14"/>
    <p:sldId id="395" r:id="rId15"/>
    <p:sldId id="393" r:id="rId16"/>
    <p:sldId id="402" r:id="rId17"/>
    <p:sldId id="400" r:id="rId18"/>
    <p:sldId id="394" r:id="rId19"/>
    <p:sldId id="396" r:id="rId20"/>
    <p:sldId id="397" r:id="rId21"/>
    <p:sldId id="398" r:id="rId22"/>
    <p:sldId id="399" r:id="rId23"/>
    <p:sldId id="405" r:id="rId24"/>
    <p:sldId id="408" r:id="rId25"/>
    <p:sldId id="410" r:id="rId26"/>
    <p:sldId id="411" r:id="rId27"/>
    <p:sldId id="499" r:id="rId28"/>
    <p:sldId id="500" r:id="rId29"/>
    <p:sldId id="510" r:id="rId30"/>
    <p:sldId id="501" r:id="rId31"/>
    <p:sldId id="502" r:id="rId32"/>
    <p:sldId id="503" r:id="rId33"/>
    <p:sldId id="504" r:id="rId34"/>
    <p:sldId id="505" r:id="rId35"/>
    <p:sldId id="506" r:id="rId36"/>
    <p:sldId id="507" r:id="rId37"/>
    <p:sldId id="508" r:id="rId38"/>
    <p:sldId id="305" r:id="rId39"/>
    <p:sldId id="306" r:id="rId40"/>
    <p:sldId id="307" r:id="rId41"/>
    <p:sldId id="469" r:id="rId42"/>
    <p:sldId id="461" r:id="rId43"/>
    <p:sldId id="462" r:id="rId44"/>
    <p:sldId id="470" r:id="rId45"/>
    <p:sldId id="463" r:id="rId46"/>
    <p:sldId id="464" r:id="rId47"/>
    <p:sldId id="465" r:id="rId48"/>
    <p:sldId id="466" r:id="rId49"/>
    <p:sldId id="467" r:id="rId50"/>
    <p:sldId id="468" r:id="rId51"/>
    <p:sldId id="492" r:id="rId52"/>
    <p:sldId id="355" r:id="rId53"/>
    <p:sldId id="416" r:id="rId54"/>
    <p:sldId id="359" r:id="rId55"/>
    <p:sldId id="386" r:id="rId56"/>
    <p:sldId id="326" r:id="rId57"/>
    <p:sldId id="495" r:id="rId58"/>
    <p:sldId id="444" r:id="rId59"/>
    <p:sldId id="496" r:id="rId60"/>
    <p:sldId id="494" r:id="rId61"/>
    <p:sldId id="511" r:id="rId62"/>
    <p:sldId id="388" r:id="rId63"/>
    <p:sldId id="387" r:id="rId64"/>
    <p:sldId id="292"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B9CCE1"/>
    <a:srgbClr val="3399FF"/>
    <a:srgbClr val="C7C7C7"/>
    <a:srgbClr val="C0C0C0"/>
    <a:srgbClr val="CC3300"/>
    <a:srgbClr val="E6EDF6"/>
    <a:srgbClr val="BDCEE1"/>
    <a:srgbClr val="E17509"/>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3754" autoAdjust="0"/>
    <p:restoredTop sz="47765" autoAdjust="0"/>
  </p:normalViewPr>
  <p:slideViewPr>
    <p:cSldViewPr>
      <p:cViewPr varScale="1">
        <p:scale>
          <a:sx n="52" d="100"/>
          <a:sy n="52" d="100"/>
        </p:scale>
        <p:origin x="-1752" y="-96"/>
      </p:cViewPr>
      <p:guideLst>
        <p:guide orient="horz" pos="2160"/>
        <p:guide pos="2880"/>
      </p:guideLst>
    </p:cSldViewPr>
  </p:slideViewPr>
  <p:outlineViewPr>
    <p:cViewPr>
      <p:scale>
        <a:sx n="33" d="100"/>
        <a:sy n="33" d="100"/>
      </p:scale>
      <p:origin x="48" y="989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eko\Documents\detmul-result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reko\Documents\detmul-result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eko\Documents\detmul-result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aman\My%20Documents\talk\Kendo%20Result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saman\My%20Documents\talk\Kendo%20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4"/>
  <c:chart>
    <c:autoTitleDeleted val="1"/>
    <c:plotArea>
      <c:layout>
        <c:manualLayout>
          <c:layoutTarget val="inner"/>
          <c:xMode val="edge"/>
          <c:yMode val="edge"/>
          <c:x val="0.15094339622641562"/>
          <c:y val="6.9086410646734348E-2"/>
          <c:w val="0.81761006289308302"/>
          <c:h val="0.70367226596675359"/>
        </c:manualLayout>
      </c:layout>
      <c:barChart>
        <c:barDir val="col"/>
        <c:grouping val="clustered"/>
        <c:ser>
          <c:idx val="0"/>
          <c:order val="0"/>
          <c:tx>
            <c:v>4 Processors</c:v>
          </c:tx>
          <c:spPr>
            <a:solidFill>
              <a:schemeClr val="accent1">
                <a:lumMod val="60000"/>
                <a:lumOff val="40000"/>
              </a:schemeClr>
            </a:solidFill>
            <a:ln>
              <a:solidFill>
                <a:schemeClr val="tx1">
                  <a:lumMod val="95000"/>
                  <a:lumOff val="5000"/>
                </a:schemeClr>
              </a:solidFill>
            </a:ln>
            <a:effectLst>
              <a:outerShdw blurRad="88900" dist="12700" algn="l" rotWithShape="0">
                <a:prstClr val="black">
                  <a:alpha val="29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Sheet1!$H$1:$H$10</c:f>
              <c:numCache>
                <c:formatCode>General</c:formatCode>
                <c:ptCount val="10"/>
                <c:pt idx="0">
                  <c:v>1.0965547416409085</c:v>
                </c:pt>
                <c:pt idx="1">
                  <c:v>1.1987105465742887</c:v>
                </c:pt>
                <c:pt idx="2">
                  <c:v>1.002545210984594</c:v>
                </c:pt>
                <c:pt idx="3">
                  <c:v>1.0422012570004506</c:v>
                </c:pt>
                <c:pt idx="4">
                  <c:v>1.5700255616843803</c:v>
                </c:pt>
                <c:pt idx="5">
                  <c:v>1.2039582188015394</c:v>
                </c:pt>
                <c:pt idx="6">
                  <c:v>1.5188606223231327</c:v>
                </c:pt>
                <c:pt idx="7">
                  <c:v>1.1018567639257302</c:v>
                </c:pt>
                <c:pt idx="8">
                  <c:v>1.051395939086295</c:v>
                </c:pt>
                <c:pt idx="9">
                  <c:v>1.1838674446824209</c:v>
                </c:pt>
              </c:numCache>
            </c:numRef>
          </c:val>
        </c:ser>
        <c:axId val="63724544"/>
        <c:axId val="63743872"/>
      </c:barChart>
      <c:catAx>
        <c:axId val="63724544"/>
        <c:scaling>
          <c:orientation val="minMax"/>
        </c:scaling>
        <c:axPos val="b"/>
        <c:title>
          <c:tx>
            <c:rich>
              <a:bodyPr/>
              <a:lstStyle/>
              <a:p>
                <a:pPr>
                  <a:defRPr sz="1400"/>
                </a:pPr>
                <a:r>
                  <a:rPr lang="en-US" sz="1400" dirty="0"/>
                  <a:t>Benchmark</a:t>
                </a:r>
              </a:p>
            </c:rich>
          </c:tx>
          <c:layout>
            <c:manualLayout>
              <c:xMode val="edge"/>
              <c:yMode val="edge"/>
              <c:x val="0.44358120606733259"/>
              <c:y val="0.86675730533683293"/>
            </c:manualLayout>
          </c:layout>
        </c:title>
        <c:numFmt formatCode="General" sourceLinked="1"/>
        <c:tickLblPos val="nextTo"/>
        <c:txPr>
          <a:bodyPr rot="0" vert="horz"/>
          <a:lstStyle/>
          <a:p>
            <a:pPr>
              <a:defRPr/>
            </a:pPr>
            <a:endParaRPr lang="en-US"/>
          </a:p>
        </c:txPr>
        <c:crossAx val="63743872"/>
        <c:crosses val="autoZero"/>
        <c:auto val="1"/>
        <c:lblAlgn val="ctr"/>
        <c:lblOffset val="100"/>
        <c:tickLblSkip val="1"/>
        <c:tickMarkSkip val="1"/>
      </c:catAx>
      <c:valAx>
        <c:axId val="63743872"/>
        <c:scaling>
          <c:orientation val="minMax"/>
          <c:min val="0"/>
        </c:scaling>
        <c:axPos val="l"/>
        <c:majorGridlines/>
        <c:title>
          <c:tx>
            <c:rich>
              <a:bodyPr/>
              <a:lstStyle/>
              <a:p>
                <a:pPr>
                  <a:defRPr sz="1400" b="1"/>
                </a:pPr>
                <a:r>
                  <a:rPr lang="en-US" sz="1400" b="1" dirty="0" smtClean="0"/>
                  <a:t>Execution Time</a:t>
                </a:r>
              </a:p>
              <a:p>
                <a:pPr>
                  <a:defRPr sz="1400" b="1"/>
                </a:pPr>
                <a:r>
                  <a:rPr lang="en-US" sz="1400" b="1" dirty="0" smtClean="0"/>
                  <a:t>(Relative to </a:t>
                </a:r>
                <a:r>
                  <a:rPr lang="en-US" sz="1400" b="1" dirty="0"/>
                  <a:t>Non-Deterministic)</a:t>
                </a:r>
              </a:p>
            </c:rich>
          </c:tx>
          <c:layout>
            <c:manualLayout>
              <c:xMode val="edge"/>
              <c:yMode val="edge"/>
              <c:x val="1.9607843137254902E-2"/>
              <c:y val="0.19561714785651793"/>
            </c:manualLayout>
          </c:layout>
        </c:title>
        <c:numFmt formatCode="0.00" sourceLinked="0"/>
        <c:tickLblPos val="nextTo"/>
        <c:txPr>
          <a:bodyPr rot="0" vert="horz"/>
          <a:lstStyle/>
          <a:p>
            <a:pPr>
              <a:defRPr/>
            </a:pPr>
            <a:endParaRPr lang="en-US"/>
          </a:p>
        </c:txPr>
        <c:crossAx val="63724544"/>
        <c:crosses val="autoZero"/>
        <c:crossBetween val="between"/>
        <c:majorUnit val="0.25"/>
      </c:valAx>
      <c:spPr>
        <a:noFill/>
      </c:spPr>
    </c:plotArea>
    <c:legend>
      <c:legendPos val="r"/>
      <c:layout>
        <c:manualLayout>
          <c:xMode val="edge"/>
          <c:yMode val="edge"/>
          <c:x val="0.20236773954864964"/>
          <c:y val="0.93272423447069286"/>
          <c:w val="0.56944369190255217"/>
          <c:h val="6.727576552930882E-2"/>
        </c:manualLayout>
      </c:layout>
      <c:spPr>
        <a:effectLst>
          <a:outerShdw blurRad="50800" dist="38100" dir="2700000" algn="tl" rotWithShape="0">
            <a:prstClr val="black">
              <a:alpha val="40000"/>
            </a:prstClr>
          </a:outerShdw>
        </a:effectLst>
      </c:spPr>
      <c:txPr>
        <a:bodyPr/>
        <a:lstStyle/>
        <a:p>
          <a:pPr>
            <a:defRPr sz="1200"/>
          </a:pPr>
          <a:endParaRPr lang="en-US"/>
        </a:p>
      </c:txPr>
    </c:legend>
    <c:plotVisOnly val="1"/>
    <c:dispBlanksAs val="gap"/>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4"/>
  <c:chart>
    <c:plotArea>
      <c:layout>
        <c:manualLayout>
          <c:layoutTarget val="inner"/>
          <c:xMode val="edge"/>
          <c:yMode val="edge"/>
          <c:x val="0.1509433962264155"/>
          <c:y val="6.9086410646734306E-2"/>
          <c:w val="0.8176100628930828"/>
          <c:h val="0.70367226596675359"/>
        </c:manualLayout>
      </c:layout>
      <c:barChart>
        <c:barDir val="col"/>
        <c:grouping val="clustered"/>
        <c:ser>
          <c:idx val="0"/>
          <c:order val="0"/>
          <c:tx>
            <c:v>4 Processors</c:v>
          </c:tx>
          <c:spPr>
            <a:solidFill>
              <a:schemeClr val="accent1">
                <a:lumMod val="60000"/>
                <a:lumOff val="40000"/>
              </a:schemeClr>
            </a:solidFill>
            <a:ln>
              <a:solidFill>
                <a:schemeClr val="tx1">
                  <a:lumMod val="95000"/>
                  <a:lumOff val="5000"/>
                </a:schemeClr>
              </a:solidFill>
            </a:ln>
            <a:effectLst>
              <a:outerShdw blurRad="190500" dist="12700" algn="l" rotWithShape="0">
                <a:prstClr val="black">
                  <a:alpha val="27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Sheet1!$H$1:$H$10</c:f>
              <c:numCache>
                <c:formatCode>General</c:formatCode>
                <c:ptCount val="10"/>
                <c:pt idx="0">
                  <c:v>1.0965547416409085</c:v>
                </c:pt>
                <c:pt idx="1">
                  <c:v>1.1987105465742889</c:v>
                </c:pt>
                <c:pt idx="2">
                  <c:v>1.0025452109845938</c:v>
                </c:pt>
                <c:pt idx="3">
                  <c:v>1.0422012570004502</c:v>
                </c:pt>
                <c:pt idx="4">
                  <c:v>1.5700255616843803</c:v>
                </c:pt>
                <c:pt idx="5">
                  <c:v>1.2039582188015394</c:v>
                </c:pt>
                <c:pt idx="6">
                  <c:v>1.5188606223231325</c:v>
                </c:pt>
                <c:pt idx="7">
                  <c:v>1.1018567639257304</c:v>
                </c:pt>
                <c:pt idx="8">
                  <c:v>1.0513959390862953</c:v>
                </c:pt>
                <c:pt idx="9">
                  <c:v>1.1838674446824209</c:v>
                </c:pt>
              </c:numCache>
            </c:numRef>
          </c:val>
        </c:ser>
        <c:ser>
          <c:idx val="1"/>
          <c:order val="1"/>
          <c:tx>
            <c:v>8 Processors</c:v>
          </c:tx>
          <c:spPr>
            <a:solidFill>
              <a:schemeClr val="accent3">
                <a:lumMod val="60000"/>
                <a:lumOff val="40000"/>
              </a:schemeClr>
            </a:solidFill>
            <a:ln>
              <a:solidFill>
                <a:schemeClr val="tx1">
                  <a:lumMod val="95000"/>
                  <a:lumOff val="5000"/>
                </a:schemeClr>
              </a:solidFill>
            </a:ln>
            <a:effectLst>
              <a:outerShdw blurRad="101600" dist="12700" algn="l" rotWithShape="0">
                <a:prstClr val="black">
                  <a:alpha val="30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Sheet1!$I$1:$I$10</c:f>
              <c:numCache>
                <c:formatCode>General</c:formatCode>
                <c:ptCount val="10"/>
                <c:pt idx="0">
                  <c:v>1.1640257040977835</c:v>
                </c:pt>
                <c:pt idx="1">
                  <c:v>1.282235711513942</c:v>
                </c:pt>
                <c:pt idx="2">
                  <c:v>1.0034583461420228</c:v>
                </c:pt>
                <c:pt idx="3">
                  <c:v>1.07916457331515</c:v>
                </c:pt>
                <c:pt idx="4">
                  <c:v>1.8862376476259339</c:v>
                </c:pt>
                <c:pt idx="5">
                  <c:v>1.1146809949375889</c:v>
                </c:pt>
                <c:pt idx="6">
                  <c:v>1.8808769247977348</c:v>
                </c:pt>
                <c:pt idx="7">
                  <c:v>1.23143249069175</c:v>
                </c:pt>
                <c:pt idx="8">
                  <c:v>1.1599953063349802</c:v>
                </c:pt>
                <c:pt idx="9">
                  <c:v>1.2785605469357861</c:v>
                </c:pt>
              </c:numCache>
            </c:numRef>
          </c:val>
        </c:ser>
        <c:axId val="88605440"/>
        <c:axId val="88612224"/>
      </c:barChart>
      <c:catAx>
        <c:axId val="88605440"/>
        <c:scaling>
          <c:orientation val="minMax"/>
        </c:scaling>
        <c:axPos val="b"/>
        <c:title>
          <c:tx>
            <c:rich>
              <a:bodyPr/>
              <a:lstStyle/>
              <a:p>
                <a:pPr>
                  <a:defRPr sz="1400"/>
                </a:pPr>
                <a:r>
                  <a:rPr lang="en-US" sz="1400" dirty="0"/>
                  <a:t>Benchmark</a:t>
                </a:r>
              </a:p>
            </c:rich>
          </c:tx>
          <c:layout>
            <c:manualLayout>
              <c:xMode val="edge"/>
              <c:yMode val="edge"/>
              <c:x val="0.44358120606733259"/>
              <c:y val="0.86675730533683293"/>
            </c:manualLayout>
          </c:layout>
        </c:title>
        <c:numFmt formatCode="General" sourceLinked="1"/>
        <c:tickLblPos val="nextTo"/>
        <c:txPr>
          <a:bodyPr rot="0" vert="horz"/>
          <a:lstStyle/>
          <a:p>
            <a:pPr>
              <a:defRPr/>
            </a:pPr>
            <a:endParaRPr lang="en-US"/>
          </a:p>
        </c:txPr>
        <c:crossAx val="88612224"/>
        <c:crosses val="autoZero"/>
        <c:auto val="1"/>
        <c:lblAlgn val="ctr"/>
        <c:lblOffset val="100"/>
        <c:tickLblSkip val="1"/>
        <c:tickMarkSkip val="1"/>
      </c:catAx>
      <c:valAx>
        <c:axId val="88612224"/>
        <c:scaling>
          <c:orientation val="minMax"/>
          <c:min val="0"/>
        </c:scaling>
        <c:axPos val="l"/>
        <c:majorGridlines/>
        <c:title>
          <c:tx>
            <c:rich>
              <a:bodyPr/>
              <a:lstStyle/>
              <a:p>
                <a:pPr>
                  <a:defRPr sz="1400" b="1"/>
                </a:pPr>
                <a:r>
                  <a:rPr lang="en-US" sz="1400" b="1" dirty="0" smtClean="0"/>
                  <a:t>Execution Time</a:t>
                </a:r>
              </a:p>
              <a:p>
                <a:pPr>
                  <a:defRPr sz="1400" b="1"/>
                </a:pPr>
                <a:r>
                  <a:rPr lang="en-US" sz="1400" b="1" dirty="0" smtClean="0"/>
                  <a:t>(Relative to </a:t>
                </a:r>
                <a:r>
                  <a:rPr lang="en-US" sz="1400" b="1" dirty="0"/>
                  <a:t>Non-Deterministic)</a:t>
                </a:r>
              </a:p>
            </c:rich>
          </c:tx>
          <c:layout>
            <c:manualLayout>
              <c:xMode val="edge"/>
              <c:yMode val="edge"/>
              <c:x val="1.9607843137254902E-2"/>
              <c:y val="0.19561714785651793"/>
            </c:manualLayout>
          </c:layout>
        </c:title>
        <c:numFmt formatCode="0.00" sourceLinked="0"/>
        <c:tickLblPos val="nextTo"/>
        <c:txPr>
          <a:bodyPr rot="0" vert="horz"/>
          <a:lstStyle/>
          <a:p>
            <a:pPr>
              <a:defRPr/>
            </a:pPr>
            <a:endParaRPr lang="en-US"/>
          </a:p>
        </c:txPr>
        <c:crossAx val="88605440"/>
        <c:crosses val="autoZero"/>
        <c:crossBetween val="between"/>
        <c:majorUnit val="0.25"/>
      </c:valAx>
      <c:spPr>
        <a:noFill/>
      </c:spPr>
    </c:plotArea>
    <c:legend>
      <c:legendPos val="r"/>
      <c:layout>
        <c:manualLayout>
          <c:xMode val="edge"/>
          <c:yMode val="edge"/>
          <c:x val="0.20236773954864964"/>
          <c:y val="0.93272423447069253"/>
          <c:w val="0.56944369190255217"/>
          <c:h val="6.727576552930882E-2"/>
        </c:manualLayout>
      </c:layout>
      <c:spPr>
        <a:effectLst>
          <a:outerShdw blurRad="50800" dist="38100" dir="2700000" algn="tl" rotWithShape="0">
            <a:prstClr val="black">
              <a:alpha val="40000"/>
            </a:prstClr>
          </a:outerShdw>
        </a:effectLst>
      </c:spPr>
      <c:txPr>
        <a:bodyPr/>
        <a:lstStyle/>
        <a:p>
          <a:pPr>
            <a:defRPr sz="1200"/>
          </a:pPr>
          <a:endParaRPr lang="en-US"/>
        </a:p>
      </c:txPr>
    </c:legend>
    <c:plotVisOnly val="1"/>
    <c:dispBlanksAs val="gap"/>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4"/>
  <c:chart>
    <c:plotArea>
      <c:layout>
        <c:manualLayout>
          <c:layoutTarget val="inner"/>
          <c:xMode val="edge"/>
          <c:yMode val="edge"/>
          <c:x val="0.15094339622641562"/>
          <c:y val="6.9086410646734348E-2"/>
          <c:w val="0.81761006289308302"/>
          <c:h val="0.70367226596675359"/>
        </c:manualLayout>
      </c:layout>
      <c:barChart>
        <c:barDir val="col"/>
        <c:grouping val="clustered"/>
        <c:ser>
          <c:idx val="0"/>
          <c:order val="0"/>
          <c:tx>
            <c:v>4 Processors</c:v>
          </c:tx>
          <c:spPr>
            <a:solidFill>
              <a:schemeClr val="accent1">
                <a:lumMod val="60000"/>
                <a:lumOff val="40000"/>
              </a:schemeClr>
            </a:solidFill>
            <a:ln>
              <a:solidFill>
                <a:schemeClr val="tx1">
                  <a:lumMod val="95000"/>
                  <a:lumOff val="5000"/>
                </a:schemeClr>
              </a:solidFill>
            </a:ln>
            <a:effectLst>
              <a:outerShdw blurRad="190500" dist="12700" algn="l" rotWithShape="0">
                <a:prstClr val="black">
                  <a:alpha val="27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Sheet1!$H$1:$H$10</c:f>
              <c:numCache>
                <c:formatCode>General</c:formatCode>
                <c:ptCount val="10"/>
                <c:pt idx="0">
                  <c:v>1.0965547416409085</c:v>
                </c:pt>
                <c:pt idx="1">
                  <c:v>1.1987105465742887</c:v>
                </c:pt>
                <c:pt idx="2">
                  <c:v>1.002545210984594</c:v>
                </c:pt>
                <c:pt idx="3">
                  <c:v>1.0422012570004506</c:v>
                </c:pt>
                <c:pt idx="4">
                  <c:v>1.5700255616843803</c:v>
                </c:pt>
                <c:pt idx="5">
                  <c:v>1.2039582188015394</c:v>
                </c:pt>
                <c:pt idx="6">
                  <c:v>1.5188606223231327</c:v>
                </c:pt>
                <c:pt idx="7">
                  <c:v>1.1018567639257302</c:v>
                </c:pt>
                <c:pt idx="8">
                  <c:v>1.051395939086295</c:v>
                </c:pt>
                <c:pt idx="9">
                  <c:v>1.1838674446824209</c:v>
                </c:pt>
              </c:numCache>
            </c:numRef>
          </c:val>
        </c:ser>
        <c:ser>
          <c:idx val="1"/>
          <c:order val="1"/>
          <c:tx>
            <c:v>8 Processors</c:v>
          </c:tx>
          <c:spPr>
            <a:solidFill>
              <a:schemeClr val="accent3">
                <a:lumMod val="60000"/>
                <a:lumOff val="40000"/>
              </a:schemeClr>
            </a:solidFill>
            <a:ln>
              <a:solidFill>
                <a:schemeClr val="tx1">
                  <a:lumMod val="95000"/>
                  <a:lumOff val="5000"/>
                </a:schemeClr>
              </a:solidFill>
            </a:ln>
            <a:effectLst>
              <a:outerShdw blurRad="50800" dist="38100" algn="l" rotWithShape="0">
                <a:prstClr val="black">
                  <a:alpha val="40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Sheet1!$I$1:$I$10</c:f>
              <c:numCache>
                <c:formatCode>General</c:formatCode>
                <c:ptCount val="10"/>
                <c:pt idx="0">
                  <c:v>1.1640257040977833</c:v>
                </c:pt>
                <c:pt idx="1">
                  <c:v>1.282235711513942</c:v>
                </c:pt>
                <c:pt idx="2">
                  <c:v>1.0034583461420228</c:v>
                </c:pt>
                <c:pt idx="3">
                  <c:v>1.0791645733151503</c:v>
                </c:pt>
                <c:pt idx="4">
                  <c:v>1.8862376476259339</c:v>
                </c:pt>
                <c:pt idx="5">
                  <c:v>1.1146809949375887</c:v>
                </c:pt>
                <c:pt idx="6">
                  <c:v>1.8808769247977344</c:v>
                </c:pt>
                <c:pt idx="7">
                  <c:v>1.23143249069175</c:v>
                </c:pt>
                <c:pt idx="8">
                  <c:v>1.1599953063349804</c:v>
                </c:pt>
                <c:pt idx="9">
                  <c:v>1.2785605469357861</c:v>
                </c:pt>
              </c:numCache>
            </c:numRef>
          </c:val>
        </c:ser>
        <c:ser>
          <c:idx val="2"/>
          <c:order val="2"/>
          <c:tx>
            <c:v>16 Processors</c:v>
          </c:tx>
          <c:spPr>
            <a:solidFill>
              <a:schemeClr val="accent4">
                <a:lumMod val="60000"/>
                <a:lumOff val="40000"/>
              </a:schemeClr>
            </a:solidFill>
            <a:ln>
              <a:solidFill>
                <a:schemeClr val="tx1">
                  <a:lumMod val="95000"/>
                  <a:lumOff val="5000"/>
                </a:schemeClr>
              </a:solidFill>
            </a:ln>
            <a:effectLst>
              <a:outerShdw blurRad="101600" dist="12700" algn="l" rotWithShape="0">
                <a:prstClr val="black">
                  <a:alpha val="24000"/>
                </a:prstClr>
              </a:outerShdw>
            </a:effectLst>
          </c:spPr>
          <c:cat>
            <c:strRef>
              <c:f>Sheet1!$A$1:$A$10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Sheet1!$J$1:$J$10</c:f>
              <c:numCache>
                <c:formatCode>General</c:formatCode>
                <c:ptCount val="10"/>
                <c:pt idx="0">
                  <c:v>1.1811026909667861</c:v>
                </c:pt>
                <c:pt idx="1">
                  <c:v>1.6425487903588458</c:v>
                </c:pt>
                <c:pt idx="2">
                  <c:v>1.0387782458828034</c:v>
                </c:pt>
                <c:pt idx="3">
                  <c:v>1.9246546317484541</c:v>
                </c:pt>
                <c:pt idx="4">
                  <c:v>2.1211367102833769</c:v>
                </c:pt>
                <c:pt idx="5">
                  <c:v>1.4014676275785598</c:v>
                </c:pt>
                <c:pt idx="6">
                  <c:v>2.4909508111951397</c:v>
                </c:pt>
                <c:pt idx="7">
                  <c:v>1.8875851980952973</c:v>
                </c:pt>
                <c:pt idx="8">
                  <c:v>1.9235745264757063</c:v>
                </c:pt>
                <c:pt idx="9">
                  <c:v>1.6758919164362973</c:v>
                </c:pt>
              </c:numCache>
            </c:numRef>
          </c:val>
        </c:ser>
        <c:axId val="91188608"/>
        <c:axId val="57729024"/>
      </c:barChart>
      <c:catAx>
        <c:axId val="91188608"/>
        <c:scaling>
          <c:orientation val="minMax"/>
        </c:scaling>
        <c:axPos val="b"/>
        <c:title>
          <c:tx>
            <c:rich>
              <a:bodyPr/>
              <a:lstStyle/>
              <a:p>
                <a:pPr>
                  <a:defRPr sz="1400"/>
                </a:pPr>
                <a:r>
                  <a:rPr lang="en-US" sz="1400" dirty="0"/>
                  <a:t>Benchmark</a:t>
                </a:r>
              </a:p>
            </c:rich>
          </c:tx>
          <c:layout>
            <c:manualLayout>
              <c:xMode val="edge"/>
              <c:yMode val="edge"/>
              <c:x val="0.44358120606733259"/>
              <c:y val="0.86675730533683293"/>
            </c:manualLayout>
          </c:layout>
        </c:title>
        <c:numFmt formatCode="General" sourceLinked="1"/>
        <c:tickLblPos val="nextTo"/>
        <c:txPr>
          <a:bodyPr rot="0" vert="horz"/>
          <a:lstStyle/>
          <a:p>
            <a:pPr>
              <a:defRPr/>
            </a:pPr>
            <a:endParaRPr lang="en-US"/>
          </a:p>
        </c:txPr>
        <c:crossAx val="57729024"/>
        <c:crosses val="autoZero"/>
        <c:auto val="1"/>
        <c:lblAlgn val="ctr"/>
        <c:lblOffset val="100"/>
        <c:tickLblSkip val="1"/>
        <c:tickMarkSkip val="1"/>
      </c:catAx>
      <c:valAx>
        <c:axId val="57729024"/>
        <c:scaling>
          <c:orientation val="minMax"/>
          <c:max val="2.75"/>
          <c:min val="0"/>
        </c:scaling>
        <c:axPos val="l"/>
        <c:majorGridlines/>
        <c:title>
          <c:tx>
            <c:rich>
              <a:bodyPr/>
              <a:lstStyle/>
              <a:p>
                <a:pPr>
                  <a:defRPr sz="1400" b="1"/>
                </a:pPr>
                <a:r>
                  <a:rPr lang="en-US" sz="1400" b="1" dirty="0" smtClean="0"/>
                  <a:t>Execution Time</a:t>
                </a:r>
              </a:p>
              <a:p>
                <a:pPr>
                  <a:defRPr sz="1400" b="1"/>
                </a:pPr>
                <a:r>
                  <a:rPr lang="en-US" sz="1400" b="1" dirty="0" smtClean="0"/>
                  <a:t>(Relative to </a:t>
                </a:r>
                <a:r>
                  <a:rPr lang="en-US" sz="1400" b="1" dirty="0"/>
                  <a:t>Non-Deterministic)</a:t>
                </a:r>
              </a:p>
            </c:rich>
          </c:tx>
          <c:layout>
            <c:manualLayout>
              <c:xMode val="edge"/>
              <c:yMode val="edge"/>
              <c:x val="1.9607843137254902E-2"/>
              <c:y val="0.19561714785651793"/>
            </c:manualLayout>
          </c:layout>
        </c:title>
        <c:numFmt formatCode="0.00" sourceLinked="0"/>
        <c:tickLblPos val="nextTo"/>
        <c:txPr>
          <a:bodyPr rot="0" vert="horz"/>
          <a:lstStyle/>
          <a:p>
            <a:pPr>
              <a:defRPr/>
            </a:pPr>
            <a:endParaRPr lang="en-US"/>
          </a:p>
        </c:txPr>
        <c:crossAx val="91188608"/>
        <c:crosses val="autoZero"/>
        <c:crossBetween val="between"/>
        <c:majorUnit val="0.25"/>
      </c:valAx>
      <c:spPr>
        <a:noFill/>
      </c:spPr>
    </c:plotArea>
    <c:legend>
      <c:legendPos val="r"/>
      <c:layout>
        <c:manualLayout>
          <c:xMode val="edge"/>
          <c:yMode val="edge"/>
          <c:x val="0.20236773954864964"/>
          <c:y val="0.93272423447069286"/>
          <c:w val="0.56944369190255217"/>
          <c:h val="6.727576552930882E-2"/>
        </c:manualLayout>
      </c:layout>
      <c:spPr>
        <a:effectLst>
          <a:outerShdw blurRad="50800" dist="38100" dir="2700000" algn="tl" rotWithShape="0">
            <a:prstClr val="black">
              <a:alpha val="40000"/>
            </a:prstClr>
          </a:outerShdw>
        </a:effectLst>
      </c:spPr>
      <c:txPr>
        <a:bodyPr/>
        <a:lstStyle/>
        <a:p>
          <a:pPr>
            <a:defRPr sz="1200"/>
          </a:pPr>
          <a:endParaRPr lang="en-US"/>
        </a:p>
      </c:txPr>
    </c:legend>
    <c:plotVisOnly val="1"/>
    <c:dispBlanksAs val="gap"/>
  </c:chart>
  <c:spPr>
    <a:noFill/>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041442188147554"/>
          <c:y val="2.52910509473987E-2"/>
          <c:w val="0.85958557811852465"/>
          <c:h val="0.7412060906770217"/>
        </c:manualLayout>
      </c:layout>
      <c:barChart>
        <c:barDir val="col"/>
        <c:grouping val="stacked"/>
        <c:ser>
          <c:idx val="0"/>
          <c:order val="0"/>
          <c:tx>
            <c:v>Application Time</c:v>
          </c:tx>
          <c:spPr>
            <a:solidFill>
              <a:schemeClr val="accent1">
                <a:lumMod val="60000"/>
                <a:lumOff val="40000"/>
              </a:schemeClr>
            </a:solidFill>
            <a:ln>
              <a:solidFill>
                <a:schemeClr val="tx1"/>
              </a:solidFill>
            </a:ln>
            <a:effectLst>
              <a:outerShdw blurRad="88900" dist="12700" dir="2700000" algn="tl" rotWithShape="0">
                <a:prstClr val="black">
                  <a:alpha val="30000"/>
                </a:prstClr>
              </a:outerShdw>
            </a:effectLst>
          </c:spPr>
          <c:cat>
            <c:strRef>
              <c:f>Sheet2!$A$1:$A$10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Sheet2!$B$1:$B$10</c:f>
              <c:numCache>
                <c:formatCode>General</c:formatCode>
                <c:ptCount val="10"/>
                <c:pt idx="0">
                  <c:v>1</c:v>
                </c:pt>
                <c:pt idx="1">
                  <c:v>1</c:v>
                </c:pt>
                <c:pt idx="2">
                  <c:v>1</c:v>
                </c:pt>
                <c:pt idx="3">
                  <c:v>1</c:v>
                </c:pt>
                <c:pt idx="4">
                  <c:v>1</c:v>
                </c:pt>
                <c:pt idx="5">
                  <c:v>1</c:v>
                </c:pt>
                <c:pt idx="6">
                  <c:v>1</c:v>
                </c:pt>
                <c:pt idx="7">
                  <c:v>1</c:v>
                </c:pt>
                <c:pt idx="8">
                  <c:v>1</c:v>
                </c:pt>
                <c:pt idx="9">
                  <c:v>1</c:v>
                </c:pt>
              </c:numCache>
            </c:numRef>
          </c:val>
        </c:ser>
        <c:ser>
          <c:idx val="1"/>
          <c:order val="1"/>
          <c:tx>
            <c:v>Interrupt Overhead</c:v>
          </c:tx>
          <c:spPr>
            <a:solidFill>
              <a:schemeClr val="accent3">
                <a:lumMod val="60000"/>
                <a:lumOff val="40000"/>
              </a:schemeClr>
            </a:solidFill>
            <a:ln>
              <a:solidFill>
                <a:schemeClr val="tx1"/>
              </a:solidFill>
            </a:ln>
            <a:effectLst>
              <a:outerShdw blurRad="88900" dist="12700" dir="2700000" algn="tl" rotWithShape="0">
                <a:prstClr val="black">
                  <a:alpha val="30000"/>
                </a:prstClr>
              </a:outerShdw>
            </a:effectLst>
          </c:spPr>
          <c:cat>
            <c:strRef>
              <c:f>Sheet2!$A$1:$A$10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Sheet2!$C$1:$C$10</c:f>
              <c:numCache>
                <c:formatCode>General</c:formatCode>
                <c:ptCount val="10"/>
                <c:pt idx="0">
                  <c:v>1.6979290000000001E-2</c:v>
                </c:pt>
                <c:pt idx="1">
                  <c:v>2.011162E-2</c:v>
                </c:pt>
                <c:pt idx="2">
                  <c:v>1.0000000000000014E-6</c:v>
                </c:pt>
                <c:pt idx="3">
                  <c:v>1.0091599999999999E-2</c:v>
                </c:pt>
                <c:pt idx="4">
                  <c:v>0.1910848</c:v>
                </c:pt>
                <c:pt idx="5">
                  <c:v>3.7118479999999995E-2</c:v>
                </c:pt>
                <c:pt idx="6">
                  <c:v>4.5874400000000003E-2</c:v>
                </c:pt>
                <c:pt idx="7">
                  <c:v>1.0000000000000014E-6</c:v>
                </c:pt>
                <c:pt idx="8">
                  <c:v>1.4911170000000001E-2</c:v>
                </c:pt>
                <c:pt idx="9">
                  <c:v>2.9460982635273253E-3</c:v>
                </c:pt>
              </c:numCache>
            </c:numRef>
          </c:val>
        </c:ser>
        <c:ser>
          <c:idx val="2"/>
          <c:order val="2"/>
          <c:tx>
            <c:v>Wait Overhead</c:v>
          </c:tx>
          <c:spPr>
            <a:solidFill>
              <a:schemeClr val="accent4">
                <a:lumMod val="60000"/>
                <a:lumOff val="40000"/>
              </a:schemeClr>
            </a:solidFill>
            <a:ln>
              <a:solidFill>
                <a:schemeClr val="tx1"/>
              </a:solidFill>
            </a:ln>
            <a:effectLst>
              <a:outerShdw blurRad="88900" dist="12700" dir="2700000" algn="tl" rotWithShape="0">
                <a:prstClr val="black">
                  <a:alpha val="30000"/>
                </a:prstClr>
              </a:outerShdw>
            </a:effectLst>
          </c:spPr>
          <c:cat>
            <c:strRef>
              <c:f>Sheet2!$A$1:$A$10</c:f>
              <c:strCache>
                <c:ptCount val="10"/>
                <c:pt idx="0">
                  <c:v>quicksort</c:v>
                </c:pt>
                <c:pt idx="1">
                  <c:v>tsp</c:v>
                </c:pt>
                <c:pt idx="2">
                  <c:v>ocean</c:v>
                </c:pt>
                <c:pt idx="3">
                  <c:v>barnes</c:v>
                </c:pt>
                <c:pt idx="4">
                  <c:v>radiosity</c:v>
                </c:pt>
                <c:pt idx="5">
                  <c:v>raytrace</c:v>
                </c:pt>
                <c:pt idx="6">
                  <c:v>fmm</c:v>
                </c:pt>
                <c:pt idx="7">
                  <c:v>volrend</c:v>
                </c:pt>
                <c:pt idx="8">
                  <c:v>water-nsqrd</c:v>
                </c:pt>
                <c:pt idx="9">
                  <c:v>Geomean</c:v>
                </c:pt>
              </c:strCache>
            </c:strRef>
          </c:cat>
          <c:val>
            <c:numRef>
              <c:f>Sheet2!$D$1:$D$10</c:f>
              <c:numCache>
                <c:formatCode>General</c:formatCode>
                <c:ptCount val="10"/>
                <c:pt idx="0">
                  <c:v>7.957545000000002E-2</c:v>
                </c:pt>
                <c:pt idx="1">
                  <c:v>0.17859891999999999</c:v>
                </c:pt>
                <c:pt idx="2">
                  <c:v>2.5452100000000013E-3</c:v>
                </c:pt>
                <c:pt idx="3">
                  <c:v>3.2109650000000003E-2</c:v>
                </c:pt>
                <c:pt idx="4">
                  <c:v>0.37894076000000032</c:v>
                </c:pt>
                <c:pt idx="5">
                  <c:v>0.16683973999999999</c:v>
                </c:pt>
                <c:pt idx="6">
                  <c:v>0.47298622000000018</c:v>
                </c:pt>
                <c:pt idx="7">
                  <c:v>0.10185676</c:v>
                </c:pt>
                <c:pt idx="8">
                  <c:v>3.6484770000000021E-2</c:v>
                </c:pt>
                <c:pt idx="9">
                  <c:v>7.9653380507732963E-2</c:v>
                </c:pt>
              </c:numCache>
            </c:numRef>
          </c:val>
        </c:ser>
        <c:overlap val="100"/>
        <c:axId val="57746560"/>
        <c:axId val="57748480"/>
      </c:barChart>
      <c:catAx>
        <c:axId val="57746560"/>
        <c:scaling>
          <c:orientation val="minMax"/>
        </c:scaling>
        <c:axPos val="b"/>
        <c:title>
          <c:tx>
            <c:rich>
              <a:bodyPr/>
              <a:lstStyle/>
              <a:p>
                <a:pPr>
                  <a:defRPr sz="1400"/>
                </a:pPr>
                <a:r>
                  <a:rPr lang="en-US" sz="1400" dirty="0" smtClean="0"/>
                  <a:t>Benchmarks</a:t>
                </a:r>
                <a:endParaRPr lang="en-US" sz="1400" dirty="0"/>
              </a:p>
            </c:rich>
          </c:tx>
          <c:layout>
            <c:manualLayout>
              <c:xMode val="edge"/>
              <c:yMode val="edge"/>
              <c:x val="0.49055072063360516"/>
              <c:y val="0.83489123791033004"/>
            </c:manualLayout>
          </c:layout>
        </c:title>
        <c:tickLblPos val="nextTo"/>
        <c:txPr>
          <a:bodyPr/>
          <a:lstStyle/>
          <a:p>
            <a:pPr>
              <a:defRPr sz="900"/>
            </a:pPr>
            <a:endParaRPr lang="en-US"/>
          </a:p>
        </c:txPr>
        <c:crossAx val="57748480"/>
        <c:crosses val="autoZero"/>
        <c:auto val="1"/>
        <c:lblAlgn val="ctr"/>
        <c:lblOffset val="100"/>
      </c:catAx>
      <c:valAx>
        <c:axId val="57748480"/>
        <c:scaling>
          <c:orientation val="minMax"/>
        </c:scaling>
        <c:axPos val="l"/>
        <c:majorGridlines/>
        <c:title>
          <c:tx>
            <c:rich>
              <a:bodyPr rot="-5400000" vert="horz"/>
              <a:lstStyle/>
              <a:p>
                <a:pPr>
                  <a:defRPr sz="1400"/>
                </a:pPr>
                <a:r>
                  <a:rPr lang="en-US" sz="1400" dirty="0" smtClean="0"/>
                  <a:t>Execution Time</a:t>
                </a:r>
                <a:r>
                  <a:rPr lang="en-US" sz="1400" baseline="0" dirty="0" smtClean="0"/>
                  <a:t> </a:t>
                </a:r>
              </a:p>
              <a:p>
                <a:pPr>
                  <a:defRPr sz="1400"/>
                </a:pPr>
                <a:r>
                  <a:rPr lang="en-US" sz="1400" baseline="0" dirty="0" smtClean="0"/>
                  <a:t>(Relative to Non-Deterministic)</a:t>
                </a:r>
                <a:endParaRPr lang="en-US" sz="1400" dirty="0"/>
              </a:p>
            </c:rich>
          </c:tx>
          <c:layout>
            <c:manualLayout>
              <c:xMode val="edge"/>
              <c:yMode val="edge"/>
              <c:x val="2.8120366533130728E-2"/>
              <c:y val="0.10765774997303425"/>
            </c:manualLayout>
          </c:layout>
        </c:title>
        <c:numFmt formatCode="#,##0.0" sourceLinked="0"/>
        <c:tickLblPos val="nextTo"/>
        <c:crossAx val="57746560"/>
        <c:crosses val="autoZero"/>
        <c:crossBetween val="between"/>
      </c:valAx>
    </c:plotArea>
    <c:legend>
      <c:legendPos val="r"/>
      <c:layout>
        <c:manualLayout>
          <c:xMode val="edge"/>
          <c:yMode val="edge"/>
          <c:x val="0.21551866827457378"/>
          <c:y val="0.87648311940459533"/>
          <c:w val="0.62832517556927048"/>
          <c:h val="0.12351688059540503"/>
        </c:manualLayout>
      </c:layout>
      <c:txPr>
        <a:bodyPr/>
        <a:lstStyle/>
        <a:p>
          <a:pPr>
            <a:defRPr sz="12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9"/>
  <c:chart>
    <c:plotArea>
      <c:layout>
        <c:manualLayout>
          <c:layoutTarget val="inner"/>
          <c:xMode val="edge"/>
          <c:yMode val="edge"/>
          <c:x val="0.17058901421106146"/>
          <c:y val="6.9475430154564033E-2"/>
          <c:w val="0.80125594098035047"/>
          <c:h val="0.69190327312027289"/>
        </c:manualLayout>
      </c:layout>
      <c:barChart>
        <c:barDir val="col"/>
        <c:grouping val="stacked"/>
        <c:ser>
          <c:idx val="0"/>
          <c:order val="0"/>
          <c:tx>
            <c:strRef>
              <c:f>Sheet1!$B$47</c:f>
              <c:strCache>
                <c:ptCount val="1"/>
                <c:pt idx="0">
                  <c:v>Application Time</c:v>
                </c:pt>
              </c:strCache>
            </c:strRef>
          </c:tx>
          <c:spPr>
            <a:solidFill>
              <a:schemeClr val="accent1">
                <a:lumMod val="60000"/>
                <a:lumOff val="40000"/>
              </a:schemeClr>
            </a:solidFill>
            <a:ln>
              <a:solidFill>
                <a:schemeClr val="tx1"/>
              </a:solidFill>
            </a:ln>
          </c:spPr>
          <c:cat>
            <c:strRef>
              <c:f>Sheet1!$A$48:$A$56</c:f>
              <c:strCache>
                <c:ptCount val="9"/>
                <c:pt idx="0">
                  <c:v>64</c:v>
                </c:pt>
                <c:pt idx="1">
                  <c:v>128</c:v>
                </c:pt>
                <c:pt idx="2">
                  <c:v>256</c:v>
                </c:pt>
                <c:pt idx="3">
                  <c:v>512</c:v>
                </c:pt>
                <c:pt idx="4">
                  <c:v>1K</c:v>
                </c:pt>
                <c:pt idx="5">
                  <c:v>2K</c:v>
                </c:pt>
                <c:pt idx="6">
                  <c:v>4K</c:v>
                </c:pt>
                <c:pt idx="7">
                  <c:v>8K</c:v>
                </c:pt>
                <c:pt idx="8">
                  <c:v>16K</c:v>
                </c:pt>
              </c:strCache>
            </c:strRef>
          </c:cat>
          <c:val>
            <c:numRef>
              <c:f>Sheet1!$B$48:$B$56</c:f>
              <c:numCache>
                <c:formatCode>General</c:formatCode>
                <c:ptCount val="9"/>
                <c:pt idx="0">
                  <c:v>0.9541754700000028</c:v>
                </c:pt>
                <c:pt idx="1">
                  <c:v>0.98778805999999997</c:v>
                </c:pt>
                <c:pt idx="2">
                  <c:v>1.0061378700000001</c:v>
                </c:pt>
                <c:pt idx="3">
                  <c:v>0.98466525999999999</c:v>
                </c:pt>
                <c:pt idx="4">
                  <c:v>0.98065133000000004</c:v>
                </c:pt>
                <c:pt idx="5">
                  <c:v>0.98080069999999997</c:v>
                </c:pt>
                <c:pt idx="6">
                  <c:v>0.98309239999999765</c:v>
                </c:pt>
                <c:pt idx="7">
                  <c:v>0.97571364000000005</c:v>
                </c:pt>
                <c:pt idx="8">
                  <c:v>0.98323194999999741</c:v>
                </c:pt>
              </c:numCache>
            </c:numRef>
          </c:val>
        </c:ser>
        <c:ser>
          <c:idx val="1"/>
          <c:order val="1"/>
          <c:tx>
            <c:strRef>
              <c:f>Sheet1!$C$47</c:f>
              <c:strCache>
                <c:ptCount val="1"/>
                <c:pt idx="0">
                  <c:v>Interrupt Overhead</c:v>
                </c:pt>
              </c:strCache>
            </c:strRef>
          </c:tx>
          <c:spPr>
            <a:solidFill>
              <a:schemeClr val="accent3">
                <a:lumMod val="60000"/>
                <a:lumOff val="40000"/>
              </a:schemeClr>
            </a:solidFill>
            <a:ln>
              <a:solidFill>
                <a:schemeClr val="tx1"/>
              </a:solidFill>
            </a:ln>
          </c:spPr>
          <c:cat>
            <c:strRef>
              <c:f>Sheet1!$A$48:$A$56</c:f>
              <c:strCache>
                <c:ptCount val="9"/>
                <c:pt idx="0">
                  <c:v>64</c:v>
                </c:pt>
                <c:pt idx="1">
                  <c:v>128</c:v>
                </c:pt>
                <c:pt idx="2">
                  <c:v>256</c:v>
                </c:pt>
                <c:pt idx="3">
                  <c:v>512</c:v>
                </c:pt>
                <c:pt idx="4">
                  <c:v>1K</c:v>
                </c:pt>
                <c:pt idx="5">
                  <c:v>2K</c:v>
                </c:pt>
                <c:pt idx="6">
                  <c:v>4K</c:v>
                </c:pt>
                <c:pt idx="7">
                  <c:v>8K</c:v>
                </c:pt>
                <c:pt idx="8">
                  <c:v>16K</c:v>
                </c:pt>
              </c:strCache>
            </c:strRef>
          </c:cat>
          <c:val>
            <c:numRef>
              <c:f>Sheet1!$C$48:$C$56</c:f>
              <c:numCache>
                <c:formatCode>General</c:formatCode>
                <c:ptCount val="9"/>
                <c:pt idx="0">
                  <c:v>3.3106449299999898</c:v>
                </c:pt>
                <c:pt idx="1">
                  <c:v>1.7008654499999998</c:v>
                </c:pt>
                <c:pt idx="2">
                  <c:v>0.87555309999999997</c:v>
                </c:pt>
                <c:pt idx="3">
                  <c:v>0.45450430000000008</c:v>
                </c:pt>
                <c:pt idx="4">
                  <c:v>0.24130467999999997</c:v>
                </c:pt>
                <c:pt idx="5">
                  <c:v>0.13215903000000001</c:v>
                </c:pt>
                <c:pt idx="6">
                  <c:v>7.4996230000000483E-2</c:v>
                </c:pt>
                <c:pt idx="7">
                  <c:v>4.6738370000000001E-2</c:v>
                </c:pt>
                <c:pt idx="8">
                  <c:v>3.4645990000000092E-2</c:v>
                </c:pt>
              </c:numCache>
            </c:numRef>
          </c:val>
        </c:ser>
        <c:ser>
          <c:idx val="2"/>
          <c:order val="2"/>
          <c:tx>
            <c:strRef>
              <c:f>Sheet1!$D$47</c:f>
              <c:strCache>
                <c:ptCount val="1"/>
                <c:pt idx="0">
                  <c:v>Deterministic Wait Overhead</c:v>
                </c:pt>
              </c:strCache>
            </c:strRef>
          </c:tx>
          <c:spPr>
            <a:solidFill>
              <a:schemeClr val="accent4">
                <a:lumMod val="60000"/>
                <a:lumOff val="40000"/>
              </a:schemeClr>
            </a:solidFill>
            <a:ln>
              <a:solidFill>
                <a:schemeClr val="tx1"/>
              </a:solidFill>
            </a:ln>
          </c:spPr>
          <c:cat>
            <c:strRef>
              <c:f>Sheet1!$A$48:$A$56</c:f>
              <c:strCache>
                <c:ptCount val="9"/>
                <c:pt idx="0">
                  <c:v>64</c:v>
                </c:pt>
                <c:pt idx="1">
                  <c:v>128</c:v>
                </c:pt>
                <c:pt idx="2">
                  <c:v>256</c:v>
                </c:pt>
                <c:pt idx="3">
                  <c:v>512</c:v>
                </c:pt>
                <c:pt idx="4">
                  <c:v>1K</c:v>
                </c:pt>
                <c:pt idx="5">
                  <c:v>2K</c:v>
                </c:pt>
                <c:pt idx="6">
                  <c:v>4K</c:v>
                </c:pt>
                <c:pt idx="7">
                  <c:v>8K</c:v>
                </c:pt>
                <c:pt idx="8">
                  <c:v>16K</c:v>
                </c:pt>
              </c:strCache>
            </c:strRef>
          </c:cat>
          <c:val>
            <c:numRef>
              <c:f>Sheet1!$D$48:$D$56</c:f>
              <c:numCache>
                <c:formatCode>General</c:formatCode>
                <c:ptCount val="9"/>
                <c:pt idx="0">
                  <c:v>0.37493209000000038</c:v>
                </c:pt>
                <c:pt idx="1">
                  <c:v>0.3397755900000014</c:v>
                </c:pt>
                <c:pt idx="2">
                  <c:v>0.31948562000000152</c:v>
                </c:pt>
                <c:pt idx="3">
                  <c:v>0.35686686000000239</c:v>
                </c:pt>
                <c:pt idx="4">
                  <c:v>0.37617154000000008</c:v>
                </c:pt>
                <c:pt idx="5">
                  <c:v>0.41904831000000031</c:v>
                </c:pt>
                <c:pt idx="6">
                  <c:v>0.50732558999999788</c:v>
                </c:pt>
                <c:pt idx="7">
                  <c:v>0.6241959000000028</c:v>
                </c:pt>
                <c:pt idx="8">
                  <c:v>0.78733911000000001</c:v>
                </c:pt>
              </c:numCache>
            </c:numRef>
          </c:val>
        </c:ser>
        <c:overlap val="100"/>
        <c:axId val="130586112"/>
        <c:axId val="130588032"/>
      </c:barChart>
      <c:catAx>
        <c:axId val="130586112"/>
        <c:scaling>
          <c:orientation val="minMax"/>
        </c:scaling>
        <c:axPos val="b"/>
        <c:title>
          <c:tx>
            <c:rich>
              <a:bodyPr/>
              <a:lstStyle/>
              <a:p>
                <a:pPr>
                  <a:defRPr sz="1400" b="1"/>
                </a:pPr>
                <a:r>
                  <a:rPr lang="en-US" sz="1400" b="1"/>
                  <a:t>Interrupt Period</a:t>
                </a:r>
              </a:p>
            </c:rich>
          </c:tx>
          <c:layout>
            <c:manualLayout>
              <c:xMode val="edge"/>
              <c:yMode val="edge"/>
              <c:x val="0.45106240098366146"/>
              <c:y val="0.84779564012831921"/>
            </c:manualLayout>
          </c:layout>
        </c:title>
        <c:numFmt formatCode="General" sourceLinked="1"/>
        <c:tickLblPos val="nextTo"/>
        <c:txPr>
          <a:bodyPr rot="0" vert="horz"/>
          <a:lstStyle/>
          <a:p>
            <a:pPr>
              <a:defRPr sz="1100"/>
            </a:pPr>
            <a:endParaRPr lang="en-US"/>
          </a:p>
        </c:txPr>
        <c:crossAx val="130588032"/>
        <c:crosses val="autoZero"/>
        <c:auto val="1"/>
        <c:lblAlgn val="ctr"/>
        <c:lblOffset val="100"/>
        <c:tickLblSkip val="1"/>
        <c:tickMarkSkip val="1"/>
      </c:catAx>
      <c:valAx>
        <c:axId val="130588032"/>
        <c:scaling>
          <c:orientation val="minMax"/>
        </c:scaling>
        <c:axPos val="l"/>
        <c:majorGridlines/>
        <c:title>
          <c:tx>
            <c:rich>
              <a:bodyPr/>
              <a:lstStyle/>
              <a:p>
                <a:pPr>
                  <a:defRPr sz="1400" b="1"/>
                </a:pPr>
                <a:r>
                  <a:rPr lang="en-US" sz="1400" b="1" dirty="0"/>
                  <a:t>Execution Time (Relative to </a:t>
                </a:r>
                <a:endParaRPr lang="en-US" sz="1400" b="1" dirty="0" smtClean="0"/>
              </a:p>
              <a:p>
                <a:pPr>
                  <a:defRPr sz="1400" b="1"/>
                </a:pPr>
                <a:r>
                  <a:rPr lang="en-US" sz="1400" b="1" dirty="0" smtClean="0"/>
                  <a:t>Non-Deterministic</a:t>
                </a:r>
                <a:r>
                  <a:rPr lang="en-US" sz="1400" b="1" dirty="0"/>
                  <a:t>)</a:t>
                </a:r>
              </a:p>
            </c:rich>
          </c:tx>
          <c:layout>
            <c:manualLayout>
              <c:xMode val="edge"/>
              <c:yMode val="edge"/>
              <c:x val="2.2055638315480842E-2"/>
              <c:y val="0.18467173374161561"/>
            </c:manualLayout>
          </c:layout>
        </c:title>
        <c:numFmt formatCode="#,##0.0" sourceLinked="0"/>
        <c:tickLblPos val="nextTo"/>
        <c:txPr>
          <a:bodyPr rot="0" vert="horz"/>
          <a:lstStyle/>
          <a:p>
            <a:pPr>
              <a:defRPr sz="1200"/>
            </a:pPr>
            <a:endParaRPr lang="en-US"/>
          </a:p>
        </c:txPr>
        <c:crossAx val="130586112"/>
        <c:crosses val="autoZero"/>
        <c:crossBetween val="between"/>
      </c:valAx>
    </c:plotArea>
    <c:legend>
      <c:legendPos val="b"/>
      <c:layout>
        <c:manualLayout>
          <c:xMode val="edge"/>
          <c:yMode val="edge"/>
          <c:x val="9.7012484925870709E-2"/>
          <c:y val="0.9125262467191595"/>
          <c:w val="0.89690265068218011"/>
          <c:h val="8.747375328083988E-2"/>
        </c:manualLayout>
      </c:layout>
      <c:txPr>
        <a:bodyPr/>
        <a:lstStyle/>
        <a:p>
          <a:pPr>
            <a:defRPr sz="1200"/>
          </a:pPr>
          <a:endParaRPr lang="en-US"/>
        </a:p>
      </c:txPr>
    </c:legend>
    <c:plotVisOnly val="1"/>
    <c:dispBlanksAs val="gap"/>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074EBC-D427-4131-87B0-B2C53A910F15}" type="datetimeFigureOut">
              <a:rPr lang="en-US" smtClean="0"/>
              <a:pPr/>
              <a:t>3/25/2009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C97A13-17E1-4885-ABD1-2B0C3B257A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lets start by describing a very simple way that we could enforce</a:t>
            </a:r>
            <a:r>
              <a:rPr lang="en-US" baseline="0" dirty="0" smtClean="0"/>
              <a:t> such an ordering of two critical sections.</a:t>
            </a:r>
          </a:p>
          <a:p>
            <a:endParaRPr lang="en-US" baseline="0" dirty="0" smtClean="0"/>
          </a:p>
          <a:p>
            <a:r>
              <a:rPr lang="en-US" baseline="0" dirty="0" smtClean="0"/>
              <a:t>Lets assume that we have two threads racing to acquire lock “A”.</a:t>
            </a:r>
          </a:p>
          <a:p>
            <a:endParaRPr lang="en-US" baseline="0" dirty="0" smtClean="0"/>
          </a:p>
          <a:p>
            <a:r>
              <a:rPr lang="en-US" baseline="0" dirty="0" smtClean="0"/>
              <a:t>And  let’s use the y-axis to depict the progress a thread is making towards completing its work.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OK, so lets assume that on this particular run, thread</a:t>
            </a:r>
            <a:r>
              <a:rPr lang="en-US" baseline="0" dirty="0" smtClean="0"/>
              <a:t> 2 is executing slightly faster than thread 1 and reaches the critical section first…</a:t>
            </a:r>
            <a:endParaRPr lang="en-US"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fairly simple way to enforce our desired</a:t>
            </a:r>
            <a:r>
              <a:rPr lang="en-US" baseline="0" dirty="0" smtClean="0"/>
              <a:t> </a:t>
            </a:r>
            <a:r>
              <a:rPr lang="en-US" dirty="0" smtClean="0"/>
              <a:t>determinism</a:t>
            </a:r>
            <a:r>
              <a:rPr lang="en-US" baseline="0" dirty="0" smtClean="0"/>
              <a:t> would be to </a:t>
            </a:r>
            <a:r>
              <a:rPr lang="en-US" dirty="0" smtClean="0"/>
              <a:t>use a token</a:t>
            </a:r>
            <a:r>
              <a:rPr lang="en-US" baseline="0" dirty="0" smtClean="0"/>
              <a:t> to control which thread is allowed to acquire the lock first.</a:t>
            </a:r>
            <a:endParaRPr lang="en-US"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this case, let’s assume that thread “1” has the token.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make it so that the token is passed every time a thread acquires a lock, so in this case, thread 2 has to wait until thread 1 acquires a lock.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scheme is akin to a round-robin lock acquisition schedule.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now lets have thread 1 reach its critical section….</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it is holding </a:t>
            </a:r>
            <a:r>
              <a:rPr lang="en-US" baseline="0" dirty="0" smtClean="0"/>
              <a:t>the token, it is free to acquire the lock and subsequently pass the token to thread 2</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 start with a quick example program </a:t>
            </a:r>
            <a:r>
              <a:rPr lang="en-US" baseline="0" dirty="0" smtClean="0"/>
              <a:t>I wrote last week, which will hopefully illustrate the problem I’m addressing in this talk.</a:t>
            </a:r>
          </a:p>
          <a:p>
            <a:endParaRPr lang="en-US" dirty="0" smtClean="0"/>
          </a:p>
          <a:p>
            <a:r>
              <a:rPr lang="en-US" baseline="0" dirty="0" smtClean="0"/>
              <a:t>It’s a very simple, well synchronized, 5-line </a:t>
            </a:r>
            <a:r>
              <a:rPr lang="en-US" baseline="0" dirty="0" err="1" smtClean="0"/>
              <a:t>OpenMP</a:t>
            </a:r>
            <a:r>
              <a:rPr lang="en-US" baseline="0" dirty="0" smtClean="0"/>
              <a:t> program that sums the inverse of all numbers between 1 and 10 million.  </a:t>
            </a:r>
          </a:p>
          <a:p>
            <a:endParaRPr lang="en-US" baseline="0" dirty="0" smtClean="0"/>
          </a:p>
          <a:p>
            <a:r>
              <a:rPr lang="en-US" baseline="0" dirty="0" smtClean="0"/>
              <a:t>In this program, I use the </a:t>
            </a:r>
            <a:r>
              <a:rPr lang="en-US" baseline="0" dirty="0" err="1" smtClean="0"/>
              <a:t>OpenMP</a:t>
            </a:r>
            <a:r>
              <a:rPr lang="en-US" baseline="0" dirty="0" smtClean="0"/>
              <a:t> reduction construct (click) to tell </a:t>
            </a:r>
            <a:r>
              <a:rPr lang="en-US" baseline="0" dirty="0" err="1" smtClean="0"/>
              <a:t>OpenMP</a:t>
            </a:r>
            <a:r>
              <a:rPr lang="en-US" baseline="0" dirty="0" smtClean="0"/>
              <a:t> to perform partial summations in each thread and aggregate the results at the end.</a:t>
            </a:r>
          </a:p>
          <a:p>
            <a:endParaRPr lang="en-US" baseline="0" dirty="0" smtClean="0"/>
          </a:p>
          <a:p>
            <a:r>
              <a:rPr lang="en-US" baseline="0" dirty="0" smtClean="0"/>
              <a:t>I ran it once, and (click) got what I thought was the right answer.</a:t>
            </a:r>
          </a:p>
          <a:p>
            <a:endParaRPr lang="en-US" baseline="0" dirty="0" smtClean="0"/>
          </a:p>
          <a:p>
            <a:r>
              <a:rPr lang="en-US" baseline="0" dirty="0" smtClean="0"/>
              <a:t>Then, just for kicks, I ran it again (click), and got a different answer.</a:t>
            </a:r>
          </a:p>
          <a:p>
            <a:endParaRPr lang="en-US" baseline="0" dirty="0" smtClean="0"/>
          </a:p>
          <a:p>
            <a:r>
              <a:rPr lang="en-US" baseline="0" dirty="0" smtClean="0"/>
              <a:t>In fact, it’s very different.  (click) </a:t>
            </a:r>
            <a:r>
              <a:rPr lang="en-US" dirty="0" smtClean="0"/>
              <a:t>Over half the digits are completely different between</a:t>
            </a:r>
            <a:r>
              <a:rPr lang="en-US" baseline="0" dirty="0" smtClean="0"/>
              <a:t> </a:t>
            </a:r>
            <a:r>
              <a:rPr lang="en-US" dirty="0" smtClean="0"/>
              <a:t>the two outputs</a:t>
            </a:r>
            <a:r>
              <a:rPr lang="en-US" baseline="0" dirty="0" smtClean="0"/>
              <a:t>!</a:t>
            </a:r>
          </a:p>
          <a:p>
            <a:endParaRPr lang="en-US" baseline="0" dirty="0" smtClean="0"/>
          </a:p>
          <a:p>
            <a:r>
              <a:rPr lang="en-US" baseline="0" dirty="0" smtClean="0"/>
              <a:t>So why </a:t>
            </a:r>
            <a:r>
              <a:rPr lang="en-US" baseline="0" dirty="0" smtClean="0"/>
              <a:t>do </a:t>
            </a:r>
            <a:r>
              <a:rPr lang="en-US" baseline="0" dirty="0" smtClean="0"/>
              <a:t>the outputs differ?</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They differ because the order (click) with which threads perform the reduction can change non-deterministically from run to run (click), depending on the order that threads complete their portions of the loop.</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since floating point addition is not associative, any change to the order of the final reduction results in a change to the final output.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non-deterministic output like this isn’t just limited to the low order bits of floating-point applications.  For many programs, non-</a:t>
            </a:r>
            <a:r>
              <a:rPr lang="en-US" baseline="0" dirty="0" err="1" smtClean="0"/>
              <a:t>determinisim</a:t>
            </a:r>
            <a:r>
              <a:rPr lang="en-US" baseline="0" dirty="0" smtClean="0"/>
              <a:t> can affect the whole output.</a:t>
            </a:r>
          </a:p>
        </p:txBody>
      </p:sp>
      <p:sp>
        <p:nvSpPr>
          <p:cNvPr id="4" name="Slide Number Placeholder 3"/>
          <p:cNvSpPr>
            <a:spLocks noGrp="1"/>
          </p:cNvSpPr>
          <p:nvPr>
            <p:ph type="sldNum" sz="quarter" idx="10"/>
          </p:nvPr>
        </p:nvSpPr>
        <p:spPr/>
        <p:txBody>
          <a:bodyPr/>
          <a:lstStyle/>
          <a:p>
            <a:fld id="{89C97A13-17E1-4885-ABD1-2B0C3B257A75}"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thread 2 can</a:t>
            </a:r>
            <a:r>
              <a:rPr lang="en-US" baseline="0" dirty="0" smtClean="0"/>
              <a:t> try to acquire the lock.  Since it’s already held by thread 1, it has to wait for it to be released.</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when thread 1 releases the lock, thread</a:t>
            </a:r>
            <a:r>
              <a:rPr lang="en-US" baseline="0" dirty="0" smtClean="0"/>
              <a:t> 2 is Free to enter the critical section.</a:t>
            </a:r>
            <a:endParaRPr lang="en-US" dirty="0" smtClean="0"/>
          </a:p>
          <a:p>
            <a:endParaRPr lang="en-US" dirty="0" smtClean="0"/>
          </a:p>
          <a:p>
            <a:r>
              <a:rPr lang="en-US" dirty="0" smtClean="0"/>
              <a:t>(click) So,</a:t>
            </a:r>
            <a:r>
              <a:rPr lang="en-US" baseline="0" dirty="0" smtClean="0"/>
              <a:t> this </a:t>
            </a:r>
            <a:r>
              <a:rPr lang="en-US" dirty="0" smtClean="0"/>
              <a:t>approach</a:t>
            </a:r>
            <a:r>
              <a:rPr lang="en-US" baseline="0" dirty="0" smtClean="0"/>
              <a:t> does what we want.  It ensures that no matter which thread reaches a critical section first, thread 1 will always enter it first.</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a:t>
            </a:r>
          </a:p>
          <a:p>
            <a:endParaRPr lang="en-US" dirty="0" smtClean="0"/>
          </a:p>
          <a:p>
            <a:r>
              <a:rPr lang="en-US" dirty="0" smtClean="0"/>
              <a:t>What</a:t>
            </a:r>
            <a:r>
              <a:rPr lang="en-US" baseline="0" dirty="0" smtClean="0"/>
              <a:t> happens when we have the following scenario, where thread 2 wants to perform more lock acquisitions than thread 1?  </a:t>
            </a:r>
          </a:p>
          <a:p>
            <a:endParaRPr lang="en-US" baseline="0" dirty="0" smtClean="0"/>
          </a:p>
          <a:p>
            <a:r>
              <a:rPr lang="en-US" baseline="0" dirty="0" smtClean="0"/>
              <a:t>While this rarely happens at the memory access granularity targeted by the work we just saw previously, it is a real problem when looking at critical sections.</a:t>
            </a:r>
          </a:p>
          <a:p>
            <a:endParaRPr lang="en-US" baseline="0" dirty="0" smtClean="0"/>
          </a:p>
          <a:p>
            <a:r>
              <a:rPr lang="en-US" dirty="0" smtClean="0"/>
              <a:t>Clearly,</a:t>
            </a:r>
            <a:r>
              <a:rPr lang="en-US" baseline="0" dirty="0" smtClean="0"/>
              <a:t> thread 2 ends up waiting for a very long time, possibly even forever, on every lock acquisition.</a:t>
            </a:r>
          </a:p>
          <a:p>
            <a:endParaRPr lang="en-US" baseline="0" dirty="0" smtClean="0"/>
          </a:p>
          <a:p>
            <a:r>
              <a:rPr lang="en-US" baseline="0" dirty="0" smtClean="0"/>
              <a:t>This results in (click) a large amount of load imbalance.</a:t>
            </a:r>
          </a:p>
          <a:p>
            <a:endParaRPr lang="en-US" baseline="0" dirty="0" smtClean="0"/>
          </a:p>
          <a:p>
            <a:r>
              <a:rPr lang="en-US" baseline="0" dirty="0" smtClean="0"/>
              <a:t>To solve this problem, we can augment this approach (click) by having threads pass the token occasionally while outside of a critical section.</a:t>
            </a:r>
          </a:p>
          <a:p>
            <a:endParaRPr lang="en-US" baseline="0" dirty="0" smtClean="0"/>
          </a:p>
          <a:p>
            <a:r>
              <a:rPr lang="en-US" baseline="0" dirty="0" smtClean="0"/>
              <a:t>While this can improve the load balancing, (click) it is expensive to do and (click) makes the execution of both threads tightly coupled, introducing an expensive critical path.</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So </a:t>
            </a:r>
            <a:r>
              <a:rPr lang="en-US" baseline="0" dirty="0" smtClean="0"/>
              <a:t>how </a:t>
            </a:r>
            <a:r>
              <a:rPr lang="en-US" baseline="0" dirty="0" smtClean="0"/>
              <a:t>do we go about solving this problem?</a:t>
            </a:r>
          </a:p>
          <a:p>
            <a:endParaRPr lang="en-US" baseline="0" dirty="0" smtClean="0"/>
          </a:p>
          <a:p>
            <a:r>
              <a:rPr lang="en-US" baseline="0" dirty="0" smtClean="0"/>
              <a:t>Well, to construct a load balanced interleaving, it seems obvious that we need to include some measure of thread progress into our algorithm.</a:t>
            </a:r>
          </a:p>
          <a:p>
            <a:endParaRPr lang="en-US" baseline="0" dirty="0" smtClean="0"/>
          </a:p>
          <a:p>
            <a:r>
              <a:rPr lang="en-US" baseline="0" dirty="0" smtClean="0"/>
              <a:t>This measure clearly must be repeatable if the resulting schedule is to be deterministic, but it also has to track a thread’s true progress in physical time as close as possible, if the load balancing is to work.</a:t>
            </a:r>
          </a:p>
          <a:p>
            <a:endParaRPr lang="en-US" baseline="0" dirty="0" smtClean="0"/>
          </a:p>
          <a:p>
            <a:r>
              <a:rPr lang="en-US" dirty="0" smtClean="0"/>
              <a:t>Additionally,</a:t>
            </a:r>
            <a:r>
              <a:rPr lang="en-US" baseline="0" dirty="0" smtClean="0"/>
              <a:t> we need a way of allowing threads to indicate that they want to pass up the token the next time they receive it, so that we can eliminate the tight coupling we just saw in the previous slide.</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our work, we introduced the idea</a:t>
            </a:r>
            <a:r>
              <a:rPr lang="en-US" baseline="0" dirty="0" smtClean="0"/>
              <a:t> of having threads keep “Deterministic Logical Clocks”, which we say collectively represent a “logical time”.</a:t>
            </a:r>
          </a:p>
          <a:p>
            <a:endParaRPr lang="en-US" baseline="0" dirty="0" smtClean="0"/>
          </a:p>
          <a:p>
            <a:r>
              <a:rPr lang="en-US" baseline="0" dirty="0" smtClean="0"/>
              <a:t>You can consider this logical time as an abstract counterpart to physical time.</a:t>
            </a:r>
          </a:p>
          <a:p>
            <a:endParaRPr lang="en-US" baseline="0" dirty="0" smtClean="0"/>
          </a:p>
          <a:p>
            <a:r>
              <a:rPr lang="en-US" baseline="0" dirty="0" smtClean="0"/>
              <a:t>Unlike physical time, the execution of a deterministic program should always take the same amount of “logical time” to run</a:t>
            </a:r>
          </a:p>
          <a:p>
            <a:endParaRPr lang="en-US" baseline="0" dirty="0" smtClean="0"/>
          </a:p>
          <a:p>
            <a:r>
              <a:rPr lang="en-US" baseline="0" dirty="0" smtClean="0"/>
              <a:t>Rather than waiting for an actual token, threads take “turns” holding a virtual token.</a:t>
            </a:r>
          </a:p>
          <a:p>
            <a:endParaRPr lang="en-US" baseline="0" dirty="0" smtClean="0"/>
          </a:p>
          <a:p>
            <a:r>
              <a:rPr lang="en-US" baseline="0" dirty="0" smtClean="0"/>
              <a:t>It’s a thread’s turn when it has the minimum logical clock.</a:t>
            </a:r>
          </a:p>
          <a:p>
            <a:endParaRPr lang="en-US" baseline="0" dirty="0" smtClean="0"/>
          </a:p>
          <a:p>
            <a:r>
              <a:rPr lang="en-US" baseline="0" dirty="0" smtClean="0"/>
              <a:t>To pass this virtual token, a thread simply has to increment its logical clock.</a:t>
            </a:r>
          </a:p>
          <a:p>
            <a:endParaRPr lang="en-US" baseline="0" dirty="0" smtClean="0"/>
          </a:p>
          <a:p>
            <a:r>
              <a:rPr lang="en-US" baseline="0" dirty="0" smtClean="0"/>
              <a:t>By incrementing its clock before its “turn”, a thread is indicating to other threads that it is giving up its right to perform a synchronization operation in the next round.</a:t>
            </a:r>
          </a:p>
          <a:p>
            <a:endParaRPr lang="en-US" baseline="0" dirty="0" smtClean="0"/>
          </a:p>
          <a:p>
            <a:r>
              <a:rPr lang="en-US" baseline="0" dirty="0" smtClean="0"/>
              <a:t>This allows threads to execute asynchronously while performing work on private data, outside of critical sections.</a:t>
            </a:r>
          </a:p>
          <a:p>
            <a:endParaRPr lang="en-US" baseline="0" dirty="0" smtClean="0"/>
          </a:p>
          <a:p>
            <a:r>
              <a:rPr lang="en-US" baseline="0" dirty="0" smtClean="0"/>
              <a:t>By allowing threads to perform synchronization operations only when it is their “turn”, we create a interleaving that prefers threads that have performed the least amount of work.  </a:t>
            </a:r>
          </a:p>
          <a:p>
            <a:endParaRPr lang="en-US" baseline="0" dirty="0" smtClean="0"/>
          </a:p>
          <a:p>
            <a:r>
              <a:rPr lang="en-US" baseline="0" dirty="0" smtClean="0"/>
              <a:t>In this way we get an interleaving that is close to an interleaving you may expect when running non-deterministically, especially if our logical clocks do a good job of tracking physical time.</a:t>
            </a:r>
          </a:p>
          <a:p>
            <a:endParaRPr lang="en-US" baseline="0" dirty="0" smtClean="0"/>
          </a:p>
          <a:p>
            <a:r>
              <a:rPr lang="en-US" baseline="0" dirty="0" smtClean="0"/>
              <a:t>From now on, I’m going to drop the token analogy and continue with the turn terminology we used in our paper.</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look at that example again.</a:t>
            </a:r>
          </a:p>
          <a:p>
            <a:endParaRPr lang="en-US" dirty="0" smtClean="0"/>
          </a:p>
          <a:p>
            <a:r>
              <a:rPr lang="en-US" dirty="0" smtClean="0"/>
              <a:t>Each thread keeps a logical clock</a:t>
            </a:r>
            <a:r>
              <a:rPr lang="en-US" baseline="0" dirty="0" smtClean="0"/>
              <a:t> (represented by the “t” variable) and increments it occasionally while making progress.</a:t>
            </a:r>
          </a:p>
          <a:p>
            <a:endParaRPr lang="en-US" baseline="0" dirty="0" smtClean="0"/>
          </a:p>
          <a:p>
            <a:r>
              <a:rPr lang="en-US" dirty="0" smtClean="0"/>
              <a:t>Once again, we would like thread 1 to acquire the lock</a:t>
            </a:r>
            <a:r>
              <a:rPr lang="en-US" baseline="0" dirty="0" smtClean="0"/>
              <a:t> first, no matter which thread reaches its critical section first.</a:t>
            </a:r>
          </a:p>
          <a:p>
            <a:endParaRPr lang="en-US" baseline="0" dirty="0" smtClean="0"/>
          </a:p>
          <a:p>
            <a:r>
              <a:rPr lang="en-US" baseline="0" dirty="0" smtClean="0"/>
              <a:t>We’ll start with the easier case where thread 1 runs faster than thread 2 in physical time and attempts to acquire the lock first.</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Thread 1 reaches</a:t>
            </a:r>
            <a:r>
              <a:rPr lang="en-US" baseline="0" dirty="0" smtClean="0"/>
              <a:t> its critical section. (click)</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 start with a quick example program </a:t>
            </a:r>
            <a:r>
              <a:rPr lang="en-US" baseline="0" dirty="0" smtClean="0"/>
              <a:t>I wrote last week, which will hopefully illustrate the problem I’m addressing in this talk.</a:t>
            </a:r>
          </a:p>
          <a:p>
            <a:endParaRPr lang="en-US" dirty="0" smtClean="0"/>
          </a:p>
          <a:p>
            <a:r>
              <a:rPr lang="en-US" baseline="0" dirty="0" smtClean="0"/>
              <a:t>It’s a very simple, well synchronized, 5-line </a:t>
            </a:r>
            <a:r>
              <a:rPr lang="en-US" baseline="0" dirty="0" err="1" smtClean="0"/>
              <a:t>OpenMP</a:t>
            </a:r>
            <a:r>
              <a:rPr lang="en-US" baseline="0" dirty="0" smtClean="0"/>
              <a:t> program that sums the inverse of all numbers between 1 and 10 million.  </a:t>
            </a:r>
          </a:p>
          <a:p>
            <a:endParaRPr lang="en-US" baseline="0" dirty="0" smtClean="0"/>
          </a:p>
          <a:p>
            <a:r>
              <a:rPr lang="en-US" baseline="0" dirty="0" smtClean="0"/>
              <a:t>In this program, I use the </a:t>
            </a:r>
            <a:r>
              <a:rPr lang="en-US" baseline="0" dirty="0" err="1" smtClean="0"/>
              <a:t>OpenMP</a:t>
            </a:r>
            <a:r>
              <a:rPr lang="en-US" baseline="0" dirty="0" smtClean="0"/>
              <a:t> reduction construct (click) to tell </a:t>
            </a:r>
            <a:r>
              <a:rPr lang="en-US" baseline="0" dirty="0" err="1" smtClean="0"/>
              <a:t>OpenMP</a:t>
            </a:r>
            <a:r>
              <a:rPr lang="en-US" baseline="0" dirty="0" smtClean="0"/>
              <a:t> to perform partial summations in each thread and aggregate the results at the end.</a:t>
            </a:r>
          </a:p>
          <a:p>
            <a:endParaRPr lang="en-US" baseline="0" dirty="0" smtClean="0"/>
          </a:p>
          <a:p>
            <a:r>
              <a:rPr lang="en-US" baseline="0" dirty="0" smtClean="0"/>
              <a:t>I ran it once, and (click) got what I thought was the right answer.</a:t>
            </a:r>
          </a:p>
          <a:p>
            <a:endParaRPr lang="en-US" baseline="0" dirty="0" smtClean="0"/>
          </a:p>
          <a:p>
            <a:r>
              <a:rPr lang="en-US" baseline="0" dirty="0" smtClean="0"/>
              <a:t>Then, just for kicks, I ran it again (click), and got a different answer.</a:t>
            </a:r>
          </a:p>
          <a:p>
            <a:endParaRPr lang="en-US" baseline="0" dirty="0" smtClean="0"/>
          </a:p>
          <a:p>
            <a:r>
              <a:rPr lang="en-US" baseline="0" dirty="0" smtClean="0"/>
              <a:t>In fact, it’s very different.  (click) </a:t>
            </a:r>
            <a:r>
              <a:rPr lang="en-US" dirty="0" smtClean="0"/>
              <a:t>Over half the digits are completely different between</a:t>
            </a:r>
            <a:r>
              <a:rPr lang="en-US" baseline="0" dirty="0" smtClean="0"/>
              <a:t> </a:t>
            </a:r>
            <a:r>
              <a:rPr lang="en-US" dirty="0" smtClean="0"/>
              <a:t>the two outputs</a:t>
            </a:r>
            <a:r>
              <a:rPr lang="en-US" baseline="0" dirty="0" smtClean="0"/>
              <a:t>!</a:t>
            </a:r>
          </a:p>
          <a:p>
            <a:endParaRPr lang="en-US" baseline="0" dirty="0" smtClean="0"/>
          </a:p>
          <a:p>
            <a:r>
              <a:rPr lang="en-US" baseline="0" dirty="0" smtClean="0"/>
              <a:t>So why </a:t>
            </a:r>
            <a:r>
              <a:rPr lang="en-US" baseline="0" dirty="0" smtClean="0"/>
              <a:t>do </a:t>
            </a:r>
            <a:r>
              <a:rPr lang="en-US" baseline="0" dirty="0" smtClean="0"/>
              <a:t>the outputs differ?</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They differ because the order (click) with which threads perform the reduction can change non-deterministically from run to run (click), depending on the order that threads complete their portions of the loop.</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since floating point addition is not associative, any change to the order of the final reduction results in a change to the final output.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non-deterministic output like this isn’t just limited to the low order bits of floating-point applications.  For many programs, non-</a:t>
            </a:r>
            <a:r>
              <a:rPr lang="en-US" baseline="0" dirty="0" err="1" smtClean="0"/>
              <a:t>determinisim</a:t>
            </a:r>
            <a:r>
              <a:rPr lang="en-US" baseline="0" dirty="0" smtClean="0"/>
              <a:t> can affect the whole output.</a:t>
            </a:r>
          </a:p>
        </p:txBody>
      </p:sp>
      <p:sp>
        <p:nvSpPr>
          <p:cNvPr id="4" name="Slide Number Placeholder 3"/>
          <p:cNvSpPr>
            <a:spLocks noGrp="1"/>
          </p:cNvSpPr>
          <p:nvPr>
            <p:ph type="sldNum" sz="quarter" idx="10"/>
          </p:nvPr>
        </p:nvSpPr>
        <p:spPr/>
        <p:txBody>
          <a:bodyPr/>
          <a:lstStyle/>
          <a:p>
            <a:fld id="{89C97A13-17E1-4885-ABD1-2B0C3B257A75}"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a:t>
            </a:r>
            <a:r>
              <a:rPr lang="en-US" baseline="0" dirty="0" smtClean="0"/>
              <a:t>u</a:t>
            </a:r>
            <a:r>
              <a:rPr lang="en-US" dirty="0" smtClean="0"/>
              <a:t>nder</a:t>
            </a:r>
            <a:r>
              <a:rPr lang="en-US" baseline="0" dirty="0" smtClean="0"/>
              <a:t> </a:t>
            </a:r>
            <a:r>
              <a:rPr lang="en-US" dirty="0" smtClean="0"/>
              <a:t>this </a:t>
            </a:r>
            <a:r>
              <a:rPr lang="en-US" dirty="0" smtClean="0"/>
              <a:t>new algorithm, thread 1 has to wait for its logical</a:t>
            </a:r>
            <a:r>
              <a:rPr lang="en-US" baseline="0" dirty="0" smtClean="0"/>
              <a:t> clock to be a global minimum, before it can proceed.  Since thread 2 is running slower, it has to wait until thread 2 passes thread 1 in logical time.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the </a:t>
            </a:r>
            <a:r>
              <a:rPr lang="en-US" baseline="0" dirty="0" smtClean="0"/>
              <a:t>logical clock of thread 2 is greater than that of thread 1, the dependence is satisfied, and thread 1 can acquire the lock.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thread</a:t>
            </a:r>
            <a:r>
              <a:rPr lang="en-US" baseline="0" dirty="0" smtClean="0"/>
              <a:t> 2 attempts to enter its critical section.  Since it is running slower than thread 1, it’s logical clock is the global minimum so it is free to attempt to acquire the lock.</a:t>
            </a:r>
          </a:p>
        </p:txBody>
      </p:sp>
      <p:sp>
        <p:nvSpPr>
          <p:cNvPr id="4" name="Slide Number Placeholder 3"/>
          <p:cNvSpPr>
            <a:spLocks noGrp="1"/>
          </p:cNvSpPr>
          <p:nvPr>
            <p:ph type="sldNum" sz="quarter" idx="10"/>
          </p:nvPr>
        </p:nvSpPr>
        <p:spPr/>
        <p:txBody>
          <a:bodyPr/>
          <a:lstStyle/>
          <a:p>
            <a:fld id="{89C97A13-17E1-4885-ABD1-2B0C3B257A75}"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since</a:t>
            </a:r>
            <a:r>
              <a:rPr lang="en-US" baseline="0" dirty="0" smtClean="0"/>
              <a:t> it is still held by thread 1, it has to wait.</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a:t>
            </a:r>
            <a:r>
              <a:rPr lang="en-US" baseline="0" dirty="0" smtClean="0"/>
              <a:t> thread 1 releases the lock, satisfying the dependence, and thread 2 is free to enter the critical section.</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see now what happens when thread 2</a:t>
            </a:r>
            <a:r>
              <a:rPr lang="en-US" baseline="0" dirty="0" smtClean="0"/>
              <a:t> executes faster in physical </a:t>
            </a:r>
            <a:r>
              <a:rPr lang="en-US" baseline="0" dirty="0" smtClean="0"/>
              <a:t>time</a:t>
            </a:r>
            <a:r>
              <a:rPr lang="en-US" dirty="0" smtClean="0"/>
              <a:t>.</a:t>
            </a:r>
          </a:p>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it’s executing faster, it reaches the critical section first.</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41</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before,</a:t>
            </a:r>
            <a:r>
              <a:rPr lang="en-US" baseline="0" dirty="0" smtClean="0"/>
              <a:t> i</a:t>
            </a:r>
            <a:r>
              <a:rPr lang="en-US" dirty="0" smtClean="0"/>
              <a:t>t</a:t>
            </a:r>
            <a:r>
              <a:rPr lang="en-US" baseline="0" dirty="0" smtClean="0"/>
              <a:t> waits for its turn by comparing its logical clock to that of thread 1.  Since it is not the global minimum, it spins waiting for thread 1 to make progress.</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 start with a quick example program </a:t>
            </a:r>
            <a:r>
              <a:rPr lang="en-US" baseline="0" dirty="0" smtClean="0"/>
              <a:t>I wrote last week, which will hopefully illustrate the problem I’m addressing in this talk.</a:t>
            </a:r>
          </a:p>
          <a:p>
            <a:endParaRPr lang="en-US" dirty="0" smtClean="0"/>
          </a:p>
          <a:p>
            <a:r>
              <a:rPr lang="en-US" baseline="0" dirty="0" smtClean="0"/>
              <a:t>It’s a very simple, well synchronized, 5-line </a:t>
            </a:r>
            <a:r>
              <a:rPr lang="en-US" baseline="0" dirty="0" err="1" smtClean="0"/>
              <a:t>OpenMP</a:t>
            </a:r>
            <a:r>
              <a:rPr lang="en-US" baseline="0" dirty="0" smtClean="0"/>
              <a:t> program that sums the inverse of all numbers between 1 and 10 million.  </a:t>
            </a:r>
          </a:p>
          <a:p>
            <a:endParaRPr lang="en-US" baseline="0" dirty="0" smtClean="0"/>
          </a:p>
          <a:p>
            <a:r>
              <a:rPr lang="en-US" baseline="0" dirty="0" smtClean="0"/>
              <a:t>In this program, I use the </a:t>
            </a:r>
            <a:r>
              <a:rPr lang="en-US" baseline="0" dirty="0" err="1" smtClean="0"/>
              <a:t>OpenMP</a:t>
            </a:r>
            <a:r>
              <a:rPr lang="en-US" baseline="0" dirty="0" smtClean="0"/>
              <a:t> reduction construct (click) to tell </a:t>
            </a:r>
            <a:r>
              <a:rPr lang="en-US" baseline="0" dirty="0" err="1" smtClean="0"/>
              <a:t>OpenMP</a:t>
            </a:r>
            <a:r>
              <a:rPr lang="en-US" baseline="0" dirty="0" smtClean="0"/>
              <a:t> to perform partial summations in each thread and aggregate the results at the end.</a:t>
            </a:r>
          </a:p>
          <a:p>
            <a:endParaRPr lang="en-US" baseline="0" dirty="0" smtClean="0"/>
          </a:p>
          <a:p>
            <a:r>
              <a:rPr lang="en-US" baseline="0" dirty="0" smtClean="0"/>
              <a:t>I ran it once, and (click) got what I thought was the right answer.</a:t>
            </a:r>
          </a:p>
          <a:p>
            <a:endParaRPr lang="en-US" baseline="0" dirty="0" smtClean="0"/>
          </a:p>
          <a:p>
            <a:r>
              <a:rPr lang="en-US" baseline="0" dirty="0" smtClean="0"/>
              <a:t>Then, just for kicks, I ran it again (click), and got a different answer.</a:t>
            </a:r>
          </a:p>
          <a:p>
            <a:endParaRPr lang="en-US" baseline="0" dirty="0" smtClean="0"/>
          </a:p>
          <a:p>
            <a:r>
              <a:rPr lang="en-US" baseline="0" dirty="0" smtClean="0"/>
              <a:t>In fact, it’s very different.  (click) </a:t>
            </a:r>
            <a:r>
              <a:rPr lang="en-US" dirty="0" smtClean="0"/>
              <a:t>Over half the digits are completely different between</a:t>
            </a:r>
            <a:r>
              <a:rPr lang="en-US" baseline="0" dirty="0" smtClean="0"/>
              <a:t> </a:t>
            </a:r>
            <a:r>
              <a:rPr lang="en-US" dirty="0" smtClean="0"/>
              <a:t>the two outputs</a:t>
            </a:r>
            <a:r>
              <a:rPr lang="en-US" baseline="0" dirty="0" smtClean="0"/>
              <a:t>!</a:t>
            </a:r>
          </a:p>
          <a:p>
            <a:endParaRPr lang="en-US" baseline="0" dirty="0" smtClean="0"/>
          </a:p>
          <a:p>
            <a:r>
              <a:rPr lang="en-US" baseline="0" dirty="0" smtClean="0"/>
              <a:t>So why </a:t>
            </a:r>
            <a:r>
              <a:rPr lang="en-US" baseline="0" dirty="0" smtClean="0"/>
              <a:t>do </a:t>
            </a:r>
            <a:r>
              <a:rPr lang="en-US" baseline="0" dirty="0" smtClean="0"/>
              <a:t>the outputs differ?</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They differ because the order (click) with which threads perform the reduction can change non-deterministically from run to run (click), depending on the order that threads complete their portions of the loop.</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since floating point addition is not associative, any change to the order of the final reduction results in a change to the final output.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non-deterministic output like this isn’t just limited to the low order bits of floating-point applications.  For many programs, non-</a:t>
            </a:r>
            <a:r>
              <a:rPr lang="en-US" baseline="0" dirty="0" err="1" smtClean="0"/>
              <a:t>determinisim</a:t>
            </a:r>
            <a:r>
              <a:rPr lang="en-US" baseline="0" dirty="0" smtClean="0"/>
              <a:t> can affect the whole output.</a:t>
            </a:r>
          </a:p>
        </p:txBody>
      </p:sp>
      <p:sp>
        <p:nvSpPr>
          <p:cNvPr id="4" name="Slide Number Placeholder 3"/>
          <p:cNvSpPr>
            <a:spLocks noGrp="1"/>
          </p:cNvSpPr>
          <p:nvPr>
            <p:ph type="sldNum" sz="quarter" idx="10"/>
          </p:nvPr>
        </p:nvSpPr>
        <p:spPr/>
        <p:txBody>
          <a:bodyPr/>
          <a:lstStyle/>
          <a:p>
            <a:fld id="{89C97A13-17E1-4885-ABD1-2B0C3B257A75}"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Thread</a:t>
            </a:r>
            <a:r>
              <a:rPr lang="en-US" baseline="0" dirty="0" smtClean="0"/>
              <a:t> 1 now attempts to acquire the lock.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43</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since</a:t>
            </a:r>
            <a:r>
              <a:rPr lang="en-US" baseline="0" dirty="0" smtClean="0"/>
              <a:t> it has the minimal logical clock, it is free to acquire it.</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44</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45</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46</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it passes thread 2 in logical</a:t>
            </a:r>
            <a:r>
              <a:rPr lang="en-US" baseline="0" dirty="0" smtClean="0"/>
              <a:t> time, thread 2 gets to have its turn.</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47</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before,</a:t>
            </a:r>
            <a:r>
              <a:rPr lang="en-US" baseline="0" dirty="0" smtClean="0"/>
              <a:t> however</a:t>
            </a:r>
            <a:r>
              <a:rPr lang="en-US" dirty="0" smtClean="0"/>
              <a:t>,</a:t>
            </a:r>
            <a:r>
              <a:rPr lang="en-US" baseline="0" dirty="0" smtClean="0"/>
              <a:t> since the lock is currently held, it has to wait for it to be released.</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48</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thread 1 releases the lock, this dependence is satisfied,</a:t>
            </a:r>
            <a:r>
              <a:rPr lang="en-US" baseline="0" dirty="0" smtClean="0"/>
              <a:t> (click)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49</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it is free to acquire</a:t>
            </a:r>
            <a:r>
              <a:rPr lang="en-US" baseline="0" dirty="0" smtClean="0"/>
              <a:t> the lock and continue to make progress.</a:t>
            </a:r>
          </a:p>
          <a:p>
            <a:endParaRPr lang="en-US" baseline="0" dirty="0" smtClean="0"/>
          </a:p>
          <a:p>
            <a:r>
              <a:rPr lang="en-US" baseline="0" dirty="0" smtClean="0"/>
              <a:t>(click) Once again, the desired determinism is guaranteed.</a:t>
            </a:r>
          </a:p>
          <a:p>
            <a:endParaRPr lang="en-US" baseline="0" dirty="0" smtClean="0"/>
          </a:p>
          <a:p>
            <a:r>
              <a:rPr lang="en-US" baseline="0" dirty="0" smtClean="0"/>
              <a:t>Only this time the schedule is load balanced.</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50</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are we done?</a:t>
            </a:r>
          </a:p>
          <a:p>
            <a:endParaRPr lang="en-US" baseline="0" dirty="0" smtClean="0"/>
          </a:p>
          <a:p>
            <a:r>
              <a:rPr lang="en-US" baseline="0" dirty="0" smtClean="0"/>
              <a:t>(click) Unfortunately, no…</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51</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Unfortunately, the algorithm as we have described so far, does not work with nested locking.</a:t>
            </a:r>
          </a:p>
          <a:p>
            <a:endParaRPr lang="en-US" dirty="0" smtClean="0"/>
          </a:p>
          <a:p>
            <a:r>
              <a:rPr lang="en-US" dirty="0" smtClean="0"/>
              <a:t>Consider the case where thread</a:t>
            </a:r>
            <a:r>
              <a:rPr lang="en-US" baseline="0" dirty="0" smtClean="0"/>
              <a:t> 2 is holding lock A and attempting to acquire lock B at a point in logical time ahead of thread 1.</a:t>
            </a:r>
          </a:p>
          <a:p>
            <a:endParaRPr lang="en-US" baseline="0" dirty="0" smtClean="0"/>
          </a:p>
          <a:p>
            <a:r>
              <a:rPr lang="en-US" baseline="0" dirty="0" smtClean="0"/>
              <a:t>Also, lets assume that thread 1 is concurrently attempting to acquire lock A.  </a:t>
            </a:r>
          </a:p>
          <a:p>
            <a:endParaRPr lang="en-US" baseline="0" dirty="0" smtClean="0"/>
          </a:p>
          <a:p>
            <a:r>
              <a:rPr lang="en-US" baseline="0" dirty="0" smtClean="0"/>
              <a:t>Since the lock is held by thread 2, it has to wait until thread “2” releases it</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52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consider the following more compelling example</a:t>
            </a:r>
            <a:r>
              <a:rPr lang="en-US" baseline="0" dirty="0" smtClean="0"/>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Here, threads perform repeated, well synchronized, but non-commutative updates to different parts of a shared global data structure.</a:t>
            </a:r>
          </a:p>
          <a:p>
            <a:endParaRPr lang="en-US" baseline="0" dirty="0" smtClean="0"/>
          </a:p>
          <a:p>
            <a:r>
              <a:rPr lang="en-US" baseline="0" dirty="0" smtClean="0"/>
              <a:t>(click), This is a very common parallel programming style seen in well known parallel benchmarks such as: </a:t>
            </a:r>
            <a:r>
              <a:rPr lang="en-US" baseline="0" dirty="0" err="1" smtClean="0"/>
              <a:t>Radiosity</a:t>
            </a:r>
            <a:r>
              <a:rPr lang="en-US" baseline="0" dirty="0" smtClean="0"/>
              <a:t>, </a:t>
            </a:r>
            <a:r>
              <a:rPr lang="en-US" baseline="0" dirty="0" err="1" smtClean="0"/>
              <a:t>LocusRoute</a:t>
            </a:r>
            <a:r>
              <a:rPr lang="en-US" baseline="0" dirty="0" smtClean="0"/>
              <a:t>, and Delaunay Triangulation.</a:t>
            </a:r>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since thread 2 must wait for its turn before it</a:t>
            </a:r>
            <a:r>
              <a:rPr lang="en-US" baseline="0" dirty="0" smtClean="0"/>
              <a:t> can acquire lock B (click), it is in turn waiting on thread 1.</a:t>
            </a:r>
          </a:p>
          <a:p>
            <a:endParaRPr lang="en-US" baseline="0" dirty="0" smtClean="0"/>
          </a:p>
          <a:p>
            <a:r>
              <a:rPr lang="en-US" baseline="0" dirty="0" smtClean="0"/>
              <a:t>The resulting pair of dependencies form a cycle, which causes a deadlock.</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53</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prevent this deadlock, we have to make threads spin in logical time by incrementing their logical clocks while</a:t>
            </a:r>
            <a:r>
              <a:rPr lang="en-US" baseline="0" dirty="0" smtClean="0"/>
              <a:t> waiting on a lock.</a:t>
            </a:r>
          </a:p>
          <a:p>
            <a:endParaRPr lang="en-US" baseline="0" dirty="0" smtClean="0"/>
          </a:p>
          <a:p>
            <a:r>
              <a:rPr lang="en-US" baseline="0" dirty="0" smtClean="0"/>
              <a:t>However, to guarantee determinism, we must ensure that the number of increments is guaranteed to be the same from run to run, irrespective of when, in physical time, the lock is released.</a:t>
            </a:r>
          </a:p>
          <a:p>
            <a:endParaRPr lang="en-US" baseline="0" dirty="0" smtClean="0"/>
          </a:p>
          <a:p>
            <a:r>
              <a:rPr lang="en-US" baseline="0" dirty="0" smtClean="0"/>
              <a:t>This means that we must wait for the lock to be free in both “physical time” and “logical time” before it can be acquired.</a:t>
            </a:r>
          </a:p>
          <a:p>
            <a:endParaRPr lang="en-US" baseline="0" dirty="0" smtClean="0"/>
          </a:p>
          <a:p>
            <a:r>
              <a:rPr lang="en-US" baseline="0" dirty="0" smtClean="0"/>
              <a:t>To enforce this, a releasing thread must store its logical clock in the lock at the time of the release, and the spinning thread must spin until its logical clock is greater than this value.</a:t>
            </a:r>
          </a:p>
          <a:p>
            <a:endParaRPr lang="en-US" baseline="0" dirty="0" smtClean="0"/>
          </a:p>
          <a:p>
            <a:r>
              <a:rPr lang="en-US" baseline="0" dirty="0" smtClean="0"/>
              <a:t>Getting this right was a bit tricky, so (click) please see the paper for more details.</a:t>
            </a:r>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54</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We’ve implementing this algorithm that I’ve</a:t>
            </a:r>
            <a:r>
              <a:rPr lang="en-US" baseline="0" dirty="0" smtClean="0"/>
              <a:t> just described, </a:t>
            </a:r>
            <a:r>
              <a:rPr lang="en-US" dirty="0" smtClean="0"/>
              <a:t>in a prototype deterministic locking framework which</a:t>
            </a:r>
            <a:r>
              <a:rPr lang="en-US" baseline="0" dirty="0" smtClean="0"/>
              <a:t> </a:t>
            </a:r>
            <a:r>
              <a:rPr lang="en-US" dirty="0" smtClean="0"/>
              <a:t>we are calling Kendo.</a:t>
            </a:r>
          </a:p>
          <a:p>
            <a:endParaRPr lang="en-US" dirty="0" smtClean="0"/>
          </a:p>
          <a:p>
            <a:r>
              <a:rPr lang="en-US" dirty="0" smtClean="0"/>
              <a:t>Kendo</a:t>
            </a:r>
            <a:r>
              <a:rPr lang="en-US" baseline="0" dirty="0" smtClean="0"/>
              <a:t> supports C and C++ multithreaded code and implements a </a:t>
            </a:r>
            <a:r>
              <a:rPr lang="en-US" baseline="0" dirty="0" smtClean="0"/>
              <a:t>subset </a:t>
            </a:r>
            <a:r>
              <a:rPr lang="en-US" baseline="0" dirty="0" smtClean="0"/>
              <a:t>of the </a:t>
            </a:r>
            <a:r>
              <a:rPr lang="en-US" baseline="0" dirty="0" err="1" smtClean="0"/>
              <a:t>pthreads</a:t>
            </a:r>
            <a:r>
              <a:rPr lang="en-US" baseline="0" dirty="0" smtClean="0"/>
              <a:t> API.</a:t>
            </a:r>
          </a:p>
          <a:p>
            <a:r>
              <a:rPr lang="en-US" baseline="0" dirty="0" smtClean="0"/>
              <a:t>But most importantly, Kendo runs efficiently on today’s commodity hardware!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Part of the reason we are able to do so, is because we use performance counters to construct our  logical clocks with low overhead.</a:t>
            </a:r>
          </a:p>
          <a:p>
            <a:endParaRPr lang="en-US" baseline="0" dirty="0" smtClean="0"/>
          </a:p>
          <a:p>
            <a:r>
              <a:rPr lang="en-US" baseline="0" dirty="0" smtClean="0"/>
              <a:t>Though, this is actually much easier said then done.  </a:t>
            </a:r>
          </a:p>
          <a:p>
            <a:endParaRPr lang="en-US" baseline="0" dirty="0" smtClean="0"/>
          </a:p>
          <a:p>
            <a:r>
              <a:rPr lang="en-US" baseline="0" dirty="0" smtClean="0"/>
              <a:t>We had to find a performance counter event that was both </a:t>
            </a:r>
            <a:r>
              <a:rPr lang="en-US" baseline="0" dirty="0" smtClean="0"/>
              <a:t>good </a:t>
            </a:r>
            <a:r>
              <a:rPr lang="en-US" baseline="0" dirty="0" smtClean="0"/>
              <a:t>at tracking a thread progress in physical time, but still remained deterministic.</a:t>
            </a:r>
          </a:p>
          <a:p>
            <a:endParaRPr lang="en-US" baseline="0" dirty="0" smtClean="0"/>
          </a:p>
          <a:p>
            <a:r>
              <a:rPr lang="en-US" baseline="0" dirty="0" smtClean="0"/>
              <a:t>Some events, such as the number of instructions </a:t>
            </a:r>
            <a:r>
              <a:rPr lang="en-US" baseline="0" dirty="0" smtClean="0"/>
              <a:t>execution</a:t>
            </a:r>
            <a:r>
              <a:rPr lang="en-US" baseline="0" dirty="0" smtClean="0"/>
              <a:t>, or the number of Loads, are good at tracking a thread’s progress, but unfortunately, did not provide deterministic results.</a:t>
            </a:r>
          </a:p>
          <a:p>
            <a:endParaRPr lang="en-US" baseline="0" dirty="0" smtClean="0"/>
          </a:p>
          <a:p>
            <a:r>
              <a:rPr lang="en-US" baseline="0" dirty="0" smtClean="0"/>
              <a:t>In the end, we found that counting the number of </a:t>
            </a:r>
            <a:r>
              <a:rPr lang="en-US" baseline="0" dirty="0" smtClean="0"/>
              <a:t>store </a:t>
            </a:r>
            <a:r>
              <a:rPr lang="en-US" baseline="0" dirty="0" smtClean="0"/>
              <a:t>instructions was both deterministic and good at tracking the progress of a thread.</a:t>
            </a:r>
          </a:p>
          <a:p>
            <a:endParaRPr lang="en-US" baseline="0" dirty="0" smtClean="0"/>
          </a:p>
          <a:p>
            <a:r>
              <a:rPr lang="en-US" baseline="0" dirty="0" smtClean="0"/>
              <a:t>Another problem was due to the fact that performance counters are not accessible to other threads.  </a:t>
            </a:r>
          </a:p>
          <a:p>
            <a:endParaRPr lang="en-US" baseline="0" dirty="0" smtClean="0"/>
          </a:p>
          <a:p>
            <a:r>
              <a:rPr lang="en-US" baseline="0" dirty="0" smtClean="0"/>
              <a:t>To work around this, Kendo registers a interrupt handler that trap every X number of stores to increment a second counter located in memory, which can be read by other threads.</a:t>
            </a:r>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55</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t>
            </a:r>
            <a:r>
              <a:rPr lang="en-US" dirty="0" smtClean="0"/>
              <a:t>evaluated Kendo on a number of</a:t>
            </a:r>
            <a:r>
              <a:rPr lang="en-US" baseline="0" dirty="0" smtClean="0"/>
              <a:t> benchmarks from the Splash2 benchmark suite.</a:t>
            </a:r>
          </a:p>
          <a:p>
            <a:endParaRPr lang="en-US" baseline="0" dirty="0" smtClean="0"/>
          </a:p>
          <a:p>
            <a:r>
              <a:rPr lang="en-US" baseline="0" dirty="0" smtClean="0"/>
              <a:t>We also include a parallelized </a:t>
            </a:r>
            <a:r>
              <a:rPr lang="en-US" baseline="0" dirty="0" err="1" smtClean="0"/>
              <a:t>quicksort</a:t>
            </a:r>
            <a:r>
              <a:rPr lang="en-US" baseline="0" dirty="0" smtClean="0"/>
              <a:t> benchmark and a parallel travelling salesman benchmark augmented to use our special </a:t>
            </a:r>
            <a:r>
              <a:rPr lang="en-US" baseline="0" dirty="0" err="1" smtClean="0"/>
              <a:t>determinisic</a:t>
            </a:r>
            <a:r>
              <a:rPr lang="en-US" baseline="0" dirty="0" smtClean="0"/>
              <a:t> lazy-read API, which allows programmers to perform lock-free reads of shared data.</a:t>
            </a:r>
          </a:p>
          <a:p>
            <a:endParaRPr lang="en-US" baseline="0" dirty="0" smtClean="0"/>
          </a:p>
          <a:p>
            <a:r>
              <a:rPr lang="en-US" baseline="0" dirty="0" smtClean="0"/>
              <a:t>It took about a day to convert the splash 2 benchmarks to use our library and to eliminate all data-races from the applications.</a:t>
            </a:r>
          </a:p>
          <a:p>
            <a:endParaRPr lang="en-US" baseline="0" dirty="0" smtClean="0"/>
          </a:p>
          <a:p>
            <a:r>
              <a:rPr lang="en-US" baseline="0" dirty="0" smtClean="0"/>
              <a:t>Also, for each of the benchmarks, we compared the program output from multiple runs, as well as the final logical clocks to check that the application was executing deterministically.</a:t>
            </a:r>
            <a:endParaRPr lang="en-US" dirty="0" smtClean="0"/>
          </a:p>
          <a:p>
            <a:endParaRPr lang="en-US" dirty="0" smtClean="0"/>
          </a:p>
          <a:p>
            <a:r>
              <a:rPr lang="en-US" baseline="0" dirty="0" smtClean="0"/>
              <a:t>The results I’m about to show are for a new, larger machine that is different from what we used for the paper.  This machine has 16-cores running at 2.4 GHz</a:t>
            </a:r>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56</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I’m going to start with the results when running with just 4 out of the 16 processors.</a:t>
            </a:r>
            <a:endParaRPr lang="en-US" dirty="0" smtClean="0"/>
          </a:p>
          <a:p>
            <a:endParaRPr lang="en-US" dirty="0" smtClean="0"/>
          </a:p>
          <a:p>
            <a:r>
              <a:rPr lang="en-US" dirty="0" smtClean="0"/>
              <a:t>On the y-axis we present the</a:t>
            </a:r>
            <a:r>
              <a:rPr lang="en-US" baseline="0" dirty="0" smtClean="0"/>
              <a:t> execution time normalized to the non-deterministic case.</a:t>
            </a:r>
            <a:endParaRPr lang="en-US" dirty="0" smtClean="0"/>
          </a:p>
          <a:p>
            <a:endParaRPr lang="en-US" dirty="0" smtClean="0"/>
          </a:p>
          <a:p>
            <a:r>
              <a:rPr lang="en-US" dirty="0" smtClean="0"/>
              <a:t>The x-axis</a:t>
            </a:r>
            <a:r>
              <a:rPr lang="en-US" baseline="0" dirty="0" smtClean="0"/>
              <a:t> list our benchmarks.  </a:t>
            </a:r>
          </a:p>
          <a:p>
            <a:endParaRPr lang="en-US" baseline="0" dirty="0" smtClean="0"/>
          </a:p>
          <a:p>
            <a:r>
              <a:rPr lang="en-US" baseline="0" dirty="0" smtClean="0"/>
              <a:t>Our overhead reaches a maximum of 57% (click) when running </a:t>
            </a:r>
            <a:r>
              <a:rPr lang="en-US" baseline="0" dirty="0" err="1" smtClean="0"/>
              <a:t>Radiosity</a:t>
            </a:r>
            <a:r>
              <a:rPr lang="en-US" baseline="0" dirty="0" smtClean="0"/>
              <a:t>.  </a:t>
            </a:r>
          </a:p>
          <a:p>
            <a:endParaRPr lang="en-US" baseline="0" dirty="0" smtClean="0"/>
          </a:p>
          <a:p>
            <a:r>
              <a:rPr lang="en-US" baseline="0" dirty="0" smtClean="0"/>
              <a:t>This high overhead is due to the fact that </a:t>
            </a:r>
            <a:r>
              <a:rPr lang="en-US" baseline="0" dirty="0" err="1" smtClean="0"/>
              <a:t>Radiosity</a:t>
            </a:r>
            <a:r>
              <a:rPr lang="en-US" baseline="0" dirty="0" smtClean="0"/>
              <a:t> is a very lock intensive program, performing close to 1 million lock acquisitions per second. </a:t>
            </a:r>
          </a:p>
          <a:p>
            <a:endParaRPr lang="en-US" baseline="0" dirty="0" smtClean="0"/>
          </a:p>
          <a:p>
            <a:r>
              <a:rPr lang="en-US" baseline="0" dirty="0" smtClean="0"/>
              <a:t>Our best benchmark is Ocean (click) with an overhead of less than 1 percent.</a:t>
            </a:r>
          </a:p>
          <a:p>
            <a:endParaRPr lang="en-US" baseline="0" dirty="0" smtClean="0"/>
          </a:p>
          <a:p>
            <a:r>
              <a:rPr lang="en-US" baseline="0" dirty="0" smtClean="0"/>
              <a:t>Across all benchmarks, we see a geometric mean (click) overhead of about 18%. </a:t>
            </a:r>
          </a:p>
        </p:txBody>
      </p:sp>
      <p:sp>
        <p:nvSpPr>
          <p:cNvPr id="4" name="Slide Number Placeholder 3"/>
          <p:cNvSpPr>
            <a:spLocks noGrp="1"/>
          </p:cNvSpPr>
          <p:nvPr>
            <p:ph type="sldNum" sz="quarter" idx="10"/>
          </p:nvPr>
        </p:nvSpPr>
        <p:spPr/>
        <p:txBody>
          <a:bodyPr/>
          <a:lstStyle/>
          <a:p>
            <a:fld id="{89C97A13-17E1-4885-ABD1-2B0C3B257A75}" type="slidenum">
              <a:rPr lang="en-US" smtClean="0"/>
              <a:pPr/>
              <a:t>57</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At 8 processors, our overheads go up slightly as the cost of performing the global wait-for-turn communication increases. We see a geometric mean overhead of 27%.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58</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At 16 processors, the mean overhead grows to 67% (click).  </a:t>
            </a:r>
          </a:p>
          <a:p>
            <a:endParaRPr lang="en-US" baseline="0" dirty="0" smtClean="0"/>
          </a:p>
          <a:p>
            <a:r>
              <a:rPr lang="en-US" baseline="0" dirty="0" smtClean="0"/>
              <a:t>Despite what may appear as a fairly high overhead, programmers using Kendo can still reach close to a 10x speedup, over the sequential versions of their applications, without introducing non-determinism.</a:t>
            </a:r>
          </a:p>
          <a:p>
            <a:endParaRPr lang="en-US" baseline="0" dirty="0" smtClean="0"/>
          </a:p>
          <a:p>
            <a:r>
              <a:rPr lang="en-US" baseline="0" dirty="0" smtClean="0"/>
              <a:t>We think that these overheads are reasonable enough that applications </a:t>
            </a:r>
            <a:r>
              <a:rPr lang="en-US" baseline="0" dirty="0" smtClean="0"/>
              <a:t>can </a:t>
            </a:r>
            <a:r>
              <a:rPr lang="en-US" baseline="0" dirty="0" smtClean="0"/>
              <a:t>be deployed with Kendo enabled.</a:t>
            </a:r>
          </a:p>
        </p:txBody>
      </p:sp>
      <p:sp>
        <p:nvSpPr>
          <p:cNvPr id="4" name="Slide Number Placeholder 3"/>
          <p:cNvSpPr>
            <a:spLocks noGrp="1"/>
          </p:cNvSpPr>
          <p:nvPr>
            <p:ph type="sldNum" sz="quarter" idx="10"/>
          </p:nvPr>
        </p:nvSpPr>
        <p:spPr/>
        <p:txBody>
          <a:bodyPr/>
          <a:lstStyle/>
          <a:p>
            <a:fld id="{89C97A13-17E1-4885-ABD1-2B0C3B257A75}" type="slidenum">
              <a:rPr lang="en-US" smtClean="0"/>
              <a:pPr/>
              <a:t>59</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also looked into the source of our overheads.</a:t>
            </a:r>
          </a:p>
          <a:p>
            <a:endParaRPr lang="en-US" baseline="0" dirty="0" smtClean="0"/>
          </a:p>
          <a:p>
            <a:r>
              <a:rPr lang="en-US" baseline="0" dirty="0" smtClean="0"/>
              <a:t>Here we see the overhead breakdown when running with 4 threads.</a:t>
            </a:r>
          </a:p>
          <a:p>
            <a:endParaRPr lang="en-US" baseline="0" dirty="0" smtClean="0"/>
          </a:p>
          <a:p>
            <a:r>
              <a:rPr lang="en-US" baseline="0" dirty="0" smtClean="0"/>
              <a:t>We see that the majority of the overhead comes in the form of waiting for a thread’s turn.</a:t>
            </a:r>
          </a:p>
          <a:p>
            <a:endParaRPr lang="en-US" baseline="0" dirty="0" smtClean="0"/>
          </a:p>
          <a:p>
            <a:r>
              <a:rPr lang="en-US" baseline="0" dirty="0" smtClean="0"/>
              <a:t>This is expected, turn-waiting is a fairly expensive operation that currently requires all-to-all communication.  </a:t>
            </a:r>
          </a:p>
          <a:p>
            <a:endParaRPr lang="en-US" baseline="0" dirty="0" smtClean="0"/>
          </a:p>
          <a:p>
            <a:r>
              <a:rPr lang="en-US" baseline="0" dirty="0" smtClean="0"/>
              <a:t>Also, this cost includes the cost of any load imbalance that may occur whenever there is a discrepancy between a thread’s logical clock and it’s actual performance in physical time.</a:t>
            </a:r>
          </a:p>
          <a:p>
            <a:endParaRPr lang="en-US" baseline="0" dirty="0" smtClean="0"/>
          </a:p>
          <a:p>
            <a:r>
              <a:rPr lang="en-US" baseline="0" dirty="0" smtClean="0"/>
              <a:t>Finally, it also includes two fairly expensive system calls to the operating system to disable and enable the performance counters.</a:t>
            </a:r>
          </a:p>
          <a:p>
            <a:endParaRPr lang="en-US" baseline="0" dirty="0" smtClean="0"/>
          </a:p>
          <a:p>
            <a:r>
              <a:rPr lang="en-US" baseline="0" dirty="0" smtClean="0"/>
              <a:t>We also see some overhead due to the interrupt handler used to increment the logical clocks on every performance counter overflow.  This overhead depends on the frequency of interrupts, which we tuned for each benchmark.</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60</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thing we</a:t>
            </a:r>
            <a:r>
              <a:rPr lang="en-US" baseline="0" dirty="0" smtClean="0"/>
              <a:t> also tried to do, is categorize different degrees of determinism and look at what guarantees they provide.</a:t>
            </a:r>
          </a:p>
          <a:p>
            <a:endParaRPr lang="en-US" baseline="0" dirty="0" smtClean="0"/>
          </a:p>
          <a:p>
            <a:r>
              <a:rPr lang="en-US" baseline="0" dirty="0" smtClean="0"/>
              <a:t>Our work provides what we call “Weak determinism”, where our guarantee is on the interleaving of lock acquisitions and other synchronization constructs. Hopefully, in this talk, we’ve shown that this can be fairly cheap to enforce on today’s commodity systems.</a:t>
            </a:r>
            <a:endParaRPr lang="en-US" dirty="0" smtClean="0"/>
          </a:p>
          <a:p>
            <a:endParaRPr lang="en-US" dirty="0" smtClean="0"/>
          </a:p>
          <a:p>
            <a:r>
              <a:rPr lang="en-US" baseline="0" dirty="0" smtClean="0"/>
              <a:t>The work we saw previously implemented what we call “Strong determinism”, where the interleaving of </a:t>
            </a:r>
            <a:r>
              <a:rPr lang="en-US" i="0" baseline="0" dirty="0" smtClean="0"/>
              <a:t>all</a:t>
            </a:r>
            <a:r>
              <a:rPr lang="en-US" i="1" baseline="0" dirty="0" smtClean="0"/>
              <a:t> </a:t>
            </a:r>
            <a:r>
              <a:rPr lang="en-US" i="0" baseline="0" dirty="0" smtClean="0"/>
              <a:t>accesses to memory is deterministic for a given input.  This is clearly very attractive but also difficult and expensive to do in software.</a:t>
            </a:r>
          </a:p>
        </p:txBody>
      </p:sp>
      <p:sp>
        <p:nvSpPr>
          <p:cNvPr id="4" name="Slide Number Placeholder 3"/>
          <p:cNvSpPr>
            <a:spLocks noGrp="1"/>
          </p:cNvSpPr>
          <p:nvPr>
            <p:ph type="sldNum" sz="quarter" idx="10"/>
          </p:nvPr>
        </p:nvSpPr>
        <p:spPr/>
        <p:txBody>
          <a:bodyPr/>
          <a:lstStyle/>
          <a:p>
            <a:fld id="{89C97A13-17E1-4885-ABD1-2B0C3B257A75}" type="slidenum">
              <a:rPr lang="en-US" smtClean="0"/>
              <a:pPr/>
              <a:t>62</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What we think is very interesting, is that weak determinism offers you the </a:t>
            </a:r>
            <a:r>
              <a:rPr lang="en-US" i="0" dirty="0" smtClean="0"/>
              <a:t>same</a:t>
            </a:r>
            <a:r>
              <a:rPr lang="en-US" i="1" dirty="0" smtClean="0"/>
              <a:t> </a:t>
            </a:r>
            <a:r>
              <a:rPr lang="en-US" i="0" dirty="0" smtClean="0"/>
              <a:t>guarantees</a:t>
            </a:r>
            <a:r>
              <a:rPr lang="en-US" i="0" baseline="0" dirty="0" smtClean="0"/>
              <a:t> as strong determinism for program executions that are data-race-free.</a:t>
            </a:r>
          </a:p>
          <a:p>
            <a:endParaRPr lang="en-US" i="0" baseline="0" dirty="0" smtClean="0"/>
          </a:p>
          <a:p>
            <a:r>
              <a:rPr lang="en-US" i="0" baseline="0" dirty="0" smtClean="0"/>
              <a:t>This is something that we think can be checked without false negatives with a happens-before race detector running in our deterministic framework.</a:t>
            </a:r>
          </a:p>
          <a:p>
            <a:endParaRPr lang="en-US" i="0" baseline="0" dirty="0" smtClean="0"/>
          </a:p>
          <a:p>
            <a:r>
              <a:rPr lang="en-US" i="0" baseline="0" dirty="0" smtClean="0"/>
              <a:t>Thus, when combined with a dynamic race detector, weak determinism offers programmers a systematic way of debugging their code, for a particular program input, no matter what the bug.</a:t>
            </a:r>
          </a:p>
          <a:p>
            <a:endParaRPr lang="en-US" i="0" baseline="0" dirty="0" smtClean="0"/>
          </a:p>
          <a:p>
            <a:r>
              <a:rPr lang="en-US" i="0" baseline="0" dirty="0" smtClean="0"/>
              <a:t>Non-data-race bugs, be it atomicity or deadlock bugs, or simpler non-concurrency related bugs, can always be reproduced in the absence of a data-race.</a:t>
            </a:r>
          </a:p>
          <a:p>
            <a:endParaRPr lang="en-US" i="0" baseline="0" dirty="0" smtClean="0"/>
          </a:p>
          <a:p>
            <a:r>
              <a:rPr lang="en-US" i="0" baseline="0" dirty="0" smtClean="0"/>
              <a:t>If a data-race exists, a race detector can identify it.  </a:t>
            </a:r>
          </a:p>
          <a:p>
            <a:endParaRPr lang="en-US" i="0" baseline="0" dirty="0" smtClean="0"/>
          </a:p>
          <a:p>
            <a:r>
              <a:rPr lang="en-US" i="0" baseline="0" dirty="0" smtClean="0"/>
              <a:t>Once fixed, the programmer can repeatedly debug his or her program until it runs deterministically for a given input.</a:t>
            </a:r>
          </a:p>
          <a:p>
            <a:endParaRPr lang="en-US" i="0" baseline="0" dirty="0" smtClean="0"/>
          </a:p>
          <a:p>
            <a:r>
              <a:rPr lang="en-US" i="0" baseline="0" dirty="0" smtClean="0"/>
              <a:t>We think that this is a very attractive debugging methodology.</a:t>
            </a:r>
          </a:p>
          <a:p>
            <a:endParaRPr lang="en-US" i="0" baseline="0" dirty="0" smtClean="0"/>
          </a:p>
          <a:p>
            <a:r>
              <a:rPr lang="en-US" i="0" baseline="0" dirty="0" smtClean="0"/>
              <a:t>In many ways (click), this resembles the model provided by </a:t>
            </a:r>
            <a:r>
              <a:rPr lang="en-US" i="0" baseline="0" dirty="0" err="1" smtClean="0"/>
              <a:t>Cilk</a:t>
            </a:r>
            <a:r>
              <a:rPr lang="en-US" i="0" baseline="0" dirty="0" smtClean="0"/>
              <a:t> and its race detector, but with support for arbitrary multithreaded code </a:t>
            </a:r>
            <a:r>
              <a:rPr lang="en-US" i="0" baseline="0" dirty="0" smtClean="0"/>
              <a:t>as well as critical </a:t>
            </a:r>
            <a:r>
              <a:rPr lang="en-US" i="0" baseline="0" dirty="0" smtClean="0"/>
              <a:t>sections that perform non-commutative updates.</a:t>
            </a:r>
            <a:endParaRPr lang="en-US" i="1" dirty="0"/>
          </a:p>
        </p:txBody>
      </p:sp>
      <p:sp>
        <p:nvSpPr>
          <p:cNvPr id="4" name="Slide Number Placeholder 3"/>
          <p:cNvSpPr>
            <a:spLocks noGrp="1"/>
          </p:cNvSpPr>
          <p:nvPr>
            <p:ph type="sldNum" sz="quarter" idx="10"/>
          </p:nvPr>
        </p:nvSpPr>
        <p:spPr/>
        <p:txBody>
          <a:bodyPr/>
          <a:lstStyle/>
          <a:p>
            <a:fld id="{89C97A13-17E1-4885-ABD1-2B0C3B257A75}" type="slidenum">
              <a:rPr lang="en-US" smtClean="0"/>
              <a:pPr/>
              <a:t>63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Now,</a:t>
            </a:r>
            <a:r>
              <a:rPr lang="en-US" sz="1200" baseline="0" dirty="0" smtClean="0"/>
              <a:t> in this benchmark, since the interleaving of these lock-protected updates can change non-deterministically from run to run, (click) different executions of the program can lead to different graph structures.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If the output is based on the resulting graph at the end of the execution, it will change non-</a:t>
            </a:r>
            <a:r>
              <a:rPr lang="en-US" sz="1200" baseline="0" dirty="0" err="1" smtClean="0"/>
              <a:t>determinsitically</a:t>
            </a:r>
            <a:r>
              <a:rPr lang="en-US" sz="1200" baseline="0" dirty="0" smtClean="0"/>
              <a:t> every time the program is executed.</a:t>
            </a:r>
            <a:endParaRPr lang="en-US" sz="1200" dirty="0" smtClean="0"/>
          </a:p>
          <a:p>
            <a:endParaRPr lang="en-US" dirty="0" smtClean="0"/>
          </a:p>
          <a:p>
            <a:r>
              <a:rPr lang="en-US" dirty="0" smtClean="0"/>
              <a:t>Unfortunately,</a:t>
            </a:r>
            <a:r>
              <a:rPr lang="en-US" baseline="0" dirty="0" smtClean="0"/>
              <a:t> because the updates are to different parts of </a:t>
            </a:r>
            <a:r>
              <a:rPr lang="en-US" baseline="0" dirty="0" smtClean="0"/>
              <a:t>one </a:t>
            </a:r>
            <a:r>
              <a:rPr lang="en-US" baseline="0" dirty="0" smtClean="0"/>
              <a:t>large shared data structure, there is little one can do to easily eliminate this non-</a:t>
            </a:r>
            <a:r>
              <a:rPr lang="en-US" baseline="0" dirty="0" err="1" smtClean="0"/>
              <a:t>determinsim</a:t>
            </a:r>
            <a:r>
              <a:rPr lang="en-US" baseline="0" dirty="0" smtClean="0"/>
              <a:t> with today’s programming idioms.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64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is non-determinism really bad?  </a:t>
            </a:r>
            <a:r>
              <a:rPr lang="en-US" baseline="0" dirty="0" smtClean="0"/>
              <a:t> </a:t>
            </a:r>
            <a:r>
              <a:rPr lang="en-US" baseline="0" dirty="0" smtClean="0"/>
              <a:t>Yes!</a:t>
            </a:r>
            <a:endParaRPr lang="en-US" baseline="0" dirty="0" smtClean="0"/>
          </a:p>
          <a:p>
            <a:endParaRPr lang="en-US" baseline="0" dirty="0" smtClean="0"/>
          </a:p>
          <a:p>
            <a:r>
              <a:rPr lang="en-US" baseline="0" dirty="0" smtClean="0"/>
              <a:t>A non-deterministic execution model makes it much harder for programmers to write applications with repeatable results.</a:t>
            </a:r>
          </a:p>
          <a:p>
            <a:endParaRPr lang="en-US" baseline="0" dirty="0" smtClean="0"/>
          </a:p>
          <a:p>
            <a:r>
              <a:rPr lang="en-US" baseline="0" dirty="0" smtClean="0"/>
              <a:t>This is important because program specification often times specify repeatability.</a:t>
            </a:r>
          </a:p>
          <a:p>
            <a:endParaRPr lang="en-US" baseline="0" dirty="0" smtClean="0"/>
          </a:p>
          <a:p>
            <a:r>
              <a:rPr lang="en-US" baseline="0" dirty="0" smtClean="0"/>
              <a:t>For example, a </a:t>
            </a:r>
            <a:r>
              <a:rPr lang="en-US" baseline="0" dirty="0" err="1" smtClean="0"/>
              <a:t>verilog</a:t>
            </a:r>
            <a:r>
              <a:rPr lang="en-US" baseline="0" dirty="0" smtClean="0"/>
              <a:t> compiler requires that the circuit it produces is exactly the same from run to run when running with the same input.  You don’t want your </a:t>
            </a:r>
            <a:r>
              <a:rPr lang="en-US" baseline="0" dirty="0" err="1" smtClean="0"/>
              <a:t>verilog</a:t>
            </a:r>
            <a:r>
              <a:rPr lang="en-US" baseline="0" dirty="0" smtClean="0"/>
              <a:t> programmer to see different timing graphs when debugging his </a:t>
            </a:r>
            <a:r>
              <a:rPr lang="en-US" baseline="0" dirty="0" err="1" smtClean="0"/>
              <a:t>verilog</a:t>
            </a:r>
            <a:r>
              <a:rPr lang="en-US" baseline="0" dirty="0" smtClean="0"/>
              <a:t> code every time he compiles it. </a:t>
            </a:r>
          </a:p>
          <a:p>
            <a:endParaRPr lang="en-US" baseline="0" dirty="0" smtClean="0"/>
          </a:p>
          <a:p>
            <a:r>
              <a:rPr lang="en-US" baseline="0" dirty="0" smtClean="0"/>
              <a:t>Also, in a fault tolerant system, you need each replica to execute deterministically with respect to one another so that you can determine which of them are executing correctly.</a:t>
            </a:r>
          </a:p>
          <a:p>
            <a:endParaRPr lang="en-US" baseline="0"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What’s worse, even if you don’t care about determinism in your output, your life is still made difficult.</a:t>
            </a:r>
          </a:p>
          <a:p>
            <a:endParaRPr lang="en-US" baseline="0" dirty="0" smtClean="0"/>
          </a:p>
          <a:p>
            <a:r>
              <a:rPr lang="en-US" baseline="0" dirty="0" smtClean="0"/>
              <a:t>Many of us have come across non-</a:t>
            </a:r>
            <a:r>
              <a:rPr lang="en-US" baseline="0" dirty="0" err="1" smtClean="0"/>
              <a:t>determistic</a:t>
            </a:r>
            <a:r>
              <a:rPr lang="en-US" baseline="0" dirty="0" smtClean="0"/>
              <a:t> </a:t>
            </a:r>
            <a:r>
              <a:rPr lang="en-US" baseline="0" dirty="0" err="1" smtClean="0"/>
              <a:t>hiesenbugs</a:t>
            </a:r>
            <a:r>
              <a:rPr lang="en-US" baseline="0" dirty="0" smtClean="0"/>
              <a:t>, where just the act of trying to observe the Bug is enough to prevent it from occurring.</a:t>
            </a:r>
          </a:p>
          <a:p>
            <a:endParaRPr lang="en-US" baseline="0" dirty="0" smtClean="0"/>
          </a:p>
          <a:p>
            <a:r>
              <a:rPr lang="en-US" baseline="0" dirty="0" smtClean="0"/>
              <a:t>But even in the case that you can reproduce the bug, fixing your program is still difficult.  </a:t>
            </a:r>
          </a:p>
          <a:p>
            <a:endParaRPr lang="en-US" baseline="0" dirty="0" smtClean="0"/>
          </a:p>
          <a:p>
            <a:r>
              <a:rPr lang="en-US" baseline="0" dirty="0" smtClean="0"/>
              <a:t>Debugging is usually a cyclic process that requires you to re-execute the application </a:t>
            </a:r>
            <a:r>
              <a:rPr lang="en-US" baseline="0" dirty="0" smtClean="0"/>
              <a:t>multiple </a:t>
            </a:r>
            <a:r>
              <a:rPr lang="en-US" baseline="0" dirty="0" smtClean="0"/>
              <a:t>times as you hone in on the source of the problem.  If the internal state of your application changes from run to run, then the value of any additional executions is greatly reduced.</a:t>
            </a:r>
          </a:p>
          <a:p>
            <a:endParaRPr lang="en-US" baseline="0" dirty="0" smtClean="0"/>
          </a:p>
          <a:p>
            <a:r>
              <a:rPr lang="en-US" baseline="0" dirty="0" smtClean="0"/>
              <a:t>(click) Finally,  you have to be extra diligent when testing non-deterministic applications.  </a:t>
            </a:r>
          </a:p>
          <a:p>
            <a:r>
              <a:rPr lang="en-US" baseline="0" dirty="0" smtClean="0"/>
              <a:t>It might not be possible to simply “diff” outputs since the output may be different ever time.</a:t>
            </a:r>
          </a:p>
          <a:p>
            <a:endParaRPr lang="en-US" baseline="0" dirty="0" smtClean="0"/>
          </a:p>
          <a:p>
            <a:r>
              <a:rPr lang="en-US" baseline="0" dirty="0" smtClean="0"/>
              <a:t>But more importantly, unlike for sequential applications, it is no longer true that passing a test once will guarantee that the test will pass again.  </a:t>
            </a:r>
          </a:p>
          <a:p>
            <a:endParaRPr lang="en-US" baseline="0" dirty="0" smtClean="0"/>
          </a:p>
          <a:p>
            <a:r>
              <a:rPr lang="en-US" baseline="0" dirty="0" smtClean="0"/>
              <a:t>Testing non-deterministic programs offers much weaker guarantees than what many of us are used to in the sequential world.</a:t>
            </a:r>
            <a:endParaRPr lang="en-US" dirty="0" smtClean="0"/>
          </a:p>
        </p:txBody>
      </p:sp>
      <p:sp>
        <p:nvSpPr>
          <p:cNvPr id="4" name="Slide Number Placeholder 3"/>
          <p:cNvSpPr>
            <a:spLocks noGrp="1"/>
          </p:cNvSpPr>
          <p:nvPr>
            <p:ph type="sldNum" sz="quarter" idx="10"/>
          </p:nvPr>
        </p:nvSpPr>
        <p:spPr/>
        <p:txBody>
          <a:bodyPr/>
          <a:lstStyle/>
          <a:p>
            <a:fld id="{89C97A13-17E1-4885-ABD1-2B0C3B257A7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So if non-determinism causes so many problems, why do we put up with a non-deterministic execution model?</a:t>
            </a:r>
          </a:p>
          <a:p>
            <a:endParaRPr lang="en-US" baseline="0" dirty="0" smtClean="0"/>
          </a:p>
          <a:p>
            <a:r>
              <a:rPr lang="en-US" baseline="0" dirty="0" smtClean="0"/>
              <a:t>Why don’t we try to present the parallel programmer with a deterministic execution model?</a:t>
            </a:r>
          </a:p>
          <a:p>
            <a:endParaRPr lang="en-US" baseline="0" dirty="0" smtClean="0"/>
          </a:p>
          <a:p>
            <a:r>
              <a:rPr lang="en-US" baseline="0" dirty="0" smtClean="0"/>
              <a:t>In the case of a well synchronized lock-based programs, we can make a program run deterministically by enforcing a single interleaving of critical sections, and not any others.</a:t>
            </a:r>
          </a:p>
          <a:p>
            <a:endParaRPr lang="en-US" baseline="0" dirty="0" smtClean="0"/>
          </a:p>
          <a:p>
            <a:r>
              <a:rPr lang="en-US" baseline="0" dirty="0" smtClean="0"/>
              <a:t>For example, we can allow this ordering (click), but not this (click).</a:t>
            </a:r>
          </a:p>
          <a:p>
            <a:endParaRPr lang="en-US" baseline="0" dirty="0" smtClean="0"/>
          </a:p>
          <a:p>
            <a:r>
              <a:rPr lang="en-US" baseline="0" dirty="0" smtClean="0"/>
              <a:t>You might think that this will kill your performance, but, in this talk we will show that we can dynamically construct an interleaving that has little impact on the performance of many benchmarks.</a:t>
            </a:r>
          </a:p>
        </p:txBody>
      </p:sp>
      <p:sp>
        <p:nvSpPr>
          <p:cNvPr id="4" name="Slide Number Placeholder 3"/>
          <p:cNvSpPr>
            <a:spLocks noGrp="1"/>
          </p:cNvSpPr>
          <p:nvPr>
            <p:ph type="sldNum" sz="quarter" idx="10"/>
          </p:nvPr>
        </p:nvSpPr>
        <p:spPr/>
        <p:txBody>
          <a:bodyPr/>
          <a:lstStyle/>
          <a:p>
            <a:fld id="{89C97A13-17E1-4885-ABD1-2B0C3B257A7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15" name="Rounded Rectangle 14"/>
          <p:cNvSpPr/>
          <p:nvPr/>
        </p:nvSpPr>
        <p:spPr>
          <a:xfrm>
            <a:off x="0" y="0"/>
            <a:ext cx="9134856" cy="6848856"/>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innerShdw blurRad="215900" dist="38100" dir="2700000">
              <a:prstClr val="black">
                <a:alpha val="32000"/>
              </a:prst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304800" y="609600"/>
            <a:ext cx="8458200" cy="1828800"/>
          </a:xfrm>
          <a:prstGeom prst="rect">
            <a:avLst/>
          </a:prstGeom>
          <a:ln>
            <a:noFill/>
          </a:ln>
        </p:spPr>
        <p:txBody>
          <a:bodyPr lIns="45720" rIns="45720" bIns="45720"/>
          <a:lstStyle>
            <a:lvl1pPr algn="ctr">
              <a:defRPr sz="4500" b="1">
                <a:solidFill>
                  <a:srgbClr val="D97F11"/>
                </a:solidFill>
                <a:effectLst>
                  <a:outerShdw blurRad="114300" dist="25400" dir="4620000" algn="tl" rotWithShape="0">
                    <a:prstClr val="black">
                      <a:alpha val="40000"/>
                    </a:prstClr>
                  </a:outerShdw>
                </a:effectLst>
              </a:defRPr>
            </a:lvl1pPr>
            <a:extLst/>
          </a:lstStyle>
          <a:p>
            <a:r>
              <a:rPr kumimoji="0" lang="en-US" dirty="0" smtClean="0"/>
              <a:t>Click to edit Master title style</a:t>
            </a:r>
            <a:endParaRPr kumimoji="0" lang="en-US" dirty="0"/>
          </a:p>
        </p:txBody>
      </p:sp>
      <p:sp>
        <p:nvSpPr>
          <p:cNvPr id="20" name="Subtitle 19"/>
          <p:cNvSpPr>
            <a:spLocks noGrp="1"/>
          </p:cNvSpPr>
          <p:nvPr>
            <p:ph type="subTitle" idx="1"/>
          </p:nvPr>
        </p:nvSpPr>
        <p:spPr>
          <a:xfrm>
            <a:off x="381000" y="3124200"/>
            <a:ext cx="5562600" cy="3124200"/>
          </a:xfrm>
        </p:spPr>
        <p:txBody>
          <a:bodyPr lIns="182880" tIns="0"/>
          <a:lstStyle>
            <a:lvl1pPr marL="36576" indent="0" algn="l">
              <a:spcBef>
                <a:spcPts val="0"/>
              </a:spcBef>
              <a:buNone/>
              <a:defRPr sz="2000">
                <a:solidFill>
                  <a:schemeClr val="tx1">
                    <a:lumMod val="85000"/>
                    <a:lumOff val="1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pic>
        <p:nvPicPr>
          <p:cNvPr id="9" name="Picture 7" descr="csail"/>
          <p:cNvPicPr>
            <a:picLocks noChangeAspect="1" noChangeArrowheads="1"/>
          </p:cNvPicPr>
          <p:nvPr userDrawn="1"/>
        </p:nvPicPr>
        <p:blipFill>
          <a:blip r:embed="rId2">
            <a:clrChange>
              <a:clrFrom>
                <a:srgbClr val="FFFFFF"/>
              </a:clrFrom>
              <a:clrTo>
                <a:srgbClr val="FFFFFF">
                  <a:alpha val="0"/>
                </a:srgbClr>
              </a:clrTo>
            </a:clrChange>
          </a:blip>
          <a:stretch>
            <a:fillRect/>
          </a:stretch>
        </p:blipFill>
        <p:spPr bwMode="auto">
          <a:xfrm>
            <a:off x="5105400" y="3048000"/>
            <a:ext cx="3619324" cy="2466966"/>
          </a:xfrm>
          <a:prstGeom prst="rect">
            <a:avLst/>
          </a:prstGeom>
          <a:noFill/>
          <a:ln>
            <a:noFill/>
          </a:ln>
          <a:effectLst>
            <a:outerShdw blurRad="139700" dir="3600000" sx="101000" sy="101000" algn="tl" rotWithShape="0">
              <a:prstClr val="black">
                <a:alpha val="51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6" name="Slide Number Placeholder 5"/>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a:prstGeom prst="rect">
            <a:avLst/>
          </a:prstGeo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6" name="Slide Number Placeholder 5"/>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762000"/>
          </a:xfrm>
          <a:prstGeom prst="rect">
            <a:avLst/>
          </a:prstGeom>
          <a:ln>
            <a:noFill/>
          </a:ln>
        </p:spPr>
        <p:txBody>
          <a:bodyPr/>
          <a:lstStyle>
            <a:lvl1pPr>
              <a:defRPr b="1">
                <a:ln>
                  <a:noFill/>
                </a:ln>
                <a:solidFill>
                  <a:schemeClr val="accent1">
                    <a:lumMod val="75000"/>
                  </a:schemeClr>
                </a:solidFill>
                <a:effectLst>
                  <a:outerShdw blurRad="63500" dist="25400" dir="2700000" algn="tl" rotWithShape="0">
                    <a:prstClr val="black">
                      <a:alpha val="40000"/>
                    </a:prstClr>
                  </a:outerShdw>
                </a:effectLst>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200">
                <a:latin typeface="Tahoma" pitchFamily="34" charset="0"/>
                <a:ea typeface="Tahoma" pitchFamily="34" charset="0"/>
                <a:cs typeface="Tahoma" pitchFamily="34" charset="0"/>
              </a:defRPr>
            </a:lvl1pPr>
            <a:lvl2pPr>
              <a:defRPr sz="1800">
                <a:latin typeface="Tahoma" pitchFamily="34" charset="0"/>
                <a:ea typeface="Tahoma" pitchFamily="34" charset="0"/>
                <a:cs typeface="Tahoma" pitchFamily="34" charset="0"/>
              </a:defRPr>
            </a:lvl2pPr>
            <a:lvl3pPr>
              <a:defRPr sz="1700">
                <a:latin typeface="Tahoma" pitchFamily="34" charset="0"/>
                <a:ea typeface="Tahoma" pitchFamily="34" charset="0"/>
                <a:cs typeface="Tahoma" pitchFamily="34" charset="0"/>
              </a:defRPr>
            </a:lvl3pPr>
            <a:lvl4pPr>
              <a:defRPr sz="1600">
                <a:latin typeface="Tahoma" pitchFamily="34" charset="0"/>
                <a:ea typeface="Tahoma" pitchFamily="34" charset="0"/>
                <a:cs typeface="Tahoma" pitchFamily="34" charset="0"/>
              </a:defRPr>
            </a:lvl4pPr>
            <a:lvl5pPr>
              <a:defRPr sz="1500">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848600" y="6400800"/>
            <a:ext cx="685800" cy="271462"/>
          </a:xfrm>
          <a:prstGeom prst="rect">
            <a:avLst/>
          </a:prstGeom>
          <a:ln/>
        </p:spPr>
        <p:txBody>
          <a:bodyPr/>
          <a:lstStyle>
            <a:lvl1pPr>
              <a:defRPr/>
            </a:lvl1pPr>
          </a:lstStyle>
          <a:p>
            <a:pPr>
              <a:defRPr/>
            </a:pPr>
            <a:fld id="{B7BFF4C7-3CD3-4819-AAD5-4A93CCB5554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763000" cy="5334000"/>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a:xfrm>
            <a:off x="8001000" y="6358484"/>
            <a:ext cx="533400" cy="441325"/>
          </a:xfrm>
          <a:prstGeom prst="rect">
            <a:avLst/>
          </a:prstGeom>
        </p:spPr>
        <p:txBody>
          <a:bodyPr/>
          <a:lstStyle>
            <a:lvl1pPr>
              <a:defRPr sz="1400"/>
            </a:lvl1pPr>
            <a:extLst/>
          </a:lstStyle>
          <a:p>
            <a:fld id="{91974DF9-AD47-4691-BA21-BBFCE3637A9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a:prstGeom prst="rect">
            <a:avLst/>
          </a:prstGeo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6" name="Slide Number Placeholder 5"/>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70560"/>
          </a:xfrm>
          <a:prstGeom prst="rect">
            <a:avLst/>
          </a:prstGeo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7" name="Slide Number Placeholder 6"/>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8" name="Footer Placeholder 7"/>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9" name="Slide Number Placeholder 8"/>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70560"/>
          </a:xfrm>
          <a:prstGeom prst="rect">
            <a:avLst/>
          </a:prstGeo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4" name="Footer Placeholder 3"/>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5" name="Slide Number Placeholder 4"/>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3" name="Footer Placeholder 2"/>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4" name="Slide Number Placeholder 3"/>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a:prstGeom prst="rect">
            <a:avLst/>
          </a:prstGeo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7" name="Slide Number Placeholder 6"/>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a:prstGeom prst="rect">
            <a:avLst/>
          </a:prstGeo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extLst/>
          </a:lstStyle>
          <a:p>
            <a:endParaRPr kumimoji="0" lang="en-US"/>
          </a:p>
        </p:txBody>
      </p:sp>
      <p:sp>
        <p:nvSpPr>
          <p:cNvPr id="7" name="Slide Number Placeholder 6"/>
          <p:cNvSpPr>
            <a:spLocks noGrp="1"/>
          </p:cNvSpPr>
          <p:nvPr>
            <p:ph type="sldNum" sz="quarter" idx="12"/>
          </p:nvPr>
        </p:nvSpPr>
        <p:spPr>
          <a:xfrm>
            <a:off x="7467600" y="4114800"/>
            <a:ext cx="457200" cy="365125"/>
          </a:xfrm>
          <a:prstGeom prst="rect">
            <a:avLst/>
          </a:prstGeom>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Rounded Rectangle 5"/>
          <p:cNvSpPr/>
          <p:nvPr userDrawn="1"/>
        </p:nvSpPr>
        <p:spPr>
          <a:xfrm>
            <a:off x="0" y="0"/>
            <a:ext cx="9134856" cy="6848856"/>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innerShdw blurRad="215900" dist="38100" dir="2700000">
              <a:prstClr val="black">
                <a:alpha val="32000"/>
              </a:prst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Text Placeholder 3"/>
          <p:cNvSpPr>
            <a:spLocks noGrp="1"/>
          </p:cNvSpPr>
          <p:nvPr>
            <p:ph type="body" idx="1"/>
          </p:nvPr>
        </p:nvSpPr>
        <p:spPr>
          <a:xfrm>
            <a:off x="228600" y="1066800"/>
            <a:ext cx="8763000" cy="5254752"/>
          </a:xfrm>
          <a:prstGeom prst="rect">
            <a:avLst/>
          </a:prstGeom>
        </p:spPr>
        <p:txBody>
          <a:bodyPr vert="horz" lIns="182880" tIns="9144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8" name="Picture 7" descr="csail"/>
          <p:cNvPicPr>
            <a:picLocks noChangeAspect="1" noChangeArrowheads="1"/>
          </p:cNvPicPr>
          <p:nvPr userDrawn="1"/>
        </p:nvPicPr>
        <p:blipFill>
          <a:blip r:embed="rId14">
            <a:clrChange>
              <a:clrFrom>
                <a:srgbClr val="FFFFFF"/>
              </a:clrFrom>
              <a:clrTo>
                <a:srgbClr val="FFFFFF">
                  <a:alpha val="0"/>
                </a:srgbClr>
              </a:clrTo>
            </a:clrChange>
          </a:blip>
          <a:stretch>
            <a:fillRect/>
          </a:stretch>
        </p:blipFill>
        <p:spPr bwMode="auto">
          <a:xfrm>
            <a:off x="8305800" y="6220723"/>
            <a:ext cx="823165" cy="561078"/>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latinLnBrk="0" hangingPunct="1">
        <a:spcBef>
          <a:spcPct val="0"/>
        </a:spcBef>
        <a:buNone/>
        <a:defRPr kumimoji="0" sz="34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2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0.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305800" cy="1447800"/>
          </a:xfrm>
          <a:ln>
            <a:noFill/>
          </a:ln>
        </p:spPr>
        <p:txBody>
          <a:bodyPr/>
          <a:lstStyle/>
          <a:p>
            <a:r>
              <a:rPr lang="en-US" sz="3600" dirty="0" smtClean="0">
                <a:solidFill>
                  <a:schemeClr val="accent1">
                    <a:lumMod val="75000"/>
                  </a:schemeClr>
                </a:solidFill>
              </a:rPr>
              <a:t>Kendo: Efficient Deterministic Multithreading in Software</a:t>
            </a:r>
            <a:endParaRPr lang="en-US" sz="3600" dirty="0">
              <a:solidFill>
                <a:schemeClr val="accent1">
                  <a:lumMod val="75000"/>
                </a:schemeClr>
              </a:solidFill>
            </a:endParaRPr>
          </a:p>
        </p:txBody>
      </p:sp>
      <p:sp>
        <p:nvSpPr>
          <p:cNvPr id="3" name="Subtitle 2"/>
          <p:cNvSpPr>
            <a:spLocks noGrp="1"/>
          </p:cNvSpPr>
          <p:nvPr>
            <p:ph type="subTitle" idx="1"/>
          </p:nvPr>
        </p:nvSpPr>
        <p:spPr>
          <a:xfrm>
            <a:off x="381000" y="3200400"/>
            <a:ext cx="5486400" cy="2971800"/>
          </a:xfrm>
        </p:spPr>
        <p:txBody>
          <a:bodyPr>
            <a:normAutofit/>
          </a:bodyPr>
          <a:lstStyle/>
          <a:p>
            <a:pPr fontAlgn="base"/>
            <a:r>
              <a:rPr lang="en-US" b="1" dirty="0" err="1" smtClean="0"/>
              <a:t>Marek</a:t>
            </a:r>
            <a:r>
              <a:rPr lang="en-US" b="1" dirty="0" smtClean="0"/>
              <a:t> </a:t>
            </a:r>
            <a:r>
              <a:rPr lang="en-US" b="1" dirty="0" err="1" smtClean="0"/>
              <a:t>Olszewski</a:t>
            </a:r>
            <a:endParaRPr lang="en-US" b="1" dirty="0" smtClean="0"/>
          </a:p>
          <a:p>
            <a:pPr fontAlgn="base"/>
            <a:r>
              <a:rPr lang="en-US" dirty="0" smtClean="0"/>
              <a:t>Jason </a:t>
            </a:r>
            <a:r>
              <a:rPr lang="en-US" dirty="0" err="1" smtClean="0"/>
              <a:t>Ansel</a:t>
            </a:r>
            <a:endParaRPr lang="en-US" dirty="0" smtClean="0"/>
          </a:p>
          <a:p>
            <a:pPr fontAlgn="base"/>
            <a:r>
              <a:rPr lang="en-US" dirty="0" err="1" smtClean="0"/>
              <a:t>Saman</a:t>
            </a:r>
            <a:r>
              <a:rPr lang="en-US" dirty="0" smtClean="0"/>
              <a:t> </a:t>
            </a:r>
            <a:r>
              <a:rPr lang="en-US" dirty="0" err="1" smtClean="0"/>
              <a:t>Amarasinghe</a:t>
            </a:r>
            <a:endParaRPr lang="en-US" dirty="0" smtClean="0"/>
          </a:p>
          <a:p>
            <a:pPr fontAlgn="base"/>
            <a:r>
              <a:rPr lang="en-US" dirty="0" smtClean="0"/>
              <a:t> </a:t>
            </a:r>
          </a:p>
          <a:p>
            <a:pPr fontAlgn="base"/>
            <a:r>
              <a:rPr lang="en-US" dirty="0" smtClean="0"/>
              <a:t>Commit Group</a:t>
            </a:r>
          </a:p>
          <a:p>
            <a:pPr fontAlgn="base"/>
            <a:r>
              <a:rPr lang="en-US" dirty="0" smtClean="0"/>
              <a:t>Computer Science and Artificial Intelligence Laboratory</a:t>
            </a:r>
          </a:p>
          <a:p>
            <a:pPr fontAlgn="base"/>
            <a:r>
              <a:rPr lang="en-US" dirty="0" smtClean="0"/>
              <a:t>Massachusetts Institute of Technology</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4572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51" name="Line 15"/>
          <p:cNvSpPr>
            <a:spLocks noChangeShapeType="1"/>
          </p:cNvSpPr>
          <p:nvPr/>
        </p:nvSpPr>
        <p:spPr bwMode="auto">
          <a:xfrm>
            <a:off x="5410200" y="1981200"/>
            <a:ext cx="0" cy="381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6"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8"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9"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21" name="Rounded Rectangle 20"/>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
        <p:nvSpPr>
          <p:cNvPr id="13" name="Rectangle 2"/>
          <p:cNvSpPr>
            <a:spLocks noGrp="1" noChangeArrowheads="1"/>
          </p:cNvSpPr>
          <p:nvPr>
            <p:ph type="title"/>
          </p:nvPr>
        </p:nvSpPr>
        <p:spPr>
          <a:xfrm>
            <a:off x="228600" y="152400"/>
            <a:ext cx="8763000" cy="762000"/>
          </a:xfrm>
        </p:spPr>
        <p:txBody>
          <a:bodyPr/>
          <a:lstStyle/>
          <a:p>
            <a:r>
              <a:rPr lang="en-US" dirty="0" smtClean="0"/>
              <a:t>Token Algorithm</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533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51" name="Line 15"/>
          <p:cNvSpPr>
            <a:spLocks noChangeShapeType="1"/>
          </p:cNvSpPr>
          <p:nvPr/>
        </p:nvSpPr>
        <p:spPr bwMode="auto">
          <a:xfrm>
            <a:off x="5410200" y="1981200"/>
            <a:ext cx="0" cy="609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0"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1"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13" name="Rounded Rectangle 12"/>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
        <p:nvSpPr>
          <p:cNvPr id="15" name="Rectangle 2"/>
          <p:cNvSpPr>
            <a:spLocks noGrp="1" noChangeArrowheads="1"/>
          </p:cNvSpPr>
          <p:nvPr>
            <p:ph type="title"/>
          </p:nvPr>
        </p:nvSpPr>
        <p:spPr>
          <a:xfrm>
            <a:off x="228600" y="152400"/>
            <a:ext cx="8763000" cy="762000"/>
          </a:xfrm>
        </p:spPr>
        <p:txBody>
          <a:bodyPr/>
          <a:lstStyle/>
          <a:p>
            <a:r>
              <a:rPr lang="en-US" dirty="0" smtClean="0"/>
              <a:t>Token Algorithm</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609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51" name="Line 15"/>
          <p:cNvSpPr>
            <a:spLocks noChangeShapeType="1"/>
          </p:cNvSpPr>
          <p:nvPr/>
        </p:nvSpPr>
        <p:spPr bwMode="auto">
          <a:xfrm>
            <a:off x="5410200" y="1981200"/>
            <a:ext cx="0" cy="990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0"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1"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13" name="Rounded Rectangle 12"/>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
        <p:nvSpPr>
          <p:cNvPr id="14" name="Rectangle 2"/>
          <p:cNvSpPr>
            <a:spLocks noGrp="1" noChangeArrowheads="1"/>
          </p:cNvSpPr>
          <p:nvPr>
            <p:ph type="title"/>
          </p:nvPr>
        </p:nvSpPr>
        <p:spPr>
          <a:xfrm>
            <a:off x="228600" y="152400"/>
            <a:ext cx="8763000" cy="762000"/>
          </a:xfrm>
        </p:spPr>
        <p:txBody>
          <a:bodyPr/>
          <a:lstStyle/>
          <a:p>
            <a:r>
              <a:rPr lang="en-US" dirty="0" smtClean="0"/>
              <a:t>Token Algorithm</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990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51" name="Line 15"/>
          <p:cNvSpPr>
            <a:spLocks noChangeShapeType="1"/>
          </p:cNvSpPr>
          <p:nvPr/>
        </p:nvSpPr>
        <p:spPr bwMode="auto">
          <a:xfrm>
            <a:off x="5410200" y="19812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0"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1" name="Rectangle 2"/>
          <p:cNvSpPr>
            <a:spLocks noGrp="1" noChangeArrowheads="1"/>
          </p:cNvSpPr>
          <p:nvPr>
            <p:ph type="title"/>
          </p:nvPr>
        </p:nvSpPr>
        <p:spPr>
          <a:xfrm>
            <a:off x="228600" y="152400"/>
            <a:ext cx="8763000" cy="762000"/>
          </a:xfrm>
        </p:spPr>
        <p:txBody>
          <a:bodyPr/>
          <a:lstStyle/>
          <a:p>
            <a:r>
              <a:rPr lang="en-US" dirty="0" smtClean="0"/>
              <a:t>Token Algorithm</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524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2"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3"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6" name="Rectangle 2"/>
          <p:cNvSpPr>
            <a:spLocks noGrp="1" noChangeArrowheads="1"/>
          </p:cNvSpPr>
          <p:nvPr>
            <p:ph type="title"/>
          </p:nvPr>
        </p:nvSpPr>
        <p:spPr>
          <a:xfrm>
            <a:off x="228600" y="152400"/>
            <a:ext cx="8763000" cy="762000"/>
          </a:xfrm>
        </p:spPr>
        <p:txBody>
          <a:bodyPr/>
          <a:lstStyle/>
          <a:p>
            <a:r>
              <a:rPr lang="en-US" dirty="0" smtClean="0"/>
              <a:t>Token Algorithm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524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wait_for_token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12" name="Rounded Rectangle 11"/>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3" name="Circular Arrow 12"/>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5"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16" name="Title 15"/>
          <p:cNvSpPr>
            <a:spLocks noGrp="1"/>
          </p:cNvSpPr>
          <p:nvPr>
            <p:ph type="title"/>
          </p:nvPr>
        </p:nvSpPr>
        <p:spPr/>
        <p:txBody>
          <a:bodyPr/>
          <a:lstStyle/>
          <a:p>
            <a:r>
              <a:rPr lang="en-US" dirty="0" smtClean="0"/>
              <a:t>Token Algorithm</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828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wait_for_token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Rounded Rectangle 11"/>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3" name="Circular Arrow 12"/>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5"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133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wait_for_token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Rounded Rectangle 11"/>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3" name="Circular Arrow 12"/>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5"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286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676400" y="4004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13" name="Rounded Rectangle 12"/>
          <p:cNvSpPr/>
          <p:nvPr/>
        </p:nvSpPr>
        <p:spPr>
          <a:xfrm>
            <a:off x="3001920" y="41893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rot="10800000" flipH="1" flipV="1">
            <a:off x="685800" y="4648200"/>
            <a:ext cx="1981200" cy="838200"/>
          </a:xfrm>
          <a:prstGeom prst="wedgeRoundRectCallout">
            <a:avLst>
              <a:gd name="adj1" fmla="val 21082"/>
              <a:gd name="adj2" fmla="val -78088"/>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wait_for_token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15" name="Rounded Rectangle 14"/>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Circular Arrow 15"/>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8"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286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676400" y="4004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13" name="Rounded Rectangle 12"/>
          <p:cNvSpPr/>
          <p:nvPr/>
        </p:nvSpPr>
        <p:spPr>
          <a:xfrm>
            <a:off x="3009669" y="4189397"/>
            <a:ext cx="381000" cy="763603"/>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rot="10800000" flipH="1" flipV="1">
            <a:off x="685800" y="4648200"/>
            <a:ext cx="1981200" cy="838200"/>
          </a:xfrm>
          <a:prstGeom prst="wedgeRoundRectCallout">
            <a:avLst>
              <a:gd name="adj1" fmla="val 21082"/>
              <a:gd name="adj2" fmla="val -78088"/>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wait_for_token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15" name="Rounded Rectangle 14"/>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Circular Arrow 15"/>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8"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Example</a:t>
            </a:r>
          </a:p>
        </p:txBody>
      </p:sp>
      <p:sp>
        <p:nvSpPr>
          <p:cNvPr id="19459" name="Rectangle 3"/>
          <p:cNvSpPr>
            <a:spLocks noGrp="1" noChangeArrowheads="1"/>
          </p:cNvSpPr>
          <p:nvPr>
            <p:ph type="body" idx="1"/>
          </p:nvPr>
        </p:nvSpPr>
        <p:spPr>
          <a:xfrm>
            <a:off x="457200" y="962526"/>
            <a:ext cx="8534400" cy="1323474"/>
          </a:xfrm>
        </p:spPr>
        <p:txBody>
          <a:bodyPr>
            <a:normAutofit/>
          </a:bodyPr>
          <a:lstStyle/>
          <a:p>
            <a:pPr>
              <a:lnSpc>
                <a:spcPct val="120000"/>
              </a:lnSpc>
              <a:spcBef>
                <a:spcPts val="600"/>
              </a:spcBef>
              <a:spcAft>
                <a:spcPts val="100"/>
              </a:spcAft>
            </a:pPr>
            <a:r>
              <a:rPr lang="en-US" dirty="0" smtClean="0"/>
              <a:t>Simple </a:t>
            </a:r>
            <a:r>
              <a:rPr lang="en-US" dirty="0" err="1" smtClean="0"/>
              <a:t>OpenMP</a:t>
            </a:r>
            <a:r>
              <a:rPr lang="en-US" dirty="0" smtClean="0"/>
              <a:t> Parallel Code:</a:t>
            </a:r>
          </a:p>
          <a:p>
            <a:pPr lvl="1">
              <a:lnSpc>
                <a:spcPct val="120000"/>
              </a:lnSpc>
              <a:spcBef>
                <a:spcPts val="600"/>
              </a:spcBef>
              <a:spcAft>
                <a:spcPts val="100"/>
              </a:spcAft>
              <a:buNone/>
            </a:pPr>
            <a:endParaRPr lang="en-US" dirty="0" smtClean="0"/>
          </a:p>
        </p:txBody>
      </p:sp>
      <p:sp>
        <p:nvSpPr>
          <p:cNvPr id="45" name="Rounded Rectangle 44"/>
          <p:cNvSpPr/>
          <p:nvPr/>
        </p:nvSpPr>
        <p:spPr>
          <a:xfrm>
            <a:off x="838200" y="1676400"/>
            <a:ext cx="5638800" cy="2362200"/>
          </a:xfrm>
          <a:prstGeom prst="roundRect">
            <a:avLst/>
          </a:prstGeom>
          <a:gradFill>
            <a:gsLst>
              <a:gs pos="0">
                <a:srgbClr val="BDCEE1"/>
              </a:gs>
              <a:gs pos="25000">
                <a:srgbClr val="B9CCE1"/>
              </a:gs>
              <a:gs pos="100000">
                <a:srgbClr val="E6EDF6"/>
              </a:gs>
            </a:gsLst>
          </a:gradFill>
        </p:spPr>
        <p:style>
          <a:lnRef idx="1">
            <a:schemeClr val="accent3"/>
          </a:lnRef>
          <a:fillRef idx="2">
            <a:schemeClr val="accent3"/>
          </a:fillRef>
          <a:effectRef idx="1">
            <a:schemeClr val="accent3"/>
          </a:effectRef>
          <a:fontRef idx="minor">
            <a:schemeClr val="dk1"/>
          </a:fontRef>
        </p:style>
        <p:txBody>
          <a:bodyPr lIns="182880" tIns="182880" rtlCol="0" anchor="ctr"/>
          <a:lstStyle/>
          <a:p>
            <a:r>
              <a:rPr lang="en-GB" sz="1600" dirty="0" smtClean="0">
                <a:solidFill>
                  <a:schemeClr val="tx1"/>
                </a:solidFill>
                <a:latin typeface="Consolas" pitchFamily="49" charset="0"/>
              </a:rPr>
              <a:t>double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0.0;</a:t>
            </a:r>
          </a:p>
          <a:p>
            <a:endParaRPr lang="en-GB" sz="1600" dirty="0" smtClean="0">
              <a:solidFill>
                <a:schemeClr val="tx1"/>
              </a:solidFill>
              <a:latin typeface="Consolas" pitchFamily="49" charset="0"/>
            </a:endParaRPr>
          </a:p>
          <a:p>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pragma</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omp</a:t>
            </a:r>
            <a:r>
              <a:rPr lang="en-GB" sz="1600" dirty="0" smtClean="0">
                <a:solidFill>
                  <a:schemeClr val="tx1"/>
                </a:solidFill>
                <a:latin typeface="Consolas" pitchFamily="49" charset="0"/>
              </a:rPr>
              <a:t> parallel for reduction(+: sum)</a:t>
            </a:r>
          </a:p>
          <a:p>
            <a:r>
              <a:rPr lang="en-GB" sz="1600" dirty="0" smtClean="0">
                <a:solidFill>
                  <a:schemeClr val="tx1"/>
                </a:solidFill>
                <a:latin typeface="Consolas" pitchFamily="49" charset="0"/>
              </a:rPr>
              <a:t>for (</a:t>
            </a:r>
            <a:r>
              <a:rPr lang="en-GB" sz="1600" dirty="0" err="1" smtClean="0">
                <a:solidFill>
                  <a:schemeClr val="tx1"/>
                </a:solidFill>
                <a:latin typeface="Consolas" pitchFamily="49" charset="0"/>
              </a:rPr>
              <a:t>int</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 1;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&lt; 10000000;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a:t>
            </a:r>
          </a:p>
          <a:p>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1.0 /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a:t>
            </a:r>
          </a:p>
          <a:p>
            <a:endParaRPr lang="en-GB" sz="1600" dirty="0" smtClean="0">
              <a:solidFill>
                <a:schemeClr val="tx1"/>
              </a:solidFill>
              <a:latin typeface="Consolas" pitchFamily="49" charset="0"/>
            </a:endParaRPr>
          </a:p>
          <a:p>
            <a:r>
              <a:rPr lang="en-GB" sz="1600" dirty="0" err="1" smtClean="0">
                <a:solidFill>
                  <a:schemeClr val="tx1"/>
                </a:solidFill>
                <a:latin typeface="Consolas" pitchFamily="49" charset="0"/>
              </a:rPr>
              <a:t>printf</a:t>
            </a:r>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%.64g\n”,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a:t>
            </a:r>
          </a:p>
          <a:p>
            <a:pPr algn="ct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286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676400" y="4004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13" name="Rounded Rectangle 12"/>
          <p:cNvSpPr/>
          <p:nvPr/>
        </p:nvSpPr>
        <p:spPr>
          <a:xfrm>
            <a:off x="3009669" y="4189397"/>
            <a:ext cx="381000" cy="763603"/>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rot="10800000" flipH="1" flipV="1">
            <a:off x="685800" y="4648200"/>
            <a:ext cx="1981200" cy="838200"/>
          </a:xfrm>
          <a:prstGeom prst="wedgeRoundRectCallout">
            <a:avLst>
              <a:gd name="adj1" fmla="val 21082"/>
              <a:gd name="adj2" fmla="val -78088"/>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wait_for_token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a:p>
            <a:pPr>
              <a:buFontTx/>
              <a:buNone/>
            </a:pPr>
            <a:r>
              <a:rPr lang="en-US" sz="1300" dirty="0" err="1" smtClean="0">
                <a:solidFill>
                  <a:srgbClr val="3399FF"/>
                </a:solidFill>
                <a:latin typeface="Bitstream Vera Sans Mono" pitchFamily="49" charset="0"/>
              </a:rPr>
              <a:t>pass_token</a:t>
            </a:r>
            <a:r>
              <a:rPr lang="en-US" sz="1300" dirty="0" smtClean="0">
                <a:solidFill>
                  <a:srgbClr val="3399FF"/>
                </a:solidFill>
                <a:latin typeface="Bitstream Vera Sans Mono" pitchFamily="49" charset="0"/>
              </a:rPr>
              <a:t>()</a:t>
            </a:r>
          </a:p>
        </p:txBody>
      </p:sp>
      <p:sp>
        <p:nvSpPr>
          <p:cNvPr id="15" name="Rounded Rectangle 14"/>
          <p:cNvSpPr/>
          <p:nvPr/>
        </p:nvSpPr>
        <p:spPr>
          <a:xfrm>
            <a:off x="3352800" y="19050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Circular Arrow 15"/>
          <p:cNvSpPr/>
          <p:nvPr/>
        </p:nvSpPr>
        <p:spPr>
          <a:xfrm>
            <a:off x="3695055" y="41457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8"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3.33333E-6 -4.44444E-6 L 0.24583 -4.44444E-6 " pathEditMode="relative" rAng="0" ptsTypes="AA">
                                      <p:cBhvr>
                                        <p:cTn id="6" dur="2000" fill="hold"/>
                                        <p:tgtEl>
                                          <p:spTgt spid="15"/>
                                        </p:tgtEl>
                                        <p:attrNameLst>
                                          <p:attrName>ppt_x</p:attrName>
                                          <p:attrName>ppt_y</p:attrName>
                                        </p:attrNameLst>
                                      </p:cBhvr>
                                      <p:rCtr x="1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286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solidFill>
                  <a:srgbClr val="3399FF"/>
                </a:solidFill>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676400" y="4004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13" name="Rounded Rectangle 12"/>
          <p:cNvSpPr/>
          <p:nvPr/>
        </p:nvSpPr>
        <p:spPr>
          <a:xfrm>
            <a:off x="3009669" y="4189397"/>
            <a:ext cx="381000" cy="763603"/>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5600055" y="1897251"/>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7"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286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solidFill>
                  <a:srgbClr val="3399FF"/>
                </a:solidFill>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676400" y="4004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13" name="Rounded Rectangle 12"/>
          <p:cNvSpPr/>
          <p:nvPr/>
        </p:nvSpPr>
        <p:spPr>
          <a:xfrm>
            <a:off x="3009669" y="4189397"/>
            <a:ext cx="381000" cy="763603"/>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5600055" y="1897251"/>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Circular Arrow 15"/>
          <p:cNvSpPr/>
          <p:nvPr/>
        </p:nvSpPr>
        <p:spPr>
          <a:xfrm>
            <a:off x="3695055" y="43434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18"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3886200" y="35476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19" name="Rounded Rectangle 18"/>
          <p:cNvSpPr/>
          <p:nvPr/>
        </p:nvSpPr>
        <p:spPr>
          <a:xfrm>
            <a:off x="5211720"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ular Callout 21"/>
          <p:cNvSpPr/>
          <p:nvPr/>
        </p:nvSpPr>
        <p:spPr>
          <a:xfrm rot="10800000" flipH="1" flipV="1">
            <a:off x="3886201" y="4114800"/>
            <a:ext cx="1981200" cy="838200"/>
          </a:xfrm>
          <a:prstGeom prst="wedgeRoundRectCallout">
            <a:avLst>
              <a:gd name="adj1" fmla="val -21552"/>
              <a:gd name="adj2" fmla="val -7531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latin typeface="Bitstream Vera Sans Mono" pitchFamily="49" charset="0"/>
              </a:rPr>
              <a:t>wait_for_token</a:t>
            </a:r>
            <a:r>
              <a:rPr lang="en-US" sz="1300" dirty="0" smtClean="0">
                <a:latin typeface="Bitstream Vera Sans Mono" pitchFamily="49" charset="0"/>
              </a:rPr>
              <a:t>()</a:t>
            </a:r>
          </a:p>
          <a:p>
            <a:pPr>
              <a:buFontTx/>
              <a:buNone/>
            </a:pPr>
            <a:r>
              <a:rPr lang="en-US" sz="1300" dirty="0" smtClean="0">
                <a:solidFill>
                  <a:srgbClr val="3399FF"/>
                </a:solidFill>
                <a:latin typeface="Bitstream Vera Sans Mono" pitchFamily="49" charset="0"/>
              </a:rPr>
              <a:t>lock(A)</a:t>
            </a:r>
          </a:p>
          <a:p>
            <a:pPr>
              <a:buFontTx/>
              <a:buNone/>
            </a:pPr>
            <a:r>
              <a:rPr lang="en-US" sz="1300" dirty="0" err="1" smtClean="0">
                <a:latin typeface="Bitstream Vera Sans Mono" pitchFamily="49" charset="0"/>
              </a:rPr>
              <a:t>pass_token</a:t>
            </a:r>
            <a:r>
              <a:rPr lang="en-US" sz="1300" dirty="0" smtClean="0">
                <a:latin typeface="Bitstream Vera Sans Mono" pitchFamily="49" charset="0"/>
              </a:rPr>
              <a:t>()</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2" name="Text Box 10"/>
          <p:cNvSpPr txBox="1">
            <a:spLocks noChangeArrowheads="1"/>
          </p:cNvSpPr>
          <p:nvPr/>
        </p:nvSpPr>
        <p:spPr bwMode="auto">
          <a:xfrm>
            <a:off x="1371600" y="4724400"/>
            <a:ext cx="1641796" cy="338554"/>
          </a:xfrm>
          <a:prstGeom prst="rect">
            <a:avLst/>
          </a:prstGeom>
          <a:noFill/>
          <a:ln w="9525">
            <a:noFill/>
            <a:miter lim="800000"/>
            <a:headEnd/>
            <a:tailEnd/>
          </a:ln>
          <a:effectLst/>
        </p:spPr>
        <p:txBody>
          <a:bodyPr wrap="none">
            <a:spAutoFit/>
          </a:bodyPr>
          <a:lstStyle/>
          <a:p>
            <a:r>
              <a:rPr lang="en-US" sz="1600" dirty="0" err="1" smtClean="0"/>
              <a:t>det_unlock</a:t>
            </a:r>
            <a:r>
              <a:rPr lang="en-US" sz="1600" dirty="0" smtClean="0"/>
              <a:t>(A)</a:t>
            </a:r>
            <a:endParaRPr lang="en-US" sz="1600" dirty="0"/>
          </a:p>
        </p:txBody>
      </p:sp>
      <p:sp>
        <p:nvSpPr>
          <p:cNvPr id="13" name="Rounded Rectangle 12"/>
          <p:cNvSpPr/>
          <p:nvPr/>
        </p:nvSpPr>
        <p:spPr>
          <a:xfrm>
            <a:off x="3009669" y="4189397"/>
            <a:ext cx="381000" cy="763603"/>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5600055" y="1897251"/>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sp>
        <p:nvSpPr>
          <p:cNvPr id="16" name="Circular Arrow 15"/>
          <p:cNvSpPr/>
          <p:nvPr/>
        </p:nvSpPr>
        <p:spPr>
          <a:xfrm>
            <a:off x="3695055" y="43434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910" name="Line 22"/>
          <p:cNvSpPr>
            <a:spLocks noChangeShapeType="1"/>
          </p:cNvSpPr>
          <p:nvPr/>
        </p:nvSpPr>
        <p:spPr bwMode="auto">
          <a:xfrm>
            <a:off x="3200400" y="1905000"/>
            <a:ext cx="0" cy="3048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cxnSp>
        <p:nvCxnSpPr>
          <p:cNvPr id="17" name="Shape 41"/>
          <p:cNvCxnSpPr>
            <a:stCxn id="26" idx="1"/>
            <a:endCxn id="23" idx="3"/>
          </p:cNvCxnSpPr>
          <p:nvPr/>
        </p:nvCxnSpPr>
        <p:spPr>
          <a:xfrm rot="10800000" flipV="1">
            <a:off x="3352801" y="4572000"/>
            <a:ext cx="343545" cy="381000"/>
          </a:xfrm>
          <a:prstGeom prst="curvedConnector3">
            <a:avLst>
              <a:gd name="adj1" fmla="val 50000"/>
            </a:avLst>
          </a:prstGeom>
          <a:ln w="28575">
            <a:solidFill>
              <a:srgbClr val="00B05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200400" y="4876800"/>
            <a:ext cx="1524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696345" y="4495800"/>
            <a:ext cx="1524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905000" y="5715000"/>
            <a:ext cx="5715000" cy="646331"/>
          </a:xfrm>
          <a:prstGeom prst="rect">
            <a:avLst/>
          </a:prstGeom>
          <a:noFill/>
        </p:spPr>
        <p:txBody>
          <a:bodyPr wrap="square" rtlCol="0">
            <a:spAutoFit/>
          </a:bodyPr>
          <a:lstStyle/>
          <a:p>
            <a:r>
              <a:rPr lang="en-US" dirty="0" smtClean="0"/>
              <a:t>Guarantees that thread 1 will always acquire lock before thread 2</a:t>
            </a:r>
            <a:endParaRPr lang="en-US" dirty="0"/>
          </a:p>
        </p:txBody>
      </p:sp>
      <p:sp>
        <p:nvSpPr>
          <p:cNvPr id="2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0" name="Text Box 14"/>
          <p:cNvSpPr txBox="1">
            <a:spLocks noChangeArrowheads="1"/>
          </p:cNvSpPr>
          <p:nvPr/>
        </p:nvSpPr>
        <p:spPr bwMode="auto">
          <a:xfrm rot="16200000">
            <a:off x="6932171" y="34748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600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143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900" name="Line 12"/>
          <p:cNvSpPr>
            <a:spLocks noChangeShapeType="1"/>
          </p:cNvSpPr>
          <p:nvPr/>
        </p:nvSpPr>
        <p:spPr bwMode="auto">
          <a:xfrm>
            <a:off x="5410200" y="1600200"/>
            <a:ext cx="0" cy="3070225"/>
          </a:xfrm>
          <a:prstGeom prst="line">
            <a:avLst/>
          </a:prstGeom>
          <a:noFill/>
          <a:ln w="19050">
            <a:solidFill>
              <a:schemeClr val="tx1"/>
            </a:solidFill>
            <a:round/>
            <a:headEnd/>
            <a:tailEnd/>
          </a:ln>
          <a:effectLst/>
        </p:spPr>
        <p:txBody>
          <a:bodyPr/>
          <a:lstStyle/>
          <a:p>
            <a:endParaRPr lang="en-US"/>
          </a:p>
        </p:txBody>
      </p:sp>
      <p:sp>
        <p:nvSpPr>
          <p:cNvPr id="37902" name="Text Box 14"/>
          <p:cNvSpPr txBox="1">
            <a:spLocks noChangeArrowheads="1"/>
          </p:cNvSpPr>
          <p:nvPr/>
        </p:nvSpPr>
        <p:spPr bwMode="auto">
          <a:xfrm>
            <a:off x="4922838" y="1143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24" name="Title 23"/>
          <p:cNvSpPr>
            <a:spLocks noGrp="1"/>
          </p:cNvSpPr>
          <p:nvPr>
            <p:ph type="title"/>
          </p:nvPr>
        </p:nvSpPr>
        <p:spPr/>
        <p:txBody>
          <a:bodyPr/>
          <a:lstStyle/>
          <a:p>
            <a:r>
              <a:rPr lang="en-US" dirty="0" smtClean="0"/>
              <a:t>Token Algorithm</a:t>
            </a:r>
            <a:endParaRPr lang="en-US" dirty="0"/>
          </a:p>
        </p:txBody>
      </p:sp>
      <p:sp>
        <p:nvSpPr>
          <p:cNvPr id="13" name="Rounded Rectangle 12"/>
          <p:cNvSpPr/>
          <p:nvPr/>
        </p:nvSpPr>
        <p:spPr>
          <a:xfrm>
            <a:off x="3009669" y="2590801"/>
            <a:ext cx="381000" cy="4572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524000"/>
            <a:ext cx="0" cy="3048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8" name="Rounded Rectangle 17"/>
          <p:cNvSpPr/>
          <p:nvPr/>
        </p:nvSpPr>
        <p:spPr>
          <a:xfrm>
            <a:off x="5219055" y="1905002"/>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5219055" y="2286001"/>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224224" y="2667001"/>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5229384" y="3048001"/>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5229384" y="3429000"/>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5234553" y="3810000"/>
            <a:ext cx="381000" cy="228600"/>
          </a:xfrm>
          <a:prstGeom prst="roundRect">
            <a:avLst>
              <a:gd name="adj" fmla="val 17167"/>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01" name="Line 13"/>
          <p:cNvSpPr>
            <a:spLocks noChangeShapeType="1"/>
          </p:cNvSpPr>
          <p:nvPr/>
        </p:nvSpPr>
        <p:spPr bwMode="auto">
          <a:xfrm>
            <a:off x="5410200" y="1600200"/>
            <a:ext cx="0" cy="2971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0" name="Line 13"/>
          <p:cNvSpPr>
            <a:spLocks noChangeShapeType="1"/>
          </p:cNvSpPr>
          <p:nvPr/>
        </p:nvSpPr>
        <p:spPr bwMode="auto">
          <a:xfrm>
            <a:off x="8229600" y="17526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1" name="Text Box 14"/>
          <p:cNvSpPr txBox="1">
            <a:spLocks noChangeArrowheads="1"/>
          </p:cNvSpPr>
          <p:nvPr/>
        </p:nvSpPr>
        <p:spPr bwMode="auto">
          <a:xfrm rot="16200000">
            <a:off x="6932171" y="2789030"/>
            <a:ext cx="1864613" cy="338554"/>
          </a:xfrm>
          <a:prstGeom prst="rect">
            <a:avLst/>
          </a:prstGeom>
          <a:noFill/>
          <a:ln w="9525">
            <a:noFill/>
            <a:miter lim="800000"/>
            <a:headEnd/>
            <a:tailEnd/>
          </a:ln>
          <a:effectLst/>
        </p:spPr>
        <p:txBody>
          <a:bodyPr wrap="none">
            <a:spAutoFit/>
          </a:bodyPr>
          <a:lstStyle/>
          <a:p>
            <a:r>
              <a:rPr lang="en-US" sz="1600" dirty="0" smtClean="0"/>
              <a:t>Thread Progress</a:t>
            </a:r>
            <a:endParaRPr lang="en-US" sz="1600" dirty="0"/>
          </a:p>
        </p:txBody>
      </p:sp>
      <p:sp>
        <p:nvSpPr>
          <p:cNvPr id="33" name="Rounded Rectangle 32"/>
          <p:cNvSpPr/>
          <p:nvPr/>
        </p:nvSpPr>
        <p:spPr>
          <a:xfrm>
            <a:off x="3962400" y="1600200"/>
            <a:ext cx="6858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solidFill>
                  <a:schemeClr val="tx1"/>
                </a:solidFill>
              </a:rPr>
              <a:t>Token</a:t>
            </a:r>
            <a:endParaRPr lang="en-US" sz="1200" dirty="0">
              <a:solidFill>
                <a:schemeClr val="tx1"/>
              </a:solidFill>
            </a:endParaRPr>
          </a:p>
        </p:txBody>
      </p:sp>
      <p:grpSp>
        <p:nvGrpSpPr>
          <p:cNvPr id="52" name="Group 51"/>
          <p:cNvGrpSpPr/>
          <p:nvPr/>
        </p:nvGrpSpPr>
        <p:grpSpPr>
          <a:xfrm>
            <a:off x="3429000" y="1905000"/>
            <a:ext cx="1676400" cy="990599"/>
            <a:chOff x="3352800" y="2286000"/>
            <a:chExt cx="1752600" cy="990599"/>
          </a:xfrm>
        </p:grpSpPr>
        <p:cxnSp>
          <p:nvCxnSpPr>
            <p:cNvPr id="35" name="Straight Arrow Connector 34"/>
            <p:cNvCxnSpPr/>
            <p:nvPr/>
          </p:nvCxnSpPr>
          <p:spPr>
            <a:xfrm rot="10800000" flipV="1">
              <a:off x="3352800" y="2286000"/>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flipH="1" flipV="1">
              <a:off x="3429000" y="2438400"/>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flipV="1">
              <a:off x="3352800" y="26669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0800000" flipH="1" flipV="1">
              <a:off x="3429000" y="28193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flipV="1">
              <a:off x="3352800" y="30479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0800000" flipH="1" flipV="1">
              <a:off x="3429000" y="32003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3429000" y="3048000"/>
            <a:ext cx="1676400" cy="990599"/>
            <a:chOff x="3352800" y="2286000"/>
            <a:chExt cx="1752600" cy="990599"/>
          </a:xfrm>
        </p:grpSpPr>
        <p:cxnSp>
          <p:nvCxnSpPr>
            <p:cNvPr id="54" name="Straight Arrow Connector 53"/>
            <p:cNvCxnSpPr/>
            <p:nvPr/>
          </p:nvCxnSpPr>
          <p:spPr>
            <a:xfrm rot="10800000" flipV="1">
              <a:off x="3352800" y="2286000"/>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flipH="1" flipV="1">
              <a:off x="3429000" y="2438400"/>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flipV="1">
              <a:off x="3352800" y="26669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rot="10800000" flipH="1" flipV="1">
              <a:off x="3429000" y="28193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10800000" flipV="1">
              <a:off x="3352800" y="30479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10800000" flipH="1" flipV="1">
              <a:off x="3429000" y="3200399"/>
              <a:ext cx="1676400" cy="762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grpSp>
      <p:sp>
        <p:nvSpPr>
          <p:cNvPr id="61" name="Rectangle 3"/>
          <p:cNvSpPr txBox="1">
            <a:spLocks noChangeArrowheads="1"/>
          </p:cNvSpPr>
          <p:nvPr/>
        </p:nvSpPr>
        <p:spPr>
          <a:xfrm>
            <a:off x="1600200" y="4800600"/>
            <a:ext cx="6629400" cy="1447800"/>
          </a:xfrm>
          <a:prstGeom prst="rect">
            <a:avLst/>
          </a:prstGeom>
        </p:spPr>
        <p:txBody>
          <a:bodyPr vert="horz" lIns="182880" tIns="91440">
            <a:noAutofit/>
          </a:bodyPr>
          <a:lstStyle/>
          <a:p>
            <a:pPr marL="265176" marR="0" lvl="0" indent="-265176" algn="l" defTabSz="914400" rtl="0" eaLnBrk="1" fontAlgn="auto" latinLnBrk="0" hangingPunct="1">
              <a:lnSpc>
                <a:spcPct val="120000"/>
              </a:lnSpc>
              <a:spcBef>
                <a:spcPts val="600"/>
              </a:spcBef>
              <a:spcAft>
                <a:spcPts val="300"/>
              </a:spcAft>
              <a:buClr>
                <a:schemeClr val="accent1"/>
              </a:buClr>
              <a:buSzPct val="80000"/>
              <a:buFont typeface="Wingdings 2"/>
              <a:buChar char=""/>
              <a:tabLst/>
              <a:defRPr/>
            </a:pPr>
            <a:r>
              <a:rPr kumimoji="0" lang="en-US"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Load imbalance!</a:t>
            </a:r>
          </a:p>
          <a:p>
            <a:pPr marL="265176" marR="0" lvl="0" indent="-265176" algn="l" defTabSz="914400" rtl="0" eaLnBrk="1" fontAlgn="auto" latinLnBrk="0" hangingPunct="1">
              <a:lnSpc>
                <a:spcPct val="120000"/>
              </a:lnSpc>
              <a:spcBef>
                <a:spcPts val="600"/>
              </a:spcBef>
              <a:spcAft>
                <a:spcPts val="300"/>
              </a:spcAft>
              <a:buClr>
                <a:schemeClr val="accent1"/>
              </a:buClr>
              <a:buSzPct val="80000"/>
              <a:buFont typeface="Wingdings 2"/>
              <a:buChar char=""/>
              <a:tabLst/>
              <a:defRPr/>
            </a:pPr>
            <a:r>
              <a:rPr lang="en-US" dirty="0" smtClean="0">
                <a:latin typeface="Tahoma" pitchFamily="34" charset="0"/>
                <a:ea typeface="Tahoma" pitchFamily="34" charset="0"/>
                <a:cs typeface="Tahoma" pitchFamily="34" charset="0"/>
              </a:rPr>
              <a:t>Allow threads to pass token outside of critical sections</a:t>
            </a:r>
          </a:p>
          <a:p>
            <a:pPr marL="722376" lvl="1" indent="-265176">
              <a:lnSpc>
                <a:spcPct val="120000"/>
              </a:lnSpc>
              <a:spcBef>
                <a:spcPts val="600"/>
              </a:spcBef>
              <a:spcAft>
                <a:spcPts val="300"/>
              </a:spcAft>
              <a:buClr>
                <a:schemeClr val="accent1"/>
              </a:buClr>
              <a:buSzPct val="80000"/>
              <a:buFont typeface="Wingdings 2"/>
              <a:buChar char=""/>
              <a:defRPr/>
            </a:pPr>
            <a:r>
              <a:rPr lang="en-US" dirty="0" smtClean="0">
                <a:latin typeface="Tahoma" pitchFamily="34" charset="0"/>
                <a:ea typeface="Tahoma" pitchFamily="34" charset="0"/>
                <a:cs typeface="Tahoma" pitchFamily="34" charset="0"/>
              </a:rPr>
              <a:t>High overhead!</a:t>
            </a:r>
          </a:p>
          <a:p>
            <a:pPr marL="722376" lvl="1" indent="-265176">
              <a:lnSpc>
                <a:spcPct val="120000"/>
              </a:lnSpc>
              <a:spcBef>
                <a:spcPts val="600"/>
              </a:spcBef>
              <a:spcAft>
                <a:spcPts val="300"/>
              </a:spcAft>
              <a:buClr>
                <a:schemeClr val="accent1"/>
              </a:buClr>
              <a:buSzPct val="80000"/>
              <a:buFont typeface="Wingdings 2"/>
              <a:buChar char=""/>
              <a:defRPr/>
            </a:pPr>
            <a:r>
              <a:rPr kumimoji="0" lang="en-US"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Too</a:t>
            </a:r>
            <a:r>
              <a:rPr kumimoji="0" lang="en-US" b="0" i="0" u="none" strike="noStrike" kern="1200" cap="none" spc="0" normalizeH="0" noProof="0" dirty="0" smtClean="0">
                <a:ln>
                  <a:noFill/>
                </a:ln>
                <a:solidFill>
                  <a:schemeClr val="tx1"/>
                </a:solidFill>
                <a:effectLst/>
                <a:uLnTx/>
                <a:uFillTx/>
                <a:latin typeface="Tahoma" pitchFamily="34" charset="0"/>
                <a:ea typeface="Tahoma" pitchFamily="34" charset="0"/>
                <a:cs typeface="Tahoma" pitchFamily="34" charset="0"/>
              </a:rPr>
              <a:t> much serialization!</a:t>
            </a:r>
            <a:endParaRPr kumimoji="0" lang="en-US" sz="12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What Do We Need?</a:t>
            </a:r>
          </a:p>
        </p:txBody>
      </p:sp>
      <p:sp>
        <p:nvSpPr>
          <p:cNvPr id="28675" name="Rectangle 3"/>
          <p:cNvSpPr>
            <a:spLocks noGrp="1" noChangeArrowheads="1"/>
          </p:cNvSpPr>
          <p:nvPr>
            <p:ph type="body" idx="1"/>
          </p:nvPr>
        </p:nvSpPr>
        <p:spPr>
          <a:xfrm>
            <a:off x="457200" y="1152525"/>
            <a:ext cx="8077200" cy="5503863"/>
          </a:xfrm>
        </p:spPr>
        <p:txBody>
          <a:bodyPr/>
          <a:lstStyle/>
          <a:p>
            <a:pPr>
              <a:lnSpc>
                <a:spcPct val="120000"/>
              </a:lnSpc>
              <a:spcBef>
                <a:spcPts val="600"/>
              </a:spcBef>
              <a:spcAft>
                <a:spcPts val="600"/>
              </a:spcAft>
            </a:pPr>
            <a:r>
              <a:rPr lang="en-US" dirty="0" smtClean="0"/>
              <a:t>Method of tracking thread progress</a:t>
            </a:r>
          </a:p>
          <a:p>
            <a:pPr lvl="1">
              <a:lnSpc>
                <a:spcPct val="120000"/>
              </a:lnSpc>
              <a:spcBef>
                <a:spcPts val="600"/>
              </a:spcBef>
              <a:spcAft>
                <a:spcPts val="600"/>
              </a:spcAft>
            </a:pPr>
            <a:r>
              <a:rPr lang="en-US" dirty="0" smtClean="0"/>
              <a:t>Must be deterministic</a:t>
            </a:r>
          </a:p>
          <a:p>
            <a:pPr lvl="1">
              <a:lnSpc>
                <a:spcPct val="120000"/>
              </a:lnSpc>
              <a:spcBef>
                <a:spcPts val="600"/>
              </a:spcBef>
              <a:spcAft>
                <a:spcPts val="600"/>
              </a:spcAft>
            </a:pPr>
            <a:r>
              <a:rPr lang="en-US" dirty="0" smtClean="0"/>
              <a:t>Must match true progress of thread in physical time as close as possible</a:t>
            </a:r>
          </a:p>
          <a:p>
            <a:pPr lvl="1">
              <a:lnSpc>
                <a:spcPct val="120000"/>
              </a:lnSpc>
              <a:spcBef>
                <a:spcPts val="600"/>
              </a:spcBef>
              <a:spcAft>
                <a:spcPts val="600"/>
              </a:spcAft>
            </a:pPr>
            <a:r>
              <a:rPr lang="en-US" dirty="0" smtClean="0"/>
              <a:t>Must be cheap to compute</a:t>
            </a:r>
          </a:p>
          <a:p>
            <a:pPr>
              <a:lnSpc>
                <a:spcPct val="120000"/>
              </a:lnSpc>
              <a:spcBef>
                <a:spcPts val="600"/>
              </a:spcBef>
              <a:spcAft>
                <a:spcPts val="600"/>
              </a:spcAft>
            </a:pPr>
            <a:r>
              <a:rPr lang="en-US" dirty="0" smtClean="0"/>
              <a:t>Ability to pass the token in advance (before it is received)</a:t>
            </a:r>
          </a:p>
          <a:p>
            <a:pPr lvl="1">
              <a:lnSpc>
                <a:spcPct val="120000"/>
              </a:lnSpc>
              <a:spcBef>
                <a:spcPts val="600"/>
              </a:spcBef>
              <a:spcAft>
                <a:spcPts val="600"/>
              </a:spcAft>
            </a:pPr>
            <a:r>
              <a:rPr lang="en-US" dirty="0" smtClean="0"/>
              <a:t>Decouples threads</a:t>
            </a:r>
          </a:p>
          <a:p>
            <a:pPr>
              <a:lnSpc>
                <a:spcPct val="120000"/>
              </a:lnSpc>
              <a:spcBef>
                <a:spcPts val="600"/>
              </a:spcBef>
              <a:spcAft>
                <a:spcPts val="600"/>
              </a:spcAft>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Logical Time Algorithm</a:t>
            </a:r>
          </a:p>
        </p:txBody>
      </p:sp>
      <p:sp>
        <p:nvSpPr>
          <p:cNvPr id="28675" name="Rectangle 3"/>
          <p:cNvSpPr>
            <a:spLocks noGrp="1" noChangeArrowheads="1"/>
          </p:cNvSpPr>
          <p:nvPr>
            <p:ph type="body" idx="1"/>
          </p:nvPr>
        </p:nvSpPr>
        <p:spPr>
          <a:xfrm>
            <a:off x="457200" y="1066800"/>
            <a:ext cx="8382000" cy="5503863"/>
          </a:xfrm>
        </p:spPr>
        <p:txBody>
          <a:bodyPr>
            <a:normAutofit/>
          </a:bodyPr>
          <a:lstStyle/>
          <a:p>
            <a:pPr>
              <a:lnSpc>
                <a:spcPct val="120000"/>
              </a:lnSpc>
              <a:spcBef>
                <a:spcPts val="600"/>
              </a:spcBef>
              <a:spcAft>
                <a:spcPts val="600"/>
              </a:spcAft>
            </a:pPr>
            <a:r>
              <a:rPr lang="en-US" dirty="0" smtClean="0"/>
              <a:t>Each thread keeps a low overhead counter called its “Logical Clock”</a:t>
            </a:r>
          </a:p>
          <a:p>
            <a:pPr lvl="1">
              <a:lnSpc>
                <a:spcPct val="120000"/>
              </a:lnSpc>
              <a:spcBef>
                <a:spcPts val="600"/>
              </a:spcBef>
              <a:spcAft>
                <a:spcPts val="600"/>
              </a:spcAft>
            </a:pPr>
            <a:r>
              <a:rPr lang="en-US" dirty="0" smtClean="0"/>
              <a:t>Incremented often, and in a way that tries to match progress of thread as close as possible</a:t>
            </a:r>
          </a:p>
          <a:p>
            <a:pPr lvl="1">
              <a:lnSpc>
                <a:spcPct val="120000"/>
              </a:lnSpc>
              <a:spcBef>
                <a:spcPts val="600"/>
              </a:spcBef>
              <a:spcAft>
                <a:spcPts val="600"/>
              </a:spcAft>
            </a:pPr>
            <a:r>
              <a:rPr lang="en-US" dirty="0" smtClean="0"/>
              <a:t>Clocks collectively create a notion of “logical time”</a:t>
            </a:r>
          </a:p>
          <a:p>
            <a:pPr lvl="2">
              <a:lnSpc>
                <a:spcPct val="120000"/>
              </a:lnSpc>
              <a:spcBef>
                <a:spcPts val="600"/>
              </a:spcBef>
              <a:spcAft>
                <a:spcPts val="600"/>
              </a:spcAft>
            </a:pPr>
            <a:r>
              <a:rPr lang="en-US" dirty="0" smtClean="0"/>
              <a:t>Abstract counterpart to physical time</a:t>
            </a:r>
          </a:p>
          <a:p>
            <a:pPr>
              <a:lnSpc>
                <a:spcPct val="120000"/>
              </a:lnSpc>
              <a:spcBef>
                <a:spcPts val="600"/>
              </a:spcBef>
              <a:spcAft>
                <a:spcPts val="600"/>
              </a:spcAft>
            </a:pPr>
            <a:r>
              <a:rPr lang="en-US" dirty="0" smtClean="0"/>
              <a:t>Threads take </a:t>
            </a:r>
            <a:r>
              <a:rPr lang="en-US" i="1" dirty="0" smtClean="0"/>
              <a:t>turns</a:t>
            </a:r>
            <a:r>
              <a:rPr lang="en-US" dirty="0" smtClean="0"/>
              <a:t> holding a “virtual token”</a:t>
            </a:r>
          </a:p>
          <a:p>
            <a:pPr lvl="1">
              <a:lnSpc>
                <a:spcPct val="120000"/>
              </a:lnSpc>
              <a:spcBef>
                <a:spcPts val="600"/>
              </a:spcBef>
              <a:spcAft>
                <a:spcPts val="600"/>
              </a:spcAft>
            </a:pPr>
            <a:r>
              <a:rPr lang="en-US" dirty="0" smtClean="0"/>
              <a:t>Thread’s turn when its clock is a global minimum</a:t>
            </a:r>
          </a:p>
          <a:p>
            <a:pPr>
              <a:lnSpc>
                <a:spcPct val="120000"/>
              </a:lnSpc>
              <a:spcBef>
                <a:spcPts val="600"/>
              </a:spcBef>
              <a:spcAft>
                <a:spcPts val="600"/>
              </a:spcAft>
            </a:pPr>
            <a:r>
              <a:rPr lang="en-US" dirty="0" smtClean="0"/>
              <a:t>Thread passes the “virtual token” by incrementing its clock</a:t>
            </a:r>
          </a:p>
          <a:p>
            <a:pPr lvl="1">
              <a:lnSpc>
                <a:spcPct val="120000"/>
              </a:lnSpc>
              <a:spcBef>
                <a:spcPts val="600"/>
              </a:spcBef>
              <a:spcAft>
                <a:spcPts val="600"/>
              </a:spcAft>
            </a:pPr>
            <a:r>
              <a:rPr lang="en-US" dirty="0" smtClean="0"/>
              <a:t>Does not have to wait for its turn</a:t>
            </a:r>
          </a:p>
          <a:p>
            <a:pPr lvl="1">
              <a:lnSpc>
                <a:spcPct val="120000"/>
              </a:lnSpc>
              <a:spcBef>
                <a:spcPts val="600"/>
              </a:spcBef>
              <a:spcAft>
                <a:spcPts val="600"/>
              </a:spcAft>
            </a:pPr>
            <a:r>
              <a:rPr lang="en-US" dirty="0" smtClean="0"/>
              <a:t>Allows threads to execute asynchronously while outside of critical sections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381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4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9950" name="Text Box 14"/>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39951" name="Line 15"/>
          <p:cNvSpPr>
            <a:spLocks noChangeShapeType="1"/>
          </p:cNvSpPr>
          <p:nvPr/>
        </p:nvSpPr>
        <p:spPr bwMode="auto">
          <a:xfrm>
            <a:off x="5410200" y="1981200"/>
            <a:ext cx="0" cy="304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52" name="Text Box 16"/>
          <p:cNvSpPr txBox="1">
            <a:spLocks noChangeArrowheads="1"/>
          </p:cNvSpPr>
          <p:nvPr/>
        </p:nvSpPr>
        <p:spPr bwMode="auto">
          <a:xfrm>
            <a:off x="5562600" y="2057400"/>
            <a:ext cx="473075" cy="336550"/>
          </a:xfrm>
          <a:prstGeom prst="rect">
            <a:avLst/>
          </a:prstGeom>
          <a:noFill/>
          <a:ln w="9525">
            <a:noFill/>
            <a:miter lim="800000"/>
            <a:headEnd/>
            <a:tailEnd/>
          </a:ln>
          <a:effectLst/>
        </p:spPr>
        <p:txBody>
          <a:bodyPr wrap="none">
            <a:spAutoFit/>
          </a:bodyPr>
          <a:lstStyle/>
          <a:p>
            <a:r>
              <a:rPr lang="en-US" sz="1600"/>
              <a:t>t=3</a:t>
            </a:r>
          </a:p>
        </p:txBody>
      </p:sp>
      <p:sp>
        <p:nvSpPr>
          <p:cNvPr id="39953" name="Text Box 17"/>
          <p:cNvSpPr txBox="1">
            <a:spLocks noChangeArrowheads="1"/>
          </p:cNvSpPr>
          <p:nvPr/>
        </p:nvSpPr>
        <p:spPr bwMode="auto">
          <a:xfrm>
            <a:off x="3352800" y="2133600"/>
            <a:ext cx="562975" cy="338554"/>
          </a:xfrm>
          <a:prstGeom prst="rect">
            <a:avLst/>
          </a:prstGeom>
          <a:noFill/>
          <a:ln w="9525">
            <a:noFill/>
            <a:miter lim="800000"/>
            <a:headEnd/>
            <a:tailEnd/>
          </a:ln>
          <a:effectLst/>
        </p:spPr>
        <p:txBody>
          <a:bodyPr wrap="none">
            <a:spAutoFit/>
          </a:bodyPr>
          <a:lstStyle/>
          <a:p>
            <a:r>
              <a:rPr lang="en-US" sz="1600" dirty="0" smtClean="0"/>
              <a:t>t=3</a:t>
            </a:r>
            <a:endParaRPr lang="en-US" sz="1600" dirty="0"/>
          </a:p>
        </p:txBody>
      </p:sp>
      <p:sp>
        <p:nvSpPr>
          <p:cNvPr id="13" name="Pie 12"/>
          <p:cNvSpPr/>
          <p:nvPr/>
        </p:nvSpPr>
        <p:spPr bwMode="auto">
          <a:xfrm>
            <a:off x="666750" y="1533525"/>
            <a:ext cx="704850" cy="676275"/>
          </a:xfrm>
          <a:prstGeom prst="pie">
            <a:avLst>
              <a:gd name="adj1" fmla="val 16141744"/>
              <a:gd name="adj2" fmla="val 17639689"/>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4" name="Oval 13"/>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TextBox 14"/>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6" name="Rectangle 2"/>
          <p:cNvSpPr>
            <a:spLocks noGrp="1" noChangeArrowheads="1"/>
          </p:cNvSpPr>
          <p:nvPr>
            <p:ph type="title"/>
          </p:nvPr>
        </p:nvSpPr>
        <p:spPr>
          <a:xfrm>
            <a:off x="228600" y="152400"/>
            <a:ext cx="8763000" cy="762000"/>
          </a:xfrm>
        </p:spPr>
        <p:txBody>
          <a:bodyPr/>
          <a:lstStyle/>
          <a:p>
            <a:r>
              <a:rPr lang="en-US" dirty="0" smtClean="0"/>
              <a:t>Logical Time Algorithm</a:t>
            </a:r>
          </a:p>
        </p:txBody>
      </p:sp>
      <p:sp>
        <p:nvSpPr>
          <p:cNvPr id="18"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20" name="Rounded Rectangle 19"/>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3012" name="Line 4"/>
          <p:cNvSpPr>
            <a:spLocks noChangeShapeType="1"/>
          </p:cNvSpPr>
          <p:nvPr/>
        </p:nvSpPr>
        <p:spPr bwMode="auto">
          <a:xfrm>
            <a:off x="3200400" y="1981200"/>
            <a:ext cx="0" cy="685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3013"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3014"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3015"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3016"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3017"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3018" name="Line 10"/>
          <p:cNvSpPr>
            <a:spLocks noChangeShapeType="1"/>
          </p:cNvSpPr>
          <p:nvPr/>
        </p:nvSpPr>
        <p:spPr bwMode="auto">
          <a:xfrm>
            <a:off x="5410200" y="1981200"/>
            <a:ext cx="0" cy="4572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3019" name="Text Box 11"/>
          <p:cNvSpPr txBox="1">
            <a:spLocks noChangeArrowheads="1"/>
          </p:cNvSpPr>
          <p:nvPr/>
        </p:nvSpPr>
        <p:spPr bwMode="auto">
          <a:xfrm>
            <a:off x="5562600" y="2133600"/>
            <a:ext cx="562975" cy="338554"/>
          </a:xfrm>
          <a:prstGeom prst="rect">
            <a:avLst/>
          </a:prstGeom>
          <a:noFill/>
          <a:ln w="9525">
            <a:noFill/>
            <a:miter lim="800000"/>
            <a:headEnd/>
            <a:tailEnd/>
          </a:ln>
          <a:effectLst/>
        </p:spPr>
        <p:txBody>
          <a:bodyPr wrap="none">
            <a:spAutoFit/>
          </a:bodyPr>
          <a:lstStyle/>
          <a:p>
            <a:r>
              <a:rPr lang="en-US" sz="1600" dirty="0" smtClean="0"/>
              <a:t>t=6</a:t>
            </a:r>
            <a:endParaRPr lang="en-US" sz="1600" dirty="0"/>
          </a:p>
        </p:txBody>
      </p:sp>
      <p:sp>
        <p:nvSpPr>
          <p:cNvPr id="43020" name="Text Box 12"/>
          <p:cNvSpPr txBox="1">
            <a:spLocks noChangeArrowheads="1"/>
          </p:cNvSpPr>
          <p:nvPr/>
        </p:nvSpPr>
        <p:spPr bwMode="auto">
          <a:xfrm>
            <a:off x="3352800" y="2438400"/>
            <a:ext cx="562975" cy="338554"/>
          </a:xfrm>
          <a:prstGeom prst="rect">
            <a:avLst/>
          </a:prstGeom>
          <a:noFill/>
          <a:ln w="9525">
            <a:noFill/>
            <a:miter lim="800000"/>
            <a:headEnd/>
            <a:tailEnd/>
          </a:ln>
          <a:effectLst/>
        </p:spPr>
        <p:txBody>
          <a:bodyPr wrap="none">
            <a:spAutoFit/>
          </a:bodyPr>
          <a:lstStyle/>
          <a:p>
            <a:r>
              <a:rPr lang="en-US" sz="1600" dirty="0" smtClean="0"/>
              <a:t>t=8</a:t>
            </a:r>
            <a:endParaRPr lang="en-US" sz="1600" dirty="0"/>
          </a:p>
        </p:txBody>
      </p:sp>
      <p:sp>
        <p:nvSpPr>
          <p:cNvPr id="14" name="Pie 13"/>
          <p:cNvSpPr/>
          <p:nvPr/>
        </p:nvSpPr>
        <p:spPr bwMode="auto">
          <a:xfrm>
            <a:off x="666750" y="1533525"/>
            <a:ext cx="704850" cy="676275"/>
          </a:xfrm>
          <a:prstGeom prst="pie">
            <a:avLst>
              <a:gd name="adj1" fmla="val 16141744"/>
              <a:gd name="adj2" fmla="val 18173932"/>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Rectangle 2"/>
          <p:cNvSpPr>
            <a:spLocks noGrp="1" noChangeArrowheads="1"/>
          </p:cNvSpPr>
          <p:nvPr>
            <p:ph type="title"/>
          </p:nvPr>
        </p:nvSpPr>
        <p:spPr/>
        <p:txBody>
          <a:bodyPr/>
          <a:lstStyle/>
          <a:p>
            <a:r>
              <a:rPr lang="en-US" dirty="0" smtClean="0"/>
              <a:t>Logical Time Algorithm</a:t>
            </a:r>
          </a:p>
        </p:txBody>
      </p:sp>
      <p:sp>
        <p:nvSpPr>
          <p:cNvPr id="19"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22" name="Rounded Rectangle 21"/>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762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3" name="Text Box 11"/>
          <p:cNvSpPr txBox="1">
            <a:spLocks noChangeArrowheads="1"/>
          </p:cNvSpPr>
          <p:nvPr/>
        </p:nvSpPr>
        <p:spPr bwMode="auto">
          <a:xfrm>
            <a:off x="5562600" y="2438400"/>
            <a:ext cx="562975" cy="338554"/>
          </a:xfrm>
          <a:prstGeom prst="rect">
            <a:avLst/>
          </a:prstGeom>
          <a:noFill/>
          <a:ln w="9525">
            <a:noFill/>
            <a:miter lim="800000"/>
            <a:headEnd/>
            <a:tailEnd/>
          </a:ln>
          <a:effectLst/>
        </p:spPr>
        <p:txBody>
          <a:bodyPr wrap="none">
            <a:spAutoFit/>
          </a:bodyPr>
          <a:lstStyle/>
          <a:p>
            <a:r>
              <a:rPr lang="en-US" sz="1600" dirty="0" smtClean="0"/>
              <a:t>t=8</a:t>
            </a:r>
            <a:endParaRPr lang="en-US" sz="1600" dirty="0"/>
          </a:p>
        </p:txBody>
      </p:sp>
      <p:sp>
        <p:nvSpPr>
          <p:cNvPr id="44044" name="Text Box 12"/>
          <p:cNvSpPr txBox="1">
            <a:spLocks noChangeArrowheads="1"/>
          </p:cNvSpPr>
          <p:nvPr/>
        </p:nvSpPr>
        <p:spPr bwMode="auto">
          <a:xfrm>
            <a:off x="3352800" y="3088174"/>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44045" name="Line 13"/>
          <p:cNvSpPr>
            <a:spLocks noChangeShapeType="1"/>
          </p:cNvSpPr>
          <p:nvPr/>
        </p:nvSpPr>
        <p:spPr bwMode="auto">
          <a:xfrm>
            <a:off x="3200400" y="19050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18923713"/>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1" name="Text Box 10"/>
          <p:cNvSpPr txBox="1">
            <a:spLocks noChangeArrowheads="1"/>
          </p:cNvSpPr>
          <p:nvPr/>
        </p:nvSpPr>
        <p:spPr bwMode="auto">
          <a:xfrm>
            <a:off x="1600200" y="304004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3" name="Rounded Rectangle 22"/>
          <p:cNvSpPr/>
          <p:nvPr/>
        </p:nvSpPr>
        <p:spPr>
          <a:xfrm>
            <a:off x="3011905" y="327021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Example</a:t>
            </a:r>
          </a:p>
        </p:txBody>
      </p:sp>
      <p:sp>
        <p:nvSpPr>
          <p:cNvPr id="19459" name="Rectangle 3"/>
          <p:cNvSpPr>
            <a:spLocks noGrp="1" noChangeArrowheads="1"/>
          </p:cNvSpPr>
          <p:nvPr>
            <p:ph type="body" idx="1"/>
          </p:nvPr>
        </p:nvSpPr>
        <p:spPr>
          <a:xfrm>
            <a:off x="457200" y="962526"/>
            <a:ext cx="8534400" cy="1323474"/>
          </a:xfrm>
        </p:spPr>
        <p:txBody>
          <a:bodyPr>
            <a:normAutofit/>
          </a:bodyPr>
          <a:lstStyle/>
          <a:p>
            <a:pPr>
              <a:lnSpc>
                <a:spcPct val="120000"/>
              </a:lnSpc>
              <a:spcBef>
                <a:spcPts val="600"/>
              </a:spcBef>
              <a:spcAft>
                <a:spcPts val="100"/>
              </a:spcAft>
            </a:pPr>
            <a:r>
              <a:rPr lang="en-US" dirty="0" smtClean="0"/>
              <a:t>Simple </a:t>
            </a:r>
            <a:r>
              <a:rPr lang="en-US" dirty="0" err="1" smtClean="0"/>
              <a:t>OpenMP</a:t>
            </a:r>
            <a:r>
              <a:rPr lang="en-US" dirty="0" smtClean="0"/>
              <a:t> Parallel Code:</a:t>
            </a:r>
          </a:p>
          <a:p>
            <a:pPr lvl="1">
              <a:lnSpc>
                <a:spcPct val="120000"/>
              </a:lnSpc>
              <a:spcBef>
                <a:spcPts val="600"/>
              </a:spcBef>
              <a:spcAft>
                <a:spcPts val="100"/>
              </a:spcAft>
              <a:buNone/>
            </a:pPr>
            <a:endParaRPr lang="en-US" dirty="0" smtClean="0"/>
          </a:p>
        </p:txBody>
      </p:sp>
      <p:sp>
        <p:nvSpPr>
          <p:cNvPr id="45" name="Rounded Rectangle 44"/>
          <p:cNvSpPr/>
          <p:nvPr/>
        </p:nvSpPr>
        <p:spPr>
          <a:xfrm>
            <a:off x="838200" y="1676400"/>
            <a:ext cx="5638800" cy="2362200"/>
          </a:xfrm>
          <a:prstGeom prst="roundRect">
            <a:avLst/>
          </a:prstGeom>
          <a:gradFill>
            <a:gsLst>
              <a:gs pos="0">
                <a:srgbClr val="BDCEE1"/>
              </a:gs>
              <a:gs pos="25000">
                <a:srgbClr val="B9CCE1"/>
              </a:gs>
              <a:gs pos="100000">
                <a:srgbClr val="E6EDF6"/>
              </a:gs>
            </a:gsLst>
          </a:gradFill>
        </p:spPr>
        <p:style>
          <a:lnRef idx="1">
            <a:schemeClr val="accent3"/>
          </a:lnRef>
          <a:fillRef idx="2">
            <a:schemeClr val="accent3"/>
          </a:fillRef>
          <a:effectRef idx="1">
            <a:schemeClr val="accent3"/>
          </a:effectRef>
          <a:fontRef idx="minor">
            <a:schemeClr val="dk1"/>
          </a:fontRef>
        </p:style>
        <p:txBody>
          <a:bodyPr lIns="182880" tIns="182880" rtlCol="0" anchor="ctr"/>
          <a:lstStyle/>
          <a:p>
            <a:r>
              <a:rPr lang="en-GB" sz="1600" dirty="0" smtClean="0">
                <a:solidFill>
                  <a:schemeClr val="tx1"/>
                </a:solidFill>
                <a:latin typeface="Consolas" pitchFamily="49" charset="0"/>
              </a:rPr>
              <a:t>double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0.0;</a:t>
            </a:r>
          </a:p>
          <a:p>
            <a:endParaRPr lang="en-GB" sz="1600" dirty="0" smtClean="0">
              <a:solidFill>
                <a:schemeClr val="tx1"/>
              </a:solidFill>
              <a:latin typeface="Consolas" pitchFamily="49" charset="0"/>
            </a:endParaRPr>
          </a:p>
          <a:p>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pragma</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omp</a:t>
            </a:r>
            <a:r>
              <a:rPr lang="en-GB" sz="1600" dirty="0" smtClean="0">
                <a:solidFill>
                  <a:schemeClr val="tx1"/>
                </a:solidFill>
                <a:latin typeface="Consolas" pitchFamily="49" charset="0"/>
              </a:rPr>
              <a:t> parallel for </a:t>
            </a:r>
            <a:r>
              <a:rPr lang="en-GB" sz="1600" dirty="0" smtClean="0">
                <a:solidFill>
                  <a:srgbClr val="3399FF"/>
                </a:solidFill>
                <a:latin typeface="Consolas" pitchFamily="49" charset="0"/>
              </a:rPr>
              <a:t>reduction(+: sum)</a:t>
            </a:r>
          </a:p>
          <a:p>
            <a:r>
              <a:rPr lang="en-GB" sz="1600" dirty="0" smtClean="0">
                <a:solidFill>
                  <a:schemeClr val="tx1"/>
                </a:solidFill>
                <a:latin typeface="Consolas" pitchFamily="49" charset="0"/>
              </a:rPr>
              <a:t>for (</a:t>
            </a:r>
            <a:r>
              <a:rPr lang="en-GB" sz="1600" dirty="0" err="1" smtClean="0">
                <a:solidFill>
                  <a:schemeClr val="tx1"/>
                </a:solidFill>
                <a:latin typeface="Consolas" pitchFamily="49" charset="0"/>
              </a:rPr>
              <a:t>int</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 1;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&lt; 10000000;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a:t>
            </a:r>
          </a:p>
          <a:p>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1.0 /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a:t>
            </a:r>
          </a:p>
          <a:p>
            <a:endParaRPr lang="en-GB" sz="1600" dirty="0" smtClean="0">
              <a:solidFill>
                <a:schemeClr val="tx1"/>
              </a:solidFill>
              <a:latin typeface="Consolas" pitchFamily="49" charset="0"/>
            </a:endParaRPr>
          </a:p>
          <a:p>
            <a:r>
              <a:rPr lang="en-GB" sz="1600" dirty="0" err="1" smtClean="0">
                <a:solidFill>
                  <a:schemeClr val="tx1"/>
                </a:solidFill>
                <a:latin typeface="Consolas" pitchFamily="49" charset="0"/>
              </a:rPr>
              <a:t>printf</a:t>
            </a:r>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%.64g\n”,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a:t>
            </a:r>
          </a:p>
          <a:p>
            <a:pPr algn="ct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762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3" name="Text Box 11"/>
          <p:cNvSpPr txBox="1">
            <a:spLocks noChangeArrowheads="1"/>
          </p:cNvSpPr>
          <p:nvPr/>
        </p:nvSpPr>
        <p:spPr bwMode="auto">
          <a:xfrm>
            <a:off x="5562600" y="2438400"/>
            <a:ext cx="562975"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t=8</a:t>
            </a:r>
            <a:endParaRPr lang="en-US" sz="1600" dirty="0">
              <a:solidFill>
                <a:srgbClr val="3399FF"/>
              </a:solidFill>
            </a:endParaRPr>
          </a:p>
        </p:txBody>
      </p:sp>
      <p:sp>
        <p:nvSpPr>
          <p:cNvPr id="44044" name="Text Box 12"/>
          <p:cNvSpPr txBox="1">
            <a:spLocks noChangeArrowheads="1"/>
          </p:cNvSpPr>
          <p:nvPr/>
        </p:nvSpPr>
        <p:spPr bwMode="auto">
          <a:xfrm>
            <a:off x="3352800" y="3088174"/>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t=18</a:t>
            </a:r>
            <a:endParaRPr lang="en-US" sz="1600" dirty="0">
              <a:solidFill>
                <a:srgbClr val="3399FF"/>
              </a:solidFill>
            </a:endParaRPr>
          </a:p>
        </p:txBody>
      </p:sp>
      <p:sp>
        <p:nvSpPr>
          <p:cNvPr id="44045" name="Line 13"/>
          <p:cNvSpPr>
            <a:spLocks noChangeShapeType="1"/>
          </p:cNvSpPr>
          <p:nvPr/>
        </p:nvSpPr>
        <p:spPr bwMode="auto">
          <a:xfrm>
            <a:off x="3200400" y="19050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18923713"/>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1" name="Text Box 10"/>
          <p:cNvSpPr txBox="1">
            <a:spLocks noChangeArrowheads="1"/>
          </p:cNvSpPr>
          <p:nvPr/>
        </p:nvSpPr>
        <p:spPr bwMode="auto">
          <a:xfrm>
            <a:off x="1600200" y="304004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3" name="Rounded Rectangle 22"/>
          <p:cNvSpPr/>
          <p:nvPr/>
        </p:nvSpPr>
        <p:spPr>
          <a:xfrm>
            <a:off x="3011905" y="327021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ular Callout 23"/>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p:txBody>
      </p:sp>
      <p:sp>
        <p:nvSpPr>
          <p:cNvPr id="25" name="Circular Arrow 24"/>
          <p:cNvSpPr/>
          <p:nvPr/>
        </p:nvSpPr>
        <p:spPr>
          <a:xfrm>
            <a:off x="533400" y="37338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066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3" name="Text Box 11"/>
          <p:cNvSpPr txBox="1">
            <a:spLocks noChangeArrowheads="1"/>
          </p:cNvSpPr>
          <p:nvPr/>
        </p:nvSpPr>
        <p:spPr bwMode="auto">
          <a:xfrm>
            <a:off x="5562600" y="2743200"/>
            <a:ext cx="692818" cy="338554"/>
          </a:xfrm>
          <a:prstGeom prst="rect">
            <a:avLst/>
          </a:prstGeom>
          <a:noFill/>
          <a:ln w="9525">
            <a:noFill/>
            <a:miter lim="800000"/>
            <a:headEnd/>
            <a:tailEnd/>
          </a:ln>
          <a:effectLst/>
        </p:spPr>
        <p:txBody>
          <a:bodyPr wrap="none">
            <a:spAutoFit/>
          </a:bodyPr>
          <a:lstStyle/>
          <a:p>
            <a:r>
              <a:rPr lang="en-US" sz="1600" dirty="0" smtClean="0"/>
              <a:t>t=16</a:t>
            </a:r>
            <a:endParaRPr lang="en-US" sz="1600" dirty="0"/>
          </a:p>
        </p:txBody>
      </p:sp>
      <p:sp>
        <p:nvSpPr>
          <p:cNvPr id="44044" name="Text Box 12"/>
          <p:cNvSpPr txBox="1">
            <a:spLocks noChangeArrowheads="1"/>
          </p:cNvSpPr>
          <p:nvPr/>
        </p:nvSpPr>
        <p:spPr bwMode="auto">
          <a:xfrm>
            <a:off x="3352800" y="3088174"/>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44045" name="Line 13"/>
          <p:cNvSpPr>
            <a:spLocks noChangeShapeType="1"/>
          </p:cNvSpPr>
          <p:nvPr/>
        </p:nvSpPr>
        <p:spPr bwMode="auto">
          <a:xfrm>
            <a:off x="3200400" y="19050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19599700"/>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1" name="Text Box 10"/>
          <p:cNvSpPr txBox="1">
            <a:spLocks noChangeArrowheads="1"/>
          </p:cNvSpPr>
          <p:nvPr/>
        </p:nvSpPr>
        <p:spPr bwMode="auto">
          <a:xfrm>
            <a:off x="1600200" y="304004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3" name="Rounded Rectangle 22"/>
          <p:cNvSpPr/>
          <p:nvPr/>
        </p:nvSpPr>
        <p:spPr>
          <a:xfrm>
            <a:off x="3011905" y="327021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ular Callout 23"/>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5" name="Circular Arrow 24"/>
          <p:cNvSpPr/>
          <p:nvPr/>
        </p:nvSpPr>
        <p:spPr>
          <a:xfrm>
            <a:off x="533400" y="37338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3" name="Text Box 11"/>
          <p:cNvSpPr txBox="1">
            <a:spLocks noChangeArrowheads="1"/>
          </p:cNvSpPr>
          <p:nvPr/>
        </p:nvSpPr>
        <p:spPr bwMode="auto">
          <a:xfrm>
            <a:off x="5562600" y="3124200"/>
            <a:ext cx="692818" cy="338554"/>
          </a:xfrm>
          <a:prstGeom prst="rect">
            <a:avLst/>
          </a:prstGeom>
          <a:noFill/>
          <a:ln w="9525">
            <a:noFill/>
            <a:miter lim="800000"/>
            <a:headEnd/>
            <a:tailEnd/>
          </a:ln>
          <a:effectLst/>
        </p:spPr>
        <p:txBody>
          <a:bodyPr wrap="none">
            <a:spAutoFit/>
          </a:bodyPr>
          <a:lstStyle/>
          <a:p>
            <a:r>
              <a:rPr lang="en-US" sz="1600" dirty="0" smtClean="0"/>
              <a:t>t=20</a:t>
            </a:r>
            <a:endParaRPr lang="en-US" sz="1600" dirty="0"/>
          </a:p>
        </p:txBody>
      </p:sp>
      <p:sp>
        <p:nvSpPr>
          <p:cNvPr id="44044" name="Text Box 12"/>
          <p:cNvSpPr txBox="1">
            <a:spLocks noChangeArrowheads="1"/>
          </p:cNvSpPr>
          <p:nvPr/>
        </p:nvSpPr>
        <p:spPr bwMode="auto">
          <a:xfrm>
            <a:off x="3352800" y="3088174"/>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44045" name="Line 13"/>
          <p:cNvSpPr>
            <a:spLocks noChangeShapeType="1"/>
          </p:cNvSpPr>
          <p:nvPr/>
        </p:nvSpPr>
        <p:spPr bwMode="auto">
          <a:xfrm>
            <a:off x="3200400" y="19050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20612950"/>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1" name="Text Box 10"/>
          <p:cNvSpPr txBox="1">
            <a:spLocks noChangeArrowheads="1"/>
          </p:cNvSpPr>
          <p:nvPr/>
        </p:nvSpPr>
        <p:spPr bwMode="auto">
          <a:xfrm>
            <a:off x="1600200" y="304004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3" name="Rounded Rectangle 22"/>
          <p:cNvSpPr/>
          <p:nvPr/>
        </p:nvSpPr>
        <p:spPr>
          <a:xfrm>
            <a:off x="3011905" y="327021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ular Callout 23"/>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5" name="Circular Arrow 24"/>
          <p:cNvSpPr/>
          <p:nvPr/>
        </p:nvSpPr>
        <p:spPr>
          <a:xfrm>
            <a:off x="533400" y="37338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2" name="Shape 41"/>
          <p:cNvCxnSpPr>
            <a:stCxn id="26" idx="3"/>
            <a:endCxn id="27" idx="1"/>
          </p:cNvCxnSpPr>
          <p:nvPr/>
        </p:nvCxnSpPr>
        <p:spPr>
          <a:xfrm flipV="1">
            <a:off x="2590800" y="3349956"/>
            <a:ext cx="2667000" cy="574344"/>
          </a:xfrm>
          <a:prstGeom prst="curvedConnector3">
            <a:avLst>
              <a:gd name="adj1" fmla="val 50000"/>
            </a:avLst>
          </a:prstGeom>
          <a:ln w="28575">
            <a:solidFill>
              <a:srgbClr val="00B050"/>
            </a:solidFill>
            <a:prstDash val="sysDash"/>
            <a:headEnd type="triangle" w="lg" len="med"/>
            <a:tailEnd type="none" w="med" len="med"/>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209800" y="37338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257800" y="3159456"/>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4" name="Text Box 12"/>
          <p:cNvSpPr txBox="1">
            <a:spLocks noChangeArrowheads="1"/>
          </p:cNvSpPr>
          <p:nvPr/>
        </p:nvSpPr>
        <p:spPr bwMode="auto">
          <a:xfrm>
            <a:off x="3352800" y="3319046"/>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14" name="Pie 13"/>
          <p:cNvSpPr/>
          <p:nvPr/>
        </p:nvSpPr>
        <p:spPr bwMode="auto">
          <a:xfrm>
            <a:off x="666750" y="1533525"/>
            <a:ext cx="704850" cy="676275"/>
          </a:xfrm>
          <a:prstGeom prst="pie">
            <a:avLst>
              <a:gd name="adj1" fmla="val 16141744"/>
              <a:gd name="adj2" fmla="val 21501169"/>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7" name="Rectangle 26"/>
          <p:cNvSpPr/>
          <p:nvPr/>
        </p:nvSpPr>
        <p:spPr>
          <a:xfrm>
            <a:off x="5257800" y="33528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5" name="Line 13"/>
          <p:cNvSpPr>
            <a:spLocks noChangeShapeType="1"/>
          </p:cNvSpPr>
          <p:nvPr/>
        </p:nvSpPr>
        <p:spPr bwMode="auto">
          <a:xfrm>
            <a:off x="3200400" y="1905000"/>
            <a:ext cx="0" cy="1676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2" name="Line 10"/>
          <p:cNvSpPr>
            <a:spLocks noChangeShapeType="1"/>
          </p:cNvSpPr>
          <p:nvPr/>
        </p:nvSpPr>
        <p:spPr bwMode="auto">
          <a:xfrm>
            <a:off x="5410200" y="1981200"/>
            <a:ext cx="0" cy="1371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3" name="Text Box 11"/>
          <p:cNvSpPr txBox="1">
            <a:spLocks noChangeArrowheads="1"/>
          </p:cNvSpPr>
          <p:nvPr/>
        </p:nvSpPr>
        <p:spPr bwMode="auto">
          <a:xfrm>
            <a:off x="5562600" y="3124200"/>
            <a:ext cx="692818" cy="338554"/>
          </a:xfrm>
          <a:prstGeom prst="rect">
            <a:avLst/>
          </a:prstGeom>
          <a:noFill/>
          <a:ln w="9525">
            <a:noFill/>
            <a:miter lim="800000"/>
            <a:headEnd/>
            <a:tailEnd/>
          </a:ln>
          <a:effectLst/>
        </p:spPr>
        <p:txBody>
          <a:bodyPr wrap="none">
            <a:spAutoFit/>
          </a:bodyPr>
          <a:lstStyle/>
          <a:p>
            <a:r>
              <a:rPr lang="en-US" sz="1600" dirty="0" smtClean="0"/>
              <a:t>t=20</a:t>
            </a:r>
            <a:endParaRPr lang="en-US"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4" name="Text Box 12"/>
          <p:cNvSpPr txBox="1">
            <a:spLocks noChangeArrowheads="1"/>
          </p:cNvSpPr>
          <p:nvPr/>
        </p:nvSpPr>
        <p:spPr bwMode="auto">
          <a:xfrm>
            <a:off x="3352800" y="3547646"/>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t=24</a:t>
            </a:r>
            <a:endParaRPr lang="en-US" sz="1600" dirty="0">
              <a:solidFill>
                <a:srgbClr val="3399FF"/>
              </a:solidFill>
            </a:endParaRPr>
          </a:p>
        </p:txBody>
      </p:sp>
      <p:sp>
        <p:nvSpPr>
          <p:cNvPr id="14" name="Pie 13"/>
          <p:cNvSpPr/>
          <p:nvPr/>
        </p:nvSpPr>
        <p:spPr bwMode="auto">
          <a:xfrm>
            <a:off x="666750" y="1533525"/>
            <a:ext cx="704850" cy="676275"/>
          </a:xfrm>
          <a:prstGeom prst="pie">
            <a:avLst>
              <a:gd name="adj1" fmla="val 16141744"/>
              <a:gd name="adj2" fmla="val 1040069"/>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7" name="Rectangle 26"/>
          <p:cNvSpPr/>
          <p:nvPr/>
        </p:nvSpPr>
        <p:spPr>
          <a:xfrm>
            <a:off x="5257800" y="33528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5" name="Line 13"/>
          <p:cNvSpPr>
            <a:spLocks noChangeShapeType="1"/>
          </p:cNvSpPr>
          <p:nvPr/>
        </p:nvSpPr>
        <p:spPr bwMode="auto">
          <a:xfrm>
            <a:off x="3200400" y="1905000"/>
            <a:ext cx="0" cy="1905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8"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t=22</a:t>
            </a:r>
            <a:endParaRPr lang="en-US" sz="1600" dirty="0">
              <a:solidFill>
                <a:srgbClr val="3399FF"/>
              </a:solidFill>
            </a:endParaRPr>
          </a:p>
        </p:txBody>
      </p:sp>
      <p:sp>
        <p:nvSpPr>
          <p:cNvPr id="19" name="Rounded Rectangle 18"/>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p:cNvSpPr txBox="1">
            <a:spLocks noChangeArrowheads="1"/>
          </p:cNvSpPr>
          <p:nvPr/>
        </p:nvSpPr>
        <p:spPr bwMode="auto">
          <a:xfrm>
            <a:off x="3810000"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2" name="Rounded Rectangular Callout 21"/>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4" name="Rectangle 23"/>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4" name="Text Box 12"/>
          <p:cNvSpPr txBox="1">
            <a:spLocks noChangeArrowheads="1"/>
          </p:cNvSpPr>
          <p:nvPr/>
        </p:nvSpPr>
        <p:spPr bwMode="auto">
          <a:xfrm>
            <a:off x="3352800" y="3547646"/>
            <a:ext cx="692818" cy="338554"/>
          </a:xfrm>
          <a:prstGeom prst="rect">
            <a:avLst/>
          </a:prstGeom>
          <a:noFill/>
          <a:ln w="9525">
            <a:noFill/>
            <a:miter lim="800000"/>
            <a:headEnd/>
            <a:tailEnd/>
          </a:ln>
          <a:effectLst/>
        </p:spPr>
        <p:txBody>
          <a:bodyPr wrap="none">
            <a:spAutoFit/>
          </a:bodyPr>
          <a:lstStyle/>
          <a:p>
            <a:r>
              <a:rPr lang="en-US" sz="1600" dirty="0" smtClean="0"/>
              <a:t>t=24</a:t>
            </a:r>
            <a:endParaRPr lang="en-US" sz="1600" dirty="0"/>
          </a:p>
        </p:txBody>
      </p:sp>
      <p:sp>
        <p:nvSpPr>
          <p:cNvPr id="14" name="Pie 13"/>
          <p:cNvSpPr/>
          <p:nvPr/>
        </p:nvSpPr>
        <p:spPr bwMode="auto">
          <a:xfrm>
            <a:off x="666750" y="1533525"/>
            <a:ext cx="704850" cy="676275"/>
          </a:xfrm>
          <a:prstGeom prst="pie">
            <a:avLst>
              <a:gd name="adj1" fmla="val 16141744"/>
              <a:gd name="adj2" fmla="val 2577828"/>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7" name="Rectangle 26"/>
          <p:cNvSpPr/>
          <p:nvPr/>
        </p:nvSpPr>
        <p:spPr>
          <a:xfrm>
            <a:off x="5257800" y="33528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5" name="Line 13"/>
          <p:cNvSpPr>
            <a:spLocks noChangeShapeType="1"/>
          </p:cNvSpPr>
          <p:nvPr/>
        </p:nvSpPr>
        <p:spPr bwMode="auto">
          <a:xfrm>
            <a:off x="3200400" y="1905000"/>
            <a:ext cx="0" cy="1905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8"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19" name="Rounded Rectangle 18"/>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p:cNvSpPr txBox="1">
            <a:spLocks noChangeArrowheads="1"/>
          </p:cNvSpPr>
          <p:nvPr/>
        </p:nvSpPr>
        <p:spPr bwMode="auto">
          <a:xfrm>
            <a:off x="3810000"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2" name="Rounded Rectangular Callout 21"/>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3" name="Circular Arrow 22"/>
          <p:cNvSpPr/>
          <p:nvPr/>
        </p:nvSpPr>
        <p:spPr>
          <a:xfrm>
            <a:off x="3962400" y="42182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Rectangle 23"/>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4437504"/>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Title 19"/>
          <p:cNvSpPr>
            <a:spLocks noGrp="1"/>
          </p:cNvSpPr>
          <p:nvPr>
            <p:ph type="title"/>
          </p:nvPr>
        </p:nvSpPr>
        <p:spPr/>
        <p:txBody>
          <a:bodyPr/>
          <a:lstStyle/>
          <a:p>
            <a:r>
              <a:rPr lang="en-US" dirty="0" smtClean="0"/>
              <a:t>Logical Time Algorithm</a:t>
            </a:r>
            <a:endParaRPr lang="en-US" dirty="0"/>
          </a:p>
        </p:txBody>
      </p:sp>
      <p:sp>
        <p:nvSpPr>
          <p:cNvPr id="27" name="Rectangle 26"/>
          <p:cNvSpPr/>
          <p:nvPr/>
        </p:nvSpPr>
        <p:spPr>
          <a:xfrm>
            <a:off x="5257800" y="33528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5" name="Line 13"/>
          <p:cNvSpPr>
            <a:spLocks noChangeShapeType="1"/>
          </p:cNvSpPr>
          <p:nvPr/>
        </p:nvSpPr>
        <p:spPr bwMode="auto">
          <a:xfrm>
            <a:off x="3200400" y="1905000"/>
            <a:ext cx="0" cy="2133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8"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19" name="Rounded Rectangle 18"/>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p:cNvSpPr txBox="1">
            <a:spLocks noChangeArrowheads="1"/>
          </p:cNvSpPr>
          <p:nvPr/>
        </p:nvSpPr>
        <p:spPr bwMode="auto">
          <a:xfrm>
            <a:off x="3810000"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2" name="Rounded Rectangular Callout 21"/>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3" name="Circular Arrow 22"/>
          <p:cNvSpPr/>
          <p:nvPr/>
        </p:nvSpPr>
        <p:spPr>
          <a:xfrm>
            <a:off x="3962400" y="42182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Rectangle 23"/>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1"/>
          <p:cNvSpPr txBox="1">
            <a:spLocks noChangeArrowheads="1"/>
          </p:cNvSpPr>
          <p:nvPr/>
        </p:nvSpPr>
        <p:spPr bwMode="auto">
          <a:xfrm>
            <a:off x="3429000" y="3810000"/>
            <a:ext cx="692818" cy="338554"/>
          </a:xfrm>
          <a:prstGeom prst="rect">
            <a:avLst/>
          </a:prstGeom>
          <a:noFill/>
          <a:ln w="9525">
            <a:noFill/>
            <a:miter lim="800000"/>
            <a:headEnd/>
            <a:tailEnd/>
          </a:ln>
          <a:effectLst/>
        </p:spPr>
        <p:txBody>
          <a:bodyPr wrap="none">
            <a:spAutoFit/>
          </a:bodyPr>
          <a:lstStyle/>
          <a:p>
            <a:r>
              <a:rPr lang="en-US" sz="1600" dirty="0" smtClean="0"/>
              <a:t>t=26</a:t>
            </a:r>
            <a:endParaRPr lang="en-US" sz="1600" dirty="0"/>
          </a:p>
        </p:txBody>
      </p:sp>
      <p:sp>
        <p:nvSpPr>
          <p:cNvPr id="26" name="Circular Arrow 25"/>
          <p:cNvSpPr/>
          <p:nvPr/>
        </p:nvSpPr>
        <p:spPr>
          <a:xfrm>
            <a:off x="3962400" y="42182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 Box 10"/>
          <p:cNvSpPr txBox="1">
            <a:spLocks noChangeArrowheads="1"/>
          </p:cNvSpPr>
          <p:nvPr/>
        </p:nvSpPr>
        <p:spPr bwMode="auto">
          <a:xfrm>
            <a:off x="1295400" y="3810000"/>
            <a:ext cx="1641796" cy="338554"/>
          </a:xfrm>
          <a:prstGeom prst="rect">
            <a:avLst/>
          </a:prstGeom>
          <a:noFill/>
          <a:ln w="9525">
            <a:noFill/>
            <a:miter lim="800000"/>
            <a:headEnd/>
            <a:tailEnd/>
          </a:ln>
          <a:effectLst/>
        </p:spPr>
        <p:txBody>
          <a:bodyPr wrap="none">
            <a:spAutoFit/>
          </a:bodyPr>
          <a:lstStyle/>
          <a:p>
            <a:r>
              <a:rPr lang="en-US" sz="1600" dirty="0" err="1" smtClean="0"/>
              <a:t>det_unlock</a:t>
            </a:r>
            <a:r>
              <a:rPr lang="en-US" sz="1600" dirty="0" smtClean="0"/>
              <a:t>(A)</a:t>
            </a:r>
            <a:endParaRPr lang="en-US" sz="1600" dirty="0"/>
          </a:p>
        </p:txBody>
      </p:sp>
      <p:cxnSp>
        <p:nvCxnSpPr>
          <p:cNvPr id="30" name="Shape 41"/>
          <p:cNvCxnSpPr>
            <a:stCxn id="31" idx="1"/>
            <a:endCxn id="32" idx="2"/>
          </p:cNvCxnSpPr>
          <p:nvPr/>
        </p:nvCxnSpPr>
        <p:spPr>
          <a:xfrm rot="10800000">
            <a:off x="2171700" y="4191000"/>
            <a:ext cx="1790700" cy="190500"/>
          </a:xfrm>
          <a:prstGeom prst="curvedConnector2">
            <a:avLst/>
          </a:prstGeom>
          <a:ln w="28575">
            <a:solidFill>
              <a:srgbClr val="00B050"/>
            </a:solidFill>
            <a:prstDash val="sysDash"/>
            <a:headEnd type="triangle" w="lg" len="med"/>
            <a:tailEnd type="non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981200" y="3810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3352800" y="4081046"/>
            <a:ext cx="692818" cy="338554"/>
          </a:xfrm>
          <a:prstGeom prst="rect">
            <a:avLst/>
          </a:prstGeom>
          <a:noFill/>
          <a:ln w="9525">
            <a:noFill/>
            <a:miter lim="800000"/>
            <a:headEnd/>
            <a:tailEnd/>
          </a:ln>
          <a:effectLst/>
        </p:spPr>
        <p:txBody>
          <a:bodyPr wrap="none">
            <a:spAutoFit/>
          </a:bodyPr>
          <a:lstStyle/>
          <a:p>
            <a:r>
              <a:rPr lang="en-US" sz="1600" dirty="0" smtClean="0"/>
              <a:t>t=29</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55582" y="3395246"/>
            <a:ext cx="692818" cy="338554"/>
          </a:xfrm>
          <a:prstGeom prst="rect">
            <a:avLst/>
          </a:prstGeom>
          <a:noFill/>
          <a:ln w="9525">
            <a:noFill/>
            <a:miter lim="800000"/>
            <a:headEnd/>
            <a:tailEnd/>
          </a:ln>
          <a:effectLst/>
        </p:spPr>
        <p:txBody>
          <a:bodyPr wrap="none">
            <a:spAutoFit/>
          </a:bodyPr>
          <a:lstStyle/>
          <a:p>
            <a:r>
              <a:rPr lang="en-US" sz="1600" dirty="0" smtClean="0"/>
              <a:t>t=24</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5439413"/>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438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8" name="Rectangle 27"/>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981200" y="3810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5222544" y="3429000"/>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01" name="Line 13"/>
          <p:cNvSpPr>
            <a:spLocks noChangeShapeType="1"/>
          </p:cNvSpPr>
          <p:nvPr/>
        </p:nvSpPr>
        <p:spPr bwMode="auto">
          <a:xfrm>
            <a:off x="5410200" y="1981200"/>
            <a:ext cx="0" cy="1676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9940" name="Line 4"/>
          <p:cNvSpPr>
            <a:spLocks noChangeShapeType="1"/>
          </p:cNvSpPr>
          <p:nvPr/>
        </p:nvSpPr>
        <p:spPr bwMode="auto">
          <a:xfrm>
            <a:off x="3200400" y="1981200"/>
            <a:ext cx="0" cy="381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41"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9944" name="Line 8"/>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9946" name="Text Box 10"/>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9949" name="Line 13"/>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9950" name="Text Box 14"/>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39951" name="Line 15"/>
          <p:cNvSpPr>
            <a:spLocks noChangeShapeType="1"/>
          </p:cNvSpPr>
          <p:nvPr/>
        </p:nvSpPr>
        <p:spPr bwMode="auto">
          <a:xfrm>
            <a:off x="5410200" y="1981200"/>
            <a:ext cx="0" cy="304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9952" name="Text Box 16"/>
          <p:cNvSpPr txBox="1">
            <a:spLocks noChangeArrowheads="1"/>
          </p:cNvSpPr>
          <p:nvPr/>
        </p:nvSpPr>
        <p:spPr bwMode="auto">
          <a:xfrm>
            <a:off x="5562600" y="2057400"/>
            <a:ext cx="473075" cy="336550"/>
          </a:xfrm>
          <a:prstGeom prst="rect">
            <a:avLst/>
          </a:prstGeom>
          <a:noFill/>
          <a:ln w="9525">
            <a:noFill/>
            <a:miter lim="800000"/>
            <a:headEnd/>
            <a:tailEnd/>
          </a:ln>
          <a:effectLst/>
        </p:spPr>
        <p:txBody>
          <a:bodyPr wrap="none">
            <a:spAutoFit/>
          </a:bodyPr>
          <a:lstStyle/>
          <a:p>
            <a:r>
              <a:rPr lang="en-US" sz="1600"/>
              <a:t>t=3</a:t>
            </a:r>
          </a:p>
        </p:txBody>
      </p:sp>
      <p:sp>
        <p:nvSpPr>
          <p:cNvPr id="39953" name="Text Box 17"/>
          <p:cNvSpPr txBox="1">
            <a:spLocks noChangeArrowheads="1"/>
          </p:cNvSpPr>
          <p:nvPr/>
        </p:nvSpPr>
        <p:spPr bwMode="auto">
          <a:xfrm>
            <a:off x="3352800" y="2133600"/>
            <a:ext cx="562975" cy="338554"/>
          </a:xfrm>
          <a:prstGeom prst="rect">
            <a:avLst/>
          </a:prstGeom>
          <a:noFill/>
          <a:ln w="9525">
            <a:noFill/>
            <a:miter lim="800000"/>
            <a:headEnd/>
            <a:tailEnd/>
          </a:ln>
          <a:effectLst/>
        </p:spPr>
        <p:txBody>
          <a:bodyPr wrap="none">
            <a:spAutoFit/>
          </a:bodyPr>
          <a:lstStyle/>
          <a:p>
            <a:r>
              <a:rPr lang="en-US" sz="1600" dirty="0" smtClean="0"/>
              <a:t>t=3</a:t>
            </a:r>
            <a:endParaRPr lang="en-US" sz="1600" dirty="0"/>
          </a:p>
        </p:txBody>
      </p:sp>
      <p:sp>
        <p:nvSpPr>
          <p:cNvPr id="13" name="Pie 12"/>
          <p:cNvSpPr/>
          <p:nvPr/>
        </p:nvSpPr>
        <p:spPr bwMode="auto">
          <a:xfrm>
            <a:off x="666750" y="1533525"/>
            <a:ext cx="704850" cy="676275"/>
          </a:xfrm>
          <a:prstGeom prst="pie">
            <a:avLst>
              <a:gd name="adj1" fmla="val 16141744"/>
              <a:gd name="adj2" fmla="val 17639689"/>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4" name="Oval 13"/>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TextBox 14"/>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6" name="Rectangle 2"/>
          <p:cNvSpPr>
            <a:spLocks noGrp="1" noChangeArrowheads="1"/>
          </p:cNvSpPr>
          <p:nvPr>
            <p:ph type="title"/>
          </p:nvPr>
        </p:nvSpPr>
        <p:spPr>
          <a:xfrm>
            <a:off x="228600" y="152400"/>
            <a:ext cx="8763000" cy="762000"/>
          </a:xfrm>
        </p:spPr>
        <p:txBody>
          <a:bodyPr/>
          <a:lstStyle/>
          <a:p>
            <a:r>
              <a:rPr lang="en-US" dirty="0" smtClean="0"/>
              <a:t>Logical Time Algorithm</a:t>
            </a:r>
          </a:p>
        </p:txBody>
      </p:sp>
      <p:sp>
        <p:nvSpPr>
          <p:cNvPr id="18"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20" name="Rounded Rectangle 19"/>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3012" name="Line 4"/>
          <p:cNvSpPr>
            <a:spLocks noChangeShapeType="1"/>
          </p:cNvSpPr>
          <p:nvPr/>
        </p:nvSpPr>
        <p:spPr bwMode="auto">
          <a:xfrm>
            <a:off x="3200400" y="1981200"/>
            <a:ext cx="0" cy="4572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3013"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3014"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3015"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3016"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3017"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3018" name="Line 10"/>
          <p:cNvSpPr>
            <a:spLocks noChangeShapeType="1"/>
          </p:cNvSpPr>
          <p:nvPr/>
        </p:nvSpPr>
        <p:spPr bwMode="auto">
          <a:xfrm>
            <a:off x="5410200" y="1981200"/>
            <a:ext cx="0" cy="685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3019" name="Text Box 11"/>
          <p:cNvSpPr txBox="1">
            <a:spLocks noChangeArrowheads="1"/>
          </p:cNvSpPr>
          <p:nvPr/>
        </p:nvSpPr>
        <p:spPr bwMode="auto">
          <a:xfrm>
            <a:off x="5562600" y="2362200"/>
            <a:ext cx="562975" cy="338554"/>
          </a:xfrm>
          <a:prstGeom prst="rect">
            <a:avLst/>
          </a:prstGeom>
          <a:noFill/>
          <a:ln w="9525">
            <a:noFill/>
            <a:miter lim="800000"/>
            <a:headEnd/>
            <a:tailEnd/>
          </a:ln>
          <a:effectLst/>
        </p:spPr>
        <p:txBody>
          <a:bodyPr wrap="none">
            <a:spAutoFit/>
          </a:bodyPr>
          <a:lstStyle/>
          <a:p>
            <a:r>
              <a:rPr lang="en-US" sz="1600" dirty="0" smtClean="0"/>
              <a:t>t=8</a:t>
            </a:r>
            <a:endParaRPr lang="en-US" sz="1600" dirty="0"/>
          </a:p>
        </p:txBody>
      </p:sp>
      <p:sp>
        <p:nvSpPr>
          <p:cNvPr id="43020" name="Text Box 12"/>
          <p:cNvSpPr txBox="1">
            <a:spLocks noChangeArrowheads="1"/>
          </p:cNvSpPr>
          <p:nvPr/>
        </p:nvSpPr>
        <p:spPr bwMode="auto">
          <a:xfrm>
            <a:off x="3352800" y="2209800"/>
            <a:ext cx="562975" cy="338554"/>
          </a:xfrm>
          <a:prstGeom prst="rect">
            <a:avLst/>
          </a:prstGeom>
          <a:noFill/>
          <a:ln w="9525">
            <a:noFill/>
            <a:miter lim="800000"/>
            <a:headEnd/>
            <a:tailEnd/>
          </a:ln>
          <a:effectLst/>
        </p:spPr>
        <p:txBody>
          <a:bodyPr wrap="none">
            <a:spAutoFit/>
          </a:bodyPr>
          <a:lstStyle/>
          <a:p>
            <a:r>
              <a:rPr lang="en-US" sz="1600" dirty="0" smtClean="0"/>
              <a:t>t=6</a:t>
            </a:r>
            <a:endParaRPr lang="en-US" sz="1600" dirty="0"/>
          </a:p>
        </p:txBody>
      </p:sp>
      <p:sp>
        <p:nvSpPr>
          <p:cNvPr id="14" name="Pie 13"/>
          <p:cNvSpPr/>
          <p:nvPr/>
        </p:nvSpPr>
        <p:spPr bwMode="auto">
          <a:xfrm>
            <a:off x="666750" y="1533525"/>
            <a:ext cx="704850" cy="676275"/>
          </a:xfrm>
          <a:prstGeom prst="pie">
            <a:avLst>
              <a:gd name="adj1" fmla="val 16141744"/>
              <a:gd name="adj2" fmla="val 18173932"/>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0" name="Rectangle 2"/>
          <p:cNvSpPr>
            <a:spLocks noGrp="1" noChangeArrowheads="1"/>
          </p:cNvSpPr>
          <p:nvPr>
            <p:ph type="title"/>
          </p:nvPr>
        </p:nvSpPr>
        <p:spPr/>
        <p:txBody>
          <a:bodyPr/>
          <a:lstStyle/>
          <a:p>
            <a:r>
              <a:rPr lang="en-US" dirty="0" smtClean="0"/>
              <a:t>Logical Time Algorithm</a:t>
            </a:r>
          </a:p>
        </p:txBody>
      </p:sp>
      <p:sp>
        <p:nvSpPr>
          <p:cNvPr id="19"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22" name="Rounded Rectangle 21"/>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7277622" y="28956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8382000" y="19050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Rectangle 2"/>
          <p:cNvSpPr>
            <a:spLocks noGrp="1" noChangeArrowheads="1"/>
          </p:cNvSpPr>
          <p:nvPr>
            <p:ph type="title"/>
          </p:nvPr>
        </p:nvSpPr>
        <p:spPr/>
        <p:txBody>
          <a:bodyPr/>
          <a:lstStyle/>
          <a:p>
            <a:r>
              <a:rPr lang="en-US" dirty="0" smtClean="0"/>
              <a:t>Example</a:t>
            </a:r>
          </a:p>
        </p:txBody>
      </p:sp>
      <p:sp>
        <p:nvSpPr>
          <p:cNvPr id="19459" name="Rectangle 3"/>
          <p:cNvSpPr>
            <a:spLocks noGrp="1" noChangeArrowheads="1"/>
          </p:cNvSpPr>
          <p:nvPr>
            <p:ph type="body" idx="1"/>
          </p:nvPr>
        </p:nvSpPr>
        <p:spPr>
          <a:xfrm>
            <a:off x="457200" y="962526"/>
            <a:ext cx="8534400" cy="1323474"/>
          </a:xfrm>
        </p:spPr>
        <p:txBody>
          <a:bodyPr>
            <a:normAutofit/>
          </a:bodyPr>
          <a:lstStyle/>
          <a:p>
            <a:pPr>
              <a:lnSpc>
                <a:spcPct val="120000"/>
              </a:lnSpc>
              <a:spcBef>
                <a:spcPts val="600"/>
              </a:spcBef>
              <a:spcAft>
                <a:spcPts val="100"/>
              </a:spcAft>
            </a:pPr>
            <a:r>
              <a:rPr lang="en-US" dirty="0" smtClean="0"/>
              <a:t>Simple </a:t>
            </a:r>
            <a:r>
              <a:rPr lang="en-US" dirty="0" err="1" smtClean="0"/>
              <a:t>OpenMP</a:t>
            </a:r>
            <a:r>
              <a:rPr lang="en-US" dirty="0" smtClean="0"/>
              <a:t> Parallel Code:</a:t>
            </a:r>
          </a:p>
          <a:p>
            <a:pPr lvl="1">
              <a:lnSpc>
                <a:spcPct val="120000"/>
              </a:lnSpc>
              <a:spcBef>
                <a:spcPts val="600"/>
              </a:spcBef>
              <a:spcAft>
                <a:spcPts val="100"/>
              </a:spcAft>
              <a:buNone/>
            </a:pPr>
            <a:endParaRPr lang="en-US" dirty="0" smtClean="0"/>
          </a:p>
        </p:txBody>
      </p:sp>
      <p:sp>
        <p:nvSpPr>
          <p:cNvPr id="43" name="TextBox 42"/>
          <p:cNvSpPr txBox="1"/>
          <p:nvPr/>
        </p:nvSpPr>
        <p:spPr>
          <a:xfrm>
            <a:off x="771779" y="4572000"/>
            <a:ext cx="6848221" cy="523220"/>
          </a:xfrm>
          <a:prstGeom prst="rect">
            <a:avLst/>
          </a:prstGeom>
          <a:noFill/>
        </p:spPr>
        <p:txBody>
          <a:bodyPr wrap="none" rtlCol="0">
            <a:spAutoFit/>
          </a:bodyPr>
          <a:lstStyle/>
          <a:p>
            <a:r>
              <a:rPr lang="en-US" sz="1400" dirty="0" smtClean="0"/>
              <a:t>Run 1:</a:t>
            </a:r>
          </a:p>
          <a:p>
            <a:r>
              <a:rPr lang="en-US" sz="1400" dirty="0" err="1" smtClean="0"/>
              <a:t>inv_sum</a:t>
            </a:r>
            <a:r>
              <a:rPr lang="en-US" sz="1400" dirty="0" smtClean="0"/>
              <a:t>: 16.69531126586006308798459940589964389801025390625</a:t>
            </a:r>
            <a:endParaRPr lang="en-US" sz="1400" dirty="0"/>
          </a:p>
        </p:txBody>
      </p:sp>
      <p:sp>
        <p:nvSpPr>
          <p:cNvPr id="44" name="TextBox 43"/>
          <p:cNvSpPr txBox="1"/>
          <p:nvPr/>
        </p:nvSpPr>
        <p:spPr>
          <a:xfrm>
            <a:off x="771779" y="5115580"/>
            <a:ext cx="6848221" cy="523220"/>
          </a:xfrm>
          <a:prstGeom prst="rect">
            <a:avLst/>
          </a:prstGeom>
          <a:noFill/>
        </p:spPr>
        <p:txBody>
          <a:bodyPr wrap="none" rtlCol="0">
            <a:spAutoFit/>
          </a:bodyPr>
          <a:lstStyle/>
          <a:p>
            <a:r>
              <a:rPr lang="en-US" sz="1400" dirty="0" smtClean="0"/>
              <a:t>Run 2:</a:t>
            </a:r>
          </a:p>
          <a:p>
            <a:r>
              <a:rPr lang="en-US" sz="1400" dirty="0" err="1" smtClean="0"/>
              <a:t>inv_sum</a:t>
            </a:r>
            <a:r>
              <a:rPr lang="en-US" sz="1400" dirty="0" smtClean="0"/>
              <a:t>: 16.695311265860066640698278206400573253631591796875</a:t>
            </a:r>
            <a:endParaRPr lang="en-US" sz="1400" dirty="0"/>
          </a:p>
        </p:txBody>
      </p:sp>
      <p:sp>
        <p:nvSpPr>
          <p:cNvPr id="45" name="Rounded Rectangle 44"/>
          <p:cNvSpPr/>
          <p:nvPr/>
        </p:nvSpPr>
        <p:spPr>
          <a:xfrm>
            <a:off x="838200" y="1676400"/>
            <a:ext cx="5638800" cy="2362200"/>
          </a:xfrm>
          <a:prstGeom prst="roundRect">
            <a:avLst/>
          </a:prstGeom>
          <a:gradFill>
            <a:gsLst>
              <a:gs pos="0">
                <a:srgbClr val="BDCEE1"/>
              </a:gs>
              <a:gs pos="25000">
                <a:srgbClr val="B9CCE1"/>
              </a:gs>
              <a:gs pos="100000">
                <a:srgbClr val="E6EDF6"/>
              </a:gs>
            </a:gsLst>
          </a:gradFill>
        </p:spPr>
        <p:style>
          <a:lnRef idx="1">
            <a:schemeClr val="accent3"/>
          </a:lnRef>
          <a:fillRef idx="2">
            <a:schemeClr val="accent3"/>
          </a:fillRef>
          <a:effectRef idx="1">
            <a:schemeClr val="accent3"/>
          </a:effectRef>
          <a:fontRef idx="minor">
            <a:schemeClr val="dk1"/>
          </a:fontRef>
        </p:style>
        <p:txBody>
          <a:bodyPr lIns="182880" tIns="182880" rtlCol="0" anchor="ctr"/>
          <a:lstStyle/>
          <a:p>
            <a:r>
              <a:rPr lang="en-GB" sz="1600" dirty="0" smtClean="0">
                <a:solidFill>
                  <a:schemeClr val="tx1"/>
                </a:solidFill>
                <a:latin typeface="Consolas" pitchFamily="49" charset="0"/>
              </a:rPr>
              <a:t>double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0.0;</a:t>
            </a:r>
          </a:p>
          <a:p>
            <a:endParaRPr lang="en-GB" sz="1600" dirty="0" smtClean="0">
              <a:solidFill>
                <a:schemeClr val="tx1"/>
              </a:solidFill>
              <a:latin typeface="Consolas" pitchFamily="49" charset="0"/>
            </a:endParaRPr>
          </a:p>
          <a:p>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pragma</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omp</a:t>
            </a:r>
            <a:r>
              <a:rPr lang="en-GB" sz="1600" dirty="0" smtClean="0">
                <a:solidFill>
                  <a:schemeClr val="tx1"/>
                </a:solidFill>
                <a:latin typeface="Consolas" pitchFamily="49" charset="0"/>
              </a:rPr>
              <a:t> parallel for reduction(+: sum)</a:t>
            </a:r>
          </a:p>
          <a:p>
            <a:r>
              <a:rPr lang="en-GB" sz="1600" dirty="0" smtClean="0">
                <a:solidFill>
                  <a:schemeClr val="tx1"/>
                </a:solidFill>
                <a:latin typeface="Consolas" pitchFamily="49" charset="0"/>
              </a:rPr>
              <a:t>for (</a:t>
            </a:r>
            <a:r>
              <a:rPr lang="en-GB" sz="1600" dirty="0" err="1" smtClean="0">
                <a:solidFill>
                  <a:schemeClr val="tx1"/>
                </a:solidFill>
                <a:latin typeface="Consolas" pitchFamily="49" charset="0"/>
              </a:rPr>
              <a:t>int</a:t>
            </a:r>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 1;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&lt; 10000000;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 </a:t>
            </a:r>
          </a:p>
          <a:p>
            <a:r>
              <a:rPr lang="en-GB" sz="1600" dirty="0" smtClean="0">
                <a:solidFill>
                  <a:schemeClr val="tx1"/>
                </a:solidFill>
                <a:latin typeface="Consolas" pitchFamily="49" charset="0"/>
              </a:rPr>
              <a:t>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 1.0 / </a:t>
            </a:r>
            <a:r>
              <a:rPr lang="en-GB" sz="1600" dirty="0" err="1" smtClean="0">
                <a:solidFill>
                  <a:schemeClr val="tx1"/>
                </a:solidFill>
                <a:latin typeface="Consolas" pitchFamily="49" charset="0"/>
              </a:rPr>
              <a:t>i</a:t>
            </a:r>
            <a:r>
              <a:rPr lang="en-GB" sz="1600" dirty="0" smtClean="0">
                <a:solidFill>
                  <a:schemeClr val="tx1"/>
                </a:solidFill>
                <a:latin typeface="Consolas" pitchFamily="49" charset="0"/>
              </a:rPr>
              <a:t>;</a:t>
            </a:r>
          </a:p>
          <a:p>
            <a:endParaRPr lang="en-GB" sz="1600" dirty="0" smtClean="0">
              <a:solidFill>
                <a:schemeClr val="tx1"/>
              </a:solidFill>
              <a:latin typeface="Consolas" pitchFamily="49" charset="0"/>
            </a:endParaRPr>
          </a:p>
          <a:p>
            <a:r>
              <a:rPr lang="en-GB" sz="1600" dirty="0" err="1" smtClean="0">
                <a:solidFill>
                  <a:schemeClr val="tx1"/>
                </a:solidFill>
                <a:latin typeface="Consolas" pitchFamily="49" charset="0"/>
              </a:rPr>
              <a:t>printf</a:t>
            </a:r>
            <a:r>
              <a:rPr lang="en-GB" sz="1600" dirty="0" smtClean="0">
                <a:solidFill>
                  <a:schemeClr val="tx1"/>
                </a:solidFill>
                <a:latin typeface="Consolas" pitchFamily="49" charset="0"/>
              </a:rPr>
              <a:t>(“</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 %.64g\n”, </a:t>
            </a:r>
            <a:r>
              <a:rPr lang="en-GB" sz="1600" dirty="0" err="1" smtClean="0">
                <a:solidFill>
                  <a:schemeClr val="tx1"/>
                </a:solidFill>
                <a:latin typeface="Consolas" pitchFamily="49" charset="0"/>
              </a:rPr>
              <a:t>inv_sum</a:t>
            </a:r>
            <a:r>
              <a:rPr lang="en-GB" sz="1600" dirty="0" smtClean="0">
                <a:solidFill>
                  <a:schemeClr val="tx1"/>
                </a:solidFill>
                <a:latin typeface="Consolas" pitchFamily="49" charset="0"/>
              </a:rPr>
              <a:t>);</a:t>
            </a:r>
          </a:p>
          <a:p>
            <a:pPr algn="ctr"/>
            <a:endParaRPr lang="en-US" sz="1600" dirty="0">
              <a:solidFill>
                <a:schemeClr val="tx1"/>
              </a:solidFill>
            </a:endParaRPr>
          </a:p>
        </p:txBody>
      </p:sp>
      <p:sp>
        <p:nvSpPr>
          <p:cNvPr id="7" name="TextBox 6"/>
          <p:cNvSpPr txBox="1"/>
          <p:nvPr/>
        </p:nvSpPr>
        <p:spPr>
          <a:xfrm>
            <a:off x="772886" y="5116286"/>
            <a:ext cx="7042184" cy="523220"/>
          </a:xfrm>
          <a:prstGeom prst="rect">
            <a:avLst/>
          </a:prstGeom>
          <a:noFill/>
        </p:spPr>
        <p:txBody>
          <a:bodyPr wrap="none" rtlCol="0">
            <a:spAutoFit/>
          </a:bodyPr>
          <a:lstStyle/>
          <a:p>
            <a:r>
              <a:rPr lang="en-US" sz="1400" dirty="0" smtClean="0"/>
              <a:t>Run 2:</a:t>
            </a:r>
          </a:p>
          <a:p>
            <a:r>
              <a:rPr lang="en-US" sz="1400" dirty="0" err="1" smtClean="0"/>
              <a:t>inv_sum</a:t>
            </a:r>
            <a:r>
              <a:rPr lang="en-US" sz="1400" dirty="0" smtClean="0"/>
              <a:t>: 16.69531126586006</a:t>
            </a:r>
            <a:r>
              <a:rPr lang="en-US" sz="1400" dirty="0" smtClean="0">
                <a:solidFill>
                  <a:srgbClr val="FF0000"/>
                </a:solidFill>
              </a:rPr>
              <a:t>6640698278206400573253631591796875</a:t>
            </a:r>
            <a:endParaRPr lang="en-US" sz="1400" dirty="0">
              <a:solidFill>
                <a:srgbClr val="FF0000"/>
              </a:solidFill>
            </a:endParaRPr>
          </a:p>
        </p:txBody>
      </p:sp>
      <p:sp>
        <p:nvSpPr>
          <p:cNvPr id="8" name="Rounded Rectangle 7"/>
          <p:cNvSpPr/>
          <p:nvPr/>
        </p:nvSpPr>
        <p:spPr>
          <a:xfrm>
            <a:off x="8382000" y="28956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8458200" y="16002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591822" y="2057400"/>
            <a:ext cx="762000" cy="430887"/>
          </a:xfrm>
          <a:prstGeom prst="rect">
            <a:avLst/>
          </a:prstGeom>
          <a:noFill/>
        </p:spPr>
        <p:txBody>
          <a:bodyPr wrap="square" rtlCol="0">
            <a:spAutoFit/>
          </a:bodyPr>
          <a:lstStyle/>
          <a:p>
            <a:r>
              <a:rPr lang="en-US" sz="1100" dirty="0" smtClean="0"/>
              <a:t>Critical section</a:t>
            </a:r>
            <a:endParaRPr lang="en-US" sz="1100" dirty="0"/>
          </a:p>
        </p:txBody>
      </p:sp>
      <p:sp>
        <p:nvSpPr>
          <p:cNvPr id="12" name="Rounded Rectangle 11"/>
          <p:cNvSpPr/>
          <p:nvPr/>
        </p:nvSpPr>
        <p:spPr>
          <a:xfrm>
            <a:off x="7277622" y="19050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7353822" y="16002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430022" y="1143000"/>
            <a:ext cx="1143000" cy="338554"/>
          </a:xfrm>
          <a:prstGeom prst="rect">
            <a:avLst/>
          </a:prstGeom>
          <a:noFill/>
        </p:spPr>
        <p:txBody>
          <a:bodyPr wrap="square" rtlCol="0">
            <a:spAutoFit/>
          </a:bodyPr>
          <a:lstStyle/>
          <a:p>
            <a:r>
              <a:rPr lang="en-US" sz="1600" dirty="0" smtClean="0"/>
              <a:t>Threads</a:t>
            </a:r>
            <a:endParaRPr lang="en-US" sz="1600" dirty="0"/>
          </a:p>
        </p:txBody>
      </p:sp>
      <p:sp>
        <p:nvSpPr>
          <p:cNvPr id="15" name="Down Arrow 14"/>
          <p:cNvSpPr/>
          <p:nvPr/>
        </p:nvSpPr>
        <p:spPr>
          <a:xfrm rot="18900088" flipH="1">
            <a:off x="7862506" y="2361964"/>
            <a:ext cx="29771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2646714">
            <a:off x="7671460" y="2414951"/>
            <a:ext cx="914400" cy="261610"/>
          </a:xfrm>
          <a:prstGeom prst="rect">
            <a:avLst/>
          </a:prstGeom>
          <a:noFill/>
        </p:spPr>
        <p:txBody>
          <a:bodyPr wrap="square" rtlCol="0">
            <a:spAutoFit/>
          </a:bodyPr>
          <a:lstStyle/>
          <a:p>
            <a:r>
              <a:rPr lang="en-US" sz="1100" dirty="0" smtClean="0"/>
              <a:t>Reduction</a:t>
            </a:r>
            <a:endParaRPr lang="en-US" sz="1100" dirty="0"/>
          </a:p>
        </p:txBody>
      </p:sp>
      <p:sp>
        <p:nvSpPr>
          <p:cNvPr id="19" name="Down Arrow 18"/>
          <p:cNvSpPr/>
          <p:nvPr/>
        </p:nvSpPr>
        <p:spPr>
          <a:xfrm rot="2699912">
            <a:off x="7875032" y="2349438"/>
            <a:ext cx="29771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8953286" flipH="1">
            <a:off x="7467288" y="2339795"/>
            <a:ext cx="914400" cy="261610"/>
          </a:xfrm>
          <a:prstGeom prst="rect">
            <a:avLst/>
          </a:prstGeom>
          <a:noFill/>
        </p:spPr>
        <p:txBody>
          <a:bodyPr wrap="square" rtlCol="0">
            <a:spAutoFit/>
          </a:bodyPr>
          <a:lstStyle/>
          <a:p>
            <a:r>
              <a:rPr lang="en-US" sz="1100" dirty="0" smtClean="0"/>
              <a:t>Reduction</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xit"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44" grpId="0"/>
      <p:bldP spid="7" grpId="0"/>
      <p:bldP spid="8" grpId="0" animBg="1"/>
      <p:bldP spid="8" grpId="1" animBg="1"/>
      <p:bldP spid="9" grpId="0" animBg="1"/>
      <p:bldP spid="11" grpId="0"/>
      <p:bldP spid="11" grpId="1"/>
      <p:bldP spid="12" grpId="0" animBg="1"/>
      <p:bldP spid="12" grpId="1" animBg="1"/>
      <p:bldP spid="13" grpId="0" animBg="1"/>
      <p:bldP spid="14" grpId="0"/>
      <p:bldP spid="15" grpId="0" animBg="1"/>
      <p:bldP spid="15" grpId="1" animBg="1"/>
      <p:bldP spid="16" grpId="0"/>
      <p:bldP spid="16" grpId="1"/>
      <p:bldP spid="19" grpId="1" animBg="1"/>
      <p:bldP spid="2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44037" name="Text Box 5"/>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44038" name="Line 6"/>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44039" name="Text Box 7"/>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44040" name="Line 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44041" name="Text Box 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44042" name="Line 10"/>
          <p:cNvSpPr>
            <a:spLocks noChangeShapeType="1"/>
          </p:cNvSpPr>
          <p:nvPr/>
        </p:nvSpPr>
        <p:spPr bwMode="auto">
          <a:xfrm>
            <a:off x="5410200" y="1981200"/>
            <a:ext cx="0" cy="12192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44043" name="Text Box 11"/>
          <p:cNvSpPr txBox="1">
            <a:spLocks noChangeArrowheads="1"/>
          </p:cNvSpPr>
          <p:nvPr/>
        </p:nvSpPr>
        <p:spPr bwMode="auto">
          <a:xfrm>
            <a:off x="5562600" y="2895600"/>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44044" name="Text Box 12"/>
          <p:cNvSpPr txBox="1">
            <a:spLocks noChangeArrowheads="1"/>
          </p:cNvSpPr>
          <p:nvPr/>
        </p:nvSpPr>
        <p:spPr bwMode="auto">
          <a:xfrm>
            <a:off x="3352800" y="2438400"/>
            <a:ext cx="562975" cy="338554"/>
          </a:xfrm>
          <a:prstGeom prst="rect">
            <a:avLst/>
          </a:prstGeom>
          <a:noFill/>
          <a:ln w="9525">
            <a:noFill/>
            <a:miter lim="800000"/>
            <a:headEnd/>
            <a:tailEnd/>
          </a:ln>
          <a:effectLst/>
        </p:spPr>
        <p:txBody>
          <a:bodyPr wrap="none">
            <a:spAutoFit/>
          </a:bodyPr>
          <a:lstStyle/>
          <a:p>
            <a:r>
              <a:rPr lang="en-US" sz="1600" dirty="0" smtClean="0"/>
              <a:t>t=8</a:t>
            </a:r>
            <a:endParaRPr lang="en-US" sz="1600" dirty="0"/>
          </a:p>
        </p:txBody>
      </p:sp>
      <p:sp>
        <p:nvSpPr>
          <p:cNvPr id="44045" name="Line 13"/>
          <p:cNvSpPr>
            <a:spLocks noChangeShapeType="1"/>
          </p:cNvSpPr>
          <p:nvPr/>
        </p:nvSpPr>
        <p:spPr bwMode="auto">
          <a:xfrm>
            <a:off x="3200400" y="1905000"/>
            <a:ext cx="0" cy="8382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14" name="Pie 13"/>
          <p:cNvSpPr/>
          <p:nvPr/>
        </p:nvSpPr>
        <p:spPr bwMode="auto">
          <a:xfrm>
            <a:off x="666750" y="1533525"/>
            <a:ext cx="704850" cy="676275"/>
          </a:xfrm>
          <a:prstGeom prst="pie">
            <a:avLst>
              <a:gd name="adj1" fmla="val 16141744"/>
              <a:gd name="adj2" fmla="val 18923713"/>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5" name="Oval 14"/>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7" name="TextBox 16"/>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8" name="Text Box 14"/>
          <p:cNvSpPr txBox="1">
            <a:spLocks noChangeArrowheads="1"/>
          </p:cNvSpPr>
          <p:nvPr/>
        </p:nvSpPr>
        <p:spPr bwMode="auto">
          <a:xfrm>
            <a:off x="2438400" y="5715000"/>
            <a:ext cx="2816412" cy="338554"/>
          </a:xfrm>
          <a:prstGeom prst="rect">
            <a:avLst/>
          </a:prstGeom>
          <a:noFill/>
          <a:ln w="9525">
            <a:noFill/>
            <a:miter lim="800000"/>
            <a:headEnd/>
            <a:tailEnd/>
          </a:ln>
          <a:effectLst/>
        </p:spPr>
        <p:txBody>
          <a:bodyPr wrap="none">
            <a:spAutoFit/>
          </a:bodyPr>
          <a:lstStyle/>
          <a:p>
            <a:r>
              <a:rPr lang="en-US" sz="1600" dirty="0" smtClean="0"/>
              <a:t>Threads racing to acquire</a:t>
            </a:r>
            <a:endParaRPr lang="en-US" sz="1600" dirty="0"/>
          </a:p>
        </p:txBody>
      </p:sp>
      <p:sp>
        <p:nvSpPr>
          <p:cNvPr id="19" name="Rounded Rectangle 18"/>
          <p:cNvSpPr/>
          <p:nvPr/>
        </p:nvSpPr>
        <p:spPr>
          <a:xfrm>
            <a:off x="5225716" y="5739063"/>
            <a:ext cx="9464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
        <p:nvSpPr>
          <p:cNvPr id="20" name="Title 19"/>
          <p:cNvSpPr>
            <a:spLocks noGrp="1"/>
          </p:cNvSpPr>
          <p:nvPr>
            <p:ph type="title"/>
          </p:nvPr>
        </p:nvSpPr>
        <p:spPr/>
        <p:txBody>
          <a:bodyPr/>
          <a:lstStyle/>
          <a:p>
            <a:r>
              <a:rPr lang="en-US" dirty="0" smtClean="0"/>
              <a:t>Logical Time Algorithm</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3352800" y="2743200"/>
            <a:ext cx="692818" cy="338554"/>
          </a:xfrm>
          <a:prstGeom prst="rect">
            <a:avLst/>
          </a:prstGeom>
          <a:noFill/>
          <a:ln w="9525">
            <a:noFill/>
            <a:miter lim="800000"/>
            <a:headEnd/>
            <a:tailEnd/>
          </a:ln>
          <a:effectLst/>
        </p:spPr>
        <p:txBody>
          <a:bodyPr wrap="none">
            <a:spAutoFit/>
          </a:bodyPr>
          <a:lstStyle/>
          <a:p>
            <a:r>
              <a:rPr lang="en-US" sz="1600" dirty="0" smtClean="0"/>
              <a:t>t=16</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19694547"/>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37910" name="Line 22"/>
          <p:cNvSpPr>
            <a:spLocks noChangeShapeType="1"/>
          </p:cNvSpPr>
          <p:nvPr/>
        </p:nvSpPr>
        <p:spPr bwMode="auto">
          <a:xfrm>
            <a:off x="3200400" y="1905000"/>
            <a:ext cx="0" cy="1066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latin typeface="Bitstream Vera Sans Mono" pitchFamily="49" charset="0"/>
              </a:rPr>
              <a:t>lock(A);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3352800" y="2743200"/>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t=16</a:t>
            </a:r>
            <a:endParaRPr lang="en-US" sz="1600" dirty="0">
              <a:solidFill>
                <a:srgbClr val="3399FF"/>
              </a:solidFill>
            </a:endParaRPr>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t=22</a:t>
            </a:r>
            <a:endParaRPr lang="en-US" sz="1600" dirty="0">
              <a:solidFill>
                <a:srgbClr val="3399FF"/>
              </a:solidFill>
            </a:endParaRPr>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19694547"/>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37910" name="Line 22"/>
          <p:cNvSpPr>
            <a:spLocks noChangeShapeType="1"/>
          </p:cNvSpPr>
          <p:nvPr/>
        </p:nvSpPr>
        <p:spPr bwMode="auto">
          <a:xfrm>
            <a:off x="3200400" y="1905000"/>
            <a:ext cx="0" cy="1066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p:txBody>
      </p:sp>
      <p:sp>
        <p:nvSpPr>
          <p:cNvPr id="21" name="Circular Arrow 20"/>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1600200" y="297180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899" name="Text Box 11"/>
          <p:cNvSpPr txBox="1">
            <a:spLocks noChangeArrowheads="1"/>
          </p:cNvSpPr>
          <p:nvPr/>
        </p:nvSpPr>
        <p:spPr bwMode="auto">
          <a:xfrm>
            <a:off x="3393744" y="3007056"/>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20707915"/>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9" name="Rounded Rectangle 18"/>
          <p:cNvSpPr/>
          <p:nvPr/>
        </p:nvSpPr>
        <p:spPr>
          <a:xfrm>
            <a:off x="3011905" y="320197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295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latin typeface="Bitstream Vera Sans Mono" pitchFamily="49" charset="0"/>
              </a:rPr>
              <a:t>lock(A);</a:t>
            </a:r>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1" name="Circular Arrow 20"/>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1600200" y="297180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899" name="Text Box 11"/>
          <p:cNvSpPr txBox="1">
            <a:spLocks noChangeArrowheads="1"/>
          </p:cNvSpPr>
          <p:nvPr/>
        </p:nvSpPr>
        <p:spPr bwMode="auto">
          <a:xfrm>
            <a:off x="3393744" y="3007056"/>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t=18</a:t>
            </a:r>
            <a:endParaRPr lang="en-US" sz="1600" dirty="0">
              <a:solidFill>
                <a:srgbClr val="3399FF"/>
              </a:solidFill>
            </a:endParaRPr>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solidFill>
                  <a:srgbClr val="3399FF"/>
                </a:solidFill>
              </a:rPr>
              <a:t>t=22</a:t>
            </a:r>
            <a:endParaRPr lang="en-US" sz="1600" dirty="0">
              <a:solidFill>
                <a:srgbClr val="3399FF"/>
              </a:solidFill>
            </a:endParaRPr>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234742"/>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9" name="Rounded Rectangle 18"/>
          <p:cNvSpPr/>
          <p:nvPr/>
        </p:nvSpPr>
        <p:spPr>
          <a:xfrm>
            <a:off x="3011905" y="320197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295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1" name="Circular Arrow 20"/>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1600200" y="297180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899" name="Text Box 11"/>
          <p:cNvSpPr txBox="1">
            <a:spLocks noChangeArrowheads="1"/>
          </p:cNvSpPr>
          <p:nvPr/>
        </p:nvSpPr>
        <p:spPr bwMode="auto">
          <a:xfrm>
            <a:off x="3393744" y="3007056"/>
            <a:ext cx="692818" cy="338554"/>
          </a:xfrm>
          <a:prstGeom prst="rect">
            <a:avLst/>
          </a:prstGeom>
          <a:noFill/>
          <a:ln w="9525">
            <a:noFill/>
            <a:miter lim="800000"/>
            <a:headEnd/>
            <a:tailEnd/>
          </a:ln>
          <a:effectLst/>
        </p:spPr>
        <p:txBody>
          <a:bodyPr wrap="none">
            <a:spAutoFit/>
          </a:bodyPr>
          <a:lstStyle/>
          <a:p>
            <a:r>
              <a:rPr lang="en-US" sz="1600" dirty="0" smtClean="0"/>
              <a:t>t=18</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1504951"/>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19" name="Rounded Rectangle 18"/>
          <p:cNvSpPr/>
          <p:nvPr/>
        </p:nvSpPr>
        <p:spPr>
          <a:xfrm>
            <a:off x="3011905" y="3201972"/>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295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762000" y="3584575"/>
            <a:ext cx="22860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1" name="Circular Arrow 20"/>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2209800" y="3200400"/>
            <a:ext cx="692818" cy="338554"/>
          </a:xfrm>
          <a:prstGeom prst="rect">
            <a:avLst/>
          </a:prstGeom>
          <a:noFill/>
          <a:ln w="9525">
            <a:noFill/>
            <a:miter lim="800000"/>
            <a:headEnd/>
            <a:tailEnd/>
          </a:ln>
          <a:effectLst/>
        </p:spPr>
        <p:txBody>
          <a:bodyPr wrap="none">
            <a:spAutoFit/>
          </a:bodyPr>
          <a:lstStyle/>
          <a:p>
            <a:r>
              <a:rPr lang="en-US" sz="1600" dirty="0" smtClean="0"/>
              <a:t>t=20</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2352215"/>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chemeClr val="tx1"/>
                </a:solidFill>
                <a:latin typeface="Bitstream Vera Sans Mono" pitchFamily="49" charset="0"/>
              </a:rPr>
              <a:t>lock(A);</a:t>
            </a:r>
          </a:p>
        </p:txBody>
      </p:sp>
      <p:sp>
        <p:nvSpPr>
          <p:cNvPr id="21" name="Circular Arrow 20"/>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5240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7"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2209800" y="3352800"/>
            <a:ext cx="692818" cy="338554"/>
          </a:xfrm>
          <a:prstGeom prst="rect">
            <a:avLst/>
          </a:prstGeom>
          <a:noFill/>
          <a:ln w="9525">
            <a:noFill/>
            <a:miter lim="800000"/>
            <a:headEnd/>
            <a:tailEnd/>
          </a:ln>
          <a:effectLst/>
        </p:spPr>
        <p:txBody>
          <a:bodyPr wrap="none">
            <a:spAutoFit/>
          </a:bodyPr>
          <a:lstStyle/>
          <a:p>
            <a:r>
              <a:rPr lang="en-US" sz="1600" dirty="0" smtClean="0"/>
              <a:t>t=23</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3179403"/>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latin typeface="Bitstream Vera Sans Mono" pitchFamily="49" charset="0"/>
              </a:rPr>
              <a:t>lock(A);</a:t>
            </a:r>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cxnSp>
        <p:nvCxnSpPr>
          <p:cNvPr id="22" name="Shape 41"/>
          <p:cNvCxnSpPr>
            <a:stCxn id="29" idx="1"/>
            <a:endCxn id="33" idx="3"/>
          </p:cNvCxnSpPr>
          <p:nvPr/>
        </p:nvCxnSpPr>
        <p:spPr>
          <a:xfrm rot="10800000">
            <a:off x="3436960" y="3619500"/>
            <a:ext cx="525440" cy="609600"/>
          </a:xfrm>
          <a:prstGeom prst="curvedConnector3">
            <a:avLst>
              <a:gd name="adj1" fmla="val 50000"/>
            </a:avLst>
          </a:prstGeom>
          <a:ln w="28575">
            <a:solidFill>
              <a:srgbClr val="00B050"/>
            </a:solidFill>
            <a:prstDash val="sysDash"/>
            <a:headEnd type="triangle" w="lg" len="med"/>
            <a:tailEnd type="none" w="med" len="med"/>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962400" y="40386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055960" y="3429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ircular Arrow 36"/>
          <p:cNvSpPr/>
          <p:nvPr/>
        </p:nvSpPr>
        <p:spPr>
          <a:xfrm>
            <a:off x="3962400" y="4038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2209800" y="3352800"/>
            <a:ext cx="692818" cy="338554"/>
          </a:xfrm>
          <a:prstGeom prst="rect">
            <a:avLst/>
          </a:prstGeom>
          <a:noFill/>
          <a:ln w="9525">
            <a:noFill/>
            <a:miter lim="800000"/>
            <a:headEnd/>
            <a:tailEnd/>
          </a:ln>
          <a:effectLst/>
        </p:spPr>
        <p:txBody>
          <a:bodyPr wrap="none">
            <a:spAutoFit/>
          </a:bodyPr>
          <a:lstStyle/>
          <a:p>
            <a:r>
              <a:rPr lang="en-US" sz="1600" dirty="0" smtClean="0"/>
              <a:t>t=23</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3457996"/>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1" name="Circular Arrow 20"/>
          <p:cNvSpPr/>
          <p:nvPr/>
        </p:nvSpPr>
        <p:spPr>
          <a:xfrm>
            <a:off x="3962400" y="42182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752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3429000" y="3810000"/>
            <a:ext cx="692818" cy="338554"/>
          </a:xfrm>
          <a:prstGeom prst="rect">
            <a:avLst/>
          </a:prstGeom>
          <a:noFill/>
          <a:ln w="9525">
            <a:noFill/>
            <a:miter lim="800000"/>
            <a:headEnd/>
            <a:tailEnd/>
          </a:ln>
          <a:effectLst/>
        </p:spPr>
        <p:txBody>
          <a:bodyPr wrap="none">
            <a:spAutoFit/>
          </a:bodyPr>
          <a:lstStyle/>
          <a:p>
            <a:r>
              <a:rPr lang="en-US" sz="1600" dirty="0" smtClean="0"/>
              <a:t>t=26</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1" name="Line 13"/>
          <p:cNvSpPr>
            <a:spLocks noChangeShapeType="1"/>
          </p:cNvSpPr>
          <p:nvPr/>
        </p:nvSpPr>
        <p:spPr bwMode="auto">
          <a:xfrm>
            <a:off x="5410200" y="1981200"/>
            <a:ext cx="0" cy="1447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62600" y="3200400"/>
            <a:ext cx="692818" cy="338554"/>
          </a:xfrm>
          <a:prstGeom prst="rect">
            <a:avLst/>
          </a:prstGeom>
          <a:noFill/>
          <a:ln w="9525">
            <a:noFill/>
            <a:miter lim="800000"/>
            <a:headEnd/>
            <a:tailEnd/>
          </a:ln>
          <a:effectLst/>
        </p:spPr>
        <p:txBody>
          <a:bodyPr wrap="none">
            <a:spAutoFit/>
          </a:bodyPr>
          <a:lstStyle/>
          <a:p>
            <a:r>
              <a:rPr lang="en-US" sz="1600" dirty="0" smtClean="0"/>
              <a:t>t=22</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4574786"/>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0" name="Rounded Rectangle 19"/>
          <p:cNvSpPr/>
          <p:nvPr/>
        </p:nvSpPr>
        <p:spPr>
          <a:xfrm>
            <a:off x="5220345" y="3429000"/>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ular Callout 24"/>
          <p:cNvSpPr/>
          <p:nvPr/>
        </p:nvSpPr>
        <p:spPr>
          <a:xfrm rot="10800000" flipH="1" flipV="1">
            <a:off x="4191000" y="3886200"/>
            <a:ext cx="2286000" cy="838200"/>
          </a:xfrm>
          <a:prstGeom prst="wedgeRoundRectCallout">
            <a:avLst>
              <a:gd name="adj1" fmla="val -23211"/>
              <a:gd name="adj2" fmla="val -82606"/>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1" name="Circular Arrow 20"/>
          <p:cNvSpPr/>
          <p:nvPr/>
        </p:nvSpPr>
        <p:spPr>
          <a:xfrm>
            <a:off x="3962400" y="4218296"/>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1336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Text Box 10"/>
          <p:cNvSpPr txBox="1">
            <a:spLocks noChangeArrowheads="1"/>
          </p:cNvSpPr>
          <p:nvPr/>
        </p:nvSpPr>
        <p:spPr bwMode="auto">
          <a:xfrm>
            <a:off x="1295400" y="3810000"/>
            <a:ext cx="1641796" cy="338554"/>
          </a:xfrm>
          <a:prstGeom prst="rect">
            <a:avLst/>
          </a:prstGeom>
          <a:noFill/>
          <a:ln w="9525">
            <a:noFill/>
            <a:miter lim="800000"/>
            <a:headEnd/>
            <a:tailEnd/>
          </a:ln>
          <a:effectLst/>
        </p:spPr>
        <p:txBody>
          <a:bodyPr wrap="none">
            <a:spAutoFit/>
          </a:bodyPr>
          <a:lstStyle/>
          <a:p>
            <a:r>
              <a:rPr lang="en-US" sz="1600" dirty="0" err="1" smtClean="0"/>
              <a:t>det_unlock</a:t>
            </a:r>
            <a:r>
              <a:rPr lang="en-US" sz="1600" dirty="0" smtClean="0"/>
              <a:t>(A)</a:t>
            </a:r>
            <a:endParaRPr lang="en-US" sz="1600" dirty="0"/>
          </a:p>
        </p:txBody>
      </p:sp>
      <p:cxnSp>
        <p:nvCxnSpPr>
          <p:cNvPr id="27" name="Shape 41"/>
          <p:cNvCxnSpPr>
            <a:stCxn id="28" idx="1"/>
            <a:endCxn id="29" idx="2"/>
          </p:cNvCxnSpPr>
          <p:nvPr/>
        </p:nvCxnSpPr>
        <p:spPr>
          <a:xfrm rot="10800000">
            <a:off x="2171700" y="4191000"/>
            <a:ext cx="1790700" cy="190500"/>
          </a:xfrm>
          <a:prstGeom prst="curvedConnector2">
            <a:avLst/>
          </a:prstGeom>
          <a:ln w="28575">
            <a:solidFill>
              <a:srgbClr val="00B050"/>
            </a:solidFill>
            <a:prstDash val="sysDash"/>
            <a:headEnd type="triangle" w="lg" len="med"/>
            <a:tailEnd type="none" w="med"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981200" y="3810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p:cNvSpPr txBox="1">
            <a:spLocks noChangeArrowheads="1"/>
          </p:cNvSpPr>
          <p:nvPr/>
        </p:nvSpPr>
        <p:spPr bwMode="auto">
          <a:xfrm>
            <a:off x="3932694" y="3242846"/>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Another Example</a:t>
            </a:r>
          </a:p>
        </p:txBody>
      </p:sp>
      <p:sp>
        <p:nvSpPr>
          <p:cNvPr id="19459" name="Rectangle 3"/>
          <p:cNvSpPr>
            <a:spLocks noGrp="1" noChangeArrowheads="1"/>
          </p:cNvSpPr>
          <p:nvPr>
            <p:ph type="body" idx="1"/>
          </p:nvPr>
        </p:nvSpPr>
        <p:spPr>
          <a:xfrm>
            <a:off x="457200" y="4876800"/>
            <a:ext cx="8534400" cy="1600200"/>
          </a:xfrm>
        </p:spPr>
        <p:txBody>
          <a:bodyPr>
            <a:normAutofit fontScale="92500" lnSpcReduction="20000"/>
          </a:bodyPr>
          <a:lstStyle/>
          <a:p>
            <a:pPr>
              <a:lnSpc>
                <a:spcPct val="120000"/>
              </a:lnSpc>
              <a:spcBef>
                <a:spcPts val="600"/>
              </a:spcBef>
              <a:spcAft>
                <a:spcPts val="300"/>
              </a:spcAft>
            </a:pPr>
            <a:r>
              <a:rPr lang="en-US" dirty="0" smtClean="0"/>
              <a:t>Common parallel programming paradigm:</a:t>
            </a:r>
          </a:p>
          <a:p>
            <a:pPr lvl="1">
              <a:lnSpc>
                <a:spcPct val="120000"/>
              </a:lnSpc>
              <a:spcBef>
                <a:spcPts val="600"/>
              </a:spcBef>
              <a:spcAft>
                <a:spcPts val="300"/>
              </a:spcAft>
            </a:pPr>
            <a:r>
              <a:rPr lang="en-US" dirty="0" err="1" smtClean="0"/>
              <a:t>Radiosity</a:t>
            </a:r>
            <a:r>
              <a:rPr lang="en-US" dirty="0" smtClean="0"/>
              <a:t> (Singh et al. 1994)</a:t>
            </a:r>
          </a:p>
          <a:p>
            <a:pPr lvl="1">
              <a:lnSpc>
                <a:spcPct val="120000"/>
              </a:lnSpc>
              <a:spcBef>
                <a:spcPts val="600"/>
              </a:spcBef>
              <a:spcAft>
                <a:spcPts val="300"/>
              </a:spcAft>
            </a:pPr>
            <a:r>
              <a:rPr lang="en-US" dirty="0" err="1" smtClean="0"/>
              <a:t>LocusRoute</a:t>
            </a:r>
            <a:r>
              <a:rPr lang="en-US" dirty="0" smtClean="0"/>
              <a:t> (Rose 1988)</a:t>
            </a:r>
          </a:p>
          <a:p>
            <a:pPr lvl="1">
              <a:lnSpc>
                <a:spcPct val="120000"/>
              </a:lnSpc>
              <a:spcBef>
                <a:spcPts val="600"/>
              </a:spcBef>
              <a:spcAft>
                <a:spcPts val="300"/>
              </a:spcAft>
            </a:pPr>
            <a:r>
              <a:rPr lang="en-US" dirty="0" smtClean="0"/>
              <a:t>Delaunay Triangulation (</a:t>
            </a:r>
            <a:r>
              <a:rPr lang="en-US" dirty="0" err="1" smtClean="0"/>
              <a:t>Kulkarni</a:t>
            </a:r>
            <a:r>
              <a:rPr lang="en-US" dirty="0" smtClean="0"/>
              <a:t> et al. 2008)</a:t>
            </a:r>
          </a:p>
          <a:p>
            <a:pPr lvl="1">
              <a:lnSpc>
                <a:spcPct val="120000"/>
              </a:lnSpc>
              <a:spcBef>
                <a:spcPts val="600"/>
              </a:spcBef>
              <a:spcAft>
                <a:spcPts val="100"/>
              </a:spcAft>
            </a:pPr>
            <a:endParaRPr lang="en-US" sz="1800" dirty="0" smtClean="0"/>
          </a:p>
        </p:txBody>
      </p:sp>
      <p:sp>
        <p:nvSpPr>
          <p:cNvPr id="62" name="TextBox 61"/>
          <p:cNvSpPr txBox="1"/>
          <p:nvPr/>
        </p:nvSpPr>
        <p:spPr>
          <a:xfrm>
            <a:off x="609600" y="4507468"/>
            <a:ext cx="8139023" cy="369332"/>
          </a:xfrm>
          <a:prstGeom prst="rect">
            <a:avLst/>
          </a:prstGeom>
          <a:noFill/>
        </p:spPr>
        <p:txBody>
          <a:bodyPr wrap="none" rtlCol="0">
            <a:spAutoFit/>
          </a:bodyPr>
          <a:lstStyle/>
          <a:p>
            <a:r>
              <a:rPr lang="en-US" dirty="0" smtClean="0"/>
              <a:t>Threads perform repeated well-synchronized updates to global state</a:t>
            </a:r>
            <a:endParaRPr lang="en-US" dirty="0"/>
          </a:p>
        </p:txBody>
      </p:sp>
      <p:sp>
        <p:nvSpPr>
          <p:cNvPr id="97" name="Rounded Rectangle 96"/>
          <p:cNvSpPr/>
          <p:nvPr/>
        </p:nvSpPr>
        <p:spPr>
          <a:xfrm>
            <a:off x="1219200" y="31242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ounded Rectangle 97"/>
          <p:cNvSpPr/>
          <p:nvPr/>
        </p:nvSpPr>
        <p:spPr>
          <a:xfrm>
            <a:off x="2057400" y="22098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ounded Rectangle 98"/>
          <p:cNvSpPr/>
          <p:nvPr/>
        </p:nvSpPr>
        <p:spPr>
          <a:xfrm>
            <a:off x="1219200" y="1524000"/>
            <a:ext cx="381000" cy="457200"/>
          </a:xfrm>
          <a:prstGeom prst="roundRect">
            <a:avLst/>
          </a:prstGeom>
          <a:solidFill>
            <a:schemeClr val="accent4">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ounded Rectangle 99"/>
          <p:cNvSpPr/>
          <p:nvPr/>
        </p:nvSpPr>
        <p:spPr>
          <a:xfrm>
            <a:off x="3733800" y="3429000"/>
            <a:ext cx="381000" cy="457200"/>
          </a:xfrm>
          <a:prstGeom prst="roundRect">
            <a:avLst/>
          </a:prstGeom>
          <a:solidFill>
            <a:schemeClr val="accent2">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Cloud 102"/>
          <p:cNvSpPr/>
          <p:nvPr/>
        </p:nvSpPr>
        <p:spPr>
          <a:xfrm>
            <a:off x="5257800" y="1371600"/>
            <a:ext cx="3657600" cy="3124200"/>
          </a:xfrm>
          <a:prstGeom prst="cloud">
            <a:avLst/>
          </a:prstGeom>
          <a:gradFill>
            <a:gsLst>
              <a:gs pos="0">
                <a:srgbClr val="C0C0C0"/>
              </a:gs>
              <a:gs pos="25000">
                <a:srgbClr val="C7C7C7"/>
              </a:gs>
              <a:gs pos="100000">
                <a:schemeClr val="dk1">
                  <a:tint val="29000"/>
                  <a:satMod val="400000"/>
                </a:schemeClr>
              </a:gs>
            </a:gsLst>
          </a:gra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04" name="Rounded Rectangle 103"/>
          <p:cNvSpPr/>
          <p:nvPr/>
        </p:nvSpPr>
        <p:spPr>
          <a:xfrm>
            <a:off x="6422720" y="3383796"/>
            <a:ext cx="609600" cy="228600"/>
          </a:xfrm>
          <a:prstGeom prst="roundRect">
            <a:avLst>
              <a:gd name="adj" fmla="val 50000"/>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105" name="Rounded Rectangle 104"/>
          <p:cNvSpPr/>
          <p:nvPr/>
        </p:nvSpPr>
        <p:spPr>
          <a:xfrm>
            <a:off x="7108520" y="3383796"/>
            <a:ext cx="609600" cy="2286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106" name="Rounded Rectangle 105"/>
          <p:cNvSpPr/>
          <p:nvPr/>
        </p:nvSpPr>
        <p:spPr>
          <a:xfrm>
            <a:off x="6414848" y="3688596"/>
            <a:ext cx="609600" cy="228600"/>
          </a:xfrm>
          <a:prstGeom prst="roundRect">
            <a:avLst>
              <a:gd name="adj" fmla="val 50000"/>
            </a:avLst>
          </a:prstGeom>
          <a:solidFill>
            <a:schemeClr val="accent4">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107" name="Rounded Rectangle 106"/>
          <p:cNvSpPr/>
          <p:nvPr/>
        </p:nvSpPr>
        <p:spPr>
          <a:xfrm>
            <a:off x="7100648" y="3688596"/>
            <a:ext cx="609600" cy="228600"/>
          </a:xfrm>
          <a:prstGeom prst="roundRect">
            <a:avLst>
              <a:gd name="adj" fmla="val 50000"/>
            </a:avLst>
          </a:prstGeom>
          <a:solidFill>
            <a:schemeClr val="accent2">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108" name="Rounded Rectangle 107"/>
          <p:cNvSpPr/>
          <p:nvPr/>
        </p:nvSpPr>
        <p:spPr>
          <a:xfrm>
            <a:off x="6019800" y="20574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cxnSp>
        <p:nvCxnSpPr>
          <p:cNvPr id="109" name="Straight Connector 108"/>
          <p:cNvCxnSpPr/>
          <p:nvPr/>
        </p:nvCxnSpPr>
        <p:spPr>
          <a:xfrm>
            <a:off x="6157586" y="3200400"/>
            <a:ext cx="18288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Rounded Rectangle 109"/>
          <p:cNvSpPr/>
          <p:nvPr/>
        </p:nvSpPr>
        <p:spPr>
          <a:xfrm>
            <a:off x="6781800" y="18288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111" name="Rounded Rectangle 110"/>
          <p:cNvSpPr/>
          <p:nvPr/>
        </p:nvSpPr>
        <p:spPr>
          <a:xfrm>
            <a:off x="7010400" y="22860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112" name="Rounded Rectangle 111"/>
          <p:cNvSpPr/>
          <p:nvPr/>
        </p:nvSpPr>
        <p:spPr>
          <a:xfrm>
            <a:off x="7772400" y="20574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113" name="Rounded Rectangle 112"/>
          <p:cNvSpPr/>
          <p:nvPr/>
        </p:nvSpPr>
        <p:spPr>
          <a:xfrm>
            <a:off x="7696200" y="25146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114" name="Rounded Rectangle 113"/>
          <p:cNvSpPr/>
          <p:nvPr/>
        </p:nvSpPr>
        <p:spPr>
          <a:xfrm>
            <a:off x="6172200" y="25146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cxnSp>
        <p:nvCxnSpPr>
          <p:cNvPr id="115" name="Straight Arrow Connector 114"/>
          <p:cNvCxnSpPr>
            <a:stCxn id="108" idx="0"/>
            <a:endCxn id="110" idx="1"/>
          </p:cNvCxnSpPr>
          <p:nvPr/>
        </p:nvCxnSpPr>
        <p:spPr>
          <a:xfrm rot="5400000" flipH="1" flipV="1">
            <a:off x="6515100" y="1790700"/>
            <a:ext cx="76200" cy="457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11" idx="1"/>
            <a:endCxn id="108" idx="3"/>
          </p:cNvCxnSpPr>
          <p:nvPr/>
        </p:nvCxnSpPr>
        <p:spPr>
          <a:xfrm rot="10800000">
            <a:off x="6629400" y="2209800"/>
            <a:ext cx="381000" cy="2286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114" idx="0"/>
            <a:endCxn id="108" idx="2"/>
          </p:cNvCxnSpPr>
          <p:nvPr/>
        </p:nvCxnSpPr>
        <p:spPr>
          <a:xfrm rot="16200000" flipV="1">
            <a:off x="6324600" y="2362200"/>
            <a:ext cx="152400" cy="1524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14" idx="3"/>
            <a:endCxn id="111" idx="2"/>
          </p:cNvCxnSpPr>
          <p:nvPr/>
        </p:nvCxnSpPr>
        <p:spPr>
          <a:xfrm flipV="1">
            <a:off x="6781800" y="2590800"/>
            <a:ext cx="5334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110" idx="2"/>
            <a:endCxn id="111" idx="0"/>
          </p:cNvCxnSpPr>
          <p:nvPr/>
        </p:nvCxnSpPr>
        <p:spPr>
          <a:xfrm rot="16200000" flipH="1">
            <a:off x="7124700" y="2095500"/>
            <a:ext cx="152400" cy="2286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113" idx="0"/>
            <a:endCxn id="112" idx="2"/>
          </p:cNvCxnSpPr>
          <p:nvPr/>
        </p:nvCxnSpPr>
        <p:spPr>
          <a:xfrm rot="5400000" flipH="1" flipV="1">
            <a:off x="7962900" y="2400300"/>
            <a:ext cx="1524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6324600" y="1066800"/>
            <a:ext cx="1451038" cy="338554"/>
          </a:xfrm>
          <a:prstGeom prst="rect">
            <a:avLst/>
          </a:prstGeom>
          <a:noFill/>
        </p:spPr>
        <p:txBody>
          <a:bodyPr wrap="none" rtlCol="0">
            <a:spAutoFit/>
          </a:bodyPr>
          <a:lstStyle/>
          <a:p>
            <a:r>
              <a:rPr lang="en-US" sz="1600" dirty="0" smtClean="0"/>
              <a:t>Global State</a:t>
            </a:r>
            <a:endParaRPr lang="en-US" sz="1600" dirty="0"/>
          </a:p>
        </p:txBody>
      </p:sp>
      <p:sp>
        <p:nvSpPr>
          <p:cNvPr id="122" name="TextBox 121"/>
          <p:cNvSpPr txBox="1"/>
          <p:nvPr/>
        </p:nvSpPr>
        <p:spPr>
          <a:xfrm>
            <a:off x="6172200" y="2847201"/>
            <a:ext cx="1821332" cy="276999"/>
          </a:xfrm>
          <a:prstGeom prst="rect">
            <a:avLst/>
          </a:prstGeom>
          <a:noFill/>
        </p:spPr>
        <p:txBody>
          <a:bodyPr wrap="none" rtlCol="0">
            <a:spAutoFit/>
          </a:bodyPr>
          <a:lstStyle/>
          <a:p>
            <a:r>
              <a:rPr lang="en-US" sz="1200" dirty="0" smtClean="0"/>
              <a:t>Global data structure</a:t>
            </a:r>
            <a:endParaRPr lang="en-US" sz="1200" dirty="0"/>
          </a:p>
        </p:txBody>
      </p:sp>
      <p:sp>
        <p:nvSpPr>
          <p:cNvPr id="123" name="TextBox 122"/>
          <p:cNvSpPr txBox="1"/>
          <p:nvPr/>
        </p:nvSpPr>
        <p:spPr>
          <a:xfrm>
            <a:off x="533400" y="1524000"/>
            <a:ext cx="762000" cy="430887"/>
          </a:xfrm>
          <a:prstGeom prst="rect">
            <a:avLst/>
          </a:prstGeom>
          <a:noFill/>
        </p:spPr>
        <p:txBody>
          <a:bodyPr wrap="square" rtlCol="0">
            <a:spAutoFit/>
          </a:bodyPr>
          <a:lstStyle/>
          <a:p>
            <a:r>
              <a:rPr lang="en-US" sz="1100" dirty="0" smtClean="0"/>
              <a:t>Critical section</a:t>
            </a:r>
            <a:endParaRPr lang="en-US" sz="1100" dirty="0"/>
          </a:p>
        </p:txBody>
      </p:sp>
      <p:sp>
        <p:nvSpPr>
          <p:cNvPr id="124" name="TextBox 123"/>
          <p:cNvSpPr txBox="1"/>
          <p:nvPr/>
        </p:nvSpPr>
        <p:spPr>
          <a:xfrm>
            <a:off x="2209800" y="990600"/>
            <a:ext cx="1143000" cy="338554"/>
          </a:xfrm>
          <a:prstGeom prst="rect">
            <a:avLst/>
          </a:prstGeom>
          <a:noFill/>
        </p:spPr>
        <p:txBody>
          <a:bodyPr wrap="square" rtlCol="0">
            <a:spAutoFit/>
          </a:bodyPr>
          <a:lstStyle/>
          <a:p>
            <a:r>
              <a:rPr lang="en-US" sz="1600" dirty="0" smtClean="0"/>
              <a:t>Threads</a:t>
            </a:r>
            <a:endParaRPr lang="en-US" sz="1600" dirty="0"/>
          </a:p>
        </p:txBody>
      </p:sp>
      <p:sp>
        <p:nvSpPr>
          <p:cNvPr id="129" name="Down Arrow 128"/>
          <p:cNvSpPr/>
          <p:nvPr/>
        </p:nvSpPr>
        <p:spPr>
          <a:xfrm>
            <a:off x="21336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Down Arrow 129"/>
          <p:cNvSpPr/>
          <p:nvPr/>
        </p:nvSpPr>
        <p:spPr>
          <a:xfrm>
            <a:off x="12954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ounded Rectangle 131"/>
          <p:cNvSpPr/>
          <p:nvPr/>
        </p:nvSpPr>
        <p:spPr>
          <a:xfrm>
            <a:off x="2895600" y="16764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ounded Rectangle 132"/>
          <p:cNvSpPr/>
          <p:nvPr/>
        </p:nvSpPr>
        <p:spPr>
          <a:xfrm>
            <a:off x="3733800" y="27432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Down Arrow 134"/>
          <p:cNvSpPr/>
          <p:nvPr/>
        </p:nvSpPr>
        <p:spPr>
          <a:xfrm>
            <a:off x="29718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Down Arrow 135"/>
          <p:cNvSpPr/>
          <p:nvPr/>
        </p:nvSpPr>
        <p:spPr>
          <a:xfrm>
            <a:off x="38100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1" name="Straight Arrow Connector 140"/>
          <p:cNvCxnSpPr>
            <a:stCxn id="110" idx="3"/>
            <a:endCxn id="112" idx="0"/>
          </p:cNvCxnSpPr>
          <p:nvPr/>
        </p:nvCxnSpPr>
        <p:spPr>
          <a:xfrm>
            <a:off x="7391400" y="1981200"/>
            <a:ext cx="6858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2" name="Right Arrow 141"/>
          <p:cNvSpPr/>
          <p:nvPr/>
        </p:nvSpPr>
        <p:spPr>
          <a:xfrm>
            <a:off x="4267200" y="2286000"/>
            <a:ext cx="1828800" cy="1066800"/>
          </a:xfrm>
          <a:prstGeom prst="rightArrow">
            <a:avLst/>
          </a:prstGeom>
          <a:ln>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dirty="0" smtClean="0"/>
              <a:t>Non-commutative updates</a:t>
            </a:r>
            <a:endParaRPr lang="en-US" sz="1200" dirty="0"/>
          </a:p>
        </p:txBody>
      </p:sp>
      <p:sp>
        <p:nvSpPr>
          <p:cNvPr id="143" name="TextBox 142"/>
          <p:cNvSpPr txBox="1"/>
          <p:nvPr/>
        </p:nvSpPr>
        <p:spPr>
          <a:xfrm>
            <a:off x="6781800" y="3886200"/>
            <a:ext cx="614271" cy="276999"/>
          </a:xfrm>
          <a:prstGeom prst="rect">
            <a:avLst/>
          </a:prstGeom>
          <a:noFill/>
        </p:spPr>
        <p:txBody>
          <a:bodyPr wrap="none" rtlCol="0">
            <a:spAutoFit/>
          </a:bodyPr>
          <a:lstStyle/>
          <a:p>
            <a:r>
              <a:rPr lang="en-US" sz="1200" dirty="0" smtClean="0"/>
              <a:t>Locks</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9" name="Text Box 11"/>
          <p:cNvSpPr txBox="1">
            <a:spLocks noChangeArrowheads="1"/>
          </p:cNvSpPr>
          <p:nvPr/>
        </p:nvSpPr>
        <p:spPr bwMode="auto">
          <a:xfrm>
            <a:off x="3352800" y="4081046"/>
            <a:ext cx="692818" cy="338554"/>
          </a:xfrm>
          <a:prstGeom prst="rect">
            <a:avLst/>
          </a:prstGeom>
          <a:noFill/>
          <a:ln w="9525">
            <a:noFill/>
            <a:miter lim="800000"/>
            <a:headEnd/>
            <a:tailEnd/>
          </a:ln>
          <a:effectLst/>
        </p:spPr>
        <p:txBody>
          <a:bodyPr wrap="none">
            <a:spAutoFit/>
          </a:bodyPr>
          <a:lstStyle/>
          <a:p>
            <a:r>
              <a:rPr lang="en-US" sz="1600" dirty="0" smtClean="0"/>
              <a:t>t=29</a:t>
            </a:r>
            <a:endParaRPr lang="en-US" sz="1600" dirty="0"/>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555582" y="3395246"/>
            <a:ext cx="692818" cy="338554"/>
          </a:xfrm>
          <a:prstGeom prst="rect">
            <a:avLst/>
          </a:prstGeom>
          <a:noFill/>
          <a:ln w="9525">
            <a:noFill/>
            <a:miter lim="800000"/>
            <a:headEnd/>
            <a:tailEnd/>
          </a:ln>
          <a:effectLst/>
        </p:spPr>
        <p:txBody>
          <a:bodyPr wrap="none">
            <a:spAutoFit/>
          </a:bodyPr>
          <a:lstStyle/>
          <a:p>
            <a:r>
              <a:rPr lang="en-US" sz="1600" dirty="0" smtClean="0"/>
              <a:t>t=24</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5" name="Pie 14"/>
          <p:cNvSpPr/>
          <p:nvPr/>
        </p:nvSpPr>
        <p:spPr bwMode="auto">
          <a:xfrm>
            <a:off x="666750" y="1533525"/>
            <a:ext cx="704850" cy="676275"/>
          </a:xfrm>
          <a:prstGeom prst="pie">
            <a:avLst>
              <a:gd name="adj1" fmla="val 16141744"/>
              <a:gd name="adj2" fmla="val 5349146"/>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657225" y="1524000"/>
            <a:ext cx="704850" cy="676275"/>
          </a:xfrm>
          <a:prstGeom prst="ellipse">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p:txBody>
      </p:sp>
      <p:sp>
        <p:nvSpPr>
          <p:cNvPr id="18" name="TextBox 17"/>
          <p:cNvSpPr txBox="1"/>
          <p:nvPr/>
        </p:nvSpPr>
        <p:spPr>
          <a:xfrm>
            <a:off x="466725" y="2209800"/>
            <a:ext cx="1131592" cy="276999"/>
          </a:xfrm>
          <a:prstGeom prst="rect">
            <a:avLst/>
          </a:prstGeom>
          <a:noFill/>
        </p:spPr>
        <p:txBody>
          <a:bodyPr wrap="none" rtlCol="0">
            <a:spAutoFit/>
          </a:bodyPr>
          <a:lstStyle/>
          <a:p>
            <a:r>
              <a:rPr lang="en-US" dirty="0" smtClean="0"/>
              <a:t>Physical Time</a:t>
            </a:r>
            <a:endParaRPr lang="en-US" dirty="0"/>
          </a:p>
        </p:txBody>
      </p:sp>
      <p:sp>
        <p:nvSpPr>
          <p:cNvPr id="24" name="Title 23"/>
          <p:cNvSpPr>
            <a:spLocks noGrp="1"/>
          </p:cNvSpPr>
          <p:nvPr>
            <p:ph type="title"/>
          </p:nvPr>
        </p:nvSpPr>
        <p:spPr/>
        <p:txBody>
          <a:bodyPr/>
          <a:lstStyle/>
          <a:p>
            <a:r>
              <a:rPr lang="en-US" dirty="0" smtClean="0"/>
              <a:t>Logical Time Algorithm</a:t>
            </a:r>
            <a:endParaRPr lang="en-US" dirty="0"/>
          </a:p>
        </p:txBody>
      </p:sp>
      <p:sp>
        <p:nvSpPr>
          <p:cNvPr id="26" name="Rounded Rectangle 25"/>
          <p:cNvSpPr/>
          <p:nvPr/>
        </p:nvSpPr>
        <p:spPr>
          <a:xfrm>
            <a:off x="3034352" y="3214048"/>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2438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8" name="Rectangle 27"/>
          <p:cNvSpPr/>
          <p:nvPr/>
        </p:nvSpPr>
        <p:spPr>
          <a:xfrm>
            <a:off x="3962400" y="4191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981200" y="3810000"/>
            <a:ext cx="381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5222544" y="3429000"/>
            <a:ext cx="381000" cy="8382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01" name="Line 13"/>
          <p:cNvSpPr>
            <a:spLocks noChangeShapeType="1"/>
          </p:cNvSpPr>
          <p:nvPr/>
        </p:nvSpPr>
        <p:spPr bwMode="auto">
          <a:xfrm>
            <a:off x="5410200" y="1981200"/>
            <a:ext cx="0" cy="16764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0" name="TextBox 19"/>
          <p:cNvSpPr txBox="1"/>
          <p:nvPr/>
        </p:nvSpPr>
        <p:spPr>
          <a:xfrm>
            <a:off x="1905000" y="5715000"/>
            <a:ext cx="5715000" cy="646331"/>
          </a:xfrm>
          <a:prstGeom prst="rect">
            <a:avLst/>
          </a:prstGeom>
          <a:noFill/>
        </p:spPr>
        <p:txBody>
          <a:bodyPr wrap="square" rtlCol="0">
            <a:spAutoFit/>
          </a:bodyPr>
          <a:lstStyle/>
          <a:p>
            <a:r>
              <a:rPr lang="en-US" dirty="0" smtClean="0"/>
              <a:t>Guarantees that thread 1 will always acquire lock before thread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p:txBody>
          <a:bodyPr/>
          <a:lstStyle/>
          <a:p>
            <a:r>
              <a:rPr lang="en-US" dirty="0" smtClean="0"/>
              <a:t>Are We Done?</a:t>
            </a:r>
            <a:endParaRPr lang="en-US" dirty="0"/>
          </a:p>
        </p:txBody>
      </p:sp>
      <p:sp>
        <p:nvSpPr>
          <p:cNvPr id="20" name="Rectangle 3"/>
          <p:cNvSpPr txBox="1">
            <a:spLocks noChangeArrowheads="1"/>
          </p:cNvSpPr>
          <p:nvPr/>
        </p:nvSpPr>
        <p:spPr>
          <a:xfrm>
            <a:off x="457200" y="1152525"/>
            <a:ext cx="7848600" cy="5235575"/>
          </a:xfrm>
          <a:prstGeom prst="rect">
            <a:avLst/>
          </a:prstGeom>
        </p:spPr>
        <p:txBody>
          <a:bodyPr vert="horz" lIns="182880" tIns="91440">
            <a:normAutofit/>
          </a:bodyPr>
          <a:lstStyle/>
          <a:p>
            <a:pPr marL="265176" marR="0" lvl="0" indent="-265176" algn="l" defTabSz="914400" rtl="0" eaLnBrk="1" fontAlgn="auto" latinLnBrk="0" hangingPunct="1">
              <a:lnSpc>
                <a:spcPct val="120000"/>
              </a:lnSpc>
              <a:spcBef>
                <a:spcPts val="600"/>
              </a:spcBef>
              <a:spcAft>
                <a:spcPts val="300"/>
              </a:spcAft>
              <a:buClr>
                <a:schemeClr val="accent1"/>
              </a:buClr>
              <a:buSzPct val="80000"/>
              <a:buFont typeface="Wingdings 2"/>
              <a:buChar char=""/>
              <a:tabLst/>
              <a:defRPr/>
            </a:pPr>
            <a:r>
              <a:rPr kumimoji="0" lang="en-US" sz="22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Unfortunately,</a:t>
            </a:r>
            <a:r>
              <a:rPr kumimoji="0" lang="en-US" sz="2200" b="0" i="0" u="none" strike="noStrike" kern="1200" cap="none" spc="0" normalizeH="0" noProof="0" dirty="0" smtClean="0">
                <a:ln>
                  <a:noFill/>
                </a:ln>
                <a:solidFill>
                  <a:schemeClr val="tx1"/>
                </a:solidFill>
                <a:effectLst/>
                <a:uLnTx/>
                <a:uFillTx/>
                <a:latin typeface="Tahoma" pitchFamily="34" charset="0"/>
                <a:ea typeface="Tahoma" pitchFamily="34" charset="0"/>
                <a:cs typeface="Tahoma" pitchFamily="34" charset="0"/>
              </a:rPr>
              <a:t> no..</a:t>
            </a:r>
            <a:endParaRPr kumimoji="0" lang="en-US" sz="1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548640" marR="0" lvl="1" indent="-201168" algn="l" defTabSz="914400" rtl="0" eaLnBrk="1" fontAlgn="auto" latinLnBrk="0" hangingPunct="1">
              <a:lnSpc>
                <a:spcPct val="120000"/>
              </a:lnSpc>
              <a:spcBef>
                <a:spcPts val="600"/>
              </a:spcBef>
              <a:spcAft>
                <a:spcPts val="300"/>
              </a:spcAft>
              <a:buClr>
                <a:schemeClr val="accent1"/>
              </a:buClr>
              <a:buSzPct val="100000"/>
              <a:buFont typeface="Verdana"/>
              <a:buChar char="◦"/>
              <a:tabLst/>
              <a:defRPr/>
            </a:pPr>
            <a:endParaRPr kumimoji="0" lang="en-US" sz="1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548640" marR="0" lvl="1" indent="-201168" algn="l" defTabSz="914400" rtl="0" eaLnBrk="1" fontAlgn="auto" latinLnBrk="0" hangingPunct="1">
              <a:lnSpc>
                <a:spcPct val="120000"/>
              </a:lnSpc>
              <a:spcBef>
                <a:spcPts val="600"/>
              </a:spcBef>
              <a:spcAft>
                <a:spcPts val="300"/>
              </a:spcAft>
              <a:buClr>
                <a:schemeClr val="accent1"/>
              </a:buClr>
              <a:buSzPct val="100000"/>
              <a:buFont typeface="Verdana"/>
              <a:buChar char="◦"/>
              <a:tabLst/>
              <a:defRPr/>
            </a:pPr>
            <a:endParaRPr kumimoji="0" lang="en-US" sz="1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548640" marR="0" lvl="1" indent="-201168" algn="l" defTabSz="914400" rtl="0" eaLnBrk="1" fontAlgn="auto" latinLnBrk="0" hangingPunct="1">
              <a:lnSpc>
                <a:spcPct val="120000"/>
              </a:lnSpc>
              <a:spcBef>
                <a:spcPts val="600"/>
              </a:spcBef>
              <a:spcAft>
                <a:spcPts val="300"/>
              </a:spcAft>
              <a:buClr>
                <a:schemeClr val="accent1"/>
              </a:buClr>
              <a:buSzPct val="100000"/>
              <a:buFont typeface="Arial" charset="0"/>
              <a:buNone/>
              <a:tabLst/>
              <a:defRPr/>
            </a:pPr>
            <a:endParaRPr kumimoji="0" lang="en-US" sz="1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1600200" y="3502025"/>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899" name="Text Box 11"/>
          <p:cNvSpPr txBox="1">
            <a:spLocks noChangeArrowheads="1"/>
          </p:cNvSpPr>
          <p:nvPr/>
        </p:nvSpPr>
        <p:spPr bwMode="auto">
          <a:xfrm>
            <a:off x="3376613" y="3524501"/>
            <a:ext cx="585787" cy="336550"/>
          </a:xfrm>
          <a:prstGeom prst="rect">
            <a:avLst/>
          </a:prstGeom>
          <a:noFill/>
          <a:ln w="9525">
            <a:noFill/>
            <a:miter lim="800000"/>
            <a:headEnd/>
            <a:tailEnd/>
          </a:ln>
          <a:effectLst/>
        </p:spPr>
        <p:txBody>
          <a:bodyPr wrap="none">
            <a:spAutoFit/>
          </a:bodyPr>
          <a:lstStyle/>
          <a:p>
            <a:r>
              <a:rPr lang="en-US" sz="1600" dirty="0"/>
              <a:t>t=25</a:t>
            </a:r>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638800" y="3962400"/>
            <a:ext cx="692818" cy="338554"/>
          </a:xfrm>
          <a:prstGeom prst="rect">
            <a:avLst/>
          </a:prstGeom>
          <a:noFill/>
          <a:ln w="9525">
            <a:noFill/>
            <a:miter lim="800000"/>
            <a:headEnd/>
            <a:tailEnd/>
          </a:ln>
          <a:effectLst/>
        </p:spPr>
        <p:txBody>
          <a:bodyPr wrap="none">
            <a:spAutoFit/>
          </a:bodyPr>
          <a:lstStyle/>
          <a:p>
            <a:r>
              <a:rPr lang="en-US" sz="1600" dirty="0" smtClean="0"/>
              <a:t>t=27</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9" name="Rounded Rectangle 18"/>
          <p:cNvSpPr/>
          <p:nvPr/>
        </p:nvSpPr>
        <p:spPr>
          <a:xfrm>
            <a:off x="3011905"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828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3" name="Text Box 10"/>
          <p:cNvSpPr txBox="1">
            <a:spLocks noChangeArrowheads="1"/>
          </p:cNvSpPr>
          <p:nvPr/>
        </p:nvSpPr>
        <p:spPr bwMode="auto">
          <a:xfrm>
            <a:off x="3812314" y="396240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(B)</a:t>
            </a:r>
            <a:endParaRPr lang="en-US" sz="1600" dirty="0"/>
          </a:p>
        </p:txBody>
      </p:sp>
      <p:sp>
        <p:nvSpPr>
          <p:cNvPr id="28" name="Rounded Rectangle 27"/>
          <p:cNvSpPr/>
          <p:nvPr/>
        </p:nvSpPr>
        <p:spPr>
          <a:xfrm>
            <a:off x="5233737" y="3429000"/>
            <a:ext cx="381000" cy="15240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233737" y="4191000"/>
            <a:ext cx="381000" cy="533400"/>
          </a:xfrm>
          <a:prstGeom prst="roundRect">
            <a:avLst>
              <a:gd name="adj" fmla="val 31404"/>
            </a:avLst>
          </a:prstGeom>
          <a:solidFill>
            <a:schemeClr val="accent2">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01" name="Line 13"/>
          <p:cNvSpPr>
            <a:spLocks noChangeShapeType="1"/>
          </p:cNvSpPr>
          <p:nvPr/>
        </p:nvSpPr>
        <p:spPr bwMode="auto">
          <a:xfrm>
            <a:off x="5410200" y="1981200"/>
            <a:ext cx="0" cy="2209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30" name="Title 29"/>
          <p:cNvSpPr>
            <a:spLocks noGrp="1"/>
          </p:cNvSpPr>
          <p:nvPr>
            <p:ph type="title"/>
          </p:nvPr>
        </p:nvSpPr>
        <p:spPr/>
        <p:txBody>
          <a:bodyPr/>
          <a:lstStyle/>
          <a:p>
            <a:r>
              <a:rPr lang="en-US" dirty="0" smtClean="0"/>
              <a:t>Nested Locks</a:t>
            </a:r>
            <a:endParaRPr lang="en-US" dirty="0"/>
          </a:p>
        </p:txBody>
      </p:sp>
      <p:sp>
        <p:nvSpPr>
          <p:cNvPr id="24" name="Rounded Rectangle 23"/>
          <p:cNvSpPr/>
          <p:nvPr/>
        </p:nvSpPr>
        <p:spPr>
          <a:xfrm>
            <a:off x="3581400" y="5943600"/>
            <a:ext cx="870284" cy="3048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A</a:t>
            </a:r>
            <a:endParaRPr lang="en-US" sz="1200" dirty="0">
              <a:solidFill>
                <a:schemeClr val="tx1"/>
              </a:solidFill>
            </a:endParaRPr>
          </a:p>
        </p:txBody>
      </p:sp>
      <p:sp>
        <p:nvSpPr>
          <p:cNvPr id="26" name="Rounded Rectangle 25"/>
          <p:cNvSpPr/>
          <p:nvPr/>
        </p:nvSpPr>
        <p:spPr>
          <a:xfrm>
            <a:off x="4572000" y="5943600"/>
            <a:ext cx="870284" cy="304800"/>
          </a:xfrm>
          <a:prstGeom prst="roundRect">
            <a:avLst>
              <a:gd name="adj" fmla="val 50000"/>
            </a:avLst>
          </a:prstGeom>
          <a:solidFill>
            <a:schemeClr val="accent2">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Lock B</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2133600" y="4700337"/>
            <a:ext cx="381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657600" y="2895600"/>
            <a:ext cx="381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3" name="Line 5"/>
          <p:cNvSpPr>
            <a:spLocks noChangeShapeType="1"/>
          </p:cNvSpPr>
          <p:nvPr/>
        </p:nvSpPr>
        <p:spPr bwMode="auto">
          <a:xfrm>
            <a:off x="3200400" y="1981200"/>
            <a:ext cx="0" cy="3070225"/>
          </a:xfrm>
          <a:prstGeom prst="line">
            <a:avLst/>
          </a:prstGeom>
          <a:noFill/>
          <a:ln w="19050">
            <a:solidFill>
              <a:schemeClr val="tx1"/>
            </a:solidFill>
            <a:round/>
            <a:headEnd/>
            <a:tailEnd/>
          </a:ln>
          <a:effectLst/>
        </p:spPr>
        <p:txBody>
          <a:bodyPr/>
          <a:lstStyle/>
          <a:p>
            <a:endParaRPr lang="en-US"/>
          </a:p>
        </p:txBody>
      </p:sp>
      <p:sp>
        <p:nvSpPr>
          <p:cNvPr id="37894" name="Text Box 6"/>
          <p:cNvSpPr txBox="1">
            <a:spLocks noChangeArrowheads="1"/>
          </p:cNvSpPr>
          <p:nvPr/>
        </p:nvSpPr>
        <p:spPr bwMode="auto">
          <a:xfrm>
            <a:off x="2713038" y="1524000"/>
            <a:ext cx="996950" cy="336550"/>
          </a:xfrm>
          <a:prstGeom prst="rect">
            <a:avLst/>
          </a:prstGeom>
          <a:noFill/>
          <a:ln w="9525">
            <a:noFill/>
            <a:miter lim="800000"/>
            <a:headEnd/>
            <a:tailEnd/>
          </a:ln>
          <a:effectLst/>
        </p:spPr>
        <p:txBody>
          <a:bodyPr wrap="none">
            <a:spAutoFit/>
          </a:bodyPr>
          <a:lstStyle/>
          <a:p>
            <a:r>
              <a:rPr lang="en-US" sz="1600"/>
              <a:t>Thread 1</a:t>
            </a:r>
          </a:p>
        </p:txBody>
      </p:sp>
      <p:sp>
        <p:nvSpPr>
          <p:cNvPr id="37898" name="Text Box 10"/>
          <p:cNvSpPr txBox="1">
            <a:spLocks noChangeArrowheads="1"/>
          </p:cNvSpPr>
          <p:nvPr/>
        </p:nvSpPr>
        <p:spPr bwMode="auto">
          <a:xfrm>
            <a:off x="1600200" y="3502025"/>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(A)</a:t>
            </a:r>
            <a:endParaRPr lang="en-US" sz="1600" dirty="0"/>
          </a:p>
        </p:txBody>
      </p:sp>
      <p:sp>
        <p:nvSpPr>
          <p:cNvPr id="37899" name="Text Box 11"/>
          <p:cNvSpPr txBox="1">
            <a:spLocks noChangeArrowheads="1"/>
          </p:cNvSpPr>
          <p:nvPr/>
        </p:nvSpPr>
        <p:spPr bwMode="auto">
          <a:xfrm>
            <a:off x="3376613" y="3524501"/>
            <a:ext cx="585787" cy="336550"/>
          </a:xfrm>
          <a:prstGeom prst="rect">
            <a:avLst/>
          </a:prstGeom>
          <a:noFill/>
          <a:ln w="9525">
            <a:noFill/>
            <a:miter lim="800000"/>
            <a:headEnd/>
            <a:tailEnd/>
          </a:ln>
          <a:effectLst/>
        </p:spPr>
        <p:txBody>
          <a:bodyPr wrap="none">
            <a:spAutoFit/>
          </a:bodyPr>
          <a:lstStyle/>
          <a:p>
            <a:r>
              <a:rPr lang="en-US" sz="1600" dirty="0"/>
              <a:t>t=25</a:t>
            </a:r>
          </a:p>
        </p:txBody>
      </p:sp>
      <p:sp>
        <p:nvSpPr>
          <p:cNvPr id="37900" name="Line 12"/>
          <p:cNvSpPr>
            <a:spLocks noChangeShapeType="1"/>
          </p:cNvSpPr>
          <p:nvPr/>
        </p:nvSpPr>
        <p:spPr bwMode="auto">
          <a:xfrm>
            <a:off x="5410200" y="1981200"/>
            <a:ext cx="0" cy="3070225"/>
          </a:xfrm>
          <a:prstGeom prst="line">
            <a:avLst/>
          </a:prstGeom>
          <a:noFill/>
          <a:ln w="19050">
            <a:solidFill>
              <a:schemeClr val="tx1"/>
            </a:solidFill>
            <a:round/>
            <a:headEnd/>
            <a:tailEnd/>
          </a:ln>
          <a:effectLst/>
        </p:spPr>
        <p:txBody>
          <a:bodyPr/>
          <a:lstStyle/>
          <a:p>
            <a:endParaRPr lang="en-US"/>
          </a:p>
        </p:txBody>
      </p:sp>
      <p:sp>
        <p:nvSpPr>
          <p:cNvPr id="37902" name="Text Box 14"/>
          <p:cNvSpPr txBox="1">
            <a:spLocks noChangeArrowheads="1"/>
          </p:cNvSpPr>
          <p:nvPr/>
        </p:nvSpPr>
        <p:spPr bwMode="auto">
          <a:xfrm>
            <a:off x="4922838" y="1524000"/>
            <a:ext cx="996950" cy="336550"/>
          </a:xfrm>
          <a:prstGeom prst="rect">
            <a:avLst/>
          </a:prstGeom>
          <a:noFill/>
          <a:ln w="9525">
            <a:noFill/>
            <a:miter lim="800000"/>
            <a:headEnd/>
            <a:tailEnd/>
          </a:ln>
          <a:effectLst/>
        </p:spPr>
        <p:txBody>
          <a:bodyPr wrap="none">
            <a:spAutoFit/>
          </a:bodyPr>
          <a:lstStyle/>
          <a:p>
            <a:r>
              <a:rPr lang="en-US" sz="1600"/>
              <a:t>Thread 2</a:t>
            </a:r>
          </a:p>
        </p:txBody>
      </p:sp>
      <p:sp>
        <p:nvSpPr>
          <p:cNvPr id="37904" name="Text Box 16"/>
          <p:cNvSpPr txBox="1">
            <a:spLocks noChangeArrowheads="1"/>
          </p:cNvSpPr>
          <p:nvPr/>
        </p:nvSpPr>
        <p:spPr bwMode="auto">
          <a:xfrm>
            <a:off x="5638800" y="3962400"/>
            <a:ext cx="692818" cy="338554"/>
          </a:xfrm>
          <a:prstGeom prst="rect">
            <a:avLst/>
          </a:prstGeom>
          <a:noFill/>
          <a:ln w="9525">
            <a:noFill/>
            <a:miter lim="800000"/>
            <a:headEnd/>
            <a:tailEnd/>
          </a:ln>
          <a:effectLst/>
        </p:spPr>
        <p:txBody>
          <a:bodyPr wrap="none">
            <a:spAutoFit/>
          </a:bodyPr>
          <a:lstStyle/>
          <a:p>
            <a:r>
              <a:rPr lang="en-US" sz="1600" dirty="0" smtClean="0"/>
              <a:t>t=27</a:t>
            </a:r>
            <a:endParaRPr lang="en-US" sz="1600" dirty="0"/>
          </a:p>
        </p:txBody>
      </p:sp>
      <p:sp>
        <p:nvSpPr>
          <p:cNvPr id="37906" name="Line 18"/>
          <p:cNvSpPr>
            <a:spLocks noChangeShapeType="1"/>
          </p:cNvSpPr>
          <p:nvPr/>
        </p:nvSpPr>
        <p:spPr bwMode="auto">
          <a:xfrm>
            <a:off x="8229600" y="2438400"/>
            <a:ext cx="0" cy="2590800"/>
          </a:xfrm>
          <a:prstGeom prst="line">
            <a:avLst/>
          </a:prstGeom>
          <a:noFill/>
          <a:ln w="57150">
            <a:solidFill>
              <a:schemeClr val="tx1"/>
            </a:solidFill>
            <a:round/>
            <a:headEnd/>
            <a:tailEnd type="triangle" w="med" len="med"/>
          </a:ln>
          <a:effectLst/>
        </p:spPr>
        <p:txBody>
          <a:bodyPr/>
          <a:lstStyle/>
          <a:p>
            <a:endParaRPr lang="en-US"/>
          </a:p>
        </p:txBody>
      </p:sp>
      <p:sp>
        <p:nvSpPr>
          <p:cNvPr id="37907" name="Text Box 19"/>
          <p:cNvSpPr txBox="1">
            <a:spLocks noChangeArrowheads="1"/>
          </p:cNvSpPr>
          <p:nvPr/>
        </p:nvSpPr>
        <p:spPr bwMode="auto">
          <a:xfrm rot="16200000">
            <a:off x="6582568" y="3475832"/>
            <a:ext cx="2563813" cy="336550"/>
          </a:xfrm>
          <a:prstGeom prst="rect">
            <a:avLst/>
          </a:prstGeom>
          <a:noFill/>
          <a:ln w="9525">
            <a:noFill/>
            <a:miter lim="800000"/>
            <a:headEnd/>
            <a:tailEnd/>
          </a:ln>
          <a:effectLst/>
        </p:spPr>
        <p:txBody>
          <a:bodyPr wrap="none">
            <a:spAutoFit/>
          </a:bodyPr>
          <a:lstStyle/>
          <a:p>
            <a:r>
              <a:rPr lang="en-US" sz="1600"/>
              <a:t>Deterministic Logical Time</a:t>
            </a:r>
          </a:p>
        </p:txBody>
      </p:sp>
      <p:sp>
        <p:nvSpPr>
          <p:cNvPr id="19" name="Rounded Rectangle 18"/>
          <p:cNvSpPr/>
          <p:nvPr/>
        </p:nvSpPr>
        <p:spPr>
          <a:xfrm>
            <a:off x="3011905" y="3732197"/>
            <a:ext cx="381000" cy="45719"/>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10" name="Line 22"/>
          <p:cNvSpPr>
            <a:spLocks noChangeShapeType="1"/>
          </p:cNvSpPr>
          <p:nvPr/>
        </p:nvSpPr>
        <p:spPr bwMode="auto">
          <a:xfrm>
            <a:off x="3200400" y="1905000"/>
            <a:ext cx="0" cy="1828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2" name="Rounded Rectangular Callout 21"/>
          <p:cNvSpPr/>
          <p:nvPr/>
        </p:nvSpPr>
        <p:spPr>
          <a:xfrm rot="10800000" flipH="1" flipV="1">
            <a:off x="685800" y="4114800"/>
            <a:ext cx="2057400" cy="838200"/>
          </a:xfrm>
          <a:prstGeom prst="wedgeRoundRectCallout">
            <a:avLst>
              <a:gd name="adj1" fmla="val 21874"/>
              <a:gd name="adj2" fmla="val -69664"/>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chemeClr val="tx1"/>
                </a:solidFill>
                <a:latin typeface="Bitstream Vera Sans Mono" pitchFamily="49" charset="0"/>
              </a:rPr>
              <a:t>wait_for_turn</a:t>
            </a:r>
            <a:r>
              <a:rPr lang="en-US" sz="1300" dirty="0" smtClean="0">
                <a:solidFill>
                  <a:schemeClr val="tx1"/>
                </a:solidFill>
                <a:latin typeface="Bitstream Vera Sans Mono" pitchFamily="49" charset="0"/>
              </a:rPr>
              <a:t>();</a:t>
            </a:r>
          </a:p>
          <a:p>
            <a:pPr>
              <a:buFontTx/>
              <a:buNone/>
            </a:pPr>
            <a:r>
              <a:rPr lang="en-US" sz="1300" dirty="0" smtClean="0">
                <a:solidFill>
                  <a:srgbClr val="3399FF"/>
                </a:solidFill>
                <a:latin typeface="Bitstream Vera Sans Mono" pitchFamily="49" charset="0"/>
              </a:rPr>
              <a:t>lock(A);</a:t>
            </a:r>
          </a:p>
        </p:txBody>
      </p:sp>
      <p:sp>
        <p:nvSpPr>
          <p:cNvPr id="24" name="Rounded Rectangle 23"/>
          <p:cNvSpPr/>
          <p:nvPr/>
        </p:nvSpPr>
        <p:spPr>
          <a:xfrm>
            <a:off x="5233737" y="3429000"/>
            <a:ext cx="381000" cy="1524000"/>
          </a:xfrm>
          <a:prstGeom prst="roundRect">
            <a:avLst>
              <a:gd name="adj" fmla="val 31404"/>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ircular Arrow 24"/>
          <p:cNvSpPr/>
          <p:nvPr/>
        </p:nvSpPr>
        <p:spPr>
          <a:xfrm>
            <a:off x="533400" y="44196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 Box 10"/>
          <p:cNvSpPr txBox="1">
            <a:spLocks noChangeArrowheads="1"/>
          </p:cNvSpPr>
          <p:nvPr/>
        </p:nvSpPr>
        <p:spPr bwMode="auto">
          <a:xfrm>
            <a:off x="3812314" y="3962400"/>
            <a:ext cx="1382110" cy="338554"/>
          </a:xfrm>
          <a:prstGeom prst="rect">
            <a:avLst/>
          </a:prstGeom>
          <a:noFill/>
          <a:ln w="9525">
            <a:noFill/>
            <a:miter lim="800000"/>
            <a:headEnd/>
            <a:tailEnd/>
          </a:ln>
          <a:effectLst/>
        </p:spPr>
        <p:txBody>
          <a:bodyPr wrap="none">
            <a:spAutoFit/>
          </a:bodyPr>
          <a:lstStyle/>
          <a:p>
            <a:r>
              <a:rPr lang="en-US" sz="1600" dirty="0" err="1" smtClean="0"/>
              <a:t>det_lock</a:t>
            </a:r>
            <a:r>
              <a:rPr lang="en-US" sz="1600" dirty="0" smtClean="0"/>
              <a:t>(B)</a:t>
            </a:r>
            <a:endParaRPr lang="en-US" sz="1600" dirty="0"/>
          </a:p>
        </p:txBody>
      </p:sp>
      <p:sp>
        <p:nvSpPr>
          <p:cNvPr id="27" name="Rounded Rectangle 26"/>
          <p:cNvSpPr/>
          <p:nvPr/>
        </p:nvSpPr>
        <p:spPr>
          <a:xfrm>
            <a:off x="5233737" y="4191000"/>
            <a:ext cx="381000" cy="533400"/>
          </a:xfrm>
          <a:prstGeom prst="roundRect">
            <a:avLst>
              <a:gd name="adj" fmla="val 31404"/>
            </a:avLst>
          </a:prstGeom>
          <a:solidFill>
            <a:schemeClr val="accent2">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901" name="Line 13"/>
          <p:cNvSpPr>
            <a:spLocks noChangeShapeType="1"/>
          </p:cNvSpPr>
          <p:nvPr/>
        </p:nvSpPr>
        <p:spPr bwMode="auto">
          <a:xfrm>
            <a:off x="5410200" y="1981200"/>
            <a:ext cx="0" cy="2209800"/>
          </a:xfrm>
          <a:prstGeom prst="line">
            <a:avLst/>
          </a:prstGeom>
          <a:noFill/>
          <a:ln w="57150">
            <a:solidFill>
              <a:schemeClr val="accent3">
                <a:lumMod val="60000"/>
                <a:lumOff val="40000"/>
              </a:schemeClr>
            </a:solidFill>
            <a:round/>
            <a:headEnd/>
            <a:tailEnd type="triangle" w="med" len="med"/>
          </a:ln>
          <a:effectLst/>
        </p:spPr>
        <p:txBody>
          <a:bodyPr/>
          <a:lstStyle/>
          <a:p>
            <a:endParaRPr lang="en-US"/>
          </a:p>
        </p:txBody>
      </p:sp>
      <p:sp>
        <p:nvSpPr>
          <p:cNvPr id="26" name="Rounded Rectangular Callout 25"/>
          <p:cNvSpPr/>
          <p:nvPr/>
        </p:nvSpPr>
        <p:spPr>
          <a:xfrm rot="10800000" flipH="1" flipV="1">
            <a:off x="3886200" y="2667000"/>
            <a:ext cx="2286000" cy="914400"/>
          </a:xfrm>
          <a:prstGeom prst="wedgeRoundRectCallout">
            <a:avLst>
              <a:gd name="adj1" fmla="val -30757"/>
              <a:gd name="adj2" fmla="val 92910"/>
              <a:gd name="adj3" fmla="val 16667"/>
            </a:avLst>
          </a:prstGeom>
          <a:gradFill flip="none" rotWithShape="1">
            <a:gsLst>
              <a:gs pos="0">
                <a:schemeClr val="bg1">
                  <a:lumMod val="95000"/>
                </a:schemeClr>
              </a:gs>
              <a:gs pos="25000">
                <a:schemeClr val="bg1"/>
              </a:gs>
              <a:gs pos="100000">
                <a:schemeClr val="bg1">
                  <a:lumMod val="95000"/>
                </a:schemeClr>
              </a:gs>
            </a:gsLst>
            <a:lin ang="16200000" scaled="1"/>
            <a:tileRect/>
          </a:gra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lIns="182880" rtlCol="0" anchor="ctr"/>
          <a:lstStyle/>
          <a:p>
            <a:pPr>
              <a:buFontTx/>
              <a:buNone/>
            </a:pPr>
            <a:r>
              <a:rPr lang="en-US" sz="1300" dirty="0" err="1" smtClean="0">
                <a:solidFill>
                  <a:srgbClr val="3399FF"/>
                </a:solidFill>
                <a:latin typeface="Bitstream Vera Sans Mono" pitchFamily="49" charset="0"/>
              </a:rPr>
              <a:t>wait_for_turn</a:t>
            </a:r>
            <a:r>
              <a:rPr lang="en-US" sz="1300" dirty="0" smtClean="0">
                <a:solidFill>
                  <a:srgbClr val="3399FF"/>
                </a:solidFill>
                <a:latin typeface="Bitstream Vera Sans Mono" pitchFamily="49" charset="0"/>
              </a:rPr>
              <a:t>();</a:t>
            </a:r>
          </a:p>
          <a:p>
            <a:pPr>
              <a:buFontTx/>
              <a:buNone/>
            </a:pPr>
            <a:r>
              <a:rPr lang="en-US" sz="1300" dirty="0" smtClean="0">
                <a:solidFill>
                  <a:schemeClr val="tx1"/>
                </a:solidFill>
                <a:latin typeface="Bitstream Vera Sans Mono" pitchFamily="49" charset="0"/>
              </a:rPr>
              <a:t>lock(B);</a:t>
            </a:r>
          </a:p>
        </p:txBody>
      </p:sp>
      <p:sp>
        <p:nvSpPr>
          <p:cNvPr id="28" name="Circular Arrow 27"/>
          <p:cNvSpPr/>
          <p:nvPr/>
        </p:nvSpPr>
        <p:spPr>
          <a:xfrm>
            <a:off x="3733800" y="2819400"/>
            <a:ext cx="381000" cy="381000"/>
          </a:xfrm>
          <a:prstGeom prst="circularArrow">
            <a:avLst>
              <a:gd name="adj1" fmla="val 14981"/>
              <a:gd name="adj2" fmla="val 1365067"/>
              <a:gd name="adj3" fmla="val 19723738"/>
              <a:gd name="adj4" fmla="val 1658933"/>
              <a:gd name="adj5" fmla="val 15020"/>
            </a:avLst>
          </a:prstGeom>
          <a:solidFill>
            <a:schemeClr val="accent3">
              <a:lumMod val="60000"/>
              <a:lumOff val="40000"/>
            </a:schemeClr>
          </a:solidFill>
          <a:ln>
            <a:noFill/>
          </a:ln>
          <a:scene3d>
            <a:camera prst="orthographicFront"/>
            <a:lightRig rig="threePt" dir="t"/>
          </a:scene3d>
          <a:sp3d>
            <a:bevelT w="127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5" name="Shape 34"/>
          <p:cNvCxnSpPr>
            <a:stCxn id="33" idx="1"/>
            <a:endCxn id="37899" idx="0"/>
          </p:cNvCxnSpPr>
          <p:nvPr/>
        </p:nvCxnSpPr>
        <p:spPr>
          <a:xfrm rot="10800000" flipH="1" flipV="1">
            <a:off x="3657599" y="3009899"/>
            <a:ext cx="11907" cy="514601"/>
          </a:xfrm>
          <a:prstGeom prst="curvedConnector4">
            <a:avLst>
              <a:gd name="adj1" fmla="val -1919879"/>
              <a:gd name="adj2" fmla="val 61106"/>
            </a:avLst>
          </a:prstGeom>
          <a:ln w="28575">
            <a:solidFill>
              <a:srgbClr val="00B05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hape 41"/>
          <p:cNvCxnSpPr/>
          <p:nvPr/>
        </p:nvCxnSpPr>
        <p:spPr>
          <a:xfrm>
            <a:off x="1828800" y="4648200"/>
            <a:ext cx="3429000" cy="304800"/>
          </a:xfrm>
          <a:prstGeom prst="curvedConnector3">
            <a:avLst>
              <a:gd name="adj1" fmla="val 50000"/>
            </a:avLst>
          </a:prstGeom>
          <a:ln w="28575">
            <a:solidFill>
              <a:srgbClr val="00B050"/>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Text Box 26"/>
          <p:cNvSpPr txBox="1">
            <a:spLocks noChangeArrowheads="1"/>
          </p:cNvSpPr>
          <p:nvPr/>
        </p:nvSpPr>
        <p:spPr bwMode="auto">
          <a:xfrm>
            <a:off x="2590800" y="5867400"/>
            <a:ext cx="4114800" cy="369332"/>
          </a:xfrm>
          <a:prstGeom prst="rect">
            <a:avLst/>
          </a:prstGeom>
          <a:noFill/>
          <a:ln w="9525">
            <a:noFill/>
            <a:miter lim="800000"/>
            <a:headEnd/>
            <a:tailEnd/>
          </a:ln>
          <a:effectLst/>
        </p:spPr>
        <p:txBody>
          <a:bodyPr wrap="square">
            <a:spAutoFit/>
          </a:bodyPr>
          <a:lstStyle/>
          <a:p>
            <a:r>
              <a:rPr lang="en-US" dirty="0"/>
              <a:t>Cyclic </a:t>
            </a:r>
            <a:r>
              <a:rPr lang="en-US" dirty="0" smtClean="0"/>
              <a:t>Dependencies </a:t>
            </a:r>
            <a:r>
              <a:rPr lang="en-US" dirty="0" smtClean="0">
                <a:sym typeface="Symbol"/>
              </a:rPr>
              <a:t></a:t>
            </a:r>
            <a:r>
              <a:rPr lang="en-US" dirty="0" smtClean="0"/>
              <a:t> Deadlock!</a:t>
            </a:r>
            <a:endParaRPr lang="en-US" dirty="0"/>
          </a:p>
        </p:txBody>
      </p:sp>
      <p:sp>
        <p:nvSpPr>
          <p:cNvPr id="56" name="Rectangle 2"/>
          <p:cNvSpPr>
            <a:spLocks noGrp="1" noChangeArrowheads="1"/>
          </p:cNvSpPr>
          <p:nvPr>
            <p:ph type="title"/>
          </p:nvPr>
        </p:nvSpPr>
        <p:spPr/>
        <p:txBody>
          <a:bodyPr/>
          <a:lstStyle/>
          <a:p>
            <a:r>
              <a:rPr lang="en-US" dirty="0" smtClean="0"/>
              <a:t>Nested Locks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26" grpId="0" animBg="1"/>
      <p:bldP spid="2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Preventing the Deadlock</a:t>
            </a:r>
          </a:p>
        </p:txBody>
      </p:sp>
      <p:sp>
        <p:nvSpPr>
          <p:cNvPr id="35843" name="Rectangle 3"/>
          <p:cNvSpPr>
            <a:spLocks noGrp="1" noChangeArrowheads="1"/>
          </p:cNvSpPr>
          <p:nvPr>
            <p:ph type="body" idx="1"/>
          </p:nvPr>
        </p:nvSpPr>
        <p:spPr>
          <a:xfrm>
            <a:off x="457200" y="1152525"/>
            <a:ext cx="7848600" cy="5235575"/>
          </a:xfrm>
        </p:spPr>
        <p:txBody>
          <a:bodyPr/>
          <a:lstStyle/>
          <a:p>
            <a:pPr>
              <a:lnSpc>
                <a:spcPct val="120000"/>
              </a:lnSpc>
              <a:spcBef>
                <a:spcPts val="600"/>
              </a:spcBef>
              <a:spcAft>
                <a:spcPts val="300"/>
              </a:spcAft>
            </a:pPr>
            <a:r>
              <a:rPr lang="en-US" dirty="0" smtClean="0"/>
              <a:t>Make threads spin in deterministic logical time</a:t>
            </a:r>
          </a:p>
          <a:p>
            <a:pPr>
              <a:lnSpc>
                <a:spcPct val="120000"/>
              </a:lnSpc>
              <a:spcBef>
                <a:spcPts val="600"/>
              </a:spcBef>
              <a:spcAft>
                <a:spcPts val="300"/>
              </a:spcAft>
            </a:pPr>
            <a:r>
              <a:rPr lang="en-US" dirty="0" smtClean="0"/>
              <a:t>Must do so deterministically</a:t>
            </a:r>
          </a:p>
          <a:p>
            <a:pPr lvl="1">
              <a:lnSpc>
                <a:spcPct val="120000"/>
              </a:lnSpc>
              <a:spcBef>
                <a:spcPts val="600"/>
              </a:spcBef>
              <a:spcAft>
                <a:spcPts val="300"/>
              </a:spcAft>
            </a:pPr>
            <a:r>
              <a:rPr lang="en-US" dirty="0" smtClean="0"/>
              <a:t>Threads wait for its turn after every increment</a:t>
            </a:r>
          </a:p>
          <a:p>
            <a:pPr lvl="1">
              <a:lnSpc>
                <a:spcPct val="120000"/>
              </a:lnSpc>
              <a:spcBef>
                <a:spcPts val="600"/>
              </a:spcBef>
              <a:spcAft>
                <a:spcPts val="300"/>
              </a:spcAft>
            </a:pPr>
            <a:r>
              <a:rPr lang="en-US" dirty="0" smtClean="0"/>
              <a:t>Ensure that it performs the same number of increments on every run</a:t>
            </a:r>
          </a:p>
          <a:p>
            <a:pPr lvl="2">
              <a:lnSpc>
                <a:spcPct val="120000"/>
              </a:lnSpc>
              <a:spcBef>
                <a:spcPts val="600"/>
              </a:spcBef>
              <a:spcAft>
                <a:spcPts val="300"/>
              </a:spcAft>
            </a:pPr>
            <a:r>
              <a:rPr lang="en-US" dirty="0" smtClean="0"/>
              <a:t>Can’t wait for lock to be released in physical time</a:t>
            </a:r>
          </a:p>
          <a:p>
            <a:pPr lvl="2">
              <a:lnSpc>
                <a:spcPct val="120000"/>
              </a:lnSpc>
              <a:spcBef>
                <a:spcPts val="600"/>
              </a:spcBef>
              <a:spcAft>
                <a:spcPts val="300"/>
              </a:spcAft>
            </a:pPr>
            <a:r>
              <a:rPr lang="en-US" dirty="0" smtClean="0"/>
              <a:t>Wait for lock to be released in </a:t>
            </a:r>
            <a:r>
              <a:rPr lang="en-US" i="1" dirty="0" smtClean="0"/>
              <a:t>deterministic</a:t>
            </a:r>
            <a:r>
              <a:rPr lang="en-US" dirty="0" smtClean="0"/>
              <a:t> </a:t>
            </a:r>
            <a:r>
              <a:rPr lang="en-US" i="1" dirty="0" smtClean="0"/>
              <a:t>logical time</a:t>
            </a:r>
          </a:p>
          <a:p>
            <a:pPr lvl="3">
              <a:lnSpc>
                <a:spcPct val="120000"/>
              </a:lnSpc>
              <a:spcBef>
                <a:spcPts val="600"/>
              </a:spcBef>
              <a:spcAft>
                <a:spcPts val="300"/>
              </a:spcAft>
            </a:pPr>
            <a:r>
              <a:rPr lang="en-US" dirty="0" smtClean="0"/>
              <a:t>Releasing thread stores its logical clock in the lock</a:t>
            </a:r>
          </a:p>
          <a:p>
            <a:pPr lvl="3">
              <a:lnSpc>
                <a:spcPct val="120000"/>
              </a:lnSpc>
              <a:spcBef>
                <a:spcPts val="600"/>
              </a:spcBef>
              <a:spcAft>
                <a:spcPts val="300"/>
              </a:spcAft>
            </a:pPr>
            <a:r>
              <a:rPr lang="en-US" dirty="0" smtClean="0"/>
              <a:t>Spinning thread spins until its logical clock is greater than the time recorded in the lock</a:t>
            </a:r>
          </a:p>
          <a:p>
            <a:pPr lvl="1">
              <a:lnSpc>
                <a:spcPct val="120000"/>
              </a:lnSpc>
              <a:spcBef>
                <a:spcPts val="600"/>
              </a:spcBef>
              <a:spcAft>
                <a:spcPts val="300"/>
              </a:spcAft>
            </a:pPr>
            <a:endParaRPr lang="en-US" dirty="0" smtClean="0"/>
          </a:p>
          <a:p>
            <a:pPr lvl="1">
              <a:lnSpc>
                <a:spcPct val="120000"/>
              </a:lnSpc>
              <a:spcBef>
                <a:spcPts val="600"/>
              </a:spcBef>
              <a:spcAft>
                <a:spcPts val="300"/>
              </a:spcAft>
            </a:pPr>
            <a:endParaRPr lang="en-US" dirty="0" smtClean="0"/>
          </a:p>
          <a:p>
            <a:pPr lvl="1">
              <a:lnSpc>
                <a:spcPct val="120000"/>
              </a:lnSpc>
              <a:spcBef>
                <a:spcPts val="600"/>
              </a:spcBef>
              <a:spcAft>
                <a:spcPts val="300"/>
              </a:spcAft>
              <a:buFont typeface="Arial" charset="0"/>
              <a:buNone/>
            </a:pPr>
            <a:endParaRPr lang="en-US" dirty="0" smtClean="0"/>
          </a:p>
        </p:txBody>
      </p:sp>
      <p:sp>
        <p:nvSpPr>
          <p:cNvPr id="4" name="Text Box 26"/>
          <p:cNvSpPr txBox="1">
            <a:spLocks noChangeArrowheads="1"/>
          </p:cNvSpPr>
          <p:nvPr/>
        </p:nvSpPr>
        <p:spPr bwMode="auto">
          <a:xfrm>
            <a:off x="2743200" y="5867400"/>
            <a:ext cx="4114800" cy="369332"/>
          </a:xfrm>
          <a:prstGeom prst="rect">
            <a:avLst/>
          </a:prstGeom>
          <a:noFill/>
          <a:ln w="9525">
            <a:noFill/>
            <a:miter lim="800000"/>
            <a:headEnd/>
            <a:tailEnd/>
          </a:ln>
          <a:effectLst/>
        </p:spPr>
        <p:txBody>
          <a:bodyPr wrap="square">
            <a:spAutoFit/>
          </a:bodyPr>
          <a:lstStyle/>
          <a:p>
            <a:r>
              <a:rPr lang="en-US" dirty="0" smtClean="0"/>
              <a:t>See paper for more details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Kendo Prototype</a:t>
            </a:r>
          </a:p>
        </p:txBody>
      </p:sp>
      <p:sp>
        <p:nvSpPr>
          <p:cNvPr id="22531" name="Rectangle 3"/>
          <p:cNvSpPr>
            <a:spLocks noGrp="1" noChangeArrowheads="1"/>
          </p:cNvSpPr>
          <p:nvPr>
            <p:ph type="body" idx="1"/>
          </p:nvPr>
        </p:nvSpPr>
        <p:spPr>
          <a:xfrm>
            <a:off x="457200" y="1012825"/>
            <a:ext cx="8534400" cy="5387975"/>
          </a:xfrm>
        </p:spPr>
        <p:txBody>
          <a:bodyPr>
            <a:normAutofit lnSpcReduction="10000"/>
          </a:bodyPr>
          <a:lstStyle/>
          <a:p>
            <a:pPr>
              <a:lnSpc>
                <a:spcPct val="120000"/>
              </a:lnSpc>
              <a:spcBef>
                <a:spcPts val="600"/>
              </a:spcBef>
              <a:spcAft>
                <a:spcPts val="300"/>
              </a:spcAft>
            </a:pPr>
            <a:r>
              <a:rPr lang="en-US" dirty="0" smtClean="0"/>
              <a:t>A prototype deterministic locking framework</a:t>
            </a:r>
          </a:p>
          <a:p>
            <a:pPr lvl="1">
              <a:lnSpc>
                <a:spcPct val="120000"/>
              </a:lnSpc>
              <a:spcBef>
                <a:spcPts val="600"/>
              </a:spcBef>
              <a:spcAft>
                <a:spcPts val="300"/>
              </a:spcAft>
            </a:pPr>
            <a:r>
              <a:rPr lang="en-US" dirty="0" smtClean="0"/>
              <a:t>Supports C and C++ code</a:t>
            </a:r>
          </a:p>
          <a:p>
            <a:pPr>
              <a:lnSpc>
                <a:spcPct val="120000"/>
              </a:lnSpc>
              <a:spcBef>
                <a:spcPts val="600"/>
              </a:spcBef>
              <a:spcAft>
                <a:spcPts val="300"/>
              </a:spcAft>
            </a:pPr>
            <a:r>
              <a:rPr lang="en-US" dirty="0" smtClean="0"/>
              <a:t>Implements a subset of the </a:t>
            </a:r>
            <a:r>
              <a:rPr lang="en-US" dirty="0" err="1" smtClean="0"/>
              <a:t>pthreads</a:t>
            </a:r>
            <a:r>
              <a:rPr lang="en-US" dirty="0" smtClean="0"/>
              <a:t> API</a:t>
            </a:r>
          </a:p>
          <a:p>
            <a:pPr>
              <a:lnSpc>
                <a:spcPct val="120000"/>
              </a:lnSpc>
              <a:spcBef>
                <a:spcPts val="600"/>
              </a:spcBef>
              <a:spcAft>
                <a:spcPts val="300"/>
              </a:spcAft>
            </a:pPr>
            <a:r>
              <a:rPr lang="en-US" dirty="0" smtClean="0"/>
              <a:t>Runs on commodity hardware today!</a:t>
            </a:r>
          </a:p>
          <a:p>
            <a:pPr>
              <a:lnSpc>
                <a:spcPct val="120000"/>
              </a:lnSpc>
              <a:spcBef>
                <a:spcPts val="600"/>
              </a:spcBef>
              <a:spcAft>
                <a:spcPts val="300"/>
              </a:spcAft>
            </a:pPr>
            <a:r>
              <a:rPr lang="en-US" dirty="0" smtClean="0"/>
              <a:t>Uses performance counters to construct logical clocks</a:t>
            </a:r>
          </a:p>
          <a:p>
            <a:pPr lvl="1">
              <a:lnSpc>
                <a:spcPct val="120000"/>
              </a:lnSpc>
              <a:spcBef>
                <a:spcPts val="600"/>
              </a:spcBef>
              <a:spcAft>
                <a:spcPts val="300"/>
              </a:spcAft>
            </a:pPr>
            <a:r>
              <a:rPr lang="en-US" dirty="0" smtClean="0"/>
              <a:t>Efficient and cheap, but</a:t>
            </a:r>
          </a:p>
          <a:p>
            <a:pPr lvl="2">
              <a:lnSpc>
                <a:spcPct val="120000"/>
              </a:lnSpc>
              <a:spcBef>
                <a:spcPts val="600"/>
              </a:spcBef>
              <a:spcAft>
                <a:spcPts val="300"/>
              </a:spcAft>
            </a:pPr>
            <a:r>
              <a:rPr lang="en-US" dirty="0" smtClean="0"/>
              <a:t>Not all track physical time</a:t>
            </a:r>
          </a:p>
          <a:p>
            <a:pPr lvl="2">
              <a:lnSpc>
                <a:spcPct val="120000"/>
              </a:lnSpc>
              <a:spcBef>
                <a:spcPts val="600"/>
              </a:spcBef>
              <a:spcAft>
                <a:spcPts val="300"/>
              </a:spcAft>
            </a:pPr>
            <a:r>
              <a:rPr lang="en-US" dirty="0" smtClean="0"/>
              <a:t>Some are non-deterministic</a:t>
            </a:r>
          </a:p>
          <a:p>
            <a:pPr lvl="2">
              <a:lnSpc>
                <a:spcPct val="120000"/>
              </a:lnSpc>
              <a:spcBef>
                <a:spcPts val="600"/>
              </a:spcBef>
              <a:spcAft>
                <a:spcPts val="300"/>
              </a:spcAft>
            </a:pPr>
            <a:r>
              <a:rPr lang="en-US" dirty="0" smtClean="0"/>
              <a:t>Not visible to other threads</a:t>
            </a:r>
          </a:p>
          <a:p>
            <a:pPr lvl="1">
              <a:lnSpc>
                <a:spcPct val="120000"/>
              </a:lnSpc>
              <a:spcBef>
                <a:spcPts val="600"/>
              </a:spcBef>
              <a:spcAft>
                <a:spcPts val="300"/>
              </a:spcAft>
            </a:pPr>
            <a:r>
              <a:rPr lang="en-US" dirty="0" smtClean="0"/>
              <a:t>Processor traps every X amount of performance counter events </a:t>
            </a:r>
          </a:p>
          <a:p>
            <a:pPr lvl="2">
              <a:lnSpc>
                <a:spcPct val="120000"/>
              </a:lnSpc>
              <a:spcBef>
                <a:spcPts val="600"/>
              </a:spcBef>
              <a:spcAft>
                <a:spcPts val="300"/>
              </a:spcAft>
            </a:pPr>
            <a:r>
              <a:rPr lang="en-US" dirty="0" smtClean="0"/>
              <a:t>Increments thread’s logical clock</a:t>
            </a:r>
          </a:p>
          <a:p>
            <a:pPr lvl="1">
              <a:lnSpc>
                <a:spcPct val="120000"/>
              </a:lnSpc>
              <a:spcBef>
                <a:spcPts val="600"/>
              </a:spcBef>
              <a:spcAft>
                <a:spcPts val="300"/>
              </a:spcAft>
            </a:pPr>
            <a:r>
              <a:rPr lang="en-US" dirty="0" smtClean="0"/>
              <a:t>Use “retired stores” performance counter event</a:t>
            </a:r>
          </a:p>
          <a:p>
            <a:pPr lvl="1">
              <a:lnSpc>
                <a:spcPct val="120000"/>
              </a:lnSpc>
              <a:spcBef>
                <a:spcPts val="600"/>
              </a:spcBef>
              <a:spcAft>
                <a:spcPts val="300"/>
              </a:spcAft>
            </a:pPr>
            <a:endParaRPr lang="en-US" dirty="0" smtClean="0"/>
          </a:p>
        </p:txBody>
      </p:sp>
      <p:pic>
        <p:nvPicPr>
          <p:cNvPr id="3074" name="Picture 2" descr="C:\Users\mareko\AppData\Local\Microsoft\Windows\Temporary Internet Files\Content.IE5\O0L9FNWR\MCj04326140000[1].png"/>
          <p:cNvPicPr>
            <a:picLocks noChangeAspect="1" noChangeArrowheads="1"/>
          </p:cNvPicPr>
          <p:nvPr/>
        </p:nvPicPr>
        <p:blipFill>
          <a:blip r:embed="rId3"/>
          <a:srcRect/>
          <a:stretch>
            <a:fillRect/>
          </a:stretch>
        </p:blipFill>
        <p:spPr bwMode="auto">
          <a:xfrm>
            <a:off x="7620000" y="228600"/>
            <a:ext cx="1066800" cy="1066800"/>
          </a:xfrm>
          <a:prstGeom prst="rect">
            <a:avLst/>
          </a:prstGeom>
          <a:noFill/>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dirty="0" smtClean="0"/>
              <a:t>Evaluation</a:t>
            </a:r>
          </a:p>
        </p:txBody>
      </p:sp>
      <p:sp>
        <p:nvSpPr>
          <p:cNvPr id="61443" name="Rectangle 3"/>
          <p:cNvSpPr>
            <a:spLocks noGrp="1" noChangeArrowheads="1"/>
          </p:cNvSpPr>
          <p:nvPr>
            <p:ph type="body" idx="1"/>
          </p:nvPr>
        </p:nvSpPr>
        <p:spPr>
          <a:xfrm>
            <a:off x="361950" y="1143000"/>
            <a:ext cx="8324850" cy="5245100"/>
          </a:xfrm>
        </p:spPr>
        <p:txBody>
          <a:bodyPr/>
          <a:lstStyle/>
          <a:p>
            <a:pPr>
              <a:lnSpc>
                <a:spcPct val="120000"/>
              </a:lnSpc>
              <a:spcBef>
                <a:spcPts val="600"/>
              </a:spcBef>
              <a:spcAft>
                <a:spcPts val="300"/>
              </a:spcAft>
            </a:pPr>
            <a:r>
              <a:rPr lang="en-US" sz="2400" dirty="0" smtClean="0"/>
              <a:t>Methodology</a:t>
            </a:r>
          </a:p>
          <a:p>
            <a:pPr lvl="1">
              <a:lnSpc>
                <a:spcPct val="120000"/>
              </a:lnSpc>
              <a:spcBef>
                <a:spcPts val="600"/>
              </a:spcBef>
              <a:spcAft>
                <a:spcPts val="300"/>
              </a:spcAft>
            </a:pPr>
            <a:r>
              <a:rPr lang="en-US" sz="2000" dirty="0" smtClean="0"/>
              <a:t>Converted Splash2 benchmark suite to run use the Kendo framework</a:t>
            </a:r>
          </a:p>
          <a:p>
            <a:pPr lvl="1">
              <a:lnSpc>
                <a:spcPct val="120000"/>
              </a:lnSpc>
              <a:spcBef>
                <a:spcPts val="600"/>
              </a:spcBef>
              <a:spcAft>
                <a:spcPts val="300"/>
              </a:spcAft>
            </a:pPr>
            <a:r>
              <a:rPr lang="en-US" sz="2000" dirty="0" smtClean="0"/>
              <a:t>Eliminated data-races</a:t>
            </a:r>
          </a:p>
          <a:p>
            <a:pPr lvl="1">
              <a:lnSpc>
                <a:spcPct val="120000"/>
              </a:lnSpc>
              <a:spcBef>
                <a:spcPts val="600"/>
              </a:spcBef>
              <a:spcAft>
                <a:spcPts val="300"/>
              </a:spcAft>
            </a:pPr>
            <a:r>
              <a:rPr lang="en-US" sz="2000" dirty="0" smtClean="0"/>
              <a:t>Checked determinism by examining output and the final deterministic logical clocks of each thread</a:t>
            </a:r>
          </a:p>
          <a:p>
            <a:pPr>
              <a:lnSpc>
                <a:spcPct val="120000"/>
              </a:lnSpc>
              <a:spcBef>
                <a:spcPts val="600"/>
              </a:spcBef>
              <a:spcAft>
                <a:spcPts val="300"/>
              </a:spcAft>
            </a:pPr>
            <a:r>
              <a:rPr lang="en-US" sz="2400" dirty="0" smtClean="0"/>
              <a:t>Experimental Framework</a:t>
            </a:r>
          </a:p>
          <a:p>
            <a:pPr lvl="1">
              <a:lnSpc>
                <a:spcPct val="120000"/>
              </a:lnSpc>
              <a:spcBef>
                <a:spcPts val="600"/>
              </a:spcBef>
              <a:spcAft>
                <a:spcPts val="300"/>
              </a:spcAft>
            </a:pPr>
            <a:r>
              <a:rPr lang="en-US" sz="2000" dirty="0" smtClean="0"/>
              <a:t>Processor: Intel Xeon 16-way SMP (4 quad-cores) running at 2.4GHz</a:t>
            </a:r>
          </a:p>
          <a:p>
            <a:pPr lvl="1">
              <a:lnSpc>
                <a:spcPct val="120000"/>
              </a:lnSpc>
              <a:spcBef>
                <a:spcPts val="600"/>
              </a:spcBef>
              <a:spcAft>
                <a:spcPts val="300"/>
              </a:spcAft>
            </a:pPr>
            <a:r>
              <a:rPr lang="en-US" sz="2000" dirty="0" smtClean="0"/>
              <a:t>OS: Linux 2.6.25 (modified for performance counter support)</a:t>
            </a:r>
          </a:p>
          <a:p>
            <a:pPr lvl="1">
              <a:lnSpc>
                <a:spcPct val="120000"/>
              </a:lnSpc>
              <a:spcBef>
                <a:spcPts val="600"/>
              </a:spcBef>
              <a:spcAft>
                <a:spcPts val="300"/>
              </a:spcAft>
            </a:pPr>
            <a:endParaRPr lang="en-US" sz="2000" dirty="0" smtClean="0"/>
          </a:p>
          <a:p>
            <a:pPr>
              <a:lnSpc>
                <a:spcPct val="120000"/>
              </a:lnSpc>
              <a:spcBef>
                <a:spcPts val="600"/>
              </a:spcBef>
              <a:spcAft>
                <a:spcPts val="300"/>
              </a:spcAft>
            </a:pPr>
            <a:endParaRPr lang="en-US" sz="24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966275" y="2133600"/>
            <a:ext cx="609600" cy="33528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49500" y="1295400"/>
            <a:ext cx="609600" cy="41910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0" y="2590800"/>
            <a:ext cx="609600" cy="28956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38" name="Rectangle 2"/>
          <p:cNvSpPr>
            <a:spLocks noGrp="1" noChangeArrowheads="1"/>
          </p:cNvSpPr>
          <p:nvPr>
            <p:ph type="title"/>
          </p:nvPr>
        </p:nvSpPr>
        <p:spPr/>
        <p:txBody>
          <a:bodyPr/>
          <a:lstStyle/>
          <a:p>
            <a:r>
              <a:rPr lang="en-US" dirty="0" smtClean="0"/>
              <a:t>Performance</a:t>
            </a:r>
          </a:p>
        </p:txBody>
      </p:sp>
      <p:graphicFrame>
        <p:nvGraphicFramePr>
          <p:cNvPr id="5" name="Chart 4"/>
          <p:cNvGraphicFramePr>
            <a:graphicFrameLocks noGrp="1"/>
          </p:cNvGraphicFramePr>
          <p:nvPr/>
        </p:nvGraphicFramePr>
        <p:xfrm>
          <a:off x="304800" y="685800"/>
          <a:ext cx="8582025"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6" grpId="1" animBg="1"/>
      <p:bldP spid="4" grpId="0" animBg="1"/>
      <p:bldP spid="4"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66275" y="2133600"/>
            <a:ext cx="609600" cy="33528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38" name="Rectangle 2"/>
          <p:cNvSpPr>
            <a:spLocks noGrp="1" noChangeArrowheads="1"/>
          </p:cNvSpPr>
          <p:nvPr>
            <p:ph type="title"/>
          </p:nvPr>
        </p:nvSpPr>
        <p:spPr/>
        <p:txBody>
          <a:bodyPr/>
          <a:lstStyle/>
          <a:p>
            <a:r>
              <a:rPr lang="en-US" dirty="0" smtClean="0"/>
              <a:t>Performance</a:t>
            </a:r>
          </a:p>
        </p:txBody>
      </p:sp>
      <p:graphicFrame>
        <p:nvGraphicFramePr>
          <p:cNvPr id="5" name="Chart 4"/>
          <p:cNvGraphicFramePr>
            <a:graphicFrameLocks noGrp="1"/>
          </p:cNvGraphicFramePr>
          <p:nvPr/>
        </p:nvGraphicFramePr>
        <p:xfrm>
          <a:off x="304800" y="685800"/>
          <a:ext cx="8582025"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66275" y="2514600"/>
            <a:ext cx="609600" cy="297180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38" name="Rectangle 2"/>
          <p:cNvSpPr>
            <a:spLocks noGrp="1" noChangeArrowheads="1"/>
          </p:cNvSpPr>
          <p:nvPr>
            <p:ph type="title"/>
          </p:nvPr>
        </p:nvSpPr>
        <p:spPr/>
        <p:txBody>
          <a:bodyPr/>
          <a:lstStyle/>
          <a:p>
            <a:r>
              <a:rPr lang="en-US" dirty="0" smtClean="0"/>
              <a:t>Performance</a:t>
            </a:r>
          </a:p>
        </p:txBody>
      </p:sp>
      <p:graphicFrame>
        <p:nvGraphicFramePr>
          <p:cNvPr id="5" name="Chart 4"/>
          <p:cNvGraphicFramePr>
            <a:graphicFrameLocks noGrp="1"/>
          </p:cNvGraphicFramePr>
          <p:nvPr/>
        </p:nvGraphicFramePr>
        <p:xfrm>
          <a:off x="304800" y="685800"/>
          <a:ext cx="8582025"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Another Example</a:t>
            </a:r>
          </a:p>
        </p:txBody>
      </p:sp>
      <p:sp>
        <p:nvSpPr>
          <p:cNvPr id="19459" name="Rectangle 3"/>
          <p:cNvSpPr>
            <a:spLocks noGrp="1" noChangeArrowheads="1"/>
          </p:cNvSpPr>
          <p:nvPr>
            <p:ph type="body" idx="1"/>
          </p:nvPr>
        </p:nvSpPr>
        <p:spPr>
          <a:xfrm>
            <a:off x="457200" y="4495800"/>
            <a:ext cx="8229600" cy="1981200"/>
          </a:xfrm>
        </p:spPr>
        <p:txBody>
          <a:bodyPr>
            <a:normAutofit/>
          </a:bodyPr>
          <a:lstStyle/>
          <a:p>
            <a:pPr>
              <a:lnSpc>
                <a:spcPct val="120000"/>
              </a:lnSpc>
              <a:spcBef>
                <a:spcPts val="600"/>
              </a:spcBef>
              <a:spcAft>
                <a:spcPts val="300"/>
              </a:spcAft>
            </a:pPr>
            <a:r>
              <a:rPr lang="en-US" sz="2000" dirty="0" smtClean="0"/>
              <a:t>Non-deterministic internal states and output</a:t>
            </a:r>
          </a:p>
          <a:p>
            <a:pPr>
              <a:lnSpc>
                <a:spcPct val="120000"/>
              </a:lnSpc>
              <a:spcBef>
                <a:spcPts val="600"/>
              </a:spcBef>
              <a:spcAft>
                <a:spcPts val="300"/>
              </a:spcAft>
            </a:pPr>
            <a:r>
              <a:rPr lang="en-US" sz="2000" dirty="0" smtClean="0"/>
              <a:t>Difficult to eliminate using today’s programming idioms</a:t>
            </a:r>
          </a:p>
          <a:p>
            <a:pPr lvl="1">
              <a:lnSpc>
                <a:spcPct val="120000"/>
              </a:lnSpc>
              <a:spcBef>
                <a:spcPts val="600"/>
              </a:spcBef>
              <a:spcAft>
                <a:spcPts val="100"/>
              </a:spcAft>
            </a:pPr>
            <a:endParaRPr lang="en-US" sz="1800" dirty="0" smtClean="0"/>
          </a:p>
        </p:txBody>
      </p:sp>
      <p:sp>
        <p:nvSpPr>
          <p:cNvPr id="5" name="Rounded Rectangle 4"/>
          <p:cNvSpPr/>
          <p:nvPr/>
        </p:nvSpPr>
        <p:spPr>
          <a:xfrm>
            <a:off x="1219200" y="31242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2057400" y="22098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1219200" y="1524000"/>
            <a:ext cx="381000" cy="457200"/>
          </a:xfrm>
          <a:prstGeom prst="roundRect">
            <a:avLst/>
          </a:prstGeom>
          <a:solidFill>
            <a:schemeClr val="accent4">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3733800" y="3429000"/>
            <a:ext cx="381000" cy="457200"/>
          </a:xfrm>
          <a:prstGeom prst="roundRect">
            <a:avLst/>
          </a:prstGeom>
          <a:solidFill>
            <a:schemeClr val="accent2">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733800" y="16764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2895600" y="27432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loud 18"/>
          <p:cNvSpPr/>
          <p:nvPr/>
        </p:nvSpPr>
        <p:spPr>
          <a:xfrm>
            <a:off x="5257800" y="1371600"/>
            <a:ext cx="3657600" cy="3124200"/>
          </a:xfrm>
          <a:prstGeom prst="cloud">
            <a:avLst/>
          </a:prstGeom>
          <a:gradFill>
            <a:gsLst>
              <a:gs pos="0">
                <a:srgbClr val="C0C0C0"/>
              </a:gs>
              <a:gs pos="25000">
                <a:srgbClr val="C7C7C7"/>
              </a:gs>
              <a:gs pos="100000">
                <a:schemeClr val="dk1">
                  <a:tint val="29000"/>
                  <a:satMod val="400000"/>
                </a:schemeClr>
              </a:gs>
            </a:gsLst>
          </a:gra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1" name="Rounded Rectangle 20"/>
          <p:cNvSpPr/>
          <p:nvPr/>
        </p:nvSpPr>
        <p:spPr>
          <a:xfrm>
            <a:off x="6422720" y="3383796"/>
            <a:ext cx="609600" cy="228600"/>
          </a:xfrm>
          <a:prstGeom prst="roundRect">
            <a:avLst>
              <a:gd name="adj" fmla="val 50000"/>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22" name="Rounded Rectangle 21"/>
          <p:cNvSpPr/>
          <p:nvPr/>
        </p:nvSpPr>
        <p:spPr>
          <a:xfrm>
            <a:off x="7108520" y="3383796"/>
            <a:ext cx="609600" cy="228600"/>
          </a:xfrm>
          <a:prstGeom prst="roundRect">
            <a:avLst>
              <a:gd name="adj" fmla="val 50000"/>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23" name="Rounded Rectangle 22"/>
          <p:cNvSpPr/>
          <p:nvPr/>
        </p:nvSpPr>
        <p:spPr>
          <a:xfrm>
            <a:off x="6414848" y="3688596"/>
            <a:ext cx="609600" cy="228600"/>
          </a:xfrm>
          <a:prstGeom prst="roundRect">
            <a:avLst>
              <a:gd name="adj" fmla="val 50000"/>
            </a:avLst>
          </a:prstGeom>
          <a:solidFill>
            <a:schemeClr val="accent4">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24" name="Rounded Rectangle 23"/>
          <p:cNvSpPr/>
          <p:nvPr/>
        </p:nvSpPr>
        <p:spPr>
          <a:xfrm>
            <a:off x="7100648" y="3688596"/>
            <a:ext cx="609600" cy="228600"/>
          </a:xfrm>
          <a:prstGeom prst="roundRect">
            <a:avLst>
              <a:gd name="adj" fmla="val 50000"/>
            </a:avLst>
          </a:prstGeom>
          <a:solidFill>
            <a:schemeClr val="accent2">
              <a:lumMod val="40000"/>
              <a:lumOff val="6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Lock</a:t>
            </a:r>
            <a:endParaRPr lang="en-US" sz="1050" dirty="0">
              <a:solidFill>
                <a:schemeClr val="tx1"/>
              </a:solidFill>
            </a:endParaRPr>
          </a:p>
        </p:txBody>
      </p:sp>
      <p:sp>
        <p:nvSpPr>
          <p:cNvPr id="26" name="Rounded Rectangle 25"/>
          <p:cNvSpPr/>
          <p:nvPr/>
        </p:nvSpPr>
        <p:spPr>
          <a:xfrm>
            <a:off x="6019800" y="20574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cxnSp>
        <p:nvCxnSpPr>
          <p:cNvPr id="28" name="Straight Connector 27"/>
          <p:cNvCxnSpPr/>
          <p:nvPr/>
        </p:nvCxnSpPr>
        <p:spPr>
          <a:xfrm>
            <a:off x="6157586" y="3200400"/>
            <a:ext cx="18288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6781800" y="18288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30" name="Rounded Rectangle 29"/>
          <p:cNvSpPr/>
          <p:nvPr/>
        </p:nvSpPr>
        <p:spPr>
          <a:xfrm>
            <a:off x="7010400" y="22860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31" name="Rounded Rectangle 30"/>
          <p:cNvSpPr/>
          <p:nvPr/>
        </p:nvSpPr>
        <p:spPr>
          <a:xfrm>
            <a:off x="7772400" y="20574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32" name="Rounded Rectangle 31"/>
          <p:cNvSpPr/>
          <p:nvPr/>
        </p:nvSpPr>
        <p:spPr>
          <a:xfrm>
            <a:off x="7696200" y="25146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sp>
        <p:nvSpPr>
          <p:cNvPr id="33" name="Rounded Rectangle 32"/>
          <p:cNvSpPr/>
          <p:nvPr/>
        </p:nvSpPr>
        <p:spPr>
          <a:xfrm>
            <a:off x="6172200" y="25146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data</a:t>
            </a:r>
            <a:endParaRPr lang="en-US" sz="1050" dirty="0">
              <a:solidFill>
                <a:schemeClr val="tx1"/>
              </a:solidFill>
            </a:endParaRPr>
          </a:p>
        </p:txBody>
      </p:sp>
      <p:cxnSp>
        <p:nvCxnSpPr>
          <p:cNvPr id="35" name="Straight Arrow Connector 34"/>
          <p:cNvCxnSpPr>
            <a:stCxn id="26" idx="0"/>
            <a:endCxn id="29" idx="1"/>
          </p:cNvCxnSpPr>
          <p:nvPr/>
        </p:nvCxnSpPr>
        <p:spPr>
          <a:xfrm rot="5400000" flipH="1" flipV="1">
            <a:off x="6515100" y="1790700"/>
            <a:ext cx="76200" cy="457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30" idx="1"/>
            <a:endCxn id="26" idx="3"/>
          </p:cNvCxnSpPr>
          <p:nvPr/>
        </p:nvCxnSpPr>
        <p:spPr>
          <a:xfrm rot="10800000">
            <a:off x="6629400" y="2209800"/>
            <a:ext cx="381000" cy="2286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3" idx="0"/>
            <a:endCxn id="26" idx="2"/>
          </p:cNvCxnSpPr>
          <p:nvPr/>
        </p:nvCxnSpPr>
        <p:spPr>
          <a:xfrm rot="16200000" flipV="1">
            <a:off x="6324600" y="2362200"/>
            <a:ext cx="152400" cy="1524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3" idx="3"/>
            <a:endCxn id="30" idx="2"/>
          </p:cNvCxnSpPr>
          <p:nvPr/>
        </p:nvCxnSpPr>
        <p:spPr>
          <a:xfrm flipV="1">
            <a:off x="6781800" y="2590800"/>
            <a:ext cx="5334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9" idx="2"/>
            <a:endCxn id="30" idx="0"/>
          </p:cNvCxnSpPr>
          <p:nvPr/>
        </p:nvCxnSpPr>
        <p:spPr>
          <a:xfrm rot="16200000" flipH="1">
            <a:off x="7124700" y="2095500"/>
            <a:ext cx="152400" cy="2286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2" idx="0"/>
            <a:endCxn id="31" idx="2"/>
          </p:cNvCxnSpPr>
          <p:nvPr/>
        </p:nvCxnSpPr>
        <p:spPr>
          <a:xfrm rot="5400000" flipH="1" flipV="1">
            <a:off x="7962900" y="2400300"/>
            <a:ext cx="1524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324600" y="1066800"/>
            <a:ext cx="1451038" cy="338554"/>
          </a:xfrm>
          <a:prstGeom prst="rect">
            <a:avLst/>
          </a:prstGeom>
          <a:noFill/>
        </p:spPr>
        <p:txBody>
          <a:bodyPr wrap="none" rtlCol="0">
            <a:spAutoFit/>
          </a:bodyPr>
          <a:lstStyle/>
          <a:p>
            <a:r>
              <a:rPr lang="en-US" sz="1600" dirty="0" smtClean="0"/>
              <a:t>Global State</a:t>
            </a:r>
            <a:endParaRPr lang="en-US" sz="1600" dirty="0"/>
          </a:p>
        </p:txBody>
      </p:sp>
      <p:sp>
        <p:nvSpPr>
          <p:cNvPr id="52" name="TextBox 51"/>
          <p:cNvSpPr txBox="1"/>
          <p:nvPr/>
        </p:nvSpPr>
        <p:spPr>
          <a:xfrm>
            <a:off x="6172200" y="2847201"/>
            <a:ext cx="1821332" cy="276999"/>
          </a:xfrm>
          <a:prstGeom prst="rect">
            <a:avLst/>
          </a:prstGeom>
          <a:noFill/>
        </p:spPr>
        <p:txBody>
          <a:bodyPr wrap="none" rtlCol="0">
            <a:spAutoFit/>
          </a:bodyPr>
          <a:lstStyle/>
          <a:p>
            <a:r>
              <a:rPr lang="en-US" sz="1200" dirty="0" smtClean="0"/>
              <a:t>Global data structure</a:t>
            </a:r>
            <a:endParaRPr lang="en-US" sz="1200" dirty="0"/>
          </a:p>
        </p:txBody>
      </p:sp>
      <p:sp>
        <p:nvSpPr>
          <p:cNvPr id="56" name="TextBox 55"/>
          <p:cNvSpPr txBox="1"/>
          <p:nvPr/>
        </p:nvSpPr>
        <p:spPr>
          <a:xfrm>
            <a:off x="533400" y="1524000"/>
            <a:ext cx="762000" cy="430887"/>
          </a:xfrm>
          <a:prstGeom prst="rect">
            <a:avLst/>
          </a:prstGeom>
          <a:noFill/>
        </p:spPr>
        <p:txBody>
          <a:bodyPr wrap="square" rtlCol="0">
            <a:spAutoFit/>
          </a:bodyPr>
          <a:lstStyle/>
          <a:p>
            <a:r>
              <a:rPr lang="en-US" sz="1100" dirty="0" smtClean="0"/>
              <a:t>Critical section</a:t>
            </a:r>
            <a:endParaRPr lang="en-US" sz="1100" dirty="0"/>
          </a:p>
        </p:txBody>
      </p:sp>
      <p:sp>
        <p:nvSpPr>
          <p:cNvPr id="61" name="TextBox 60"/>
          <p:cNvSpPr txBox="1"/>
          <p:nvPr/>
        </p:nvSpPr>
        <p:spPr>
          <a:xfrm>
            <a:off x="2209800" y="990600"/>
            <a:ext cx="1143000" cy="338554"/>
          </a:xfrm>
          <a:prstGeom prst="rect">
            <a:avLst/>
          </a:prstGeom>
          <a:noFill/>
        </p:spPr>
        <p:txBody>
          <a:bodyPr wrap="square" rtlCol="0">
            <a:spAutoFit/>
          </a:bodyPr>
          <a:lstStyle/>
          <a:p>
            <a:r>
              <a:rPr lang="en-US" sz="1600" dirty="0" smtClean="0"/>
              <a:t>Threads</a:t>
            </a:r>
            <a:endParaRPr lang="en-US" sz="1600" dirty="0"/>
          </a:p>
        </p:txBody>
      </p:sp>
      <p:sp>
        <p:nvSpPr>
          <p:cNvPr id="43" name="Down Arrow 42"/>
          <p:cNvSpPr/>
          <p:nvPr/>
        </p:nvSpPr>
        <p:spPr>
          <a:xfrm rot="1548671">
            <a:off x="1721513" y="2523600"/>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1219200" y="21336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2057400" y="31242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rot="20051329" flipH="1">
            <a:off x="1718242" y="2523600"/>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21336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2954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Down Arrow 57"/>
          <p:cNvSpPr/>
          <p:nvPr/>
        </p:nvSpPr>
        <p:spPr>
          <a:xfrm rot="1548671">
            <a:off x="3402568" y="2078926"/>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ounded Rectangle 58"/>
          <p:cNvSpPr/>
          <p:nvPr/>
        </p:nvSpPr>
        <p:spPr>
          <a:xfrm>
            <a:off x="2895600" y="16764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ounded Rectangle 59"/>
          <p:cNvSpPr/>
          <p:nvPr/>
        </p:nvSpPr>
        <p:spPr>
          <a:xfrm>
            <a:off x="3733800" y="2743200"/>
            <a:ext cx="381000" cy="381000"/>
          </a:xfrm>
          <a:prstGeom prst="roundRect">
            <a:avLst/>
          </a:prstGeom>
          <a:solidFill>
            <a:schemeClr val="accent6">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wn Arrow 61"/>
          <p:cNvSpPr/>
          <p:nvPr/>
        </p:nvSpPr>
        <p:spPr>
          <a:xfrm rot="20051329" flipH="1">
            <a:off x="3371395" y="2068273"/>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29718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3810000" y="14478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p:cNvCxnSpPr>
            <a:stCxn id="30" idx="3"/>
            <a:endCxn id="31" idx="1"/>
          </p:cNvCxnSpPr>
          <p:nvPr/>
        </p:nvCxnSpPr>
        <p:spPr>
          <a:xfrm flipV="1">
            <a:off x="7620000" y="2209800"/>
            <a:ext cx="152400" cy="228600"/>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3" idx="3"/>
            <a:endCxn id="32" idx="1"/>
          </p:cNvCxnSpPr>
          <p:nvPr/>
        </p:nvCxnSpPr>
        <p:spPr>
          <a:xfrm>
            <a:off x="6781800" y="2667000"/>
            <a:ext cx="914400" cy="1588"/>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Rounded Rectangle 68"/>
          <p:cNvSpPr/>
          <p:nvPr/>
        </p:nvSpPr>
        <p:spPr>
          <a:xfrm>
            <a:off x="7696200" y="25146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rgbClr val="FF0000"/>
                </a:solidFill>
              </a:rPr>
              <a:t>data</a:t>
            </a:r>
            <a:endParaRPr lang="en-US" sz="1050" dirty="0">
              <a:solidFill>
                <a:srgbClr val="FF0000"/>
              </a:solidFill>
            </a:endParaRPr>
          </a:p>
        </p:txBody>
      </p:sp>
      <p:sp>
        <p:nvSpPr>
          <p:cNvPr id="70" name="Rounded Rectangle 69"/>
          <p:cNvSpPr/>
          <p:nvPr/>
        </p:nvSpPr>
        <p:spPr>
          <a:xfrm>
            <a:off x="7772400" y="2057400"/>
            <a:ext cx="609600" cy="304800"/>
          </a:xfrm>
          <a:prstGeom prst="roundRect">
            <a:avLst>
              <a:gd name="adj" fmla="val 0"/>
            </a:avLst>
          </a:prstGeom>
          <a:solidFill>
            <a:schemeClr val="bg1">
              <a:lumMod val="95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rgbClr val="FF0000"/>
                </a:solidFill>
              </a:rPr>
              <a:t>data</a:t>
            </a:r>
            <a:endParaRPr lang="en-US" sz="1050" dirty="0">
              <a:solidFill>
                <a:srgbClr val="FF0000"/>
              </a:solidFill>
            </a:endParaRPr>
          </a:p>
        </p:txBody>
      </p:sp>
      <p:cxnSp>
        <p:nvCxnSpPr>
          <p:cNvPr id="44" name="Straight Arrow Connector 43"/>
          <p:cNvCxnSpPr>
            <a:stCxn id="29" idx="3"/>
            <a:endCxn id="31" idx="0"/>
          </p:cNvCxnSpPr>
          <p:nvPr/>
        </p:nvCxnSpPr>
        <p:spPr>
          <a:xfrm>
            <a:off x="7391400" y="1981200"/>
            <a:ext cx="685800" cy="762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Right Arrow 71"/>
          <p:cNvSpPr/>
          <p:nvPr/>
        </p:nvSpPr>
        <p:spPr>
          <a:xfrm>
            <a:off x="4267200" y="2286000"/>
            <a:ext cx="1828800" cy="1066800"/>
          </a:xfrm>
          <a:prstGeom prst="rightArrow">
            <a:avLst/>
          </a:prstGeom>
          <a:ln>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dirty="0" smtClean="0"/>
              <a:t>Non-commutative updates</a:t>
            </a:r>
            <a:endParaRPr lang="en-US" sz="1200" dirty="0"/>
          </a:p>
        </p:txBody>
      </p:sp>
      <p:sp>
        <p:nvSpPr>
          <p:cNvPr id="73" name="TextBox 72"/>
          <p:cNvSpPr txBox="1"/>
          <p:nvPr/>
        </p:nvSpPr>
        <p:spPr>
          <a:xfrm>
            <a:off x="6781800" y="3886200"/>
            <a:ext cx="614271" cy="276999"/>
          </a:xfrm>
          <a:prstGeom prst="rect">
            <a:avLst/>
          </a:prstGeom>
          <a:noFill/>
        </p:spPr>
        <p:txBody>
          <a:bodyPr wrap="none" rtlCol="0">
            <a:spAutoFit/>
          </a:bodyPr>
          <a:lstStyle/>
          <a:p>
            <a:r>
              <a:rPr lang="en-US" sz="1200" dirty="0" smtClean="0"/>
              <a:t>Locks</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fade">
                                      <p:cBhvr>
                                        <p:cTn id="10" dur="500"/>
                                        <p:tgtEl>
                                          <p:spTgt spid="6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43"/>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500"/>
                                        <p:tgtEl>
                                          <p:spTgt spid="53"/>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childTnLst>
                                </p:cTn>
                              </p:par>
                              <p:par>
                                <p:cTn id="24" presetID="10" presetClass="entr" presetSubtype="0"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Effect transition="in" filter="fade">
                                      <p:cBhvr>
                                        <p:cTn id="26" dur="500"/>
                                        <p:tgtEl>
                                          <p:spTgt spid="58"/>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xit" presetSubtype="0" fill="hold" grpId="0" nodeType="withEffect">
                                  <p:stCondLst>
                                    <p:cond delay="0"/>
                                  </p:stCondLst>
                                  <p:childTnLst>
                                    <p:set>
                                      <p:cBhvr>
                                        <p:cTn id="30" dur="1" fill="hold">
                                          <p:stCondLst>
                                            <p:cond delay="0"/>
                                          </p:stCondLst>
                                        </p:cTn>
                                        <p:tgtEl>
                                          <p:spTgt spid="59"/>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60"/>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xit" presetSubtype="0" fill="hold" grpId="1" nodeType="withEffect">
                                  <p:stCondLst>
                                    <p:cond delay="0"/>
                                  </p:stCondLst>
                                  <p:childTnLst>
                                    <p:set>
                                      <p:cBhvr>
                                        <p:cTn id="38" dur="1" fill="hold">
                                          <p:stCondLst>
                                            <p:cond delay="0"/>
                                          </p:stCondLst>
                                        </p:cTn>
                                        <p:tgtEl>
                                          <p:spTgt spid="62"/>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6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par>
                                <p:cTn id="43" presetID="1" presetClass="exit" presetSubtype="0" fill="hold" nodeType="withEffect">
                                  <p:stCondLst>
                                    <p:cond delay="0"/>
                                  </p:stCondLst>
                                  <p:childTnLst>
                                    <p:set>
                                      <p:cBhvr>
                                        <p:cTn id="44" dur="1" fill="hold">
                                          <p:stCondLst>
                                            <p:cond delay="0"/>
                                          </p:stCondLst>
                                        </p:cTn>
                                        <p:tgtEl>
                                          <p:spTgt spid="44"/>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42"/>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6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6" grpId="0" animBg="1"/>
      <p:bldP spid="17" grpId="0" animBg="1"/>
      <p:bldP spid="43" grpId="0" animBg="1"/>
      <p:bldP spid="43" grpId="1" animBg="1"/>
      <p:bldP spid="48" grpId="0" animBg="1"/>
      <p:bldP spid="49" grpId="0" animBg="1"/>
      <p:bldP spid="53" grpId="0" animBg="1"/>
      <p:bldP spid="58" grpId="0" animBg="1"/>
      <p:bldP spid="59" grpId="0" animBg="1"/>
      <p:bldP spid="60" grpId="0" animBg="1"/>
      <p:bldP spid="62" grpId="0" animBg="1"/>
      <p:bldP spid="62" grpId="1" animBg="1"/>
      <p:bldP spid="69" grpId="0" animBg="1"/>
      <p:bldP spid="7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Overhead Breakdown</a:t>
            </a:r>
          </a:p>
        </p:txBody>
      </p:sp>
      <p:sp>
        <p:nvSpPr>
          <p:cNvPr id="5" name="TextBox 1"/>
          <p:cNvSpPr txBox="1"/>
          <p:nvPr/>
        </p:nvSpPr>
        <p:spPr>
          <a:xfrm>
            <a:off x="3886200" y="838200"/>
            <a:ext cx="2286000" cy="3048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4 Processors</a:t>
            </a:r>
            <a:endParaRPr lang="en-US" sz="1600" dirty="0"/>
          </a:p>
        </p:txBody>
      </p:sp>
      <p:graphicFrame>
        <p:nvGraphicFramePr>
          <p:cNvPr id="7" name="Chart 6"/>
          <p:cNvGraphicFramePr/>
          <p:nvPr/>
        </p:nvGraphicFramePr>
        <p:xfrm>
          <a:off x="0" y="1066800"/>
          <a:ext cx="8686800" cy="556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dirty="0" smtClean="0"/>
              <a:t>Effect of Interrupt Frequency</a:t>
            </a:r>
          </a:p>
        </p:txBody>
      </p:sp>
      <p:graphicFrame>
        <p:nvGraphicFramePr>
          <p:cNvPr id="5" name="Chart 4"/>
          <p:cNvGraphicFramePr>
            <a:graphicFrameLocks/>
          </p:cNvGraphicFramePr>
          <p:nvPr/>
        </p:nvGraphicFramePr>
        <p:xfrm>
          <a:off x="304800" y="914400"/>
          <a:ext cx="8458200" cy="548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dirty="0" smtClean="0"/>
              <a:t>Deterministic Multithreading Taxonomy</a:t>
            </a:r>
          </a:p>
        </p:txBody>
      </p:sp>
      <p:sp>
        <p:nvSpPr>
          <p:cNvPr id="20483" name="Rectangle 3"/>
          <p:cNvSpPr>
            <a:spLocks noGrp="1" noChangeArrowheads="1"/>
          </p:cNvSpPr>
          <p:nvPr>
            <p:ph type="body" idx="1"/>
          </p:nvPr>
        </p:nvSpPr>
        <p:spPr>
          <a:xfrm>
            <a:off x="457200" y="938463"/>
            <a:ext cx="8382000" cy="5690937"/>
          </a:xfrm>
        </p:spPr>
        <p:txBody>
          <a:bodyPr>
            <a:normAutofit/>
          </a:bodyPr>
          <a:lstStyle/>
          <a:p>
            <a:pPr lvl="1">
              <a:lnSpc>
                <a:spcPct val="115000"/>
              </a:lnSpc>
              <a:spcBef>
                <a:spcPts val="600"/>
              </a:spcBef>
              <a:spcAft>
                <a:spcPts val="600"/>
              </a:spcAft>
            </a:pPr>
            <a:endParaRPr lang="en-US" sz="200" dirty="0" smtClean="0"/>
          </a:p>
          <a:p>
            <a:pPr>
              <a:lnSpc>
                <a:spcPct val="115000"/>
              </a:lnSpc>
              <a:spcBef>
                <a:spcPts val="600"/>
              </a:spcBef>
              <a:spcAft>
                <a:spcPts val="600"/>
              </a:spcAft>
            </a:pPr>
            <a:r>
              <a:rPr lang="en-US" dirty="0" smtClean="0"/>
              <a:t>Weak Determinism</a:t>
            </a:r>
            <a:endParaRPr lang="en-US" sz="1800" dirty="0" smtClean="0"/>
          </a:p>
          <a:p>
            <a:pPr lvl="1">
              <a:lnSpc>
                <a:spcPct val="115000"/>
              </a:lnSpc>
              <a:spcBef>
                <a:spcPts val="600"/>
              </a:spcBef>
              <a:spcAft>
                <a:spcPts val="600"/>
              </a:spcAft>
            </a:pPr>
            <a:r>
              <a:rPr lang="en-US" sz="1800" dirty="0" smtClean="0"/>
              <a:t>Deterministic interleaving of all lock acquisitions for a given input</a:t>
            </a:r>
          </a:p>
          <a:p>
            <a:pPr lvl="1">
              <a:lnSpc>
                <a:spcPct val="115000"/>
              </a:lnSpc>
              <a:spcBef>
                <a:spcPts val="600"/>
              </a:spcBef>
              <a:spcAft>
                <a:spcPts val="600"/>
              </a:spcAft>
            </a:pPr>
            <a:r>
              <a:rPr lang="en-US" dirty="0" smtClean="0"/>
              <a:t>Provided by Kendo</a:t>
            </a:r>
            <a:endParaRPr lang="en-US" sz="1800" dirty="0" smtClean="0"/>
          </a:p>
          <a:p>
            <a:pPr lvl="1">
              <a:lnSpc>
                <a:spcPct val="115000"/>
              </a:lnSpc>
              <a:spcBef>
                <a:spcPts val="600"/>
              </a:spcBef>
              <a:spcAft>
                <a:spcPts val="600"/>
              </a:spcAft>
            </a:pPr>
            <a:r>
              <a:rPr lang="en-US" sz="1800" dirty="0" smtClean="0"/>
              <a:t>Cheap to enforce</a:t>
            </a:r>
          </a:p>
          <a:p>
            <a:pPr>
              <a:lnSpc>
                <a:spcPct val="115000"/>
              </a:lnSpc>
              <a:spcBef>
                <a:spcPts val="600"/>
              </a:spcBef>
              <a:spcAft>
                <a:spcPts val="600"/>
              </a:spcAft>
            </a:pPr>
            <a:r>
              <a:rPr lang="en-US" dirty="0" smtClean="0"/>
              <a:t>Strong Determinism</a:t>
            </a:r>
          </a:p>
          <a:p>
            <a:pPr lvl="1">
              <a:lnSpc>
                <a:spcPct val="115000"/>
              </a:lnSpc>
              <a:spcBef>
                <a:spcPts val="600"/>
              </a:spcBef>
              <a:spcAft>
                <a:spcPts val="600"/>
              </a:spcAft>
            </a:pPr>
            <a:r>
              <a:rPr lang="en-US" dirty="0" smtClean="0"/>
              <a:t>Deterministic interleaving for </a:t>
            </a:r>
            <a:r>
              <a:rPr lang="en-US" i="1" dirty="0" smtClean="0"/>
              <a:t>all</a:t>
            </a:r>
            <a:r>
              <a:rPr lang="en-US" dirty="0" smtClean="0"/>
              <a:t> accesses to memory for a given input</a:t>
            </a:r>
          </a:p>
          <a:p>
            <a:pPr lvl="1">
              <a:lnSpc>
                <a:spcPct val="115000"/>
              </a:lnSpc>
              <a:spcBef>
                <a:spcPts val="600"/>
              </a:spcBef>
              <a:spcAft>
                <a:spcPts val="600"/>
              </a:spcAft>
            </a:pPr>
            <a:r>
              <a:rPr lang="en-US" dirty="0" smtClean="0"/>
              <a:t>Implemented in DMP work by </a:t>
            </a:r>
            <a:r>
              <a:rPr lang="en-US" dirty="0" err="1" smtClean="0"/>
              <a:t>Devietti</a:t>
            </a:r>
            <a:r>
              <a:rPr lang="en-US" dirty="0" smtClean="0"/>
              <a:t> </a:t>
            </a:r>
            <a:r>
              <a:rPr lang="en-US" i="1" dirty="0" smtClean="0"/>
              <a:t>et. al</a:t>
            </a:r>
          </a:p>
          <a:p>
            <a:pPr lvl="1">
              <a:lnSpc>
                <a:spcPct val="115000"/>
              </a:lnSpc>
              <a:spcBef>
                <a:spcPts val="600"/>
              </a:spcBef>
              <a:spcAft>
                <a:spcPts val="600"/>
              </a:spcAft>
            </a:pPr>
            <a:r>
              <a:rPr lang="en-US" dirty="0" smtClean="0"/>
              <a:t>Attractive, but difficult to achieve efficiently in software</a:t>
            </a:r>
          </a:p>
          <a:p>
            <a:pPr lvl="2">
              <a:lnSpc>
                <a:spcPct val="115000"/>
              </a:lnSpc>
              <a:spcBef>
                <a:spcPts val="600"/>
              </a:spcBef>
              <a:spcAft>
                <a:spcPts val="600"/>
              </a:spcAft>
            </a:pPr>
            <a:endParaRPr lang="en-US" sz="1700" dirty="0" smtClean="0"/>
          </a:p>
          <a:p>
            <a:pPr>
              <a:spcBef>
                <a:spcPts val="600"/>
              </a:spcBef>
              <a:spcAft>
                <a:spcPts val="600"/>
              </a:spcAft>
            </a:pPr>
            <a:endParaRPr lang="en-US" sz="18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Weak Determinism Can Be Sufficient</a:t>
            </a:r>
          </a:p>
        </p:txBody>
      </p:sp>
      <p:sp>
        <p:nvSpPr>
          <p:cNvPr id="20483" name="Rectangle 3"/>
          <p:cNvSpPr>
            <a:spLocks noGrp="1" noChangeArrowheads="1"/>
          </p:cNvSpPr>
          <p:nvPr>
            <p:ph type="body" idx="1"/>
          </p:nvPr>
        </p:nvSpPr>
        <p:spPr>
          <a:xfrm>
            <a:off x="457200" y="938463"/>
            <a:ext cx="8153400" cy="5690937"/>
          </a:xfrm>
        </p:spPr>
        <p:txBody>
          <a:bodyPr>
            <a:normAutofit/>
          </a:bodyPr>
          <a:lstStyle/>
          <a:p>
            <a:pPr>
              <a:lnSpc>
                <a:spcPct val="115000"/>
              </a:lnSpc>
              <a:spcBef>
                <a:spcPts val="600"/>
              </a:spcBef>
              <a:spcAft>
                <a:spcPts val="300"/>
              </a:spcAft>
            </a:pPr>
            <a:r>
              <a:rPr lang="en-US" sz="2200" dirty="0" smtClean="0"/>
              <a:t>Offers </a:t>
            </a:r>
            <a:r>
              <a:rPr lang="en-US" sz="2200" i="1" dirty="0" smtClean="0"/>
              <a:t>same</a:t>
            </a:r>
            <a:r>
              <a:rPr lang="en-US" sz="2200" dirty="0" smtClean="0"/>
              <a:t> guarantees as strong determinism for data-race-free program executions</a:t>
            </a:r>
          </a:p>
          <a:p>
            <a:pPr lvl="1">
              <a:lnSpc>
                <a:spcPct val="115000"/>
              </a:lnSpc>
              <a:spcBef>
                <a:spcPts val="600"/>
              </a:spcBef>
              <a:spcAft>
                <a:spcPts val="300"/>
              </a:spcAft>
            </a:pPr>
            <a:r>
              <a:rPr lang="en-US" dirty="0" smtClean="0"/>
              <a:t>Checkable with a specialized dynamic race detector!</a:t>
            </a:r>
          </a:p>
          <a:p>
            <a:pPr lvl="1">
              <a:lnSpc>
                <a:spcPct val="115000"/>
              </a:lnSpc>
              <a:spcBef>
                <a:spcPts val="600"/>
              </a:spcBef>
              <a:spcAft>
                <a:spcPts val="300"/>
              </a:spcAft>
            </a:pPr>
            <a:endParaRPr lang="en-US" sz="1000" dirty="0" smtClean="0"/>
          </a:p>
          <a:p>
            <a:pPr>
              <a:lnSpc>
                <a:spcPct val="115000"/>
              </a:lnSpc>
              <a:spcBef>
                <a:spcPts val="600"/>
              </a:spcBef>
              <a:spcAft>
                <a:spcPts val="300"/>
              </a:spcAft>
            </a:pPr>
            <a:r>
              <a:rPr lang="en-US" dirty="0" smtClean="0"/>
              <a:t>Provides a systematic way of debugging code</a:t>
            </a:r>
          </a:p>
          <a:p>
            <a:pPr lvl="1">
              <a:lnSpc>
                <a:spcPct val="115000"/>
              </a:lnSpc>
              <a:spcBef>
                <a:spcPts val="600"/>
              </a:spcBef>
              <a:spcAft>
                <a:spcPts val="300"/>
              </a:spcAft>
            </a:pPr>
            <a:r>
              <a:rPr lang="en-US" dirty="0" smtClean="0"/>
              <a:t>Non-race bugs are always reproducible</a:t>
            </a:r>
          </a:p>
          <a:p>
            <a:pPr lvl="1">
              <a:lnSpc>
                <a:spcPct val="115000"/>
              </a:lnSpc>
              <a:spcBef>
                <a:spcPts val="600"/>
              </a:spcBef>
              <a:spcAft>
                <a:spcPts val="300"/>
              </a:spcAft>
            </a:pPr>
            <a:r>
              <a:rPr lang="en-US" dirty="0" smtClean="0"/>
              <a:t>First data race detectible via race detector</a:t>
            </a:r>
          </a:p>
          <a:p>
            <a:pPr lvl="1">
              <a:lnSpc>
                <a:spcPct val="115000"/>
              </a:lnSpc>
              <a:spcBef>
                <a:spcPts val="600"/>
              </a:spcBef>
              <a:spcAft>
                <a:spcPts val="300"/>
              </a:spcAft>
            </a:pPr>
            <a:endParaRPr lang="en-US" sz="1000" dirty="0" smtClean="0"/>
          </a:p>
          <a:p>
            <a:pPr>
              <a:lnSpc>
                <a:spcPct val="115000"/>
              </a:lnSpc>
              <a:spcBef>
                <a:spcPts val="600"/>
              </a:spcBef>
              <a:spcAft>
                <a:spcPts val="300"/>
              </a:spcAft>
            </a:pPr>
            <a:r>
              <a:rPr lang="en-US" dirty="0" smtClean="0"/>
              <a:t>Like </a:t>
            </a:r>
            <a:r>
              <a:rPr lang="en-US" dirty="0" err="1" smtClean="0"/>
              <a:t>Cilk</a:t>
            </a:r>
            <a:r>
              <a:rPr lang="en-US" dirty="0" smtClean="0"/>
              <a:t> + “</a:t>
            </a:r>
            <a:r>
              <a:rPr lang="en-US" dirty="0" err="1" smtClean="0"/>
              <a:t>Nondeterminator</a:t>
            </a:r>
            <a:r>
              <a:rPr lang="en-US" dirty="0" smtClean="0"/>
              <a:t>” race detector combination</a:t>
            </a:r>
          </a:p>
          <a:p>
            <a:pPr lvl="1">
              <a:lnSpc>
                <a:spcPct val="115000"/>
              </a:lnSpc>
              <a:spcBef>
                <a:spcPts val="600"/>
              </a:spcBef>
              <a:spcAft>
                <a:spcPts val="300"/>
              </a:spcAft>
            </a:pPr>
            <a:r>
              <a:rPr lang="en-US" dirty="0" smtClean="0"/>
              <a:t>But for arbitrary multithreaded code and arbitrary non-commutative critical sections.</a:t>
            </a:r>
          </a:p>
          <a:p>
            <a:pPr lvl="1">
              <a:lnSpc>
                <a:spcPct val="115000"/>
              </a:lnSpc>
              <a:spcBef>
                <a:spcPts val="600"/>
              </a:spcBef>
              <a:spcAft>
                <a:spcPts val="300"/>
              </a:spcAft>
            </a:pPr>
            <a:endParaRPr lang="en-US" dirty="0" smtClean="0"/>
          </a:p>
          <a:p>
            <a:pPr lvl="1">
              <a:lnSpc>
                <a:spcPct val="115000"/>
              </a:lnSpc>
              <a:spcBef>
                <a:spcPts val="600"/>
              </a:spcBef>
              <a:spcAft>
                <a:spcPts val="300"/>
              </a:spcAft>
            </a:pPr>
            <a:endParaRPr lang="en-US" sz="1500" dirty="0" smtClean="0"/>
          </a:p>
          <a:p>
            <a:pPr>
              <a:spcBef>
                <a:spcPts val="600"/>
              </a:spcBef>
              <a:spcAft>
                <a:spcPts val="300"/>
              </a:spcAft>
            </a:pPr>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7" end="7"/>
                                            </p:txEl>
                                          </p:spTgt>
                                        </p:tgtEl>
                                        <p:attrNameLst>
                                          <p:attrName>style.visibility</p:attrName>
                                        </p:attrNameLst>
                                      </p:cBhvr>
                                      <p:to>
                                        <p:strVal val="visible"/>
                                      </p:to>
                                    </p:set>
                                    <p:animEffect transition="in" filter="fade">
                                      <p:cBhvr>
                                        <p:cTn id="7" dur="1000"/>
                                        <p:tgtEl>
                                          <p:spTgt spid="20483">
                                            <p:txEl>
                                              <p:pRg st="7" end="7"/>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483">
                                            <p:txEl>
                                              <p:pRg st="8" end="8"/>
                                            </p:txEl>
                                          </p:spTgt>
                                        </p:tgtEl>
                                        <p:attrNameLst>
                                          <p:attrName>style.visibility</p:attrName>
                                        </p:attrNameLst>
                                      </p:cBhvr>
                                      <p:to>
                                        <p:strVal val="visible"/>
                                      </p:to>
                                    </p:set>
                                    <p:animEffect transition="in" filter="fade">
                                      <p:cBhvr>
                                        <p:cTn id="10" dur="1000"/>
                                        <p:tgtEl>
                                          <p:spTgt spid="20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Conclusion</a:t>
            </a:r>
          </a:p>
        </p:txBody>
      </p:sp>
      <p:sp>
        <p:nvSpPr>
          <p:cNvPr id="67587" name="Rectangle 3"/>
          <p:cNvSpPr>
            <a:spLocks noGrp="1" noChangeArrowheads="1"/>
          </p:cNvSpPr>
          <p:nvPr>
            <p:ph type="body" idx="1"/>
          </p:nvPr>
        </p:nvSpPr>
        <p:spPr>
          <a:xfrm>
            <a:off x="457200" y="1152525"/>
            <a:ext cx="8382000" cy="5235575"/>
          </a:xfrm>
        </p:spPr>
        <p:txBody>
          <a:bodyPr/>
          <a:lstStyle/>
          <a:p>
            <a:pPr>
              <a:lnSpc>
                <a:spcPct val="120000"/>
              </a:lnSpc>
              <a:spcBef>
                <a:spcPts val="600"/>
              </a:spcBef>
            </a:pPr>
            <a:r>
              <a:rPr lang="en-US" dirty="0" smtClean="0"/>
              <a:t>An efficient software approach for deterministic multithreading </a:t>
            </a:r>
          </a:p>
          <a:p>
            <a:pPr>
              <a:lnSpc>
                <a:spcPct val="120000"/>
              </a:lnSpc>
              <a:spcBef>
                <a:spcPts val="600"/>
              </a:spcBef>
            </a:pPr>
            <a:r>
              <a:rPr lang="en-US" dirty="0" smtClean="0"/>
              <a:t>Kendo: A prototype implementing this approach</a:t>
            </a:r>
          </a:p>
          <a:p>
            <a:pPr lvl="1">
              <a:lnSpc>
                <a:spcPct val="120000"/>
              </a:lnSpc>
              <a:spcBef>
                <a:spcPts val="600"/>
              </a:spcBef>
            </a:pPr>
            <a:r>
              <a:rPr lang="en-US" dirty="0" smtClean="0"/>
              <a:t>Simple yet efficient!</a:t>
            </a:r>
          </a:p>
          <a:p>
            <a:pPr lvl="1">
              <a:lnSpc>
                <a:spcPct val="120000"/>
              </a:lnSpc>
              <a:spcBef>
                <a:spcPts val="600"/>
              </a:spcBef>
            </a:pPr>
            <a:r>
              <a:rPr lang="en-US" dirty="0" smtClean="0"/>
              <a:t>Runs on today’s commodity hardware</a:t>
            </a:r>
          </a:p>
          <a:p>
            <a:pPr>
              <a:lnSpc>
                <a:spcPct val="120000"/>
              </a:lnSpc>
              <a:spcBef>
                <a:spcPts val="600"/>
              </a:spcBef>
            </a:pPr>
            <a:r>
              <a:rPr lang="en-US" dirty="0" smtClean="0"/>
              <a:t>Introduced Strong/Weak Determinism</a:t>
            </a:r>
          </a:p>
          <a:p>
            <a:pPr lvl="1">
              <a:lnSpc>
                <a:spcPct val="120000"/>
              </a:lnSpc>
              <a:spcBef>
                <a:spcPts val="600"/>
              </a:spcBef>
            </a:pPr>
            <a:r>
              <a:rPr lang="en-US" dirty="0" smtClean="0"/>
              <a:t>Weak determinism provides a systematic method of debugging multithreaded code</a:t>
            </a:r>
          </a:p>
          <a:p>
            <a:pPr lvl="1">
              <a:lnSpc>
                <a:spcPct val="120000"/>
              </a:lnSpc>
              <a:spcBef>
                <a:spcPts val="600"/>
              </a:spcBef>
            </a:pPr>
            <a:endParaRPr lang="en-US" dirty="0" smtClean="0"/>
          </a:p>
        </p:txBody>
      </p:sp>
      <p:sp>
        <p:nvSpPr>
          <p:cNvPr id="4" name="TextBox 3"/>
          <p:cNvSpPr txBox="1"/>
          <p:nvPr/>
        </p:nvSpPr>
        <p:spPr>
          <a:xfrm>
            <a:off x="2438400" y="6172200"/>
            <a:ext cx="4294765" cy="369332"/>
          </a:xfrm>
          <a:prstGeom prst="rect">
            <a:avLst/>
          </a:prstGeom>
          <a:noFill/>
        </p:spPr>
        <p:txBody>
          <a:bodyPr wrap="none" rtlCol="0">
            <a:spAutoFit/>
          </a:bodyPr>
          <a:lstStyle/>
          <a:p>
            <a:r>
              <a:rPr lang="en-US" dirty="0" smtClean="0"/>
              <a:t>http://groups.csail.mit.edu/commit</a:t>
            </a:r>
            <a:endParaRPr lang="en-US" dirty="0"/>
          </a:p>
        </p:txBody>
      </p:sp>
      <p:grpSp>
        <p:nvGrpSpPr>
          <p:cNvPr id="37" name="Group 36"/>
          <p:cNvGrpSpPr/>
          <p:nvPr/>
        </p:nvGrpSpPr>
        <p:grpSpPr>
          <a:xfrm>
            <a:off x="1905000" y="4388224"/>
            <a:ext cx="5286083" cy="1479176"/>
            <a:chOff x="2198040" y="4235824"/>
            <a:chExt cx="5286083" cy="1479176"/>
          </a:xfrm>
        </p:grpSpPr>
        <p:sp>
          <p:nvSpPr>
            <p:cNvPr id="5" name="Down Arrow 4"/>
            <p:cNvSpPr/>
            <p:nvPr/>
          </p:nvSpPr>
          <p:spPr>
            <a:xfrm rot="2660948">
              <a:off x="2497377" y="4982034"/>
              <a:ext cx="150454" cy="635223"/>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18886456">
              <a:off x="3004396" y="4927060"/>
              <a:ext cx="144568" cy="689995"/>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18753000">
              <a:off x="2474486" y="4361698"/>
              <a:ext cx="136779" cy="689671"/>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own Arrow 7"/>
            <p:cNvSpPr/>
            <p:nvPr/>
          </p:nvSpPr>
          <p:spPr>
            <a:xfrm rot="2660948">
              <a:off x="2509655" y="4341057"/>
              <a:ext cx="150454" cy="635223"/>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2660948">
              <a:off x="3033584" y="4538957"/>
              <a:ext cx="150454" cy="594047"/>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rot="2660948">
              <a:off x="3029171" y="5031340"/>
              <a:ext cx="150454" cy="635223"/>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8886456">
              <a:off x="3000761" y="4484827"/>
              <a:ext cx="144568" cy="689995"/>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rot="2660948">
              <a:off x="3030158" y="4242871"/>
              <a:ext cx="150454" cy="625991"/>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12"/>
            <p:cNvSpPr/>
            <p:nvPr/>
          </p:nvSpPr>
          <p:spPr>
            <a:xfrm rot="18753000">
              <a:off x="2515275" y="4934560"/>
              <a:ext cx="136779" cy="729639"/>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3285942"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2752153"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209800"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3" descr="C:\Users\mareko\AppData\Local\Microsoft\Windows\Temporary Internet Files\Content.IE5\AWOD35V7\MCj03892340000[1].wmf"/>
            <p:cNvPicPr>
              <a:picLocks noChangeAspect="1" noChangeArrowheads="1"/>
            </p:cNvPicPr>
            <p:nvPr/>
          </p:nvPicPr>
          <p:blipFill>
            <a:blip r:embed="rId3"/>
            <a:srcRect/>
            <a:stretch>
              <a:fillRect/>
            </a:stretch>
          </p:blipFill>
          <p:spPr bwMode="auto">
            <a:xfrm>
              <a:off x="3448648" y="4630271"/>
              <a:ext cx="922000" cy="887506"/>
            </a:xfrm>
            <a:prstGeom prst="rect">
              <a:avLst/>
            </a:prstGeom>
            <a:noFill/>
          </p:spPr>
        </p:pic>
        <p:sp>
          <p:nvSpPr>
            <p:cNvPr id="18" name="TextBox 17"/>
            <p:cNvSpPr txBox="1"/>
            <p:nvPr/>
          </p:nvSpPr>
          <p:spPr>
            <a:xfrm flipH="1">
              <a:off x="3023329" y="4453807"/>
              <a:ext cx="248165" cy="169277"/>
            </a:xfrm>
            <a:prstGeom prst="rect">
              <a:avLst/>
            </a:prstGeom>
            <a:noFill/>
          </p:spPr>
          <p:txBody>
            <a:bodyPr wrap="square" rtlCol="0">
              <a:spAutoFit/>
            </a:bodyPr>
            <a:lstStyle/>
            <a:p>
              <a:r>
                <a:rPr lang="en-US" sz="1100" dirty="0" smtClean="0"/>
                <a:t>?</a:t>
              </a:r>
              <a:endParaRPr lang="en-US" sz="1100" dirty="0"/>
            </a:p>
          </p:txBody>
        </p:sp>
        <p:sp>
          <p:nvSpPr>
            <p:cNvPr id="19" name="TextBox 18"/>
            <p:cNvSpPr txBox="1"/>
            <p:nvPr/>
          </p:nvSpPr>
          <p:spPr>
            <a:xfrm flipH="1">
              <a:off x="2378391" y="4557609"/>
              <a:ext cx="248165" cy="169277"/>
            </a:xfrm>
            <a:prstGeom prst="rect">
              <a:avLst/>
            </a:prstGeom>
            <a:noFill/>
          </p:spPr>
          <p:txBody>
            <a:bodyPr wrap="square" rtlCol="0">
              <a:spAutoFit/>
            </a:bodyPr>
            <a:lstStyle/>
            <a:p>
              <a:r>
                <a:rPr lang="en-US" sz="1100" dirty="0" smtClean="0"/>
                <a:t>?</a:t>
              </a:r>
              <a:endParaRPr lang="en-US" sz="1100" dirty="0"/>
            </a:p>
          </p:txBody>
        </p:sp>
        <p:sp>
          <p:nvSpPr>
            <p:cNvPr id="20" name="TextBox 19"/>
            <p:cNvSpPr txBox="1"/>
            <p:nvPr/>
          </p:nvSpPr>
          <p:spPr>
            <a:xfrm flipH="1">
              <a:off x="3063292" y="4699738"/>
              <a:ext cx="248165" cy="169277"/>
            </a:xfrm>
            <a:prstGeom prst="rect">
              <a:avLst/>
            </a:prstGeom>
            <a:noFill/>
          </p:spPr>
          <p:txBody>
            <a:bodyPr wrap="square" rtlCol="0">
              <a:spAutoFit/>
            </a:bodyPr>
            <a:lstStyle/>
            <a:p>
              <a:r>
                <a:rPr lang="en-US" sz="1100" dirty="0" smtClean="0"/>
                <a:t>?</a:t>
              </a:r>
              <a:endParaRPr lang="en-US" sz="1100" dirty="0"/>
            </a:p>
          </p:txBody>
        </p:sp>
        <p:sp>
          <p:nvSpPr>
            <p:cNvPr id="21" name="TextBox 20"/>
            <p:cNvSpPr txBox="1"/>
            <p:nvPr/>
          </p:nvSpPr>
          <p:spPr>
            <a:xfrm flipH="1">
              <a:off x="2480977" y="4580965"/>
              <a:ext cx="248165" cy="169277"/>
            </a:xfrm>
            <a:prstGeom prst="rect">
              <a:avLst/>
            </a:prstGeom>
            <a:noFill/>
          </p:spPr>
          <p:txBody>
            <a:bodyPr wrap="square" rtlCol="0">
              <a:spAutoFit/>
            </a:bodyPr>
            <a:lstStyle/>
            <a:p>
              <a:r>
                <a:rPr lang="en-US" sz="1100" dirty="0" smtClean="0"/>
                <a:t>?</a:t>
              </a:r>
              <a:endParaRPr lang="en-US" sz="1100" dirty="0"/>
            </a:p>
          </p:txBody>
        </p:sp>
        <p:sp>
          <p:nvSpPr>
            <p:cNvPr id="22" name="TextBox 21"/>
            <p:cNvSpPr txBox="1"/>
            <p:nvPr/>
          </p:nvSpPr>
          <p:spPr>
            <a:xfrm flipH="1">
              <a:off x="2992105" y="4741259"/>
              <a:ext cx="248165" cy="169277"/>
            </a:xfrm>
            <a:prstGeom prst="rect">
              <a:avLst/>
            </a:prstGeom>
            <a:noFill/>
          </p:spPr>
          <p:txBody>
            <a:bodyPr wrap="square" rtlCol="0">
              <a:spAutoFit/>
            </a:bodyPr>
            <a:lstStyle/>
            <a:p>
              <a:r>
                <a:rPr lang="en-US" sz="1100" dirty="0" smtClean="0"/>
                <a:t>?</a:t>
              </a:r>
              <a:endParaRPr lang="en-US" sz="1100" dirty="0"/>
            </a:p>
          </p:txBody>
        </p:sp>
        <p:sp>
          <p:nvSpPr>
            <p:cNvPr id="23" name="TextBox 22"/>
            <p:cNvSpPr txBox="1"/>
            <p:nvPr/>
          </p:nvSpPr>
          <p:spPr>
            <a:xfrm flipH="1">
              <a:off x="3011911" y="5263462"/>
              <a:ext cx="248165" cy="169277"/>
            </a:xfrm>
            <a:prstGeom prst="rect">
              <a:avLst/>
            </a:prstGeom>
            <a:noFill/>
          </p:spPr>
          <p:txBody>
            <a:bodyPr wrap="square" rtlCol="0">
              <a:spAutoFit/>
            </a:bodyPr>
            <a:lstStyle/>
            <a:p>
              <a:r>
                <a:rPr lang="en-US" sz="1100" dirty="0" smtClean="0"/>
                <a:t>?</a:t>
              </a:r>
              <a:endParaRPr lang="en-US" sz="1100" dirty="0"/>
            </a:p>
          </p:txBody>
        </p:sp>
        <p:sp>
          <p:nvSpPr>
            <p:cNvPr id="24" name="TextBox 23"/>
            <p:cNvSpPr txBox="1"/>
            <p:nvPr/>
          </p:nvSpPr>
          <p:spPr>
            <a:xfrm flipH="1">
              <a:off x="2469559" y="5188205"/>
              <a:ext cx="248165" cy="169277"/>
            </a:xfrm>
            <a:prstGeom prst="rect">
              <a:avLst/>
            </a:prstGeom>
            <a:noFill/>
          </p:spPr>
          <p:txBody>
            <a:bodyPr wrap="square" rtlCol="0">
              <a:spAutoFit/>
            </a:bodyPr>
            <a:lstStyle/>
            <a:p>
              <a:r>
                <a:rPr lang="en-US" sz="1100" dirty="0" smtClean="0"/>
                <a:t>?</a:t>
              </a:r>
              <a:endParaRPr lang="en-US" sz="1100" dirty="0"/>
            </a:p>
          </p:txBody>
        </p:sp>
        <p:sp>
          <p:nvSpPr>
            <p:cNvPr id="25" name="TextBox 24"/>
            <p:cNvSpPr txBox="1"/>
            <p:nvPr/>
          </p:nvSpPr>
          <p:spPr>
            <a:xfrm flipH="1">
              <a:off x="2558223" y="5140896"/>
              <a:ext cx="248165" cy="169277"/>
            </a:xfrm>
            <a:prstGeom prst="rect">
              <a:avLst/>
            </a:prstGeom>
            <a:noFill/>
          </p:spPr>
          <p:txBody>
            <a:bodyPr wrap="square" rtlCol="0">
              <a:spAutoFit/>
            </a:bodyPr>
            <a:lstStyle/>
            <a:p>
              <a:r>
                <a:rPr lang="en-US" sz="1100" dirty="0" smtClean="0"/>
                <a:t>?</a:t>
              </a:r>
              <a:endParaRPr lang="en-US" sz="1100" dirty="0"/>
            </a:p>
          </p:txBody>
        </p:sp>
        <p:sp>
          <p:nvSpPr>
            <p:cNvPr id="26" name="Down Arrow 25"/>
            <p:cNvSpPr/>
            <p:nvPr/>
          </p:nvSpPr>
          <p:spPr>
            <a:xfrm rot="2660948">
              <a:off x="5665089" y="4982034"/>
              <a:ext cx="150454" cy="635223"/>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rot="18886456">
              <a:off x="6172107" y="4927061"/>
              <a:ext cx="144568" cy="689995"/>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rot="18753000">
              <a:off x="5642198" y="4361698"/>
              <a:ext cx="136779" cy="689671"/>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rot="2660948">
              <a:off x="6197869" y="4242872"/>
              <a:ext cx="150454" cy="625991"/>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6453653"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5919864"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5377511" y="4235824"/>
              <a:ext cx="162706" cy="1479176"/>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17"/>
            <p:cNvPicPr>
              <a:picLocks noChangeAspect="1" noChangeArrowheads="1"/>
            </p:cNvPicPr>
            <p:nvPr/>
          </p:nvPicPr>
          <p:blipFill>
            <a:blip r:embed="rId4"/>
            <a:srcRect/>
            <a:stretch>
              <a:fillRect/>
            </a:stretch>
          </p:blipFill>
          <p:spPr bwMode="auto">
            <a:xfrm>
              <a:off x="6801249" y="4297456"/>
              <a:ext cx="568694" cy="1220321"/>
            </a:xfrm>
            <a:prstGeom prst="rect">
              <a:avLst/>
            </a:prstGeom>
            <a:noFill/>
            <a:ln w="9525">
              <a:noFill/>
              <a:miter lim="800000"/>
              <a:headEnd/>
              <a:tailEnd/>
            </a:ln>
            <a:effectLst/>
          </p:spPr>
        </p:pic>
        <p:cxnSp>
          <p:nvCxnSpPr>
            <p:cNvPr id="34" name="Straight Connector 33"/>
            <p:cNvCxnSpPr/>
            <p:nvPr/>
          </p:nvCxnSpPr>
          <p:spPr>
            <a:xfrm>
              <a:off x="6779065" y="5507397"/>
              <a:ext cx="705058" cy="1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4648200" y="4800600"/>
              <a:ext cx="533400" cy="304800"/>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Non-Determinism</a:t>
            </a:r>
          </a:p>
        </p:txBody>
      </p:sp>
      <p:sp>
        <p:nvSpPr>
          <p:cNvPr id="19459" name="Rectangle 3"/>
          <p:cNvSpPr>
            <a:spLocks noGrp="1" noChangeArrowheads="1"/>
          </p:cNvSpPr>
          <p:nvPr>
            <p:ph type="body" idx="1"/>
          </p:nvPr>
        </p:nvSpPr>
        <p:spPr>
          <a:xfrm>
            <a:off x="457200" y="914400"/>
            <a:ext cx="8534400" cy="5867400"/>
          </a:xfrm>
        </p:spPr>
        <p:txBody>
          <a:bodyPr>
            <a:normAutofit/>
          </a:bodyPr>
          <a:lstStyle/>
          <a:p>
            <a:pPr>
              <a:lnSpc>
                <a:spcPct val="120000"/>
              </a:lnSpc>
              <a:spcBef>
                <a:spcPts val="600"/>
              </a:spcBef>
              <a:spcAft>
                <a:spcPts val="100"/>
              </a:spcAft>
            </a:pPr>
            <a:r>
              <a:rPr lang="en-US" sz="2200" dirty="0" smtClean="0"/>
              <a:t>Hard to create programs with repeatable results</a:t>
            </a:r>
          </a:p>
          <a:p>
            <a:pPr lvl="1">
              <a:lnSpc>
                <a:spcPct val="120000"/>
              </a:lnSpc>
              <a:spcBef>
                <a:spcPts val="600"/>
              </a:spcBef>
              <a:spcAft>
                <a:spcPts val="100"/>
              </a:spcAft>
            </a:pPr>
            <a:r>
              <a:rPr lang="en-US" dirty="0" smtClean="0"/>
              <a:t>Determinism is often part of program specifications, </a:t>
            </a:r>
            <a:r>
              <a:rPr lang="en-US" dirty="0" err="1" smtClean="0"/>
              <a:t>eg</a:t>
            </a:r>
            <a:r>
              <a:rPr lang="en-US" dirty="0" smtClean="0"/>
              <a:t>:</a:t>
            </a:r>
          </a:p>
          <a:p>
            <a:pPr lvl="2">
              <a:lnSpc>
                <a:spcPct val="120000"/>
              </a:lnSpc>
              <a:spcBef>
                <a:spcPts val="600"/>
              </a:spcBef>
              <a:spcAft>
                <a:spcPts val="100"/>
              </a:spcAft>
            </a:pPr>
            <a:r>
              <a:rPr lang="en-US" dirty="0" smtClean="0"/>
              <a:t>Don’t want a </a:t>
            </a:r>
            <a:r>
              <a:rPr lang="en-US" dirty="0" err="1" smtClean="0"/>
              <a:t>verilog</a:t>
            </a:r>
            <a:r>
              <a:rPr lang="en-US" dirty="0" smtClean="0"/>
              <a:t> compiler to generate different circuits every time</a:t>
            </a:r>
          </a:p>
          <a:p>
            <a:pPr lvl="2">
              <a:lnSpc>
                <a:spcPct val="120000"/>
              </a:lnSpc>
              <a:spcBef>
                <a:spcPts val="600"/>
              </a:spcBef>
              <a:spcAft>
                <a:spcPts val="100"/>
              </a:spcAft>
            </a:pPr>
            <a:r>
              <a:rPr lang="en-US" dirty="0" smtClean="0"/>
              <a:t>Multi-threaded replicas in fault-tolerant systems must be deterministic</a:t>
            </a:r>
            <a:endParaRPr lang="en-US" sz="1900" dirty="0" smtClean="0"/>
          </a:p>
          <a:p>
            <a:pPr lvl="1">
              <a:lnSpc>
                <a:spcPct val="120000"/>
              </a:lnSpc>
              <a:spcBef>
                <a:spcPts val="600"/>
              </a:spcBef>
              <a:spcAft>
                <a:spcPts val="100"/>
              </a:spcAft>
            </a:pPr>
            <a:endParaRPr lang="en-US" sz="1800" dirty="0" smtClean="0"/>
          </a:p>
        </p:txBody>
      </p:sp>
      <p:grpSp>
        <p:nvGrpSpPr>
          <p:cNvPr id="2" name="Group 28"/>
          <p:cNvGrpSpPr/>
          <p:nvPr/>
        </p:nvGrpSpPr>
        <p:grpSpPr>
          <a:xfrm>
            <a:off x="5715000" y="3886200"/>
            <a:ext cx="2895600" cy="2209800"/>
            <a:chOff x="5774677" y="4114800"/>
            <a:chExt cx="3052491" cy="2286000"/>
          </a:xfrm>
        </p:grpSpPr>
        <p:sp>
          <p:nvSpPr>
            <p:cNvPr id="7" name="Down Arrow 6"/>
            <p:cNvSpPr/>
            <p:nvPr/>
          </p:nvSpPr>
          <p:spPr>
            <a:xfrm rot="2660948">
              <a:off x="6195243" y="5268034"/>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8886456">
              <a:off x="6897445" y="5231535"/>
              <a:ext cx="223424" cy="969436"/>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8753000">
              <a:off x="6153475" y="4357770"/>
              <a:ext cx="211386" cy="968981"/>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12"/>
            <p:cNvSpPr/>
            <p:nvPr/>
          </p:nvSpPr>
          <p:spPr>
            <a:xfrm rot="2660948">
              <a:off x="6212493" y="4277434"/>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660948">
              <a:off x="6948608" y="4583279"/>
              <a:ext cx="211386" cy="918073"/>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rot="2660948">
              <a:off x="6942408" y="5344235"/>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8886456">
              <a:off x="6892338" y="4548084"/>
              <a:ext cx="223424" cy="969436"/>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2660948">
              <a:off x="6943794" y="4125692"/>
              <a:ext cx="211386" cy="967440"/>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own Arrow 17"/>
            <p:cNvSpPr/>
            <p:nvPr/>
          </p:nvSpPr>
          <p:spPr>
            <a:xfrm rot="18753000">
              <a:off x="6210783" y="5245910"/>
              <a:ext cx="211386" cy="1025136"/>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7303168"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553200"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5791200"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mareko\AppData\Local\Microsoft\Windows\Temporary Internet Files\Content.IE5\AWOD35V7\MCj03892340000[1].wmf"/>
            <p:cNvPicPr>
              <a:picLocks noChangeAspect="1" noChangeArrowheads="1"/>
            </p:cNvPicPr>
            <p:nvPr/>
          </p:nvPicPr>
          <p:blipFill>
            <a:blip r:embed="rId3"/>
            <a:srcRect/>
            <a:stretch>
              <a:fillRect/>
            </a:stretch>
          </p:blipFill>
          <p:spPr bwMode="auto">
            <a:xfrm>
              <a:off x="7531768" y="4724400"/>
              <a:ext cx="1295400" cy="1371600"/>
            </a:xfrm>
            <a:prstGeom prst="rect">
              <a:avLst/>
            </a:prstGeom>
            <a:noFill/>
          </p:spPr>
        </p:pic>
        <p:sp>
          <p:nvSpPr>
            <p:cNvPr id="21" name="TextBox 20"/>
            <p:cNvSpPr txBox="1"/>
            <p:nvPr/>
          </p:nvSpPr>
          <p:spPr>
            <a:xfrm flipH="1">
              <a:off x="6934200" y="4451684"/>
              <a:ext cx="348669" cy="261610"/>
            </a:xfrm>
            <a:prstGeom prst="rect">
              <a:avLst/>
            </a:prstGeom>
            <a:noFill/>
          </p:spPr>
          <p:txBody>
            <a:bodyPr wrap="square" rtlCol="0">
              <a:spAutoFit/>
            </a:bodyPr>
            <a:lstStyle/>
            <a:p>
              <a:r>
                <a:rPr lang="en-US" sz="1100" dirty="0" smtClean="0"/>
                <a:t>?</a:t>
              </a:r>
              <a:endParaRPr lang="en-US" sz="1100" dirty="0"/>
            </a:p>
          </p:txBody>
        </p:sp>
        <p:sp>
          <p:nvSpPr>
            <p:cNvPr id="22" name="TextBox 21"/>
            <p:cNvSpPr txBox="1"/>
            <p:nvPr/>
          </p:nvSpPr>
          <p:spPr>
            <a:xfrm flipH="1">
              <a:off x="6028068" y="4612105"/>
              <a:ext cx="348669" cy="261610"/>
            </a:xfrm>
            <a:prstGeom prst="rect">
              <a:avLst/>
            </a:prstGeom>
            <a:noFill/>
          </p:spPr>
          <p:txBody>
            <a:bodyPr wrap="square" rtlCol="0">
              <a:spAutoFit/>
            </a:bodyPr>
            <a:lstStyle/>
            <a:p>
              <a:r>
                <a:rPr lang="en-US" sz="1100" dirty="0" smtClean="0"/>
                <a:t>?</a:t>
              </a:r>
              <a:endParaRPr lang="en-US" sz="1100" dirty="0"/>
            </a:p>
          </p:txBody>
        </p:sp>
        <p:sp>
          <p:nvSpPr>
            <p:cNvPr id="23" name="TextBox 22"/>
            <p:cNvSpPr txBox="1"/>
            <p:nvPr/>
          </p:nvSpPr>
          <p:spPr>
            <a:xfrm flipH="1">
              <a:off x="6990348" y="4831758"/>
              <a:ext cx="348669" cy="261610"/>
            </a:xfrm>
            <a:prstGeom prst="rect">
              <a:avLst/>
            </a:prstGeom>
            <a:noFill/>
          </p:spPr>
          <p:txBody>
            <a:bodyPr wrap="square" rtlCol="0">
              <a:spAutoFit/>
            </a:bodyPr>
            <a:lstStyle/>
            <a:p>
              <a:r>
                <a:rPr lang="en-US" sz="1100" dirty="0" smtClean="0"/>
                <a:t>?</a:t>
              </a:r>
              <a:endParaRPr lang="en-US" sz="1100" dirty="0"/>
            </a:p>
          </p:txBody>
        </p:sp>
        <p:sp>
          <p:nvSpPr>
            <p:cNvPr id="24" name="TextBox 23"/>
            <p:cNvSpPr txBox="1"/>
            <p:nvPr/>
          </p:nvSpPr>
          <p:spPr>
            <a:xfrm flipH="1">
              <a:off x="6172200" y="4648200"/>
              <a:ext cx="348669" cy="261610"/>
            </a:xfrm>
            <a:prstGeom prst="rect">
              <a:avLst/>
            </a:prstGeom>
            <a:noFill/>
          </p:spPr>
          <p:txBody>
            <a:bodyPr wrap="square" rtlCol="0">
              <a:spAutoFit/>
            </a:bodyPr>
            <a:lstStyle/>
            <a:p>
              <a:r>
                <a:rPr lang="en-US" sz="1100" dirty="0" smtClean="0"/>
                <a:t>?</a:t>
              </a:r>
              <a:endParaRPr lang="en-US" sz="1100" dirty="0"/>
            </a:p>
          </p:txBody>
        </p:sp>
        <p:sp>
          <p:nvSpPr>
            <p:cNvPr id="25" name="TextBox 24"/>
            <p:cNvSpPr txBox="1"/>
            <p:nvPr/>
          </p:nvSpPr>
          <p:spPr>
            <a:xfrm flipH="1">
              <a:off x="6890331" y="4895927"/>
              <a:ext cx="348669" cy="261610"/>
            </a:xfrm>
            <a:prstGeom prst="rect">
              <a:avLst/>
            </a:prstGeom>
            <a:noFill/>
          </p:spPr>
          <p:txBody>
            <a:bodyPr wrap="square" rtlCol="0">
              <a:spAutoFit/>
            </a:bodyPr>
            <a:lstStyle/>
            <a:p>
              <a:r>
                <a:rPr lang="en-US" sz="1100" dirty="0" smtClean="0"/>
                <a:t>?</a:t>
              </a:r>
              <a:endParaRPr lang="en-US" sz="1100" dirty="0"/>
            </a:p>
          </p:txBody>
        </p:sp>
        <p:sp>
          <p:nvSpPr>
            <p:cNvPr id="26" name="TextBox 25"/>
            <p:cNvSpPr txBox="1"/>
            <p:nvPr/>
          </p:nvSpPr>
          <p:spPr>
            <a:xfrm flipH="1">
              <a:off x="6918158" y="5702968"/>
              <a:ext cx="348669" cy="261610"/>
            </a:xfrm>
            <a:prstGeom prst="rect">
              <a:avLst/>
            </a:prstGeom>
            <a:noFill/>
          </p:spPr>
          <p:txBody>
            <a:bodyPr wrap="square" rtlCol="0">
              <a:spAutoFit/>
            </a:bodyPr>
            <a:lstStyle/>
            <a:p>
              <a:r>
                <a:rPr lang="en-US" sz="1100" dirty="0" smtClean="0"/>
                <a:t>?</a:t>
              </a:r>
              <a:endParaRPr lang="en-US" sz="1100" dirty="0"/>
            </a:p>
          </p:txBody>
        </p:sp>
        <p:sp>
          <p:nvSpPr>
            <p:cNvPr id="27" name="TextBox 26"/>
            <p:cNvSpPr txBox="1"/>
            <p:nvPr/>
          </p:nvSpPr>
          <p:spPr>
            <a:xfrm flipH="1">
              <a:off x="6156158" y="5586663"/>
              <a:ext cx="348669" cy="261610"/>
            </a:xfrm>
            <a:prstGeom prst="rect">
              <a:avLst/>
            </a:prstGeom>
            <a:noFill/>
          </p:spPr>
          <p:txBody>
            <a:bodyPr wrap="square" rtlCol="0">
              <a:spAutoFit/>
            </a:bodyPr>
            <a:lstStyle/>
            <a:p>
              <a:r>
                <a:rPr lang="en-US" sz="1100" dirty="0" smtClean="0"/>
                <a:t>?</a:t>
              </a:r>
              <a:endParaRPr lang="en-US" sz="1100" dirty="0"/>
            </a:p>
          </p:txBody>
        </p:sp>
        <p:sp>
          <p:nvSpPr>
            <p:cNvPr id="28" name="TextBox 27"/>
            <p:cNvSpPr txBox="1"/>
            <p:nvPr/>
          </p:nvSpPr>
          <p:spPr>
            <a:xfrm flipH="1">
              <a:off x="6280731" y="5513548"/>
              <a:ext cx="348669" cy="261610"/>
            </a:xfrm>
            <a:prstGeom prst="rect">
              <a:avLst/>
            </a:prstGeom>
            <a:noFill/>
          </p:spPr>
          <p:txBody>
            <a:bodyPr wrap="square" rtlCol="0">
              <a:spAutoFit/>
            </a:bodyPr>
            <a:lstStyle/>
            <a:p>
              <a:r>
                <a:rPr lang="en-US" sz="1100" dirty="0" smtClean="0"/>
                <a:t>?</a:t>
              </a:r>
              <a:endParaRPr lang="en-US" sz="1100"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Non-Determinism</a:t>
            </a:r>
          </a:p>
        </p:txBody>
      </p:sp>
      <p:sp>
        <p:nvSpPr>
          <p:cNvPr id="19459" name="Rectangle 3"/>
          <p:cNvSpPr>
            <a:spLocks noGrp="1" noChangeArrowheads="1"/>
          </p:cNvSpPr>
          <p:nvPr>
            <p:ph type="body" idx="1"/>
          </p:nvPr>
        </p:nvSpPr>
        <p:spPr>
          <a:xfrm>
            <a:off x="457200" y="914400"/>
            <a:ext cx="8534400" cy="5867400"/>
          </a:xfrm>
        </p:spPr>
        <p:txBody>
          <a:bodyPr>
            <a:normAutofit/>
          </a:bodyPr>
          <a:lstStyle/>
          <a:p>
            <a:pPr>
              <a:lnSpc>
                <a:spcPct val="120000"/>
              </a:lnSpc>
              <a:spcBef>
                <a:spcPts val="600"/>
              </a:spcBef>
              <a:spcAft>
                <a:spcPts val="100"/>
              </a:spcAft>
            </a:pPr>
            <a:r>
              <a:rPr lang="en-US" sz="2200" dirty="0" smtClean="0"/>
              <a:t>Hard to create programs with repeatable results</a:t>
            </a:r>
          </a:p>
          <a:p>
            <a:pPr lvl="1">
              <a:lnSpc>
                <a:spcPct val="120000"/>
              </a:lnSpc>
              <a:spcBef>
                <a:spcPts val="600"/>
              </a:spcBef>
              <a:spcAft>
                <a:spcPts val="100"/>
              </a:spcAft>
            </a:pPr>
            <a:r>
              <a:rPr lang="en-US" dirty="0" smtClean="0"/>
              <a:t>Determinism is often part of program specifications, </a:t>
            </a:r>
            <a:r>
              <a:rPr lang="en-US" dirty="0" err="1" smtClean="0"/>
              <a:t>eg</a:t>
            </a:r>
            <a:r>
              <a:rPr lang="en-US" dirty="0" smtClean="0"/>
              <a:t>:</a:t>
            </a:r>
          </a:p>
          <a:p>
            <a:pPr lvl="2">
              <a:lnSpc>
                <a:spcPct val="120000"/>
              </a:lnSpc>
              <a:spcBef>
                <a:spcPts val="600"/>
              </a:spcBef>
              <a:spcAft>
                <a:spcPts val="100"/>
              </a:spcAft>
            </a:pPr>
            <a:r>
              <a:rPr lang="en-US" dirty="0" smtClean="0"/>
              <a:t>Don’t want a </a:t>
            </a:r>
            <a:r>
              <a:rPr lang="en-US" dirty="0" err="1" smtClean="0"/>
              <a:t>verilog</a:t>
            </a:r>
            <a:r>
              <a:rPr lang="en-US" dirty="0" smtClean="0"/>
              <a:t> compiler to generate different circuits every time</a:t>
            </a:r>
          </a:p>
          <a:p>
            <a:pPr lvl="2">
              <a:lnSpc>
                <a:spcPct val="120000"/>
              </a:lnSpc>
              <a:spcBef>
                <a:spcPts val="600"/>
              </a:spcBef>
              <a:spcAft>
                <a:spcPts val="100"/>
              </a:spcAft>
            </a:pPr>
            <a:r>
              <a:rPr lang="en-US" dirty="0" smtClean="0"/>
              <a:t>Multi-threaded replicas in fault-tolerant systems must be deterministic</a:t>
            </a:r>
            <a:endParaRPr lang="en-US" sz="1900" dirty="0" smtClean="0"/>
          </a:p>
          <a:p>
            <a:pPr>
              <a:lnSpc>
                <a:spcPct val="120000"/>
              </a:lnSpc>
              <a:spcBef>
                <a:spcPts val="600"/>
              </a:spcBef>
              <a:spcAft>
                <a:spcPts val="100"/>
              </a:spcAft>
            </a:pPr>
            <a:r>
              <a:rPr lang="en-US" sz="2200" dirty="0" smtClean="0"/>
              <a:t>Debugging becomes more difficult</a:t>
            </a:r>
          </a:p>
          <a:p>
            <a:pPr lvl="1">
              <a:lnSpc>
                <a:spcPct val="120000"/>
              </a:lnSpc>
              <a:spcBef>
                <a:spcPts val="600"/>
              </a:spcBef>
              <a:spcAft>
                <a:spcPts val="100"/>
              </a:spcAft>
            </a:pPr>
            <a:r>
              <a:rPr lang="en-US" sz="1800" dirty="0" err="1" smtClean="0"/>
              <a:t>Heisenbugs</a:t>
            </a:r>
            <a:endParaRPr lang="en-US" sz="1800" dirty="0" smtClean="0"/>
          </a:p>
          <a:p>
            <a:pPr lvl="1">
              <a:lnSpc>
                <a:spcPct val="120000"/>
              </a:lnSpc>
              <a:spcBef>
                <a:spcPts val="600"/>
              </a:spcBef>
              <a:spcAft>
                <a:spcPts val="100"/>
              </a:spcAft>
            </a:pPr>
            <a:r>
              <a:rPr lang="en-US" sz="1800" dirty="0" smtClean="0"/>
              <a:t>Difficult to perform cyclic debugging</a:t>
            </a:r>
          </a:p>
          <a:p>
            <a:pPr lvl="2">
              <a:lnSpc>
                <a:spcPct val="120000"/>
              </a:lnSpc>
              <a:spcBef>
                <a:spcPts val="600"/>
              </a:spcBef>
              <a:spcAft>
                <a:spcPts val="100"/>
              </a:spcAft>
            </a:pPr>
            <a:r>
              <a:rPr lang="en-US" sz="1700" dirty="0" smtClean="0"/>
              <a:t>Common debugging method used for </a:t>
            </a:r>
          </a:p>
          <a:p>
            <a:pPr lvl="2">
              <a:lnSpc>
                <a:spcPct val="120000"/>
              </a:lnSpc>
              <a:spcBef>
                <a:spcPts val="600"/>
              </a:spcBef>
              <a:spcAft>
                <a:spcPts val="100"/>
              </a:spcAft>
              <a:buNone/>
            </a:pPr>
            <a:r>
              <a:rPr lang="en-US" dirty="0" smtClean="0"/>
              <a:t>   </a:t>
            </a:r>
            <a:r>
              <a:rPr lang="en-US" sz="1700" dirty="0" smtClean="0"/>
              <a:t>sequential programs</a:t>
            </a:r>
          </a:p>
          <a:p>
            <a:pPr>
              <a:lnSpc>
                <a:spcPct val="120000"/>
              </a:lnSpc>
              <a:spcBef>
                <a:spcPts val="600"/>
              </a:spcBef>
              <a:spcAft>
                <a:spcPts val="100"/>
              </a:spcAft>
            </a:pPr>
            <a:r>
              <a:rPr lang="en-US" sz="2200" dirty="0" smtClean="0"/>
              <a:t>Testing offers weak guarantees</a:t>
            </a:r>
          </a:p>
          <a:p>
            <a:pPr lvl="1">
              <a:lnSpc>
                <a:spcPct val="120000"/>
              </a:lnSpc>
              <a:spcBef>
                <a:spcPts val="600"/>
              </a:spcBef>
              <a:spcAft>
                <a:spcPts val="100"/>
              </a:spcAft>
            </a:pPr>
            <a:r>
              <a:rPr lang="en-US" sz="1800" dirty="0" smtClean="0"/>
              <a:t>Will the code pass the test again?</a:t>
            </a:r>
          </a:p>
          <a:p>
            <a:pPr lvl="1">
              <a:lnSpc>
                <a:spcPct val="120000"/>
              </a:lnSpc>
              <a:spcBef>
                <a:spcPts val="600"/>
              </a:spcBef>
              <a:spcAft>
                <a:spcPts val="100"/>
              </a:spcAft>
            </a:pPr>
            <a:endParaRPr lang="en-US" sz="1800" dirty="0" smtClean="0"/>
          </a:p>
        </p:txBody>
      </p:sp>
      <p:grpSp>
        <p:nvGrpSpPr>
          <p:cNvPr id="2" name="Group 28"/>
          <p:cNvGrpSpPr/>
          <p:nvPr/>
        </p:nvGrpSpPr>
        <p:grpSpPr>
          <a:xfrm>
            <a:off x="5715000" y="3886200"/>
            <a:ext cx="2895600" cy="2209800"/>
            <a:chOff x="5774677" y="4114800"/>
            <a:chExt cx="3052491" cy="2286000"/>
          </a:xfrm>
        </p:grpSpPr>
        <p:sp>
          <p:nvSpPr>
            <p:cNvPr id="7" name="Down Arrow 6"/>
            <p:cNvSpPr/>
            <p:nvPr/>
          </p:nvSpPr>
          <p:spPr>
            <a:xfrm rot="2660948">
              <a:off x="6195243" y="5268034"/>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8886456">
              <a:off x="6897445" y="5231535"/>
              <a:ext cx="223424" cy="969436"/>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8753000">
              <a:off x="6153475" y="4357770"/>
              <a:ext cx="211386" cy="968981"/>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12"/>
            <p:cNvSpPr/>
            <p:nvPr/>
          </p:nvSpPr>
          <p:spPr>
            <a:xfrm rot="2660948">
              <a:off x="6212493" y="4277434"/>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660948">
              <a:off x="6948608" y="4583279"/>
              <a:ext cx="211386" cy="918073"/>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rot="2660948">
              <a:off x="6942408" y="5344235"/>
              <a:ext cx="211386" cy="981709"/>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8886456">
              <a:off x="6892338" y="4548084"/>
              <a:ext cx="223424" cy="969436"/>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2660948">
              <a:off x="6943794" y="4125692"/>
              <a:ext cx="211386" cy="967440"/>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own Arrow 17"/>
            <p:cNvSpPr/>
            <p:nvPr/>
          </p:nvSpPr>
          <p:spPr>
            <a:xfrm rot="18753000">
              <a:off x="6210783" y="5245910"/>
              <a:ext cx="211386" cy="1025136"/>
            </a:xfrm>
            <a:prstGeom prst="downArrow">
              <a:avLst/>
            </a:prstGeom>
            <a:solidFill>
              <a:schemeClr val="accent2">
                <a:lumMod val="20000"/>
                <a:lumOff val="8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7303168"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553200"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5791200" y="4114800"/>
              <a:ext cx="228600" cy="2286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mareko\AppData\Local\Microsoft\Windows\Temporary Internet Files\Content.IE5\AWOD35V7\MCj03892340000[1].wmf"/>
            <p:cNvPicPr>
              <a:picLocks noChangeAspect="1" noChangeArrowheads="1"/>
            </p:cNvPicPr>
            <p:nvPr/>
          </p:nvPicPr>
          <p:blipFill>
            <a:blip r:embed="rId3"/>
            <a:srcRect/>
            <a:stretch>
              <a:fillRect/>
            </a:stretch>
          </p:blipFill>
          <p:spPr bwMode="auto">
            <a:xfrm>
              <a:off x="7531768" y="4724400"/>
              <a:ext cx="1295400" cy="1371600"/>
            </a:xfrm>
            <a:prstGeom prst="rect">
              <a:avLst/>
            </a:prstGeom>
            <a:noFill/>
          </p:spPr>
        </p:pic>
        <p:sp>
          <p:nvSpPr>
            <p:cNvPr id="21" name="TextBox 20"/>
            <p:cNvSpPr txBox="1"/>
            <p:nvPr/>
          </p:nvSpPr>
          <p:spPr>
            <a:xfrm flipH="1">
              <a:off x="6934200" y="4451684"/>
              <a:ext cx="348669" cy="261610"/>
            </a:xfrm>
            <a:prstGeom prst="rect">
              <a:avLst/>
            </a:prstGeom>
            <a:noFill/>
          </p:spPr>
          <p:txBody>
            <a:bodyPr wrap="square" rtlCol="0">
              <a:spAutoFit/>
            </a:bodyPr>
            <a:lstStyle/>
            <a:p>
              <a:r>
                <a:rPr lang="en-US" sz="1100" dirty="0" smtClean="0"/>
                <a:t>?</a:t>
              </a:r>
              <a:endParaRPr lang="en-US" sz="1100" dirty="0"/>
            </a:p>
          </p:txBody>
        </p:sp>
        <p:sp>
          <p:nvSpPr>
            <p:cNvPr id="22" name="TextBox 21"/>
            <p:cNvSpPr txBox="1"/>
            <p:nvPr/>
          </p:nvSpPr>
          <p:spPr>
            <a:xfrm flipH="1">
              <a:off x="6028068" y="4612105"/>
              <a:ext cx="348669" cy="261610"/>
            </a:xfrm>
            <a:prstGeom prst="rect">
              <a:avLst/>
            </a:prstGeom>
            <a:noFill/>
          </p:spPr>
          <p:txBody>
            <a:bodyPr wrap="square" rtlCol="0">
              <a:spAutoFit/>
            </a:bodyPr>
            <a:lstStyle/>
            <a:p>
              <a:r>
                <a:rPr lang="en-US" sz="1100" dirty="0" smtClean="0"/>
                <a:t>?</a:t>
              </a:r>
              <a:endParaRPr lang="en-US" sz="1100" dirty="0"/>
            </a:p>
          </p:txBody>
        </p:sp>
        <p:sp>
          <p:nvSpPr>
            <p:cNvPr id="23" name="TextBox 22"/>
            <p:cNvSpPr txBox="1"/>
            <p:nvPr/>
          </p:nvSpPr>
          <p:spPr>
            <a:xfrm flipH="1">
              <a:off x="6990348" y="4831758"/>
              <a:ext cx="348669" cy="261610"/>
            </a:xfrm>
            <a:prstGeom prst="rect">
              <a:avLst/>
            </a:prstGeom>
            <a:noFill/>
          </p:spPr>
          <p:txBody>
            <a:bodyPr wrap="square" rtlCol="0">
              <a:spAutoFit/>
            </a:bodyPr>
            <a:lstStyle/>
            <a:p>
              <a:r>
                <a:rPr lang="en-US" sz="1100" dirty="0" smtClean="0"/>
                <a:t>?</a:t>
              </a:r>
              <a:endParaRPr lang="en-US" sz="1100" dirty="0"/>
            </a:p>
          </p:txBody>
        </p:sp>
        <p:sp>
          <p:nvSpPr>
            <p:cNvPr id="24" name="TextBox 23"/>
            <p:cNvSpPr txBox="1"/>
            <p:nvPr/>
          </p:nvSpPr>
          <p:spPr>
            <a:xfrm flipH="1">
              <a:off x="6172200" y="4648200"/>
              <a:ext cx="348669" cy="261610"/>
            </a:xfrm>
            <a:prstGeom prst="rect">
              <a:avLst/>
            </a:prstGeom>
            <a:noFill/>
          </p:spPr>
          <p:txBody>
            <a:bodyPr wrap="square" rtlCol="0">
              <a:spAutoFit/>
            </a:bodyPr>
            <a:lstStyle/>
            <a:p>
              <a:r>
                <a:rPr lang="en-US" sz="1100" dirty="0" smtClean="0"/>
                <a:t>?</a:t>
              </a:r>
              <a:endParaRPr lang="en-US" sz="1100" dirty="0"/>
            </a:p>
          </p:txBody>
        </p:sp>
        <p:sp>
          <p:nvSpPr>
            <p:cNvPr id="25" name="TextBox 24"/>
            <p:cNvSpPr txBox="1"/>
            <p:nvPr/>
          </p:nvSpPr>
          <p:spPr>
            <a:xfrm flipH="1">
              <a:off x="6890331" y="4895927"/>
              <a:ext cx="348669" cy="261610"/>
            </a:xfrm>
            <a:prstGeom prst="rect">
              <a:avLst/>
            </a:prstGeom>
            <a:noFill/>
          </p:spPr>
          <p:txBody>
            <a:bodyPr wrap="square" rtlCol="0">
              <a:spAutoFit/>
            </a:bodyPr>
            <a:lstStyle/>
            <a:p>
              <a:r>
                <a:rPr lang="en-US" sz="1100" dirty="0" smtClean="0"/>
                <a:t>?</a:t>
              </a:r>
              <a:endParaRPr lang="en-US" sz="1100" dirty="0"/>
            </a:p>
          </p:txBody>
        </p:sp>
        <p:sp>
          <p:nvSpPr>
            <p:cNvPr id="26" name="TextBox 25"/>
            <p:cNvSpPr txBox="1"/>
            <p:nvPr/>
          </p:nvSpPr>
          <p:spPr>
            <a:xfrm flipH="1">
              <a:off x="6918158" y="5702968"/>
              <a:ext cx="348669" cy="261610"/>
            </a:xfrm>
            <a:prstGeom prst="rect">
              <a:avLst/>
            </a:prstGeom>
            <a:noFill/>
          </p:spPr>
          <p:txBody>
            <a:bodyPr wrap="square" rtlCol="0">
              <a:spAutoFit/>
            </a:bodyPr>
            <a:lstStyle/>
            <a:p>
              <a:r>
                <a:rPr lang="en-US" sz="1100" dirty="0" smtClean="0"/>
                <a:t>?</a:t>
              </a:r>
              <a:endParaRPr lang="en-US" sz="1100" dirty="0"/>
            </a:p>
          </p:txBody>
        </p:sp>
        <p:sp>
          <p:nvSpPr>
            <p:cNvPr id="27" name="TextBox 26"/>
            <p:cNvSpPr txBox="1"/>
            <p:nvPr/>
          </p:nvSpPr>
          <p:spPr>
            <a:xfrm flipH="1">
              <a:off x="6156158" y="5586663"/>
              <a:ext cx="348669" cy="261610"/>
            </a:xfrm>
            <a:prstGeom prst="rect">
              <a:avLst/>
            </a:prstGeom>
            <a:noFill/>
          </p:spPr>
          <p:txBody>
            <a:bodyPr wrap="square" rtlCol="0">
              <a:spAutoFit/>
            </a:bodyPr>
            <a:lstStyle/>
            <a:p>
              <a:r>
                <a:rPr lang="en-US" sz="1100" dirty="0" smtClean="0"/>
                <a:t>?</a:t>
              </a:r>
              <a:endParaRPr lang="en-US" sz="1100" dirty="0"/>
            </a:p>
          </p:txBody>
        </p:sp>
        <p:sp>
          <p:nvSpPr>
            <p:cNvPr id="28" name="TextBox 27"/>
            <p:cNvSpPr txBox="1"/>
            <p:nvPr/>
          </p:nvSpPr>
          <p:spPr>
            <a:xfrm flipH="1">
              <a:off x="6280731" y="5513548"/>
              <a:ext cx="348669" cy="261610"/>
            </a:xfrm>
            <a:prstGeom prst="rect">
              <a:avLst/>
            </a:prstGeom>
            <a:noFill/>
          </p:spPr>
          <p:txBody>
            <a:bodyPr wrap="square" rtlCol="0">
              <a:spAutoFit/>
            </a:bodyPr>
            <a:lstStyle/>
            <a:p>
              <a:r>
                <a:rPr lang="en-US" sz="1100" dirty="0" smtClean="0"/>
                <a:t>?</a:t>
              </a:r>
              <a:endParaRPr lang="en-US" sz="11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Deterministic Execution Model</a:t>
            </a:r>
          </a:p>
        </p:txBody>
      </p:sp>
      <p:sp>
        <p:nvSpPr>
          <p:cNvPr id="19459" name="Rectangle 3"/>
          <p:cNvSpPr>
            <a:spLocks noGrp="1" noChangeArrowheads="1"/>
          </p:cNvSpPr>
          <p:nvPr>
            <p:ph type="body" idx="1"/>
          </p:nvPr>
        </p:nvSpPr>
        <p:spPr>
          <a:xfrm>
            <a:off x="457200" y="914400"/>
            <a:ext cx="8534400" cy="5867400"/>
          </a:xfrm>
        </p:spPr>
        <p:txBody>
          <a:bodyPr>
            <a:normAutofit/>
          </a:bodyPr>
          <a:lstStyle/>
          <a:p>
            <a:pPr>
              <a:lnSpc>
                <a:spcPct val="120000"/>
              </a:lnSpc>
              <a:spcBef>
                <a:spcPts val="300"/>
              </a:spcBef>
              <a:spcAft>
                <a:spcPts val="600"/>
              </a:spcAft>
            </a:pPr>
            <a:r>
              <a:rPr lang="en-US" dirty="0" smtClean="0"/>
              <a:t>Non-determinism causes many problems</a:t>
            </a:r>
          </a:p>
          <a:p>
            <a:pPr lvl="1">
              <a:lnSpc>
                <a:spcPct val="120000"/>
              </a:lnSpc>
              <a:spcBef>
                <a:spcPts val="300"/>
              </a:spcBef>
              <a:spcAft>
                <a:spcPts val="600"/>
              </a:spcAft>
            </a:pPr>
            <a:r>
              <a:rPr lang="en-US" dirty="0" smtClean="0"/>
              <a:t>Why do we put up with it?</a:t>
            </a:r>
          </a:p>
          <a:p>
            <a:pPr>
              <a:lnSpc>
                <a:spcPct val="120000"/>
              </a:lnSpc>
              <a:spcBef>
                <a:spcPts val="300"/>
              </a:spcBef>
              <a:spcAft>
                <a:spcPts val="600"/>
              </a:spcAft>
            </a:pPr>
            <a:r>
              <a:rPr lang="en-US" dirty="0" smtClean="0"/>
              <a:t>Present parallel programmer with deterministic execution model</a:t>
            </a:r>
          </a:p>
          <a:p>
            <a:pPr lvl="1">
              <a:lnSpc>
                <a:spcPct val="120000"/>
              </a:lnSpc>
              <a:spcBef>
                <a:spcPts val="300"/>
              </a:spcBef>
              <a:spcAft>
                <a:spcPts val="600"/>
              </a:spcAft>
            </a:pPr>
            <a:r>
              <a:rPr lang="en-US" dirty="0" smtClean="0"/>
              <a:t>Interleave critical sections deterministically</a:t>
            </a:r>
          </a:p>
          <a:p>
            <a:pPr lvl="1">
              <a:lnSpc>
                <a:spcPct val="120000"/>
              </a:lnSpc>
              <a:spcBef>
                <a:spcPts val="300"/>
              </a:spcBef>
              <a:spcAft>
                <a:spcPts val="600"/>
              </a:spcAft>
            </a:pPr>
            <a:r>
              <a:rPr lang="en-US" dirty="0" smtClean="0"/>
              <a:t>Only allow one interleaving</a:t>
            </a:r>
          </a:p>
          <a:p>
            <a:pPr lvl="2">
              <a:lnSpc>
                <a:spcPct val="120000"/>
              </a:lnSpc>
              <a:spcBef>
                <a:spcPts val="300"/>
              </a:spcBef>
              <a:spcAft>
                <a:spcPts val="600"/>
              </a:spcAft>
            </a:pPr>
            <a:r>
              <a:rPr lang="en-US" dirty="0" smtClean="0"/>
              <a:t>Find a good interleaving that preserves </a:t>
            </a:r>
          </a:p>
          <a:p>
            <a:pPr lvl="2">
              <a:lnSpc>
                <a:spcPct val="120000"/>
              </a:lnSpc>
              <a:spcBef>
                <a:spcPts val="300"/>
              </a:spcBef>
              <a:spcAft>
                <a:spcPts val="600"/>
              </a:spcAft>
              <a:buNone/>
            </a:pPr>
            <a:r>
              <a:rPr lang="en-US" dirty="0" smtClean="0"/>
              <a:t>	the parallel performance</a:t>
            </a:r>
          </a:p>
          <a:p>
            <a:pPr lvl="1">
              <a:lnSpc>
                <a:spcPct val="120000"/>
              </a:lnSpc>
              <a:spcBef>
                <a:spcPts val="300"/>
              </a:spcBef>
              <a:spcAft>
                <a:spcPts val="600"/>
              </a:spcAft>
            </a:pPr>
            <a:endParaRPr lang="en-US" sz="1300" dirty="0" smtClean="0"/>
          </a:p>
          <a:p>
            <a:pPr lvl="1">
              <a:lnSpc>
                <a:spcPct val="120000"/>
              </a:lnSpc>
              <a:spcBef>
                <a:spcPts val="300"/>
              </a:spcBef>
              <a:spcAft>
                <a:spcPts val="600"/>
              </a:spcAft>
            </a:pPr>
            <a:endParaRPr lang="en-US" sz="1800" dirty="0" smtClean="0"/>
          </a:p>
        </p:txBody>
      </p:sp>
      <p:sp>
        <p:nvSpPr>
          <p:cNvPr id="29" name="Rounded Rectangle 28"/>
          <p:cNvSpPr/>
          <p:nvPr/>
        </p:nvSpPr>
        <p:spPr>
          <a:xfrm>
            <a:off x="7010400" y="46482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7848600" y="37338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rot="1548671">
            <a:off x="7512713" y="4047600"/>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7010400" y="3657600"/>
            <a:ext cx="381000" cy="6858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7848600" y="4648200"/>
            <a:ext cx="381000" cy="762000"/>
          </a:xfrm>
          <a:prstGeom prst="roundRect">
            <a:avLst/>
          </a:prstGeom>
          <a:solidFill>
            <a:schemeClr val="accent1">
              <a:lumMod val="60000"/>
              <a:lumOff val="40000"/>
            </a:schemeClr>
          </a:solidFill>
          <a:ln>
            <a:noFill/>
          </a:ln>
          <a:scene3d>
            <a:camera prst="orthographicFront"/>
            <a:lightRig rig="threePt" dir="t"/>
          </a:scene3d>
          <a:sp3d>
            <a:bevelT w="1905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Down Arrow 35"/>
          <p:cNvSpPr/>
          <p:nvPr/>
        </p:nvSpPr>
        <p:spPr>
          <a:xfrm rot="20051329" flipH="1">
            <a:off x="7509442" y="4047600"/>
            <a:ext cx="211386" cy="742127"/>
          </a:xfrm>
          <a:prstGeom prst="downArrow">
            <a:avLst/>
          </a:prstGeom>
          <a:solidFill>
            <a:schemeClr val="accent2">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own Arrow 36"/>
          <p:cNvSpPr/>
          <p:nvPr/>
        </p:nvSpPr>
        <p:spPr>
          <a:xfrm>
            <a:off x="7924800" y="31242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own Arrow 37"/>
          <p:cNvSpPr/>
          <p:nvPr/>
        </p:nvSpPr>
        <p:spPr>
          <a:xfrm>
            <a:off x="7086600" y="3124200"/>
            <a:ext cx="228600" cy="2667000"/>
          </a:xfrm>
          <a:prstGeom prst="downArrow">
            <a:avLst/>
          </a:prstGeom>
          <a:solidFill>
            <a:schemeClr val="accent3">
              <a:lumMod val="60000"/>
              <a:lumOff val="40000"/>
            </a:schemeClr>
          </a:solidFill>
          <a:ln w="9525">
            <a:noFill/>
          </a:ln>
          <a:scene3d>
            <a:camera prst="orthographicFront"/>
            <a:lightRig rig="threePt" dir="t"/>
          </a:scene3d>
          <a:sp3d prstMaterial="matte">
            <a:bevelT w="12700" h="1270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5791200" y="3886200"/>
            <a:ext cx="762000" cy="1323439"/>
          </a:xfrm>
          <a:prstGeom prst="rect">
            <a:avLst/>
          </a:prstGeom>
          <a:noFill/>
        </p:spPr>
        <p:txBody>
          <a:bodyPr wrap="square" rtlCol="0">
            <a:spAutoFit/>
          </a:bodyPr>
          <a:lstStyle/>
          <a:p>
            <a:r>
              <a:rPr lang="en-US" sz="8000" dirty="0" smtClean="0">
                <a:solidFill>
                  <a:srgbClr val="CC3300"/>
                </a:solidFill>
                <a:effectLst>
                  <a:outerShdw blurRad="50800" dist="38100" dir="2700000" algn="tl" rotWithShape="0">
                    <a:prstClr val="black">
                      <a:alpha val="40000"/>
                    </a:prstClr>
                  </a:outerShdw>
                </a:effectLst>
                <a:sym typeface="Wingdings"/>
              </a:rPr>
              <a:t></a:t>
            </a:r>
            <a:endParaRPr lang="en-US" sz="8000" dirty="0">
              <a:solidFill>
                <a:srgbClr val="CC3300"/>
              </a:solidFill>
              <a:effectLst>
                <a:outerShdw blurRad="50800" dist="38100" dir="2700000" algn="tl" rotWithShape="0">
                  <a:prstClr val="black">
                    <a:alpha val="40000"/>
                  </a:prstClr>
                </a:outerShdw>
              </a:effectLst>
            </a:endParaRPr>
          </a:p>
        </p:txBody>
      </p:sp>
      <p:sp>
        <p:nvSpPr>
          <p:cNvPr id="40" name="Multiply 39"/>
          <p:cNvSpPr/>
          <p:nvPr/>
        </p:nvSpPr>
        <p:spPr>
          <a:xfrm>
            <a:off x="5715000" y="3886200"/>
            <a:ext cx="1219200" cy="1219200"/>
          </a:xfrm>
          <a:prstGeom prst="mathMultiply">
            <a:avLst>
              <a:gd name="adj1" fmla="val 11830"/>
            </a:avLst>
          </a:prstGeom>
          <a:solidFill>
            <a:srgbClr val="CC330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2"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500"/>
                                        <p:tgtEl>
                                          <p:spTgt spid="36"/>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par>
                                <p:cTn id="26" presetID="1" presetClass="exit" presetSubtype="0" fill="hold" grpId="0" nodeType="withEffect">
                                  <p:stCondLst>
                                    <p:cond delay="0"/>
                                  </p:stCondLst>
                                  <p:childTnLst>
                                    <p:set>
                                      <p:cBhvr>
                                        <p:cTn id="27" dur="1" fill="hold">
                                          <p:stCondLst>
                                            <p:cond delay="0"/>
                                          </p:stCondLst>
                                        </p:cTn>
                                        <p:tgtEl>
                                          <p:spTgt spid="29"/>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33"/>
                                        </p:tgtEl>
                                        <p:attrNameLst>
                                          <p:attrName>style.visibility</p:attrName>
                                        </p:attrNameLst>
                                      </p:cBhvr>
                                      <p:to>
                                        <p:strVal val="hidden"/>
                                      </p:to>
                                    </p:set>
                                  </p:childTnLst>
                                </p:cTn>
                              </p:par>
                              <p:par>
                                <p:cTn id="30" presetID="1" presetClass="exit" presetSubtype="0" fill="hold" grpId="0" nodeType="withEffect">
                                  <p:stCondLst>
                                    <p:cond delay="0"/>
                                  </p:stCondLst>
                                  <p:childTnLst>
                                    <p:set>
                                      <p:cBhvr>
                                        <p:cTn id="31" dur="1" fill="hold">
                                          <p:stCondLst>
                                            <p:cond delay="0"/>
                                          </p:stCondLst>
                                        </p:cTn>
                                        <p:tgtEl>
                                          <p:spTgt spid="30"/>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39"/>
                                        </p:tgtEl>
                                        <p:attrNameLst>
                                          <p:attrName>style.visibility</p:attrName>
                                        </p:attrNameLst>
                                      </p:cBhvr>
                                      <p:to>
                                        <p:strVal val="hidden"/>
                                      </p:to>
                                    </p:set>
                                  </p:childTnLst>
                                </p:cTn>
                              </p:par>
                              <p:par>
                                <p:cTn id="34" presetID="1" presetClass="entr" presetSubtype="0" fill="hold" grpId="0" nodeType="withEffect">
                                  <p:stCondLst>
                                    <p:cond delay="0"/>
                                  </p:stCondLst>
                                  <p:childTnLst>
                                    <p:set>
                                      <p:cBhvr>
                                        <p:cTn id="35"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30" grpId="0" animBg="1"/>
      <p:bldP spid="30" grpId="1" animBg="1"/>
      <p:bldP spid="33" grpId="1" animBg="1"/>
      <p:bldP spid="33" grpId="2" animBg="1"/>
      <p:bldP spid="34" grpId="0" animBg="1"/>
      <p:bldP spid="35" grpId="0" animBg="1"/>
      <p:bldP spid="36" grpId="0" animBg="1"/>
      <p:bldP spid="37" grpId="0" animBg="1"/>
      <p:bldP spid="38" grpId="0" animBg="1"/>
      <p:bldP spid="39" grpId="0"/>
      <p:bldP spid="39" grpId="1"/>
      <p:bldP spid="4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3863</TotalTime>
  <Words>5747</Words>
  <Application>Microsoft Office PowerPoint</Application>
  <PresentationFormat>On-screen Show (4:3)</PresentationFormat>
  <Paragraphs>989</Paragraphs>
  <Slides>64</Slides>
  <Notes>60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Aspect</vt:lpstr>
      <vt:lpstr>Kendo: Efficient Deterministic Multithreading in Software</vt:lpstr>
      <vt:lpstr>Example</vt:lpstr>
      <vt:lpstr>Example</vt:lpstr>
      <vt:lpstr>Example</vt:lpstr>
      <vt:lpstr>Another Example</vt:lpstr>
      <vt:lpstr>Another Example</vt:lpstr>
      <vt:lpstr>Non-Determinism</vt:lpstr>
      <vt:lpstr>Non-Determinism</vt:lpstr>
      <vt:lpstr>Deterministic Execution Model</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Token Algorithm</vt:lpstr>
      <vt:lpstr>What Do We Need?</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Logical Time Algorithm</vt:lpstr>
      <vt:lpstr>Are We Done?</vt:lpstr>
      <vt:lpstr>Nested Locks</vt:lpstr>
      <vt:lpstr>Nested Locks</vt:lpstr>
      <vt:lpstr>Preventing the Deadlock</vt:lpstr>
      <vt:lpstr>Kendo Prototype</vt:lpstr>
      <vt:lpstr>Evaluation</vt:lpstr>
      <vt:lpstr>Performance</vt:lpstr>
      <vt:lpstr>Performance</vt:lpstr>
      <vt:lpstr>Performance</vt:lpstr>
      <vt:lpstr>Overhead Breakdown</vt:lpstr>
      <vt:lpstr>Effect of Interrupt Frequency</vt:lpstr>
      <vt:lpstr>Deterministic Multithreading Taxonomy</vt:lpstr>
      <vt:lpstr>Weak Determinism Can Be Sufficient</vt:lpstr>
      <vt:lpstr>Conclusion</vt:lpstr>
    </vt:vector>
  </TitlesOfParts>
  <Company>CSAIL 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Marek Olszewski</dc:creator>
  <cp:lastModifiedBy>mareko</cp:lastModifiedBy>
  <cp:revision>495</cp:revision>
  <dcterms:created xsi:type="dcterms:W3CDTF">2009-03-03T22:43:36Z</dcterms:created>
  <dcterms:modified xsi:type="dcterms:W3CDTF">2009-03-26T00:27:59Z</dcterms:modified>
</cp:coreProperties>
</file>