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312" r:id="rId7"/>
    <p:sldId id="313" r:id="rId8"/>
    <p:sldId id="326" r:id="rId9"/>
    <p:sldId id="314" r:id="rId10"/>
    <p:sldId id="318" r:id="rId11"/>
    <p:sldId id="321" r:id="rId12"/>
    <p:sldId id="322" r:id="rId13"/>
    <p:sldId id="323" r:id="rId14"/>
    <p:sldId id="324" r:id="rId15"/>
    <p:sldId id="325" r:id="rId16"/>
    <p:sldId id="327" r:id="rId17"/>
    <p:sldId id="311" r:id="rId18"/>
    <p:sldId id="262" r:id="rId19"/>
    <p:sldId id="263" r:id="rId20"/>
    <p:sldId id="264" r:id="rId21"/>
    <p:sldId id="265" r:id="rId22"/>
    <p:sldId id="267" r:id="rId23"/>
    <p:sldId id="268" r:id="rId24"/>
    <p:sldId id="269" r:id="rId25"/>
    <p:sldId id="270" r:id="rId26"/>
    <p:sldId id="272" r:id="rId27"/>
    <p:sldId id="273" r:id="rId28"/>
    <p:sldId id="296" r:id="rId29"/>
    <p:sldId id="29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03" autoAdjust="0"/>
    <p:restoredTop sz="94660"/>
  </p:normalViewPr>
  <p:slideViewPr>
    <p:cSldViewPr>
      <p:cViewPr varScale="1">
        <p:scale>
          <a:sx n="74" d="100"/>
          <a:sy n="74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87610-374B-4CC9-81AE-BBB27B23D08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E54B8-9D0D-4858-80C8-9D0140D3E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E54B8-9D0D-4858-80C8-9D0140D3E6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7538ED-4F2B-47D4-AD46-75D67879C244}" type="slidenum">
              <a:rPr lang="en-US"/>
              <a:pPr/>
              <a:t>10</a:t>
            </a:fld>
            <a:endParaRPr 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Probability: Bernoulli, Laplace.  Boolean logic: Boole 1854.  First-order logic: Frege, Peirce, Tarski.  BNs: Lauritzen, Spiegelhalter, Pearl.  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4599F6-C34B-4D57-8EB3-C1B15F362FEB}" type="slidenum">
              <a:rPr lang="en-US"/>
              <a:pPr/>
              <a:t>11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0136B-8C95-47EB-B4A9-CDDFA39E22A3}" type="slidenum">
              <a:rPr lang="en-US"/>
              <a:pPr/>
              <a:t>12</a:t>
            </a:fld>
            <a:endParaRPr lang="en-US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038B05-7F4F-47BB-8FF3-68364F59FE65}" type="slidenum">
              <a:rPr lang="en-US"/>
              <a:pPr/>
              <a:t>13</a:t>
            </a:fld>
            <a:endParaRPr lang="en-US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BFA48-0A57-48BA-8DE2-65D68028DDDE}" type="slidenum">
              <a:rPr lang="en-US"/>
              <a:pPr/>
              <a:t>14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05B498-47AA-4D76-A451-2BD2AA818808}" type="slidenum">
              <a:rPr lang="en-US"/>
              <a:pPr/>
              <a:t>15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E54B8-9D0D-4858-80C8-9D0140D3E6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B8236-2145-46E0-869F-8F70B36692E7}" type="slidenum">
              <a:rPr lang="en-US"/>
              <a:pPr/>
              <a:t>19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E81B8-C044-43BC-95AB-31089032AF25}" type="slidenum">
              <a:rPr lang="en-US"/>
              <a:pPr/>
              <a:t>2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A1E1B-E9F8-4D20-B8DB-9D95BE05F01D}" type="slidenum">
              <a:rPr lang="en-US"/>
              <a:pPr/>
              <a:t>21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9D70-14D8-4382-BEF0-8B1A63B96EBA}" type="slidenum">
              <a:rPr lang="en-US"/>
              <a:pPr/>
              <a:t>22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BAB31-B8BF-4A50-B44E-2EDF53B5853D}" type="slidenum">
              <a:rPr lang="en-US"/>
              <a:pPr/>
              <a:t>23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8C90B2-6AD7-4304-9F84-3068724C6948}" type="slidenum">
              <a:rPr lang="en-US"/>
              <a:pPr/>
              <a:t>24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CE357-F9A0-4037-97BC-661E1FA73946}" type="slidenum">
              <a:rPr lang="en-US"/>
              <a:pPr/>
              <a:t>25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BA285-5324-4F85-9CC7-F76F638793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E54B8-9D0D-4858-80C8-9D0140D3E6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B2DFF-EB76-4D1F-AE52-1F29B0918607}" type="slidenum">
              <a:rPr lang="en-US"/>
              <a:pPr/>
              <a:t>7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E54B8-9D0D-4858-80C8-9D0140D3E6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D15C3-3374-40B4-805C-674A86528CDC}" type="slidenum">
              <a:rPr lang="en-US"/>
              <a:pPr/>
              <a:t>9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64A4F-6F59-4F2A-824C-9C139FBCF8DE}" type="datetimeFigureOut">
              <a:rPr lang="en-US" smtClean="0"/>
              <a:pPr/>
              <a:t>11/27/2007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DA32-01C2-4829-BFFA-CCB3D5BE0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Relational Probability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Brian </a:t>
            </a:r>
            <a:r>
              <a:rPr lang="en-US" dirty="0" err="1" smtClean="0"/>
              <a:t>Milch</a:t>
            </a:r>
            <a:endParaRPr lang="en-US" dirty="0" smtClean="0"/>
          </a:p>
          <a:p>
            <a:r>
              <a:rPr lang="en-US" dirty="0" smtClean="0"/>
              <a:t>MIT 9.66</a:t>
            </a:r>
          </a:p>
          <a:p>
            <a:r>
              <a:rPr lang="en-US" dirty="0" smtClean="0"/>
              <a:t>November 27,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412C-1946-4F04-B383-8CEC899DC90C}" type="slidenum">
              <a:rPr lang="en-US"/>
              <a:pPr/>
              <a:t>10</a:t>
            </a:fld>
            <a:endParaRPr lang="en-US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Brief history of expressiveness</a:t>
            </a:r>
          </a:p>
        </p:txBody>
      </p:sp>
      <p:sp>
        <p:nvSpPr>
          <p:cNvPr id="605187" name="Line 3"/>
          <p:cNvSpPr>
            <a:spLocks noChangeShapeType="1"/>
          </p:cNvSpPr>
          <p:nvPr/>
        </p:nvSpPr>
        <p:spPr bwMode="auto">
          <a:xfrm flipV="1">
            <a:off x="1524000" y="1600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05188" name="Line 4"/>
          <p:cNvSpPr>
            <a:spLocks noChangeShapeType="1"/>
          </p:cNvSpPr>
          <p:nvPr/>
        </p:nvSpPr>
        <p:spPr bwMode="auto">
          <a:xfrm>
            <a:off x="1524000" y="5943600"/>
            <a:ext cx="6553200" cy="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05189" name="Text Box 5"/>
          <p:cNvSpPr txBox="1">
            <a:spLocks noChangeArrowheads="1"/>
          </p:cNvSpPr>
          <p:nvPr/>
        </p:nvSpPr>
        <p:spPr bwMode="auto">
          <a:xfrm>
            <a:off x="76200" y="5295900"/>
            <a:ext cx="1466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deterministic</a:t>
            </a:r>
          </a:p>
        </p:txBody>
      </p:sp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152400" y="2224088"/>
            <a:ext cx="13906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probabilistic</a:t>
            </a:r>
          </a:p>
        </p:txBody>
      </p:sp>
      <p:sp>
        <p:nvSpPr>
          <p:cNvPr id="605191" name="Text Box 7"/>
          <p:cNvSpPr txBox="1">
            <a:spLocks noChangeArrowheads="1"/>
          </p:cNvSpPr>
          <p:nvPr/>
        </p:nvSpPr>
        <p:spPr bwMode="auto">
          <a:xfrm>
            <a:off x="1660525" y="5905500"/>
            <a:ext cx="8572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atomic</a:t>
            </a:r>
          </a:p>
        </p:txBody>
      </p:sp>
      <p:sp>
        <p:nvSpPr>
          <p:cNvPr id="605192" name="Text Box 8"/>
          <p:cNvSpPr txBox="1">
            <a:spLocks noChangeArrowheads="1"/>
          </p:cNvSpPr>
          <p:nvPr/>
        </p:nvSpPr>
        <p:spPr bwMode="auto">
          <a:xfrm>
            <a:off x="3778250" y="5905500"/>
            <a:ext cx="1481138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propositional</a:t>
            </a:r>
          </a:p>
        </p:txBody>
      </p:sp>
      <p:sp>
        <p:nvSpPr>
          <p:cNvPr id="605193" name="Text Box 9"/>
          <p:cNvSpPr txBox="1">
            <a:spLocks noChangeArrowheads="1"/>
          </p:cNvSpPr>
          <p:nvPr/>
        </p:nvSpPr>
        <p:spPr bwMode="auto">
          <a:xfrm>
            <a:off x="6080125" y="5905500"/>
            <a:ext cx="11620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first-order</a:t>
            </a:r>
          </a:p>
        </p:txBody>
      </p:sp>
      <p:sp>
        <p:nvSpPr>
          <p:cNvPr id="605194" name="Text Box 10"/>
          <p:cNvSpPr txBox="1">
            <a:spLocks noChangeArrowheads="1"/>
          </p:cNvSpPr>
          <p:nvPr/>
        </p:nvSpPr>
        <p:spPr bwMode="auto">
          <a:xfrm>
            <a:off x="1600200" y="2133600"/>
            <a:ext cx="2192338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histogram</a:t>
            </a:r>
          </a:p>
          <a:p>
            <a:r>
              <a:rPr lang="en-US"/>
              <a:t>17th–18th centuries</a:t>
            </a:r>
          </a:p>
        </p:txBody>
      </p:sp>
      <p:sp>
        <p:nvSpPr>
          <p:cNvPr id="605195" name="Text Box 11"/>
          <p:cNvSpPr txBox="1">
            <a:spLocks noChangeArrowheads="1"/>
          </p:cNvSpPr>
          <p:nvPr/>
        </p:nvSpPr>
        <p:spPr bwMode="auto">
          <a:xfrm>
            <a:off x="3962400" y="2133600"/>
            <a:ext cx="2057400" cy="119062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Probabilistic logic</a:t>
            </a:r>
            <a:br>
              <a:rPr lang="en-US">
                <a:solidFill>
                  <a:srgbClr val="0066FF"/>
                </a:solidFill>
              </a:rPr>
            </a:br>
            <a:r>
              <a:rPr lang="en-US">
                <a:solidFill>
                  <a:srgbClr val="0066FF"/>
                </a:solidFill>
              </a:rPr>
              <a:t>   </a:t>
            </a:r>
            <a:r>
              <a:rPr lang="en-US" sz="1600">
                <a:solidFill>
                  <a:srgbClr val="0066FF"/>
                </a:solidFill>
              </a:rPr>
              <a:t>[Nilsson 1986],</a:t>
            </a:r>
            <a:r>
              <a:rPr lang="en-US">
                <a:solidFill>
                  <a:srgbClr val="0066FF"/>
                </a:solidFill>
              </a:rPr>
              <a:t/>
            </a:r>
            <a:br>
              <a:rPr lang="en-US">
                <a:solidFill>
                  <a:srgbClr val="0066FF"/>
                </a:solidFill>
              </a:rPr>
            </a:br>
            <a:r>
              <a:rPr lang="en-US">
                <a:solidFill>
                  <a:srgbClr val="0066FF"/>
                </a:solidFill>
              </a:rPr>
              <a:t>Graphical models</a:t>
            </a:r>
            <a:br>
              <a:rPr lang="en-US">
                <a:solidFill>
                  <a:srgbClr val="0066FF"/>
                </a:solidFill>
              </a:rPr>
            </a:br>
            <a:r>
              <a:rPr lang="en-US"/>
              <a:t>late 20th century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605196" name="Text Box 12"/>
          <p:cNvSpPr txBox="1">
            <a:spLocks noChangeArrowheads="1"/>
          </p:cNvSpPr>
          <p:nvPr/>
        </p:nvSpPr>
        <p:spPr bwMode="auto">
          <a:xfrm>
            <a:off x="3854450" y="4991100"/>
            <a:ext cx="1669688" cy="92333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FF"/>
                </a:solidFill>
              </a:rPr>
              <a:t>Boolean logic</a:t>
            </a:r>
          </a:p>
          <a:p>
            <a:r>
              <a:rPr lang="en-US" dirty="0" smtClean="0"/>
              <a:t>5th century </a:t>
            </a:r>
            <a:r>
              <a:rPr lang="en-US" dirty="0"/>
              <a:t>B.C.</a:t>
            </a:r>
          </a:p>
          <a:p>
            <a:r>
              <a:rPr lang="en-US" dirty="0"/>
              <a:t>   - 19th century</a:t>
            </a:r>
          </a:p>
        </p:txBody>
      </p:sp>
      <p:sp>
        <p:nvSpPr>
          <p:cNvPr id="605197" name="Text Box 13"/>
          <p:cNvSpPr txBox="1">
            <a:spLocks noChangeArrowheads="1"/>
          </p:cNvSpPr>
          <p:nvPr/>
        </p:nvSpPr>
        <p:spPr bwMode="auto">
          <a:xfrm>
            <a:off x="6096000" y="4997450"/>
            <a:ext cx="2649538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First-order logic</a:t>
            </a:r>
          </a:p>
          <a:p>
            <a:r>
              <a:rPr lang="en-US"/>
              <a:t>19th - early 20th century</a:t>
            </a:r>
          </a:p>
        </p:txBody>
      </p:sp>
      <p:sp>
        <p:nvSpPr>
          <p:cNvPr id="605198" name="Text Box 14"/>
          <p:cNvSpPr txBox="1">
            <a:spLocks noChangeArrowheads="1"/>
          </p:cNvSpPr>
          <p:nvPr/>
        </p:nvSpPr>
        <p:spPr bwMode="auto">
          <a:xfrm>
            <a:off x="6096000" y="2132013"/>
            <a:ext cx="2590800" cy="91598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First-order probabilistic languages (FOPLs)</a:t>
            </a:r>
            <a:br>
              <a:rPr lang="en-US">
                <a:solidFill>
                  <a:srgbClr val="0066FF"/>
                </a:solidFill>
              </a:rPr>
            </a:br>
            <a:r>
              <a:rPr lang="en-US"/>
              <a:t>20th-21st centuries</a:t>
            </a: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94" grpId="0"/>
      <p:bldP spid="605195" grpId="0"/>
      <p:bldP spid="605196" grpId="0"/>
      <p:bldP spid="605197" grpId="0"/>
      <p:bldP spid="6051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BD23-E80E-46E8-A636-C964EC1D2C72}" type="slidenum">
              <a:rPr lang="en-US"/>
              <a:pPr/>
              <a:t>11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97888" cy="1143000"/>
          </a:xfrm>
        </p:spPr>
        <p:txBody>
          <a:bodyPr/>
          <a:lstStyle/>
          <a:p>
            <a:r>
              <a:rPr lang="en-US" dirty="0" smtClean="0"/>
              <a:t>First-Order Logic Syntax</a:t>
            </a:r>
            <a:endParaRPr 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Constants: </a:t>
            </a:r>
            <a:r>
              <a:rPr lang="en-US" dirty="0">
                <a:solidFill>
                  <a:schemeClr val="accent2"/>
                </a:solidFill>
              </a:rPr>
              <a:t>Brian, 2, AIMA2e, </a:t>
            </a:r>
            <a:r>
              <a:rPr lang="en-US" dirty="0" smtClean="0">
                <a:solidFill>
                  <a:schemeClr val="accent2"/>
                </a:solidFill>
              </a:rPr>
              <a:t>MIT,...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Predicates: </a:t>
            </a:r>
            <a:r>
              <a:rPr lang="en-US" dirty="0" err="1">
                <a:solidFill>
                  <a:schemeClr val="accent2"/>
                </a:solidFill>
              </a:rPr>
              <a:t>AuthorOf</a:t>
            </a:r>
            <a:r>
              <a:rPr lang="en-US" dirty="0">
                <a:solidFill>
                  <a:schemeClr val="accent2"/>
                </a:solidFill>
              </a:rPr>
              <a:t>, &gt;,... </a:t>
            </a:r>
          </a:p>
          <a:p>
            <a:r>
              <a:rPr lang="en-US" dirty="0"/>
              <a:t>Functions: </a:t>
            </a:r>
            <a:r>
              <a:rPr lang="en-US" dirty="0" err="1">
                <a:solidFill>
                  <a:schemeClr val="accent2"/>
                </a:solidFill>
              </a:rPr>
              <a:t>PublicationYear</a:t>
            </a:r>
            <a:r>
              <a:rPr lang="en-US" dirty="0">
                <a:solidFill>
                  <a:schemeClr val="accent2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  <a:sym typeface="Symbol" pitchFamily="18" charset="2"/>
              </a:rPr>
              <a:t></a:t>
            </a:r>
            <a:r>
              <a:rPr lang="en-US" dirty="0">
                <a:solidFill>
                  <a:schemeClr val="accent2"/>
                </a:solidFill>
              </a:rPr>
              <a:t>,... </a:t>
            </a:r>
          </a:p>
          <a:p>
            <a:r>
              <a:rPr lang="en-US" dirty="0"/>
              <a:t>Variables: </a:t>
            </a:r>
            <a:r>
              <a:rPr lang="en-US" dirty="0" err="1">
                <a:solidFill>
                  <a:schemeClr val="accent2"/>
                </a:solidFill>
              </a:rPr>
              <a:t>x,y,a,b</a:t>
            </a:r>
            <a:r>
              <a:rPr lang="en-US" dirty="0">
                <a:solidFill>
                  <a:schemeClr val="accent2"/>
                </a:solidFill>
              </a:rPr>
              <a:t>,... </a:t>
            </a:r>
          </a:p>
          <a:p>
            <a:r>
              <a:rPr lang="en-US" dirty="0"/>
              <a:t>Connectives: </a:t>
            </a:r>
            <a:r>
              <a:rPr lang="en-US" dirty="0">
                <a:solidFill>
                  <a:schemeClr val="accent2"/>
                </a:solidFill>
                <a:ea typeface="ヒラギノ角ゴ Pro W3" pitchFamily="124" charset="-128"/>
              </a:rPr>
              <a:t>∧ ∨ </a:t>
            </a:r>
            <a:r>
              <a:rPr lang="en-US" altLang="en-US" dirty="0">
                <a:solidFill>
                  <a:schemeClr val="accent2"/>
                </a:solidFill>
                <a:ea typeface="ヒラギノ角ゴ Pro W3" pitchFamily="124" charset="-128"/>
                <a:sym typeface="Symbol" pitchFamily="18" charset="2"/>
              </a:rPr>
              <a:t> </a:t>
            </a:r>
            <a:r>
              <a:rPr lang="en-US" dirty="0" smtClean="0">
                <a:solidFill>
                  <a:schemeClr val="accent2"/>
                </a:solidFill>
                <a:ea typeface="ヒラギノ角ゴ Pro W3" pitchFamily="124" charset="-128"/>
                <a:sym typeface="Symbol"/>
              </a:rPr>
              <a:t></a:t>
            </a:r>
            <a:r>
              <a:rPr lang="en-US" dirty="0" smtClean="0">
                <a:solidFill>
                  <a:schemeClr val="accent2"/>
                </a:solidFill>
                <a:ea typeface="ヒラギノ角ゴ Pro W3" pitchFamily="124" charset="-128"/>
              </a:rPr>
              <a:t> </a:t>
            </a:r>
            <a:r>
              <a:rPr lang="en-US" dirty="0" smtClean="0">
                <a:solidFill>
                  <a:schemeClr val="accent2"/>
                </a:solidFill>
                <a:ea typeface="ヒラギノ角ゴ Pro W3" pitchFamily="124" charset="-128"/>
                <a:sym typeface="Symbol"/>
              </a:rPr>
              <a:t>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Equality: </a:t>
            </a:r>
            <a:r>
              <a:rPr lang="en-US" dirty="0">
                <a:solidFill>
                  <a:schemeClr val="accent2"/>
                </a:solidFill>
              </a:rPr>
              <a:t>=</a:t>
            </a:r>
            <a:r>
              <a:rPr lang="en-US" dirty="0"/>
              <a:t> </a:t>
            </a:r>
          </a:p>
          <a:p>
            <a:r>
              <a:rPr lang="en-US" dirty="0"/>
              <a:t>Quantifiers: </a:t>
            </a:r>
            <a:r>
              <a:rPr lang="en-US" dirty="0">
                <a:solidFill>
                  <a:schemeClr val="accent2"/>
                </a:solidFill>
                <a:ea typeface="ヒラギノ角ゴ Pro W3" pitchFamily="124" charset="-128"/>
              </a:rPr>
              <a:t>∀ ∃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5E11-D521-495C-9E5C-373E60C0839D}" type="slidenum">
              <a:rPr lang="en-US"/>
              <a:pPr/>
              <a:t>12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term refers (according to a given possible world) to an object in that world</a:t>
            </a:r>
          </a:p>
          <a:p>
            <a:r>
              <a:rPr lang="en-US" dirty="0"/>
              <a:t>Term =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function(term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,...,</a:t>
            </a:r>
            <a:r>
              <a:rPr lang="en-US" dirty="0" err="1">
                <a:solidFill>
                  <a:schemeClr val="accent2"/>
                </a:solidFill>
              </a:rPr>
              <a:t>term</a:t>
            </a:r>
            <a:r>
              <a:rPr lang="en-US" baseline="-25000" dirty="0" err="1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) </a:t>
            </a:r>
            <a:r>
              <a:rPr lang="en-US" dirty="0"/>
              <a:t>or </a:t>
            </a:r>
          </a:p>
          <a:p>
            <a:pPr lvl="1"/>
            <a:r>
              <a:rPr lang="en-US" dirty="0"/>
              <a:t>constant symbol or </a:t>
            </a:r>
          </a:p>
          <a:p>
            <a:pPr lvl="1"/>
            <a:r>
              <a:rPr lang="en-US" dirty="0"/>
              <a:t>variable </a:t>
            </a:r>
          </a:p>
          <a:p>
            <a:r>
              <a:rPr lang="en-US" dirty="0"/>
              <a:t>E.g., </a:t>
            </a:r>
            <a:r>
              <a:rPr lang="en-US" dirty="0" err="1">
                <a:solidFill>
                  <a:schemeClr val="accent2"/>
                </a:solidFill>
              </a:rPr>
              <a:t>PublicationYear</a:t>
            </a:r>
            <a:r>
              <a:rPr lang="en-US" dirty="0">
                <a:solidFill>
                  <a:schemeClr val="accent2"/>
                </a:solidFill>
              </a:rPr>
              <a:t>(AIMA2e)</a:t>
            </a:r>
            <a:endParaRPr lang="en-US" dirty="0"/>
          </a:p>
          <a:p>
            <a:r>
              <a:rPr lang="en-US" dirty="0"/>
              <a:t>Arbitrary nesting </a:t>
            </a: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infinitely many terms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7E483-96A9-44C9-8ADE-6E37363F94D1}" type="slidenum">
              <a:rPr lang="en-US"/>
              <a:pPr/>
              <a:t>13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Atomic sentences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Atomic sentence =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predicate(term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,...,</a:t>
            </a:r>
            <a:r>
              <a:rPr lang="en-US" dirty="0" err="1">
                <a:solidFill>
                  <a:schemeClr val="accent2"/>
                </a:solidFill>
              </a:rPr>
              <a:t>term</a:t>
            </a:r>
            <a:r>
              <a:rPr lang="en-US" baseline="-25000" dirty="0" err="1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or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term1=term2</a:t>
            </a:r>
            <a:r>
              <a:rPr lang="en-US" dirty="0"/>
              <a:t> 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AuthorOf</a:t>
            </a:r>
            <a:r>
              <a:rPr lang="en-US" dirty="0">
                <a:solidFill>
                  <a:schemeClr val="accent2"/>
                </a:solidFill>
              </a:rPr>
              <a:t>(Norvig,AIMA2e)</a:t>
            </a:r>
            <a:endParaRPr lang="en-US" dirty="0"/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NthAuthor</a:t>
            </a:r>
            <a:r>
              <a:rPr lang="en-US" dirty="0">
                <a:solidFill>
                  <a:schemeClr val="accent2"/>
                </a:solidFill>
              </a:rPr>
              <a:t>(AIMA2e,2) = </a:t>
            </a:r>
            <a:r>
              <a:rPr lang="en-US" dirty="0" err="1">
                <a:solidFill>
                  <a:schemeClr val="accent2"/>
                </a:solidFill>
              </a:rPr>
              <a:t>Norvig</a:t>
            </a:r>
            <a:endParaRPr lang="en-US" dirty="0"/>
          </a:p>
          <a:p>
            <a:r>
              <a:rPr lang="en-US" dirty="0"/>
              <a:t>Can be combined using connectives, e.g., </a:t>
            </a:r>
            <a:r>
              <a:rPr lang="en-US" sz="2400" dirty="0">
                <a:solidFill>
                  <a:schemeClr val="accent2"/>
                </a:solidFill>
              </a:rPr>
              <a:t>(Peter=</a:t>
            </a:r>
            <a:r>
              <a:rPr lang="en-US" sz="2400" dirty="0" err="1">
                <a:solidFill>
                  <a:schemeClr val="accent2"/>
                </a:solidFill>
              </a:rPr>
              <a:t>Norvig</a:t>
            </a:r>
            <a:r>
              <a:rPr lang="en-US" sz="2400" dirty="0">
                <a:solidFill>
                  <a:schemeClr val="accent2"/>
                </a:solidFill>
              </a:rPr>
              <a:t>)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(</a:t>
            </a:r>
            <a:r>
              <a:rPr lang="en-US" sz="2400" dirty="0" err="1">
                <a:solidFill>
                  <a:schemeClr val="accent2"/>
                </a:solidFill>
              </a:rPr>
              <a:t>NthAuthor</a:t>
            </a:r>
            <a:r>
              <a:rPr lang="en-US" sz="2400" dirty="0">
                <a:solidFill>
                  <a:schemeClr val="accent2"/>
                </a:solidFill>
              </a:rPr>
              <a:t>(AIMA2e,2) = Peter)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5BB4-10AF-446B-AD12-7F76E3626766}" type="slidenum">
              <a:rPr lang="en-US"/>
              <a:pPr/>
              <a:t>14</a:t>
            </a:fld>
            <a:endParaRPr lang="en-US"/>
          </a:p>
        </p:txBody>
      </p:sp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Semantics: Truth in a world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Each possible world contains ≥1 objects (domain elements), and maps…</a:t>
            </a:r>
          </a:p>
          <a:p>
            <a:pPr lvl="1"/>
            <a:r>
              <a:rPr lang="en-US" sz="2400"/>
              <a:t>Constant symbols </a:t>
            </a:r>
            <a:r>
              <a:rPr lang="en-US" sz="2400">
                <a:ea typeface="Lucida Grande" pitchFamily="124" charset="0"/>
                <a:cs typeface="Lucida Grande" pitchFamily="124" charset="0"/>
              </a:rPr>
              <a:t>→ </a:t>
            </a:r>
            <a:r>
              <a:rPr lang="en-US" sz="2400"/>
              <a:t>objects</a:t>
            </a:r>
          </a:p>
          <a:p>
            <a:pPr lvl="1"/>
            <a:r>
              <a:rPr lang="en-US" sz="2400"/>
              <a:t>Predicate symbols </a:t>
            </a:r>
            <a:r>
              <a:rPr lang="en-US" sz="2400">
                <a:ea typeface="Lucida Grande" pitchFamily="124" charset="0"/>
                <a:cs typeface="Lucida Grande" pitchFamily="124" charset="0"/>
              </a:rPr>
              <a:t>→ </a:t>
            </a:r>
            <a:r>
              <a:rPr lang="en-US" sz="2400"/>
              <a:t>relations (sets of tuples of objects satisfying the predicate)</a:t>
            </a:r>
          </a:p>
          <a:p>
            <a:pPr lvl="1"/>
            <a:r>
              <a:rPr lang="en-US" sz="2400"/>
              <a:t>Function symbols </a:t>
            </a:r>
            <a:r>
              <a:rPr lang="en-US" sz="2400">
                <a:ea typeface="Lucida Grande" pitchFamily="124" charset="0"/>
                <a:cs typeface="Lucida Grande" pitchFamily="124" charset="0"/>
              </a:rPr>
              <a:t>→ </a:t>
            </a:r>
            <a:r>
              <a:rPr lang="en-US" sz="2400"/>
              <a:t>functional relations</a:t>
            </a:r>
          </a:p>
          <a:p>
            <a:r>
              <a:rPr lang="en-US" sz="2800"/>
              <a:t>An atomic sentence </a:t>
            </a:r>
            <a:r>
              <a:rPr lang="en-US" sz="2800">
                <a:solidFill>
                  <a:schemeClr val="accent2"/>
                </a:solidFill>
              </a:rPr>
              <a:t>predicate(term</a:t>
            </a:r>
            <a:r>
              <a:rPr lang="en-US" sz="2800" baseline="-25000">
                <a:solidFill>
                  <a:schemeClr val="accent2"/>
                </a:solidFill>
              </a:rPr>
              <a:t>1</a:t>
            </a:r>
            <a:r>
              <a:rPr lang="en-US" sz="2800">
                <a:solidFill>
                  <a:schemeClr val="accent2"/>
                </a:solidFill>
              </a:rPr>
              <a:t>,...,term</a:t>
            </a:r>
            <a:r>
              <a:rPr lang="en-US" sz="2800" baseline="-25000">
                <a:solidFill>
                  <a:schemeClr val="accent2"/>
                </a:solidFill>
              </a:rPr>
              <a:t>n</a:t>
            </a:r>
            <a:r>
              <a:rPr lang="en-US" sz="2800">
                <a:solidFill>
                  <a:schemeClr val="accent2"/>
                </a:solidFill>
              </a:rPr>
              <a:t>)</a:t>
            </a:r>
            <a:r>
              <a:rPr lang="en-US" sz="2800"/>
              <a:t> is true iff the objects referred to by </a:t>
            </a:r>
            <a:r>
              <a:rPr lang="en-US" sz="2800">
                <a:solidFill>
                  <a:schemeClr val="accent2"/>
                </a:solidFill>
              </a:rPr>
              <a:t>term</a:t>
            </a:r>
            <a:r>
              <a:rPr lang="en-US" sz="2800" baseline="-25000">
                <a:solidFill>
                  <a:schemeClr val="accent2"/>
                </a:solidFill>
              </a:rPr>
              <a:t>1</a:t>
            </a:r>
            <a:r>
              <a:rPr lang="en-US" sz="2800">
                <a:solidFill>
                  <a:schemeClr val="accent2"/>
                </a:solidFill>
              </a:rPr>
              <a:t>,...,term</a:t>
            </a:r>
            <a:r>
              <a:rPr lang="en-US" sz="2800" baseline="-25000">
                <a:solidFill>
                  <a:schemeClr val="accent2"/>
                </a:solidFill>
              </a:rPr>
              <a:t>n</a:t>
            </a:r>
            <a:r>
              <a:rPr lang="en-US" sz="2800"/>
              <a:t> are in the relation referred to by </a:t>
            </a:r>
            <a:r>
              <a:rPr lang="en-US" sz="2800">
                <a:solidFill>
                  <a:schemeClr val="accent2"/>
                </a:solidFill>
              </a:rPr>
              <a:t>predicate</a:t>
            </a:r>
            <a:r>
              <a:rPr lang="en-US" sz="280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0F3F-DECF-4D5A-A18D-E751484CA9E9}" type="slidenum">
              <a:rPr lang="en-US"/>
              <a:pPr/>
              <a:t>15</a:t>
            </a:fld>
            <a:endParaRPr lang="en-US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622597" name="Picture 5" descr="profess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8288" y="2057400"/>
            <a:ext cx="544512" cy="609600"/>
          </a:xfrm>
          <a:prstGeom prst="rect">
            <a:avLst/>
          </a:prstGeom>
          <a:noFill/>
        </p:spPr>
      </p:pic>
      <p:pic>
        <p:nvPicPr>
          <p:cNvPr id="622599" name="Picture 7" descr="profess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3288" y="2057400"/>
            <a:ext cx="544512" cy="609600"/>
          </a:xfrm>
          <a:prstGeom prst="rect">
            <a:avLst/>
          </a:prstGeom>
          <a:solidFill>
            <a:schemeClr val="accent1">
              <a:alpha val="83000"/>
            </a:schemeClr>
          </a:solidFill>
        </p:spPr>
      </p:pic>
      <p:cxnSp>
        <p:nvCxnSpPr>
          <p:cNvPr id="622601" name="AutoShape 9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3081338" y="2667000"/>
            <a:ext cx="1185862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2605" name="AutoShape 13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4267200" y="2667000"/>
            <a:ext cx="719138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cxnSp>
      <p:pic>
        <p:nvPicPr>
          <p:cNvPr id="622610" name="Picture 18" descr="doc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352800"/>
            <a:ext cx="457200" cy="457200"/>
          </a:xfrm>
          <a:prstGeom prst="rect">
            <a:avLst/>
          </a:prstGeom>
          <a:noFill/>
        </p:spPr>
      </p:pic>
      <p:sp>
        <p:nvSpPr>
          <p:cNvPr id="622621" name="Text Box 29"/>
          <p:cNvSpPr txBox="1">
            <a:spLocks noChangeArrowheads="1"/>
          </p:cNvSpPr>
          <p:nvPr/>
        </p:nvSpPr>
        <p:spPr bwMode="auto">
          <a:xfrm>
            <a:off x="4735513" y="2833688"/>
            <a:ext cx="10985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AuthorOf</a:t>
            </a:r>
          </a:p>
        </p:txBody>
      </p:sp>
      <p:sp>
        <p:nvSpPr>
          <p:cNvPr id="622622" name="Text Box 30"/>
          <p:cNvSpPr txBox="1">
            <a:spLocks noChangeArrowheads="1"/>
          </p:cNvSpPr>
          <p:nvPr/>
        </p:nvSpPr>
        <p:spPr bwMode="auto">
          <a:xfrm>
            <a:off x="2290763" y="2816225"/>
            <a:ext cx="1098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AuthorOf</a:t>
            </a:r>
            <a:endParaRPr lang="en-US"/>
          </a:p>
        </p:txBody>
      </p:sp>
      <p:sp>
        <p:nvSpPr>
          <p:cNvPr id="622623" name="Text Box 31"/>
          <p:cNvSpPr txBox="1">
            <a:spLocks noChangeArrowheads="1"/>
          </p:cNvSpPr>
          <p:nvPr/>
        </p:nvSpPr>
        <p:spPr bwMode="auto">
          <a:xfrm>
            <a:off x="3675063" y="3876675"/>
            <a:ext cx="2522537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HumanProblemSolving</a:t>
            </a:r>
          </a:p>
        </p:txBody>
      </p:sp>
      <p:sp>
        <p:nvSpPr>
          <p:cNvPr id="622624" name="Text Box 32"/>
          <p:cNvSpPr txBox="1">
            <a:spLocks noChangeArrowheads="1"/>
          </p:cNvSpPr>
          <p:nvPr/>
        </p:nvSpPr>
        <p:spPr bwMode="auto">
          <a:xfrm>
            <a:off x="2373313" y="1630363"/>
            <a:ext cx="8699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Newell</a:t>
            </a:r>
          </a:p>
        </p:txBody>
      </p:sp>
      <p:sp>
        <p:nvSpPr>
          <p:cNvPr id="622625" name="Text Box 33"/>
          <p:cNvSpPr txBox="1">
            <a:spLocks noChangeArrowheads="1"/>
          </p:cNvSpPr>
          <p:nvPr/>
        </p:nvSpPr>
        <p:spPr bwMode="auto">
          <a:xfrm>
            <a:off x="4489450" y="1601788"/>
            <a:ext cx="8318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Simon</a:t>
            </a:r>
          </a:p>
        </p:txBody>
      </p:sp>
      <p:sp>
        <p:nvSpPr>
          <p:cNvPr id="622626" name="Text Box 34"/>
          <p:cNvSpPr txBox="1">
            <a:spLocks noChangeArrowheads="1"/>
          </p:cNvSpPr>
          <p:nvPr/>
        </p:nvSpPr>
        <p:spPr bwMode="auto">
          <a:xfrm>
            <a:off x="411163" y="5145088"/>
            <a:ext cx="8332787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AuthorOf(Newell,HumanProblemSolving) </a:t>
            </a:r>
            <a:r>
              <a:rPr lang="en-US" sz="2400"/>
              <a:t>is true in this world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Logic: first-order versus propositional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Relational probability models (RPMs)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first-order logic meets probability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Relational uncertainty in RPMs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Thursday: models with unknown objects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40B1E-6A66-4B5E-8818-716D034EBB3B}" type="slidenum">
              <a:rPr lang="en-US"/>
              <a:pPr/>
              <a:t>17</a:t>
            </a:fld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Probability Models</a:t>
            </a:r>
            <a:endParaRPr lang="en-US" dirty="0"/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1905000" y="2057400"/>
            <a:ext cx="5486400" cy="461665"/>
          </a:xfrm>
          <a:prstGeom prst="rect">
            <a:avLst/>
          </a:prstGeom>
          <a:noFill/>
          <a:ln w="25400">
            <a:solidFill>
              <a:srgbClr val="00CC00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Abstract </a:t>
            </a:r>
            <a:r>
              <a:rPr lang="en-US" sz="2400" dirty="0" smtClean="0"/>
              <a:t>probabilistic model </a:t>
            </a:r>
            <a:r>
              <a:rPr lang="en-US" sz="2400" dirty="0"/>
              <a:t>for attributes</a:t>
            </a:r>
          </a:p>
        </p:txBody>
      </p:sp>
      <p:sp>
        <p:nvSpPr>
          <p:cNvPr id="559110" name="Text Box 6"/>
          <p:cNvSpPr txBox="1">
            <a:spLocks noChangeArrowheads="1"/>
          </p:cNvSpPr>
          <p:nvPr/>
        </p:nvSpPr>
        <p:spPr bwMode="auto">
          <a:xfrm>
            <a:off x="1981200" y="3429000"/>
            <a:ext cx="5410200" cy="461665"/>
          </a:xfrm>
          <a:prstGeom prst="rect">
            <a:avLst/>
          </a:prstGeom>
          <a:noFill/>
          <a:ln w="25400">
            <a:solidFill>
              <a:srgbClr val="00CC00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Relational skeleton</a:t>
            </a:r>
            <a:r>
              <a:rPr lang="en-US" sz="2400" dirty="0" smtClean="0"/>
              <a:t>: objects </a:t>
            </a:r>
            <a:r>
              <a:rPr lang="en-US" sz="2400" dirty="0"/>
              <a:t>&amp; relations</a:t>
            </a:r>
          </a:p>
        </p:txBody>
      </p:sp>
      <p:sp>
        <p:nvSpPr>
          <p:cNvPr id="559112" name="Text Box 8"/>
          <p:cNvSpPr txBox="1">
            <a:spLocks noChangeArrowheads="1"/>
          </p:cNvSpPr>
          <p:nvPr/>
        </p:nvSpPr>
        <p:spPr bwMode="auto">
          <a:xfrm>
            <a:off x="2743200" y="5029200"/>
            <a:ext cx="3657600" cy="457200"/>
          </a:xfrm>
          <a:prstGeom prst="rect">
            <a:avLst/>
          </a:prstGeom>
          <a:noFill/>
          <a:ln w="25400">
            <a:solidFill>
              <a:srgbClr val="00CC00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Graphical model</a:t>
            </a:r>
            <a:endParaRPr lang="en-US" sz="2400" dirty="0"/>
          </a:p>
        </p:txBody>
      </p:sp>
      <p:sp>
        <p:nvSpPr>
          <p:cNvPr id="13" name="Plus 12"/>
          <p:cNvSpPr/>
          <p:nvPr/>
        </p:nvSpPr>
        <p:spPr>
          <a:xfrm>
            <a:off x="4191000" y="2667000"/>
            <a:ext cx="685800" cy="609600"/>
          </a:xfrm>
          <a:prstGeom prst="mathPlus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343400" y="4114800"/>
            <a:ext cx="457200" cy="609600"/>
          </a:xfrm>
          <a:prstGeom prst="downArrow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8A418-DA60-4095-A591-36A34F3EE912}" type="slidenum">
              <a:rPr lang="en-US"/>
              <a:pPr/>
              <a:t>18</a:t>
            </a:fld>
            <a:endParaRPr 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to represent</a:t>
            </a:r>
          </a:p>
          <a:p>
            <a:pPr lvl="1"/>
            <a:r>
              <a:rPr lang="en-US"/>
              <a:t>Set of variables</a:t>
            </a:r>
          </a:p>
          <a:p>
            <a:pPr lvl="1"/>
            <a:r>
              <a:rPr lang="en-US"/>
              <a:t>Dependencies</a:t>
            </a:r>
          </a:p>
          <a:p>
            <a:pPr lvl="1"/>
            <a:r>
              <a:rPr lang="en-US"/>
              <a:t>Conditional probability </a:t>
            </a:r>
            <a:br>
              <a:rPr lang="en-US"/>
            </a:br>
            <a:r>
              <a:rPr lang="en-US"/>
              <a:t>distributions (CPDs)</a:t>
            </a:r>
          </a:p>
          <a:p>
            <a:r>
              <a:rPr lang="en-US"/>
              <a:t>Many proposed languages</a:t>
            </a:r>
          </a:p>
          <a:p>
            <a:r>
              <a:rPr lang="en-US"/>
              <a:t>We</a:t>
            </a:r>
            <a:r>
              <a:rPr lang="en-US">
                <a:latin typeface="Verdana"/>
              </a:rPr>
              <a:t>’</a:t>
            </a:r>
            <a:r>
              <a:rPr lang="en-US"/>
              <a:t>ll use </a:t>
            </a:r>
            <a:r>
              <a:rPr lang="en-US">
                <a:solidFill>
                  <a:srgbClr val="FF0000"/>
                </a:solidFill>
              </a:rPr>
              <a:t>Bayesian logic</a:t>
            </a:r>
            <a:r>
              <a:rPr lang="en-US"/>
              <a:t> (BLOG)</a:t>
            </a:r>
            <a:br>
              <a:rPr lang="en-US"/>
            </a:br>
            <a:r>
              <a:rPr lang="en-US" sz="1800"/>
              <a:t>[Milch </a:t>
            </a:r>
            <a:r>
              <a:rPr lang="en-US" sz="1800" i="1"/>
              <a:t>et al.</a:t>
            </a:r>
            <a:r>
              <a:rPr lang="en-US" sz="1800"/>
              <a:t> 2005]</a:t>
            </a:r>
            <a:endParaRPr lang="en-US"/>
          </a:p>
        </p:txBody>
      </p:sp>
      <p:sp>
        <p:nvSpPr>
          <p:cNvPr id="561156" name="AutoShape 4"/>
          <p:cNvSpPr>
            <a:spLocks/>
          </p:cNvSpPr>
          <p:nvPr/>
        </p:nvSpPr>
        <p:spPr bwMode="auto">
          <a:xfrm>
            <a:off x="5257800" y="2057400"/>
            <a:ext cx="762000" cy="1828800"/>
          </a:xfrm>
          <a:prstGeom prst="rightBrace">
            <a:avLst>
              <a:gd name="adj1" fmla="val 20000"/>
              <a:gd name="adj2" fmla="val 50000"/>
            </a:avLst>
          </a:prstGeom>
          <a:noFill/>
          <a:ln w="25400">
            <a:solidFill>
              <a:srgbClr val="3333CC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1157" name="Text Box 5"/>
          <p:cNvSpPr txBox="1">
            <a:spLocks noChangeArrowheads="1"/>
          </p:cNvSpPr>
          <p:nvPr/>
        </p:nvSpPr>
        <p:spPr bwMode="auto">
          <a:xfrm>
            <a:off x="6096000" y="2590800"/>
            <a:ext cx="2232025" cy="7016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3333CC"/>
                </a:solidFill>
              </a:rPr>
              <a:t>All depend on </a:t>
            </a:r>
            <a:br>
              <a:rPr lang="en-US">
                <a:solidFill>
                  <a:srgbClr val="3333CC"/>
                </a:solidFill>
              </a:rPr>
            </a:br>
            <a:r>
              <a:rPr lang="en-US">
                <a:solidFill>
                  <a:srgbClr val="3333CC"/>
                </a:solidFill>
              </a:rPr>
              <a:t>relational skeleton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0B5B-B930-4618-8E67-61DABD11F1EB}" type="slidenum">
              <a:rPr lang="en-US"/>
              <a:pPr/>
              <a:t>19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Typed First-Order Logic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Objects divided into </a:t>
            </a:r>
            <a:r>
              <a:rPr lang="en-US" dirty="0">
                <a:solidFill>
                  <a:srgbClr val="FF0000"/>
                </a:solidFill>
              </a:rPr>
              <a:t>types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3333CC"/>
                </a:solidFill>
              </a:rPr>
              <a:t>Boolean, Re</a:t>
            </a:r>
            <a:r>
              <a:rPr lang="en-US" sz="2400" dirty="0" smtClean="0">
                <a:solidFill>
                  <a:srgbClr val="3333CC"/>
                </a:solidFill>
              </a:rPr>
              <a:t>searcher</a:t>
            </a:r>
            <a:r>
              <a:rPr lang="en-US" sz="2400" dirty="0">
                <a:solidFill>
                  <a:srgbClr val="3333CC"/>
                </a:solidFill>
              </a:rPr>
              <a:t>, Paper, </a:t>
            </a:r>
            <a:r>
              <a:rPr lang="en-US" sz="2400" dirty="0" err="1">
                <a:solidFill>
                  <a:srgbClr val="3333CC"/>
                </a:solidFill>
              </a:rPr>
              <a:t>WordPos</a:t>
            </a:r>
            <a:r>
              <a:rPr lang="en-US" sz="2400" dirty="0">
                <a:solidFill>
                  <a:srgbClr val="3333CC"/>
                </a:solidFill>
              </a:rPr>
              <a:t>, Word, Topic</a:t>
            </a:r>
          </a:p>
          <a:p>
            <a:r>
              <a:rPr lang="en-US" dirty="0"/>
              <a:t>Express attributes and relations with </a:t>
            </a:r>
            <a:r>
              <a:rPr lang="en-US" dirty="0">
                <a:solidFill>
                  <a:srgbClr val="FF0000"/>
                </a:solidFill>
              </a:rPr>
              <a:t>functions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(predicates are just Boolean functions)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err="1">
                <a:solidFill>
                  <a:srgbClr val="3333CC"/>
                </a:solidFill>
              </a:rPr>
              <a:t>FirstAuthor</a:t>
            </a:r>
            <a:r>
              <a:rPr lang="en-US" sz="2400" dirty="0">
                <a:solidFill>
                  <a:srgbClr val="3333CC"/>
                </a:solidFill>
              </a:rPr>
              <a:t>(paper) </a:t>
            </a:r>
            <a:r>
              <a:rPr lang="en-US" sz="2400" dirty="0">
                <a:solidFill>
                  <a:srgbClr val="3333CC"/>
                </a:solidFill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3333CC"/>
                </a:solidFill>
              </a:rPr>
              <a:t> Researcher    (non-random)</a:t>
            </a:r>
            <a:br>
              <a:rPr lang="en-US" sz="2400" dirty="0">
                <a:solidFill>
                  <a:srgbClr val="3333CC"/>
                </a:solidFill>
              </a:rPr>
            </a:br>
            <a:r>
              <a:rPr lang="en-US" sz="2400" dirty="0">
                <a:solidFill>
                  <a:srgbClr val="3333CC"/>
                </a:solidFill>
              </a:rPr>
              <a:t>Specialty(researcher) </a:t>
            </a:r>
            <a:r>
              <a:rPr lang="en-US" sz="2400" dirty="0">
                <a:solidFill>
                  <a:srgbClr val="3333CC"/>
                </a:solidFill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3333CC"/>
                </a:solidFill>
              </a:rPr>
              <a:t> Topic         (random)</a:t>
            </a:r>
            <a:br>
              <a:rPr lang="en-US" sz="2400" dirty="0">
                <a:solidFill>
                  <a:srgbClr val="3333CC"/>
                </a:solidFill>
              </a:rPr>
            </a:br>
            <a:r>
              <a:rPr lang="en-US" sz="2400" dirty="0">
                <a:solidFill>
                  <a:srgbClr val="3333CC"/>
                </a:solidFill>
              </a:rPr>
              <a:t>Topic(paper) </a:t>
            </a:r>
            <a:r>
              <a:rPr lang="en-US" sz="2400" dirty="0">
                <a:solidFill>
                  <a:srgbClr val="3333CC"/>
                </a:solidFill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3333CC"/>
                </a:solidFill>
              </a:rPr>
              <a:t> Topic                       (random)</a:t>
            </a:r>
            <a:br>
              <a:rPr lang="en-US" sz="2400" dirty="0">
                <a:solidFill>
                  <a:srgbClr val="3333CC"/>
                </a:solidFill>
              </a:rPr>
            </a:br>
            <a:r>
              <a:rPr lang="en-US" sz="2400" dirty="0">
                <a:solidFill>
                  <a:srgbClr val="3333CC"/>
                </a:solidFill>
              </a:rPr>
              <a:t>Doc(</a:t>
            </a:r>
            <a:r>
              <a:rPr lang="en-US" sz="2400" dirty="0" err="1">
                <a:solidFill>
                  <a:srgbClr val="3333CC"/>
                </a:solidFill>
              </a:rPr>
              <a:t>wordpos</a:t>
            </a:r>
            <a:r>
              <a:rPr lang="en-US" sz="2400" dirty="0">
                <a:solidFill>
                  <a:srgbClr val="3333CC"/>
                </a:solidFill>
              </a:rPr>
              <a:t>) </a:t>
            </a:r>
            <a:r>
              <a:rPr lang="en-US" sz="2400" dirty="0">
                <a:solidFill>
                  <a:srgbClr val="3333CC"/>
                </a:solidFill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3333CC"/>
                </a:solidFill>
              </a:rPr>
              <a:t> Paper                    (non-random)</a:t>
            </a:r>
            <a:br>
              <a:rPr lang="en-US" sz="2400" dirty="0">
                <a:solidFill>
                  <a:srgbClr val="3333CC"/>
                </a:solidFill>
              </a:rPr>
            </a:br>
            <a:r>
              <a:rPr lang="en-US" sz="2400" dirty="0" err="1">
                <a:solidFill>
                  <a:srgbClr val="3333CC"/>
                </a:solidFill>
              </a:rPr>
              <a:t>WordAt</a:t>
            </a:r>
            <a:r>
              <a:rPr lang="en-US" sz="2400" dirty="0">
                <a:solidFill>
                  <a:srgbClr val="3333CC"/>
                </a:solidFill>
              </a:rPr>
              <a:t>(</a:t>
            </a:r>
            <a:r>
              <a:rPr lang="en-US" sz="2400" dirty="0" err="1">
                <a:solidFill>
                  <a:srgbClr val="3333CC"/>
                </a:solidFill>
              </a:rPr>
              <a:t>wordpos</a:t>
            </a:r>
            <a:r>
              <a:rPr lang="en-US" sz="2400" dirty="0">
                <a:solidFill>
                  <a:srgbClr val="3333CC"/>
                </a:solidFill>
              </a:rPr>
              <a:t>) </a:t>
            </a:r>
            <a:r>
              <a:rPr lang="en-US" sz="2400" dirty="0">
                <a:solidFill>
                  <a:srgbClr val="3333CC"/>
                </a:solidFill>
                <a:sym typeface="Symbol" pitchFamily="18" charset="2"/>
              </a:rPr>
              <a:t> Word                (random)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7882-1AFB-409C-B396-D78B95DD92FF}" type="slidenum">
              <a:rPr lang="en-US"/>
              <a:pPr/>
              <a:t>2</a:t>
            </a:fld>
            <a:endParaRPr lang="en-US"/>
          </a:p>
        </p:txBody>
      </p:sp>
      <p:pic>
        <p:nvPicPr>
          <p:cNvPr id="201785" name="Picture 57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524000"/>
            <a:ext cx="609600" cy="681038"/>
          </a:xfrm>
          <a:prstGeom prst="rect">
            <a:avLst/>
          </a:prstGeom>
          <a:noFill/>
        </p:spPr>
      </p:pic>
      <p:pic>
        <p:nvPicPr>
          <p:cNvPr id="201786" name="Picture 58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00200"/>
            <a:ext cx="609600" cy="681038"/>
          </a:xfrm>
          <a:prstGeom prst="rect">
            <a:avLst/>
          </a:prstGeom>
          <a:noFill/>
        </p:spPr>
      </p:pic>
      <p:pic>
        <p:nvPicPr>
          <p:cNvPr id="201787" name="Picture 59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5033963"/>
            <a:ext cx="609600" cy="681037"/>
          </a:xfrm>
          <a:prstGeom prst="rect">
            <a:avLst/>
          </a:prstGeom>
          <a:noFill/>
        </p:spPr>
      </p:pic>
      <p:pic>
        <p:nvPicPr>
          <p:cNvPr id="201788" name="Picture 60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5262563"/>
            <a:ext cx="609600" cy="681037"/>
          </a:xfrm>
          <a:prstGeom prst="rect">
            <a:avLst/>
          </a:prstGeom>
          <a:noFill/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Objects, Attributes, Relations</a:t>
            </a:r>
          </a:p>
        </p:txBody>
      </p:sp>
      <p:cxnSp>
        <p:nvCxnSpPr>
          <p:cNvPr id="201745" name="AutoShape 17"/>
          <p:cNvCxnSpPr>
            <a:cxnSpLocks noChangeShapeType="1"/>
            <a:stCxn id="0" idx="3"/>
            <a:endCxn id="201891" idx="1"/>
          </p:cNvCxnSpPr>
          <p:nvPr/>
        </p:nvCxnSpPr>
        <p:spPr bwMode="auto">
          <a:xfrm flipV="1">
            <a:off x="2362200" y="4186238"/>
            <a:ext cx="1403350" cy="11890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01746" name="AutoShape 18"/>
          <p:cNvCxnSpPr>
            <a:cxnSpLocks noChangeShapeType="1"/>
            <a:stCxn id="0" idx="1"/>
            <a:endCxn id="201891" idx="3"/>
          </p:cNvCxnSpPr>
          <p:nvPr/>
        </p:nvCxnSpPr>
        <p:spPr bwMode="auto">
          <a:xfrm flipH="1" flipV="1">
            <a:off x="4386263" y="4479925"/>
            <a:ext cx="1252537" cy="1123950"/>
          </a:xfrm>
          <a:prstGeom prst="straightConnector1">
            <a:avLst/>
          </a:prstGeom>
          <a:noFill/>
          <a:ln w="25400">
            <a:solidFill>
              <a:srgbClr val="FF3300"/>
            </a:solidFill>
            <a:round/>
            <a:headEnd/>
            <a:tailEnd type="triangle" w="lg" len="lg"/>
          </a:ln>
          <a:effectLst/>
        </p:spPr>
      </p:cxnSp>
      <p:cxnSp>
        <p:nvCxnSpPr>
          <p:cNvPr id="201747" name="AutoShape 19"/>
          <p:cNvCxnSpPr>
            <a:cxnSpLocks noChangeShapeType="1"/>
            <a:stCxn id="0" idx="3"/>
            <a:endCxn id="201950" idx="0"/>
          </p:cNvCxnSpPr>
          <p:nvPr/>
        </p:nvCxnSpPr>
        <p:spPr bwMode="auto">
          <a:xfrm>
            <a:off x="3048000" y="1865313"/>
            <a:ext cx="1219200" cy="9540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01748" name="AutoShape 20"/>
          <p:cNvCxnSpPr>
            <a:cxnSpLocks noChangeShapeType="1"/>
            <a:stCxn id="0" idx="1"/>
            <a:endCxn id="201950" idx="0"/>
          </p:cNvCxnSpPr>
          <p:nvPr/>
        </p:nvCxnSpPr>
        <p:spPr bwMode="auto">
          <a:xfrm flipH="1">
            <a:off x="4267200" y="1941513"/>
            <a:ext cx="609600" cy="8778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01749" name="AutoShape 21"/>
          <p:cNvCxnSpPr>
            <a:cxnSpLocks noChangeShapeType="1"/>
            <a:stCxn id="0" idx="3"/>
            <a:endCxn id="201929" idx="1"/>
          </p:cNvCxnSpPr>
          <p:nvPr/>
        </p:nvCxnSpPr>
        <p:spPr bwMode="auto">
          <a:xfrm>
            <a:off x="5486400" y="1941513"/>
            <a:ext cx="1401763" cy="1030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01750" name="AutoShape 22"/>
          <p:cNvCxnSpPr>
            <a:cxnSpLocks noChangeShapeType="1"/>
            <a:stCxn id="0" idx="0"/>
            <a:endCxn id="201870" idx="2"/>
          </p:cNvCxnSpPr>
          <p:nvPr/>
        </p:nvCxnSpPr>
        <p:spPr bwMode="auto">
          <a:xfrm flipV="1">
            <a:off x="2057400" y="3825875"/>
            <a:ext cx="79375" cy="1208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01756" name="Text Box 28"/>
          <p:cNvSpPr txBox="1">
            <a:spLocks noChangeArrowheads="1"/>
          </p:cNvSpPr>
          <p:nvPr/>
        </p:nvSpPr>
        <p:spPr bwMode="auto">
          <a:xfrm>
            <a:off x="1112838" y="4371975"/>
            <a:ext cx="998537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sp>
        <p:nvSpPr>
          <p:cNvPr id="201757" name="Text Box 29"/>
          <p:cNvSpPr txBox="1">
            <a:spLocks noChangeArrowheads="1"/>
          </p:cNvSpPr>
          <p:nvPr/>
        </p:nvSpPr>
        <p:spPr bwMode="auto">
          <a:xfrm>
            <a:off x="2743200" y="502920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sp>
        <p:nvSpPr>
          <p:cNvPr id="201758" name="Text Box 30"/>
          <p:cNvSpPr txBox="1">
            <a:spLocks noChangeArrowheads="1"/>
          </p:cNvSpPr>
          <p:nvPr/>
        </p:nvSpPr>
        <p:spPr bwMode="auto">
          <a:xfrm>
            <a:off x="2838450" y="255905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sp>
        <p:nvSpPr>
          <p:cNvPr id="201759" name="Text Box 31"/>
          <p:cNvSpPr txBox="1">
            <a:spLocks noChangeArrowheads="1"/>
          </p:cNvSpPr>
          <p:nvPr/>
        </p:nvSpPr>
        <p:spPr bwMode="auto">
          <a:xfrm>
            <a:off x="4438650" y="243840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sp>
        <p:nvSpPr>
          <p:cNvPr id="201760" name="Text Box 32"/>
          <p:cNvSpPr txBox="1">
            <a:spLocks noChangeArrowheads="1"/>
          </p:cNvSpPr>
          <p:nvPr/>
        </p:nvSpPr>
        <p:spPr bwMode="auto">
          <a:xfrm>
            <a:off x="6096000" y="220980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sp>
        <p:nvSpPr>
          <p:cNvPr id="201761" name="Text Box 33"/>
          <p:cNvSpPr txBox="1">
            <a:spLocks noChangeArrowheads="1"/>
          </p:cNvSpPr>
          <p:nvPr/>
        </p:nvSpPr>
        <p:spPr bwMode="auto">
          <a:xfrm>
            <a:off x="4294188" y="5105400"/>
            <a:ext cx="94932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Helvetica" pitchFamily="124" charset="0"/>
              </a:rPr>
              <a:t>Reviews</a:t>
            </a:r>
          </a:p>
        </p:txBody>
      </p:sp>
      <p:sp>
        <p:nvSpPr>
          <p:cNvPr id="201762" name="Text Box 34"/>
          <p:cNvSpPr txBox="1">
            <a:spLocks noChangeArrowheads="1"/>
          </p:cNvSpPr>
          <p:nvPr/>
        </p:nvSpPr>
        <p:spPr bwMode="auto">
          <a:xfrm>
            <a:off x="1676400" y="2438400"/>
            <a:ext cx="94932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3300"/>
                </a:solidFill>
                <a:latin typeface="Helvetica" pitchFamily="124" charset="0"/>
              </a:rPr>
              <a:t>Reviews</a:t>
            </a:r>
          </a:p>
        </p:txBody>
      </p:sp>
      <p:sp>
        <p:nvSpPr>
          <p:cNvPr id="201764" name="Text Box 36"/>
          <p:cNvSpPr txBox="1">
            <a:spLocks noChangeArrowheads="1"/>
          </p:cNvSpPr>
          <p:nvPr/>
        </p:nvSpPr>
        <p:spPr bwMode="auto">
          <a:xfrm>
            <a:off x="1169988" y="5791200"/>
            <a:ext cx="174307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Specialty: Theory</a:t>
            </a:r>
          </a:p>
        </p:txBody>
      </p:sp>
      <p:sp>
        <p:nvSpPr>
          <p:cNvPr id="201765" name="Text Box 37"/>
          <p:cNvSpPr txBox="1">
            <a:spLocks noChangeArrowheads="1"/>
          </p:cNvSpPr>
          <p:nvPr/>
        </p:nvSpPr>
        <p:spPr bwMode="auto">
          <a:xfrm>
            <a:off x="5208588" y="5943600"/>
            <a:ext cx="174307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Specialty: Theory</a:t>
            </a:r>
          </a:p>
        </p:txBody>
      </p:sp>
      <p:sp>
        <p:nvSpPr>
          <p:cNvPr id="201766" name="Text Box 38"/>
          <p:cNvSpPr txBox="1">
            <a:spLocks noChangeArrowheads="1"/>
          </p:cNvSpPr>
          <p:nvPr/>
        </p:nvSpPr>
        <p:spPr bwMode="auto">
          <a:xfrm>
            <a:off x="941388" y="1600200"/>
            <a:ext cx="137477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Specialty: RL</a:t>
            </a:r>
          </a:p>
        </p:txBody>
      </p:sp>
      <p:sp>
        <p:nvSpPr>
          <p:cNvPr id="201767" name="Text Box 39"/>
          <p:cNvSpPr txBox="1">
            <a:spLocks noChangeArrowheads="1"/>
          </p:cNvSpPr>
          <p:nvPr/>
        </p:nvSpPr>
        <p:spPr bwMode="auto">
          <a:xfrm>
            <a:off x="5437188" y="1601788"/>
            <a:ext cx="1498600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Specialty: BNs</a:t>
            </a:r>
          </a:p>
        </p:txBody>
      </p:sp>
      <p:sp>
        <p:nvSpPr>
          <p:cNvPr id="201768" name="Text Box 40"/>
          <p:cNvSpPr txBox="1">
            <a:spLocks noChangeArrowheads="1"/>
          </p:cNvSpPr>
          <p:nvPr/>
        </p:nvSpPr>
        <p:spPr bwMode="auto">
          <a:xfrm>
            <a:off x="483251" y="3276600"/>
            <a:ext cx="1574149" cy="338554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CC00"/>
                </a:solidFill>
                <a:latin typeface="Helvetica" pitchFamily="124" charset="0"/>
              </a:rPr>
              <a:t>Topic: </a:t>
            </a:r>
            <a:r>
              <a:rPr lang="en-US" sz="1600" dirty="0" smtClean="0">
                <a:solidFill>
                  <a:srgbClr val="00CC00"/>
                </a:solidFill>
                <a:latin typeface="Helvetica" pitchFamily="124" charset="0"/>
              </a:rPr>
              <a:t>Learning</a:t>
            </a:r>
            <a:endParaRPr lang="en-US" sz="1600" dirty="0">
              <a:solidFill>
                <a:srgbClr val="00CC00"/>
              </a:solidFill>
              <a:latin typeface="Helvetica" pitchFamily="124" charset="0"/>
            </a:endParaRPr>
          </a:p>
        </p:txBody>
      </p:sp>
      <p:sp>
        <p:nvSpPr>
          <p:cNvPr id="201769" name="Text Box 41"/>
          <p:cNvSpPr txBox="1">
            <a:spLocks noChangeArrowheads="1"/>
          </p:cNvSpPr>
          <p:nvPr/>
        </p:nvSpPr>
        <p:spPr bwMode="auto">
          <a:xfrm>
            <a:off x="4191000" y="3962400"/>
            <a:ext cx="1420813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Topic: Theory</a:t>
            </a:r>
          </a:p>
        </p:txBody>
      </p:sp>
      <p:sp>
        <p:nvSpPr>
          <p:cNvPr id="201770" name="Text Box 42"/>
          <p:cNvSpPr txBox="1">
            <a:spLocks noChangeArrowheads="1"/>
          </p:cNvSpPr>
          <p:nvPr/>
        </p:nvSpPr>
        <p:spPr bwMode="auto">
          <a:xfrm>
            <a:off x="7265988" y="4540250"/>
            <a:ext cx="1420812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Topic: Theory</a:t>
            </a:r>
          </a:p>
        </p:txBody>
      </p:sp>
      <p:sp>
        <p:nvSpPr>
          <p:cNvPr id="201771" name="Text Box 43"/>
          <p:cNvSpPr txBox="1">
            <a:spLocks noChangeArrowheads="1"/>
          </p:cNvSpPr>
          <p:nvPr/>
        </p:nvSpPr>
        <p:spPr bwMode="auto">
          <a:xfrm>
            <a:off x="4433888" y="2895600"/>
            <a:ext cx="1574149" cy="338554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CC00"/>
                </a:solidFill>
                <a:latin typeface="Helvetica" pitchFamily="124" charset="0"/>
              </a:rPr>
              <a:t>Topic: </a:t>
            </a:r>
            <a:r>
              <a:rPr lang="en-US" sz="1600" dirty="0" smtClean="0">
                <a:solidFill>
                  <a:srgbClr val="00CC00"/>
                </a:solidFill>
                <a:latin typeface="Helvetica" pitchFamily="124" charset="0"/>
              </a:rPr>
              <a:t>Learning</a:t>
            </a:r>
            <a:endParaRPr lang="en-US" sz="1600" dirty="0">
              <a:solidFill>
                <a:srgbClr val="00CC00"/>
              </a:solidFill>
              <a:latin typeface="Helvetica" pitchFamily="124" charset="0"/>
            </a:endParaRPr>
          </a:p>
        </p:txBody>
      </p:sp>
      <p:sp>
        <p:nvSpPr>
          <p:cNvPr id="201772" name="Text Box 44"/>
          <p:cNvSpPr txBox="1">
            <a:spLocks noChangeArrowheads="1"/>
          </p:cNvSpPr>
          <p:nvPr/>
        </p:nvSpPr>
        <p:spPr bwMode="auto">
          <a:xfrm>
            <a:off x="6503988" y="3429000"/>
            <a:ext cx="1176337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CC00"/>
                </a:solidFill>
                <a:latin typeface="Helvetica" pitchFamily="124" charset="0"/>
              </a:rPr>
              <a:t>Topic: BNs</a:t>
            </a:r>
          </a:p>
        </p:txBody>
      </p:sp>
      <p:cxnSp>
        <p:nvCxnSpPr>
          <p:cNvPr id="201775" name="AutoShape 47"/>
          <p:cNvCxnSpPr>
            <a:cxnSpLocks noChangeShapeType="1"/>
            <a:stCxn id="0" idx="3"/>
            <a:endCxn id="201948" idx="2"/>
          </p:cNvCxnSpPr>
          <p:nvPr/>
        </p:nvCxnSpPr>
        <p:spPr bwMode="auto">
          <a:xfrm flipV="1">
            <a:off x="6248400" y="4673600"/>
            <a:ext cx="727075" cy="930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01776" name="Text Box 48"/>
          <p:cNvSpPr txBox="1">
            <a:spLocks noChangeArrowheads="1"/>
          </p:cNvSpPr>
          <p:nvPr/>
        </p:nvSpPr>
        <p:spPr bwMode="auto">
          <a:xfrm>
            <a:off x="6553200" y="510540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AuthorOf</a:t>
            </a:r>
          </a:p>
        </p:txBody>
      </p:sp>
      <p:cxnSp>
        <p:nvCxnSpPr>
          <p:cNvPr id="201784" name="AutoShape 56"/>
          <p:cNvCxnSpPr>
            <a:cxnSpLocks noChangeShapeType="1"/>
            <a:stCxn id="0" idx="2"/>
            <a:endCxn id="201870" idx="0"/>
          </p:cNvCxnSpPr>
          <p:nvPr/>
        </p:nvCxnSpPr>
        <p:spPr bwMode="auto">
          <a:xfrm flipH="1">
            <a:off x="2433638" y="2205038"/>
            <a:ext cx="309562" cy="939800"/>
          </a:xfrm>
          <a:prstGeom prst="straightConnector1">
            <a:avLst/>
          </a:prstGeom>
          <a:noFill/>
          <a:ln w="25400">
            <a:solidFill>
              <a:srgbClr val="FF3300"/>
            </a:solidFill>
            <a:round/>
            <a:headEnd/>
            <a:tailEnd type="triangle" w="lg" len="lg"/>
          </a:ln>
          <a:effectLst/>
        </p:spPr>
      </p:cxnSp>
      <p:grpSp>
        <p:nvGrpSpPr>
          <p:cNvPr id="2" name="Group 144"/>
          <p:cNvGrpSpPr>
            <a:grpSpLocks/>
          </p:cNvGrpSpPr>
          <p:nvPr/>
        </p:nvGrpSpPr>
        <p:grpSpPr bwMode="auto">
          <a:xfrm rot="1416472">
            <a:off x="1943100" y="3114675"/>
            <a:ext cx="685800" cy="742950"/>
            <a:chOff x="1224" y="1962"/>
            <a:chExt cx="432" cy="468"/>
          </a:xfrm>
        </p:grpSpPr>
        <p:grpSp>
          <p:nvGrpSpPr>
            <p:cNvPr id="3" name="Group 125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201854" name="Rectangle 126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55" name="Rectangle 127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56" name="Line 128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57" name="Line 129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58" name="Line 130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59" name="Rectangle 131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60" name="Line 132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1" name="Line 133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2" name="Line 134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3" name="Line 135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4" name="Rectangle 136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65" name="Line 137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6" name="Line 138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7" name="Line 139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8" name="Line 140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69" name="Line 141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870" name="Rectangle 142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5"/>
          <p:cNvGrpSpPr>
            <a:grpSpLocks/>
          </p:cNvGrpSpPr>
          <p:nvPr/>
        </p:nvGrpSpPr>
        <p:grpSpPr bwMode="auto">
          <a:xfrm rot="1514437">
            <a:off x="3733800" y="3962400"/>
            <a:ext cx="685800" cy="742950"/>
            <a:chOff x="1224" y="1962"/>
            <a:chExt cx="432" cy="468"/>
          </a:xfrm>
        </p:grpSpPr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201875" name="Rectangle 147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76" name="Rectangle 148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77" name="Line 149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78" name="Line 150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79" name="Line 151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0" name="Rectangle 152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81" name="Line 153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2" name="Line 154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3" name="Line 155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4" name="Line 156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5" name="Rectangle 157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86" name="Line 158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7" name="Line 159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8" name="Line 160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89" name="Line 161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90" name="Line 162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891" name="Rectangle 163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83"/>
          <p:cNvGrpSpPr>
            <a:grpSpLocks/>
          </p:cNvGrpSpPr>
          <p:nvPr/>
        </p:nvGrpSpPr>
        <p:grpSpPr bwMode="auto">
          <a:xfrm rot="1471450">
            <a:off x="6858000" y="2743200"/>
            <a:ext cx="685800" cy="742950"/>
            <a:chOff x="1224" y="1962"/>
            <a:chExt cx="432" cy="468"/>
          </a:xfrm>
        </p:grpSpPr>
        <p:grpSp>
          <p:nvGrpSpPr>
            <p:cNvPr id="7" name="Group 184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201913" name="Rectangle 185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14" name="Rectangle 186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15" name="Line 187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16" name="Line 188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17" name="Line 189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18" name="Rectangle 190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19" name="Line 191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0" name="Line 192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1" name="Line 193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2" name="Line 194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3" name="Rectangle 195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24" name="Line 196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5" name="Line 197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6" name="Line 198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7" name="Line 199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28" name="Line 200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929" name="Rectangle 201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02"/>
          <p:cNvGrpSpPr>
            <a:grpSpLocks/>
          </p:cNvGrpSpPr>
          <p:nvPr/>
        </p:nvGrpSpPr>
        <p:grpSpPr bwMode="auto">
          <a:xfrm rot="1411746">
            <a:off x="6781800" y="3962400"/>
            <a:ext cx="685800" cy="742950"/>
            <a:chOff x="1224" y="1962"/>
            <a:chExt cx="432" cy="468"/>
          </a:xfrm>
        </p:grpSpPr>
        <p:grpSp>
          <p:nvGrpSpPr>
            <p:cNvPr id="9" name="Group 203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201932" name="Rectangle 204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33" name="Rectangle 205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34" name="Line 206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35" name="Line 207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36" name="Line 208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37" name="Rectangle 209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38" name="Line 210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39" name="Line 211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0" name="Line 212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1" name="Line 213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2" name="Rectangle 214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43" name="Line 215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4" name="Line 216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5" name="Line 217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6" name="Line 218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47" name="Line 219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948" name="Rectangle 220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223"/>
          <p:cNvGrpSpPr>
            <a:grpSpLocks/>
          </p:cNvGrpSpPr>
          <p:nvPr/>
        </p:nvGrpSpPr>
        <p:grpSpPr bwMode="auto">
          <a:xfrm>
            <a:off x="3962400" y="2819400"/>
            <a:ext cx="636588" cy="630238"/>
            <a:chOff x="2496" y="1008"/>
            <a:chExt cx="401" cy="397"/>
          </a:xfrm>
        </p:grpSpPr>
        <p:grpSp>
          <p:nvGrpSpPr>
            <p:cNvPr id="11" name="Group 165"/>
            <p:cNvGrpSpPr>
              <a:grpSpLocks/>
            </p:cNvGrpSpPr>
            <p:nvPr/>
          </p:nvGrpSpPr>
          <p:grpSpPr bwMode="auto">
            <a:xfrm rot="1383123">
              <a:off x="2544" y="1008"/>
              <a:ext cx="353" cy="397"/>
              <a:chOff x="2227" y="3642"/>
              <a:chExt cx="353" cy="397"/>
            </a:xfrm>
          </p:grpSpPr>
          <p:sp>
            <p:nvSpPr>
              <p:cNvPr id="201894" name="Rectangle 166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95" name="Rectangle 167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896" name="Line 168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97" name="Line 169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98" name="Line 170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899" name="Rectangle 171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00" name="Line 172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1" name="Line 173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2" name="Line 174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3" name="Line 175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4" name="Rectangle 176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905" name="Line 177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6" name="Line 178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7" name="Line 179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8" name="Line 180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909" name="Line 181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1950" name="Rectangle 222"/>
            <p:cNvSpPr>
              <a:spLocks noChangeArrowheads="1"/>
            </p:cNvSpPr>
            <p:nvPr/>
          </p:nvSpPr>
          <p:spPr bwMode="auto">
            <a:xfrm>
              <a:off x="2496" y="1008"/>
              <a:ext cx="384" cy="3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56" grpId="0"/>
      <p:bldP spid="201757" grpId="0"/>
      <p:bldP spid="201758" grpId="0"/>
      <p:bldP spid="201759" grpId="0"/>
      <p:bldP spid="201760" grpId="0"/>
      <p:bldP spid="201761" grpId="0"/>
      <p:bldP spid="201762" grpId="0"/>
      <p:bldP spid="201764" grpId="0"/>
      <p:bldP spid="201765" grpId="0"/>
      <p:bldP spid="201766" grpId="0"/>
      <p:bldP spid="201767" grpId="0"/>
      <p:bldP spid="201768" grpId="0"/>
      <p:bldP spid="201769" grpId="0"/>
      <p:bldP spid="201770" grpId="0"/>
      <p:bldP spid="201771" grpId="0"/>
      <p:bldP spid="201772" grpId="0"/>
      <p:bldP spid="20177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47870-5BD2-4799-8012-1A88300C2722}" type="slidenum">
              <a:rPr lang="en-US"/>
              <a:pPr/>
              <a:t>20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of Random Variables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random</a:t>
            </a:r>
            <a:r>
              <a:rPr lang="en-US" dirty="0"/>
              <a:t> functions, have </a:t>
            </a:r>
            <a:r>
              <a:rPr lang="en-US" dirty="0" smtClean="0"/>
              <a:t>random variable </a:t>
            </a:r>
            <a:r>
              <a:rPr lang="en-US" dirty="0"/>
              <a:t>for each </a:t>
            </a:r>
            <a:r>
              <a:rPr lang="en-US" dirty="0" err="1"/>
              <a:t>tuple</a:t>
            </a:r>
            <a:r>
              <a:rPr lang="en-US" dirty="0"/>
              <a:t> of argument objects</a:t>
            </a:r>
          </a:p>
        </p:txBody>
      </p:sp>
      <p:sp>
        <p:nvSpPr>
          <p:cNvPr id="563210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7543800" cy="7016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Researcher: </a:t>
            </a:r>
            <a:r>
              <a:rPr lang="en-US">
                <a:solidFill>
                  <a:srgbClr val="3333CC"/>
                </a:solidFill>
              </a:rPr>
              <a:t>Smith, Jones</a:t>
            </a:r>
            <a:r>
              <a:rPr lang="en-US"/>
              <a:t>    Paper: </a:t>
            </a:r>
            <a:r>
              <a:rPr lang="en-US">
                <a:solidFill>
                  <a:srgbClr val="3333CC"/>
                </a:solidFill>
              </a:rPr>
              <a:t>Smith98a, Smith00, Jones00</a:t>
            </a:r>
            <a:r>
              <a:rPr lang="en-US"/>
              <a:t/>
            </a:r>
            <a:br>
              <a:rPr lang="en-US"/>
            </a:br>
            <a:r>
              <a:rPr lang="en-US"/>
              <a:t>WordPos: </a:t>
            </a:r>
            <a:r>
              <a:rPr lang="en-US">
                <a:solidFill>
                  <a:srgbClr val="3333CC"/>
                </a:solidFill>
              </a:rPr>
              <a:t>Smith98a_1, …, Smith98a_3212, Smith00_1</a:t>
            </a:r>
            <a:r>
              <a:rPr lang="en-US"/>
              <a:t>, etc.</a:t>
            </a:r>
            <a:endParaRPr lang="en-US">
              <a:solidFill>
                <a:srgbClr val="3333CC"/>
              </a:solidFill>
            </a:endParaRPr>
          </a:p>
        </p:txBody>
      </p:sp>
      <p:sp>
        <p:nvSpPr>
          <p:cNvPr id="563211" name="Oval 11"/>
          <p:cNvSpPr>
            <a:spLocks noChangeArrowheads="1"/>
          </p:cNvSpPr>
          <p:nvPr/>
        </p:nvSpPr>
        <p:spPr bwMode="auto">
          <a:xfrm>
            <a:off x="2667000" y="3581400"/>
            <a:ext cx="1676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Specialty(Smith)</a:t>
            </a:r>
          </a:p>
        </p:txBody>
      </p:sp>
      <p:sp>
        <p:nvSpPr>
          <p:cNvPr id="563212" name="Oval 12"/>
          <p:cNvSpPr>
            <a:spLocks noChangeArrowheads="1"/>
          </p:cNvSpPr>
          <p:nvPr/>
        </p:nvSpPr>
        <p:spPr bwMode="auto">
          <a:xfrm>
            <a:off x="4572000" y="3581400"/>
            <a:ext cx="1676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Specialty(Jones)</a:t>
            </a:r>
          </a:p>
        </p:txBody>
      </p:sp>
      <p:sp>
        <p:nvSpPr>
          <p:cNvPr id="563213" name="Oval 13"/>
          <p:cNvSpPr>
            <a:spLocks noChangeArrowheads="1"/>
          </p:cNvSpPr>
          <p:nvPr/>
        </p:nvSpPr>
        <p:spPr bwMode="auto">
          <a:xfrm>
            <a:off x="2362200" y="4114800"/>
            <a:ext cx="1676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Topic(Smith98a)</a:t>
            </a:r>
          </a:p>
        </p:txBody>
      </p:sp>
      <p:sp>
        <p:nvSpPr>
          <p:cNvPr id="563214" name="Oval 14"/>
          <p:cNvSpPr>
            <a:spLocks noChangeArrowheads="1"/>
          </p:cNvSpPr>
          <p:nvPr/>
        </p:nvSpPr>
        <p:spPr bwMode="auto">
          <a:xfrm>
            <a:off x="4343400" y="4114800"/>
            <a:ext cx="1676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Topic(Smith00)</a:t>
            </a:r>
          </a:p>
        </p:txBody>
      </p:sp>
      <p:sp>
        <p:nvSpPr>
          <p:cNvPr id="563215" name="Oval 15"/>
          <p:cNvSpPr>
            <a:spLocks noChangeArrowheads="1"/>
          </p:cNvSpPr>
          <p:nvPr/>
        </p:nvSpPr>
        <p:spPr bwMode="auto">
          <a:xfrm>
            <a:off x="6324600" y="4114800"/>
            <a:ext cx="1676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Topic(Jones00)</a:t>
            </a:r>
          </a:p>
        </p:txBody>
      </p:sp>
      <p:sp>
        <p:nvSpPr>
          <p:cNvPr id="563216" name="Oval 16"/>
          <p:cNvSpPr>
            <a:spLocks noChangeArrowheads="1"/>
          </p:cNvSpPr>
          <p:nvPr/>
        </p:nvSpPr>
        <p:spPr bwMode="auto">
          <a:xfrm>
            <a:off x="2514600" y="4648200"/>
            <a:ext cx="26670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WordAt(Smith98a_1)</a:t>
            </a:r>
          </a:p>
        </p:txBody>
      </p:sp>
      <p:sp>
        <p:nvSpPr>
          <p:cNvPr id="563217" name="Oval 17"/>
          <p:cNvSpPr>
            <a:spLocks noChangeArrowheads="1"/>
          </p:cNvSpPr>
          <p:nvPr/>
        </p:nvSpPr>
        <p:spPr bwMode="auto">
          <a:xfrm>
            <a:off x="5791200" y="4648200"/>
            <a:ext cx="2819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WordAt(Smith98a_3212)</a:t>
            </a:r>
          </a:p>
        </p:txBody>
      </p:sp>
      <p:sp>
        <p:nvSpPr>
          <p:cNvPr id="563218" name="Oval 18"/>
          <p:cNvSpPr>
            <a:spLocks noChangeArrowheads="1"/>
          </p:cNvSpPr>
          <p:nvPr/>
        </p:nvSpPr>
        <p:spPr bwMode="auto">
          <a:xfrm>
            <a:off x="2514600" y="5181600"/>
            <a:ext cx="26670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WordAt(Smith00_1)</a:t>
            </a:r>
          </a:p>
        </p:txBody>
      </p:sp>
      <p:sp>
        <p:nvSpPr>
          <p:cNvPr id="563219" name="Oval 19"/>
          <p:cNvSpPr>
            <a:spLocks noChangeArrowheads="1"/>
          </p:cNvSpPr>
          <p:nvPr/>
        </p:nvSpPr>
        <p:spPr bwMode="auto">
          <a:xfrm>
            <a:off x="5791200" y="5181600"/>
            <a:ext cx="2819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WordAt(Smith00_2774)</a:t>
            </a:r>
          </a:p>
        </p:txBody>
      </p:sp>
      <p:sp>
        <p:nvSpPr>
          <p:cNvPr id="563220" name="Oval 20"/>
          <p:cNvSpPr>
            <a:spLocks noChangeArrowheads="1"/>
          </p:cNvSpPr>
          <p:nvPr/>
        </p:nvSpPr>
        <p:spPr bwMode="auto">
          <a:xfrm>
            <a:off x="2514600" y="5715000"/>
            <a:ext cx="26670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WordAt(Jones00_1)</a:t>
            </a:r>
          </a:p>
        </p:txBody>
      </p:sp>
      <p:sp>
        <p:nvSpPr>
          <p:cNvPr id="563221" name="Oval 21"/>
          <p:cNvSpPr>
            <a:spLocks noChangeArrowheads="1"/>
          </p:cNvSpPr>
          <p:nvPr/>
        </p:nvSpPr>
        <p:spPr bwMode="auto">
          <a:xfrm>
            <a:off x="5791200" y="5715000"/>
            <a:ext cx="28194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WordAt(Jones00_4893)</a:t>
            </a:r>
          </a:p>
        </p:txBody>
      </p:sp>
      <p:sp>
        <p:nvSpPr>
          <p:cNvPr id="563222" name="Text Box 22"/>
          <p:cNvSpPr txBox="1">
            <a:spLocks noChangeArrowheads="1"/>
          </p:cNvSpPr>
          <p:nvPr/>
        </p:nvSpPr>
        <p:spPr bwMode="auto">
          <a:xfrm>
            <a:off x="5226050" y="4572000"/>
            <a:ext cx="48895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563223" name="Text Box 23"/>
          <p:cNvSpPr txBox="1">
            <a:spLocks noChangeArrowheads="1"/>
          </p:cNvSpPr>
          <p:nvPr/>
        </p:nvSpPr>
        <p:spPr bwMode="auto">
          <a:xfrm>
            <a:off x="5226050" y="5105400"/>
            <a:ext cx="48895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563224" name="Text Box 24"/>
          <p:cNvSpPr txBox="1">
            <a:spLocks noChangeArrowheads="1"/>
          </p:cNvSpPr>
          <p:nvPr/>
        </p:nvSpPr>
        <p:spPr bwMode="auto">
          <a:xfrm>
            <a:off x="5226050" y="5638800"/>
            <a:ext cx="488950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563225" name="Text Box 25"/>
          <p:cNvSpPr txBox="1">
            <a:spLocks noChangeArrowheads="1"/>
          </p:cNvSpPr>
          <p:nvPr/>
        </p:nvSpPr>
        <p:spPr bwMode="auto">
          <a:xfrm>
            <a:off x="990600" y="3581400"/>
            <a:ext cx="14478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/>
              <a:t>Specialty:</a:t>
            </a:r>
          </a:p>
        </p:txBody>
      </p:sp>
      <p:sp>
        <p:nvSpPr>
          <p:cNvPr id="563226" name="Text Box 26"/>
          <p:cNvSpPr txBox="1">
            <a:spLocks noChangeArrowheads="1"/>
          </p:cNvSpPr>
          <p:nvPr/>
        </p:nvSpPr>
        <p:spPr bwMode="auto">
          <a:xfrm>
            <a:off x="990600" y="4098925"/>
            <a:ext cx="14478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/>
              <a:t>Topic:</a:t>
            </a:r>
          </a:p>
        </p:txBody>
      </p:sp>
      <p:sp>
        <p:nvSpPr>
          <p:cNvPr id="563227" name="Text Box 27"/>
          <p:cNvSpPr txBox="1">
            <a:spLocks noChangeArrowheads="1"/>
          </p:cNvSpPr>
          <p:nvPr/>
        </p:nvSpPr>
        <p:spPr bwMode="auto">
          <a:xfrm>
            <a:off x="990600" y="4632325"/>
            <a:ext cx="14478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/>
              <a:t>WordAt: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11" grpId="0" animBg="1"/>
      <p:bldP spid="563212" grpId="0" animBg="1"/>
      <p:bldP spid="563213" grpId="0" animBg="1"/>
      <p:bldP spid="563214" grpId="0" animBg="1"/>
      <p:bldP spid="563215" grpId="0" animBg="1"/>
      <p:bldP spid="563216" grpId="0" animBg="1"/>
      <p:bldP spid="563217" grpId="0" animBg="1"/>
      <p:bldP spid="563218" grpId="0" animBg="1"/>
      <p:bldP spid="563219" grpId="0" animBg="1"/>
      <p:bldP spid="563220" grpId="0" animBg="1"/>
      <p:bldP spid="563221" grpId="0" animBg="1"/>
      <p:bldP spid="563222" grpId="0"/>
      <p:bldP spid="563223" grpId="0"/>
      <p:bldP spid="563224" grpId="0"/>
      <p:bldP spid="563225" grpId="0"/>
      <p:bldP spid="563226" grpId="0"/>
      <p:bldP spid="5632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CBC49-9580-475A-A4F6-932CC66C1BCE}" type="slidenum">
              <a:rPr lang="en-US"/>
              <a:pPr/>
              <a:t>21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Dependency Statements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669925" y="1795463"/>
            <a:ext cx="6080125" cy="366712"/>
            <a:chOff x="422" y="1131"/>
            <a:chExt cx="3830" cy="231"/>
          </a:xfrm>
        </p:grpSpPr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422" y="1131"/>
              <a:ext cx="132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Specialty(r) ~</a:t>
              </a:r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1728" y="1131"/>
              <a:ext cx="252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TabularCPD[[0.5, 0.3, 0.2]];</a:t>
              </a:r>
            </a:p>
          </p:txBody>
        </p:sp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669925" y="2609850"/>
            <a:ext cx="6099175" cy="1192213"/>
            <a:chOff x="422" y="1644"/>
            <a:chExt cx="3842" cy="751"/>
          </a:xfrm>
        </p:grpSpPr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422" y="1644"/>
              <a:ext cx="97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Topic(p) ~</a:t>
              </a:r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1396" y="1645"/>
              <a:ext cx="2868" cy="7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TabularCPD[[0.90, 0.01, 0.09],</a:t>
              </a:r>
            </a:p>
            <a:p>
              <a:r>
                <a:rPr lang="en-US" sz="1800" b="1">
                  <a:latin typeface="Courier New" pitchFamily="49" charset="0"/>
                </a:rPr>
                <a:t>           [0.02, 0.85, 0.13],</a:t>
              </a:r>
            </a:p>
            <a:p>
              <a:r>
                <a:rPr lang="en-US" sz="1800" b="1">
                  <a:latin typeface="Courier New" pitchFamily="49" charset="0"/>
                </a:rPr>
                <a:t>           [0.10, 0.10, 0.80]]</a:t>
              </a:r>
            </a:p>
            <a:p>
              <a:r>
                <a:rPr lang="en-US" sz="1800" b="1">
                  <a:latin typeface="Courier New" pitchFamily="49" charset="0"/>
                </a:rPr>
                <a:t>    (Specialty(FirstAuthor(p)));</a:t>
              </a:r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669925" y="4903788"/>
            <a:ext cx="7413625" cy="1192212"/>
            <a:chOff x="422" y="3089"/>
            <a:chExt cx="4670" cy="751"/>
          </a:xfrm>
        </p:grpSpPr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422" y="3089"/>
              <a:ext cx="114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WordAt(wp) ~</a:t>
              </a: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1536" y="3090"/>
              <a:ext cx="3556" cy="7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TabularCPD[[0.03,..., 0.02, 0.001,...],</a:t>
              </a:r>
            </a:p>
            <a:p>
              <a:r>
                <a:rPr lang="en-US" sz="1800" b="1">
                  <a:latin typeface="Courier New" pitchFamily="49" charset="0"/>
                </a:rPr>
                <a:t>           [0.03,..., 0.001, 0.02,...],</a:t>
              </a:r>
            </a:p>
            <a:p>
              <a:r>
                <a:rPr lang="en-US" sz="1800" b="1">
                  <a:latin typeface="Courier New" pitchFamily="49" charset="0"/>
                </a:rPr>
                <a:t>           [0.03,..., 0.003, 0.003,...]]</a:t>
              </a:r>
            </a:p>
            <a:p>
              <a:r>
                <a:rPr lang="en-US" sz="1800" b="1">
                  <a:latin typeface="Courier New" pitchFamily="49" charset="0"/>
                </a:rPr>
                <a:t>  (Topic(Doc(wp)));</a:t>
              </a:r>
            </a:p>
          </p:txBody>
        </p:sp>
      </p:grp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4403725" y="1524000"/>
            <a:ext cx="2206625" cy="366713"/>
            <a:chOff x="2774" y="960"/>
            <a:chExt cx="1390" cy="231"/>
          </a:xfrm>
        </p:grpSpPr>
        <p:sp>
          <p:nvSpPr>
            <p:cNvPr id="21552" name="Text Box 48"/>
            <p:cNvSpPr txBox="1">
              <a:spLocks noChangeArrowheads="1"/>
            </p:cNvSpPr>
            <p:nvPr/>
          </p:nvSpPr>
          <p:spPr bwMode="auto">
            <a:xfrm>
              <a:off x="2774" y="960"/>
              <a:ext cx="38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BNs</a:t>
              </a:r>
            </a:p>
          </p:txBody>
        </p:sp>
        <p:sp>
          <p:nvSpPr>
            <p:cNvPr id="21554" name="Text Box 50"/>
            <p:cNvSpPr txBox="1">
              <a:spLocks noChangeArrowheads="1"/>
            </p:cNvSpPr>
            <p:nvPr/>
          </p:nvSpPr>
          <p:spPr bwMode="auto">
            <a:xfrm>
              <a:off x="3252" y="960"/>
              <a:ext cx="30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RL</a:t>
              </a:r>
            </a:p>
          </p:txBody>
        </p:sp>
        <p:sp>
          <p:nvSpPr>
            <p:cNvPr id="21555" name="Text Box 51"/>
            <p:cNvSpPr txBox="1">
              <a:spLocks noChangeArrowheads="1"/>
            </p:cNvSpPr>
            <p:nvPr/>
          </p:nvSpPr>
          <p:spPr bwMode="auto">
            <a:xfrm>
              <a:off x="3600" y="960"/>
              <a:ext cx="56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Theory</a:t>
              </a:r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3962400" y="2300288"/>
            <a:ext cx="2438400" cy="366712"/>
            <a:chOff x="2496" y="1449"/>
            <a:chExt cx="1536" cy="231"/>
          </a:xfrm>
        </p:grpSpPr>
        <p:sp>
          <p:nvSpPr>
            <p:cNvPr id="21556" name="Text Box 52"/>
            <p:cNvSpPr txBox="1">
              <a:spLocks noChangeArrowheads="1"/>
            </p:cNvSpPr>
            <p:nvPr/>
          </p:nvSpPr>
          <p:spPr bwMode="auto">
            <a:xfrm>
              <a:off x="2496" y="1449"/>
              <a:ext cx="38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BNs</a:t>
              </a:r>
            </a:p>
          </p:txBody>
        </p:sp>
        <p:sp>
          <p:nvSpPr>
            <p:cNvPr id="21557" name="Text Box 53"/>
            <p:cNvSpPr txBox="1">
              <a:spLocks noChangeArrowheads="1"/>
            </p:cNvSpPr>
            <p:nvPr/>
          </p:nvSpPr>
          <p:spPr bwMode="auto">
            <a:xfrm>
              <a:off x="3060" y="1449"/>
              <a:ext cx="30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RL</a:t>
              </a:r>
            </a:p>
          </p:txBody>
        </p:sp>
        <p:sp>
          <p:nvSpPr>
            <p:cNvPr id="21558" name="Text Box 54"/>
            <p:cNvSpPr txBox="1">
              <a:spLocks noChangeArrowheads="1"/>
            </p:cNvSpPr>
            <p:nvPr/>
          </p:nvSpPr>
          <p:spPr bwMode="auto">
            <a:xfrm>
              <a:off x="3468" y="1449"/>
              <a:ext cx="56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3333CC"/>
                  </a:solidFill>
                </a:rPr>
                <a:t>Theory</a:t>
              </a:r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6858000" y="2514600"/>
            <a:ext cx="1143000" cy="990600"/>
            <a:chOff x="4320" y="1584"/>
            <a:chExt cx="720" cy="624"/>
          </a:xfrm>
        </p:grpSpPr>
        <p:sp>
          <p:nvSpPr>
            <p:cNvPr id="21559" name="Text Box 55"/>
            <p:cNvSpPr txBox="1">
              <a:spLocks noChangeArrowheads="1"/>
            </p:cNvSpPr>
            <p:nvPr/>
          </p:nvSpPr>
          <p:spPr bwMode="auto">
            <a:xfrm>
              <a:off x="4320" y="1584"/>
              <a:ext cx="67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BNs</a:t>
              </a:r>
            </a:p>
          </p:txBody>
        </p:sp>
        <p:sp>
          <p:nvSpPr>
            <p:cNvPr id="21560" name="Text Box 56"/>
            <p:cNvSpPr txBox="1">
              <a:spLocks noChangeArrowheads="1"/>
            </p:cNvSpPr>
            <p:nvPr/>
          </p:nvSpPr>
          <p:spPr bwMode="auto">
            <a:xfrm>
              <a:off x="4320" y="1766"/>
              <a:ext cx="576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RL</a:t>
              </a:r>
            </a:p>
          </p:txBody>
        </p:sp>
        <p:sp>
          <p:nvSpPr>
            <p:cNvPr id="21561" name="Text Box 57"/>
            <p:cNvSpPr txBox="1">
              <a:spLocks noChangeArrowheads="1"/>
            </p:cNvSpPr>
            <p:nvPr/>
          </p:nvSpPr>
          <p:spPr bwMode="auto">
            <a:xfrm>
              <a:off x="4320" y="1958"/>
              <a:ext cx="72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Theory</a:t>
              </a:r>
            </a:p>
          </p:txBody>
        </p: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3048000" y="3810000"/>
            <a:ext cx="5646738" cy="609600"/>
            <a:chOff x="1920" y="2400"/>
            <a:chExt cx="3557" cy="384"/>
          </a:xfrm>
        </p:grpSpPr>
        <p:sp>
          <p:nvSpPr>
            <p:cNvPr id="21533" name="Text Box 29"/>
            <p:cNvSpPr txBox="1">
              <a:spLocks noChangeArrowheads="1"/>
            </p:cNvSpPr>
            <p:nvPr/>
          </p:nvSpPr>
          <p:spPr bwMode="auto">
            <a:xfrm>
              <a:off x="3084" y="2553"/>
              <a:ext cx="2393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Helvetica" pitchFamily="124" charset="0"/>
                </a:rPr>
                <a:t>Logical term identifying parent node</a:t>
              </a:r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 flipH="1" flipV="1">
              <a:off x="2928" y="2505"/>
              <a:ext cx="182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AutoShape 32"/>
            <p:cNvSpPr>
              <a:spLocks/>
            </p:cNvSpPr>
            <p:nvPr/>
          </p:nvSpPr>
          <p:spPr bwMode="auto">
            <a:xfrm rot="-5400000">
              <a:off x="2928" y="1392"/>
              <a:ext cx="48" cy="2064"/>
            </a:xfrm>
            <a:prstGeom prst="leftBrace">
              <a:avLst>
                <a:gd name="adj1" fmla="val 358333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4187825" y="4616450"/>
            <a:ext cx="3640138" cy="352425"/>
            <a:chOff x="2638" y="2908"/>
            <a:chExt cx="2293" cy="222"/>
          </a:xfrm>
        </p:grpSpPr>
        <p:sp>
          <p:nvSpPr>
            <p:cNvPr id="21562" name="Text Box 58"/>
            <p:cNvSpPr txBox="1">
              <a:spLocks noChangeArrowheads="1"/>
            </p:cNvSpPr>
            <p:nvPr/>
          </p:nvSpPr>
          <p:spPr bwMode="auto">
            <a:xfrm>
              <a:off x="2638" y="2918"/>
              <a:ext cx="29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the</a:t>
              </a:r>
            </a:p>
          </p:txBody>
        </p:sp>
        <p:sp>
          <p:nvSpPr>
            <p:cNvPr id="21563" name="Text Box 59"/>
            <p:cNvSpPr txBox="1">
              <a:spLocks noChangeArrowheads="1"/>
            </p:cNvSpPr>
            <p:nvPr/>
          </p:nvSpPr>
          <p:spPr bwMode="auto">
            <a:xfrm>
              <a:off x="3408" y="2911"/>
              <a:ext cx="64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Bayesian</a:t>
              </a:r>
            </a:p>
          </p:txBody>
        </p:sp>
        <p:sp>
          <p:nvSpPr>
            <p:cNvPr id="21564" name="Text Box 60"/>
            <p:cNvSpPr txBox="1">
              <a:spLocks noChangeArrowheads="1"/>
            </p:cNvSpPr>
            <p:nvPr/>
          </p:nvSpPr>
          <p:spPr bwMode="auto">
            <a:xfrm>
              <a:off x="4032" y="2908"/>
              <a:ext cx="89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reinforcement</a:t>
              </a:r>
            </a:p>
          </p:txBody>
        </p:sp>
      </p:grp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7924800" y="4800600"/>
            <a:ext cx="1143000" cy="990600"/>
            <a:chOff x="4992" y="3024"/>
            <a:chExt cx="720" cy="624"/>
          </a:xfrm>
        </p:grpSpPr>
        <p:sp>
          <p:nvSpPr>
            <p:cNvPr id="21566" name="Text Box 62"/>
            <p:cNvSpPr txBox="1">
              <a:spLocks noChangeArrowheads="1"/>
            </p:cNvSpPr>
            <p:nvPr/>
          </p:nvSpPr>
          <p:spPr bwMode="auto">
            <a:xfrm>
              <a:off x="4992" y="3024"/>
              <a:ext cx="67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BNs</a:t>
              </a:r>
            </a:p>
          </p:txBody>
        </p:sp>
        <p:sp>
          <p:nvSpPr>
            <p:cNvPr id="21567" name="Text Box 63"/>
            <p:cNvSpPr txBox="1">
              <a:spLocks noChangeArrowheads="1"/>
            </p:cNvSpPr>
            <p:nvPr/>
          </p:nvSpPr>
          <p:spPr bwMode="auto">
            <a:xfrm>
              <a:off x="4992" y="3206"/>
              <a:ext cx="576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RL</a:t>
              </a:r>
            </a:p>
          </p:txBody>
        </p:sp>
        <p:sp>
          <p:nvSpPr>
            <p:cNvPr id="21568" name="Text Box 64"/>
            <p:cNvSpPr txBox="1">
              <a:spLocks noChangeArrowheads="1"/>
            </p:cNvSpPr>
            <p:nvPr/>
          </p:nvSpPr>
          <p:spPr bwMode="auto">
            <a:xfrm>
              <a:off x="4992" y="3398"/>
              <a:ext cx="72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3333CC"/>
                  </a:solidFill>
                </a:rPr>
                <a:t>| Theory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ECE8-6E57-4C88-A1C0-7ED7B270FC1E}" type="slidenum">
              <a:rPr lang="en-US"/>
              <a:pPr/>
              <a:t>22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Numbers of Parents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/>
              <a:t>What if we allow multiple authors?</a:t>
            </a:r>
          </a:p>
          <a:p>
            <a:pPr lvl="1"/>
            <a:r>
              <a:rPr lang="en-US"/>
              <a:t>Let skeleton specify predicate AuthorOf(</a:t>
            </a:r>
            <a:r>
              <a:rPr lang="en-US" b="1" i="1"/>
              <a:t>r</a:t>
            </a:r>
            <a:r>
              <a:rPr lang="en-US"/>
              <a:t>, </a:t>
            </a:r>
            <a:r>
              <a:rPr lang="en-US" b="1" i="1"/>
              <a:t>p</a:t>
            </a:r>
            <a:r>
              <a:rPr lang="en-US"/>
              <a:t>)</a:t>
            </a:r>
          </a:p>
          <a:p>
            <a:r>
              <a:rPr lang="en-US"/>
              <a:t>Topic(</a:t>
            </a:r>
            <a:r>
              <a:rPr lang="en-US" b="1" i="1"/>
              <a:t>p</a:t>
            </a:r>
            <a:r>
              <a:rPr lang="en-US"/>
              <a:t>) now depends on specialties of </a:t>
            </a:r>
            <a:r>
              <a:rPr lang="en-US">
                <a:solidFill>
                  <a:srgbClr val="FF0000"/>
                </a:solidFill>
              </a:rPr>
              <a:t>multiple</a:t>
            </a:r>
            <a:r>
              <a:rPr lang="en-US"/>
              <a:t> authors</a:t>
            </a: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1676400" y="3810000"/>
            <a:ext cx="5715000" cy="46166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Number of parents depends on skeleton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F629-2773-42D9-BA2E-51C618B7E55B}" type="slidenum">
              <a:rPr lang="en-US"/>
              <a:pPr/>
              <a:t>23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Aggregate distributions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Aggregate values</a:t>
            </a:r>
          </a:p>
        </p:txBody>
      </p:sp>
      <p:sp>
        <p:nvSpPr>
          <p:cNvPr id="336900" name="Text Box 4"/>
          <p:cNvSpPr txBox="1">
            <a:spLocks noChangeArrowheads="1"/>
          </p:cNvSpPr>
          <p:nvPr/>
        </p:nvSpPr>
        <p:spPr bwMode="auto">
          <a:xfrm>
            <a:off x="685800" y="2647950"/>
            <a:ext cx="8239125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Topic(p) ~ TopicAggCPD({Specialty(r) for Researcher r : </a:t>
            </a:r>
            <a:br>
              <a:rPr lang="en-US" sz="1800" b="1">
                <a:latin typeface="Courier New" pitchFamily="49" charset="0"/>
              </a:rPr>
            </a:br>
            <a:r>
              <a:rPr lang="en-US" sz="1800" b="1">
                <a:latin typeface="Courier New" pitchFamily="49" charset="0"/>
              </a:rPr>
              <a:t>                                          AuthorOf(r, p)});</a:t>
            </a:r>
          </a:p>
        </p:txBody>
      </p:sp>
      <p:sp>
        <p:nvSpPr>
          <p:cNvPr id="336901" name="Text Box 5"/>
          <p:cNvSpPr txBox="1">
            <a:spLocks noChangeArrowheads="1"/>
          </p:cNvSpPr>
          <p:nvPr/>
        </p:nvSpPr>
        <p:spPr bwMode="auto">
          <a:xfrm>
            <a:off x="4876800" y="1981200"/>
            <a:ext cx="2909888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  <a:latin typeface="Helvetica" pitchFamily="124" charset="0"/>
              </a:rPr>
              <a:t>multiset defined by formula</a:t>
            </a:r>
          </a:p>
        </p:txBody>
      </p:sp>
      <p:sp>
        <p:nvSpPr>
          <p:cNvPr id="336902" name="AutoShape 6"/>
          <p:cNvSpPr>
            <a:spLocks/>
          </p:cNvSpPr>
          <p:nvPr/>
        </p:nvSpPr>
        <p:spPr bwMode="auto">
          <a:xfrm rot="5400000">
            <a:off x="6134100" y="266700"/>
            <a:ext cx="228600" cy="4572000"/>
          </a:xfrm>
          <a:prstGeom prst="leftBrace">
            <a:avLst>
              <a:gd name="adj1" fmla="val 166667"/>
              <a:gd name="adj2" fmla="val 49796"/>
            </a:avLst>
          </a:prstGeom>
          <a:noFill/>
          <a:ln w="25400">
            <a:solidFill>
              <a:srgbClr val="3333CC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3128963" y="3359150"/>
            <a:ext cx="5100637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  <a:latin typeface="Helvetica" pitchFamily="124" charset="0"/>
              </a:rPr>
              <a:t>mixture of distributions conditioned on individual </a:t>
            </a:r>
            <a:br>
              <a:rPr lang="en-US" sz="1800">
                <a:solidFill>
                  <a:srgbClr val="3333CC"/>
                </a:solidFill>
                <a:latin typeface="Helvetica" pitchFamily="124" charset="0"/>
              </a:rPr>
            </a:br>
            <a:r>
              <a:rPr lang="en-US" sz="1800">
                <a:solidFill>
                  <a:srgbClr val="3333CC"/>
                </a:solidFill>
                <a:latin typeface="Helvetica" pitchFamily="124" charset="0"/>
              </a:rPr>
              <a:t>elements of multiset [Taskar </a:t>
            </a:r>
            <a:r>
              <a:rPr lang="en-US" sz="1800" i="1">
                <a:solidFill>
                  <a:srgbClr val="3333CC"/>
                </a:solidFill>
                <a:latin typeface="Helvetica" pitchFamily="124" charset="0"/>
              </a:rPr>
              <a:t>et al</a:t>
            </a:r>
            <a:r>
              <a:rPr lang="en-US" sz="1800">
                <a:solidFill>
                  <a:srgbClr val="3333CC"/>
                </a:solidFill>
                <a:latin typeface="Helvetica" pitchFamily="124" charset="0"/>
              </a:rPr>
              <a:t>., IJCAI 2001]</a:t>
            </a:r>
          </a:p>
        </p:txBody>
      </p:sp>
      <p:sp>
        <p:nvSpPr>
          <p:cNvPr id="336904" name="Freeform 8"/>
          <p:cNvSpPr>
            <a:spLocks/>
          </p:cNvSpPr>
          <p:nvPr/>
        </p:nvSpPr>
        <p:spPr bwMode="auto">
          <a:xfrm>
            <a:off x="2667000" y="3009900"/>
            <a:ext cx="381000" cy="609600"/>
          </a:xfrm>
          <a:custGeom>
            <a:avLst/>
            <a:gdLst/>
            <a:ahLst/>
            <a:cxnLst>
              <a:cxn ang="0">
                <a:pos x="240" y="384"/>
              </a:cxn>
              <a:cxn ang="0">
                <a:pos x="48" y="240"/>
              </a:cxn>
              <a:cxn ang="0">
                <a:pos x="0" y="0"/>
              </a:cxn>
            </a:cxnLst>
            <a:rect l="0" t="0" r="r" b="b"/>
            <a:pathLst>
              <a:path w="240" h="384">
                <a:moveTo>
                  <a:pt x="240" y="384"/>
                </a:moveTo>
                <a:cubicBezTo>
                  <a:pt x="164" y="344"/>
                  <a:pt x="88" y="304"/>
                  <a:pt x="48" y="240"/>
                </a:cubicBezTo>
                <a:cubicBezTo>
                  <a:pt x="8" y="176"/>
                  <a:pt x="4" y="88"/>
                  <a:pt x="0" y="0"/>
                </a:cubicBezTo>
              </a:path>
            </a:pathLst>
          </a:custGeom>
          <a:noFill/>
          <a:ln w="25400" cap="flat" cmpd="sng">
            <a:solidFill>
              <a:srgbClr val="3333CC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609600" y="5162550"/>
            <a:ext cx="8512175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Topic(p) ~ TopicCPD(Mode({Specialty(r) for Researcher r : </a:t>
            </a:r>
            <a:br>
              <a:rPr lang="en-US" sz="1800" b="1">
                <a:latin typeface="Courier New" pitchFamily="49" charset="0"/>
              </a:rPr>
            </a:br>
            <a:r>
              <a:rPr lang="en-US" sz="1800" b="1">
                <a:latin typeface="Courier New" pitchFamily="49" charset="0"/>
              </a:rPr>
              <a:t>                                           AuthorOf(r, p)}));</a:t>
            </a:r>
          </a:p>
        </p:txBody>
      </p:sp>
      <p:sp>
        <p:nvSpPr>
          <p:cNvPr id="336906" name="AutoShape 10"/>
          <p:cNvSpPr>
            <a:spLocks/>
          </p:cNvSpPr>
          <p:nvPr/>
        </p:nvSpPr>
        <p:spPr bwMode="auto">
          <a:xfrm rot="5400000">
            <a:off x="3543300" y="4838700"/>
            <a:ext cx="228600" cy="609600"/>
          </a:xfrm>
          <a:prstGeom prst="leftBrace">
            <a:avLst>
              <a:gd name="adj1" fmla="val 22222"/>
              <a:gd name="adj2" fmla="val 49796"/>
            </a:avLst>
          </a:prstGeom>
          <a:noFill/>
          <a:ln w="25400">
            <a:solidFill>
              <a:srgbClr val="3333CC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907" name="Text Box 11"/>
          <p:cNvSpPr txBox="1">
            <a:spLocks noChangeArrowheads="1"/>
          </p:cNvSpPr>
          <p:nvPr/>
        </p:nvSpPr>
        <p:spPr bwMode="auto">
          <a:xfrm>
            <a:off x="4451350" y="4648200"/>
            <a:ext cx="22542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3333CC"/>
                </a:solidFill>
                <a:latin typeface="Helvetica" pitchFamily="124" charset="0"/>
              </a:rPr>
              <a:t>aggregation function</a:t>
            </a: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 flipH="1">
            <a:off x="3765550" y="4876800"/>
            <a:ext cx="685800" cy="7620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  <p:bldP spid="336900" grpId="0"/>
      <p:bldP spid="336901" grpId="0"/>
      <p:bldP spid="336902" grpId="0" animBg="1"/>
      <p:bldP spid="336903" grpId="0"/>
      <p:bldP spid="336904" grpId="0" animBg="1"/>
      <p:bldP spid="336905" grpId="0"/>
      <p:bldP spid="336906" grpId="0" animBg="1"/>
      <p:bldP spid="336907" grpId="0"/>
      <p:bldP spid="33690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7B5BC-8205-41C8-AA77-13F94E5D03BD}" type="slidenum">
              <a:rPr lang="en-US"/>
              <a:pPr/>
              <a:t>24</a:t>
            </a:fld>
            <a:endParaRPr lang="en-US"/>
          </a:p>
        </p:txBody>
      </p:sp>
      <p:pic>
        <p:nvPicPr>
          <p:cNvPr id="30802" name="Picture 82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6475" y="1371600"/>
            <a:ext cx="609600" cy="681038"/>
          </a:xfrm>
          <a:prstGeom prst="rect">
            <a:avLst/>
          </a:prstGeom>
          <a:noFill/>
        </p:spPr>
      </p:pic>
      <p:pic>
        <p:nvPicPr>
          <p:cNvPr id="30804" name="Picture 84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447800"/>
            <a:ext cx="609600" cy="681038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Semantics: Ground BN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267200" y="2330450"/>
            <a:ext cx="117792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FirstAuthor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7086600" y="2057400"/>
            <a:ext cx="117792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FirstAuthor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117850" y="1371600"/>
            <a:ext cx="4762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R1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6705600" y="1371600"/>
            <a:ext cx="4762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R2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2098675" y="2667000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P1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4953000" y="2743200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7620000" y="2590800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P3</a:t>
            </a:r>
          </a:p>
        </p:txBody>
      </p:sp>
      <p:sp>
        <p:nvSpPr>
          <p:cNvPr id="30751" name="Oval 31"/>
          <p:cNvSpPr>
            <a:spLocks noChangeArrowheads="1"/>
          </p:cNvSpPr>
          <p:nvPr/>
        </p:nvSpPr>
        <p:spPr bwMode="auto">
          <a:xfrm>
            <a:off x="3962400" y="36576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2" name="Oval 32"/>
          <p:cNvSpPr>
            <a:spLocks noChangeArrowheads="1"/>
          </p:cNvSpPr>
          <p:nvPr/>
        </p:nvSpPr>
        <p:spPr bwMode="auto">
          <a:xfrm>
            <a:off x="6324600" y="36576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3" name="Oval 33"/>
          <p:cNvSpPr>
            <a:spLocks noChangeArrowheads="1"/>
          </p:cNvSpPr>
          <p:nvPr/>
        </p:nvSpPr>
        <p:spPr bwMode="auto">
          <a:xfrm>
            <a:off x="4724400" y="44196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>
            <a:off x="7165975" y="44196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Oval 35"/>
          <p:cNvSpPr>
            <a:spLocks noChangeArrowheads="1"/>
          </p:cNvSpPr>
          <p:nvPr/>
        </p:nvSpPr>
        <p:spPr bwMode="auto">
          <a:xfrm>
            <a:off x="1981200" y="44196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7" name="Oval 37"/>
          <p:cNvSpPr>
            <a:spLocks noChangeArrowheads="1"/>
          </p:cNvSpPr>
          <p:nvPr/>
        </p:nvSpPr>
        <p:spPr bwMode="auto">
          <a:xfrm>
            <a:off x="4724400" y="51054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>
            <a:off x="5638800" y="51054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59" name="AutoShape 39"/>
          <p:cNvCxnSpPr>
            <a:cxnSpLocks noChangeShapeType="1"/>
            <a:stCxn id="30751" idx="5"/>
            <a:endCxn id="30753" idx="1"/>
          </p:cNvCxnSpPr>
          <p:nvPr/>
        </p:nvCxnSpPr>
        <p:spPr bwMode="auto">
          <a:xfrm>
            <a:off x="4291013" y="3998913"/>
            <a:ext cx="488950" cy="4635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764" name="AutoShape 44"/>
          <p:cNvCxnSpPr>
            <a:cxnSpLocks noChangeShapeType="1"/>
            <a:stCxn id="30753" idx="4"/>
            <a:endCxn id="30757" idx="0"/>
          </p:cNvCxnSpPr>
          <p:nvPr/>
        </p:nvCxnSpPr>
        <p:spPr bwMode="auto">
          <a:xfrm>
            <a:off x="4916488" y="4816475"/>
            <a:ext cx="0" cy="276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765" name="AutoShape 45"/>
          <p:cNvCxnSpPr>
            <a:cxnSpLocks noChangeShapeType="1"/>
            <a:stCxn id="30753" idx="5"/>
            <a:endCxn id="30758" idx="0"/>
          </p:cNvCxnSpPr>
          <p:nvPr/>
        </p:nvCxnSpPr>
        <p:spPr bwMode="auto">
          <a:xfrm>
            <a:off x="5053013" y="4760913"/>
            <a:ext cx="777875" cy="331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0766" name="Oval 46"/>
          <p:cNvSpPr>
            <a:spLocks noChangeArrowheads="1"/>
          </p:cNvSpPr>
          <p:nvPr/>
        </p:nvSpPr>
        <p:spPr bwMode="auto">
          <a:xfrm>
            <a:off x="7162800" y="5102225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7" name="Oval 47"/>
          <p:cNvSpPr>
            <a:spLocks noChangeArrowheads="1"/>
          </p:cNvSpPr>
          <p:nvPr/>
        </p:nvSpPr>
        <p:spPr bwMode="auto">
          <a:xfrm>
            <a:off x="8077200" y="51054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68" name="AutoShape 48"/>
          <p:cNvCxnSpPr>
            <a:cxnSpLocks noChangeShapeType="1"/>
            <a:stCxn id="30754" idx="4"/>
            <a:endCxn id="30766" idx="0"/>
          </p:cNvCxnSpPr>
          <p:nvPr/>
        </p:nvCxnSpPr>
        <p:spPr bwMode="auto">
          <a:xfrm flipH="1">
            <a:off x="7354888" y="4816475"/>
            <a:ext cx="3175" cy="273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769" name="AutoShape 49"/>
          <p:cNvCxnSpPr>
            <a:cxnSpLocks noChangeShapeType="1"/>
            <a:stCxn id="30754" idx="5"/>
            <a:endCxn id="30767" idx="0"/>
          </p:cNvCxnSpPr>
          <p:nvPr/>
        </p:nvCxnSpPr>
        <p:spPr bwMode="auto">
          <a:xfrm>
            <a:off x="7494588" y="4760913"/>
            <a:ext cx="774700" cy="331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0770" name="Oval 50"/>
          <p:cNvSpPr>
            <a:spLocks noChangeArrowheads="1"/>
          </p:cNvSpPr>
          <p:nvPr/>
        </p:nvSpPr>
        <p:spPr bwMode="auto">
          <a:xfrm>
            <a:off x="1981200" y="51054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2895600" y="51054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7620000" y="5029200"/>
            <a:ext cx="412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Helvetica" pitchFamily="124" charset="0"/>
              </a:rPr>
              <a:t>…</a:t>
            </a:r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5181600" y="5029200"/>
            <a:ext cx="412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Helvetica" pitchFamily="124" charset="0"/>
              </a:rPr>
              <a:t>…</a:t>
            </a:r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2406650" y="5029200"/>
            <a:ext cx="412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Helvetica" pitchFamily="124" charset="0"/>
              </a:rPr>
              <a:t>…</a:t>
            </a:r>
          </a:p>
        </p:txBody>
      </p:sp>
      <p:cxnSp>
        <p:nvCxnSpPr>
          <p:cNvPr id="30781" name="AutoShape 61"/>
          <p:cNvCxnSpPr>
            <a:cxnSpLocks noChangeShapeType="1"/>
            <a:stCxn id="30755" idx="4"/>
            <a:endCxn id="30770" idx="0"/>
          </p:cNvCxnSpPr>
          <p:nvPr/>
        </p:nvCxnSpPr>
        <p:spPr bwMode="auto">
          <a:xfrm>
            <a:off x="2173288" y="4816475"/>
            <a:ext cx="0" cy="276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782" name="AutoShape 62"/>
          <p:cNvCxnSpPr>
            <a:cxnSpLocks noChangeShapeType="1"/>
            <a:stCxn id="30755" idx="5"/>
            <a:endCxn id="30771" idx="0"/>
          </p:cNvCxnSpPr>
          <p:nvPr/>
        </p:nvCxnSpPr>
        <p:spPr bwMode="auto">
          <a:xfrm>
            <a:off x="2309813" y="4760913"/>
            <a:ext cx="777875" cy="331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0783" name="Text Box 63"/>
          <p:cNvSpPr txBox="1">
            <a:spLocks noChangeArrowheads="1"/>
          </p:cNvSpPr>
          <p:nvPr/>
        </p:nvSpPr>
        <p:spPr bwMode="auto">
          <a:xfrm>
            <a:off x="4267200" y="3581400"/>
            <a:ext cx="11493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Spec(R1)</a:t>
            </a:r>
          </a:p>
        </p:txBody>
      </p:sp>
      <p:sp>
        <p:nvSpPr>
          <p:cNvPr id="30784" name="Text Box 64"/>
          <p:cNvSpPr txBox="1">
            <a:spLocks noChangeArrowheads="1"/>
          </p:cNvSpPr>
          <p:nvPr/>
        </p:nvSpPr>
        <p:spPr bwMode="auto">
          <a:xfrm>
            <a:off x="6629400" y="3595688"/>
            <a:ext cx="11493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Spec(R2)</a:t>
            </a:r>
          </a:p>
        </p:txBody>
      </p:sp>
      <p:sp>
        <p:nvSpPr>
          <p:cNvPr id="30785" name="Text Box 65"/>
          <p:cNvSpPr txBox="1">
            <a:spLocks noChangeArrowheads="1"/>
          </p:cNvSpPr>
          <p:nvPr/>
        </p:nvSpPr>
        <p:spPr bwMode="auto">
          <a:xfrm>
            <a:off x="7470775" y="43434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Topic(P3)</a:t>
            </a: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3657600" y="46482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Topic(P2)</a:t>
            </a:r>
          </a:p>
        </p:txBody>
      </p:sp>
      <p:sp>
        <p:nvSpPr>
          <p:cNvPr id="30788" name="Text Box 68"/>
          <p:cNvSpPr txBox="1">
            <a:spLocks noChangeArrowheads="1"/>
          </p:cNvSpPr>
          <p:nvPr/>
        </p:nvSpPr>
        <p:spPr bwMode="auto">
          <a:xfrm>
            <a:off x="6686550" y="5486400"/>
            <a:ext cx="1085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W(P3_1)</a:t>
            </a:r>
          </a:p>
        </p:txBody>
      </p:sp>
      <p:sp>
        <p:nvSpPr>
          <p:cNvPr id="30789" name="Text Box 69"/>
          <p:cNvSpPr txBox="1">
            <a:spLocks noChangeArrowheads="1"/>
          </p:cNvSpPr>
          <p:nvPr/>
        </p:nvSpPr>
        <p:spPr bwMode="auto">
          <a:xfrm>
            <a:off x="7677150" y="5486400"/>
            <a:ext cx="1466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W(P3_4893)</a:t>
            </a:r>
          </a:p>
        </p:txBody>
      </p:sp>
      <p:cxnSp>
        <p:nvCxnSpPr>
          <p:cNvPr id="30790" name="AutoShape 70"/>
          <p:cNvCxnSpPr>
            <a:cxnSpLocks noChangeShapeType="1"/>
            <a:stCxn id="30752" idx="5"/>
            <a:endCxn id="30754" idx="0"/>
          </p:cNvCxnSpPr>
          <p:nvPr/>
        </p:nvCxnSpPr>
        <p:spPr bwMode="auto">
          <a:xfrm>
            <a:off x="6653213" y="3998913"/>
            <a:ext cx="704850" cy="4079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0791" name="Text Box 71"/>
          <p:cNvSpPr txBox="1">
            <a:spLocks noChangeArrowheads="1"/>
          </p:cNvSpPr>
          <p:nvPr/>
        </p:nvSpPr>
        <p:spPr bwMode="auto">
          <a:xfrm>
            <a:off x="4267200" y="5486400"/>
            <a:ext cx="1085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W(P2_1)</a:t>
            </a:r>
          </a:p>
        </p:txBody>
      </p:sp>
      <p:sp>
        <p:nvSpPr>
          <p:cNvPr id="30792" name="Text Box 72"/>
          <p:cNvSpPr txBox="1">
            <a:spLocks noChangeArrowheads="1"/>
          </p:cNvSpPr>
          <p:nvPr/>
        </p:nvSpPr>
        <p:spPr bwMode="auto">
          <a:xfrm>
            <a:off x="5238750" y="5486400"/>
            <a:ext cx="1466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W(P2_2774)</a:t>
            </a:r>
          </a:p>
        </p:txBody>
      </p:sp>
      <p:sp>
        <p:nvSpPr>
          <p:cNvPr id="30795" name="Text Box 75"/>
          <p:cNvSpPr txBox="1">
            <a:spLocks noChangeArrowheads="1"/>
          </p:cNvSpPr>
          <p:nvPr/>
        </p:nvSpPr>
        <p:spPr bwMode="auto">
          <a:xfrm>
            <a:off x="1524000" y="5500688"/>
            <a:ext cx="10858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W(P1_1)</a:t>
            </a:r>
          </a:p>
        </p:txBody>
      </p:sp>
      <p:sp>
        <p:nvSpPr>
          <p:cNvPr id="30796" name="Text Box 76"/>
          <p:cNvSpPr txBox="1">
            <a:spLocks noChangeArrowheads="1"/>
          </p:cNvSpPr>
          <p:nvPr/>
        </p:nvSpPr>
        <p:spPr bwMode="auto">
          <a:xfrm>
            <a:off x="2495550" y="5500688"/>
            <a:ext cx="14668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W(P1_3212)</a:t>
            </a:r>
          </a:p>
        </p:txBody>
      </p:sp>
      <p:sp>
        <p:nvSpPr>
          <p:cNvPr id="30798" name="Text Box 78"/>
          <p:cNvSpPr txBox="1">
            <a:spLocks noChangeArrowheads="1"/>
          </p:cNvSpPr>
          <p:nvPr/>
        </p:nvSpPr>
        <p:spPr bwMode="auto">
          <a:xfrm>
            <a:off x="304800" y="1905000"/>
            <a:ext cx="1763713" cy="579438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Helvetica" pitchFamily="124" charset="0"/>
              </a:rPr>
              <a:t>Skeleton</a:t>
            </a:r>
          </a:p>
        </p:txBody>
      </p:sp>
      <p:sp>
        <p:nvSpPr>
          <p:cNvPr id="30799" name="Text Box 79"/>
          <p:cNvSpPr txBox="1">
            <a:spLocks noChangeArrowheads="1"/>
          </p:cNvSpPr>
          <p:nvPr/>
        </p:nvSpPr>
        <p:spPr bwMode="auto">
          <a:xfrm>
            <a:off x="838200" y="44196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Topic(P1)</a:t>
            </a:r>
          </a:p>
        </p:txBody>
      </p:sp>
      <p:sp>
        <p:nvSpPr>
          <p:cNvPr id="30800" name="Text Box 80"/>
          <p:cNvSpPr txBox="1">
            <a:spLocks noChangeArrowheads="1"/>
          </p:cNvSpPr>
          <p:nvPr/>
        </p:nvSpPr>
        <p:spPr bwMode="auto">
          <a:xfrm>
            <a:off x="304800" y="3657600"/>
            <a:ext cx="2214563" cy="579438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Helvetica" pitchFamily="124" charset="0"/>
              </a:rPr>
              <a:t>Ground BN</a:t>
            </a:r>
          </a:p>
        </p:txBody>
      </p:sp>
      <p:sp>
        <p:nvSpPr>
          <p:cNvPr id="30801" name="Line 81"/>
          <p:cNvSpPr>
            <a:spLocks noChangeShapeType="1"/>
          </p:cNvSpPr>
          <p:nvPr/>
        </p:nvSpPr>
        <p:spPr bwMode="auto">
          <a:xfrm>
            <a:off x="304800" y="3505200"/>
            <a:ext cx="85344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30803" name="AutoShape 83"/>
          <p:cNvCxnSpPr>
            <a:cxnSpLocks noChangeShapeType="1"/>
            <a:stCxn id="30751" idx="3"/>
            <a:endCxn id="30755" idx="7"/>
          </p:cNvCxnSpPr>
          <p:nvPr/>
        </p:nvCxnSpPr>
        <p:spPr bwMode="auto">
          <a:xfrm flipH="1">
            <a:off x="2309813" y="3998913"/>
            <a:ext cx="1708150" cy="4635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808" name="AutoShape 88"/>
          <p:cNvCxnSpPr>
            <a:cxnSpLocks noChangeShapeType="1"/>
            <a:stCxn id="30850" idx="0"/>
            <a:endCxn id="0" idx="3"/>
          </p:cNvCxnSpPr>
          <p:nvPr/>
        </p:nvCxnSpPr>
        <p:spPr bwMode="auto">
          <a:xfrm flipH="1" flipV="1">
            <a:off x="4156075" y="1712913"/>
            <a:ext cx="1597025" cy="8778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809" name="AutoShape 89"/>
          <p:cNvCxnSpPr>
            <a:cxnSpLocks noChangeShapeType="1"/>
            <a:stCxn id="30831" idx="0"/>
            <a:endCxn id="0" idx="1"/>
          </p:cNvCxnSpPr>
          <p:nvPr/>
        </p:nvCxnSpPr>
        <p:spPr bwMode="auto">
          <a:xfrm flipV="1">
            <a:off x="2857500" y="1712913"/>
            <a:ext cx="688975" cy="8778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0810" name="AutoShape 90"/>
          <p:cNvCxnSpPr>
            <a:cxnSpLocks noChangeShapeType="1"/>
            <a:stCxn id="30869" idx="0"/>
            <a:endCxn id="0" idx="3"/>
          </p:cNvCxnSpPr>
          <p:nvPr/>
        </p:nvCxnSpPr>
        <p:spPr bwMode="auto">
          <a:xfrm flipH="1" flipV="1">
            <a:off x="6705600" y="1789113"/>
            <a:ext cx="647700" cy="801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0811" name="Text Box 91"/>
          <p:cNvSpPr txBox="1">
            <a:spLocks noChangeArrowheads="1"/>
          </p:cNvSpPr>
          <p:nvPr/>
        </p:nvSpPr>
        <p:spPr bwMode="auto">
          <a:xfrm>
            <a:off x="2971800" y="2254250"/>
            <a:ext cx="117792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Helvetica" pitchFamily="124" charset="0"/>
              </a:rPr>
              <a:t>FirstAuthor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2514600" y="2590800"/>
            <a:ext cx="685800" cy="742950"/>
            <a:chOff x="1224" y="1962"/>
            <a:chExt cx="432" cy="468"/>
          </a:xfrm>
        </p:grpSpPr>
        <p:grpSp>
          <p:nvGrpSpPr>
            <p:cNvPr id="3" name="Group 94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30815" name="Rectangle 95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6" name="Rectangle 96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7" name="Line 97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8" name="Line 98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19" name="Line 99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0" name="Rectangle 100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1" name="Line 101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2" name="Line 102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3" name="Line 103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4" name="Line 104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5" name="Rectangle 105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6" name="Line 106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7" name="Line 107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8" name="Line 108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9" name="Line 109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0" name="Line 110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31" name="Rectangle 111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5410200" y="2590800"/>
            <a:ext cx="685800" cy="742950"/>
            <a:chOff x="1224" y="1962"/>
            <a:chExt cx="432" cy="468"/>
          </a:xfrm>
        </p:grpSpPr>
        <p:grpSp>
          <p:nvGrpSpPr>
            <p:cNvPr id="5" name="Group 113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30834" name="Rectangle 114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5" name="Rectangle 115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6" name="Line 116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7" name="Line 117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8" name="Line 118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9" name="Rectangle 119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0" name="Line 120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1" name="Line 121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2" name="Line 122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3" name="Line 123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4" name="Rectangle 124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5" name="Line 125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6" name="Line 126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7" name="Line 127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8" name="Line 128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9" name="Line 129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50" name="Rectangle 130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7010400" y="2590800"/>
            <a:ext cx="685800" cy="742950"/>
            <a:chOff x="1224" y="1962"/>
            <a:chExt cx="432" cy="468"/>
          </a:xfrm>
        </p:grpSpPr>
        <p:grpSp>
          <p:nvGrpSpPr>
            <p:cNvPr id="7" name="Group 132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30853" name="Rectangle 133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4" name="Rectangle 134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5" name="Line 135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6" name="Line 136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7" name="Line 137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8" name="Rectangle 138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9" name="Line 139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0" name="Line 140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1" name="Line 141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2" name="Line 142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3" name="Rectangle 143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4" name="Line 144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5" name="Line 145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6" name="Line 146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7" name="Line 147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8" name="Line 148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69" name="Rectangle 149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70" name="Text Box 150"/>
          <p:cNvSpPr txBox="1">
            <a:spLocks noChangeArrowheads="1"/>
          </p:cNvSpPr>
          <p:nvPr/>
        </p:nvSpPr>
        <p:spPr bwMode="auto">
          <a:xfrm>
            <a:off x="3048000" y="3032125"/>
            <a:ext cx="123348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3212 words</a:t>
            </a:r>
          </a:p>
        </p:txBody>
      </p:sp>
      <p:sp>
        <p:nvSpPr>
          <p:cNvPr id="30871" name="Text Box 151"/>
          <p:cNvSpPr txBox="1">
            <a:spLocks noChangeArrowheads="1"/>
          </p:cNvSpPr>
          <p:nvPr/>
        </p:nvSpPr>
        <p:spPr bwMode="auto">
          <a:xfrm>
            <a:off x="5776913" y="3124200"/>
            <a:ext cx="1233487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2774 words</a:t>
            </a:r>
          </a:p>
        </p:txBody>
      </p:sp>
      <p:sp>
        <p:nvSpPr>
          <p:cNvPr id="30872" name="Text Box 152"/>
          <p:cNvSpPr txBox="1">
            <a:spLocks noChangeArrowheads="1"/>
          </p:cNvSpPr>
          <p:nvPr/>
        </p:nvSpPr>
        <p:spPr bwMode="auto">
          <a:xfrm>
            <a:off x="7529513" y="3048000"/>
            <a:ext cx="1233487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4893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1" grpId="0" animBg="1"/>
      <p:bldP spid="30752" grpId="0" animBg="1"/>
      <p:bldP spid="30753" grpId="0" animBg="1"/>
      <p:bldP spid="30754" grpId="0" animBg="1"/>
      <p:bldP spid="30755" grpId="0" animBg="1"/>
      <p:bldP spid="30757" grpId="0" animBg="1"/>
      <p:bldP spid="30758" grpId="0" animBg="1"/>
      <p:bldP spid="30766" grpId="0" animBg="1"/>
      <p:bldP spid="30767" grpId="0" animBg="1"/>
      <p:bldP spid="30770" grpId="0" animBg="1"/>
      <p:bldP spid="30771" grpId="0" animBg="1"/>
      <p:bldP spid="30775" grpId="0"/>
      <p:bldP spid="30776" grpId="0"/>
      <p:bldP spid="30778" grpId="0"/>
      <p:bldP spid="30783" grpId="0"/>
      <p:bldP spid="30784" grpId="0"/>
      <p:bldP spid="30785" grpId="0"/>
      <p:bldP spid="30786" grpId="0"/>
      <p:bldP spid="30788" grpId="0"/>
      <p:bldP spid="30789" grpId="0"/>
      <p:bldP spid="30791" grpId="0"/>
      <p:bldP spid="30792" grpId="0"/>
      <p:bldP spid="30795" grpId="0"/>
      <p:bldP spid="30796" grpId="0"/>
      <p:bldP spid="30799" grpId="0"/>
      <p:bldP spid="30800" grpId="0"/>
      <p:bldP spid="3080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E92D-6CE9-4D7A-B073-EDA1D4B879EC}" type="slidenum">
              <a:rPr lang="en-US"/>
              <a:pPr/>
              <a:t>25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Is Ground BN Acyclic?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Look at </a:t>
            </a:r>
            <a:r>
              <a:rPr lang="en-US">
                <a:solidFill>
                  <a:srgbClr val="3333CC"/>
                </a:solidFill>
              </a:rPr>
              <a:t>symbol graph</a:t>
            </a:r>
          </a:p>
          <a:p>
            <a:pPr lvl="1"/>
            <a:r>
              <a:rPr lang="en-US"/>
              <a:t>Node for each random function</a:t>
            </a:r>
          </a:p>
          <a:p>
            <a:pPr lvl="1"/>
            <a:r>
              <a:rPr lang="en-US"/>
              <a:t>Read off edges from </a:t>
            </a:r>
            <a:br>
              <a:rPr lang="en-US"/>
            </a:br>
            <a:r>
              <a:rPr lang="en-US"/>
              <a:t>dependency statements</a:t>
            </a:r>
          </a:p>
          <a:p>
            <a:r>
              <a:rPr lang="en-US" i="1"/>
              <a:t>Theorem</a:t>
            </a:r>
            <a:r>
              <a:rPr lang="en-US"/>
              <a:t>: If symbol graph </a:t>
            </a:r>
            <a:br>
              <a:rPr lang="en-US"/>
            </a:br>
            <a:r>
              <a:rPr lang="en-US"/>
              <a:t>is acyclic, then ground BN </a:t>
            </a:r>
            <a:br>
              <a:rPr lang="en-US"/>
            </a:br>
            <a:r>
              <a:rPr lang="en-US"/>
              <a:t>is acyclic for every skeleton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6705600" y="2362200"/>
            <a:ext cx="14478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Helvetica" pitchFamily="124" charset="0"/>
              </a:rPr>
              <a:t>Specialty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705600" y="3429000"/>
            <a:ext cx="14478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Helvetica" pitchFamily="124" charset="0"/>
              </a:rPr>
              <a:t>Topic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6629400" y="4495800"/>
            <a:ext cx="1600200" cy="533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Helvetica" pitchFamily="124" charset="0"/>
              </a:rPr>
              <a:t>WordAt</a:t>
            </a:r>
          </a:p>
        </p:txBody>
      </p:sp>
      <p:cxnSp>
        <p:nvCxnSpPr>
          <p:cNvPr id="32775" name="AutoShape 7"/>
          <p:cNvCxnSpPr>
            <a:cxnSpLocks noChangeShapeType="1"/>
            <a:stCxn id="32772" idx="4"/>
            <a:endCxn id="32773" idx="0"/>
          </p:cNvCxnSpPr>
          <p:nvPr/>
        </p:nvCxnSpPr>
        <p:spPr bwMode="auto">
          <a:xfrm>
            <a:off x="7429500" y="2908300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32776" name="AutoShape 8"/>
          <p:cNvCxnSpPr>
            <a:cxnSpLocks noChangeShapeType="1"/>
            <a:stCxn id="32773" idx="4"/>
            <a:endCxn id="32774" idx="0"/>
          </p:cNvCxnSpPr>
          <p:nvPr/>
        </p:nvCxnSpPr>
        <p:spPr bwMode="auto">
          <a:xfrm>
            <a:off x="7429500" y="3975100"/>
            <a:ext cx="0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867400" y="1219200"/>
            <a:ext cx="30670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[Koller &amp; Pfeffer, AAAI 1998]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AFF6-EB17-4F7A-BBC1-13188F65296F}" type="slidenum">
              <a:rPr lang="en-US"/>
              <a:pPr/>
              <a:t>26</a:t>
            </a:fld>
            <a:endParaRPr 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Inference: Knowledge-Based Model Construction (KBMC)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Construct relevant portion of ground BN</a:t>
            </a:r>
          </a:p>
        </p:txBody>
      </p:sp>
      <p:sp>
        <p:nvSpPr>
          <p:cNvPr id="572420" name="Oval 4"/>
          <p:cNvSpPr>
            <a:spLocks noChangeArrowheads="1"/>
          </p:cNvSpPr>
          <p:nvPr/>
        </p:nvSpPr>
        <p:spPr bwMode="auto">
          <a:xfrm>
            <a:off x="3429000" y="39624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21" name="Oval 5"/>
          <p:cNvSpPr>
            <a:spLocks noChangeArrowheads="1"/>
          </p:cNvSpPr>
          <p:nvPr/>
        </p:nvSpPr>
        <p:spPr bwMode="auto">
          <a:xfrm>
            <a:off x="5791200" y="39624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22" name="Oval 6"/>
          <p:cNvSpPr>
            <a:spLocks noChangeArrowheads="1"/>
          </p:cNvSpPr>
          <p:nvPr/>
        </p:nvSpPr>
        <p:spPr bwMode="auto">
          <a:xfrm>
            <a:off x="4191000" y="47244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?</a:t>
            </a:r>
          </a:p>
        </p:txBody>
      </p:sp>
      <p:sp>
        <p:nvSpPr>
          <p:cNvPr id="572423" name="Oval 7"/>
          <p:cNvSpPr>
            <a:spLocks noChangeArrowheads="1"/>
          </p:cNvSpPr>
          <p:nvPr/>
        </p:nvSpPr>
        <p:spPr bwMode="auto">
          <a:xfrm>
            <a:off x="6632575" y="47244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24" name="Oval 8"/>
          <p:cNvSpPr>
            <a:spLocks noChangeArrowheads="1"/>
          </p:cNvSpPr>
          <p:nvPr/>
        </p:nvSpPr>
        <p:spPr bwMode="auto">
          <a:xfrm>
            <a:off x="1447800" y="4724400"/>
            <a:ext cx="384175" cy="3841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2427" name="AutoShape 11"/>
          <p:cNvCxnSpPr>
            <a:cxnSpLocks noChangeShapeType="1"/>
            <a:stCxn id="572420" idx="5"/>
            <a:endCxn id="572422" idx="1"/>
          </p:cNvCxnSpPr>
          <p:nvPr/>
        </p:nvCxnSpPr>
        <p:spPr bwMode="auto">
          <a:xfrm>
            <a:off x="3757613" y="4303713"/>
            <a:ext cx="488950" cy="4635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72430" name="Oval 14"/>
          <p:cNvSpPr>
            <a:spLocks noChangeArrowheads="1"/>
          </p:cNvSpPr>
          <p:nvPr/>
        </p:nvSpPr>
        <p:spPr bwMode="auto">
          <a:xfrm>
            <a:off x="6629400" y="5407025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31" name="Oval 15"/>
          <p:cNvSpPr>
            <a:spLocks noChangeArrowheads="1"/>
          </p:cNvSpPr>
          <p:nvPr/>
        </p:nvSpPr>
        <p:spPr bwMode="auto">
          <a:xfrm>
            <a:off x="7543800" y="54102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2432" name="AutoShape 16"/>
          <p:cNvCxnSpPr>
            <a:cxnSpLocks noChangeShapeType="1"/>
            <a:stCxn id="572423" idx="4"/>
            <a:endCxn id="572430" idx="0"/>
          </p:cNvCxnSpPr>
          <p:nvPr/>
        </p:nvCxnSpPr>
        <p:spPr bwMode="auto">
          <a:xfrm flipH="1">
            <a:off x="6821488" y="5121275"/>
            <a:ext cx="3175" cy="273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72433" name="AutoShape 17"/>
          <p:cNvCxnSpPr>
            <a:cxnSpLocks noChangeShapeType="1"/>
            <a:stCxn id="572423" idx="5"/>
            <a:endCxn id="572431" idx="0"/>
          </p:cNvCxnSpPr>
          <p:nvPr/>
        </p:nvCxnSpPr>
        <p:spPr bwMode="auto">
          <a:xfrm>
            <a:off x="6961188" y="5065713"/>
            <a:ext cx="774700" cy="331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72434" name="Oval 18"/>
          <p:cNvSpPr>
            <a:spLocks noChangeArrowheads="1"/>
          </p:cNvSpPr>
          <p:nvPr/>
        </p:nvSpPr>
        <p:spPr bwMode="auto">
          <a:xfrm>
            <a:off x="1447800" y="54102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35" name="Oval 19"/>
          <p:cNvSpPr>
            <a:spLocks noChangeArrowheads="1"/>
          </p:cNvSpPr>
          <p:nvPr/>
        </p:nvSpPr>
        <p:spPr bwMode="auto">
          <a:xfrm>
            <a:off x="2362200" y="5410200"/>
            <a:ext cx="384175" cy="384175"/>
          </a:xfrm>
          <a:prstGeom prst="ellipse">
            <a:avLst/>
          </a:prstGeom>
          <a:solidFill>
            <a:srgbClr val="C0C0C0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2436" name="Text Box 20"/>
          <p:cNvSpPr txBox="1">
            <a:spLocks noChangeArrowheads="1"/>
          </p:cNvSpPr>
          <p:nvPr/>
        </p:nvSpPr>
        <p:spPr bwMode="auto">
          <a:xfrm>
            <a:off x="7086600" y="5334000"/>
            <a:ext cx="412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Helvetica" pitchFamily="124" charset="0"/>
              </a:rPr>
              <a:t>…</a:t>
            </a:r>
          </a:p>
        </p:txBody>
      </p:sp>
      <p:sp>
        <p:nvSpPr>
          <p:cNvPr id="572438" name="Text Box 22"/>
          <p:cNvSpPr txBox="1">
            <a:spLocks noChangeArrowheads="1"/>
          </p:cNvSpPr>
          <p:nvPr/>
        </p:nvSpPr>
        <p:spPr bwMode="auto">
          <a:xfrm>
            <a:off x="1873250" y="5334000"/>
            <a:ext cx="412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Helvetica" pitchFamily="124" charset="0"/>
              </a:rPr>
              <a:t>…</a:t>
            </a:r>
          </a:p>
        </p:txBody>
      </p:sp>
      <p:cxnSp>
        <p:nvCxnSpPr>
          <p:cNvPr id="572439" name="AutoShape 23"/>
          <p:cNvCxnSpPr>
            <a:cxnSpLocks noChangeShapeType="1"/>
            <a:stCxn id="572424" idx="4"/>
            <a:endCxn id="572434" idx="0"/>
          </p:cNvCxnSpPr>
          <p:nvPr/>
        </p:nvCxnSpPr>
        <p:spPr bwMode="auto">
          <a:xfrm>
            <a:off x="1639888" y="5121275"/>
            <a:ext cx="0" cy="276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72440" name="AutoShape 24"/>
          <p:cNvCxnSpPr>
            <a:cxnSpLocks noChangeShapeType="1"/>
            <a:stCxn id="572424" idx="5"/>
            <a:endCxn id="572435" idx="0"/>
          </p:cNvCxnSpPr>
          <p:nvPr/>
        </p:nvCxnSpPr>
        <p:spPr bwMode="auto">
          <a:xfrm>
            <a:off x="1776413" y="5065713"/>
            <a:ext cx="777875" cy="331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72441" name="Text Box 25"/>
          <p:cNvSpPr txBox="1">
            <a:spLocks noChangeArrowheads="1"/>
          </p:cNvSpPr>
          <p:nvPr/>
        </p:nvSpPr>
        <p:spPr bwMode="auto">
          <a:xfrm>
            <a:off x="3733800" y="3886200"/>
            <a:ext cx="11493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Spec(R1)</a:t>
            </a:r>
          </a:p>
        </p:txBody>
      </p:sp>
      <p:sp>
        <p:nvSpPr>
          <p:cNvPr id="572442" name="Text Box 26"/>
          <p:cNvSpPr txBox="1">
            <a:spLocks noChangeArrowheads="1"/>
          </p:cNvSpPr>
          <p:nvPr/>
        </p:nvSpPr>
        <p:spPr bwMode="auto">
          <a:xfrm>
            <a:off x="6096000" y="3900488"/>
            <a:ext cx="11493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Spec(R2)</a:t>
            </a:r>
          </a:p>
        </p:txBody>
      </p:sp>
      <p:sp>
        <p:nvSpPr>
          <p:cNvPr id="572443" name="Text Box 27"/>
          <p:cNvSpPr txBox="1">
            <a:spLocks noChangeArrowheads="1"/>
          </p:cNvSpPr>
          <p:nvPr/>
        </p:nvSpPr>
        <p:spPr bwMode="auto">
          <a:xfrm>
            <a:off x="6937375" y="46482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Topic(P3)</a:t>
            </a:r>
          </a:p>
        </p:txBody>
      </p:sp>
      <p:sp>
        <p:nvSpPr>
          <p:cNvPr id="572444" name="Text Box 28"/>
          <p:cNvSpPr txBox="1">
            <a:spLocks noChangeArrowheads="1"/>
          </p:cNvSpPr>
          <p:nvPr/>
        </p:nvSpPr>
        <p:spPr bwMode="auto">
          <a:xfrm>
            <a:off x="3124200" y="49530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Topic(P2)</a:t>
            </a:r>
          </a:p>
        </p:txBody>
      </p:sp>
      <p:sp>
        <p:nvSpPr>
          <p:cNvPr id="572445" name="Text Box 29"/>
          <p:cNvSpPr txBox="1">
            <a:spLocks noChangeArrowheads="1"/>
          </p:cNvSpPr>
          <p:nvPr/>
        </p:nvSpPr>
        <p:spPr bwMode="auto">
          <a:xfrm>
            <a:off x="6153150" y="5791200"/>
            <a:ext cx="1085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W(P3_1)</a:t>
            </a:r>
          </a:p>
        </p:txBody>
      </p:sp>
      <p:sp>
        <p:nvSpPr>
          <p:cNvPr id="572446" name="Text Box 30"/>
          <p:cNvSpPr txBox="1">
            <a:spLocks noChangeArrowheads="1"/>
          </p:cNvSpPr>
          <p:nvPr/>
        </p:nvSpPr>
        <p:spPr bwMode="auto">
          <a:xfrm>
            <a:off x="7143750" y="5791200"/>
            <a:ext cx="14668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W(P3_4893)</a:t>
            </a:r>
          </a:p>
        </p:txBody>
      </p:sp>
      <p:cxnSp>
        <p:nvCxnSpPr>
          <p:cNvPr id="572447" name="AutoShape 31"/>
          <p:cNvCxnSpPr>
            <a:cxnSpLocks noChangeShapeType="1"/>
            <a:stCxn id="572421" idx="5"/>
            <a:endCxn id="572423" idx="0"/>
          </p:cNvCxnSpPr>
          <p:nvPr/>
        </p:nvCxnSpPr>
        <p:spPr bwMode="auto">
          <a:xfrm>
            <a:off x="6119813" y="4303713"/>
            <a:ext cx="704850" cy="4079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72450" name="Text Box 34"/>
          <p:cNvSpPr txBox="1">
            <a:spLocks noChangeArrowheads="1"/>
          </p:cNvSpPr>
          <p:nvPr/>
        </p:nvSpPr>
        <p:spPr bwMode="auto">
          <a:xfrm>
            <a:off x="990600" y="5805488"/>
            <a:ext cx="10858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W(P1_1)</a:t>
            </a:r>
          </a:p>
        </p:txBody>
      </p:sp>
      <p:sp>
        <p:nvSpPr>
          <p:cNvPr id="572451" name="Text Box 35"/>
          <p:cNvSpPr txBox="1">
            <a:spLocks noChangeArrowheads="1"/>
          </p:cNvSpPr>
          <p:nvPr/>
        </p:nvSpPr>
        <p:spPr bwMode="auto">
          <a:xfrm>
            <a:off x="1962150" y="5805488"/>
            <a:ext cx="14668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W(P1_3212)</a:t>
            </a:r>
          </a:p>
        </p:txBody>
      </p:sp>
      <p:sp>
        <p:nvSpPr>
          <p:cNvPr id="572452" name="Text Box 36"/>
          <p:cNvSpPr txBox="1">
            <a:spLocks noChangeArrowheads="1"/>
          </p:cNvSpPr>
          <p:nvPr/>
        </p:nvSpPr>
        <p:spPr bwMode="auto">
          <a:xfrm>
            <a:off x="304800" y="4724400"/>
            <a:ext cx="11747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Topic(P1)</a:t>
            </a:r>
          </a:p>
        </p:txBody>
      </p:sp>
      <p:cxnSp>
        <p:nvCxnSpPr>
          <p:cNvPr id="572455" name="AutoShape 39"/>
          <p:cNvCxnSpPr>
            <a:cxnSpLocks noChangeShapeType="1"/>
            <a:stCxn id="572420" idx="3"/>
            <a:endCxn id="572424" idx="7"/>
          </p:cNvCxnSpPr>
          <p:nvPr/>
        </p:nvCxnSpPr>
        <p:spPr bwMode="auto">
          <a:xfrm flipH="1">
            <a:off x="1776413" y="4303713"/>
            <a:ext cx="1708150" cy="4635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pic>
        <p:nvPicPr>
          <p:cNvPr id="572456" name="Picture 40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6625" y="2128837"/>
            <a:ext cx="609600" cy="681038"/>
          </a:xfrm>
          <a:prstGeom prst="rect">
            <a:avLst/>
          </a:prstGeom>
          <a:noFill/>
        </p:spPr>
      </p:pic>
      <p:pic>
        <p:nvPicPr>
          <p:cNvPr id="572457" name="Picture 41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133600"/>
            <a:ext cx="609600" cy="681037"/>
          </a:xfrm>
          <a:prstGeom prst="rect">
            <a:avLst/>
          </a:prstGeom>
          <a:noFill/>
        </p:spPr>
      </p:pic>
      <p:sp>
        <p:nvSpPr>
          <p:cNvPr id="572460" name="Text Box 44"/>
          <p:cNvSpPr txBox="1">
            <a:spLocks noChangeArrowheads="1"/>
          </p:cNvSpPr>
          <p:nvPr/>
        </p:nvSpPr>
        <p:spPr bwMode="auto">
          <a:xfrm>
            <a:off x="3048000" y="2128837"/>
            <a:ext cx="4762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R1</a:t>
            </a:r>
          </a:p>
        </p:txBody>
      </p:sp>
      <p:sp>
        <p:nvSpPr>
          <p:cNvPr id="572461" name="Text Box 45"/>
          <p:cNvSpPr txBox="1">
            <a:spLocks noChangeArrowheads="1"/>
          </p:cNvSpPr>
          <p:nvPr/>
        </p:nvSpPr>
        <p:spPr bwMode="auto">
          <a:xfrm>
            <a:off x="5638800" y="2057400"/>
            <a:ext cx="4762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R2</a:t>
            </a:r>
          </a:p>
        </p:txBody>
      </p:sp>
      <p:sp>
        <p:nvSpPr>
          <p:cNvPr id="572462" name="Text Box 46"/>
          <p:cNvSpPr txBox="1">
            <a:spLocks noChangeArrowheads="1"/>
          </p:cNvSpPr>
          <p:nvPr/>
        </p:nvSpPr>
        <p:spPr bwMode="auto">
          <a:xfrm>
            <a:off x="1981200" y="3195637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P1</a:t>
            </a:r>
          </a:p>
        </p:txBody>
      </p:sp>
      <p:sp>
        <p:nvSpPr>
          <p:cNvPr id="572463" name="Text Box 47"/>
          <p:cNvSpPr txBox="1">
            <a:spLocks noChangeArrowheads="1"/>
          </p:cNvSpPr>
          <p:nvPr/>
        </p:nvSpPr>
        <p:spPr bwMode="auto">
          <a:xfrm>
            <a:off x="3886200" y="3043237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P2</a:t>
            </a:r>
          </a:p>
        </p:txBody>
      </p:sp>
      <p:sp>
        <p:nvSpPr>
          <p:cNvPr id="572464" name="Text Box 48"/>
          <p:cNvSpPr txBox="1">
            <a:spLocks noChangeArrowheads="1"/>
          </p:cNvSpPr>
          <p:nvPr/>
        </p:nvSpPr>
        <p:spPr bwMode="auto">
          <a:xfrm>
            <a:off x="6546850" y="2814637"/>
            <a:ext cx="463550" cy="3667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Helvetica" pitchFamily="124" charset="0"/>
              </a:rPr>
              <a:t>P3</a:t>
            </a:r>
          </a:p>
        </p:txBody>
      </p:sp>
      <p:sp>
        <p:nvSpPr>
          <p:cNvPr id="572466" name="Line 50"/>
          <p:cNvSpPr>
            <a:spLocks noChangeShapeType="1"/>
          </p:cNvSpPr>
          <p:nvPr/>
        </p:nvSpPr>
        <p:spPr bwMode="auto">
          <a:xfrm>
            <a:off x="304800" y="3657600"/>
            <a:ext cx="8534400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572467" name="AutoShape 51"/>
          <p:cNvCxnSpPr>
            <a:cxnSpLocks noChangeShapeType="1"/>
          </p:cNvCxnSpPr>
          <p:nvPr/>
        </p:nvCxnSpPr>
        <p:spPr bwMode="auto">
          <a:xfrm flipH="1" flipV="1">
            <a:off x="4086225" y="2470150"/>
            <a:ext cx="600075" cy="420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72468" name="AutoShape 52"/>
          <p:cNvCxnSpPr>
            <a:cxnSpLocks noChangeShapeType="1"/>
          </p:cNvCxnSpPr>
          <p:nvPr/>
        </p:nvCxnSpPr>
        <p:spPr bwMode="auto">
          <a:xfrm flipV="1">
            <a:off x="2705100" y="2470150"/>
            <a:ext cx="771525" cy="420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72469" name="AutoShape 53"/>
          <p:cNvCxnSpPr>
            <a:cxnSpLocks noChangeShapeType="1"/>
          </p:cNvCxnSpPr>
          <p:nvPr/>
        </p:nvCxnSpPr>
        <p:spPr bwMode="auto">
          <a:xfrm flipH="1" flipV="1">
            <a:off x="5638800" y="2474912"/>
            <a:ext cx="641350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362200" y="2890837"/>
            <a:ext cx="685800" cy="742950"/>
            <a:chOff x="1224" y="1962"/>
            <a:chExt cx="432" cy="468"/>
          </a:xfrm>
        </p:grpSpPr>
        <p:grpSp>
          <p:nvGrpSpPr>
            <p:cNvPr id="3" name="Group 56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572473" name="Rectangle 57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74" name="Rectangle 58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75" name="Line 59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76" name="Line 60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77" name="Line 61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78" name="Rectangle 62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79" name="Line 63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0" name="Line 64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1" name="Line 65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2" name="Line 66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3" name="Rectangle 67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84" name="Line 68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5" name="Line 69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6" name="Line 70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7" name="Line 71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88" name="Line 72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2489" name="Rectangle 73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4343400" y="2890837"/>
            <a:ext cx="685800" cy="742950"/>
            <a:chOff x="1224" y="1962"/>
            <a:chExt cx="432" cy="468"/>
          </a:xfrm>
        </p:grpSpPr>
        <p:grpSp>
          <p:nvGrpSpPr>
            <p:cNvPr id="5" name="Group 75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572492" name="Rectangle 76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93" name="Rectangle 77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94" name="Line 78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95" name="Line 79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96" name="Line 80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97" name="Rectangle 81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498" name="Line 82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99" name="Line 83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0" name="Line 84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1" name="Line 85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2" name="Rectangle 86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503" name="Line 87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4" name="Line 88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5" name="Line 89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6" name="Line 90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07" name="Line 91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2508" name="Rectangle 92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5937250" y="2814637"/>
            <a:ext cx="685800" cy="742950"/>
            <a:chOff x="1224" y="1962"/>
            <a:chExt cx="432" cy="468"/>
          </a:xfrm>
        </p:grpSpPr>
        <p:grpSp>
          <p:nvGrpSpPr>
            <p:cNvPr id="7" name="Group 94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572511" name="Rectangle 95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512" name="Rectangle 96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513" name="Line 97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4" name="Line 98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5" name="Line 99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6" name="Rectangle 100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517" name="Line 101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8" name="Line 102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19" name="Line 103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0" name="Line 104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1" name="Rectangle 105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2522" name="Line 106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3" name="Line 107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4" name="Line 108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5" name="Line 109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526" name="Line 110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2527" name="Rectangle 111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2531" name="Text Box 115"/>
          <p:cNvSpPr txBox="1">
            <a:spLocks noChangeArrowheads="1"/>
          </p:cNvSpPr>
          <p:nvPr/>
        </p:nvSpPr>
        <p:spPr bwMode="auto">
          <a:xfrm>
            <a:off x="1600200" y="2205037"/>
            <a:ext cx="124301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Skeleton:</a:t>
            </a:r>
          </a:p>
        </p:txBody>
      </p:sp>
      <p:sp>
        <p:nvSpPr>
          <p:cNvPr id="572532" name="Text Box 116"/>
          <p:cNvSpPr txBox="1">
            <a:spLocks noChangeArrowheads="1"/>
          </p:cNvSpPr>
          <p:nvPr/>
        </p:nvSpPr>
        <p:spPr bwMode="auto">
          <a:xfrm>
            <a:off x="517525" y="3668713"/>
            <a:ext cx="2046288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Constructed BN:</a:t>
            </a:r>
          </a:p>
        </p:txBody>
      </p:sp>
      <p:sp>
        <p:nvSpPr>
          <p:cNvPr id="572535" name="Line 119"/>
          <p:cNvSpPr>
            <a:spLocks noChangeShapeType="1"/>
          </p:cNvSpPr>
          <p:nvPr/>
        </p:nvSpPr>
        <p:spPr bwMode="auto">
          <a:xfrm flipV="1">
            <a:off x="5562600" y="3962400"/>
            <a:ext cx="2743200" cy="1981200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2536" name="Line 120"/>
          <p:cNvSpPr>
            <a:spLocks noChangeShapeType="1"/>
          </p:cNvSpPr>
          <p:nvPr/>
        </p:nvSpPr>
        <p:spPr bwMode="auto">
          <a:xfrm flipH="1" flipV="1">
            <a:off x="5562600" y="3886200"/>
            <a:ext cx="2743200" cy="1981200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2537" name="Text Box 121"/>
          <p:cNvSpPr txBox="1">
            <a:spLocks noChangeArrowheads="1"/>
          </p:cNvSpPr>
          <p:nvPr/>
        </p:nvSpPr>
        <p:spPr bwMode="auto">
          <a:xfrm>
            <a:off x="4191000" y="6491288"/>
            <a:ext cx="3956050" cy="3667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[Breese 1992; Ngo &amp; Haddawy 1997]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 animBg="1"/>
      <p:bldP spid="572421" grpId="0" animBg="1"/>
      <p:bldP spid="572423" grpId="0" animBg="1"/>
      <p:bldP spid="572424" grpId="0" animBg="1"/>
      <p:bldP spid="572441" grpId="0"/>
      <p:bldP spid="572442" grpId="0"/>
      <p:bldP spid="572443" grpId="0"/>
      <p:bldP spid="572452" grpId="0"/>
      <p:bldP spid="572535" grpId="0" animBg="1"/>
      <p:bldP spid="5725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8DFE-EA51-4D75-882B-A027EFE4002F}" type="slidenum">
              <a:rPr lang="en-US"/>
              <a:pPr/>
              <a:t>27</a:t>
            </a:fld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Inference on Constructed Network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Run standard BN inference algorithm</a:t>
            </a:r>
          </a:p>
          <a:p>
            <a:pPr lvl="1"/>
            <a:r>
              <a:rPr lang="en-US"/>
              <a:t>Exact: variable elimination/junction tree</a:t>
            </a:r>
          </a:p>
          <a:p>
            <a:pPr lvl="1"/>
            <a:r>
              <a:rPr lang="en-US"/>
              <a:t>Approx: Gibbs sampling, loopy belief propagation</a:t>
            </a:r>
          </a:p>
          <a:p>
            <a:r>
              <a:rPr lang="en-US"/>
              <a:t>Exploit some repeated structure with </a:t>
            </a:r>
            <a:r>
              <a:rPr lang="en-US">
                <a:solidFill>
                  <a:srgbClr val="FF0000"/>
                </a:solidFill>
              </a:rPr>
              <a:t>lifted</a:t>
            </a:r>
            <a:r>
              <a:rPr lang="en-US"/>
              <a:t> inference </a:t>
            </a:r>
            <a:r>
              <a:rPr lang="en-US" sz="1800"/>
              <a:t>[Pfeffer </a:t>
            </a:r>
            <a:r>
              <a:rPr lang="en-US" sz="1800" i="1"/>
              <a:t>et al</a:t>
            </a:r>
            <a:r>
              <a:rPr lang="en-US" sz="1800"/>
              <a:t>., UAI 1999; Poole, IJCAI 2003; de Salvo Braz </a:t>
            </a:r>
            <a:r>
              <a:rPr lang="en-US" sz="1800" i="1"/>
              <a:t>et al</a:t>
            </a:r>
            <a:r>
              <a:rPr lang="en-US" sz="1800"/>
              <a:t>., IJCAI 2005]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FEB18-7322-4874-9312-AEA3EC67EE8D}" type="slidenum">
              <a:rPr lang="en-US"/>
              <a:pPr/>
              <a:t>28</a:t>
            </a:fld>
            <a:endParaRPr lang="en-US"/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Wellman, M. P., Breese, J. S., and Goldman, R. P. (1992)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From knowledge bases to decision models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</a:t>
            </a:r>
            <a:r>
              <a:rPr lang="en-US" sz="1600" i="1"/>
              <a:t>Knowledge Engineering Review</a:t>
            </a:r>
            <a:r>
              <a:rPr lang="en-US" sz="1600"/>
              <a:t> 7:35-53.</a:t>
            </a:r>
          </a:p>
          <a:p>
            <a:pPr>
              <a:lnSpc>
                <a:spcPct val="80000"/>
              </a:lnSpc>
            </a:pPr>
            <a:r>
              <a:rPr lang="en-US" sz="1600"/>
              <a:t>Breese, J.S. (1992)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Construction of belief and decision networks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</a:t>
            </a:r>
            <a:r>
              <a:rPr lang="en-US" sz="1600" i="1"/>
              <a:t>Computational Intelligence</a:t>
            </a:r>
            <a:r>
              <a:rPr lang="en-US" sz="1600"/>
              <a:t> 8(4):624-647.</a:t>
            </a:r>
          </a:p>
          <a:p>
            <a:pPr>
              <a:lnSpc>
                <a:spcPct val="80000"/>
              </a:lnSpc>
            </a:pPr>
            <a:r>
              <a:rPr lang="en-US" sz="1600"/>
              <a:t>Ngo, L. and Haddawy, P. (1997)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Answering queries from context-sensitive probabilistic knowledge bases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</a:t>
            </a:r>
            <a:r>
              <a:rPr lang="en-US" sz="1600" i="1"/>
              <a:t>Theoretical Computer Sci.</a:t>
            </a:r>
            <a:r>
              <a:rPr lang="en-US" sz="1600"/>
              <a:t> 171(1-2):147-177.</a:t>
            </a:r>
          </a:p>
          <a:p>
            <a:pPr>
              <a:lnSpc>
                <a:spcPct val="80000"/>
              </a:lnSpc>
            </a:pPr>
            <a:r>
              <a:rPr lang="en-US" sz="1600"/>
              <a:t>Koller, D. and Pfeffer, A. (1998)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Probabilistic frame-based systems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In </a:t>
            </a:r>
            <a:r>
              <a:rPr lang="en-US" sz="1600" i="1"/>
              <a:t>Proc. 15</a:t>
            </a:r>
            <a:r>
              <a:rPr lang="en-US" sz="1600" i="1" baseline="30000"/>
              <a:t>th</a:t>
            </a:r>
            <a:r>
              <a:rPr lang="en-US" sz="1600" i="1"/>
              <a:t> AAAI National Conf. on AI</a:t>
            </a:r>
            <a:r>
              <a:rPr lang="en-US" sz="1600"/>
              <a:t>, pages 580-587.  </a:t>
            </a:r>
          </a:p>
          <a:p>
            <a:pPr>
              <a:lnSpc>
                <a:spcPct val="80000"/>
              </a:lnSpc>
            </a:pPr>
            <a:r>
              <a:rPr lang="en-US" sz="1600"/>
              <a:t>Friedman, N., Getoor, L., Koller, D.,and Pfeffer, A. (1999)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Learning probabilistic relational models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In </a:t>
            </a:r>
            <a:r>
              <a:rPr lang="en-US" sz="1600" i="1"/>
              <a:t>Proc. 16</a:t>
            </a:r>
            <a:r>
              <a:rPr lang="en-US" sz="1600" i="1" baseline="30000"/>
              <a:t>th</a:t>
            </a:r>
            <a:r>
              <a:rPr lang="en-US" sz="1600" i="1"/>
              <a:t>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1300-1307.</a:t>
            </a:r>
          </a:p>
          <a:p>
            <a:pPr>
              <a:lnSpc>
                <a:spcPct val="80000"/>
              </a:lnSpc>
            </a:pPr>
            <a:r>
              <a:rPr lang="en-US" sz="1600"/>
              <a:t>Pfeffer, A., Koller, D., Milch, B., and Takusagawa, K. T. (1999)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SPOOK: A System for Probabilistic Object-Oriented Knowledge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In </a:t>
            </a:r>
            <a:r>
              <a:rPr lang="en-US" sz="1600" i="1"/>
              <a:t>Proc. 15</a:t>
            </a:r>
            <a:r>
              <a:rPr lang="en-US" sz="1600" i="1" baseline="30000"/>
              <a:t>th</a:t>
            </a:r>
            <a:r>
              <a:rPr lang="en-US" sz="1600" i="1"/>
              <a:t> Conf. on Uncertainty in AI</a:t>
            </a:r>
            <a:r>
              <a:rPr lang="en-US" sz="1600"/>
              <a:t>, pages 541-550.</a:t>
            </a:r>
          </a:p>
          <a:p>
            <a:pPr>
              <a:lnSpc>
                <a:spcPct val="80000"/>
              </a:lnSpc>
            </a:pPr>
            <a:r>
              <a:rPr lang="en-US" sz="1600"/>
              <a:t>Taskar, B., Segal, E., and Koller, D. (2001)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Probabilistic classification and clustering in relational data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In </a:t>
            </a:r>
            <a:r>
              <a:rPr lang="en-US" sz="1600" i="1"/>
              <a:t>Proc. 17</a:t>
            </a:r>
            <a:r>
              <a:rPr lang="en-US" sz="1600" i="1" baseline="30000"/>
              <a:t>th</a:t>
            </a:r>
            <a:r>
              <a:rPr lang="en-US" sz="1600" i="1"/>
              <a:t>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870-878.</a:t>
            </a:r>
          </a:p>
          <a:p>
            <a:pPr>
              <a:lnSpc>
                <a:spcPct val="80000"/>
              </a:lnSpc>
            </a:pPr>
            <a:r>
              <a:rPr lang="en-US" sz="1600"/>
              <a:t>Getoor, L., Friedman, N., Koller, D., and Taskar, B. (2002)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Learning probabilistic models of link structure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</a:t>
            </a:r>
            <a:r>
              <a:rPr lang="en-US" sz="1600" i="1"/>
              <a:t>J. Machine Learning Res.</a:t>
            </a:r>
            <a:r>
              <a:rPr lang="en-US" sz="1600"/>
              <a:t> 3:679-707.</a:t>
            </a:r>
          </a:p>
          <a:p>
            <a:pPr>
              <a:lnSpc>
                <a:spcPct val="80000"/>
              </a:lnSpc>
            </a:pPr>
            <a:r>
              <a:rPr lang="en-US" sz="1600"/>
              <a:t>Taskar, B., Abbeel, P., and Koller, D. (2002)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Discriminative probabilistic models for relational data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In </a:t>
            </a:r>
            <a:r>
              <a:rPr lang="en-US" sz="1600" i="1"/>
              <a:t>Proc. 18</a:t>
            </a:r>
            <a:r>
              <a:rPr lang="en-US" sz="1600" i="1" baseline="30000"/>
              <a:t>th</a:t>
            </a:r>
            <a:r>
              <a:rPr lang="en-US" sz="1600" i="1"/>
              <a:t> Conf. on Uncertainty in AI</a:t>
            </a:r>
            <a:r>
              <a:rPr lang="en-US" sz="1600"/>
              <a:t>, pages 485-492.</a:t>
            </a:r>
          </a:p>
          <a:p>
            <a:pPr>
              <a:lnSpc>
                <a:spcPct val="80000"/>
              </a:lnSpc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3DCBE-2D88-4382-95F6-B692FDD1DA6A}" type="slidenum">
              <a:rPr lang="en-US"/>
              <a:pPr/>
              <a:t>29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Poole, D. (2003)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First-order probabilistic inference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In </a:t>
            </a:r>
            <a:r>
              <a:rPr lang="en-US" sz="1600" i="1"/>
              <a:t>Proc. 18</a:t>
            </a:r>
            <a:r>
              <a:rPr lang="en-US" sz="1600" i="1" baseline="30000"/>
              <a:t>th</a:t>
            </a:r>
            <a:r>
              <a:rPr lang="en-US" sz="1600" i="1"/>
              <a:t>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985-991.</a:t>
            </a:r>
          </a:p>
          <a:p>
            <a:r>
              <a:rPr lang="en-US" sz="1600"/>
              <a:t>de Salvo Braz, R. and Amir, E. and Roth, D. (2005)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Lifted first-order probabilistic inference.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 In </a:t>
            </a:r>
            <a:r>
              <a:rPr lang="en-US" sz="1600" i="1"/>
              <a:t>Proc. 19</a:t>
            </a:r>
            <a:r>
              <a:rPr lang="en-US" sz="1600" i="1" baseline="30000"/>
              <a:t>th</a:t>
            </a:r>
            <a:r>
              <a:rPr lang="en-US" sz="1600" i="1"/>
              <a:t>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1319-1325.</a:t>
            </a:r>
          </a:p>
          <a:p>
            <a:r>
              <a:rPr lang="en-US" sz="1600"/>
              <a:t>Dzeroski, S. and Lavrac, N., eds. (2001) </a:t>
            </a:r>
            <a:r>
              <a:rPr lang="en-US" sz="1600" i="1"/>
              <a:t>Relational Data Mining</a:t>
            </a:r>
            <a:r>
              <a:rPr lang="en-US" sz="1600"/>
              <a:t>. Springer.</a:t>
            </a:r>
          </a:p>
          <a:p>
            <a:r>
              <a:rPr lang="en-US" sz="1600"/>
              <a:t>Flach, P. and Lavrac, N. (2002)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Learning in Clausal Logic: A Perspective on Inductive Logic Programming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In </a:t>
            </a:r>
            <a:r>
              <a:rPr lang="en-US" sz="1600" i="1"/>
              <a:t>Computational Logic: Logic Programming and Beyond (Essays in Honour of Robert A. Kowalski),</a:t>
            </a:r>
            <a:r>
              <a:rPr lang="en-US" sz="1600"/>
              <a:t> Springer Lecture Notes in AI volume 2407, pages 437-471. </a:t>
            </a:r>
          </a:p>
          <a:p>
            <a:r>
              <a:rPr lang="en-US" sz="1600"/>
              <a:t>Pasula, H. and Russell, S. (2001)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Approximate inference for first-order probabilistic languages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 In </a:t>
            </a:r>
            <a:r>
              <a:rPr lang="en-US" sz="1600" i="1"/>
              <a:t>Proc. 17th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741-748.</a:t>
            </a:r>
          </a:p>
          <a:p>
            <a:r>
              <a:rPr lang="en-US" sz="1600"/>
              <a:t>Milch, B., Marthi, B., Russell, S., Sontag, D., Ong, D. L., and Kolobov, A. (2005) </a:t>
            </a:r>
            <a:r>
              <a:rPr lang="en-US" sz="1600">
                <a:latin typeface="Verdana"/>
              </a:rPr>
              <a:t>“</a:t>
            </a:r>
            <a:r>
              <a:rPr lang="en-US" sz="1600"/>
              <a:t>BLOG: Probabilistic Models with Unknown Objects</a:t>
            </a:r>
            <a:r>
              <a:rPr lang="en-US" sz="1600">
                <a:latin typeface="Verdana"/>
              </a:rPr>
              <a:t>”</a:t>
            </a:r>
            <a:r>
              <a:rPr lang="en-US" sz="1600"/>
              <a:t>. In </a:t>
            </a:r>
            <a:r>
              <a:rPr lang="en-US" sz="1600" i="1"/>
              <a:t>Proc. 19th Int</a:t>
            </a:r>
            <a:r>
              <a:rPr lang="en-US" sz="1600" i="1">
                <a:latin typeface="Verdana"/>
              </a:rPr>
              <a:t>’</a:t>
            </a:r>
            <a:r>
              <a:rPr lang="en-US" sz="1600" i="1"/>
              <a:t>l Joint Conf. on AI</a:t>
            </a:r>
            <a:r>
              <a:rPr lang="en-US" sz="1600"/>
              <a:t>, pages 1352-1359.</a:t>
            </a:r>
          </a:p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7EEA-5094-46FD-AA3B-D33B097FF977}" type="slidenum">
              <a:rPr lang="en-US"/>
              <a:pPr/>
              <a:t>3</a:t>
            </a:fld>
            <a:endParaRPr lang="en-US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Scenario</a:t>
            </a:r>
          </a:p>
        </p:txBody>
      </p:sp>
      <p:pic>
        <p:nvPicPr>
          <p:cNvPr id="560132" name="Picture 4" descr="scholar-bigg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4086" y="1524000"/>
            <a:ext cx="609600" cy="681038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 rot="1416472">
            <a:off x="2848686" y="2971800"/>
            <a:ext cx="685800" cy="742950"/>
            <a:chOff x="1224" y="1962"/>
            <a:chExt cx="432" cy="46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560135" name="Rectangle 7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36" name="Rectangle 8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37" name="Line 9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38" name="Line 10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39" name="Line 11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0" name="Rectangle 12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41" name="Line 13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2" name="Line 14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3" name="Line 15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4" name="Line 16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5" name="Rectangle 17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46" name="Line 18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7" name="Line 19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8" name="Line 20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49" name="Line 21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50" name="Line 22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0151" name="Rectangle 23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 rot="1416472">
            <a:off x="5439486" y="2971800"/>
            <a:ext cx="685800" cy="742950"/>
            <a:chOff x="1224" y="1962"/>
            <a:chExt cx="432" cy="468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1267" y="1986"/>
              <a:ext cx="353" cy="397"/>
              <a:chOff x="2227" y="3642"/>
              <a:chExt cx="353" cy="397"/>
            </a:xfrm>
          </p:grpSpPr>
          <p:sp>
            <p:nvSpPr>
              <p:cNvPr id="560154" name="Rectangle 26"/>
              <p:cNvSpPr>
                <a:spLocks noChangeArrowheads="1"/>
              </p:cNvSpPr>
              <p:nvPr/>
            </p:nvSpPr>
            <p:spPr bwMode="auto">
              <a:xfrm rot="-23849220">
                <a:off x="2272" y="3691"/>
                <a:ext cx="240" cy="31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55" name="Rectangle 27"/>
              <p:cNvSpPr>
                <a:spLocks noChangeArrowheads="1"/>
              </p:cNvSpPr>
              <p:nvPr/>
            </p:nvSpPr>
            <p:spPr bwMode="auto">
              <a:xfrm rot="-1545640">
                <a:off x="2248" y="3721"/>
                <a:ext cx="240" cy="3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56" name="Line 28"/>
              <p:cNvSpPr>
                <a:spLocks noChangeShapeType="1"/>
              </p:cNvSpPr>
              <p:nvPr/>
            </p:nvSpPr>
            <p:spPr bwMode="auto">
              <a:xfrm rot="-1545640">
                <a:off x="2337" y="3700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57" name="Line 29"/>
              <p:cNvSpPr>
                <a:spLocks noChangeShapeType="1"/>
              </p:cNvSpPr>
              <p:nvPr/>
            </p:nvSpPr>
            <p:spPr bwMode="auto">
              <a:xfrm rot="-1545640">
                <a:off x="2342" y="3721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58" name="Line 30"/>
              <p:cNvSpPr>
                <a:spLocks noChangeShapeType="1"/>
              </p:cNvSpPr>
              <p:nvPr/>
            </p:nvSpPr>
            <p:spPr bwMode="auto">
              <a:xfrm rot="-1545640">
                <a:off x="2358" y="3792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59" name="Rectangle 31"/>
              <p:cNvSpPr>
                <a:spLocks noChangeArrowheads="1"/>
              </p:cNvSpPr>
              <p:nvPr/>
            </p:nvSpPr>
            <p:spPr bwMode="auto">
              <a:xfrm rot="-3989566">
                <a:off x="2362" y="3618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60" name="Line 32"/>
              <p:cNvSpPr>
                <a:spLocks noChangeShapeType="1"/>
              </p:cNvSpPr>
              <p:nvPr/>
            </p:nvSpPr>
            <p:spPr bwMode="auto">
              <a:xfrm rot="-1545640">
                <a:off x="2227" y="3798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1" name="Line 33"/>
              <p:cNvSpPr>
                <a:spLocks noChangeShapeType="1"/>
              </p:cNvSpPr>
              <p:nvPr/>
            </p:nvSpPr>
            <p:spPr bwMode="auto">
              <a:xfrm rot="-1545640">
                <a:off x="2243" y="3832"/>
                <a:ext cx="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2" name="Line 34"/>
              <p:cNvSpPr>
                <a:spLocks noChangeShapeType="1"/>
              </p:cNvSpPr>
              <p:nvPr/>
            </p:nvSpPr>
            <p:spPr bwMode="auto">
              <a:xfrm rot="20054360" flipV="1">
                <a:off x="2255" y="3845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3" name="Line 35"/>
              <p:cNvSpPr>
                <a:spLocks noChangeShapeType="1"/>
              </p:cNvSpPr>
              <p:nvPr/>
            </p:nvSpPr>
            <p:spPr bwMode="auto">
              <a:xfrm rot="20054360" flipV="1">
                <a:off x="2321" y="3982"/>
                <a:ext cx="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4" name="Rectangle 36"/>
              <p:cNvSpPr>
                <a:spLocks noChangeArrowheads="1"/>
              </p:cNvSpPr>
              <p:nvPr/>
            </p:nvSpPr>
            <p:spPr bwMode="auto">
              <a:xfrm rot="-1545640">
                <a:off x="2382" y="3863"/>
                <a:ext cx="81" cy="57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165" name="Line 37"/>
              <p:cNvSpPr>
                <a:spLocks noChangeShapeType="1"/>
              </p:cNvSpPr>
              <p:nvPr/>
            </p:nvSpPr>
            <p:spPr bwMode="auto">
              <a:xfrm rot="20054360" flipV="1">
                <a:off x="2277" y="3902"/>
                <a:ext cx="7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6" name="Line 38"/>
              <p:cNvSpPr>
                <a:spLocks noChangeShapeType="1"/>
              </p:cNvSpPr>
              <p:nvPr/>
            </p:nvSpPr>
            <p:spPr bwMode="auto">
              <a:xfrm rot="20054360" flipV="1">
                <a:off x="2310" y="3971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7" name="Line 39"/>
              <p:cNvSpPr>
                <a:spLocks noChangeShapeType="1"/>
              </p:cNvSpPr>
              <p:nvPr/>
            </p:nvSpPr>
            <p:spPr bwMode="auto">
              <a:xfrm rot="20054360" flipV="1">
                <a:off x="2293" y="3936"/>
                <a:ext cx="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8" name="Line 40"/>
              <p:cNvSpPr>
                <a:spLocks noChangeShapeType="1"/>
              </p:cNvSpPr>
              <p:nvPr/>
            </p:nvSpPr>
            <p:spPr bwMode="auto">
              <a:xfrm flipH="1" flipV="1">
                <a:off x="2388" y="3648"/>
                <a:ext cx="192" cy="2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69" name="Line 41"/>
              <p:cNvSpPr>
                <a:spLocks noChangeShapeType="1"/>
              </p:cNvSpPr>
              <p:nvPr/>
            </p:nvSpPr>
            <p:spPr bwMode="auto">
              <a:xfrm flipV="1">
                <a:off x="2262" y="3648"/>
                <a:ext cx="126" cy="10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0170" name="Rectangle 42"/>
            <p:cNvSpPr>
              <a:spLocks noChangeArrowheads="1"/>
            </p:cNvSpPr>
            <p:nvPr/>
          </p:nvSpPr>
          <p:spPr bwMode="auto">
            <a:xfrm>
              <a:off x="1224" y="1962"/>
              <a:ext cx="432" cy="4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0171" name="Text Box 43"/>
          <p:cNvSpPr txBox="1">
            <a:spLocks noChangeArrowheads="1"/>
          </p:cNvSpPr>
          <p:nvPr/>
        </p:nvSpPr>
        <p:spPr bwMode="auto">
          <a:xfrm>
            <a:off x="4737811" y="1763713"/>
            <a:ext cx="1438275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Prof. Smith</a:t>
            </a:r>
          </a:p>
        </p:txBody>
      </p:sp>
      <p:sp>
        <p:nvSpPr>
          <p:cNvPr id="560172" name="Text Box 44"/>
          <p:cNvSpPr txBox="1">
            <a:spLocks noChangeArrowheads="1"/>
          </p:cNvSpPr>
          <p:nvPr/>
        </p:nvSpPr>
        <p:spPr bwMode="auto">
          <a:xfrm>
            <a:off x="1743786" y="2743200"/>
            <a:ext cx="125730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Smith98a</a:t>
            </a:r>
          </a:p>
        </p:txBody>
      </p:sp>
      <p:sp>
        <p:nvSpPr>
          <p:cNvPr id="560173" name="Text Box 45"/>
          <p:cNvSpPr txBox="1">
            <a:spLocks noChangeArrowheads="1"/>
          </p:cNvSpPr>
          <p:nvPr/>
        </p:nvSpPr>
        <p:spPr bwMode="auto">
          <a:xfrm>
            <a:off x="5896686" y="2743200"/>
            <a:ext cx="111601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Smith00</a:t>
            </a:r>
          </a:p>
        </p:txBody>
      </p:sp>
      <p:cxnSp>
        <p:nvCxnSpPr>
          <p:cNvPr id="560174" name="AutoShape 46"/>
          <p:cNvCxnSpPr>
            <a:cxnSpLocks noChangeShapeType="1"/>
          </p:cNvCxnSpPr>
          <p:nvPr/>
        </p:nvCxnSpPr>
        <p:spPr bwMode="auto">
          <a:xfrm flipH="1">
            <a:off x="3339224" y="2205038"/>
            <a:ext cx="1109662" cy="796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175" name="AutoShape 47"/>
          <p:cNvCxnSpPr>
            <a:cxnSpLocks noChangeShapeType="1"/>
          </p:cNvCxnSpPr>
          <p:nvPr/>
        </p:nvCxnSpPr>
        <p:spPr bwMode="auto">
          <a:xfrm>
            <a:off x="4448886" y="2205038"/>
            <a:ext cx="1019175" cy="1000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60176" name="Text Box 48"/>
          <p:cNvSpPr txBox="1">
            <a:spLocks noChangeArrowheads="1"/>
          </p:cNvSpPr>
          <p:nvPr/>
        </p:nvSpPr>
        <p:spPr bwMode="auto">
          <a:xfrm>
            <a:off x="3061411" y="2270125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/>
              <a:t>AuthorOf</a:t>
            </a:r>
            <a:endParaRPr lang="en-US" sz="1600" dirty="0"/>
          </a:p>
        </p:txBody>
      </p:sp>
      <p:sp>
        <p:nvSpPr>
          <p:cNvPr id="560177" name="Text Box 49"/>
          <p:cNvSpPr txBox="1">
            <a:spLocks noChangeArrowheads="1"/>
          </p:cNvSpPr>
          <p:nvPr/>
        </p:nvSpPr>
        <p:spPr bwMode="auto">
          <a:xfrm>
            <a:off x="4829886" y="2286000"/>
            <a:ext cx="998538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AuthorOf</a:t>
            </a:r>
          </a:p>
        </p:txBody>
      </p:sp>
      <p:sp>
        <p:nvSpPr>
          <p:cNvPr id="560180" name="Rectangle 52"/>
          <p:cNvSpPr>
            <a:spLocks noChangeArrowheads="1"/>
          </p:cNvSpPr>
          <p:nvPr/>
        </p:nvSpPr>
        <p:spPr bwMode="auto">
          <a:xfrm>
            <a:off x="2467686" y="4267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Bayesian</a:t>
            </a:r>
          </a:p>
        </p:txBody>
      </p:sp>
      <p:sp>
        <p:nvSpPr>
          <p:cNvPr id="560181" name="Rectangle 53"/>
          <p:cNvSpPr>
            <a:spLocks noChangeArrowheads="1"/>
          </p:cNvSpPr>
          <p:nvPr/>
        </p:nvSpPr>
        <p:spPr bwMode="auto">
          <a:xfrm>
            <a:off x="2467686" y="4648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networks</a:t>
            </a:r>
          </a:p>
        </p:txBody>
      </p:sp>
      <p:sp>
        <p:nvSpPr>
          <p:cNvPr id="560182" name="Rectangle 54"/>
          <p:cNvSpPr>
            <a:spLocks noChangeArrowheads="1"/>
          </p:cNvSpPr>
          <p:nvPr/>
        </p:nvSpPr>
        <p:spPr bwMode="auto">
          <a:xfrm>
            <a:off x="2467686" y="5029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have</a:t>
            </a:r>
          </a:p>
        </p:txBody>
      </p:sp>
      <p:sp>
        <p:nvSpPr>
          <p:cNvPr id="560183" name="Rectangle 55"/>
          <p:cNvSpPr>
            <a:spLocks noChangeArrowheads="1"/>
          </p:cNvSpPr>
          <p:nvPr/>
        </p:nvSpPr>
        <p:spPr bwMode="auto">
          <a:xfrm>
            <a:off x="2467686" y="5410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become</a:t>
            </a:r>
          </a:p>
        </p:txBody>
      </p:sp>
      <p:sp>
        <p:nvSpPr>
          <p:cNvPr id="560184" name="Rectangle 56"/>
          <p:cNvSpPr>
            <a:spLocks noChangeArrowheads="1"/>
          </p:cNvSpPr>
          <p:nvPr/>
        </p:nvSpPr>
        <p:spPr bwMode="auto">
          <a:xfrm>
            <a:off x="2467686" y="5791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a</a:t>
            </a:r>
          </a:p>
        </p:txBody>
      </p:sp>
      <p:sp>
        <p:nvSpPr>
          <p:cNvPr id="560185" name="Text Box 57"/>
          <p:cNvSpPr txBox="1">
            <a:spLocks noChangeArrowheads="1"/>
          </p:cNvSpPr>
          <p:nvPr/>
        </p:nvSpPr>
        <p:spPr bwMode="auto">
          <a:xfrm>
            <a:off x="914400" y="4114800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1</a:t>
            </a:r>
            <a:endParaRPr lang="en-US" dirty="0"/>
          </a:p>
        </p:txBody>
      </p:sp>
      <p:sp>
        <p:nvSpPr>
          <p:cNvPr id="560186" name="Text Box 58"/>
          <p:cNvSpPr txBox="1">
            <a:spLocks noChangeArrowheads="1"/>
          </p:cNvSpPr>
          <p:nvPr/>
        </p:nvSpPr>
        <p:spPr bwMode="auto">
          <a:xfrm>
            <a:off x="914400" y="4556125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2</a:t>
            </a:r>
            <a:endParaRPr lang="en-US" dirty="0"/>
          </a:p>
        </p:txBody>
      </p:sp>
      <p:sp>
        <p:nvSpPr>
          <p:cNvPr id="560187" name="Text Box 59"/>
          <p:cNvSpPr txBox="1">
            <a:spLocks noChangeArrowheads="1"/>
          </p:cNvSpPr>
          <p:nvPr/>
        </p:nvSpPr>
        <p:spPr bwMode="auto">
          <a:xfrm>
            <a:off x="914400" y="4937125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3</a:t>
            </a:r>
            <a:endParaRPr lang="en-US" dirty="0"/>
          </a:p>
        </p:txBody>
      </p:sp>
      <p:sp>
        <p:nvSpPr>
          <p:cNvPr id="560188" name="Text Box 60"/>
          <p:cNvSpPr txBox="1">
            <a:spLocks noChangeArrowheads="1"/>
          </p:cNvSpPr>
          <p:nvPr/>
        </p:nvSpPr>
        <p:spPr bwMode="auto">
          <a:xfrm>
            <a:off x="914400" y="5318125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4</a:t>
            </a:r>
            <a:endParaRPr lang="en-US" dirty="0"/>
          </a:p>
        </p:txBody>
      </p:sp>
      <p:sp>
        <p:nvSpPr>
          <p:cNvPr id="560189" name="Text Box 61"/>
          <p:cNvSpPr txBox="1">
            <a:spLocks noChangeArrowheads="1"/>
          </p:cNvSpPr>
          <p:nvPr/>
        </p:nvSpPr>
        <p:spPr bwMode="auto">
          <a:xfrm>
            <a:off x="914400" y="5715000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5</a:t>
            </a:r>
            <a:endParaRPr lang="en-US" dirty="0"/>
          </a:p>
        </p:txBody>
      </p:sp>
      <p:sp>
        <p:nvSpPr>
          <p:cNvPr id="560191" name="Text Box 63"/>
          <p:cNvSpPr txBox="1">
            <a:spLocks noChangeArrowheads="1"/>
          </p:cNvSpPr>
          <p:nvPr/>
        </p:nvSpPr>
        <p:spPr bwMode="auto">
          <a:xfrm rot="5400000">
            <a:off x="2955843" y="5988843"/>
            <a:ext cx="457200" cy="5191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cxnSp>
        <p:nvCxnSpPr>
          <p:cNvPr id="560192" name="AutoShape 64"/>
          <p:cNvCxnSpPr>
            <a:cxnSpLocks noChangeShapeType="1"/>
            <a:stCxn id="560184" idx="1"/>
          </p:cNvCxnSpPr>
          <p:nvPr/>
        </p:nvCxnSpPr>
        <p:spPr bwMode="auto">
          <a:xfrm rot="10800000" flipH="1">
            <a:off x="2454986" y="3205163"/>
            <a:ext cx="422275" cy="2700337"/>
          </a:xfrm>
          <a:prstGeom prst="curvedConnector3">
            <a:avLst>
              <a:gd name="adj1" fmla="val -5113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194" name="AutoShape 66"/>
          <p:cNvCxnSpPr>
            <a:cxnSpLocks noChangeShapeType="1"/>
            <a:stCxn id="560183" idx="1"/>
          </p:cNvCxnSpPr>
          <p:nvPr/>
        </p:nvCxnSpPr>
        <p:spPr bwMode="auto">
          <a:xfrm rot="10800000" flipH="1">
            <a:off x="2454986" y="3205163"/>
            <a:ext cx="422275" cy="2319337"/>
          </a:xfrm>
          <a:prstGeom prst="curvedConnector3">
            <a:avLst>
              <a:gd name="adj1" fmla="val -5113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195" name="AutoShape 67"/>
          <p:cNvCxnSpPr>
            <a:cxnSpLocks noChangeShapeType="1"/>
            <a:stCxn id="560182" idx="1"/>
          </p:cNvCxnSpPr>
          <p:nvPr/>
        </p:nvCxnSpPr>
        <p:spPr bwMode="auto">
          <a:xfrm rot="10800000" flipH="1">
            <a:off x="2454986" y="3205163"/>
            <a:ext cx="422275" cy="1938337"/>
          </a:xfrm>
          <a:prstGeom prst="curvedConnector3">
            <a:avLst>
              <a:gd name="adj1" fmla="val -5113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197" name="AutoShape 69"/>
          <p:cNvCxnSpPr>
            <a:cxnSpLocks noChangeShapeType="1"/>
            <a:stCxn id="560181" idx="1"/>
          </p:cNvCxnSpPr>
          <p:nvPr/>
        </p:nvCxnSpPr>
        <p:spPr bwMode="auto">
          <a:xfrm rot="10800000" flipH="1">
            <a:off x="2454986" y="3205163"/>
            <a:ext cx="422275" cy="1557337"/>
          </a:xfrm>
          <a:prstGeom prst="curvedConnector3">
            <a:avLst>
              <a:gd name="adj1" fmla="val -5113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198" name="AutoShape 70"/>
          <p:cNvCxnSpPr>
            <a:cxnSpLocks noChangeShapeType="1"/>
            <a:stCxn id="560180" idx="1"/>
          </p:cNvCxnSpPr>
          <p:nvPr/>
        </p:nvCxnSpPr>
        <p:spPr bwMode="auto">
          <a:xfrm rot="10800000" flipH="1">
            <a:off x="2454986" y="3205163"/>
            <a:ext cx="422275" cy="1176337"/>
          </a:xfrm>
          <a:prstGeom prst="curvedConnector3">
            <a:avLst>
              <a:gd name="adj1" fmla="val -5113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60199" name="Text Box 71"/>
          <p:cNvSpPr txBox="1">
            <a:spLocks noChangeArrowheads="1"/>
          </p:cNvSpPr>
          <p:nvPr/>
        </p:nvSpPr>
        <p:spPr bwMode="auto">
          <a:xfrm>
            <a:off x="1537411" y="3413125"/>
            <a:ext cx="71437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InDoc</a:t>
            </a:r>
          </a:p>
        </p:txBody>
      </p:sp>
      <p:sp>
        <p:nvSpPr>
          <p:cNvPr id="560200" name="Rectangle 72"/>
          <p:cNvSpPr>
            <a:spLocks noChangeArrowheads="1"/>
          </p:cNvSpPr>
          <p:nvPr/>
        </p:nvSpPr>
        <p:spPr bwMode="auto">
          <a:xfrm>
            <a:off x="5210886" y="4267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0201" name="Rectangle 73"/>
          <p:cNvSpPr>
            <a:spLocks noChangeArrowheads="1"/>
          </p:cNvSpPr>
          <p:nvPr/>
        </p:nvSpPr>
        <p:spPr bwMode="auto">
          <a:xfrm>
            <a:off x="5210886" y="4648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0202" name="Rectangle 74"/>
          <p:cNvSpPr>
            <a:spLocks noChangeArrowheads="1"/>
          </p:cNvSpPr>
          <p:nvPr/>
        </p:nvSpPr>
        <p:spPr bwMode="auto">
          <a:xfrm>
            <a:off x="5210886" y="5029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0203" name="Rectangle 75"/>
          <p:cNvSpPr>
            <a:spLocks noChangeArrowheads="1"/>
          </p:cNvSpPr>
          <p:nvPr/>
        </p:nvSpPr>
        <p:spPr bwMode="auto">
          <a:xfrm>
            <a:off x="5210886" y="5410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0204" name="Rectangle 76"/>
          <p:cNvSpPr>
            <a:spLocks noChangeArrowheads="1"/>
          </p:cNvSpPr>
          <p:nvPr/>
        </p:nvSpPr>
        <p:spPr bwMode="auto">
          <a:xfrm>
            <a:off x="5210886" y="5791200"/>
            <a:ext cx="12192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0205" name="Text Box 77"/>
          <p:cNvSpPr txBox="1">
            <a:spLocks noChangeArrowheads="1"/>
          </p:cNvSpPr>
          <p:nvPr/>
        </p:nvSpPr>
        <p:spPr bwMode="auto">
          <a:xfrm>
            <a:off x="6811086" y="4110038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1</a:t>
            </a:r>
            <a:endParaRPr lang="en-US" dirty="0"/>
          </a:p>
        </p:txBody>
      </p:sp>
      <p:sp>
        <p:nvSpPr>
          <p:cNvPr id="560206" name="Text Box 78"/>
          <p:cNvSpPr txBox="1">
            <a:spLocks noChangeArrowheads="1"/>
          </p:cNvSpPr>
          <p:nvPr/>
        </p:nvSpPr>
        <p:spPr bwMode="auto">
          <a:xfrm>
            <a:off x="6811086" y="4540250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2</a:t>
            </a:r>
            <a:endParaRPr lang="en-US" dirty="0"/>
          </a:p>
        </p:txBody>
      </p:sp>
      <p:sp>
        <p:nvSpPr>
          <p:cNvPr id="560207" name="Text Box 79"/>
          <p:cNvSpPr txBox="1">
            <a:spLocks noChangeArrowheads="1"/>
          </p:cNvSpPr>
          <p:nvPr/>
        </p:nvSpPr>
        <p:spPr bwMode="auto">
          <a:xfrm>
            <a:off x="6811086" y="4921250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3</a:t>
            </a:r>
            <a:endParaRPr lang="en-US" dirty="0"/>
          </a:p>
        </p:txBody>
      </p:sp>
      <p:sp>
        <p:nvSpPr>
          <p:cNvPr id="560208" name="Text Box 80"/>
          <p:cNvSpPr txBox="1">
            <a:spLocks noChangeArrowheads="1"/>
          </p:cNvSpPr>
          <p:nvPr/>
        </p:nvSpPr>
        <p:spPr bwMode="auto">
          <a:xfrm>
            <a:off x="6811086" y="5302250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4</a:t>
            </a:r>
            <a:endParaRPr lang="en-US" dirty="0"/>
          </a:p>
        </p:txBody>
      </p:sp>
      <p:sp>
        <p:nvSpPr>
          <p:cNvPr id="560209" name="Text Box 81"/>
          <p:cNvSpPr txBox="1">
            <a:spLocks noChangeArrowheads="1"/>
          </p:cNvSpPr>
          <p:nvPr/>
        </p:nvSpPr>
        <p:spPr bwMode="auto">
          <a:xfrm>
            <a:off x="6811086" y="5699125"/>
            <a:ext cx="122456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word pos 5</a:t>
            </a:r>
            <a:endParaRPr lang="en-US" dirty="0"/>
          </a:p>
        </p:txBody>
      </p:sp>
      <p:sp>
        <p:nvSpPr>
          <p:cNvPr id="560210" name="Text Box 82"/>
          <p:cNvSpPr txBox="1">
            <a:spLocks noChangeArrowheads="1"/>
          </p:cNvSpPr>
          <p:nvPr/>
        </p:nvSpPr>
        <p:spPr bwMode="auto">
          <a:xfrm rot="5400000">
            <a:off x="5699043" y="5988843"/>
            <a:ext cx="457200" cy="5191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cxnSp>
        <p:nvCxnSpPr>
          <p:cNvPr id="560211" name="AutoShape 83"/>
          <p:cNvCxnSpPr>
            <a:cxnSpLocks noChangeShapeType="1"/>
            <a:stCxn id="560204" idx="3"/>
          </p:cNvCxnSpPr>
          <p:nvPr/>
        </p:nvCxnSpPr>
        <p:spPr bwMode="auto">
          <a:xfrm flipH="1" flipV="1">
            <a:off x="6095124" y="3479800"/>
            <a:ext cx="347662" cy="2425700"/>
          </a:xfrm>
          <a:prstGeom prst="curvedConnector3">
            <a:avLst>
              <a:gd name="adj1" fmla="val -6210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212" name="AutoShape 84"/>
          <p:cNvCxnSpPr>
            <a:cxnSpLocks noChangeShapeType="1"/>
            <a:stCxn id="560203" idx="3"/>
          </p:cNvCxnSpPr>
          <p:nvPr/>
        </p:nvCxnSpPr>
        <p:spPr bwMode="auto">
          <a:xfrm flipH="1" flipV="1">
            <a:off x="6095124" y="3479800"/>
            <a:ext cx="347662" cy="2044700"/>
          </a:xfrm>
          <a:prstGeom prst="curvedConnector3">
            <a:avLst>
              <a:gd name="adj1" fmla="val -6210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213" name="AutoShape 85"/>
          <p:cNvCxnSpPr>
            <a:cxnSpLocks noChangeShapeType="1"/>
            <a:stCxn id="560202" idx="3"/>
          </p:cNvCxnSpPr>
          <p:nvPr/>
        </p:nvCxnSpPr>
        <p:spPr bwMode="auto">
          <a:xfrm flipH="1" flipV="1">
            <a:off x="6095124" y="3479800"/>
            <a:ext cx="347662" cy="1663700"/>
          </a:xfrm>
          <a:prstGeom prst="curvedConnector3">
            <a:avLst>
              <a:gd name="adj1" fmla="val -6210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214" name="AutoShape 86"/>
          <p:cNvCxnSpPr>
            <a:cxnSpLocks noChangeShapeType="1"/>
            <a:stCxn id="560201" idx="3"/>
          </p:cNvCxnSpPr>
          <p:nvPr/>
        </p:nvCxnSpPr>
        <p:spPr bwMode="auto">
          <a:xfrm flipH="1" flipV="1">
            <a:off x="6095124" y="3479800"/>
            <a:ext cx="347662" cy="1282700"/>
          </a:xfrm>
          <a:prstGeom prst="curvedConnector3">
            <a:avLst>
              <a:gd name="adj1" fmla="val -6210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60215" name="AutoShape 87"/>
          <p:cNvCxnSpPr>
            <a:cxnSpLocks noChangeShapeType="1"/>
            <a:stCxn id="560200" idx="3"/>
          </p:cNvCxnSpPr>
          <p:nvPr/>
        </p:nvCxnSpPr>
        <p:spPr bwMode="auto">
          <a:xfrm flipH="1" flipV="1">
            <a:off x="6095124" y="3479800"/>
            <a:ext cx="347662" cy="901700"/>
          </a:xfrm>
          <a:prstGeom prst="curvedConnector3">
            <a:avLst>
              <a:gd name="adj1" fmla="val -6210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60216" name="Text Box 88"/>
          <p:cNvSpPr txBox="1">
            <a:spLocks noChangeArrowheads="1"/>
          </p:cNvSpPr>
          <p:nvPr/>
        </p:nvSpPr>
        <p:spPr bwMode="auto">
          <a:xfrm>
            <a:off x="6630111" y="3505200"/>
            <a:ext cx="714375" cy="3365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InDoc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33D-27F7-4350-881C-527AD637D1F1}" type="slidenum">
              <a:rPr lang="en-US"/>
              <a:pPr/>
              <a:t>4</a:t>
            </a:fld>
            <a:endParaRPr 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Graphical Model for </a:t>
            </a:r>
            <a:r>
              <a:rPr lang="en-US" sz="3600" dirty="0"/>
              <a:t>This Scenario</a:t>
            </a:r>
          </a:p>
        </p:txBody>
      </p:sp>
      <p:sp>
        <p:nvSpPr>
          <p:cNvPr id="555012" name="Oval 4"/>
          <p:cNvSpPr>
            <a:spLocks noChangeArrowheads="1"/>
          </p:cNvSpPr>
          <p:nvPr/>
        </p:nvSpPr>
        <p:spPr bwMode="auto">
          <a:xfrm>
            <a:off x="1828800" y="2286000"/>
            <a:ext cx="1295400" cy="838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Smith98a</a:t>
            </a:r>
            <a:br>
              <a:rPr lang="en-US"/>
            </a:br>
            <a:r>
              <a:rPr lang="en-US"/>
              <a:t>Topic</a:t>
            </a:r>
          </a:p>
        </p:txBody>
      </p:sp>
      <p:sp>
        <p:nvSpPr>
          <p:cNvPr id="555013" name="Oval 5"/>
          <p:cNvSpPr>
            <a:spLocks noChangeArrowheads="1"/>
          </p:cNvSpPr>
          <p:nvPr/>
        </p:nvSpPr>
        <p:spPr bwMode="auto">
          <a:xfrm>
            <a:off x="6184900" y="2286000"/>
            <a:ext cx="1295400" cy="838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Smith00</a:t>
            </a:r>
            <a:br>
              <a:rPr lang="en-US"/>
            </a:br>
            <a:r>
              <a:rPr lang="en-US"/>
              <a:t>Topic</a:t>
            </a:r>
          </a:p>
        </p:txBody>
      </p:sp>
      <p:sp>
        <p:nvSpPr>
          <p:cNvPr id="555015" name="Oval 7"/>
          <p:cNvSpPr>
            <a:spLocks noChangeArrowheads="1"/>
          </p:cNvSpPr>
          <p:nvPr/>
        </p:nvSpPr>
        <p:spPr bwMode="auto">
          <a:xfrm>
            <a:off x="3810000" y="1295400"/>
            <a:ext cx="1295400" cy="914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Smith</a:t>
            </a:r>
            <a:br>
              <a:rPr lang="en-US"/>
            </a:br>
            <a:r>
              <a:rPr lang="en-US"/>
              <a:t>Specialty</a:t>
            </a:r>
          </a:p>
        </p:txBody>
      </p:sp>
      <p:cxnSp>
        <p:nvCxnSpPr>
          <p:cNvPr id="555016" name="AutoShape 8"/>
          <p:cNvCxnSpPr>
            <a:cxnSpLocks noChangeShapeType="1"/>
            <a:stCxn id="555015" idx="3"/>
            <a:endCxn id="555012" idx="7"/>
          </p:cNvCxnSpPr>
          <p:nvPr/>
        </p:nvCxnSpPr>
        <p:spPr bwMode="auto">
          <a:xfrm flipH="1">
            <a:off x="2935288" y="2089150"/>
            <a:ext cx="1063625" cy="306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17" name="AutoShape 9"/>
          <p:cNvCxnSpPr>
            <a:cxnSpLocks noChangeShapeType="1"/>
            <a:stCxn id="555015" idx="5"/>
            <a:endCxn id="555013" idx="1"/>
          </p:cNvCxnSpPr>
          <p:nvPr/>
        </p:nvCxnSpPr>
        <p:spPr bwMode="auto">
          <a:xfrm>
            <a:off x="4916488" y="2089150"/>
            <a:ext cx="1457325" cy="306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24" name="AutoShape 16"/>
          <p:cNvCxnSpPr>
            <a:cxnSpLocks noChangeShapeType="1"/>
            <a:stCxn id="555012" idx="2"/>
            <a:endCxn id="555042" idx="2"/>
          </p:cNvCxnSpPr>
          <p:nvPr/>
        </p:nvCxnSpPr>
        <p:spPr bwMode="auto">
          <a:xfrm rot="10800000" flipV="1">
            <a:off x="1130300" y="2705100"/>
            <a:ext cx="685800" cy="2209800"/>
          </a:xfrm>
          <a:prstGeom prst="curvedConnector3">
            <a:avLst>
              <a:gd name="adj1" fmla="val 13148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25" name="AutoShape 17"/>
          <p:cNvCxnSpPr>
            <a:cxnSpLocks noChangeShapeType="1"/>
            <a:stCxn id="555012" idx="2"/>
            <a:endCxn id="555041" idx="2"/>
          </p:cNvCxnSpPr>
          <p:nvPr/>
        </p:nvCxnSpPr>
        <p:spPr bwMode="auto">
          <a:xfrm rot="10800000" flipV="1">
            <a:off x="1130300" y="2705100"/>
            <a:ext cx="685800" cy="1600200"/>
          </a:xfrm>
          <a:prstGeom prst="curvedConnector3">
            <a:avLst>
              <a:gd name="adj1" fmla="val 13148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26" name="AutoShape 18"/>
          <p:cNvCxnSpPr>
            <a:cxnSpLocks noChangeShapeType="1"/>
            <a:stCxn id="555012" idx="2"/>
            <a:endCxn id="555039" idx="2"/>
          </p:cNvCxnSpPr>
          <p:nvPr/>
        </p:nvCxnSpPr>
        <p:spPr bwMode="auto">
          <a:xfrm rot="10800000" flipV="1">
            <a:off x="1130300" y="2705100"/>
            <a:ext cx="685800" cy="990600"/>
          </a:xfrm>
          <a:prstGeom prst="curvedConnector3">
            <a:avLst>
              <a:gd name="adj1" fmla="val 13148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30" name="AutoShape 22"/>
          <p:cNvCxnSpPr>
            <a:cxnSpLocks noChangeShapeType="1"/>
            <a:stCxn id="555013" idx="2"/>
            <a:endCxn id="555045" idx="2"/>
          </p:cNvCxnSpPr>
          <p:nvPr/>
        </p:nvCxnSpPr>
        <p:spPr bwMode="auto">
          <a:xfrm rot="10800000" flipV="1">
            <a:off x="5549900" y="2705100"/>
            <a:ext cx="622300" cy="990600"/>
          </a:xfrm>
          <a:prstGeom prst="curvedConnector3">
            <a:avLst>
              <a:gd name="adj1" fmla="val 13469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31" name="AutoShape 23"/>
          <p:cNvCxnSpPr>
            <a:cxnSpLocks noChangeShapeType="1"/>
            <a:stCxn id="555013" idx="2"/>
            <a:endCxn id="555046" idx="2"/>
          </p:cNvCxnSpPr>
          <p:nvPr/>
        </p:nvCxnSpPr>
        <p:spPr bwMode="auto">
          <a:xfrm rot="10800000" flipV="1">
            <a:off x="5549900" y="2705100"/>
            <a:ext cx="622300" cy="1600200"/>
          </a:xfrm>
          <a:prstGeom prst="curvedConnector3">
            <a:avLst>
              <a:gd name="adj1" fmla="val 13469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555032" name="AutoShape 24"/>
          <p:cNvCxnSpPr>
            <a:cxnSpLocks noChangeShapeType="1"/>
            <a:stCxn id="555013" idx="2"/>
            <a:endCxn id="555047" idx="2"/>
          </p:cNvCxnSpPr>
          <p:nvPr/>
        </p:nvCxnSpPr>
        <p:spPr bwMode="auto">
          <a:xfrm rot="10800000" flipV="1">
            <a:off x="5549900" y="2705100"/>
            <a:ext cx="622300" cy="2209800"/>
          </a:xfrm>
          <a:prstGeom prst="curvedConnector3">
            <a:avLst>
              <a:gd name="adj1" fmla="val 13469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555033" name="Text Box 25"/>
          <p:cNvSpPr txBox="1">
            <a:spLocks noChangeArrowheads="1"/>
          </p:cNvSpPr>
          <p:nvPr/>
        </p:nvSpPr>
        <p:spPr bwMode="auto">
          <a:xfrm>
            <a:off x="3733800" y="3489325"/>
            <a:ext cx="123031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Bayesian</a:t>
            </a:r>
          </a:p>
        </p:txBody>
      </p:sp>
      <p:sp>
        <p:nvSpPr>
          <p:cNvPr id="555034" name="Text Box 26"/>
          <p:cNvSpPr txBox="1">
            <a:spLocks noChangeArrowheads="1"/>
          </p:cNvSpPr>
          <p:nvPr/>
        </p:nvSpPr>
        <p:spPr bwMode="auto">
          <a:xfrm>
            <a:off x="3733800" y="4114800"/>
            <a:ext cx="1200150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networks</a:t>
            </a:r>
          </a:p>
        </p:txBody>
      </p:sp>
      <p:sp>
        <p:nvSpPr>
          <p:cNvPr id="555036" name="Text Box 28"/>
          <p:cNvSpPr txBox="1">
            <a:spLocks noChangeArrowheads="1"/>
          </p:cNvSpPr>
          <p:nvPr/>
        </p:nvSpPr>
        <p:spPr bwMode="auto">
          <a:xfrm>
            <a:off x="3184525" y="2449513"/>
            <a:ext cx="66516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BNs</a:t>
            </a:r>
          </a:p>
        </p:txBody>
      </p:sp>
      <p:sp>
        <p:nvSpPr>
          <p:cNvPr id="555037" name="Text Box 29"/>
          <p:cNvSpPr txBox="1">
            <a:spLocks noChangeArrowheads="1"/>
          </p:cNvSpPr>
          <p:nvPr/>
        </p:nvSpPr>
        <p:spPr bwMode="auto">
          <a:xfrm>
            <a:off x="5165725" y="1535113"/>
            <a:ext cx="66516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BNs</a:t>
            </a:r>
          </a:p>
        </p:txBody>
      </p:sp>
      <p:sp>
        <p:nvSpPr>
          <p:cNvPr id="555038" name="Text Box 30"/>
          <p:cNvSpPr txBox="1">
            <a:spLocks noChangeArrowheads="1"/>
          </p:cNvSpPr>
          <p:nvPr/>
        </p:nvSpPr>
        <p:spPr bwMode="auto">
          <a:xfrm>
            <a:off x="7604125" y="2438400"/>
            <a:ext cx="665163" cy="396875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33CC"/>
                </a:solidFill>
              </a:rPr>
              <a:t>BNs</a:t>
            </a:r>
          </a:p>
        </p:txBody>
      </p:sp>
      <p:sp>
        <p:nvSpPr>
          <p:cNvPr id="555039" name="Oval 31"/>
          <p:cNvSpPr>
            <a:spLocks noChangeArrowheads="1"/>
          </p:cNvSpPr>
          <p:nvPr/>
        </p:nvSpPr>
        <p:spPr bwMode="auto">
          <a:xfrm>
            <a:off x="1143000" y="34290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Smith98a word 1</a:t>
            </a:r>
          </a:p>
        </p:txBody>
      </p:sp>
      <p:graphicFrame>
        <p:nvGraphicFramePr>
          <p:cNvPr id="555040" name="Object 32"/>
          <p:cNvGraphicFramePr>
            <a:graphicFrameLocks noChangeAspect="1"/>
          </p:cNvGraphicFramePr>
          <p:nvPr/>
        </p:nvGraphicFramePr>
        <p:xfrm>
          <a:off x="4514850" y="3092450"/>
          <a:ext cx="114300" cy="215900"/>
        </p:xfrm>
        <a:graphic>
          <a:graphicData uri="http://schemas.openxmlformats.org/presentationml/2006/ole">
            <p:oleObj spid="_x0000_s1026" name="Equation" r:id="rId4" imgW="114120" imgH="215640" progId="Equation.3">
              <p:embed/>
            </p:oleObj>
          </a:graphicData>
        </a:graphic>
      </p:graphicFrame>
      <p:sp>
        <p:nvSpPr>
          <p:cNvPr id="555041" name="Oval 33"/>
          <p:cNvSpPr>
            <a:spLocks noChangeArrowheads="1"/>
          </p:cNvSpPr>
          <p:nvPr/>
        </p:nvSpPr>
        <p:spPr bwMode="auto">
          <a:xfrm>
            <a:off x="1143000" y="40386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Smith98a word 2</a:t>
            </a:r>
          </a:p>
        </p:txBody>
      </p:sp>
      <p:sp>
        <p:nvSpPr>
          <p:cNvPr id="555042" name="Oval 34"/>
          <p:cNvSpPr>
            <a:spLocks noChangeArrowheads="1"/>
          </p:cNvSpPr>
          <p:nvPr/>
        </p:nvSpPr>
        <p:spPr bwMode="auto">
          <a:xfrm>
            <a:off x="1143000" y="46482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Smith98a word 3</a:t>
            </a:r>
          </a:p>
        </p:txBody>
      </p:sp>
      <p:sp>
        <p:nvSpPr>
          <p:cNvPr id="555044" name="Text Box 36"/>
          <p:cNvSpPr txBox="1">
            <a:spLocks noChangeArrowheads="1"/>
          </p:cNvSpPr>
          <p:nvPr/>
        </p:nvSpPr>
        <p:spPr bwMode="auto">
          <a:xfrm rot="5400000">
            <a:off x="2331244" y="5074444"/>
            <a:ext cx="457200" cy="5191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555045" name="Oval 37"/>
          <p:cNvSpPr>
            <a:spLocks noChangeArrowheads="1"/>
          </p:cNvSpPr>
          <p:nvPr/>
        </p:nvSpPr>
        <p:spPr bwMode="auto">
          <a:xfrm>
            <a:off x="5562600" y="34290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Smith00 word 1</a:t>
            </a:r>
          </a:p>
        </p:txBody>
      </p:sp>
      <p:sp>
        <p:nvSpPr>
          <p:cNvPr id="555046" name="Oval 38"/>
          <p:cNvSpPr>
            <a:spLocks noChangeArrowheads="1"/>
          </p:cNvSpPr>
          <p:nvPr/>
        </p:nvSpPr>
        <p:spPr bwMode="auto">
          <a:xfrm>
            <a:off x="5562600" y="40386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Smith00 word 2</a:t>
            </a:r>
          </a:p>
        </p:txBody>
      </p:sp>
      <p:sp>
        <p:nvSpPr>
          <p:cNvPr id="555047" name="Oval 39"/>
          <p:cNvSpPr>
            <a:spLocks noChangeArrowheads="1"/>
          </p:cNvSpPr>
          <p:nvPr/>
        </p:nvSpPr>
        <p:spPr bwMode="auto">
          <a:xfrm>
            <a:off x="5562600" y="4648200"/>
            <a:ext cx="25908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Smith00 word 3</a:t>
            </a:r>
          </a:p>
        </p:txBody>
      </p:sp>
      <p:sp>
        <p:nvSpPr>
          <p:cNvPr id="555049" name="Text Box 41"/>
          <p:cNvSpPr txBox="1">
            <a:spLocks noChangeArrowheads="1"/>
          </p:cNvSpPr>
          <p:nvPr/>
        </p:nvSpPr>
        <p:spPr bwMode="auto">
          <a:xfrm>
            <a:off x="3733800" y="4708525"/>
            <a:ext cx="487826" cy="369332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333CC"/>
                </a:solidFill>
              </a:rPr>
              <a:t>are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555052" name="Text Box 44"/>
          <p:cNvSpPr txBox="1">
            <a:spLocks noChangeArrowheads="1"/>
          </p:cNvSpPr>
          <p:nvPr/>
        </p:nvSpPr>
        <p:spPr bwMode="auto">
          <a:xfrm rot="5400000">
            <a:off x="6736557" y="5074444"/>
            <a:ext cx="457200" cy="5191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555054" name="Text Box 46"/>
          <p:cNvSpPr txBox="1">
            <a:spLocks noChangeArrowheads="1"/>
          </p:cNvSpPr>
          <p:nvPr/>
        </p:nvSpPr>
        <p:spPr bwMode="auto">
          <a:xfrm>
            <a:off x="609600" y="5638800"/>
            <a:ext cx="7696200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3300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 Dependency models are </a:t>
            </a:r>
            <a:r>
              <a:rPr lang="en-US" sz="2400" dirty="0" smtClean="0">
                <a:solidFill>
                  <a:srgbClr val="FF0000"/>
                </a:solidFill>
              </a:rPr>
              <a:t>repeated</a:t>
            </a:r>
            <a:r>
              <a:rPr lang="en-US" sz="2400" dirty="0" smtClean="0"/>
              <a:t> at each node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 Graphical model </a:t>
            </a:r>
            <a:r>
              <a:rPr lang="en-US" sz="2400" dirty="0"/>
              <a:t>is </a:t>
            </a:r>
            <a:r>
              <a:rPr lang="en-US" sz="2400" dirty="0">
                <a:solidFill>
                  <a:srgbClr val="FF0000"/>
                </a:solidFill>
              </a:rPr>
              <a:t>specific</a:t>
            </a:r>
            <a:r>
              <a:rPr lang="en-US" sz="2400" dirty="0"/>
              <a:t> to Smith98a and Smith00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36" grpId="0"/>
      <p:bldP spid="555037" grpId="0"/>
      <p:bldP spid="555038" grpId="0"/>
      <p:bldP spid="555054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69E3-06CF-465C-8420-7665ED6C95A5}" type="slidenum">
              <a:rPr lang="en-US"/>
              <a:pPr/>
              <a:t>5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Knowledge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Humans have </a:t>
            </a:r>
            <a:r>
              <a:rPr lang="en-US" dirty="0">
                <a:solidFill>
                  <a:srgbClr val="FF3300"/>
                </a:solidFill>
              </a:rPr>
              <a:t>abstract</a:t>
            </a:r>
            <a:r>
              <a:rPr lang="en-US" dirty="0"/>
              <a:t> knowledge that can be applied to any </a:t>
            </a:r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Within a scenario</a:t>
            </a:r>
          </a:p>
          <a:p>
            <a:pPr lvl="1"/>
            <a:r>
              <a:rPr lang="en-US" dirty="0" smtClean="0"/>
              <a:t>Across scenarios</a:t>
            </a:r>
            <a:endParaRPr lang="en-US" dirty="0"/>
          </a:p>
          <a:p>
            <a:r>
              <a:rPr lang="en-US" dirty="0"/>
              <a:t>How can such knowledge be:</a:t>
            </a:r>
          </a:p>
          <a:p>
            <a:pPr lvl="1"/>
            <a:r>
              <a:rPr lang="en-US" dirty="0"/>
              <a:t>Represented?</a:t>
            </a:r>
          </a:p>
          <a:p>
            <a:pPr lvl="1"/>
            <a:r>
              <a:rPr lang="en-US" dirty="0"/>
              <a:t>Learned?</a:t>
            </a:r>
          </a:p>
          <a:p>
            <a:pPr lvl="1"/>
            <a:r>
              <a:rPr lang="en-US" dirty="0"/>
              <a:t>Used in reasoning?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Logic</a:t>
            </a:r>
            <a:r>
              <a:rPr lang="en-US" dirty="0" smtClean="0"/>
              <a:t>: first-order versus propositional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Relational probability models (RPMs)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first-order logic meets probability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Relational uncertainty </a:t>
            </a:r>
            <a:r>
              <a:rPr lang="en-US" dirty="0" smtClean="0"/>
              <a:t>in RPMs</a:t>
            </a:r>
          </a:p>
          <a:p>
            <a:r>
              <a:rPr lang="en-US" dirty="0" smtClean="0"/>
              <a:t>Thursday: models with unknown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A42B-6585-4CD2-993B-3AA8073C6A59}" type="slidenum">
              <a:rPr lang="en-US"/>
              <a:pPr/>
              <a:t>7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Kinds of possible worlds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92D050"/>
                </a:solidFill>
              </a:rPr>
              <a:t>Atomic</a:t>
            </a:r>
            <a:r>
              <a:rPr lang="en-US" sz="2800" dirty="0"/>
              <a:t>: each possible world is an atom or token with no internal structure. E.g., Heads or Tails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92D050"/>
                </a:solidFill>
              </a:rPr>
              <a:t>Propositional</a:t>
            </a:r>
            <a:r>
              <a:rPr lang="en-US" sz="2800" dirty="0"/>
              <a:t>: each possible world defined by </a:t>
            </a:r>
            <a:r>
              <a:rPr lang="en-US" sz="2800" dirty="0">
                <a:solidFill>
                  <a:srgbClr val="FF3300"/>
                </a:solidFill>
              </a:rPr>
              <a:t>values</a:t>
            </a:r>
            <a:r>
              <a:rPr lang="en-US" sz="2800" dirty="0"/>
              <a:t> assigned to </a:t>
            </a:r>
            <a:r>
              <a:rPr lang="en-US" sz="2800" dirty="0">
                <a:solidFill>
                  <a:srgbClr val="FF3300"/>
                </a:solidFill>
              </a:rPr>
              <a:t>variables</a:t>
            </a:r>
            <a:r>
              <a:rPr lang="en-US" sz="2800" dirty="0"/>
              <a:t>. E.g., </a:t>
            </a:r>
            <a:r>
              <a:rPr lang="en-US" sz="2800" dirty="0" smtClean="0"/>
              <a:t>propositional logic, graphical models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rgbClr val="92D050"/>
                </a:solidFill>
              </a:rPr>
              <a:t>First-order</a:t>
            </a:r>
            <a:r>
              <a:rPr lang="en-US" sz="2800" dirty="0"/>
              <a:t>: each possible world defined by </a:t>
            </a:r>
            <a:r>
              <a:rPr lang="en-US" sz="2800" dirty="0">
                <a:solidFill>
                  <a:srgbClr val="FF3300"/>
                </a:solidFill>
              </a:rPr>
              <a:t>objects</a:t>
            </a:r>
            <a:r>
              <a:rPr lang="en-US" sz="2800" dirty="0"/>
              <a:t> and </a:t>
            </a:r>
            <a:r>
              <a:rPr lang="en-US" sz="2800" dirty="0" smtClean="0">
                <a:solidFill>
                  <a:srgbClr val="FF3300"/>
                </a:solidFill>
              </a:rPr>
              <a:t>relations</a:t>
            </a:r>
            <a:endParaRPr lang="en-US" sz="2800" dirty="0">
              <a:solidFill>
                <a:srgbClr val="FF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Specialties and Topics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676401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Propositional</a:t>
            </a:r>
            <a:endParaRPr lang="en-US" sz="2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1676400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First-Order</a:t>
            </a:r>
            <a:endParaRPr lang="en-US" sz="24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362201"/>
            <a:ext cx="510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Spec_Smith_BNs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Topic_Smith98a_BNs</a:t>
            </a:r>
            <a:endParaRPr lang="en-US" dirty="0" smtClean="0"/>
          </a:p>
          <a:p>
            <a:r>
              <a:rPr lang="en-US" dirty="0" err="1" smtClean="0"/>
              <a:t>Spec_Smith_Theory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Topic_Smith98a_Theory</a:t>
            </a:r>
          </a:p>
          <a:p>
            <a:r>
              <a:rPr lang="en-US" dirty="0" err="1" smtClean="0">
                <a:sym typeface="Symbol"/>
              </a:rPr>
              <a:t>Spec_Smith_Learning</a:t>
            </a:r>
            <a:r>
              <a:rPr lang="en-US" dirty="0" smtClean="0">
                <a:sym typeface="Symbol"/>
              </a:rPr>
              <a:t>  Topic_Smith98a_Learning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Spec_Smith_BNs</a:t>
            </a:r>
            <a:r>
              <a:rPr lang="en-US" dirty="0" smtClean="0">
                <a:sym typeface="Symbol"/>
              </a:rPr>
              <a:t>  Topic_Smith00_BNs</a:t>
            </a:r>
          </a:p>
          <a:p>
            <a:r>
              <a:rPr lang="en-US" dirty="0" err="1" smtClean="0">
                <a:sym typeface="Symbol"/>
              </a:rPr>
              <a:t>Spec_Smith_Theory</a:t>
            </a:r>
            <a:r>
              <a:rPr lang="en-US" dirty="0" smtClean="0">
                <a:sym typeface="Symbol"/>
              </a:rPr>
              <a:t>  Topic_Smith00_Theory</a:t>
            </a:r>
          </a:p>
          <a:p>
            <a:r>
              <a:rPr lang="en-US" dirty="0" err="1" smtClean="0">
                <a:sym typeface="Symbol"/>
              </a:rPr>
              <a:t>Spec_Smith_Learning</a:t>
            </a:r>
            <a:r>
              <a:rPr lang="en-US" dirty="0" smtClean="0">
                <a:sym typeface="Symbol"/>
              </a:rPr>
              <a:t>  Topic_Smith00_Learning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3622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r  t </a:t>
            </a:r>
            <a:r>
              <a:rPr lang="en-US" dirty="0" smtClean="0">
                <a:sym typeface="Symbol"/>
              </a:rPr>
              <a:t> </a:t>
            </a:r>
            <a:r>
              <a:rPr lang="en-US" dirty="0" smtClean="0">
                <a:sym typeface="Symbol"/>
              </a:rPr>
              <a:t>p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[(Spec(r, t)  </a:t>
            </a:r>
            <a:r>
              <a:rPr lang="en-US" dirty="0" err="1" smtClean="0">
                <a:sym typeface="Symbol"/>
              </a:rPr>
              <a:t>AuthorOf</a:t>
            </a:r>
            <a:r>
              <a:rPr lang="en-US" dirty="0" smtClean="0">
                <a:sym typeface="Symbol"/>
              </a:rPr>
              <a:t>(r, p))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  Topic(p, t)]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AuthorOf</a:t>
            </a:r>
            <a:r>
              <a:rPr lang="en-US" dirty="0" smtClean="0">
                <a:sym typeface="Symbol"/>
              </a:rPr>
              <a:t>(Smith, Smith00)</a:t>
            </a:r>
          </a:p>
          <a:p>
            <a:r>
              <a:rPr lang="en-US" dirty="0" err="1" smtClean="0">
                <a:sym typeface="Symbol"/>
              </a:rPr>
              <a:t>AuthorOf</a:t>
            </a:r>
            <a:r>
              <a:rPr lang="en-US" dirty="0" smtClean="0">
                <a:sym typeface="Symbol"/>
              </a:rPr>
              <a:t>(Smith, Smith98a)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593A-A780-4A14-B740-C60C04586D5D}" type="slidenum">
              <a:rPr lang="en-US"/>
              <a:pPr/>
              <a:t>9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matters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Expressive language =&gt; </a:t>
            </a:r>
            <a:r>
              <a:rPr lang="en-US" dirty="0">
                <a:solidFill>
                  <a:srgbClr val="FF3300"/>
                </a:solidFill>
              </a:rPr>
              <a:t>concise models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=&gt; </a:t>
            </a:r>
            <a:r>
              <a:rPr lang="en-US" dirty="0">
                <a:solidFill>
                  <a:srgbClr val="FF3300"/>
                </a:solidFill>
              </a:rPr>
              <a:t>fast learning</a:t>
            </a:r>
            <a:r>
              <a:rPr lang="en-US" dirty="0"/>
              <a:t>, sometimes fast reasoning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E.g., rules of chess:                                                        1 page in first-order logic,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~100000 pages in propositional logic,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~100000000000000000000000000000000000000   pages as atomic-state model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(</a:t>
            </a:r>
            <a:r>
              <a:rPr lang="en-US" dirty="0" smtClean="0"/>
              <a:t>Note</a:t>
            </a:r>
            <a:r>
              <a:rPr lang="en-US" dirty="0"/>
              <a:t>: chess is a teeny </a:t>
            </a:r>
            <a:r>
              <a:rPr lang="en-US" dirty="0" smtClean="0"/>
              <a:t>problem)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275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[Slide credit: Stuart Russell]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1698</Words>
  <Application>Microsoft Office PowerPoint</Application>
  <PresentationFormat>On-screen Show (4:3)</PresentationFormat>
  <Paragraphs>382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Relational Probability Models</vt:lpstr>
      <vt:lpstr>Objects, Attributes, Relations</vt:lpstr>
      <vt:lpstr>Specific Scenario</vt:lpstr>
      <vt:lpstr>Graphical Model for This Scenario</vt:lpstr>
      <vt:lpstr>Abstract Knowledge</vt:lpstr>
      <vt:lpstr>Outline</vt:lpstr>
      <vt:lpstr>Kinds of possible worlds</vt:lpstr>
      <vt:lpstr>Specialties and Topics</vt:lpstr>
      <vt:lpstr>Expressiveness matters</vt:lpstr>
      <vt:lpstr>Brief history of expressiveness</vt:lpstr>
      <vt:lpstr>First-Order Logic Syntax</vt:lpstr>
      <vt:lpstr>Terms</vt:lpstr>
      <vt:lpstr>Atomic sentences</vt:lpstr>
      <vt:lpstr>Semantics: Truth in a world</vt:lpstr>
      <vt:lpstr>Example</vt:lpstr>
      <vt:lpstr>Outline</vt:lpstr>
      <vt:lpstr>Relational Probability Models</vt:lpstr>
      <vt:lpstr>Representation</vt:lpstr>
      <vt:lpstr>Typed First-Order Logic</vt:lpstr>
      <vt:lpstr>Set of Random Variables</vt:lpstr>
      <vt:lpstr>Dependency Statements</vt:lpstr>
      <vt:lpstr>Variable Numbers of Parents</vt:lpstr>
      <vt:lpstr>Aggregation</vt:lpstr>
      <vt:lpstr>Semantics: Ground BN</vt:lpstr>
      <vt:lpstr>When Is Ground BN Acyclic?</vt:lpstr>
      <vt:lpstr>Inference: Knowledge-Based Model Construction (KBMC)</vt:lpstr>
      <vt:lpstr>Inference on Constructed Network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and Logic</dc:title>
  <dc:creator>Brian Milch</dc:creator>
  <cp:lastModifiedBy>Brian Milch</cp:lastModifiedBy>
  <cp:revision>23</cp:revision>
  <dcterms:created xsi:type="dcterms:W3CDTF">2007-11-27T04:01:55Z</dcterms:created>
  <dcterms:modified xsi:type="dcterms:W3CDTF">2007-11-27T23:01:00Z</dcterms:modified>
</cp:coreProperties>
</file>