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3"/>
  </p:notesMasterIdLst>
  <p:sldIdLst>
    <p:sldId id="256" r:id="rId2"/>
    <p:sldId id="290" r:id="rId3"/>
    <p:sldId id="293" r:id="rId4"/>
    <p:sldId id="257" r:id="rId5"/>
    <p:sldId id="258" r:id="rId6"/>
    <p:sldId id="259" r:id="rId7"/>
    <p:sldId id="288" r:id="rId8"/>
    <p:sldId id="275" r:id="rId9"/>
    <p:sldId id="277" r:id="rId10"/>
    <p:sldId id="280" r:id="rId11"/>
    <p:sldId id="283" r:id="rId12"/>
    <p:sldId id="284" r:id="rId13"/>
    <p:sldId id="285" r:id="rId14"/>
    <p:sldId id="263" r:id="rId15"/>
    <p:sldId id="264" r:id="rId16"/>
    <p:sldId id="265" r:id="rId17"/>
    <p:sldId id="266" r:id="rId18"/>
    <p:sldId id="267" r:id="rId19"/>
    <p:sldId id="292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69696"/>
    <a:srgbClr val="F9F7A7"/>
    <a:srgbClr val="FF0000"/>
    <a:srgbClr val="FF3300"/>
    <a:srgbClr val="E99D37"/>
    <a:srgbClr val="000796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016" autoAdjust="0"/>
    <p:restoredTop sz="75396" autoAdjust="0"/>
  </p:normalViewPr>
  <p:slideViewPr>
    <p:cSldViewPr>
      <p:cViewPr varScale="1">
        <p:scale>
          <a:sx n="121" d="100"/>
          <a:sy n="121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711C3-E522-4A9A-95F1-DE009DBE880B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A7D17-D536-4160-BBFE-704AF9FD8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</a:t>
            </a:r>
            <a:r>
              <a:rPr lang="en-US" baseline="0" dirty="0" smtClean="0"/>
              <a:t> e</a:t>
            </a:r>
            <a:r>
              <a:rPr lang="en-US" dirty="0" smtClean="0"/>
              <a:t>xample</a:t>
            </a:r>
            <a:r>
              <a:rPr lang="en-US" baseline="0" dirty="0" smtClean="0"/>
              <a:t> in forklift context: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Previously:</a:t>
            </a:r>
          </a:p>
          <a:p>
            <a:r>
              <a:rPr lang="en-US" baseline="0" dirty="0" smtClean="0"/>
              <a:t>User indicates pallet on tablet display</a:t>
            </a:r>
          </a:p>
          <a:p>
            <a:r>
              <a:rPr lang="en-US" baseline="0" dirty="0" smtClean="0"/>
              <a:t>Commands the forklift to pick it up</a:t>
            </a:r>
          </a:p>
          <a:p>
            <a:r>
              <a:rPr lang="en-US" baseline="0" dirty="0" smtClean="0"/>
              <a:t>Indicates where it is to be moved</a:t>
            </a:r>
          </a:p>
          <a:p>
            <a:r>
              <a:rPr lang="en-US" baseline="0" dirty="0" smtClean="0"/>
              <a:t>Indicates where it is to be placed</a:t>
            </a:r>
          </a:p>
          <a:p>
            <a:r>
              <a:rPr lang="en-US" baseline="0" dirty="0" smtClean="0"/>
              <a:t>Commands the forklift to put it down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Better:</a:t>
            </a:r>
          </a:p>
          <a:p>
            <a:r>
              <a:rPr lang="en-US" dirty="0" smtClean="0"/>
              <a:t>Motivation is to allow user to specify</a:t>
            </a:r>
            <a:r>
              <a:rPr lang="en-US" baseline="0" dirty="0" smtClean="0"/>
              <a:t> higher-level command strings</a:t>
            </a:r>
          </a:p>
          <a:p>
            <a:r>
              <a:rPr lang="en-US" baseline="0" dirty="0" smtClean="0"/>
              <a:t>“move pallet 1 to location A, move pallet 2 to location B, …”</a:t>
            </a:r>
          </a:p>
          <a:p>
            <a:r>
              <a:rPr lang="en-US" dirty="0" smtClean="0"/>
              <a:t>Implication is that robot</a:t>
            </a:r>
            <a:r>
              <a:rPr lang="en-US" baseline="0" dirty="0" smtClean="0"/>
              <a:t> has to find the object again (reacquire it) when it returns from each sub-task despite having potentially different viewpoint, lighting, etc.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</a:t>
            </a:r>
            <a:r>
              <a:rPr lang="en-US" baseline="0" dirty="0" smtClean="0"/>
              <a:t> just one example of object-level reacquisition that enables autonomy</a:t>
            </a:r>
            <a:endParaRPr lang="en-US" dirty="0" smtClean="0"/>
          </a:p>
          <a:p>
            <a:r>
              <a:rPr lang="en-US" dirty="0" smtClean="0"/>
              <a:t>Many</a:t>
            </a:r>
            <a:r>
              <a:rPr lang="en-US" baseline="0" dirty="0" smtClean="0"/>
              <a:t> other examples beyond our task domain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4D66-88EB-4966-804C-1BDEC48D042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4D66-88EB-4966-804C-1BDEC48D042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Single-view matching is limited to a small range of viewpoint and lighting change</a:t>
            </a:r>
          </a:p>
          <a:p>
            <a:r>
              <a:rPr lang="en-US" dirty="0" smtClean="0"/>
              <a:t>Incorporating</a:t>
            </a:r>
            <a:r>
              <a:rPr lang="en-US" baseline="0" dirty="0" smtClean="0"/>
              <a:t> multiple views helps alleviate this limitation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views were matched and added after one or more revisits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similar-looking</a:t>
            </a:r>
            <a:r>
              <a:rPr lang="en-US" baseline="0" dirty="0" smtClean="0"/>
              <a:t> pallets placed next to one another to introduce potential ambiguity</a:t>
            </a:r>
          </a:p>
          <a:p>
            <a:r>
              <a:rPr lang="en-US" baseline="0" dirty="0" smtClean="0"/>
              <a:t>Forklift engaged and moved each pallet one at a time</a:t>
            </a:r>
          </a:p>
          <a:p>
            <a:r>
              <a:rPr lang="en-US" baseline="0" dirty="0" smtClean="0"/>
              <a:t>Video stream was processed to detect pallets at each frame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multi-view worse</a:t>
            </a:r>
            <a:r>
              <a:rPr lang="en-US" baseline="0" dirty="0" smtClean="0"/>
              <a:t> at 1m range?</a:t>
            </a:r>
          </a:p>
          <a:p>
            <a:r>
              <a:rPr lang="en-US" baseline="0" dirty="0" smtClean="0"/>
              <a:t>[TODO: address]</a:t>
            </a:r>
          </a:p>
          <a:p>
            <a:r>
              <a:rPr lang="en-US" baseline="0" dirty="0" smtClean="0"/>
              <a:t>Missed detection rate was below 20% out nearly 6 meters</a:t>
            </a:r>
          </a:p>
          <a:p>
            <a:r>
              <a:rPr lang="en-US" baseline="0" dirty="0" smtClean="0"/>
              <a:t>There were no false detections in our experiments (verify)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 tended</a:t>
            </a:r>
            <a:r>
              <a:rPr lang="en-US" baseline="0" dirty="0" smtClean="0"/>
              <a:t> to collect about one novel view per minute, with proportionally more views added earlier as model is first built up.</a:t>
            </a:r>
          </a:p>
          <a:p>
            <a:r>
              <a:rPr lang="en-US" baseline="0" dirty="0" smtClean="0"/>
              <a:t>Gray corresponds to times when pallets were outside view of camera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from front-facing</a:t>
            </a:r>
            <a:r>
              <a:rPr lang="en-US" baseline="0" dirty="0" smtClean="0"/>
              <a:t> camera used for vision processing</a:t>
            </a:r>
          </a:p>
          <a:p>
            <a:r>
              <a:rPr lang="en-US" baseline="0" dirty="0" smtClean="0"/>
              <a:t>Re-synthesized gestures from four user-specified pallets shown in blue</a:t>
            </a:r>
            <a:endParaRPr lang="en-US" dirty="0" smtClean="0"/>
          </a:p>
          <a:p>
            <a:r>
              <a:rPr lang="en-US" dirty="0" smtClean="0"/>
              <a:t>Numbers: N/M</a:t>
            </a:r>
            <a:r>
              <a:rPr lang="en-US" baseline="0" dirty="0" smtClean="0"/>
              <a:t> (N=number currently being matched, M=number of views in each model)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recognition methods:</a:t>
            </a:r>
          </a:p>
          <a:p>
            <a:r>
              <a:rPr lang="en-US" dirty="0" smtClean="0"/>
              <a:t>Requires</a:t>
            </a:r>
            <a:r>
              <a:rPr lang="en-US" baseline="0" dirty="0" smtClean="0"/>
              <a:t> invariance to viewpoint and lighting</a:t>
            </a:r>
          </a:p>
          <a:p>
            <a:r>
              <a:rPr lang="en-US" baseline="0" dirty="0" smtClean="0"/>
              <a:t>Often use collections of local descriptors</a:t>
            </a:r>
            <a:endParaRPr lang="en-US" dirty="0" smtClean="0"/>
          </a:p>
          <a:p>
            <a:r>
              <a:rPr lang="en-US" dirty="0" smtClean="0"/>
              <a:t>Generic object classification rather</a:t>
            </a:r>
            <a:r>
              <a:rPr lang="en-US" baseline="0" dirty="0" smtClean="0"/>
              <a:t> than reacquisition of specific instances</a:t>
            </a:r>
            <a:endParaRPr lang="en-US" dirty="0" smtClean="0"/>
          </a:p>
          <a:p>
            <a:r>
              <a:rPr lang="en-US" dirty="0" smtClean="0"/>
              <a:t>We can additionally incorporate contextual cues from the surround</a:t>
            </a:r>
          </a:p>
          <a:p>
            <a:endParaRPr lang="en-US" dirty="0" smtClean="0"/>
          </a:p>
          <a:p>
            <a:r>
              <a:rPr lang="en-US" dirty="0" smtClean="0"/>
              <a:t>Multi-view matching methods:</a:t>
            </a:r>
          </a:p>
          <a:p>
            <a:r>
              <a:rPr lang="en-US" dirty="0" smtClean="0"/>
              <a:t>Requires</a:t>
            </a:r>
            <a:r>
              <a:rPr lang="en-US" baseline="0" dirty="0" smtClean="0"/>
              <a:t> “brute-force” acquisition of views spanning complete set of aspects</a:t>
            </a:r>
          </a:p>
          <a:p>
            <a:r>
              <a:rPr lang="en-US" baseline="0" dirty="0" smtClean="0"/>
              <a:t>In contrast to our work that acquires views opportunistically and as needed</a:t>
            </a:r>
          </a:p>
          <a:p>
            <a:endParaRPr lang="en-US" dirty="0" smtClean="0"/>
          </a:p>
          <a:p>
            <a:r>
              <a:rPr lang="en-US" dirty="0" smtClean="0"/>
              <a:t>HRI-vision:</a:t>
            </a:r>
          </a:p>
          <a:p>
            <a:r>
              <a:rPr lang="en-US" dirty="0" smtClean="0"/>
              <a:t>TODO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popup: Want to specify all four objects</a:t>
            </a:r>
            <a:r>
              <a:rPr lang="en-US" baseline="0" dirty="0" smtClean="0"/>
              <a:t> and speak their destinations at once, freeing the user for other tasks</a:t>
            </a:r>
            <a:endParaRPr lang="en-US" dirty="0" smtClean="0"/>
          </a:p>
          <a:p>
            <a:r>
              <a:rPr lang="en-US" dirty="0" smtClean="0"/>
              <a:t>When the robot</a:t>
            </a:r>
            <a:r>
              <a:rPr lang="en-US" baseline="0" dirty="0" smtClean="0"/>
              <a:t> returns, our goal is to recognize the objects again, localize them, and re-synthesize the user’s gestures for the next task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</a:t>
            </a:r>
            <a:r>
              <a:rPr lang="en-US" baseline="0" dirty="0" smtClean="0"/>
              <a:t>from robot-mounted camera</a:t>
            </a:r>
          </a:p>
          <a:p>
            <a:r>
              <a:rPr lang="en-US" baseline="0" dirty="0" smtClean="0"/>
              <a:t>Wirelessly streamed to remote user to see “</a:t>
            </a:r>
            <a:r>
              <a:rPr lang="en-US" baseline="0" dirty="0" err="1" smtClean="0"/>
              <a:t>bot’s</a:t>
            </a:r>
            <a:r>
              <a:rPr lang="en-US" baseline="0" dirty="0" smtClean="0"/>
              <a:t> eye view” and select objects of interest</a:t>
            </a:r>
          </a:p>
          <a:p>
            <a:r>
              <a:rPr lang="en-US" baseline="0" dirty="0" smtClean="0"/>
              <a:t>Streamed onboard through feature extraction module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 indicates several different objects and tasks (e.g., pallets and destinations) via tablet interface</a:t>
            </a:r>
          </a:p>
          <a:p>
            <a:r>
              <a:rPr lang="en-US" baseline="0" dirty="0" smtClean="0"/>
              <a:t>Stylus gestures select region of interest and combine with feature constellations to form initial appearance models</a:t>
            </a:r>
          </a:p>
          <a:p>
            <a:r>
              <a:rPr lang="en-US" dirty="0" smtClean="0"/>
              <a:t>Future images undergo feature</a:t>
            </a:r>
            <a:r>
              <a:rPr lang="en-US" baseline="0" dirty="0" smtClean="0"/>
              <a:t> extraction; objects of interest are located via appearance matching to models</a:t>
            </a:r>
          </a:p>
          <a:p>
            <a:r>
              <a:rPr lang="en-US" baseline="0" dirty="0" smtClean="0"/>
              <a:t>Confident detections from new viewpoints augment the visual model for robustness</a:t>
            </a:r>
          </a:p>
          <a:p>
            <a:r>
              <a:rPr lang="en-US" baseline="0" dirty="0" smtClean="0"/>
              <a:t>Multiple detections from multiple views are fused to form single decision per object</a:t>
            </a:r>
          </a:p>
          <a:p>
            <a:endParaRPr lang="en-US" dirty="0" smtClean="0"/>
          </a:p>
          <a:p>
            <a:r>
              <a:rPr lang="en-US" dirty="0" smtClean="0"/>
              <a:t>Detections feed task</a:t>
            </a:r>
            <a:r>
              <a:rPr lang="en-US" baseline="0" dirty="0" smtClean="0"/>
              <a:t>/manipulation </a:t>
            </a:r>
            <a:r>
              <a:rPr lang="en-US" dirty="0" smtClean="0"/>
              <a:t>planners which control robot to execute task</a:t>
            </a:r>
          </a:p>
          <a:p>
            <a:r>
              <a:rPr lang="en-US" dirty="0" smtClean="0"/>
              <a:t>Robot later returns to same area, reacquires next object, and is able to execute next</a:t>
            </a:r>
            <a:r>
              <a:rPr lang="en-US" baseline="0" dirty="0" smtClean="0"/>
              <a:t> task without human intervention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7D17-D536-4160-BBFE-704AF9FD84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4D66-88EB-4966-804C-1BDEC48D04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4D66-88EB-4966-804C-1BDEC48D04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initial model creation, the system continuously searches for objects that match the visual appearance</a:t>
            </a:r>
            <a:r>
              <a:rPr lang="en-US" baseline="0" dirty="0" smtClean="0"/>
              <a:t> of the model</a:t>
            </a:r>
          </a:p>
          <a:p>
            <a:r>
              <a:rPr lang="en-US" baseline="0" dirty="0" smtClean="0"/>
              <a:t>Exhaustive correspondence of SIFT </a:t>
            </a:r>
            <a:r>
              <a:rPr lang="en-US" baseline="0" dirty="0" err="1" smtClean="0"/>
              <a:t>keypoints</a:t>
            </a:r>
            <a:r>
              <a:rPr lang="en-US" baseline="0" dirty="0" smtClean="0"/>
              <a:t> in model to </a:t>
            </a:r>
            <a:r>
              <a:rPr lang="en-US" baseline="0" dirty="0" err="1" smtClean="0"/>
              <a:t>keypoints</a:t>
            </a:r>
            <a:r>
              <a:rPr lang="en-US" baseline="0" dirty="0" smtClean="0"/>
              <a:t> in new image</a:t>
            </a:r>
          </a:p>
          <a:p>
            <a:r>
              <a:rPr lang="en-US" baseline="0" dirty="0" smtClean="0"/>
              <a:t>Runs in time proportional to the number of </a:t>
            </a:r>
            <a:r>
              <a:rPr lang="en-US" baseline="0" dirty="0" err="1" smtClean="0"/>
              <a:t>keypoints</a:t>
            </a:r>
            <a:r>
              <a:rPr lang="en-US" baseline="0" dirty="0" smtClean="0"/>
              <a:t> in the model and the number of </a:t>
            </a:r>
            <a:r>
              <a:rPr lang="en-US" baseline="0" dirty="0" err="1" smtClean="0"/>
              <a:t>keypoints</a:t>
            </a:r>
            <a:r>
              <a:rPr lang="en-US" baseline="0" dirty="0" smtClean="0"/>
              <a:t> in the image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4D66-88EB-4966-804C-1BDEC48D042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Robust estimation </a:t>
            </a:r>
            <a:r>
              <a:rPr lang="en-US" baseline="0" dirty="0" smtClean="0"/>
              <a:t>using geometric constraints (plane projective </a:t>
            </a:r>
            <a:r>
              <a:rPr lang="en-US" baseline="0" dirty="0" err="1" smtClean="0"/>
              <a:t>homography</a:t>
            </a:r>
            <a:r>
              <a:rPr lang="en-US" baseline="0" dirty="0" smtClean="0"/>
              <a:t>) and random sample consensus to suppress outliers and false local point correspondences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4D66-88EB-4966-804C-1BDEC48D04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E10D-CA28-4088-B79E-1FA5F449321F}" type="datetimeFigureOut">
              <a:rPr lang="en-US" smtClean="0"/>
              <a:pPr/>
              <a:t>10/31/10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4C9F-CEFC-4119-8C90-82254251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5.png"/><Relationship Id="rId1" Type="http://schemas.openxmlformats.org/officeDocument/2006/relationships/video" Target="file://localhost/afs/csail.mit.edu/u/m/mwalter/public_html/misc/2010_cvpr_cv4hri/single_view_movie.avi" TargetMode="Externa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5.png"/><Relationship Id="rId1" Type="http://schemas.openxmlformats.org/officeDocument/2006/relationships/video" Target="file://localhost/afs/csail.mit.edu/u/m/mwalter/public_html/misc/2010_cvpr_cv4hri/2010_03_23_cvpr_reacquisition.avi" TargetMode="Externa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Appearance-based Object Reacquisition for Mobile Manipulation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Matthew R. Walter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Yuli Friedman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Matthew Antone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Seth Teller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Presenter: Mark Keck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483" y="6172200"/>
            <a:ext cx="5674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1</a:t>
            </a:r>
            <a:r>
              <a:rPr lang="en-US" sz="2000" dirty="0" smtClean="0"/>
              <a:t>MIT CSAIL			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BAE Systems AIT</a:t>
            </a:r>
            <a:endParaRPr lang="en-US" sz="2000" dirty="0"/>
          </a:p>
        </p:txBody>
      </p:sp>
      <p:pic>
        <p:nvPicPr>
          <p:cNvPr id="45058" name="Picture 2" descr="http://people.csail.mit.edu/brooks/all%20images/images/csail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1600200" cy="1225296"/>
          </a:xfrm>
          <a:prstGeom prst="rect">
            <a:avLst/>
          </a:prstGeom>
          <a:noFill/>
        </p:spPr>
      </p:pic>
      <p:pic>
        <p:nvPicPr>
          <p:cNvPr id="45060" name="Picture 4" descr="http://concept2creation.com.au/xstd_images/bae_systems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066800"/>
            <a:ext cx="2286000" cy="351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Single-View Matching: Feature Extraction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484239" cy="48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6096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SIFT features extracted from new image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Single-View Matching: </a:t>
            </a:r>
            <a:r>
              <a:rPr lang="en-US" dirty="0" err="1" smtClean="0"/>
              <a:t>Homography+RANSAC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484239" cy="48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60960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Robustly match to single view after application of geometric constraints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Single-View Matching: Final Object Detection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460998" cy="48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6096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Detection of object location in new image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797314"/>
            <a:ext cx="3429000" cy="101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00"/>
                </a:solidFill>
              </a:rPr>
              <a:t>User’s initial selection gesture transformed to new image</a:t>
            </a:r>
            <a:br>
              <a:rPr lang="en-US" sz="2000" b="1" dirty="0" smtClean="0">
                <a:solidFill>
                  <a:srgbClr val="00FF00"/>
                </a:solidFill>
              </a:rPr>
            </a:br>
            <a:r>
              <a:rPr lang="en-US" sz="2000" b="1" dirty="0" smtClean="0">
                <a:solidFill>
                  <a:srgbClr val="00FF00"/>
                </a:solidFill>
              </a:rPr>
              <a:t>via estimated </a:t>
            </a:r>
            <a:r>
              <a:rPr lang="en-US" sz="2000" b="1" dirty="0" err="1" smtClean="0">
                <a:solidFill>
                  <a:srgbClr val="00FF00"/>
                </a:solidFill>
              </a:rPr>
              <a:t>homography</a:t>
            </a:r>
            <a:endParaRPr lang="en-US" sz="2000" b="1" dirty="0">
              <a:solidFill>
                <a:srgbClr val="00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066800"/>
            <a:ext cx="3429000" cy="1828800"/>
            <a:chOff x="304800" y="1066800"/>
            <a:chExt cx="3429000" cy="18288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401" r="43592" b="65154"/>
            <a:stretch>
              <a:fillRect/>
            </a:stretch>
          </p:blipFill>
          <p:spPr bwMode="auto">
            <a:xfrm>
              <a:off x="457200" y="1066800"/>
              <a:ext cx="30480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4800" y="2495490"/>
              <a:ext cx="342900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Initial selection gesture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Single-View Matching: Example Video</a:t>
            </a:r>
            <a:endParaRPr lang="en-US" dirty="0"/>
          </a:p>
        </p:txBody>
      </p:sp>
      <p:pic>
        <p:nvPicPr>
          <p:cNvPr id="5" name="single_view_movie.avi">
            <a:hlinkClick r:id="" action="ppaction://media"/>
          </p:cNvPr>
          <p:cNvPicPr/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6300" y="990600"/>
            <a:ext cx="74295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Multiple-View</a:t>
            </a:r>
            <a:r>
              <a:rPr lang="en-US" baseline="0" dirty="0" smtClean="0"/>
              <a:t>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object appearance model has many views</a:t>
            </a:r>
          </a:p>
          <a:p>
            <a:pPr lvl="1"/>
            <a:r>
              <a:rPr lang="en-US" dirty="0" smtClean="0"/>
              <a:t>Multiple views capture different aspects, distances</a:t>
            </a:r>
          </a:p>
          <a:p>
            <a:pPr lvl="1"/>
            <a:r>
              <a:rPr lang="en-US" dirty="0" smtClean="0"/>
              <a:t>Increase robustness to pose and lighting variation</a:t>
            </a:r>
          </a:p>
          <a:p>
            <a:r>
              <a:rPr lang="en-US" dirty="0" smtClean="0"/>
              <a:t>Matching produces multiple hypotheses</a:t>
            </a:r>
          </a:p>
          <a:p>
            <a:pPr lvl="1"/>
            <a:r>
              <a:rPr lang="en-US" dirty="0" smtClean="0"/>
              <a:t>Several matches per image and per model</a:t>
            </a:r>
          </a:p>
          <a:p>
            <a:pPr lvl="1"/>
            <a:r>
              <a:rPr lang="en-US" dirty="0" smtClean="0"/>
              <a:t>Want to produce at most one coherent hypothesis</a:t>
            </a:r>
          </a:p>
          <a:p>
            <a:r>
              <a:rPr lang="en-US" dirty="0" smtClean="0"/>
              <a:t>Reasoning component resolves ambiguity</a:t>
            </a:r>
          </a:p>
          <a:p>
            <a:pPr lvl="1"/>
            <a:r>
              <a:rPr lang="en-US" dirty="0" smtClean="0"/>
              <a:t>Examines hypotheses and likelihoods</a:t>
            </a:r>
          </a:p>
          <a:p>
            <a:pPr lvl="1"/>
            <a:r>
              <a:rPr lang="en-US" dirty="0" smtClean="0"/>
              <a:t>Voting produces at most one detection per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Augmentation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views opportunistically added to model</a:t>
            </a:r>
          </a:p>
          <a:p>
            <a:pPr lvl="1"/>
            <a:r>
              <a:rPr lang="en-US" dirty="0" smtClean="0"/>
              <a:t>Addition requires high-confidence single-view match</a:t>
            </a:r>
          </a:p>
          <a:p>
            <a:pPr lvl="1"/>
            <a:r>
              <a:rPr lang="en-US" dirty="0" smtClean="0"/>
              <a:t>Views added only when object aspect/distance is distinct</a:t>
            </a:r>
          </a:p>
          <a:p>
            <a:r>
              <a:rPr lang="en-US" dirty="0" smtClean="0"/>
              <a:t>More robust to viewpoint, illumination variation</a:t>
            </a:r>
            <a:endParaRPr lang="en-US" dirty="0"/>
          </a:p>
        </p:txBody>
      </p:sp>
      <p:pic>
        <p:nvPicPr>
          <p:cNvPr id="1026" name="Picture 2" descr="D:\Projects\agile\data\boxes_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599" y="4876800"/>
            <a:ext cx="2759243" cy="1828800"/>
          </a:xfrm>
          <a:prstGeom prst="rect">
            <a:avLst/>
          </a:prstGeom>
          <a:noFill/>
        </p:spPr>
      </p:pic>
      <p:pic>
        <p:nvPicPr>
          <p:cNvPr id="1027" name="Picture 3" descr="D:\Projects\agile\data\boxes_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2756034" cy="1828800"/>
          </a:xfrm>
          <a:prstGeom prst="rect">
            <a:avLst/>
          </a:prstGeom>
          <a:noFill/>
        </p:spPr>
      </p:pic>
      <p:pic>
        <p:nvPicPr>
          <p:cNvPr id="1028" name="Picture 4" descr="D:\Projects\agile\data\boxes_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895600"/>
            <a:ext cx="2743200" cy="1820283"/>
          </a:xfrm>
          <a:prstGeom prst="rect">
            <a:avLst/>
          </a:prstGeom>
          <a:noFill/>
        </p:spPr>
      </p:pic>
      <p:pic>
        <p:nvPicPr>
          <p:cNvPr id="1029" name="Picture 5" descr="D:\Projects\agile\data\boxes_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76800"/>
            <a:ext cx="2759241" cy="1828800"/>
          </a:xfrm>
          <a:prstGeom prst="rect">
            <a:avLst/>
          </a:prstGeom>
          <a:noFill/>
        </p:spPr>
      </p:pic>
      <p:pic>
        <p:nvPicPr>
          <p:cNvPr id="1030" name="Picture 6" descr="D:\Projects\agile\data\boxes_2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895600"/>
            <a:ext cx="2759242" cy="1828800"/>
          </a:xfrm>
          <a:prstGeom prst="rect">
            <a:avLst/>
          </a:prstGeom>
          <a:noFill/>
        </p:spPr>
      </p:pic>
      <p:pic>
        <p:nvPicPr>
          <p:cNvPr id="1031" name="Picture 7" descr="D:\Projects\agile\data\boxes_2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876800"/>
            <a:ext cx="27528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r>
              <a:rPr lang="en-US" baseline="0" dirty="0" smtClean="0"/>
              <a:t>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Preliminary experiments devised to test concept</a:t>
            </a:r>
          </a:p>
          <a:p>
            <a:pPr lvl="1"/>
            <a:r>
              <a:rPr lang="en-US" dirty="0" smtClean="0"/>
              <a:t>Variety of loaded pallets placed within camera view</a:t>
            </a:r>
          </a:p>
          <a:p>
            <a:pPr lvl="1"/>
            <a:r>
              <a:rPr lang="en-US" dirty="0" smtClean="0"/>
              <a:t>Loads have both similar and differing appearances</a:t>
            </a:r>
          </a:p>
          <a:p>
            <a:pPr lvl="1"/>
            <a:r>
              <a:rPr lang="en-US" dirty="0" smtClean="0"/>
              <a:t>User selected four pallets for pickup and transport</a:t>
            </a:r>
          </a:p>
          <a:p>
            <a:r>
              <a:rPr lang="en-US" dirty="0" smtClean="0"/>
              <a:t>Counted false detections and missed detections</a:t>
            </a:r>
          </a:p>
          <a:p>
            <a:pPr lvl="1"/>
            <a:r>
              <a:rPr lang="en-US" dirty="0" smtClean="0"/>
              <a:t>Ground truth generated via manual annotation</a:t>
            </a:r>
          </a:p>
        </p:txBody>
      </p:sp>
      <p:pic>
        <p:nvPicPr>
          <p:cNvPr id="35841" name="Picture 1" descr="D:\Projects\agile\data\2010_03_12_01_front_camera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64232"/>
            <a:ext cx="7906335" cy="3041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6172200"/>
            <a:ext cx="5432321" cy="461665"/>
          </a:xfrm>
          <a:prstGeom prst="rect">
            <a:avLst/>
          </a:prstGeom>
          <a:solidFill>
            <a:srgbClr val="96969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View from forward-looking forklift camera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vs. Multiple View Detection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45" y="1752600"/>
            <a:ext cx="889925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5638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(False detection rate was </a:t>
            </a:r>
            <a:r>
              <a:rPr lang="en-US" sz="2800" i="1" dirty="0" smtClean="0"/>
              <a:t>very low</a:t>
            </a:r>
            <a:r>
              <a:rPr lang="en-US" sz="2800" dirty="0" smtClean="0"/>
              <a:t>, in XX trials -- </a:t>
            </a:r>
            <a:r>
              <a:rPr lang="en-US" sz="2800" b="1" dirty="0" smtClean="0"/>
              <a:t>verify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14400" y="4835769"/>
            <a:ext cx="75438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Distance of novel viewpoint from original viewpoint (m)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Augmentation Over Time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1265238"/>
            <a:ext cx="75533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 rot="16200000">
            <a:off x="-904844" y="3190845"/>
            <a:ext cx="3429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Number of model views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200400" y="5334000"/>
            <a:ext cx="3429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Time from start (seconds)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Vision-based matching method</a:t>
            </a:r>
          </a:p>
          <a:p>
            <a:pPr lvl="1"/>
            <a:r>
              <a:rPr lang="en-US" dirty="0" smtClean="0"/>
              <a:t>Motivated by real-world robotics task</a:t>
            </a:r>
          </a:p>
          <a:p>
            <a:pPr lvl="1"/>
            <a:r>
              <a:rPr lang="en-US" dirty="0" smtClean="0"/>
              <a:t>Matches objects and their visual context</a:t>
            </a:r>
          </a:p>
          <a:p>
            <a:pPr lvl="1"/>
            <a:r>
              <a:rPr lang="en-US" dirty="0" smtClean="0"/>
              <a:t>Multiple views used to increase persistence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Scalability: exhaustive matching; models persist</a:t>
            </a:r>
          </a:p>
          <a:p>
            <a:pPr lvl="1"/>
            <a:r>
              <a:rPr lang="en-US" dirty="0" err="1" smtClean="0"/>
              <a:t>Homography</a:t>
            </a:r>
            <a:r>
              <a:rPr lang="en-US" dirty="0" smtClean="0"/>
              <a:t> assumes dominant planar surface</a:t>
            </a:r>
          </a:p>
          <a:p>
            <a:pPr lvl="1"/>
            <a:r>
              <a:rPr lang="en-US" dirty="0" smtClean="0"/>
              <a:t>Matching fails for very distant novel viewpoints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  <a:r>
              <a:rPr lang="en-US" baseline="0" dirty="0" smtClean="0"/>
              <a:t> task autonomy</a:t>
            </a:r>
          </a:p>
          <a:p>
            <a:r>
              <a:rPr lang="en-US" baseline="0" dirty="0" smtClean="0"/>
              <a:t>System-level</a:t>
            </a:r>
            <a:r>
              <a:rPr lang="en-US" dirty="0" smtClean="0"/>
              <a:t> </a:t>
            </a:r>
            <a:r>
              <a:rPr lang="en-US" baseline="0" dirty="0" smtClean="0"/>
              <a:t>concept</a:t>
            </a:r>
          </a:p>
          <a:p>
            <a:r>
              <a:rPr lang="en-US" baseline="0" dirty="0" smtClean="0"/>
              <a:t>Reacquisition method</a:t>
            </a:r>
          </a:p>
          <a:p>
            <a:r>
              <a:rPr lang="en-US" baseline="0" dirty="0" smtClean="0"/>
              <a:t>Experiments and results</a:t>
            </a:r>
          </a:p>
          <a:p>
            <a:r>
              <a:rPr lang="en-US" baseline="0" dirty="0" smtClean="0"/>
              <a:t>Discussion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r>
              <a:rPr lang="en-US" baseline="0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Possible extensions to improve robustness</a:t>
            </a:r>
          </a:p>
          <a:p>
            <a:pPr lvl="1"/>
            <a:r>
              <a:rPr lang="en-US" dirty="0" smtClean="0"/>
              <a:t>Incorporate LIDAR</a:t>
            </a:r>
          </a:p>
          <a:p>
            <a:pPr lvl="2"/>
            <a:r>
              <a:rPr lang="en-US" dirty="0" smtClean="0"/>
              <a:t>Object/context segmentation</a:t>
            </a:r>
          </a:p>
          <a:p>
            <a:pPr lvl="2"/>
            <a:r>
              <a:rPr lang="en-US" dirty="0" smtClean="0"/>
              <a:t>Metrical distance of SIFT </a:t>
            </a:r>
            <a:r>
              <a:rPr lang="en-US" dirty="0" err="1" smtClean="0"/>
              <a:t>keypoints</a:t>
            </a:r>
            <a:endParaRPr lang="en-US" dirty="0" smtClean="0"/>
          </a:p>
          <a:p>
            <a:pPr lvl="1"/>
            <a:r>
              <a:rPr lang="en-US" dirty="0" smtClean="0"/>
              <a:t>Relax planar object assumption</a:t>
            </a:r>
          </a:p>
          <a:p>
            <a:pPr lvl="2"/>
            <a:r>
              <a:rPr lang="en-US" dirty="0" smtClean="0"/>
              <a:t>Constellation graph matching</a:t>
            </a:r>
          </a:p>
          <a:p>
            <a:pPr lvl="2"/>
            <a:r>
              <a:rPr lang="en-US" dirty="0" smtClean="0"/>
              <a:t>Bag-of-words recognition</a:t>
            </a:r>
          </a:p>
          <a:p>
            <a:pPr lvl="1"/>
            <a:r>
              <a:rPr lang="en-US" dirty="0" smtClean="0"/>
              <a:t>Explicitly incorporate visual context</a:t>
            </a:r>
          </a:p>
          <a:p>
            <a:r>
              <a:rPr lang="en-US" dirty="0" smtClean="0"/>
              <a:t>Currently extending this approach</a:t>
            </a:r>
          </a:p>
          <a:p>
            <a:pPr lvl="1"/>
            <a:r>
              <a:rPr lang="en-US" dirty="0" smtClean="0"/>
              <a:t>More accurate matching using quasi-3D descriptors</a:t>
            </a:r>
          </a:p>
          <a:p>
            <a:pPr lvl="2"/>
            <a:r>
              <a:rPr lang="en-US" dirty="0" smtClean="0"/>
              <a:t>Multiple frames more closely coupled</a:t>
            </a:r>
          </a:p>
          <a:p>
            <a:pPr lvl="2"/>
            <a:r>
              <a:rPr lang="en-US" dirty="0" smtClean="0"/>
              <a:t>Create local scene maps in vicinity of </a:t>
            </a:r>
            <a:r>
              <a:rPr lang="en-US" dirty="0" err="1" smtClean="0"/>
              <a:t>manipuland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  Questions?</a:t>
            </a:r>
            <a:endParaRPr lang="en-US" dirty="0"/>
          </a:p>
        </p:txBody>
      </p:sp>
      <p:pic>
        <p:nvPicPr>
          <p:cNvPr id="4" name="2010_03_23_cvpr_reacquisition.avi">
            <a:hlinkClick r:id="" action="ppaction://media"/>
          </p:cNvPr>
          <p:cNvPicPr/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" y="1104900"/>
            <a:ext cx="74676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Developing robotic forklift</a:t>
            </a:r>
          </a:p>
          <a:p>
            <a:pPr lvl="1"/>
            <a:r>
              <a:rPr lang="en-US" sz="2400" dirty="0" smtClean="0"/>
              <a:t>Capable of autonomous single-pallet outdoor transport</a:t>
            </a:r>
          </a:p>
          <a:p>
            <a:pPr lvl="1"/>
            <a:r>
              <a:rPr lang="en-US" sz="2400" dirty="0" smtClean="0"/>
              <a:t>Previously required user intervention throughout</a:t>
            </a:r>
          </a:p>
          <a:p>
            <a:r>
              <a:rPr lang="en-US" sz="2800" dirty="0" smtClean="0"/>
              <a:t>Goal of work is to enable task-level autonomy</a:t>
            </a:r>
          </a:p>
          <a:p>
            <a:pPr lvl="1"/>
            <a:r>
              <a:rPr lang="en-US" sz="2400" dirty="0" smtClean="0"/>
              <a:t>Higher-level command strings</a:t>
            </a:r>
          </a:p>
          <a:p>
            <a:pPr lvl="1"/>
            <a:r>
              <a:rPr lang="en-US" sz="2400" dirty="0" smtClean="0"/>
              <a:t>Implies need to reacquire previously seen objects upon revisit</a:t>
            </a:r>
          </a:p>
          <a:p>
            <a:endParaRPr lang="en-US" sz="2400" dirty="0"/>
          </a:p>
        </p:txBody>
      </p:sp>
      <p:pic>
        <p:nvPicPr>
          <p:cNvPr id="4" name="Picture 2" descr="C:\Documents and Settings\Seth Teller\.smplayer\screenshots\shot0002.png"/>
          <p:cNvPicPr>
            <a:picLocks noChangeAspect="1" noChangeArrowheads="1"/>
          </p:cNvPicPr>
          <p:nvPr/>
        </p:nvPicPr>
        <p:blipFill>
          <a:blip r:embed="rId3" cstate="print"/>
          <a:srcRect l="13750" t="-1111" r="10000" b="3333"/>
          <a:stretch>
            <a:fillRect/>
          </a:stretch>
        </p:blipFill>
        <p:spPr bwMode="auto">
          <a:xfrm>
            <a:off x="2667000" y="3886200"/>
            <a:ext cx="3810000" cy="2748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sensing to increase autonomy</a:t>
            </a:r>
          </a:p>
          <a:p>
            <a:pPr lvl="1"/>
            <a:r>
              <a:rPr lang="en-US" dirty="0" smtClean="0"/>
              <a:t>Move from atomic tasks to task sequences</a:t>
            </a:r>
          </a:p>
          <a:p>
            <a:pPr lvl="1"/>
            <a:r>
              <a:rPr lang="en-US" dirty="0" smtClean="0"/>
              <a:t>Reduce interruptions to user workflow</a:t>
            </a:r>
          </a:p>
          <a:p>
            <a:r>
              <a:rPr lang="en-US" dirty="0" smtClean="0"/>
              <a:t>Employ visual descriptions of </a:t>
            </a:r>
            <a:r>
              <a:rPr lang="en-US" dirty="0" err="1" smtClean="0"/>
              <a:t>manipulands</a:t>
            </a:r>
            <a:endParaRPr lang="en-US" dirty="0" smtClean="0"/>
          </a:p>
          <a:p>
            <a:pPr lvl="1"/>
            <a:r>
              <a:rPr lang="en-US" dirty="0" smtClean="0"/>
              <a:t>Learn appearance of each user-selected object</a:t>
            </a:r>
          </a:p>
          <a:p>
            <a:pPr lvl="2"/>
            <a:r>
              <a:rPr lang="en-US" dirty="0" smtClean="0"/>
              <a:t>Object “model” consists of multiple “views”</a:t>
            </a:r>
          </a:p>
          <a:p>
            <a:pPr lvl="2"/>
            <a:r>
              <a:rPr lang="en-US" dirty="0" smtClean="0"/>
              <a:t>Each view captures appearance at unique pose</a:t>
            </a:r>
          </a:p>
          <a:p>
            <a:pPr lvl="1"/>
            <a:r>
              <a:rPr lang="en-US" dirty="0" smtClean="0"/>
              <a:t>Reacquire object locations automatically upon revisit</a:t>
            </a:r>
          </a:p>
          <a:p>
            <a:r>
              <a:rPr lang="en-US" dirty="0" smtClean="0"/>
              <a:t>Challenges: varying lighting, viewpoint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Visual object recognition (category classification)</a:t>
            </a:r>
          </a:p>
          <a:p>
            <a:pPr lvl="1"/>
            <a:r>
              <a:rPr lang="en-US" dirty="0" smtClean="0"/>
              <a:t>Invariant descriptors and constituent parts</a:t>
            </a:r>
          </a:p>
          <a:p>
            <a:pPr lvl="1"/>
            <a:r>
              <a:rPr lang="en-US" dirty="0" smtClean="0"/>
              <a:t>Recognize object </a:t>
            </a:r>
            <a:r>
              <a:rPr lang="en-US" i="1" dirty="0" smtClean="0"/>
              <a:t>categories</a:t>
            </a:r>
            <a:r>
              <a:rPr lang="en-US" dirty="0" smtClean="0"/>
              <a:t> rather than </a:t>
            </a:r>
            <a:r>
              <a:rPr lang="en-US" i="1" dirty="0" smtClean="0"/>
              <a:t>instances</a:t>
            </a:r>
          </a:p>
          <a:p>
            <a:pPr lvl="1"/>
            <a:r>
              <a:rPr lang="en-US" dirty="0" smtClean="0"/>
              <a:t>Offline training w/ many samples</a:t>
            </a:r>
          </a:p>
          <a:p>
            <a:pPr lvl="1"/>
            <a:r>
              <a:rPr lang="en-US" dirty="0" smtClean="0"/>
              <a:t>e.g., Nister06, Hoiem07, Savarese07</a:t>
            </a:r>
          </a:p>
          <a:p>
            <a:r>
              <a:rPr lang="en-US" dirty="0" smtClean="0"/>
              <a:t>Multiple-view model matching</a:t>
            </a:r>
          </a:p>
          <a:p>
            <a:pPr lvl="1"/>
            <a:r>
              <a:rPr lang="en-US" dirty="0" smtClean="0"/>
              <a:t>Learn model offline from controlled viewpoints</a:t>
            </a:r>
          </a:p>
          <a:p>
            <a:pPr lvl="1"/>
            <a:r>
              <a:rPr lang="en-US" dirty="0" smtClean="0"/>
              <a:t>e.g., Lowe01, Gordon06, Collet09</a:t>
            </a:r>
          </a:p>
          <a:p>
            <a:r>
              <a:rPr lang="en-US" dirty="0" smtClean="0"/>
              <a:t>Vision for gesture-based HRI</a:t>
            </a:r>
          </a:p>
          <a:p>
            <a:pPr lvl="1"/>
            <a:r>
              <a:rPr lang="en-US" dirty="0" smtClean="0"/>
              <a:t>Person detection and face recognition</a:t>
            </a:r>
          </a:p>
          <a:p>
            <a:pPr lvl="1"/>
            <a:r>
              <a:rPr lang="en-US" dirty="0" smtClean="0"/>
              <a:t>Body and hand gesture tracking</a:t>
            </a:r>
          </a:p>
          <a:p>
            <a:pPr lvl="1"/>
            <a:r>
              <a:rPr lang="en-US" dirty="0" smtClean="0"/>
              <a:t>e.g., Nickel07, Haasch05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Task-Level Command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supervisor provides commands</a:t>
            </a:r>
          </a:p>
          <a:p>
            <a:pPr lvl="1"/>
            <a:r>
              <a:rPr lang="en-US" dirty="0" smtClean="0"/>
              <a:t>Pick up, transport, place palletized cargo</a:t>
            </a:r>
          </a:p>
          <a:p>
            <a:pPr lvl="1"/>
            <a:r>
              <a:rPr lang="en-US" dirty="0" smtClean="0"/>
              <a:t>Speech and stylus gestures from handheld tablet</a:t>
            </a:r>
          </a:p>
          <a:p>
            <a:pPr lvl="1"/>
            <a:r>
              <a:rPr lang="en-US" dirty="0" smtClean="0"/>
              <a:t>Previously, supervisor specified one task at a time</a:t>
            </a:r>
            <a:endParaRPr lang="en-US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89418"/>
            <a:ext cx="5029200" cy="30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186112"/>
            <a:ext cx="5004027" cy="3045929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flipV="1">
            <a:off x="381000" y="3186112"/>
            <a:ext cx="3429000" cy="21336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48000" y="6234112"/>
            <a:ext cx="5791200" cy="4572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Elbow Connector 107"/>
          <p:cNvCxnSpPr/>
          <p:nvPr/>
        </p:nvCxnSpPr>
        <p:spPr>
          <a:xfrm rot="10800000" flipV="1">
            <a:off x="6705600" y="3962400"/>
            <a:ext cx="609600" cy="228600"/>
          </a:xfrm>
          <a:prstGeom prst="bentConnector3">
            <a:avLst>
              <a:gd name="adj1" fmla="val -812"/>
            </a:avLst>
          </a:prstGeom>
          <a:ln w="57150" cap="flat" cmpd="sng" algn="ctr">
            <a:solidFill>
              <a:srgbClr val="00079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/>
          <p:nvPr/>
        </p:nvCxnSpPr>
        <p:spPr>
          <a:xfrm rot="10800000" flipV="1">
            <a:off x="6172201" y="3962400"/>
            <a:ext cx="1905000" cy="1371600"/>
          </a:xfrm>
          <a:prstGeom prst="bentConnector3">
            <a:avLst>
              <a:gd name="adj1" fmla="val -405"/>
            </a:avLst>
          </a:prstGeom>
          <a:ln w="57150" cap="flat" cmpd="sng" algn="ctr">
            <a:solidFill>
              <a:srgbClr val="00079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Reacquisition System Overview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52800" y="1905000"/>
            <a:ext cx="2133600" cy="838200"/>
          </a:xfrm>
          <a:prstGeom prst="roundRect">
            <a:avLst/>
          </a:prstGeom>
          <a:ln>
            <a:solidFill>
              <a:srgbClr val="385D8A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Image Feature Extraction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00" y="1905000"/>
            <a:ext cx="2133600" cy="838200"/>
          </a:xfrm>
          <a:prstGeom prst="roundRect">
            <a:avLst/>
          </a:prstGeom>
          <a:ln>
            <a:solidFill>
              <a:srgbClr val="385D8A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Single-View Matching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00" y="3124200"/>
            <a:ext cx="2133600" cy="838200"/>
          </a:xfrm>
          <a:prstGeom prst="roundRect">
            <a:avLst/>
          </a:prstGeom>
          <a:ln>
            <a:solidFill>
              <a:srgbClr val="385D8A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Multiple-View Reasoning</a:t>
            </a:r>
            <a:endParaRPr lang="en-US" sz="24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343400"/>
            <a:ext cx="191976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5486400" y="2135188"/>
            <a:ext cx="1371600" cy="1588"/>
          </a:xfrm>
          <a:prstGeom prst="straightConnector1">
            <a:avLst/>
          </a:prstGeom>
          <a:ln w="57150">
            <a:solidFill>
              <a:srgbClr val="0007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200400"/>
            <a:ext cx="13503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0"/>
            <a:ext cx="1414462" cy="1048366"/>
          </a:xfrm>
          <a:prstGeom prst="rect">
            <a:avLst/>
          </a:prstGeom>
          <a:noFill/>
          <a:ln w="9525">
            <a:solidFill>
              <a:srgbClr val="E99D37"/>
            </a:solidFill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00200"/>
            <a:ext cx="1414462" cy="1048366"/>
          </a:xfrm>
          <a:prstGeom prst="rect">
            <a:avLst/>
          </a:prstGeom>
          <a:noFill/>
          <a:ln w="9525">
            <a:solidFill>
              <a:srgbClr val="E99D37"/>
            </a:solidFill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76400"/>
            <a:ext cx="1414462" cy="1048366"/>
          </a:xfrm>
          <a:prstGeom prst="rect">
            <a:avLst/>
          </a:prstGeom>
          <a:noFill/>
          <a:ln w="9525">
            <a:solidFill>
              <a:srgbClr val="E99D37"/>
            </a:solidFill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752600"/>
            <a:ext cx="1414462" cy="1048366"/>
          </a:xfrm>
          <a:prstGeom prst="rect">
            <a:avLst/>
          </a:prstGeom>
          <a:noFill/>
          <a:ln w="9525">
            <a:solidFill>
              <a:srgbClr val="E99D37"/>
            </a:solidFill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1908048" y="2362200"/>
            <a:ext cx="1444752" cy="1588"/>
          </a:xfrm>
          <a:prstGeom prst="straightConnector1">
            <a:avLst/>
          </a:prstGeom>
          <a:ln w="57150">
            <a:solidFill>
              <a:srgbClr val="0007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990600" y="3047206"/>
            <a:ext cx="457200" cy="1588"/>
          </a:xfrm>
          <a:prstGeom prst="straightConnector1">
            <a:avLst/>
          </a:prstGeom>
          <a:ln w="57150">
            <a:solidFill>
              <a:srgbClr val="000796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1219200"/>
            <a:ext cx="1405385" cy="32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/>
              <a:t>v</a:t>
            </a:r>
            <a:r>
              <a:rPr lang="en-US" dirty="0" smtClean="0"/>
              <a:t>ideo stream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82474" y="5638800"/>
            <a:ext cx="703526" cy="32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robot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3352800" y="3124200"/>
            <a:ext cx="2133600" cy="838200"/>
          </a:xfrm>
          <a:prstGeom prst="roundRect">
            <a:avLst/>
          </a:prstGeom>
          <a:ln>
            <a:solidFill>
              <a:srgbClr val="385D8A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Model Construction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808365" y="4114800"/>
            <a:ext cx="1620635" cy="32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tablet interface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09800" y="2819400"/>
            <a:ext cx="1206921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user gestures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286000" y="3505200"/>
            <a:ext cx="1066800" cy="1588"/>
          </a:xfrm>
          <a:prstGeom prst="straightConnector1">
            <a:avLst/>
          </a:prstGeom>
          <a:ln w="57150">
            <a:solidFill>
              <a:srgbClr val="0007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324600" y="5010835"/>
            <a:ext cx="17526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virtual gestures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848600" y="2801035"/>
            <a:ext cx="129540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detections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334000" y="1524000"/>
            <a:ext cx="167640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feature</a:t>
            </a:r>
          </a:p>
          <a:p>
            <a:pPr algn="ctr">
              <a:lnSpc>
                <a:spcPts val="1800"/>
              </a:lnSpc>
            </a:pPr>
            <a:r>
              <a:rPr lang="en-US" dirty="0" smtClean="0"/>
              <a:t>constellations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5638800" y="3505200"/>
            <a:ext cx="1066800" cy="1066800"/>
          </a:xfrm>
          <a:prstGeom prst="can">
            <a:avLst/>
          </a:prstGeom>
          <a:solidFill>
            <a:srgbClr val="F9F7A7"/>
          </a:solidFill>
          <a:ln>
            <a:solidFill>
              <a:srgbClr val="E99D37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Visual Models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7659291" y="2934097"/>
            <a:ext cx="380206" cy="1588"/>
          </a:xfrm>
          <a:prstGeom prst="straightConnector1">
            <a:avLst/>
          </a:prstGeom>
          <a:ln w="57150">
            <a:solidFill>
              <a:srgbClr val="0007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48200" y="41910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initial views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705600" y="4267200"/>
            <a:ext cx="83820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new views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4038600" y="4800600"/>
            <a:ext cx="2133600" cy="838200"/>
          </a:xfrm>
          <a:prstGeom prst="roundRect">
            <a:avLst/>
          </a:prstGeom>
          <a:ln>
            <a:solidFill>
              <a:srgbClr val="385D8A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Planning and Control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2057400" y="4572000"/>
            <a:ext cx="175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navigation, manipulation, task controls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 rot="10800000">
            <a:off x="1676400" y="5334000"/>
            <a:ext cx="2362200" cy="1"/>
          </a:xfrm>
          <a:prstGeom prst="straightConnector1">
            <a:avLst/>
          </a:prstGeom>
          <a:ln w="57150">
            <a:solidFill>
              <a:srgbClr val="0007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42776" y="1981200"/>
            <a:ext cx="981424" cy="32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onboard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225690" y="2842847"/>
            <a:ext cx="943080" cy="32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wireless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-152797" y="3657997"/>
            <a:ext cx="1677194" cy="1588"/>
          </a:xfrm>
          <a:prstGeom prst="straightConnector1">
            <a:avLst/>
          </a:prstGeom>
          <a:ln w="57150">
            <a:solidFill>
              <a:srgbClr val="0007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" idx="2"/>
            <a:endCxn id="37" idx="0"/>
          </p:cNvCxnSpPr>
          <p:nvPr/>
        </p:nvCxnSpPr>
        <p:spPr>
          <a:xfrm rot="5400000">
            <a:off x="4229100" y="2933700"/>
            <a:ext cx="381000" cy="1588"/>
          </a:xfrm>
          <a:prstGeom prst="straightConnector1">
            <a:avLst/>
          </a:prstGeom>
          <a:ln w="57150">
            <a:solidFill>
              <a:srgbClr val="0007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hape 113"/>
          <p:cNvCxnSpPr/>
          <p:nvPr/>
        </p:nvCxnSpPr>
        <p:spPr>
          <a:xfrm rot="5400000" flipH="1" flipV="1">
            <a:off x="5943600" y="2743200"/>
            <a:ext cx="1143000" cy="685800"/>
          </a:xfrm>
          <a:prstGeom prst="bentConnector3">
            <a:avLst>
              <a:gd name="adj1" fmla="val 98889"/>
            </a:avLst>
          </a:prstGeom>
          <a:ln w="57150" cap="flat" cmpd="sng" algn="ctr">
            <a:solidFill>
              <a:srgbClr val="00079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>
            <a:off x="4953000" y="3962400"/>
            <a:ext cx="685800" cy="152400"/>
          </a:xfrm>
          <a:prstGeom prst="bentConnector3">
            <a:avLst>
              <a:gd name="adj1" fmla="val 0"/>
            </a:avLst>
          </a:prstGeom>
          <a:ln w="57150" cap="flat" cmpd="sng" algn="ctr">
            <a:solidFill>
              <a:srgbClr val="00079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484239" cy="48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Initiates Visual Appearance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User circles object of interest via tablet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71800" y="1524000"/>
            <a:ext cx="762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6076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Bot’s</a:t>
            </a:r>
            <a:r>
              <a:rPr lang="en-US" sz="2000" dirty="0" smtClean="0"/>
              <a:t>-eye view of scene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View Consists of Feature Constellation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47037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60960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All SIFT features </a:t>
            </a:r>
            <a:r>
              <a:rPr lang="en-US" sz="2000" b="1" i="1" dirty="0" smtClean="0"/>
              <a:t>F</a:t>
            </a:r>
            <a:r>
              <a:rPr lang="en-US" sz="2000" dirty="0" smtClean="0"/>
              <a:t> extracted from initial view image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657600" y="1600200"/>
            <a:ext cx="7620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7051" t="11087" r="62395" b="52483"/>
          <a:stretch>
            <a:fillRect/>
          </a:stretch>
        </p:blipFill>
        <p:spPr bwMode="auto">
          <a:xfrm>
            <a:off x="6324600" y="1143000"/>
            <a:ext cx="1981200" cy="1752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5751" t="6349" r="53314" b="81747"/>
          <a:stretch>
            <a:fillRect/>
          </a:stretch>
        </p:blipFill>
        <p:spPr bwMode="auto">
          <a:xfrm>
            <a:off x="6324600" y="3048000"/>
            <a:ext cx="1981200" cy="160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4778514"/>
            <a:ext cx="2590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Initial model </a:t>
            </a:r>
            <a:r>
              <a:rPr lang="en-US" sz="2000" b="1" i="1" dirty="0" smtClean="0"/>
              <a:t>M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contains single view </a:t>
            </a:r>
            <a:r>
              <a:rPr lang="en-US" sz="2000" b="1" i="1" dirty="0" smtClean="0"/>
              <a:t>V</a:t>
            </a:r>
            <a:endParaRPr lang="en-US" sz="20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1375</Words>
  <Application>Microsoft Macintosh PowerPoint</Application>
  <PresentationFormat>On-screen Show (4:3)</PresentationFormat>
  <Paragraphs>211</Paragraphs>
  <Slides>21</Slides>
  <Notes>17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Appearance-based Object Reacquisition for Mobile Manipulation</vt:lpstr>
      <vt:lpstr>Presentation Outline</vt:lpstr>
      <vt:lpstr>Problem Domain</vt:lpstr>
      <vt:lpstr>Overview and Goals</vt:lpstr>
      <vt:lpstr>Related Work</vt:lpstr>
      <vt:lpstr>Task-Level Command Interface</vt:lpstr>
      <vt:lpstr>Reacquisition System Overview</vt:lpstr>
      <vt:lpstr>User Initiates Visual Appearance Model</vt:lpstr>
      <vt:lpstr>Initial View Consists of Feature Constellation</vt:lpstr>
      <vt:lpstr>Single-View Matching: Feature Extraction</vt:lpstr>
      <vt:lpstr>Single-View Matching: Homography+RANSAC</vt:lpstr>
      <vt:lpstr>Single-View Matching: Final Object Detection</vt:lpstr>
      <vt:lpstr>Single-View Matching: Example Video</vt:lpstr>
      <vt:lpstr>Multiple-View Reasoning</vt:lpstr>
      <vt:lpstr>Model Augmentation</vt:lpstr>
      <vt:lpstr>Experimental Setup</vt:lpstr>
      <vt:lpstr>Single vs. Multiple View Detection</vt:lpstr>
      <vt:lpstr>Model Augmentation Over Time</vt:lpstr>
      <vt:lpstr>Conclusions and Discussion</vt:lpstr>
      <vt:lpstr>Future Work</vt:lpstr>
      <vt:lpstr>Thank You.  Questions?</vt:lpstr>
    </vt:vector>
  </TitlesOfParts>
  <Company>BAE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Appearance-based Object Reacquisition for Mobile Manipulation</dc:title>
  <dc:creator>Matthew Antone</dc:creator>
  <cp:lastModifiedBy>Matthew Walter</cp:lastModifiedBy>
  <cp:revision>111</cp:revision>
  <dcterms:created xsi:type="dcterms:W3CDTF">2010-10-31T20:05:54Z</dcterms:created>
  <dcterms:modified xsi:type="dcterms:W3CDTF">2010-10-31T20:42:45Z</dcterms:modified>
</cp:coreProperties>
</file>