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29718000" cy="44348400"/>
  <p:notesSz cx="6858000" cy="9144000"/>
  <p:defaultTextStyle>
    <a:defPPr>
      <a:defRPr lang="en-US"/>
    </a:defPPr>
    <a:lvl1pPr marL="0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14600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29204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43804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58408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73008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87612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802211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916816" algn="l" defTabSz="2114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8" autoAdjust="0"/>
    <p:restoredTop sz="99897" autoAdjust="0"/>
  </p:normalViewPr>
  <p:slideViewPr>
    <p:cSldViewPr snapToObjects="1">
      <p:cViewPr>
        <p:scale>
          <a:sx n="37" d="100"/>
          <a:sy n="37" d="100"/>
        </p:scale>
        <p:origin x="-1264" y="2600"/>
      </p:cViewPr>
      <p:guideLst>
        <p:guide orient="horz" pos="13968"/>
        <p:guide pos="9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FA7C1-9625-6049-BE99-E568138CD9B4}" type="datetimeFigureOut">
              <a:rPr lang="en-US" smtClean="0"/>
              <a:t>3/25/12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85800"/>
            <a:ext cx="2298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B113C-80C0-344A-8981-F1C80AF84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2114600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4229204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6343804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8458408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10573008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12687612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14802211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6916816" algn="l" defTabSz="2114600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16540" y="8376923"/>
            <a:ext cx="21084921" cy="20388669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423230" tIns="211615" rIns="423230" bIns="211615" rtlCol="0">
            <a:normAutofit/>
          </a:bodyPr>
          <a:lstStyle/>
          <a:p>
            <a:pPr marL="0" indent="0" algn="l" defTabSz="4232300" rtl="0" eaLnBrk="1" latinLnBrk="0" hangingPunct="1">
              <a:spcBef>
                <a:spcPts val="9257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14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9494" y="9855197"/>
            <a:ext cx="21119014" cy="11154140"/>
          </a:xfrm>
        </p:spPr>
        <p:txBody>
          <a:bodyPr vert="horz" lIns="423230" tIns="211615" rIns="423230" bIns="211615" rtlCol="0" anchor="b" anchorCtr="0">
            <a:noAutofit/>
          </a:bodyPr>
          <a:lstStyle>
            <a:lvl1pPr marL="0" indent="0" algn="ctr" defTabSz="42323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1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9496" y="21333615"/>
            <a:ext cx="21119017" cy="5927612"/>
          </a:xfrm>
        </p:spPr>
        <p:txBody>
          <a:bodyPr vert="horz" lIns="423230" tIns="211615" rIns="423230" bIns="211615" rtlCol="0">
            <a:normAutofit/>
          </a:bodyPr>
          <a:lstStyle>
            <a:lvl1pPr marL="0" indent="0" algn="ctr" defTabSz="4232300" rtl="0" eaLnBrk="1" latinLnBrk="0" hangingPunct="1">
              <a:spcBef>
                <a:spcPts val="9257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8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16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32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48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64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8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96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813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92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3956772"/>
            <a:ext cx="13258521" cy="7514590"/>
          </a:xfrm>
        </p:spPr>
        <p:txBody>
          <a:bodyPr anchor="b"/>
          <a:lstStyle>
            <a:lvl1pPr algn="ctr">
              <a:defRPr sz="167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11561476"/>
            <a:ext cx="13258521" cy="24056983"/>
          </a:xfrm>
        </p:spPr>
        <p:txBody>
          <a:bodyPr>
            <a:normAutofit/>
          </a:bodyPr>
          <a:lstStyle>
            <a:lvl1pPr marL="0" indent="0" algn="ctr">
              <a:buNone/>
              <a:defRPr sz="8300"/>
            </a:lvl1pPr>
            <a:lvl2pPr marL="2116150" indent="0">
              <a:buNone/>
              <a:defRPr sz="5600"/>
            </a:lvl2pPr>
            <a:lvl3pPr marL="4232300" indent="0">
              <a:buNone/>
              <a:defRPr sz="4600"/>
            </a:lvl3pPr>
            <a:lvl4pPr marL="6348451" indent="0">
              <a:buNone/>
              <a:defRPr sz="4200"/>
            </a:lvl4pPr>
            <a:lvl5pPr marL="8464601" indent="0">
              <a:buNone/>
              <a:defRPr sz="4200"/>
            </a:lvl5pPr>
            <a:lvl6pPr marL="10580751" indent="0">
              <a:buNone/>
              <a:defRPr sz="4200"/>
            </a:lvl6pPr>
            <a:lvl7pPr marL="12696901" indent="0">
              <a:buNone/>
              <a:defRPr sz="4200"/>
            </a:lvl7pPr>
            <a:lvl8pPr marL="14813051" indent="0">
              <a:buNone/>
              <a:defRPr sz="4200"/>
            </a:lvl8pPr>
            <a:lvl9pPr marL="16929202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16544505" y="2324072"/>
            <a:ext cx="11887200" cy="34390231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423230" tIns="211615" rIns="423230" bIns="211615" rtlCol="0">
            <a:normAutofit/>
          </a:bodyPr>
          <a:lstStyle>
            <a:lvl1pPr marL="0" indent="0" algn="l" defTabSz="4232300" rtl="0" eaLnBrk="1" latinLnBrk="0" hangingPunct="1">
              <a:spcBef>
                <a:spcPts val="9257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4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16150" indent="0">
              <a:buNone/>
              <a:defRPr sz="13000"/>
            </a:lvl2pPr>
            <a:lvl3pPr marL="4232300" indent="0">
              <a:buNone/>
              <a:defRPr sz="11100"/>
            </a:lvl3pPr>
            <a:lvl4pPr marL="6348451" indent="0">
              <a:buNone/>
              <a:defRPr sz="9300"/>
            </a:lvl4pPr>
            <a:lvl5pPr marL="8464601" indent="0">
              <a:buNone/>
              <a:defRPr sz="9300"/>
            </a:lvl5pPr>
            <a:lvl6pPr marL="10580751" indent="0">
              <a:buNone/>
              <a:defRPr sz="9300"/>
            </a:lvl6pPr>
            <a:lvl7pPr marL="12696901" indent="0">
              <a:buNone/>
              <a:defRPr sz="9300"/>
            </a:lvl7pPr>
            <a:lvl8pPr marL="14813051" indent="0">
              <a:buNone/>
              <a:defRPr sz="9300"/>
            </a:lvl8pPr>
            <a:lvl9pPr marL="16929202" indent="0">
              <a:buNone/>
              <a:defRPr sz="93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951824" y="2381680"/>
            <a:ext cx="4953000" cy="360536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85140" y="2381680"/>
            <a:ext cx="21741610" cy="360536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1500" y="21681456"/>
            <a:ext cx="27355006" cy="9506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500" y="30852658"/>
            <a:ext cx="27355006" cy="6289940"/>
          </a:xfrm>
        </p:spPr>
        <p:txBody>
          <a:bodyPr>
            <a:normAutofit/>
          </a:bodyPr>
          <a:lstStyle>
            <a:lvl1pPr marL="0" indent="0" algn="ctr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1pPr>
            <a:lvl2pPr marL="2116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32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48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64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8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96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813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92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1205685" y="2350886"/>
            <a:ext cx="27306630" cy="18345041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14800"/>
            </a:lvl1pPr>
            <a:lvl2pPr marL="2116150" indent="0">
              <a:buNone/>
              <a:defRPr sz="13000"/>
            </a:lvl2pPr>
            <a:lvl3pPr marL="4232300" indent="0">
              <a:buNone/>
              <a:defRPr sz="11100"/>
            </a:lvl3pPr>
            <a:lvl4pPr marL="6348451" indent="0">
              <a:buNone/>
              <a:defRPr sz="9300"/>
            </a:lvl4pPr>
            <a:lvl5pPr marL="8464601" indent="0">
              <a:buNone/>
              <a:defRPr sz="9300"/>
            </a:lvl5pPr>
            <a:lvl6pPr marL="10580751" indent="0">
              <a:buNone/>
              <a:defRPr sz="9300"/>
            </a:lvl6pPr>
            <a:lvl7pPr marL="12696901" indent="0">
              <a:buNone/>
              <a:defRPr sz="9300"/>
            </a:lvl7pPr>
            <a:lvl8pPr marL="14813051" indent="0">
              <a:buNone/>
              <a:defRPr sz="9300"/>
            </a:lvl8pPr>
            <a:lvl9pPr marL="16929202" indent="0">
              <a:buNone/>
              <a:defRPr sz="93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146" y="15540341"/>
            <a:ext cx="26183830" cy="8808085"/>
          </a:xfrm>
        </p:spPr>
        <p:txBody>
          <a:bodyPr anchor="b" anchorCtr="0"/>
          <a:lstStyle>
            <a:lvl1pPr algn="ctr">
              <a:defRPr sz="213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146" y="24159502"/>
            <a:ext cx="26183830" cy="9701209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1pPr>
            <a:lvl2pPr marL="211615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32300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4845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46460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58075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69690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81305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92920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149" y="695660"/>
            <a:ext cx="26137397" cy="86456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5144" y="10347966"/>
            <a:ext cx="12481560" cy="28087320"/>
          </a:xfrm>
        </p:spPr>
        <p:txBody>
          <a:bodyPr>
            <a:normAutofit/>
          </a:bodyPr>
          <a:lstStyle>
            <a:lvl1pPr>
              <a:spcBef>
                <a:spcPts val="7406"/>
              </a:spcBef>
              <a:defRPr sz="9300"/>
            </a:lvl1pPr>
            <a:lvl2pPr>
              <a:defRPr sz="8300"/>
            </a:lvl2pPr>
            <a:lvl3pPr>
              <a:defRPr sz="8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40981" y="10347966"/>
            <a:ext cx="12481560" cy="28087320"/>
          </a:xfrm>
        </p:spPr>
        <p:txBody>
          <a:bodyPr>
            <a:normAutofit/>
          </a:bodyPr>
          <a:lstStyle>
            <a:lvl1pPr>
              <a:spcBef>
                <a:spcPts val="7406"/>
              </a:spcBef>
              <a:defRPr sz="9300"/>
            </a:lvl1pPr>
            <a:lvl2pPr>
              <a:defRPr sz="8300"/>
            </a:lvl2pPr>
            <a:lvl3pPr>
              <a:defRPr sz="8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146" y="695660"/>
            <a:ext cx="26137397" cy="86456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140" y="9397518"/>
            <a:ext cx="12481560" cy="4855736"/>
          </a:xfrm>
        </p:spPr>
        <p:txBody>
          <a:bodyPr anchor="b">
            <a:noAutofit/>
          </a:bodyPr>
          <a:lstStyle>
            <a:lvl1pPr marL="0" indent="0" algn="ctr">
              <a:buNone/>
              <a:defRPr sz="111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2116150" indent="0">
              <a:buNone/>
              <a:defRPr sz="9300" b="1"/>
            </a:lvl2pPr>
            <a:lvl3pPr marL="4232300" indent="0">
              <a:buNone/>
              <a:defRPr sz="8300" b="1"/>
            </a:lvl3pPr>
            <a:lvl4pPr marL="6348451" indent="0">
              <a:buNone/>
              <a:defRPr sz="7400" b="1"/>
            </a:lvl4pPr>
            <a:lvl5pPr marL="8464601" indent="0">
              <a:buNone/>
              <a:defRPr sz="7400" b="1"/>
            </a:lvl5pPr>
            <a:lvl6pPr marL="10580751" indent="0">
              <a:buNone/>
              <a:defRPr sz="7400" b="1"/>
            </a:lvl6pPr>
            <a:lvl7pPr marL="12696901" indent="0">
              <a:buNone/>
              <a:defRPr sz="7400" b="1"/>
            </a:lvl7pPr>
            <a:lvl8pPr marL="14813051" indent="0">
              <a:buNone/>
              <a:defRPr sz="7400" b="1"/>
            </a:lvl8pPr>
            <a:lvl9pPr marL="16929202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140" y="15179959"/>
            <a:ext cx="12481560" cy="23255331"/>
          </a:xfrm>
        </p:spPr>
        <p:txBody>
          <a:bodyPr>
            <a:normAutofit/>
          </a:bodyPr>
          <a:lstStyle>
            <a:lvl1pPr>
              <a:spcBef>
                <a:spcPts val="7406"/>
              </a:spcBef>
              <a:defRPr sz="9300"/>
            </a:lvl1pPr>
            <a:lvl2pPr>
              <a:defRPr sz="8300"/>
            </a:lvl2pPr>
            <a:lvl3pPr>
              <a:defRPr sz="8300"/>
            </a:lvl3pPr>
            <a:lvl4pPr>
              <a:defRPr sz="8300"/>
            </a:lvl4pPr>
            <a:lvl5pPr>
              <a:defRPr sz="83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40978" y="9397518"/>
            <a:ext cx="12481560" cy="4855736"/>
          </a:xfrm>
        </p:spPr>
        <p:txBody>
          <a:bodyPr anchor="b">
            <a:noAutofit/>
          </a:bodyPr>
          <a:lstStyle>
            <a:lvl1pPr marL="0" indent="0" algn="ctr">
              <a:buNone/>
              <a:defRPr sz="111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2116150" indent="0">
              <a:buNone/>
              <a:defRPr sz="9300" b="1"/>
            </a:lvl2pPr>
            <a:lvl3pPr marL="4232300" indent="0">
              <a:buNone/>
              <a:defRPr sz="8300" b="1"/>
            </a:lvl3pPr>
            <a:lvl4pPr marL="6348451" indent="0">
              <a:buNone/>
              <a:defRPr sz="7400" b="1"/>
            </a:lvl4pPr>
            <a:lvl5pPr marL="8464601" indent="0">
              <a:buNone/>
              <a:defRPr sz="7400" b="1"/>
            </a:lvl5pPr>
            <a:lvl6pPr marL="10580751" indent="0">
              <a:buNone/>
              <a:defRPr sz="7400" b="1"/>
            </a:lvl6pPr>
            <a:lvl7pPr marL="12696901" indent="0">
              <a:buNone/>
              <a:defRPr sz="7400" b="1"/>
            </a:lvl7pPr>
            <a:lvl8pPr marL="14813051" indent="0">
              <a:buNone/>
              <a:defRPr sz="7400" b="1"/>
            </a:lvl8pPr>
            <a:lvl9pPr marL="16929202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40978" y="15179959"/>
            <a:ext cx="12481560" cy="23255331"/>
          </a:xfrm>
        </p:spPr>
        <p:txBody>
          <a:bodyPr>
            <a:normAutofit/>
          </a:bodyPr>
          <a:lstStyle>
            <a:lvl1pPr>
              <a:spcBef>
                <a:spcPts val="7406"/>
              </a:spcBef>
              <a:defRPr sz="9300"/>
            </a:lvl1pPr>
            <a:lvl2pPr>
              <a:defRPr sz="8300"/>
            </a:lvl2pPr>
            <a:lvl3pPr>
              <a:defRPr sz="8300"/>
            </a:lvl3pPr>
            <a:lvl4pPr>
              <a:defRPr sz="8300"/>
            </a:lvl4pPr>
            <a:lvl5pPr>
              <a:defRPr sz="83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47" y="3956772"/>
            <a:ext cx="12481560" cy="7514590"/>
          </a:xfrm>
        </p:spPr>
        <p:txBody>
          <a:bodyPr anchor="b"/>
          <a:lstStyle>
            <a:lvl1pPr algn="ctr">
              <a:defRPr sz="167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4178" y="2381674"/>
            <a:ext cx="12481560" cy="36053608"/>
          </a:xfrm>
        </p:spPr>
        <p:txBody>
          <a:bodyPr>
            <a:normAutofit/>
          </a:bodyPr>
          <a:lstStyle>
            <a:lvl1pPr>
              <a:spcBef>
                <a:spcPts val="9257"/>
              </a:spcBef>
              <a:defRPr sz="10200"/>
            </a:lvl1pPr>
            <a:lvl2pPr>
              <a:defRPr sz="9300"/>
            </a:lvl2pPr>
            <a:lvl3pPr>
              <a:defRPr sz="8300"/>
            </a:lvl3pPr>
            <a:lvl4pPr>
              <a:defRPr sz="8300"/>
            </a:lvl4pPr>
            <a:lvl5pPr>
              <a:defRPr sz="8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47" y="11561476"/>
            <a:ext cx="12481560" cy="24056983"/>
          </a:xfrm>
        </p:spPr>
        <p:txBody>
          <a:bodyPr>
            <a:normAutofit/>
          </a:bodyPr>
          <a:lstStyle>
            <a:lvl1pPr marL="0" indent="0" algn="ctr">
              <a:buNone/>
              <a:defRPr sz="8300"/>
            </a:lvl1pPr>
            <a:lvl2pPr marL="2116150" indent="0">
              <a:buNone/>
              <a:defRPr sz="5600"/>
            </a:lvl2pPr>
            <a:lvl3pPr marL="4232300" indent="0">
              <a:buNone/>
              <a:defRPr sz="4600"/>
            </a:lvl3pPr>
            <a:lvl4pPr marL="6348451" indent="0">
              <a:buNone/>
              <a:defRPr sz="4200"/>
            </a:lvl4pPr>
            <a:lvl5pPr marL="8464601" indent="0">
              <a:buNone/>
              <a:defRPr sz="4200"/>
            </a:lvl5pPr>
            <a:lvl6pPr marL="10580751" indent="0">
              <a:buNone/>
              <a:defRPr sz="4200"/>
            </a:lvl6pPr>
            <a:lvl7pPr marL="12696901" indent="0">
              <a:buNone/>
              <a:defRPr sz="4200"/>
            </a:lvl7pPr>
            <a:lvl8pPr marL="14813051" indent="0">
              <a:buNone/>
              <a:defRPr sz="4200"/>
            </a:lvl8pPr>
            <a:lvl9pPr marL="16929202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5149" y="695660"/>
            <a:ext cx="26137397" cy="8645649"/>
          </a:xfrm>
          <a:prstGeom prst="rect">
            <a:avLst/>
          </a:prstGeom>
        </p:spPr>
        <p:txBody>
          <a:bodyPr vert="horz" lIns="423230" tIns="211615" rIns="423230" bIns="211615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149" y="10347966"/>
            <a:ext cx="26137397" cy="28087320"/>
          </a:xfrm>
          <a:prstGeom prst="rect">
            <a:avLst/>
          </a:prstGeom>
        </p:spPr>
        <p:txBody>
          <a:bodyPr vert="horz" lIns="423230" tIns="211615" rIns="423230" bIns="2116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96964" y="40582662"/>
            <a:ext cx="6934200" cy="2361143"/>
          </a:xfrm>
          <a:prstGeom prst="rect">
            <a:avLst/>
          </a:prstGeom>
        </p:spPr>
        <p:txBody>
          <a:bodyPr vert="horz" lIns="423230" tIns="211615" rIns="423230" bIns="211615" rtlCol="0" anchor="ctr"/>
          <a:lstStyle>
            <a:lvl1pPr algn="r">
              <a:defRPr sz="5600">
                <a:solidFill>
                  <a:schemeClr val="bg1"/>
                </a:solidFill>
              </a:defRPr>
            </a:lvl1pPr>
          </a:lstStyle>
          <a:p>
            <a:fld id="{92870AC2-F302-AB47-A524-E25F9ADBAD62}" type="datetimeFigureOut">
              <a:rPr lang="en-US" smtClean="0"/>
              <a:t>3/25/12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90" y="40582662"/>
            <a:ext cx="15733058" cy="2361143"/>
          </a:xfrm>
          <a:prstGeom prst="rect">
            <a:avLst/>
          </a:prstGeom>
        </p:spPr>
        <p:txBody>
          <a:bodyPr vert="horz" lIns="423230" tIns="211615" rIns="423230" bIns="211615" rtlCol="0" anchor="ctr"/>
          <a:lstStyle>
            <a:lvl1pPr algn="l">
              <a:defRPr sz="5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668195" y="40582662"/>
            <a:ext cx="3219450" cy="2361143"/>
          </a:xfrm>
          <a:prstGeom prst="rect">
            <a:avLst/>
          </a:prstGeom>
        </p:spPr>
        <p:txBody>
          <a:bodyPr vert="horz" lIns="423230" tIns="211615" rIns="423230" bIns="211615" rtlCol="0" anchor="ctr"/>
          <a:lstStyle>
            <a:lvl1pPr algn="r">
              <a:defRPr sz="16700">
                <a:solidFill>
                  <a:schemeClr val="bg1"/>
                </a:solidFill>
              </a:defRPr>
            </a:lvl1pPr>
          </a:lstStyle>
          <a:p>
            <a:fld id="{7DFA90CB-2B84-3541-8B26-87C1D2920B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232300" rtl="0" eaLnBrk="1" latinLnBrk="0" hangingPunct="1">
        <a:spcBef>
          <a:spcPct val="0"/>
        </a:spcBef>
        <a:buNone/>
        <a:defRPr sz="21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616504" indent="-1616504" algn="l" defTabSz="4232300" rtl="0" eaLnBrk="1" latinLnBrk="0" hangingPunct="1">
        <a:spcBef>
          <a:spcPts val="9257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174225" indent="-1557722" algn="l" defTabSz="4232300" rtl="0" eaLnBrk="1" latinLnBrk="0" hangingPunct="1">
        <a:spcBef>
          <a:spcPts val="2777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0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4482124" indent="-1307898" algn="l" defTabSz="4232300" rtl="0" eaLnBrk="1" latinLnBrk="0" hangingPunct="1">
        <a:spcBef>
          <a:spcPts val="2777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9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5848804" indent="-1366680" algn="l" defTabSz="4232300" rtl="0" eaLnBrk="1" latinLnBrk="0" hangingPunct="1">
        <a:spcBef>
          <a:spcPts val="2777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8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7156702" indent="-1307898" algn="l" defTabSz="4232300" rtl="0" eaLnBrk="1" latinLnBrk="0" hangingPunct="1">
        <a:spcBef>
          <a:spcPts val="2777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8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1638826" indent="-1058075" algn="l" defTabSz="4232300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754976" indent="-1058075" algn="l" defTabSz="4232300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5871127" indent="-1058075" algn="l" defTabSz="4232300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7987277" indent="-1058075" algn="l" defTabSz="4232300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16150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32300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48451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601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80751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96901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813051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929202" algn="l" defTabSz="42323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398764" y="0"/>
            <a:ext cx="21072872" cy="488969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71" tIns="45693" rIns="91371" bIns="45693"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0528" y="194187"/>
            <a:ext cx="21633656" cy="5139814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8800" b="1" dirty="0" smtClean="0">
                <a:latin typeface="Cambria"/>
                <a:cs typeface="Cambria"/>
              </a:rPr>
              <a:t>Envoy: Cloud-enabled Robot Assistant</a:t>
            </a:r>
          </a:p>
          <a:p>
            <a:pPr algn="ctr">
              <a:lnSpc>
                <a:spcPct val="50000"/>
              </a:lnSpc>
            </a:pPr>
            <a:r>
              <a:rPr lang="en-US" sz="6000" dirty="0" smtClean="0"/>
              <a:t>         </a:t>
            </a:r>
          </a:p>
          <a:p>
            <a:pPr algn="ctr"/>
            <a:r>
              <a:rPr lang="en-US" sz="6000" dirty="0" smtClean="0"/>
              <a:t>Matthew </a:t>
            </a:r>
            <a:r>
              <a:rPr lang="en-US" sz="6000" dirty="0" smtClean="0"/>
              <a:t>Walter, Seth Teller, Jim Glass, Nicholas Roy</a:t>
            </a:r>
          </a:p>
          <a:p>
            <a:pPr algn="ctr">
              <a:lnSpc>
                <a:spcPct val="150000"/>
              </a:lnSpc>
            </a:pPr>
            <a:r>
              <a:rPr lang="en-US" sz="6000" dirty="0" err="1" smtClean="0"/>
              <a:t>Sachithra</a:t>
            </a:r>
            <a:r>
              <a:rPr lang="en-US" sz="6000" dirty="0" smtClean="0"/>
              <a:t> </a:t>
            </a:r>
            <a:r>
              <a:rPr lang="en-US" sz="6000" dirty="0" err="1"/>
              <a:t>Hemachandra</a:t>
            </a:r>
            <a:r>
              <a:rPr lang="en-US" sz="6000" dirty="0"/>
              <a:t>,  Ross </a:t>
            </a:r>
            <a:r>
              <a:rPr lang="en-US" sz="6000" dirty="0" err="1"/>
              <a:t>Finman</a:t>
            </a:r>
            <a:r>
              <a:rPr lang="en-US" sz="6000" dirty="0"/>
              <a:t>, </a:t>
            </a:r>
            <a:r>
              <a:rPr lang="en-US" sz="6000" dirty="0" err="1"/>
              <a:t>Sudeep</a:t>
            </a:r>
            <a:r>
              <a:rPr lang="en-US" sz="6000" dirty="0"/>
              <a:t> </a:t>
            </a:r>
            <a:r>
              <a:rPr lang="en-US" sz="6000" dirty="0" err="1" smtClean="0"/>
              <a:t>Pillai</a:t>
            </a:r>
            <a:endParaRPr lang="en-US" sz="6000" dirty="0" smtClean="0"/>
          </a:p>
          <a:p>
            <a:pPr algn="ctr"/>
            <a:r>
              <a:rPr lang="en-US" sz="6000" dirty="0" smtClean="0"/>
              <a:t>         </a:t>
            </a:r>
            <a:endParaRPr lang="en-US" sz="4600" b="1" dirty="0">
              <a:latin typeface="Cambria"/>
              <a:cs typeface="Cambria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935200" y="5638800"/>
            <a:ext cx="0" cy="38709602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27127200"/>
            <a:ext cx="14399444" cy="4170318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marL="685800" indent="-685800">
              <a:spcAft>
                <a:spcPts val="1200"/>
              </a:spcAft>
              <a:buFont typeface="Arial"/>
              <a:buChar char="•"/>
            </a:pPr>
            <a:r>
              <a:rPr lang="en-US" sz="5600" b="1" dirty="0" smtClean="0"/>
              <a:t>Key capabilities: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Situational awareness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Natural interaction with people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Asking for assistance</a:t>
            </a:r>
            <a:endParaRPr lang="en-US" sz="4600" b="1" dirty="0"/>
          </a:p>
          <a:p>
            <a:pPr>
              <a:buFont typeface="Arial"/>
              <a:buChar char="•"/>
            </a:pPr>
            <a:endParaRPr lang="en-US" sz="4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4" y="31760362"/>
            <a:ext cx="14427367" cy="11864734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7000" b="1" u="sng" dirty="0" smtClean="0"/>
              <a:t>Situational Awareness</a:t>
            </a:r>
          </a:p>
          <a:p>
            <a:pPr algn="ctr"/>
            <a:endParaRPr lang="en-US" sz="2800" b="1" dirty="0" smtClean="0"/>
          </a:p>
          <a:p>
            <a:pPr marL="685800" indent="-685800">
              <a:buFont typeface="Arial"/>
              <a:buChar char="•"/>
            </a:pPr>
            <a:r>
              <a:rPr lang="en-US" sz="5600" b="1" dirty="0" smtClean="0"/>
              <a:t>Rich semantic map</a:t>
            </a:r>
          </a:p>
          <a:p>
            <a:endParaRPr lang="en-US" sz="5600" b="1" dirty="0" smtClean="0"/>
          </a:p>
          <a:p>
            <a:pPr marL="685800" indent="-685800">
              <a:spcAft>
                <a:spcPts val="1200"/>
              </a:spcAft>
              <a:buFont typeface="Arial"/>
              <a:buChar char="•"/>
            </a:pPr>
            <a:r>
              <a:rPr lang="en-US" sz="5600" b="1" dirty="0" smtClean="0"/>
              <a:t>Object-level awareness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Depth &amp; </a:t>
            </a:r>
            <a:r>
              <a:rPr lang="en-US" sz="4600" b="1" dirty="0"/>
              <a:t>c</a:t>
            </a:r>
            <a:r>
              <a:rPr lang="en-US" sz="4600" b="1" dirty="0" smtClean="0"/>
              <a:t>olor segmentation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One-shot reacquisition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Pose tracking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endParaRPr lang="en-US" sz="4600" b="1" dirty="0" smtClean="0"/>
          </a:p>
          <a:p>
            <a:pPr marL="685800" indent="-685800">
              <a:buFont typeface="Arial"/>
              <a:buChar char="•"/>
            </a:pPr>
            <a:r>
              <a:rPr lang="en-US" sz="5600" b="1" dirty="0" smtClean="0"/>
              <a:t>Human detection and tracking</a:t>
            </a:r>
          </a:p>
          <a:p>
            <a:pPr>
              <a:spcAft>
                <a:spcPts val="1200"/>
              </a:spcAft>
            </a:pPr>
            <a:endParaRPr lang="en-US" sz="5600" b="1" dirty="0"/>
          </a:p>
          <a:p>
            <a:pPr marL="685800" indent="-685800">
              <a:spcAft>
                <a:spcPts val="1200"/>
              </a:spcAft>
              <a:buFont typeface="Arial"/>
              <a:buChar char="•"/>
            </a:pPr>
            <a:r>
              <a:rPr lang="en-US" sz="5600" b="1" dirty="0" smtClean="0"/>
              <a:t>Knowledge acquisition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Learns map via human-guided tour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Builds semantic map from speech</a:t>
            </a:r>
            <a:endParaRPr lang="en-US" sz="46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31295931"/>
            <a:ext cx="14935200" cy="1588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52401" y="6019801"/>
            <a:ext cx="14579767" cy="15620999"/>
            <a:chOff x="431633" y="7924800"/>
            <a:chExt cx="14579767" cy="15621000"/>
          </a:xfrm>
        </p:grpSpPr>
        <p:grpSp>
          <p:nvGrpSpPr>
            <p:cNvPr id="25" name="Group 24"/>
            <p:cNvGrpSpPr/>
            <p:nvPr/>
          </p:nvGrpSpPr>
          <p:grpSpPr>
            <a:xfrm>
              <a:off x="431633" y="7924800"/>
              <a:ext cx="14579767" cy="15621000"/>
              <a:chOff x="431633" y="7924800"/>
              <a:chExt cx="14579767" cy="15621000"/>
            </a:xfrm>
          </p:grpSpPr>
          <p:pic>
            <p:nvPicPr>
              <p:cNvPr id="11" name="Picture 10" descr="envoy_1.jpg"/>
              <p:cNvPicPr>
                <a:picLocks noChangeAspect="1"/>
              </p:cNvPicPr>
              <p:nvPr/>
            </p:nvPicPr>
            <p:blipFill>
              <a:blip r:embed="rId2" cstate="print"/>
              <a:srcRect t="4348"/>
              <a:stretch>
                <a:fillRect/>
              </a:stretch>
            </p:blipFill>
            <p:spPr>
              <a:xfrm>
                <a:off x="431633" y="7924800"/>
                <a:ext cx="14579767" cy="15621000"/>
              </a:xfrm>
              <a:prstGeom prst="rect">
                <a:avLst/>
              </a:prstGeom>
            </p:spPr>
          </p:pic>
          <p:sp>
            <p:nvSpPr>
              <p:cNvPr id="21" name="Oval Callout 20"/>
              <p:cNvSpPr/>
              <p:nvPr/>
            </p:nvSpPr>
            <p:spPr>
              <a:xfrm>
                <a:off x="4394033" y="8590773"/>
                <a:ext cx="4495800" cy="2458228"/>
              </a:xfrm>
              <a:prstGeom prst="wedgeEllipseCallout">
                <a:avLst>
                  <a:gd name="adj1" fmla="val 75433"/>
                  <a:gd name="adj2" fmla="val 47428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371" tIns="45693" rIns="91371" bIns="45693"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775033" y="9220201"/>
              <a:ext cx="4038600" cy="1200274"/>
            </a:xfrm>
            <a:prstGeom prst="rect">
              <a:avLst/>
            </a:prstGeom>
            <a:noFill/>
          </p:spPr>
          <p:txBody>
            <a:bodyPr wrap="square" lIns="91371" tIns="45693" rIns="91371" bIns="45693" rtlCol="0">
              <a:spAutoFit/>
            </a:bodyPr>
            <a:lstStyle/>
            <a:p>
              <a:pPr algn="ctr"/>
              <a:r>
                <a:rPr lang="en-US" sz="3600" dirty="0"/>
                <a:t>Take me to the conference room</a:t>
              </a:r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15011404" y="19278601"/>
            <a:ext cx="14706600" cy="1588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241571" y="5943600"/>
            <a:ext cx="14247828" cy="11664678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7000" b="1" u="sng" dirty="0" smtClean="0"/>
              <a:t>Cloud Robotics</a:t>
            </a:r>
          </a:p>
          <a:p>
            <a:pPr algn="ctr"/>
            <a:endParaRPr lang="en-US" sz="5600" b="1" dirty="0" smtClean="0"/>
          </a:p>
          <a:p>
            <a:pPr marL="685800" indent="-685800">
              <a:spcAft>
                <a:spcPts val="1800"/>
              </a:spcAft>
              <a:buFont typeface="Arial"/>
              <a:buChar char="•"/>
            </a:pPr>
            <a:r>
              <a:rPr lang="en-US" sz="5600" b="1" dirty="0" smtClean="0"/>
              <a:t>Limited onboard resources</a:t>
            </a:r>
          </a:p>
          <a:p>
            <a:pPr marL="685800" indent="-685800">
              <a:spcAft>
                <a:spcPts val="1200"/>
              </a:spcAft>
              <a:buFont typeface="Arial"/>
              <a:buChar char="•"/>
            </a:pPr>
            <a:r>
              <a:rPr lang="en-US" sz="5600" b="1" dirty="0" smtClean="0"/>
              <a:t>Utilize cloud for non-safety tasks</a:t>
            </a:r>
          </a:p>
          <a:p>
            <a:pPr marL="1828800" lvl="1" indent="-685800">
              <a:spcAft>
                <a:spcPts val="1200"/>
              </a:spcAft>
              <a:buFont typeface="Wingdings" charset="2"/>
              <a:buChar char="ü"/>
            </a:pPr>
            <a:r>
              <a:rPr lang="en-US" sz="4600" b="1" dirty="0" smtClean="0"/>
              <a:t>Speech recognition</a:t>
            </a:r>
          </a:p>
          <a:p>
            <a:pPr marL="1828800" lvl="1" indent="-685800">
              <a:spcAft>
                <a:spcPts val="1200"/>
              </a:spcAft>
              <a:buFont typeface="Wingdings" charset="2"/>
              <a:buChar char="ü"/>
            </a:pPr>
            <a:r>
              <a:rPr lang="en-US" sz="4600" b="1" dirty="0" smtClean="0"/>
              <a:t>Map database</a:t>
            </a:r>
          </a:p>
          <a:p>
            <a:pPr marL="1828800" lvl="1" indent="-685800">
              <a:spcAft>
                <a:spcPts val="1200"/>
              </a:spcAft>
              <a:buFont typeface="Arial"/>
              <a:buChar char="•"/>
            </a:pPr>
            <a:r>
              <a:rPr lang="en-US" sz="4600" b="1" dirty="0" smtClean="0"/>
              <a:t>Object learning and detection</a:t>
            </a:r>
          </a:p>
          <a:p>
            <a:pPr marL="1828800" lvl="1" indent="-685800">
              <a:spcAft>
                <a:spcPts val="1200"/>
              </a:spcAft>
              <a:buFont typeface="Arial"/>
              <a:buChar char="•"/>
            </a:pPr>
            <a:r>
              <a:rPr lang="en-US" sz="4600" b="1" dirty="0" smtClean="0"/>
              <a:t>Manipulation learning</a:t>
            </a:r>
          </a:p>
          <a:p>
            <a:endParaRPr lang="en-US" sz="5600" b="1" dirty="0" smtClean="0"/>
          </a:p>
          <a:p>
            <a:pPr marL="685800" indent="-685800">
              <a:spcAft>
                <a:spcPts val="600"/>
              </a:spcAft>
              <a:buFont typeface="Arial"/>
              <a:buChar char="•"/>
            </a:pPr>
            <a:r>
              <a:rPr lang="en-US" sz="5600" b="1" dirty="0" smtClean="0"/>
              <a:t>Fault-tolerant cloud integration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Seamless </a:t>
            </a:r>
            <a:r>
              <a:rPr lang="en-US" sz="4600" b="1" dirty="0"/>
              <a:t>t</a:t>
            </a:r>
            <a:r>
              <a:rPr lang="en-US" sz="4600" b="1" dirty="0" smtClean="0"/>
              <a:t>ransition to local resources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Gradual capabilities degradation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Capabilities transparent to user</a:t>
            </a:r>
            <a:endParaRPr lang="en-US" sz="46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5241575" y="19888200"/>
            <a:ext cx="14247829" cy="10864459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7000" b="1" u="sng" dirty="0" smtClean="0"/>
              <a:t>Natural Interaction</a:t>
            </a:r>
          </a:p>
          <a:p>
            <a:pPr algn="ctr"/>
            <a:endParaRPr lang="en-US" sz="2800" b="1" dirty="0" smtClean="0"/>
          </a:p>
          <a:p>
            <a:pPr marL="685800" indent="-685800">
              <a:buFont typeface="Arial"/>
              <a:buChar char="•"/>
            </a:pPr>
            <a:r>
              <a:rPr lang="en-US" sz="5600" b="1" dirty="0" smtClean="0"/>
              <a:t>Intuitive user </a:t>
            </a:r>
            <a:r>
              <a:rPr lang="en-US" sz="5600" b="1" dirty="0"/>
              <a:t>i</a:t>
            </a:r>
            <a:r>
              <a:rPr lang="en-US" sz="5600" b="1" dirty="0" smtClean="0"/>
              <a:t>nterface</a:t>
            </a:r>
          </a:p>
          <a:p>
            <a:pPr marL="1828800" lvl="1" indent="-685800">
              <a:buFont typeface="Wingdings" charset="2"/>
              <a:buChar char="ü"/>
            </a:pPr>
            <a:r>
              <a:rPr lang="en-US" sz="4600" b="1" dirty="0" smtClean="0"/>
              <a:t>Interprets natural language speech</a:t>
            </a:r>
          </a:p>
          <a:p>
            <a:pPr marL="1828800" lvl="1" indent="-685800">
              <a:buFont typeface="Wingdings" charset="2"/>
              <a:buChar char="ü"/>
            </a:pPr>
            <a:r>
              <a:rPr lang="en-US" sz="4600" b="1" dirty="0" smtClean="0"/>
              <a:t>Synthesizes speech</a:t>
            </a:r>
          </a:p>
          <a:p>
            <a:pPr marL="1828800" lvl="1" indent="-685800">
              <a:buFont typeface="Arial"/>
              <a:buChar char="•"/>
            </a:pPr>
            <a:endParaRPr lang="en-US" sz="4600" b="1" dirty="0" smtClean="0"/>
          </a:p>
          <a:p>
            <a:pPr marL="685800" indent="-685800">
              <a:buFont typeface="Arial"/>
              <a:buChar char="•"/>
            </a:pPr>
            <a:r>
              <a:rPr lang="en-US" sz="5600" b="1" dirty="0" smtClean="0"/>
              <a:t>Safe interaction with bystanders</a:t>
            </a:r>
          </a:p>
          <a:p>
            <a:pPr marL="1828800" lvl="1" indent="-685800">
              <a:buFont typeface="Wingdings" charset="2"/>
              <a:buChar char="ü"/>
            </a:pPr>
            <a:r>
              <a:rPr lang="en-US" sz="4600" b="1" dirty="0" smtClean="0"/>
              <a:t>Executes predictable behaviors</a:t>
            </a:r>
          </a:p>
          <a:p>
            <a:pPr marL="1143000" lvl="1"/>
            <a:endParaRPr lang="en-US" sz="4600" b="1" dirty="0" smtClean="0"/>
          </a:p>
          <a:p>
            <a:pPr marL="685800" indent="-685800">
              <a:spcAft>
                <a:spcPts val="600"/>
              </a:spcAft>
              <a:buFont typeface="Arial"/>
              <a:buChar char="•"/>
            </a:pPr>
            <a:r>
              <a:rPr lang="en-US" sz="5600" b="1" dirty="0" smtClean="0"/>
              <a:t>Knowledge &amp; intent transparency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Panning head follows user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External tablet conveys state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Robot speaks actions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Projector indicates knowledge &amp; intent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5241575" y="31760362"/>
            <a:ext cx="14247829" cy="7401972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7000" b="1" u="sng" dirty="0" smtClean="0"/>
              <a:t>Asking for Assistance</a:t>
            </a:r>
          </a:p>
          <a:p>
            <a:pPr algn="ctr"/>
            <a:endParaRPr lang="en-US" sz="2800" b="1" dirty="0" smtClean="0"/>
          </a:p>
          <a:p>
            <a:pPr marL="685800" indent="-685800">
              <a:spcAft>
                <a:spcPts val="600"/>
              </a:spcAft>
              <a:buFont typeface="Arial"/>
              <a:buChar char="•"/>
            </a:pPr>
            <a:r>
              <a:rPr lang="en-US" sz="5600" b="1" dirty="0" smtClean="0"/>
              <a:t>Requests help for unachievable tasks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Opening doors</a:t>
            </a:r>
          </a:p>
          <a:p>
            <a:pPr marL="1828800" lvl="1" indent="-685800">
              <a:spcAft>
                <a:spcPts val="600"/>
              </a:spcAft>
              <a:buFont typeface="Wingdings" charset="2"/>
              <a:buChar char="ü"/>
            </a:pPr>
            <a:r>
              <a:rPr lang="en-US" sz="4600" b="1" dirty="0" smtClean="0"/>
              <a:t>Operating elevators</a:t>
            </a:r>
          </a:p>
          <a:p>
            <a:pPr marL="1828800" lvl="1" indent="-685800">
              <a:buFont typeface="Arial"/>
              <a:buChar char="•"/>
            </a:pPr>
            <a:endParaRPr lang="en-US" sz="5600" b="1" dirty="0" smtClean="0"/>
          </a:p>
          <a:p>
            <a:pPr marL="685800" indent="-685800">
              <a:spcAft>
                <a:spcPts val="600"/>
              </a:spcAft>
              <a:buFont typeface="Arial"/>
              <a:buChar char="•"/>
            </a:pPr>
            <a:r>
              <a:rPr lang="en-US" sz="5600" b="1" dirty="0" smtClean="0"/>
              <a:t>Learns from user to perform tasks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Increases independence over time</a:t>
            </a:r>
          </a:p>
          <a:p>
            <a:pPr marL="1828800" lvl="1" indent="-685800">
              <a:spcAft>
                <a:spcPts val="600"/>
              </a:spcAft>
              <a:buFont typeface="Arial"/>
              <a:buChar char="•"/>
            </a:pPr>
            <a:r>
              <a:rPr lang="en-US" sz="4600" b="1" dirty="0" smtClean="0"/>
              <a:t>Interactive guided tour of manipulation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14967355" y="31294341"/>
            <a:ext cx="14706600" cy="1588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04801" y="21717000"/>
            <a:ext cx="14249400" cy="4431928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endParaRPr lang="en-US" sz="2800" b="1" dirty="0" smtClean="0"/>
          </a:p>
          <a:p>
            <a:pPr marL="685800" indent="-685800">
              <a:spcAft>
                <a:spcPts val="1800"/>
              </a:spcAft>
              <a:buFont typeface="Arial"/>
              <a:buChar char="•"/>
            </a:pPr>
            <a:r>
              <a:rPr lang="en-US" sz="5600" b="1" dirty="0" smtClean="0"/>
              <a:t>Greets </a:t>
            </a:r>
            <a:r>
              <a:rPr lang="en-US" sz="5600" b="1" dirty="0"/>
              <a:t>visitors</a:t>
            </a:r>
          </a:p>
          <a:p>
            <a:pPr marL="685800" indent="-685800">
              <a:spcAft>
                <a:spcPts val="1800"/>
              </a:spcAft>
              <a:buFont typeface="Arial"/>
              <a:buChar char="•"/>
            </a:pPr>
            <a:r>
              <a:rPr lang="en-US" sz="5600" b="1" dirty="0" smtClean="0"/>
              <a:t>Escorts </a:t>
            </a:r>
            <a:r>
              <a:rPr lang="en-US" sz="5600" b="1" dirty="0"/>
              <a:t>people </a:t>
            </a:r>
            <a:r>
              <a:rPr lang="en-US" sz="5600" b="1" dirty="0" smtClean="0"/>
              <a:t>through multi-floor buildings</a:t>
            </a:r>
            <a:endParaRPr lang="en-US" sz="5600" b="1" dirty="0"/>
          </a:p>
          <a:p>
            <a:pPr marL="685800" indent="-685800">
              <a:spcAft>
                <a:spcPts val="1800"/>
              </a:spcAft>
              <a:buFont typeface="Arial"/>
              <a:buChar char="•"/>
            </a:pPr>
            <a:r>
              <a:rPr lang="en-US" sz="5600" b="1" dirty="0" smtClean="0"/>
              <a:t>Retrieves </a:t>
            </a:r>
            <a:r>
              <a:rPr lang="en-US" sz="5600" b="1" dirty="0"/>
              <a:t>and delivers </a:t>
            </a:r>
            <a:r>
              <a:rPr lang="en-US" sz="5600" b="1" dirty="0" smtClean="0"/>
              <a:t>objects</a:t>
            </a:r>
          </a:p>
        </p:txBody>
      </p:sp>
      <p:sp>
        <p:nvSpPr>
          <p:cNvPr id="34" name="Oval Callout 33"/>
          <p:cNvSpPr/>
          <p:nvPr/>
        </p:nvSpPr>
        <p:spPr>
          <a:xfrm>
            <a:off x="9525001" y="17830800"/>
            <a:ext cx="4495800" cy="2458228"/>
          </a:xfrm>
          <a:prstGeom prst="wedgeEllipseCallout">
            <a:avLst>
              <a:gd name="adj1" fmla="val -90539"/>
              <a:gd name="adj2" fmla="val -591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71" tIns="45693" rIns="91371" bIns="45693"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753600" y="18234941"/>
            <a:ext cx="4038600" cy="1791178"/>
          </a:xfrm>
          <a:prstGeom prst="rect">
            <a:avLst/>
          </a:prstGeom>
          <a:noFill/>
        </p:spPr>
        <p:txBody>
          <a:bodyPr wrap="square" lIns="91371" tIns="45693" rIns="91371" bIns="45693" rtlCol="0">
            <a:spAutoFit/>
          </a:bodyPr>
          <a:lstStyle/>
          <a:p>
            <a:pPr algn="ctr"/>
            <a:r>
              <a:rPr lang="en-US" sz="3600" dirty="0" smtClean="0"/>
              <a:t>Please follow me to the conference room</a:t>
            </a:r>
            <a:endParaRPr lang="en-US" sz="3600" dirty="0"/>
          </a:p>
        </p:txBody>
      </p:sp>
      <p:pic>
        <p:nvPicPr>
          <p:cNvPr id="3" name="Picture 2" descr="tparty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1760" y="860716"/>
            <a:ext cx="3385245" cy="2099231"/>
          </a:xfrm>
          <a:prstGeom prst="rect">
            <a:avLst/>
          </a:prstGeom>
        </p:spPr>
      </p:pic>
      <p:pic>
        <p:nvPicPr>
          <p:cNvPr id="8" name="Picture 7" descr="logo-2C-notext-mac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66136"/>
            <a:ext cx="2743200" cy="2100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710</TotalTime>
  <Words>207</Words>
  <Application>Microsoft Macintosh PowerPoint</Application>
  <PresentationFormat>Custom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Breeze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</dc:creator>
  <cp:lastModifiedBy>Matt Walter</cp:lastModifiedBy>
  <cp:revision>63</cp:revision>
  <dcterms:created xsi:type="dcterms:W3CDTF">2012-03-24T02:56:19Z</dcterms:created>
  <dcterms:modified xsi:type="dcterms:W3CDTF">2012-03-25T20:41:15Z</dcterms:modified>
</cp:coreProperties>
</file>