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6"/>
  </p:notesMasterIdLst>
  <p:sldIdLst>
    <p:sldId id="266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>
        <p:scale>
          <a:sx n="120" d="100"/>
          <a:sy n="120" d="100"/>
        </p:scale>
        <p:origin x="-1784" y="-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1019A896-5787-4284-A6DE-BED208D2D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3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Head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tagli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724400"/>
            <a:ext cx="6248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 userDrawn="1"/>
        </p:nvSpPr>
        <p:spPr bwMode="auto">
          <a:xfrm>
            <a:off x="3362325" y="1196975"/>
            <a:ext cx="426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sz="1600" b="1">
                <a:cs typeface="Arial" charset="0"/>
              </a:rPr>
              <a:t>U.S. Army Research, Development and Engineering Command</a:t>
            </a:r>
          </a:p>
          <a:p>
            <a:pPr eaLnBrk="1" hangingPunct="1">
              <a:defRPr/>
            </a:pPr>
            <a:endParaRPr lang="en-US" sz="1400" b="1">
              <a:cs typeface="Arial" charset="0"/>
            </a:endParaRPr>
          </a:p>
        </p:txBody>
      </p:sp>
      <p:pic>
        <p:nvPicPr>
          <p:cNvPr id="7" name="Picture 23" descr="logo_usarmy_amc(black-red)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" y="1042988"/>
            <a:ext cx="26606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RL_logo_goldandwhite_FINA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108575" y="2614613"/>
            <a:ext cx="3260725" cy="1203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019800"/>
            <a:ext cx="4267200" cy="442913"/>
          </a:xfrm>
        </p:spPr>
        <p:txBody>
          <a:bodyPr lIns="91440" tIns="45720" rIns="91440" bIns="45720" anchor="ctr"/>
          <a:lstStyle>
            <a:lvl1pPr marL="0" indent="0">
              <a:buFontTx/>
              <a:buNone/>
              <a:defRPr sz="1200">
                <a:solidFill>
                  <a:schemeClr val="folHlink"/>
                </a:solidFill>
                <a:latin typeface="Arial Black" pitchFamily="2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5181600"/>
            <a:ext cx="54864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76200"/>
            <a:ext cx="8001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43434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457200"/>
            <a:ext cx="43434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3429000"/>
            <a:ext cx="43434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429000"/>
            <a:ext cx="43434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6248400"/>
            <a:ext cx="990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B77BEF-DBC0-40D6-A35E-8FF8AF5A6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wmf"/><Relationship Id="rId17" Type="http://schemas.openxmlformats.org/officeDocument/2006/relationships/image" Target="../media/image4.wmf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eader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900363" y="0"/>
            <a:ext cx="55070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0" descr="Fade1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6718300"/>
            <a:ext cx="2743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tagline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81600" y="6527800"/>
            <a:ext cx="37338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4" descr="AMC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7513" y="257175"/>
            <a:ext cx="2508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4" descr="logo_us_army(gold gradient)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73125" y="173038"/>
            <a:ext cx="17780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RL_logo_goldandwhite_FINA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7616825" y="217488"/>
            <a:ext cx="1217613" cy="449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345762"/>
            <a:ext cx="4267200" cy="6604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11 – 13 September 2012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985399"/>
            <a:ext cx="2766483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RCTA PI Meeting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449915" y="5048251"/>
            <a:ext cx="6244167" cy="9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2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2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2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2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28" charset="0"/>
              </a:defRPr>
            </a:lvl9pPr>
          </a:lstStyle>
          <a:p>
            <a:pPr marL="731520" indent="-731520" eaLnBrk="1" hangingPunct="1"/>
            <a:r>
              <a:rPr lang="en-US" baseline="0" dirty="0" smtClean="0"/>
              <a:t>H4-2 Dialogue Management for Robust HRI</a:t>
            </a:r>
          </a:p>
          <a:p>
            <a:pPr marL="731520" indent="-731520" eaLnBrk="1" hangingPunct="1"/>
            <a:r>
              <a:rPr lang="en-US" baseline="0" dirty="0" smtClean="0"/>
              <a:t>H2-4 Human Implications for Evaluating and Explaining Performance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663686" y="258944"/>
            <a:ext cx="4945711" cy="381000"/>
          </a:xfrm>
        </p:spPr>
        <p:txBody>
          <a:bodyPr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 &amp; Rationale for Research (Template 1 of 3)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84667" y="767160"/>
            <a:ext cx="4411133" cy="3232346"/>
          </a:xfrm>
        </p:spPr>
        <p:txBody>
          <a:bodyPr/>
          <a:lstStyle/>
          <a:p>
            <a:endParaRPr lang="en-US" sz="1400" dirty="0" smtClean="0"/>
          </a:p>
          <a:p>
            <a:pPr>
              <a:buNone/>
            </a:pPr>
            <a:r>
              <a:rPr lang="en-US" sz="1400" u="sng" dirty="0" smtClean="0"/>
              <a:t>OBJECTIVE &amp; </a:t>
            </a:r>
            <a:r>
              <a:rPr lang="en-US" sz="1400" u="sng" dirty="0" smtClean="0"/>
              <a:t>BENEFITS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Objective</a:t>
            </a:r>
            <a:r>
              <a:rPr lang="en-US" sz="1400" dirty="0" smtClean="0"/>
              <a:t>: Enable robots to formulate rich semantic maps from narrated, user-guided tours. </a:t>
            </a:r>
          </a:p>
          <a:p>
            <a:pPr lvl="1"/>
            <a:r>
              <a:rPr lang="en-US" sz="1400" dirty="0" smtClean="0"/>
              <a:t>Interpret natural language descriptions of spaces shared by people and robots.</a:t>
            </a:r>
          </a:p>
          <a:p>
            <a:pPr lvl="1"/>
            <a:r>
              <a:rPr lang="en-US" sz="1400" dirty="0" smtClean="0"/>
              <a:t>Fuse language with onboard sensor streams.</a:t>
            </a:r>
          </a:p>
          <a:p>
            <a:pPr lvl="1"/>
            <a:r>
              <a:rPr lang="en-US" sz="1400" dirty="0" smtClean="0"/>
              <a:t>Infer hybrid metric-topological semantic maps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r>
              <a:rPr lang="en-US" sz="1400" dirty="0" smtClean="0"/>
              <a:t>Benefit: Facilitate effective interaction with people through an awareness to higher-level human-centric information related to space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84667" y="4006882"/>
            <a:ext cx="4411133" cy="2851118"/>
          </a:xfrm>
        </p:spPr>
        <p:txBody>
          <a:bodyPr/>
          <a:lstStyle/>
          <a:p>
            <a:pPr>
              <a:buNone/>
            </a:pPr>
            <a:r>
              <a:rPr lang="en-US" sz="1400" u="sng" dirty="0" smtClean="0"/>
              <a:t>STATE OF THE ART &amp; BARRIERS</a:t>
            </a:r>
          </a:p>
          <a:p>
            <a:endParaRPr lang="en-US" sz="1400" dirty="0" smtClean="0"/>
          </a:p>
          <a:p>
            <a:r>
              <a:rPr lang="en-US" sz="1400" dirty="0" smtClean="0"/>
              <a:t>State of the art: Existing methods focus almost exclusively on low-level sensor data. Their ability to incorporate user-provided information is limited.</a:t>
            </a:r>
          </a:p>
          <a:p>
            <a:endParaRPr lang="en-US" sz="1400" dirty="0" smtClean="0"/>
          </a:p>
          <a:p>
            <a:r>
              <a:rPr lang="en-US" sz="1400" dirty="0" smtClean="0"/>
              <a:t>Barriers: </a:t>
            </a:r>
          </a:p>
          <a:p>
            <a:pPr lvl="1"/>
            <a:r>
              <a:rPr lang="en-US" sz="1400" dirty="0" smtClean="0"/>
              <a:t>Grounding: Associate ambiguous, natural language descriptions with the robot’s environment model.</a:t>
            </a:r>
          </a:p>
          <a:p>
            <a:pPr lvl="1"/>
            <a:r>
              <a:rPr lang="en-US" sz="1400" dirty="0" smtClean="0"/>
              <a:t>Fuse high-level concepts that language conveys with low-level sensor streams.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495800" y="843360"/>
            <a:ext cx="0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143123" y="3991553"/>
            <a:ext cx="4352677" cy="4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7" descr="to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6" y="1684903"/>
            <a:ext cx="3503381" cy="21336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663266" y="922903"/>
            <a:ext cx="2209800" cy="1066800"/>
          </a:xfrm>
          <a:prstGeom prst="wedgeEllipseCallout">
            <a:avLst>
              <a:gd name="adj1" fmla="val -62633"/>
              <a:gd name="adj2" fmla="val 4779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“There is a kitchen down the hall”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1" y="4002524"/>
            <a:ext cx="3509348" cy="2459985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4868332" y="3894667"/>
            <a:ext cx="2209800" cy="840352"/>
          </a:xfrm>
          <a:prstGeom prst="wedgeEllipseCallout">
            <a:avLst>
              <a:gd name="adj1" fmla="val 89187"/>
              <a:gd name="adj2" fmla="val 1475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“Take me to the kitchen”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655736" y="259073"/>
            <a:ext cx="4969565" cy="381000"/>
          </a:xfrm>
        </p:spPr>
        <p:txBody>
          <a:bodyPr/>
          <a:lstStyle/>
          <a:p>
            <a:pPr algn="ctr"/>
            <a:r>
              <a:rPr lang="en-US" sz="2000" dirty="0" smtClean="0"/>
              <a:t>Technical Approach &amp; Progress (Template 2 of 3)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152400" y="3898109"/>
            <a:ext cx="4343400" cy="2819400"/>
          </a:xfrm>
        </p:spPr>
        <p:txBody>
          <a:bodyPr/>
          <a:lstStyle/>
          <a:p>
            <a:pPr>
              <a:buNone/>
            </a:pPr>
            <a:r>
              <a:rPr lang="en-US" sz="1400" u="sng" dirty="0" smtClean="0"/>
              <a:t>EXPERIMENTATION &amp; METRICS</a:t>
            </a:r>
          </a:p>
          <a:p>
            <a:endParaRPr lang="en-US" sz="1400" dirty="0" smtClean="0"/>
          </a:p>
          <a:p>
            <a:r>
              <a:rPr lang="en-US" sz="1400" dirty="0" smtClean="0"/>
              <a:t>Evaluations consider human-guided tours of mixed indoor and outdoor environments where typical mapping algorithms fail.</a:t>
            </a:r>
          </a:p>
          <a:p>
            <a:r>
              <a:rPr lang="en-US" sz="1400" dirty="0" smtClean="0"/>
              <a:t>Metrics include:</a:t>
            </a:r>
          </a:p>
          <a:p>
            <a:pPr lvl="1"/>
            <a:r>
              <a:rPr lang="en-US" sz="1400" dirty="0" smtClean="0"/>
              <a:t>Metric and topological map accuracy.</a:t>
            </a:r>
          </a:p>
          <a:p>
            <a:pPr lvl="1"/>
            <a:r>
              <a:rPr lang="en-US" sz="1400" dirty="0" smtClean="0"/>
              <a:t>Number of valid loop closures. </a:t>
            </a:r>
          </a:p>
          <a:p>
            <a:pPr lvl="1"/>
            <a:r>
              <a:rPr lang="en-US" sz="1400" dirty="0" smtClean="0"/>
              <a:t>Ability for people to interpret/use maps.</a:t>
            </a:r>
          </a:p>
          <a:p>
            <a:r>
              <a:rPr lang="en-US" sz="1400" dirty="0" smtClean="0"/>
              <a:t>Current results indicate significant a significant improvement in accuracy over state of the art.</a:t>
            </a:r>
          </a:p>
          <a:p>
            <a:endParaRPr lang="en-US" sz="1400" dirty="0" smtClean="0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495800" y="843489"/>
            <a:ext cx="0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143123" y="3880225"/>
            <a:ext cx="4352677" cy="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719583"/>
            <a:ext cx="4343400" cy="3057288"/>
          </a:xfrm>
        </p:spPr>
        <p:txBody>
          <a:bodyPr/>
          <a:lstStyle/>
          <a:p>
            <a:pPr>
              <a:buNone/>
            </a:pPr>
            <a:endParaRPr lang="en-US" sz="1400" u="sng" dirty="0" smtClean="0"/>
          </a:p>
          <a:p>
            <a:pPr>
              <a:buNone/>
            </a:pPr>
            <a:r>
              <a:rPr lang="en-US" sz="1400" u="sng" dirty="0" smtClean="0"/>
              <a:t>TECHNICAL APPROACH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1400" dirty="0" smtClean="0"/>
              <a:t>Maintain a joint distribution over the environment’s topology and the underlying metric structure.</a:t>
            </a:r>
          </a:p>
          <a:p>
            <a:pPr lvl="1"/>
            <a:r>
              <a:rPr lang="en-US" sz="1400" dirty="0" smtClean="0"/>
              <a:t>Infer local metric information from low-level sensors and topological structure from language.</a:t>
            </a:r>
          </a:p>
          <a:p>
            <a:pPr lvl="1"/>
            <a:r>
              <a:rPr lang="en-US" sz="1400" dirty="0" smtClean="0"/>
              <a:t>Maintain multinomial over landmark labels.</a:t>
            </a:r>
          </a:p>
          <a:p>
            <a:pPr lvl="1"/>
            <a:r>
              <a:rPr lang="en-US" sz="1400" dirty="0" smtClean="0"/>
              <a:t>Utilize probabilistic model to ground language using Generalized Grounding Graphs.</a:t>
            </a:r>
          </a:p>
          <a:p>
            <a:pPr lvl="1"/>
            <a:r>
              <a:rPr lang="en-US" sz="1400" dirty="0" smtClean="0"/>
              <a:t>Employ </a:t>
            </a:r>
            <a:r>
              <a:rPr lang="en-US" sz="1400" dirty="0" err="1" smtClean="0"/>
              <a:t>Rao-Blackwellized</a:t>
            </a:r>
            <a:r>
              <a:rPr lang="en-US" sz="1400" dirty="0" smtClean="0"/>
              <a:t> particle filter for estimation of a factored distribution.</a:t>
            </a:r>
          </a:p>
        </p:txBody>
      </p:sp>
      <p:pic>
        <p:nvPicPr>
          <p:cNvPr id="2" name="Picture 1" descr="badmapoverla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6" t="27793" r="14722" b="15259"/>
          <a:stretch/>
        </p:blipFill>
        <p:spPr>
          <a:xfrm>
            <a:off x="5154082" y="994839"/>
            <a:ext cx="3200400" cy="2450123"/>
          </a:xfrm>
          <a:prstGeom prst="rect">
            <a:avLst/>
          </a:prstGeom>
        </p:spPr>
      </p:pic>
      <p:pic>
        <p:nvPicPr>
          <p:cNvPr id="3" name="Picture 2" descr="mitmap-goodoverla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27835" r="14782" b="15192"/>
          <a:stretch/>
        </p:blipFill>
        <p:spPr>
          <a:xfrm>
            <a:off x="5171017" y="3778252"/>
            <a:ext cx="3200400" cy="245137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88000" y="3365507"/>
            <a:ext cx="2328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Map without language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88001" y="6170087"/>
            <a:ext cx="2328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Map with language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5833" y="958113"/>
            <a:ext cx="4389967" cy="2989470"/>
          </a:xfrm>
        </p:spPr>
        <p:txBody>
          <a:bodyPr/>
          <a:lstStyle/>
          <a:p>
            <a:pPr>
              <a:buNone/>
            </a:pPr>
            <a:r>
              <a:rPr lang="en-US" sz="1400" u="sng" dirty="0" smtClean="0"/>
              <a:t>PLANS FOR COMPLETION OF CURRENT RESEARCH EFFORT</a:t>
            </a:r>
            <a:endParaRPr lang="en-US" sz="1400" dirty="0" smtClean="0"/>
          </a:p>
          <a:p>
            <a:r>
              <a:rPr lang="en-US" sz="1400" dirty="0" smtClean="0"/>
              <a:t>Schedule:</a:t>
            </a:r>
          </a:p>
          <a:p>
            <a:pPr lvl="1"/>
            <a:r>
              <a:rPr lang="en-US" sz="1400" dirty="0" smtClean="0"/>
              <a:t>Summer’12: Demonstrate initial model.</a:t>
            </a:r>
          </a:p>
          <a:p>
            <a:pPr lvl="1"/>
            <a:r>
              <a:rPr lang="en-US" sz="1400" dirty="0" smtClean="0"/>
              <a:t>Fall’12: Extend model to reason over more complex and diverse language.</a:t>
            </a:r>
          </a:p>
          <a:p>
            <a:r>
              <a:rPr lang="en-US" sz="1400" dirty="0" smtClean="0"/>
              <a:t>Next steps in technical effort:</a:t>
            </a:r>
          </a:p>
          <a:p>
            <a:pPr lvl="1"/>
            <a:r>
              <a:rPr lang="en-US" sz="1400" dirty="0" smtClean="0"/>
              <a:t>Reduce assumptions of linguistic expressions.</a:t>
            </a:r>
          </a:p>
          <a:p>
            <a:pPr lvl="1"/>
            <a:r>
              <a:rPr lang="en-US" sz="1400" dirty="0" smtClean="0"/>
              <a:t>Eliminate need for explicit global metric map.</a:t>
            </a:r>
            <a:endParaRPr lang="en-US" sz="1400" dirty="0" smtClean="0"/>
          </a:p>
          <a:p>
            <a:r>
              <a:rPr lang="en-US" sz="1400" dirty="0" smtClean="0"/>
              <a:t>Upcoming experiments:</a:t>
            </a:r>
          </a:p>
          <a:p>
            <a:pPr lvl="1"/>
            <a:r>
              <a:rPr lang="en-US" sz="1400" dirty="0" smtClean="0"/>
              <a:t>Apply model to narrated tour corpus.</a:t>
            </a:r>
          </a:p>
          <a:p>
            <a:pPr lvl="1"/>
            <a:r>
              <a:rPr lang="en-US" sz="1400" dirty="0" smtClean="0"/>
              <a:t>Evaluate utility of semantic map for user tasks including navigation, interaction, and control.</a:t>
            </a:r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663687" y="259073"/>
            <a:ext cx="4953663" cy="381000"/>
          </a:xfrm>
        </p:spPr>
        <p:txBody>
          <a:bodyPr/>
          <a:lstStyle/>
          <a:p>
            <a:pPr algn="ctr"/>
            <a:r>
              <a:rPr lang="en-US" sz="2000" dirty="0" smtClean="0"/>
              <a:t>Future Plans and Transition (Template 3 of 3)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495800" y="843489"/>
            <a:ext cx="0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151075" y="4212666"/>
            <a:ext cx="4344725" cy="54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3"/>
          </p:nvPr>
        </p:nvSpPr>
        <p:spPr>
          <a:xfrm>
            <a:off x="105834" y="4242091"/>
            <a:ext cx="4392083" cy="2367338"/>
          </a:xfrm>
        </p:spPr>
        <p:txBody>
          <a:bodyPr/>
          <a:lstStyle/>
          <a:p>
            <a:pPr>
              <a:buNone/>
            </a:pPr>
            <a:r>
              <a:rPr lang="en-US" sz="1400" u="sng" dirty="0" smtClean="0"/>
              <a:t>TRANSITION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1400" dirty="0" smtClean="0"/>
              <a:t>Perform integrated research with UW effort.</a:t>
            </a:r>
            <a:endParaRPr lang="en-US" sz="1400" dirty="0" smtClean="0"/>
          </a:p>
          <a:p>
            <a:pPr lvl="1"/>
            <a:r>
              <a:rPr lang="en-US" sz="1400" dirty="0" smtClean="0"/>
              <a:t>Our model associates a symbolic representation for parsed language with sensor data.</a:t>
            </a:r>
          </a:p>
          <a:p>
            <a:pPr lvl="1"/>
            <a:r>
              <a:rPr lang="en-US" sz="1400" dirty="0" smtClean="0"/>
              <a:t>UW group learns the mapping from spoken language to this symbolic representation.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to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6" y="1684903"/>
            <a:ext cx="3503381" cy="21336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6529917" y="922903"/>
            <a:ext cx="2614083" cy="1183180"/>
          </a:xfrm>
          <a:prstGeom prst="wedgeEllipseCallout">
            <a:avLst>
              <a:gd name="adj1" fmla="val -59799"/>
              <a:gd name="adj2" fmla="val 4878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“The copy room is down the hall to the right, past the kitchen.”</a:t>
            </a:r>
            <a:endParaRPr lang="en-US" sz="1600" baseline="0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3" name="Content Placeholder 9"/>
          <p:cNvSpPr>
            <a:spLocks noGrp="1"/>
          </p:cNvSpPr>
          <p:nvPr>
            <p:ph sz="quarter" idx="3"/>
          </p:nvPr>
        </p:nvSpPr>
        <p:spPr>
          <a:xfrm>
            <a:off x="4618567" y="4275667"/>
            <a:ext cx="4392083" cy="1566334"/>
          </a:xfrm>
        </p:spPr>
        <p:txBody>
          <a:bodyPr/>
          <a:lstStyle/>
          <a:p>
            <a:r>
              <a:rPr lang="en-US" sz="1400" dirty="0" smtClean="0"/>
              <a:t>Reason over frame-of-reference</a:t>
            </a:r>
          </a:p>
          <a:p>
            <a:r>
              <a:rPr lang="en-US" sz="1400" dirty="0" smtClean="0"/>
              <a:t>Accommodate multiple landmarks (e.g., “hall”, “kitchen”) that may be within view but are yet unknown (not labeled or not visited).</a:t>
            </a:r>
          </a:p>
          <a:p>
            <a:r>
              <a:rPr lang="en-US" sz="1400" dirty="0" smtClean="0"/>
              <a:t>Incorporate object co-occurrence models.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DEC_template">
  <a:themeElements>
    <a:clrScheme name="CERDEC_template 9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8B001D"/>
      </a:accent1>
      <a:accent2>
        <a:srgbClr val="808080"/>
      </a:accent2>
      <a:accent3>
        <a:srgbClr val="FFFFFF"/>
      </a:accent3>
      <a:accent4>
        <a:srgbClr val="000000"/>
      </a:accent4>
      <a:accent5>
        <a:srgbClr val="C4AAAB"/>
      </a:accent5>
      <a:accent6>
        <a:srgbClr val="737373"/>
      </a:accent6>
      <a:hlink>
        <a:srgbClr val="8B001D"/>
      </a:hlink>
      <a:folHlink>
        <a:srgbClr val="BCAE7A"/>
      </a:folHlink>
    </a:clrScheme>
    <a:fontScheme name="CERDEC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CERDEC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DEC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B001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4AAAB"/>
        </a:accent5>
        <a:accent6>
          <a:srgbClr val="737373"/>
        </a:accent6>
        <a:hlink>
          <a:srgbClr val="BCAE7A"/>
        </a:hlink>
        <a:folHlink>
          <a:srgbClr val="BCAE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B001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4AAAB"/>
        </a:accent5>
        <a:accent6>
          <a:srgbClr val="737373"/>
        </a:accent6>
        <a:hlink>
          <a:srgbClr val="8B001D"/>
        </a:hlink>
        <a:folHlink>
          <a:srgbClr val="BCA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509</Words>
  <Application>Microsoft Macintosh PowerPoint</Application>
  <PresentationFormat>On-screen Show (4:3)</PresentationFormat>
  <Paragraphs>61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CERDEC_template</vt:lpstr>
      <vt:lpstr>RCTA PI Meeting</vt:lpstr>
      <vt:lpstr>Context &amp; Rationale for Research (Template 1 of 3)</vt:lpstr>
      <vt:lpstr>Technical Approach &amp; Progress (Template 2 of 3)</vt:lpstr>
      <vt:lpstr>Future Plans and Transition (Template 3 of 3)</vt:lpstr>
    </vt:vector>
  </TitlesOfParts>
  <Company>HQ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keith.schoeneick</dc:creator>
  <cp:lastModifiedBy>Matthew Walter</cp:lastModifiedBy>
  <cp:revision>74</cp:revision>
  <dcterms:created xsi:type="dcterms:W3CDTF">2007-10-19T11:39:40Z</dcterms:created>
  <dcterms:modified xsi:type="dcterms:W3CDTF">2012-08-21T22:27:00Z</dcterms:modified>
</cp:coreProperties>
</file>