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258" r:id="rId3"/>
    <p:sldId id="262" r:id="rId4"/>
    <p:sldId id="302" r:id="rId5"/>
    <p:sldId id="303" r:id="rId6"/>
    <p:sldId id="290" r:id="rId7"/>
    <p:sldId id="265" r:id="rId8"/>
    <p:sldId id="278" r:id="rId9"/>
    <p:sldId id="279" r:id="rId10"/>
    <p:sldId id="280" r:id="rId11"/>
    <p:sldId id="284" r:id="rId12"/>
    <p:sldId id="269" r:id="rId13"/>
    <p:sldId id="293" r:id="rId14"/>
    <p:sldId id="307" r:id="rId15"/>
    <p:sldId id="305" r:id="rId16"/>
    <p:sldId id="306" r:id="rId17"/>
    <p:sldId id="272" r:id="rId18"/>
    <p:sldId id="295" r:id="rId19"/>
    <p:sldId id="296" r:id="rId20"/>
    <p:sldId id="298" r:id="rId21"/>
    <p:sldId id="297" r:id="rId22"/>
    <p:sldId id="286" r:id="rId23"/>
    <p:sldId id="287" r:id="rId24"/>
    <p:sldId id="277" r:id="rId25"/>
    <p:sldId id="304" r:id="rId26"/>
    <p:sldId id="288" r:id="rId27"/>
    <p:sldId id="274" r:id="rId28"/>
    <p:sldId id="275" r:id="rId29"/>
    <p:sldId id="27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80"/>
    <a:srgbClr val="00FF00"/>
    <a:srgbClr val="FF80FF"/>
    <a:srgbClr val="FF7A00"/>
    <a:srgbClr val="FF3212"/>
    <a:srgbClr val="EEB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5977" autoAdjust="0"/>
  </p:normalViewPr>
  <p:slideViewPr>
    <p:cSldViewPr snapToGrid="0">
      <p:cViewPr varScale="1">
        <p:scale>
          <a:sx n="137" d="100"/>
          <a:sy n="137" d="100"/>
        </p:scale>
        <p:origin x="-120" y="-1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6.4</c:v>
                </c:pt>
                <c:pt idx="1">
                  <c:v>2.0</c:v>
                </c:pt>
                <c:pt idx="2">
                  <c:v>3.2</c:v>
                </c:pt>
                <c:pt idx="3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5.4</c:v>
                </c:pt>
                <c:pt idx="1">
                  <c:v>1.2</c:v>
                </c:pt>
                <c:pt idx="2">
                  <c:v>3.2</c:v>
                </c:pt>
                <c:pt idx="3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1.2</c:v>
                </c:pt>
                <c:pt idx="1">
                  <c:v>1.2</c:v>
                </c:pt>
                <c:pt idx="2">
                  <c:v>2.0</c:v>
                </c:pt>
                <c:pt idx="3">
                  <c:v>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3.0</c:v>
                </c:pt>
                <c:pt idx="1">
                  <c:v>1.2</c:v>
                </c:pt>
                <c:pt idx="2">
                  <c:v>2.0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1.0</c:v>
                </c:pt>
                <c:pt idx="1">
                  <c:v>1.2</c:v>
                </c:pt>
                <c:pt idx="2">
                  <c:v>5.0</c:v>
                </c:pt>
                <c:pt idx="3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89F86-8121-4860-84C9-962063C27091}" type="datetimeFigureOut">
              <a:rPr lang="en-US" smtClean="0"/>
              <a:t>6/21/13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988C7-8DF1-4034-B7C6-3D41B8D13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72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Our lab is developing robots that people can efficiently command, whether it</a:t>
            </a:r>
            <a:r>
              <a:rPr lang="fr-FR" baseline="0" dirty="0" smtClean="0"/>
              <a:t>’</a:t>
            </a:r>
            <a:r>
              <a:rPr lang="en-US" baseline="0" dirty="0" smtClean="0"/>
              <a:t>s a wheelchair that you can speak to as if there was a nurse pushing the chair or a UAV that you can control using gestures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A key component to interpreting these commands is to endow robots with a model of their state and action space that is as close as possible to our own.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To achieve this, we have developed a robot’s ability to learn human-centric models of objects, actions, and, as this paper describes, semantic maps of their environment.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61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Labeled 16 places in the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74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01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Space of loop closures is combinatorial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1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74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The space of possible graphs is combinatorial, so we represent the distribution over graphs as a set of particles, each hypothesizing different semantic and spatial edges in the graph.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Much like a pose graph in SLAM, each graph induces a Markov Random Field over the node locations.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first two work without language (cite </a:t>
            </a:r>
            <a:r>
              <a:rPr lang="en-US" baseline="0" dirty="0" err="1" smtClean="0"/>
              <a:t>Ranganathan</a:t>
            </a:r>
            <a:r>
              <a:rPr lang="en-US" baseline="0" dirty="0" smtClean="0"/>
              <a:t>, mention pose graph).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64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We add a factor that incorporates language to allow for loop closure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We maintain the sample-based and two analytical distributions over time as new sensor and language data arrive using </a:t>
            </a:r>
            <a:r>
              <a:rPr lang="en-US" baseline="0" dirty="0" err="1" smtClean="0"/>
              <a:t>Rao-Blackwellization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79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Our goal is to enable robots to learn human-centric maps of their environment.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There is a lot of good work in</a:t>
            </a:r>
            <a:r>
              <a:rPr lang="en-US" baseline="0" dirty="0" smtClean="0"/>
              <a:t> this area.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current state-of-the art is to take a metric map built using SLAM and augment it with layers that encode topological and semantic properties.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To populate the semantic layer, people frequently use cameras mounted to the robot to do scene classification and object detection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64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There is a lot of semantic information that robots can’t perceive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For example, it would be difficult for a robot to infer that the question in my building indicate that this is the information center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smtClean="0"/>
              <a:t>Yet people often </a:t>
            </a:r>
            <a:r>
              <a:rPr lang="en-US" baseline="0" dirty="0" smtClean="0"/>
              <a:t>use it as a reference point.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If the robot could integrate human speech, for example, as part of a guided tour, it could infer concepts like colloquial names and spatial relations for regions nearby and distant from the robot.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64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We developed an algorithm that allows robots to build semantic maps of their environment from descriptions spoken using natural language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There are two primary contributions of this method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Firstly, the algorithm interprets free-form spoken descriptions of the environment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Secondly, we deeply integrate language into the mapping framework, allowing information from any layers in the map to influence each of the others.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6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 The challenge is to fuse the robot’s low-level metric sensor data with language, which is abstract and often ambiguous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89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5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What</a:t>
            </a:r>
            <a:r>
              <a:rPr lang="en-US" baseline="0" dirty="0" smtClean="0"/>
              <a:t> hallway does the language refer to and what nodes are “down” from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21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We have a probabilistic model to infer correspondence between speech</a:t>
            </a:r>
            <a:r>
              <a:rPr lang="en-US" baseline="0" dirty="0" smtClean="0"/>
              <a:t> and the robot’s world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This Generalized Grounding Graph allows the robot to interpret references to concepts like spatial relations and places in the environment.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96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Less wordy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We have a probabilistic model to infer correspondence between speech</a:t>
            </a:r>
            <a:r>
              <a:rPr lang="en-US" baseline="0" dirty="0" smtClean="0"/>
              <a:t> and the robot’s model of the environment.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988C7-8DF1-4034-B7C6-3D41B8D138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9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0E3C41-81F2-4855-A38F-71E11C086FC1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3166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1" y="152400"/>
            <a:ext cx="8643938" cy="83939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C6D9A7-40A3-4F11-8BF2-70E1486EEE3D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4171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985" y="357188"/>
            <a:ext cx="2160984" cy="59918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031" y="357188"/>
            <a:ext cx="6375797" cy="59918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188F0C-C557-4EBA-9499-027A73CDDF4E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70307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15F06E-5E35-4813-9C1B-0AC071C4B767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68376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2152A5-7770-413C-9942-4E6D1A9C3DF4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6707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80276A-AE14-42A9-9DC8-F6BC8783BCC9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687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031" y="3705820"/>
            <a:ext cx="4268391" cy="91082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705820"/>
            <a:ext cx="4268391" cy="91082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62306ED-6450-4704-B721-B80FD707D0DC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12461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152400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BC7FA4-8E8F-4382-8142-0C757BAFC1A2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55906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E18363-7F70-41FA-A534-664B6092AC1F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4832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EA6C171-F709-423C-9A3B-CDFEB540B5B4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10875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4DC349-5531-4C6C-9F91-0303347CD881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4128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1" y="152400"/>
            <a:ext cx="8643938" cy="839391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31" y="1371600"/>
            <a:ext cx="8665369" cy="4977408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7FD70A-0460-4E43-9A56-EFCE2FECC2F4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94411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B842A5-12CF-4CB3-BB30-CDAA1634327E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17040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BD58CC-6CFF-4C73-8C1C-02D4E306FE37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97534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985" y="1437680"/>
            <a:ext cx="2160984" cy="31789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031" y="1437680"/>
            <a:ext cx="6375797" cy="31789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7AE29D-217F-4F4A-A01A-639FCB2DE884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6688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AE86D6-6E7E-42C3-9D44-8CF1A84DF027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3392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1" y="152400"/>
            <a:ext cx="8643938" cy="83939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031" y="2241352"/>
            <a:ext cx="2018109" cy="410765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75297" y="2241352"/>
            <a:ext cx="2018109" cy="410765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B1E6D5-5A72-42D9-962E-29614DA48EA9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8991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152400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A3291B-8599-4B67-B3A5-D6693C253675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1729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1" y="152400"/>
            <a:ext cx="8643938" cy="83939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E4AC25-DED5-47C6-B81B-B62178A425C3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9294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50E60D-677E-4BE0-AD7C-C90E9A2F6933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0321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DD9E39-11C2-415B-9484-AFCFCDF083F4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1097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6E0899-2BAF-40D9-B7B8-4FC0332E89A3}" type="slidenum">
              <a:rPr lang="en-US">
                <a:solidFill>
                  <a:srgbClr val="414141"/>
                </a:solidFill>
              </a:rPr>
              <a:pPr/>
              <a:t>‹#›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6919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0031" y="357187"/>
            <a:ext cx="8643938" cy="83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031" y="2241352"/>
            <a:ext cx="4143375" cy="410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 Light" charset="0"/>
              </a:rPr>
              <a:t>Second level</a:t>
            </a:r>
          </a:p>
          <a:p>
            <a:pPr lvl="2"/>
            <a:r>
              <a:rPr lang="en-US" smtClean="0">
                <a:sym typeface="Gill Sans Light" charset="0"/>
              </a:rPr>
              <a:t>Third level</a:t>
            </a:r>
          </a:p>
          <a:p>
            <a:pPr lvl="3"/>
            <a:r>
              <a:rPr lang="en-US" smtClean="0">
                <a:sym typeface="Gill Sans Light" charset="0"/>
              </a:rPr>
              <a:t>Fourth level</a:t>
            </a:r>
          </a:p>
          <a:p>
            <a:pPr lvl="4"/>
            <a:r>
              <a:rPr lang="en-US" smtClean="0">
                <a:sym typeface="Gill Sans Light" charset="0"/>
              </a:rPr>
              <a:t>Fifth level</a:t>
            </a:r>
          </a:p>
        </p:txBody>
      </p:sp>
      <p:sp>
        <p:nvSpPr>
          <p:cNvPr id="2056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446984" y="6518672"/>
            <a:ext cx="241102" cy="2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chemeClr val="tx1"/>
                </a:solidFill>
                <a:latin typeface="+mn-lt"/>
                <a:ea typeface="Gill Sans Light" charset="0"/>
                <a:cs typeface="Gill Sans Light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F2BC8C-BB4E-4E29-97D6-4FCB82053062}" type="slidenum">
              <a:rPr lang="en-US" smtClean="0">
                <a:solidFill>
                  <a:srgbClr val="414141"/>
                </a:solidFill>
                <a:sym typeface="Gill Sans Light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414141"/>
              </a:solidFill>
              <a:sym typeface="Gill Sans Light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95250" y="6477000"/>
            <a:ext cx="8953500" cy="0"/>
          </a:xfrm>
          <a:prstGeom prst="line">
            <a:avLst/>
          </a:prstGeom>
          <a:ln/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336" y="6518939"/>
            <a:ext cx="417529" cy="32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136" y="6541800"/>
            <a:ext cx="508165" cy="27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02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214305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446469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714350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982231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250112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1571569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1893026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2214484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2535941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0031" y="1437680"/>
            <a:ext cx="8643938" cy="227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031" y="3705820"/>
            <a:ext cx="8643938" cy="91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 Light" charset="0"/>
              </a:rPr>
              <a:t>Second level</a:t>
            </a:r>
          </a:p>
          <a:p>
            <a:pPr lvl="2"/>
            <a:r>
              <a:rPr lang="en-US" smtClean="0">
                <a:sym typeface="Gill Sans Light" charset="0"/>
              </a:rPr>
              <a:t>Third level</a:t>
            </a:r>
          </a:p>
          <a:p>
            <a:pPr lvl="3"/>
            <a:r>
              <a:rPr lang="en-US" smtClean="0">
                <a:sym typeface="Gill Sans Light" charset="0"/>
              </a:rPr>
              <a:t>Fourth level</a:t>
            </a:r>
          </a:p>
          <a:p>
            <a:pPr lvl="4"/>
            <a:r>
              <a:rPr lang="en-US" smtClean="0">
                <a:sym typeface="Gill Sans Light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446984" y="6518672"/>
            <a:ext cx="241102" cy="2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chemeClr val="tx1"/>
                </a:solidFill>
                <a:latin typeface="+mn-lt"/>
                <a:ea typeface="Gill Sans Light" charset="0"/>
                <a:cs typeface="Gill Sans Light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4F147C-EF97-4481-B4D5-F524A54BDCF4}" type="slidenum">
              <a:rPr lang="en-US" smtClean="0">
                <a:solidFill>
                  <a:srgbClr val="414141"/>
                </a:solidFill>
                <a:sym typeface="Gill Sans Light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414141"/>
              </a:solidFill>
              <a:sym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12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8" Type="http://schemas.openxmlformats.org/officeDocument/2006/relationships/image" Target="../media/image38.emf"/><Relationship Id="rId9" Type="http://schemas.openxmlformats.org/officeDocument/2006/relationships/image" Target="../media/image39.emf"/><Relationship Id="rId10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8" Type="http://schemas.openxmlformats.org/officeDocument/2006/relationships/image" Target="../media/image34.emf"/><Relationship Id="rId9" Type="http://schemas.openxmlformats.org/officeDocument/2006/relationships/image" Target="../media/image36.emf"/><Relationship Id="rId10" Type="http://schemas.openxmlformats.org/officeDocument/2006/relationships/image" Target="../media/image33.emf"/><Relationship Id="rId11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emf"/><Relationship Id="rId12" Type="http://schemas.openxmlformats.org/officeDocument/2006/relationships/image" Target="../media/image38.emf"/><Relationship Id="rId13" Type="http://schemas.openxmlformats.org/officeDocument/2006/relationships/image" Target="../media/image39.emf"/><Relationship Id="rId1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emf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7" Type="http://schemas.openxmlformats.org/officeDocument/2006/relationships/chart" Target="../charts/chart4.xml"/><Relationship Id="rId8" Type="http://schemas.openxmlformats.org/officeDocument/2006/relationships/chart" Target="../charts/chart5.xml"/><Relationship Id="rId9" Type="http://schemas.openxmlformats.org/officeDocument/2006/relationships/chart" Target="../charts/chart6.xml"/><Relationship Id="rId10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microsoft.com/office/2007/relationships/hdphoto" Target="../media/hdphoto1.wdp"/><Relationship Id="rId6" Type="http://schemas.openxmlformats.org/officeDocument/2006/relationships/image" Target="../media/image15.png"/><Relationship Id="rId7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microsoft.com/office/2007/relationships/hdphoto" Target="../media/hdphoto1.wdp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267890" y="598289"/>
            <a:ext cx="8643938" cy="1585307"/>
          </a:xfrm>
          <a:ln/>
        </p:spPr>
        <p:txBody>
          <a:bodyPr anchor="t"/>
          <a:lstStyle/>
          <a:p>
            <a:r>
              <a:rPr lang="en-US" sz="45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Learning Semantic Maps from Natural Language Descriptions</a:t>
            </a:r>
            <a:endParaRPr lang="en-US" sz="4500" dirty="0">
              <a:latin typeface="Gill Sans" charset="0"/>
              <a:sym typeface="Gill Sans" charset="0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438400"/>
            <a:ext cx="8534400" cy="1600199"/>
          </a:xfrm>
          <a:ln/>
        </p:spPr>
        <p:txBody>
          <a:bodyPr/>
          <a:lstStyle/>
          <a:p>
            <a:r>
              <a:rPr lang="en-US" sz="24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24 June 2013</a:t>
            </a:r>
          </a:p>
          <a:p>
            <a:endParaRPr lang="en-US" sz="2400" b="1" dirty="0" smtClean="0">
              <a:latin typeface="Gill Sans" charset="0"/>
              <a:ea typeface="Gill Sans" charset="0"/>
              <a:cs typeface="Gill Sans" charset="0"/>
              <a:sym typeface="Gill Sans" charset="0"/>
            </a:endParaRPr>
          </a:p>
          <a:p>
            <a:r>
              <a:rPr lang="en-US" sz="2400" b="1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Matthew Walter</a:t>
            </a:r>
            <a:r>
              <a:rPr lang="en-US" sz="2400" baseline="30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1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,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Sachithra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Hemachandra</a:t>
            </a:r>
            <a:r>
              <a:rPr lang="en-US" sz="2400" baseline="30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1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, Bianca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Homberg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, Stefanie </a:t>
            </a:r>
            <a:r>
              <a:rPr lang="en-US" sz="2400" dirty="0" err="1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Tellex</a:t>
            </a:r>
            <a:r>
              <a:rPr lang="en-US" sz="24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, &amp; Seth Teller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3141" y="5971730"/>
            <a:ext cx="946547" cy="7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426" y="6063258"/>
            <a:ext cx="1009055" cy="54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5"/>
          <p:cNvSpPr>
            <a:spLocks/>
          </p:cNvSpPr>
          <p:nvPr/>
        </p:nvSpPr>
        <p:spPr bwMode="auto">
          <a:xfrm>
            <a:off x="1071562" y="4848821"/>
            <a:ext cx="7036594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414141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467100" y="5867401"/>
            <a:ext cx="2209800" cy="53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r>
              <a:rPr lang="en-US" sz="3000" dirty="0" smtClean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CSAIL / MIT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71600" y="6480201"/>
            <a:ext cx="4138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>
                <a:ea typeface="Gill Sans" charset="0"/>
                <a:cs typeface="Gill Sans" charset="0"/>
                <a:sym typeface="Gill Sans" charset="0"/>
              </a:rPr>
              <a:t>1</a:t>
            </a:r>
            <a:r>
              <a:rPr lang="en-US" dirty="0" smtClean="0">
                <a:ea typeface="Gill Sans" charset="0"/>
                <a:cs typeface="Gill Sans" charset="0"/>
                <a:sym typeface="Gill Sans" charset="0"/>
              </a:rPr>
              <a:t>The first two authors contributed equally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33400" y="4350357"/>
            <a:ext cx="8077670" cy="1371600"/>
            <a:chOff x="533400" y="4350357"/>
            <a:chExt cx="8077670" cy="1371600"/>
          </a:xfrm>
        </p:grpSpPr>
        <p:pic>
          <p:nvPicPr>
            <p:cNvPr id="6" name="Picture 5" descr="sachih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" y="4350357"/>
              <a:ext cx="1371600" cy="1371600"/>
            </a:xfrm>
            <a:prstGeom prst="rect">
              <a:avLst/>
            </a:prstGeom>
            <a:ln>
              <a:solidFill>
                <a:srgbClr val="6C7472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80914" y="4350357"/>
              <a:ext cx="1371600" cy="13716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9470" y="4350357"/>
              <a:ext cx="1371600" cy="13716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9585" y="4350357"/>
              <a:ext cx="1371600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4692526"/>
      </p:ext>
    </p:extLst>
  </p:cSld>
  <p:clrMapOvr>
    <a:masterClrMapping/>
  </p:clrMapOvr>
  <p:transition xmlns:p14="http://schemas.microsoft.com/office/powerpoint/2010/main" advTm="12419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10</a:t>
            </a:fld>
            <a:endParaRPr lang="en-US">
              <a:solidFill>
                <a:srgbClr val="41414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305050"/>
            <a:ext cx="4114800" cy="5143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590800" y="1447800"/>
            <a:ext cx="2286000" cy="762000"/>
            <a:chOff x="2590800" y="1447800"/>
            <a:chExt cx="2286000" cy="762000"/>
          </a:xfrm>
        </p:grpSpPr>
        <p:sp>
          <p:nvSpPr>
            <p:cNvPr id="18" name="Rectangle 17"/>
            <p:cNvSpPr/>
            <p:nvPr/>
          </p:nvSpPr>
          <p:spPr>
            <a:xfrm>
              <a:off x="2590800" y="1447800"/>
              <a:ext cx="19115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75000"/>
                    </a:schemeClr>
                  </a:solidFill>
                  <a:ea typeface="Gill Sans Light" charset="0"/>
                  <a:cs typeface="Gill Sans Light" charset="0"/>
                </a:rPr>
                <a:t>Sensor stream</a:t>
              </a:r>
              <a:endParaRPr lang="en-US" sz="2400" dirty="0"/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4419600" y="1828800"/>
              <a:ext cx="457200" cy="3810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48" name="Group 2047"/>
          <p:cNvGrpSpPr/>
          <p:nvPr/>
        </p:nvGrpSpPr>
        <p:grpSpPr>
          <a:xfrm>
            <a:off x="4895718" y="1447800"/>
            <a:ext cx="1492716" cy="762000"/>
            <a:chOff x="4895718" y="1447800"/>
            <a:chExt cx="1492716" cy="762000"/>
          </a:xfrm>
        </p:grpSpPr>
        <p:sp>
          <p:nvSpPr>
            <p:cNvPr id="19" name="Rectangle 18"/>
            <p:cNvSpPr/>
            <p:nvPr/>
          </p:nvSpPr>
          <p:spPr>
            <a:xfrm>
              <a:off x="4895718" y="1447800"/>
              <a:ext cx="14927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solidFill>
                    <a:schemeClr val="tx1">
                      <a:lumMod val="75000"/>
                    </a:schemeClr>
                  </a:solidFill>
                  <a:ea typeface="Gill Sans Light" charset="0"/>
                  <a:cs typeface="Gill Sans Light" charset="0"/>
                </a:rPr>
                <a:t>Odometry</a:t>
              </a:r>
              <a:endParaRPr lang="en-US" sz="2400" dirty="0"/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>
              <a:off x="5638800" y="1905000"/>
              <a:ext cx="0" cy="3048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49" name="Group 2048"/>
          <p:cNvGrpSpPr/>
          <p:nvPr/>
        </p:nvGrpSpPr>
        <p:grpSpPr>
          <a:xfrm>
            <a:off x="6477000" y="1447800"/>
            <a:ext cx="1608462" cy="762000"/>
            <a:chOff x="6477000" y="1447800"/>
            <a:chExt cx="1608462" cy="762000"/>
          </a:xfrm>
        </p:grpSpPr>
        <p:sp>
          <p:nvSpPr>
            <p:cNvPr id="20" name="Rectangle 19"/>
            <p:cNvSpPr/>
            <p:nvPr/>
          </p:nvSpPr>
          <p:spPr>
            <a:xfrm>
              <a:off x="6781800" y="1447800"/>
              <a:ext cx="13036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75000"/>
                    </a:schemeClr>
                  </a:solidFill>
                  <a:ea typeface="Gill Sans Light" charset="0"/>
                  <a:cs typeface="Gill Sans Light" charset="0"/>
                </a:rPr>
                <a:t>Language</a:t>
              </a:r>
              <a:endParaRPr lang="en-US" sz="2400" dirty="0"/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H="1">
              <a:off x="6477000" y="1828800"/>
              <a:ext cx="381000" cy="3810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1676400" y="2819400"/>
            <a:ext cx="1524000" cy="690265"/>
            <a:chOff x="1676400" y="2819400"/>
            <a:chExt cx="1524000" cy="690265"/>
          </a:xfrm>
        </p:grpSpPr>
        <p:sp>
          <p:nvSpPr>
            <p:cNvPr id="12" name="Rectangle 11"/>
            <p:cNvSpPr/>
            <p:nvPr/>
          </p:nvSpPr>
          <p:spPr>
            <a:xfrm>
              <a:off x="1676400" y="3048000"/>
              <a:ext cx="13225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75000"/>
                    </a:schemeClr>
                  </a:solidFill>
                  <a:ea typeface="Gill Sans Light" charset="0"/>
                  <a:cs typeface="Gill Sans Light" charset="0"/>
                </a:rPr>
                <a:t>Topology </a:t>
              </a:r>
              <a:endParaRPr lang="en-US" sz="2400" dirty="0"/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 flipV="1">
              <a:off x="2971800" y="2819400"/>
              <a:ext cx="228600" cy="3048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3113562" y="3429000"/>
            <a:ext cx="1610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Place poses </a:t>
            </a:r>
            <a:endParaRPr lang="en-US" sz="2400" dirty="0"/>
          </a:p>
        </p:txBody>
      </p:sp>
      <p:cxnSp>
        <p:nvCxnSpPr>
          <p:cNvPr id="39" name="Straight Arrow Connector 38"/>
          <p:cNvCxnSpPr/>
          <p:nvPr/>
        </p:nvCxnSpPr>
        <p:spPr bwMode="auto">
          <a:xfrm flipV="1">
            <a:off x="3886200" y="2819400"/>
            <a:ext cx="0" cy="685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876800" y="3048000"/>
            <a:ext cx="2020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Semantic labels</a:t>
            </a:r>
            <a:endParaRPr lang="en-US" sz="2400" dirty="0"/>
          </a:p>
        </p:txBody>
      </p:sp>
      <p:cxnSp>
        <p:nvCxnSpPr>
          <p:cNvPr id="43" name="Straight Arrow Connector 42"/>
          <p:cNvCxnSpPr/>
          <p:nvPr/>
        </p:nvCxnSpPr>
        <p:spPr bwMode="auto">
          <a:xfrm flipH="1" flipV="1">
            <a:off x="4572000" y="2819400"/>
            <a:ext cx="22860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semantic_graph_pictorial_color_topology_metric_semanti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900" y="4394200"/>
            <a:ext cx="4140200" cy="193040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50031" y="152400"/>
            <a:ext cx="8643938" cy="839391"/>
          </a:xfrm>
        </p:spPr>
        <p:txBody>
          <a:bodyPr/>
          <a:lstStyle/>
          <a:p>
            <a:pPr lvl="0"/>
            <a:r>
              <a:rPr lang="en-US" kern="1200" dirty="0" smtClean="0">
                <a:solidFill>
                  <a:srgbClr val="414141"/>
                </a:solidFill>
                <a:latin typeface="Gill Sans Light" charset="0"/>
                <a:ea typeface="Gill Sans Light" charset="0"/>
                <a:cs typeface="Gill Sans Light" charset="0"/>
              </a:rPr>
              <a:t>Posterior over Semantic Graphs</a:t>
            </a:r>
            <a:endParaRPr lang="en-US" sz="4000" kern="1200" dirty="0">
              <a:solidFill>
                <a:srgbClr val="41414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06092"/>
      </p:ext>
    </p:extLst>
  </p:cSld>
  <p:clrMapOvr>
    <a:masterClrMapping/>
  </p:clrMapOvr>
  <p:transition xmlns:p14="http://schemas.microsoft.com/office/powerpoint/2010/main" advTm="960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Incorporating natural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11</a:t>
            </a:fld>
            <a:endParaRPr lang="en-US">
              <a:solidFill>
                <a:srgbClr val="41414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0" y="1143000"/>
            <a:ext cx="3941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“The gym is down the hallway”</a:t>
            </a:r>
            <a:endParaRPr lang="en-US" sz="2400" dirty="0"/>
          </a:p>
        </p:txBody>
      </p:sp>
      <p:grpSp>
        <p:nvGrpSpPr>
          <p:cNvPr id="64" name="Group 63"/>
          <p:cNvGrpSpPr/>
          <p:nvPr/>
        </p:nvGrpSpPr>
        <p:grpSpPr>
          <a:xfrm>
            <a:off x="525993" y="2409815"/>
            <a:ext cx="3463880" cy="3590299"/>
            <a:chOff x="525993" y="2409815"/>
            <a:chExt cx="3463880" cy="3590299"/>
          </a:xfrm>
        </p:grpSpPr>
        <p:pic>
          <p:nvPicPr>
            <p:cNvPr id="58" name="Picture 57" descr="2013-06-19-viewer.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93" y="2409815"/>
              <a:ext cx="3463880" cy="3590299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1473462" y="2887052"/>
              <a:ext cx="7426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Lobby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159449" y="4712097"/>
              <a:ext cx="8884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Hallway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98988" y="3732947"/>
              <a:ext cx="3012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3212"/>
                  </a:solidFill>
                  <a:latin typeface="Arial"/>
                  <a:cs typeface="Arial"/>
                </a:rPr>
                <a:t>?</a:t>
              </a:r>
              <a:endParaRPr lang="en-US" dirty="0">
                <a:solidFill>
                  <a:srgbClr val="FF3212"/>
                </a:solidFill>
                <a:latin typeface="Arial"/>
                <a:cs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765552" y="3787652"/>
              <a:ext cx="2871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3212"/>
                  </a:solidFill>
                  <a:latin typeface="Arial"/>
                  <a:cs typeface="Arial"/>
                </a:rPr>
                <a:t>?</a:t>
              </a:r>
              <a:endParaRPr lang="en-US" dirty="0">
                <a:solidFill>
                  <a:srgbClr val="FF3212"/>
                </a:solidFill>
                <a:latin typeface="Arial"/>
                <a:cs typeface="Arial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136447" y="4013323"/>
              <a:ext cx="2871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3212"/>
                  </a:solidFill>
                  <a:latin typeface="Arial"/>
                  <a:cs typeface="Arial"/>
                </a:rPr>
                <a:t>?</a:t>
              </a:r>
              <a:endParaRPr lang="en-US" dirty="0">
                <a:solidFill>
                  <a:srgbClr val="FF3212"/>
                </a:solidFill>
                <a:latin typeface="Arial"/>
                <a:cs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558791" y="5305501"/>
              <a:ext cx="2871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3212"/>
                  </a:solidFill>
                  <a:latin typeface="Arial"/>
                  <a:cs typeface="Arial"/>
                </a:rPr>
                <a:t>?</a:t>
              </a:r>
              <a:endParaRPr lang="en-US" dirty="0">
                <a:solidFill>
                  <a:srgbClr val="FF3212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5" name="Isosceles Triangle 64"/>
          <p:cNvSpPr/>
          <p:nvPr/>
        </p:nvSpPr>
        <p:spPr bwMode="auto">
          <a:xfrm rot="2328376">
            <a:off x="3131159" y="3873757"/>
            <a:ext cx="263209" cy="415744"/>
          </a:xfrm>
          <a:prstGeom prst="triangle">
            <a:avLst/>
          </a:prstGeom>
          <a:solidFill>
            <a:srgbClr val="00FF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 w="12700" cmpd="sng">
                <a:solidFill>
                  <a:srgbClr val="000000"/>
                </a:solidFill>
              </a:ln>
              <a:solidFill>
                <a:srgbClr val="FF3212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259162"/>
      </p:ext>
    </p:extLst>
  </p:cSld>
  <p:clrMapOvr>
    <a:masterClrMapping/>
  </p:clrMapOvr>
  <p:transition xmlns:p14="http://schemas.microsoft.com/office/powerpoint/2010/main" advTm="1626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Incorporating natural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12</a:t>
            </a:fld>
            <a:endParaRPr lang="en-US">
              <a:solidFill>
                <a:srgbClr val="41414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0" y="1143000"/>
            <a:ext cx="3941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“The gym is down the hallway”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437" y="2887042"/>
            <a:ext cx="4656456" cy="8308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32567" y="2300299"/>
            <a:ext cx="3964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Generalized Grounding Graph</a:t>
            </a:r>
            <a:r>
              <a:rPr lang="en-US" sz="2400" baseline="30000" dirty="0"/>
              <a:t>4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671" y="3788836"/>
            <a:ext cx="3435988" cy="256352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98971" y="6084930"/>
            <a:ext cx="129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4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AAAI 2011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525993" y="2409815"/>
            <a:ext cx="3463880" cy="3590299"/>
            <a:chOff x="525993" y="2409815"/>
            <a:chExt cx="3463880" cy="3590299"/>
          </a:xfrm>
        </p:grpSpPr>
        <p:pic>
          <p:nvPicPr>
            <p:cNvPr id="42" name="Picture 41" descr="2013-06-19-viewer.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93" y="2409815"/>
              <a:ext cx="3463880" cy="359029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1473462" y="2887052"/>
              <a:ext cx="7426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Lobby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159449" y="4712097"/>
              <a:ext cx="8884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Hallway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98988" y="3732947"/>
              <a:ext cx="3012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3212"/>
                  </a:solidFill>
                  <a:latin typeface="Arial"/>
                  <a:cs typeface="Arial"/>
                </a:rPr>
                <a:t>?</a:t>
              </a:r>
              <a:endParaRPr lang="en-US" dirty="0">
                <a:solidFill>
                  <a:srgbClr val="FF3212"/>
                </a:solidFill>
                <a:latin typeface="Arial"/>
                <a:cs typeface="Arial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765552" y="3787652"/>
              <a:ext cx="2871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3212"/>
                  </a:solidFill>
                  <a:latin typeface="Arial"/>
                  <a:cs typeface="Arial"/>
                </a:rPr>
                <a:t>?</a:t>
              </a:r>
              <a:endParaRPr lang="en-US" dirty="0">
                <a:solidFill>
                  <a:srgbClr val="FF3212"/>
                </a:solidFill>
                <a:latin typeface="Arial"/>
                <a:cs typeface="Arial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136447" y="4013323"/>
              <a:ext cx="2871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3212"/>
                  </a:solidFill>
                  <a:latin typeface="Arial"/>
                  <a:cs typeface="Arial"/>
                </a:rPr>
                <a:t>?</a:t>
              </a:r>
              <a:endParaRPr lang="en-US" dirty="0">
                <a:solidFill>
                  <a:srgbClr val="FF3212"/>
                </a:solidFill>
                <a:latin typeface="Arial"/>
                <a:cs typeface="Arial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558791" y="5305501"/>
              <a:ext cx="2871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3212"/>
                  </a:solidFill>
                  <a:latin typeface="Arial"/>
                  <a:cs typeface="Arial"/>
                </a:rPr>
                <a:t>?</a:t>
              </a:r>
              <a:endParaRPr lang="en-US" dirty="0">
                <a:solidFill>
                  <a:srgbClr val="FF3212"/>
                </a:solidFill>
                <a:latin typeface="Arial"/>
                <a:cs typeface="Arial"/>
              </a:endParaRPr>
            </a:p>
          </p:txBody>
        </p:sp>
        <p:sp>
          <p:nvSpPr>
            <p:cNvPr id="53" name="Isosceles Triangle 52"/>
            <p:cNvSpPr/>
            <p:nvPr/>
          </p:nvSpPr>
          <p:spPr bwMode="auto">
            <a:xfrm rot="2328376">
              <a:off x="3131159" y="3873757"/>
              <a:ext cx="263209" cy="415744"/>
            </a:xfrm>
            <a:prstGeom prst="triangle">
              <a:avLst/>
            </a:prstGeom>
            <a:solidFill>
              <a:srgbClr val="00FF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 w="12700" cmpd="sng">
                  <a:solidFill>
                    <a:srgbClr val="000000"/>
                  </a:solidFill>
                </a:ln>
                <a:solidFill>
                  <a:srgbClr val="FF3212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843549"/>
      </p:ext>
    </p:extLst>
  </p:cSld>
  <p:clrMapOvr>
    <a:masterClrMapping/>
  </p:clrMapOvr>
  <p:transition xmlns:p14="http://schemas.microsoft.com/office/powerpoint/2010/main" advTm="2169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Incorporating natural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13</a:t>
            </a:fld>
            <a:endParaRPr lang="en-US">
              <a:solidFill>
                <a:srgbClr val="41414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0" y="1143000"/>
            <a:ext cx="3941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“The gym is down the hallway”</a:t>
            </a:r>
            <a:endParaRPr lang="en-US" sz="2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525993" y="2409815"/>
            <a:ext cx="3463880" cy="3590299"/>
            <a:chOff x="525993" y="2409815"/>
            <a:chExt cx="3463880" cy="3590299"/>
          </a:xfrm>
        </p:grpSpPr>
        <p:pic>
          <p:nvPicPr>
            <p:cNvPr id="32" name="Picture 31" descr="2013-06-19-viewer.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93" y="2409815"/>
              <a:ext cx="3463880" cy="3590299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1473462" y="2887052"/>
              <a:ext cx="7426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Lobby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159449" y="4712097"/>
              <a:ext cx="8884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Hallway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98988" y="3732947"/>
              <a:ext cx="3012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3212"/>
                  </a:solidFill>
                  <a:latin typeface="Arial"/>
                  <a:cs typeface="Arial"/>
                </a:rPr>
                <a:t>?</a:t>
              </a:r>
              <a:endParaRPr lang="en-US" dirty="0">
                <a:solidFill>
                  <a:srgbClr val="FF3212"/>
                </a:solidFill>
                <a:latin typeface="Arial"/>
                <a:cs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765552" y="3787652"/>
              <a:ext cx="2871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3212"/>
                  </a:solidFill>
                  <a:latin typeface="Arial"/>
                  <a:cs typeface="Arial"/>
                </a:rPr>
                <a:t>?</a:t>
              </a:r>
              <a:endParaRPr lang="en-US" dirty="0">
                <a:solidFill>
                  <a:srgbClr val="FF3212"/>
                </a:solidFill>
                <a:latin typeface="Arial"/>
                <a:cs typeface="Arial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136447" y="4013323"/>
              <a:ext cx="2871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3212"/>
                  </a:solidFill>
                  <a:latin typeface="Arial"/>
                  <a:cs typeface="Arial"/>
                </a:rPr>
                <a:t>?</a:t>
              </a:r>
              <a:endParaRPr lang="en-US" dirty="0">
                <a:solidFill>
                  <a:srgbClr val="FF3212"/>
                </a:solidFill>
                <a:latin typeface="Arial"/>
                <a:cs typeface="Arial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58791" y="5305501"/>
              <a:ext cx="2871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3212"/>
                  </a:solidFill>
                  <a:latin typeface="Arial"/>
                  <a:cs typeface="Arial"/>
                </a:rPr>
                <a:t>?</a:t>
              </a:r>
              <a:endParaRPr lang="en-US" dirty="0">
                <a:solidFill>
                  <a:srgbClr val="FF3212"/>
                </a:solidFill>
                <a:latin typeface="Arial"/>
                <a:cs typeface="Arial"/>
              </a:endParaRPr>
            </a:p>
          </p:txBody>
        </p:sp>
        <p:sp>
          <p:nvSpPr>
            <p:cNvPr id="39" name="Isosceles Triangle 38"/>
            <p:cNvSpPr/>
            <p:nvPr/>
          </p:nvSpPr>
          <p:spPr bwMode="auto">
            <a:xfrm rot="2328376">
              <a:off x="3131159" y="3873757"/>
              <a:ext cx="263209" cy="415744"/>
            </a:xfrm>
            <a:prstGeom prst="triangle">
              <a:avLst/>
            </a:prstGeom>
            <a:solidFill>
              <a:srgbClr val="00FF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 w="12700" cmpd="sng">
                  <a:solidFill>
                    <a:srgbClr val="000000"/>
                  </a:solidFill>
                </a:ln>
                <a:solidFill>
                  <a:srgbClr val="FF3212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pic>
        <p:nvPicPr>
          <p:cNvPr id="5" name="Picture 4" descr="2013-06-19-viewer.01.png"/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637" y="2409816"/>
            <a:ext cx="3467057" cy="3593592"/>
          </a:xfrm>
          <a:prstGeom prst="rect">
            <a:avLst/>
          </a:prstGeom>
        </p:spPr>
      </p:pic>
      <p:sp>
        <p:nvSpPr>
          <p:cNvPr id="20" name="Isosceles Triangle 19"/>
          <p:cNvSpPr/>
          <p:nvPr/>
        </p:nvSpPr>
        <p:spPr bwMode="auto">
          <a:xfrm rot="2328376">
            <a:off x="7744642" y="3879614"/>
            <a:ext cx="263209" cy="415744"/>
          </a:xfrm>
          <a:prstGeom prst="triangle">
            <a:avLst/>
          </a:prstGeom>
          <a:solidFill>
            <a:srgbClr val="00FF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 w="12700" cmpd="sng">
                <a:solidFill>
                  <a:srgbClr val="000000"/>
                </a:solidFill>
              </a:ln>
              <a:solidFill>
                <a:srgbClr val="FF3212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1844" y="4356883"/>
            <a:ext cx="897310" cy="16493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044818" y="4958853"/>
            <a:ext cx="624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Gym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94322"/>
      </p:ext>
    </p:extLst>
  </p:cSld>
  <p:clrMapOvr>
    <a:masterClrMapping/>
  </p:clrMapOvr>
  <p:transition xmlns:p14="http://schemas.microsoft.com/office/powerpoint/2010/main" advTm="1499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fore_loop_closure_alpha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>
          <a:xfrm>
            <a:off x="431453" y="1204838"/>
            <a:ext cx="8035420" cy="5161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Language-based loop closures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14</a:t>
            </a:fld>
            <a:endParaRPr lang="en-US">
              <a:solidFill>
                <a:srgbClr val="414141"/>
              </a:solidFill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6464844" y="2501054"/>
            <a:ext cx="365760" cy="365760"/>
          </a:xfrm>
          <a:prstGeom prst="ellipse">
            <a:avLst/>
          </a:prstGeom>
          <a:solidFill>
            <a:srgbClr val="FF8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4090486" y="3378045"/>
            <a:ext cx="365760" cy="36576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603872" y="2527036"/>
            <a:ext cx="365760" cy="365760"/>
          </a:xfrm>
          <a:prstGeom prst="ellipse">
            <a:avLst/>
          </a:prstGeom>
          <a:solidFill>
            <a:srgbClr val="660066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 bwMode="auto">
          <a:xfrm>
            <a:off x="5202000" y="4818283"/>
            <a:ext cx="365760" cy="36576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 bwMode="auto">
          <a:xfrm>
            <a:off x="2080632" y="4196256"/>
            <a:ext cx="365760" cy="365760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4614641" y="1586948"/>
            <a:ext cx="365760" cy="365760"/>
          </a:xfrm>
          <a:prstGeom prst="ellipse">
            <a:avLst/>
          </a:prstGeom>
          <a:solidFill>
            <a:srgbClr val="FF8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 bwMode="auto">
          <a:xfrm>
            <a:off x="3564801" y="2133971"/>
            <a:ext cx="365760" cy="365760"/>
          </a:xfrm>
          <a:prstGeom prst="ellipse">
            <a:avLst/>
          </a:prstGeom>
          <a:solidFill>
            <a:srgbClr val="660066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 bwMode="auto">
          <a:xfrm>
            <a:off x="2070219" y="370549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cxnSp>
        <p:nvCxnSpPr>
          <p:cNvPr id="18" name="Curved Connector 17"/>
          <p:cNvCxnSpPr>
            <a:stCxn id="37" idx="0"/>
            <a:endCxn id="30" idx="6"/>
          </p:cNvCxnSpPr>
          <p:nvPr/>
        </p:nvCxnSpPr>
        <p:spPr bwMode="auto">
          <a:xfrm>
            <a:off x="2295895" y="3354903"/>
            <a:ext cx="150497" cy="1024233"/>
          </a:xfrm>
          <a:prstGeom prst="curvedConnector3">
            <a:avLst>
              <a:gd name="adj1" fmla="val 349261"/>
            </a:avLst>
          </a:prstGeom>
          <a:solidFill>
            <a:srgbClr val="6C7472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/>
        </p:spPr>
      </p:cxnSp>
      <p:sp>
        <p:nvSpPr>
          <p:cNvPr id="39" name="Rectangle 38"/>
          <p:cNvSpPr/>
          <p:nvPr/>
        </p:nvSpPr>
        <p:spPr>
          <a:xfrm>
            <a:off x="2920972" y="3871115"/>
            <a:ext cx="1230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Same gym</a:t>
            </a:r>
            <a:endParaRPr lang="en-US" dirty="0">
              <a:solidFill>
                <a:srgbClr val="414141"/>
              </a:solidFill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41" name="Isosceles Triangle 40"/>
          <p:cNvSpPr/>
          <p:nvPr/>
        </p:nvSpPr>
        <p:spPr bwMode="auto">
          <a:xfrm rot="2328376">
            <a:off x="1999705" y="3119455"/>
            <a:ext cx="263209" cy="415744"/>
          </a:xfrm>
          <a:prstGeom prst="triangle">
            <a:avLst/>
          </a:prstGeom>
          <a:solidFill>
            <a:srgbClr val="00FF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 w="12700" cmpd="sng">
                <a:solidFill>
                  <a:srgbClr val="000000"/>
                </a:solidFill>
              </a:ln>
              <a:solidFill>
                <a:srgbClr val="FF3212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89622"/>
      </p:ext>
    </p:extLst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15</a:t>
            </a:fld>
            <a:endParaRPr lang="en-US">
              <a:solidFill>
                <a:srgbClr val="414141"/>
              </a:solidFill>
            </a:endParaRPr>
          </a:p>
        </p:txBody>
      </p:sp>
      <p:pic>
        <p:nvPicPr>
          <p:cNvPr id="6" name="Picture 5" descr="after_loop_closure_alpha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"/>
          <a:stretch/>
        </p:blipFill>
        <p:spPr>
          <a:xfrm>
            <a:off x="430421" y="1204908"/>
            <a:ext cx="8035420" cy="52022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19770" y="4066504"/>
            <a:ext cx="823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Loop closure</a:t>
            </a:r>
            <a:endParaRPr lang="en-US" dirty="0">
              <a:solidFill>
                <a:srgbClr val="414141"/>
              </a:solidFill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6513688" y="2224251"/>
            <a:ext cx="365760" cy="365760"/>
          </a:xfrm>
          <a:prstGeom prst="ellipse">
            <a:avLst/>
          </a:prstGeom>
          <a:solidFill>
            <a:srgbClr val="FF8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4204455" y="3809532"/>
            <a:ext cx="365760" cy="36576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603872" y="2527036"/>
            <a:ext cx="365760" cy="365760"/>
          </a:xfrm>
          <a:prstGeom prst="ellipse">
            <a:avLst/>
          </a:prstGeom>
          <a:solidFill>
            <a:srgbClr val="660066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625315" y="4940402"/>
            <a:ext cx="365760" cy="36576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2080632" y="4326517"/>
            <a:ext cx="365760" cy="365760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 bwMode="auto">
          <a:xfrm>
            <a:off x="4573937" y="1513677"/>
            <a:ext cx="365760" cy="365760"/>
          </a:xfrm>
          <a:prstGeom prst="ellipse">
            <a:avLst/>
          </a:prstGeom>
          <a:solidFill>
            <a:srgbClr val="FF8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 bwMode="auto">
          <a:xfrm>
            <a:off x="3564801" y="2133971"/>
            <a:ext cx="365760" cy="365760"/>
          </a:xfrm>
          <a:prstGeom prst="ellipse">
            <a:avLst/>
          </a:prstGeom>
          <a:solidFill>
            <a:srgbClr val="660066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 bwMode="auto">
          <a:xfrm>
            <a:off x="2078360" y="384389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50031" y="152400"/>
            <a:ext cx="8643938" cy="839391"/>
          </a:xfrm>
        </p:spPr>
        <p:txBody>
          <a:bodyPr/>
          <a:lstStyle/>
          <a:p>
            <a:r>
              <a:rPr lang="en-US" dirty="0" smtClean="0"/>
              <a:t>Language-based loop closures</a:t>
            </a:r>
            <a:endParaRPr lang="en-US" dirty="0"/>
          </a:p>
        </p:txBody>
      </p:sp>
      <p:sp>
        <p:nvSpPr>
          <p:cNvPr id="22" name="Isosceles Triangle 21"/>
          <p:cNvSpPr/>
          <p:nvPr/>
        </p:nvSpPr>
        <p:spPr bwMode="auto">
          <a:xfrm>
            <a:off x="2145947" y="4258605"/>
            <a:ext cx="263209" cy="415744"/>
          </a:xfrm>
          <a:prstGeom prst="triangle">
            <a:avLst/>
          </a:prstGeom>
          <a:solidFill>
            <a:srgbClr val="00FF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 w="12700" cmpd="sng">
                <a:solidFill>
                  <a:srgbClr val="000000"/>
                </a:solidFill>
              </a:ln>
              <a:solidFill>
                <a:srgbClr val="FF3212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998733"/>
      </p:ext>
    </p:extLst>
  </p:cSld>
  <p:clrMapOvr>
    <a:masterClrMapping/>
  </p:clrMapOvr>
  <p:transition xmlns:p14="http://schemas.microsoft.com/office/powerpoint/2010/main" advTm="460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Narrated tour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16</a:t>
            </a:fld>
            <a:endParaRPr lang="en-US">
              <a:solidFill>
                <a:srgbClr val="414141"/>
              </a:solidFill>
            </a:endParaRPr>
          </a:p>
        </p:txBody>
      </p:sp>
      <p:pic>
        <p:nvPicPr>
          <p:cNvPr id="5" name="Picture 4" descr="long_tour_ground_truth_simp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46" y="1103920"/>
            <a:ext cx="695647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69946"/>
      </p:ext>
    </p:extLst>
  </p:cSld>
  <p:clrMapOvr>
    <a:masterClrMapping/>
  </p:clrMapOvr>
  <p:transition xmlns:p14="http://schemas.microsoft.com/office/powerpoint/2010/main" advTm="8909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Narrated tour results: Baseline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17</a:t>
            </a:fld>
            <a:endParaRPr lang="en-US">
              <a:solidFill>
                <a:srgbClr val="41414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88136" y="1106424"/>
            <a:ext cx="6956474" cy="5257800"/>
            <a:chOff x="689707" y="1016000"/>
            <a:chExt cx="6956474" cy="5257800"/>
          </a:xfrm>
        </p:grpSpPr>
        <p:pic>
          <p:nvPicPr>
            <p:cNvPr id="8" name="Picture 7" descr="long_tour_no_language_simpl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07" y="1016000"/>
              <a:ext cx="6956474" cy="5257800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 bwMode="auto">
            <a:xfrm>
              <a:off x="3638086" y="1402360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4690085" y="2130257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193983" y="2262554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821200" y="1713517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464006" y="2573455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224696" y="3387088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595120" y="3645070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442266" y="3598765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3043025" y="4405783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042106" y="3784239"/>
              <a:ext cx="310900" cy="3109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4333415" y="2474746"/>
              <a:ext cx="310900" cy="3109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539913" y="2845438"/>
              <a:ext cx="310900" cy="31090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1727747" y="3665943"/>
              <a:ext cx="310900" cy="31090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4591913" y="3156595"/>
              <a:ext cx="310900" cy="3109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3884401" y="3375144"/>
              <a:ext cx="310900" cy="3109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sp>
        <p:nvSpPr>
          <p:cNvPr id="36" name="Oval 35"/>
          <p:cNvSpPr/>
          <p:nvPr/>
        </p:nvSpPr>
        <p:spPr bwMode="auto">
          <a:xfrm>
            <a:off x="3220325" y="4155548"/>
            <a:ext cx="310900" cy="310900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6037092">
            <a:off x="2494716" y="3034194"/>
            <a:ext cx="2782461" cy="283228"/>
          </a:xfrm>
          <a:prstGeom prst="rightArrow">
            <a:avLst>
              <a:gd name="adj1" fmla="val 37097"/>
              <a:gd name="adj2" fmla="val 113794"/>
            </a:avLst>
          </a:prstGeom>
          <a:solidFill>
            <a:srgbClr val="FF3212"/>
          </a:solidFill>
          <a:ln w="38100" cmpd="sng"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6037092">
            <a:off x="4155917" y="3248190"/>
            <a:ext cx="1160233" cy="283228"/>
          </a:xfrm>
          <a:prstGeom prst="rightArrow">
            <a:avLst>
              <a:gd name="adj1" fmla="val 37097"/>
              <a:gd name="adj2" fmla="val 113794"/>
            </a:avLst>
          </a:prstGeom>
          <a:solidFill>
            <a:srgbClr val="FF3212"/>
          </a:solidFill>
          <a:ln w="38100" cmpd="sng"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6666394">
            <a:off x="4417965" y="2888954"/>
            <a:ext cx="1160233" cy="283228"/>
          </a:xfrm>
          <a:prstGeom prst="rightArrow">
            <a:avLst>
              <a:gd name="adj1" fmla="val 37097"/>
              <a:gd name="adj2" fmla="val 113794"/>
            </a:avLst>
          </a:prstGeom>
          <a:solidFill>
            <a:srgbClr val="FF3212"/>
          </a:solidFill>
          <a:ln w="38100" cmpd="sng"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74886"/>
      </p:ext>
    </p:extLst>
  </p:cSld>
  <p:clrMapOvr>
    <a:masterClrMapping/>
  </p:clrMapOvr>
  <p:transition xmlns:p14="http://schemas.microsoft.com/office/powerpoint/2010/main" advTm="1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Narrated tour results: Semantic 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18</a:t>
            </a:fld>
            <a:endParaRPr lang="en-US">
              <a:solidFill>
                <a:srgbClr val="41414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088136" y="1106424"/>
            <a:ext cx="6956474" cy="5257800"/>
            <a:chOff x="1100015" y="1094154"/>
            <a:chExt cx="6956474" cy="5257800"/>
          </a:xfrm>
        </p:grpSpPr>
        <p:pic>
          <p:nvPicPr>
            <p:cNvPr id="5" name="Picture 4" descr="long_tour_complex_language_simpl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015" y="1094154"/>
              <a:ext cx="6956474" cy="525780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 bwMode="auto">
            <a:xfrm>
              <a:off x="1840695" y="3689189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664653" y="3897074"/>
              <a:ext cx="310900" cy="3109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126176" y="3756367"/>
              <a:ext cx="310900" cy="31090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468460" y="4001549"/>
              <a:ext cx="310900" cy="3109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282830" y="3465568"/>
              <a:ext cx="310900" cy="3109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220325" y="4155548"/>
              <a:ext cx="310900" cy="3109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585390" y="3400824"/>
              <a:ext cx="310900" cy="310900"/>
            </a:xfrm>
            <a:prstGeom prst="ellipse">
              <a:avLst/>
            </a:prstGeom>
            <a:solidFill>
              <a:srgbClr val="FF80FF"/>
            </a:solidFill>
            <a:ln w="19050" cmpd="sng"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937047" y="2967473"/>
              <a:ext cx="310900" cy="31090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4217941" y="2732896"/>
              <a:ext cx="310900" cy="310900"/>
            </a:xfrm>
            <a:prstGeom prst="ellipse">
              <a:avLst/>
            </a:prstGeom>
            <a:solidFill>
              <a:srgbClr val="00FF80"/>
            </a:solidFill>
            <a:ln w="19050" cmpd="sng"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5623054" y="2034204"/>
              <a:ext cx="310900" cy="310900"/>
            </a:xfrm>
            <a:prstGeom prst="ellipse">
              <a:avLst/>
            </a:prstGeom>
            <a:solidFill>
              <a:srgbClr val="0000FF"/>
            </a:solidFill>
            <a:ln w="19050" cmpd="sng"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514731" y="2335518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5522201" y="1334459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6810130" y="2779271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7291236" y="2767318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616766" y="2363906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3443883" y="4694730"/>
              <a:ext cx="310900" cy="310900"/>
            </a:xfrm>
            <a:prstGeom prst="ellipse">
              <a:avLst/>
            </a:prstGeom>
            <a:solidFill>
              <a:srgbClr val="FF8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123767" y="4728884"/>
              <a:ext cx="971177" cy="590175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2"/>
              </a:solidFill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414141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rPr>
                <a:t>Loop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rPr>
                <a:t>Closures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sp>
        <p:nvSpPr>
          <p:cNvPr id="3" name="Right Arrow 2"/>
          <p:cNvSpPr/>
          <p:nvPr/>
        </p:nvSpPr>
        <p:spPr bwMode="auto">
          <a:xfrm rot="17654490">
            <a:off x="3877879" y="4045321"/>
            <a:ext cx="1078003" cy="283228"/>
          </a:xfrm>
          <a:prstGeom prst="rightArrow">
            <a:avLst>
              <a:gd name="adj1" fmla="val 37097"/>
              <a:gd name="adj2" fmla="val 113794"/>
            </a:avLst>
          </a:prstGeom>
          <a:solidFill>
            <a:srgbClr val="FF3212"/>
          </a:solidFill>
          <a:ln w="38100" cmpd="sng"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 rot="16591029">
            <a:off x="4499462" y="4304445"/>
            <a:ext cx="495978" cy="283228"/>
          </a:xfrm>
          <a:prstGeom prst="rightArrow">
            <a:avLst>
              <a:gd name="adj1" fmla="val 37097"/>
              <a:gd name="adj2" fmla="val 113794"/>
            </a:avLst>
          </a:prstGeom>
          <a:solidFill>
            <a:srgbClr val="FF3212"/>
          </a:solidFill>
          <a:ln w="38100" cmpd="sng"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 rot="11341084">
            <a:off x="3628807" y="4772749"/>
            <a:ext cx="446627" cy="283228"/>
          </a:xfrm>
          <a:prstGeom prst="rightArrow">
            <a:avLst>
              <a:gd name="adj1" fmla="val 37097"/>
              <a:gd name="adj2" fmla="val 113794"/>
            </a:avLst>
          </a:prstGeom>
          <a:solidFill>
            <a:srgbClr val="FF3212"/>
          </a:solidFill>
          <a:ln w="38100" cmpd="sng">
            <a:solidFill>
              <a:schemeClr val="tx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41670"/>
      </p:ext>
    </p:extLst>
  </p:cSld>
  <p:clrMapOvr>
    <a:masterClrMapping/>
  </p:clrMapOvr>
  <p:transition xmlns:p14="http://schemas.microsoft.com/office/powerpoint/2010/main" advTm="660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19</a:t>
            </a:fld>
            <a:endParaRPr lang="en-US">
              <a:solidFill>
                <a:srgbClr val="41414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50031" y="1371600"/>
            <a:ext cx="8665369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214305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46469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14350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982231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250112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571569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1893026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214484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535941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Learn semantic maps from free-form spoken descriptions</a:t>
            </a:r>
          </a:p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Use semantic information to improve metric and topological maps</a:t>
            </a:r>
          </a:p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See it in action at our poster!</a:t>
            </a:r>
            <a:endParaRPr lang="en-US" sz="2400" dirty="0">
              <a:solidFill>
                <a:schemeClr val="tx1">
                  <a:lumMod val="75000"/>
                </a:schemeClr>
              </a:solidFill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01196"/>
      </p:ext>
    </p:extLst>
  </p:cSld>
  <p:clrMapOvr>
    <a:masterClrMapping/>
  </p:clrMapOvr>
  <p:transition xmlns:p14="http://schemas.microsoft.com/office/powerpoint/2010/main" advTm="14381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31" y="1371599"/>
            <a:ext cx="8665369" cy="2414089"/>
          </a:xfrm>
        </p:spPr>
        <p:txBody>
          <a:bodyPr anchor="t"/>
          <a:lstStyle/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Goal: Robots that people can efficiently command</a:t>
            </a:r>
            <a:endParaRPr lang="en-US" sz="2400" dirty="0">
              <a:solidFill>
                <a:schemeClr val="tx1">
                  <a:lumMod val="75000"/>
                </a:schemeClr>
              </a:solidFill>
              <a:ea typeface="Gill Sans Light" charset="0"/>
              <a:cs typeface="Gill Sans Light" charset="0"/>
            </a:endParaRPr>
          </a:p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Shared situational awareness is key to effective interaction</a:t>
            </a:r>
          </a:p>
          <a:p>
            <a:pPr marL="536801" lvl="1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Objects</a:t>
            </a:r>
          </a:p>
          <a:p>
            <a:pPr marL="536801" lvl="1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Actions</a:t>
            </a:r>
          </a:p>
          <a:p>
            <a:pPr marL="536801" lvl="1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Locations</a:t>
            </a:r>
            <a:endParaRPr lang="en-US" sz="2400" dirty="0">
              <a:solidFill>
                <a:schemeClr val="tx1">
                  <a:lumMod val="75000"/>
                </a:schemeClr>
              </a:solidFill>
              <a:ea typeface="Gill Sans Light" charset="0"/>
              <a:cs typeface="Gill Sans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2</a:t>
            </a:fld>
            <a:endParaRPr lang="en-US">
              <a:solidFill>
                <a:srgbClr val="414141"/>
              </a:solidFill>
            </a:endParaRPr>
          </a:p>
        </p:txBody>
      </p:sp>
      <p:pic>
        <p:nvPicPr>
          <p:cNvPr id="10" name="Picture 9" descr="2010_rvsn_demo_0747_cropped_scal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2" y="4164106"/>
            <a:ext cx="3628635" cy="210312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 bwMode="auto">
          <a:xfrm>
            <a:off x="1156767" y="5471006"/>
            <a:ext cx="1752600" cy="762000"/>
          </a:xfrm>
          <a:prstGeom prst="wedgeEllipseCallout">
            <a:avLst>
              <a:gd name="adj1" fmla="val 68076"/>
              <a:gd name="adj2" fmla="val -77777"/>
            </a:avLst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Move the pallet to receiving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028" y="3894341"/>
            <a:ext cx="1718201" cy="2768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 bwMode="auto">
          <a:xfrm>
            <a:off x="7337344" y="2601929"/>
            <a:ext cx="1676400" cy="1219200"/>
          </a:xfrm>
          <a:prstGeom prst="wedgeEllipseCallout">
            <a:avLst>
              <a:gd name="adj1" fmla="val 3850"/>
              <a:gd name="adj2" fmla="val 71151"/>
            </a:avLst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Take me to the room across from the cafeteria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pic>
        <p:nvPicPr>
          <p:cNvPr id="6" name="Picture 5" descr="ui_table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080" y="4569268"/>
            <a:ext cx="2827007" cy="169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62351"/>
      </p:ext>
    </p:extLst>
  </p:cSld>
  <p:clrMapOvr>
    <a:masterClrMapping/>
  </p:clrMapOvr>
  <p:transition xmlns:p14="http://schemas.microsoft.com/office/powerpoint/2010/main" advTm="29389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1" y="1984181"/>
            <a:ext cx="8643938" cy="839391"/>
          </a:xfrm>
        </p:spPr>
        <p:txBody>
          <a:bodyPr/>
          <a:lstStyle/>
          <a:p>
            <a:r>
              <a:rPr lang="en-US" dirty="0" smtClean="0"/>
              <a:t>Supplementary Material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20</a:t>
            </a:fld>
            <a:endParaRPr lang="en-US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15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21</a:t>
            </a:fld>
            <a:endParaRPr lang="en-US">
              <a:solidFill>
                <a:srgbClr val="41414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0031" y="152400"/>
            <a:ext cx="8643938" cy="839391"/>
          </a:xfrm>
        </p:spPr>
        <p:txBody>
          <a:bodyPr/>
          <a:lstStyle/>
          <a:p>
            <a:pPr lvl="0"/>
            <a:r>
              <a:rPr lang="en-US" kern="1200" dirty="0" smtClean="0">
                <a:solidFill>
                  <a:srgbClr val="414141"/>
                </a:solidFill>
                <a:latin typeface="Gill Sans Light" charset="0"/>
                <a:ea typeface="Gill Sans Light" charset="0"/>
                <a:cs typeface="Gill Sans Light" charset="0"/>
              </a:rPr>
              <a:t>Posterior over Semantic Graphs</a:t>
            </a:r>
            <a:endParaRPr lang="en-US" sz="4000" kern="1200" dirty="0">
              <a:solidFill>
                <a:srgbClr val="41414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grpSp>
        <p:nvGrpSpPr>
          <p:cNvPr id="241" name="Group 240"/>
          <p:cNvGrpSpPr/>
          <p:nvPr/>
        </p:nvGrpSpPr>
        <p:grpSpPr>
          <a:xfrm>
            <a:off x="6400800" y="4648200"/>
            <a:ext cx="533400" cy="76200"/>
            <a:chOff x="6400800" y="5257800"/>
            <a:chExt cx="533400" cy="76200"/>
          </a:xfrm>
        </p:grpSpPr>
        <p:sp>
          <p:nvSpPr>
            <p:cNvPr id="227" name="Oval 226"/>
            <p:cNvSpPr/>
            <p:nvPr/>
          </p:nvSpPr>
          <p:spPr bwMode="auto">
            <a:xfrm>
              <a:off x="6400800" y="5257800"/>
              <a:ext cx="76200" cy="7620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28" name="Oval 227"/>
            <p:cNvSpPr/>
            <p:nvPr/>
          </p:nvSpPr>
          <p:spPr bwMode="auto">
            <a:xfrm>
              <a:off x="6553200" y="5257800"/>
              <a:ext cx="76200" cy="7620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>
              <a:off x="6705600" y="5257800"/>
              <a:ext cx="76200" cy="7620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30" name="Oval 229"/>
            <p:cNvSpPr/>
            <p:nvPr/>
          </p:nvSpPr>
          <p:spPr bwMode="auto">
            <a:xfrm>
              <a:off x="6858000" y="5257800"/>
              <a:ext cx="76200" cy="7620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2438400" y="4038600"/>
            <a:ext cx="1752600" cy="1371600"/>
            <a:chOff x="2438400" y="4648200"/>
            <a:chExt cx="1752600" cy="1371600"/>
          </a:xfrm>
        </p:grpSpPr>
        <p:sp>
          <p:nvSpPr>
            <p:cNvPr id="164" name="Rounded Rectangle 163"/>
            <p:cNvSpPr/>
            <p:nvPr/>
          </p:nvSpPr>
          <p:spPr bwMode="auto">
            <a:xfrm>
              <a:off x="2438400" y="4648200"/>
              <a:ext cx="1752600" cy="1371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66FF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165" name="Straight Connector 164"/>
            <p:cNvCxnSpPr>
              <a:stCxn id="172" idx="7"/>
              <a:endCxn id="173" idx="3"/>
            </p:cNvCxnSpPr>
            <p:nvPr/>
          </p:nvCxnSpPr>
          <p:spPr bwMode="auto">
            <a:xfrm flipV="1">
              <a:off x="2873282" y="4987774"/>
              <a:ext cx="183114" cy="139944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/>
            <p:cNvCxnSpPr>
              <a:stCxn id="173" idx="7"/>
              <a:endCxn id="177" idx="2"/>
            </p:cNvCxnSpPr>
            <p:nvPr/>
          </p:nvCxnSpPr>
          <p:spPr bwMode="auto">
            <a:xfrm flipV="1">
              <a:off x="3192004" y="4800600"/>
              <a:ext cx="236996" cy="11762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7" name="Straight Connector 166"/>
            <p:cNvCxnSpPr>
              <a:stCxn id="176" idx="1"/>
              <a:endCxn id="177" idx="6"/>
            </p:cNvCxnSpPr>
            <p:nvPr/>
          </p:nvCxnSpPr>
          <p:spPr bwMode="auto">
            <a:xfrm flipH="1" flipV="1">
              <a:off x="3581400" y="4800600"/>
              <a:ext cx="250918" cy="1747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" name="Straight Connector 167"/>
            <p:cNvCxnSpPr>
              <a:stCxn id="175" idx="0"/>
              <a:endCxn id="176" idx="5"/>
            </p:cNvCxnSpPr>
            <p:nvPr/>
          </p:nvCxnSpPr>
          <p:spPr bwMode="auto">
            <a:xfrm flipH="1" flipV="1">
              <a:off x="3940082" y="5083082"/>
              <a:ext cx="98518" cy="2509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9" name="Straight Connector 168"/>
            <p:cNvCxnSpPr>
              <a:stCxn id="176" idx="2"/>
              <a:endCxn id="172" idx="6"/>
            </p:cNvCxnSpPr>
            <p:nvPr/>
          </p:nvCxnSpPr>
          <p:spPr bwMode="auto">
            <a:xfrm flipH="1">
              <a:off x="2895600" y="5029200"/>
              <a:ext cx="914400" cy="1524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0" name="Straight Connector 169"/>
            <p:cNvCxnSpPr>
              <a:stCxn id="174" idx="4"/>
            </p:cNvCxnSpPr>
            <p:nvPr/>
          </p:nvCxnSpPr>
          <p:spPr bwMode="auto">
            <a:xfrm>
              <a:off x="3657600" y="571500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1" name="Straight Connector 170"/>
            <p:cNvCxnSpPr>
              <a:stCxn id="178" idx="0"/>
              <a:endCxn id="172" idx="4"/>
            </p:cNvCxnSpPr>
            <p:nvPr/>
          </p:nvCxnSpPr>
          <p:spPr bwMode="auto">
            <a:xfrm flipV="1">
              <a:off x="2819400" y="525780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2" name="Oval 171"/>
            <p:cNvSpPr/>
            <p:nvPr/>
          </p:nvSpPr>
          <p:spPr bwMode="auto">
            <a:xfrm>
              <a:off x="2743200" y="51054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73" name="Oval 172"/>
            <p:cNvSpPr/>
            <p:nvPr/>
          </p:nvSpPr>
          <p:spPr bwMode="auto">
            <a:xfrm rot="1070918">
              <a:off x="3048000" y="48768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77" name="Oval 176"/>
            <p:cNvSpPr/>
            <p:nvPr/>
          </p:nvSpPr>
          <p:spPr bwMode="auto">
            <a:xfrm>
              <a:off x="3429000" y="47244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180" name="Straight Connector 179"/>
            <p:cNvCxnSpPr>
              <a:stCxn id="178" idx="2"/>
            </p:cNvCxnSpPr>
            <p:nvPr/>
          </p:nvCxnSpPr>
          <p:spPr bwMode="auto">
            <a:xfrm flipH="1">
              <a:off x="2438400" y="5638800"/>
              <a:ext cx="304800" cy="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" name="Straight Connector 178"/>
            <p:cNvCxnSpPr>
              <a:stCxn id="175" idx="3"/>
              <a:endCxn id="174" idx="7"/>
            </p:cNvCxnSpPr>
            <p:nvPr/>
          </p:nvCxnSpPr>
          <p:spPr bwMode="auto">
            <a:xfrm flipH="1">
              <a:off x="3711482" y="5464082"/>
              <a:ext cx="273236" cy="12083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3" name="Straight Connector 182"/>
            <p:cNvCxnSpPr>
              <a:stCxn id="176" idx="3"/>
              <a:endCxn id="174" idx="0"/>
            </p:cNvCxnSpPr>
            <p:nvPr/>
          </p:nvCxnSpPr>
          <p:spPr bwMode="auto">
            <a:xfrm flipH="1">
              <a:off x="3657600" y="5083082"/>
              <a:ext cx="174718" cy="4795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4" name="Oval 173"/>
            <p:cNvSpPr/>
            <p:nvPr/>
          </p:nvSpPr>
          <p:spPr bwMode="auto">
            <a:xfrm>
              <a:off x="3581400" y="5562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75" name="Oval 174"/>
            <p:cNvSpPr/>
            <p:nvPr/>
          </p:nvSpPr>
          <p:spPr bwMode="auto">
            <a:xfrm>
              <a:off x="3962400" y="5334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76" name="Oval 175"/>
            <p:cNvSpPr/>
            <p:nvPr/>
          </p:nvSpPr>
          <p:spPr bwMode="auto">
            <a:xfrm>
              <a:off x="3810000" y="4953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78" name="Oval 177"/>
            <p:cNvSpPr/>
            <p:nvPr/>
          </p:nvSpPr>
          <p:spPr bwMode="auto">
            <a:xfrm>
              <a:off x="2743200" y="5562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pic>
          <p:nvPicPr>
            <p:cNvPr id="233" name="Picture 23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0000" y="4699000"/>
              <a:ext cx="431800" cy="330200"/>
            </a:xfrm>
            <a:prstGeom prst="rect">
              <a:avLst/>
            </a:prstGeom>
          </p:spPr>
        </p:pic>
      </p:grpSp>
      <p:grpSp>
        <p:nvGrpSpPr>
          <p:cNvPr id="242" name="Group 241"/>
          <p:cNvGrpSpPr/>
          <p:nvPr/>
        </p:nvGrpSpPr>
        <p:grpSpPr>
          <a:xfrm>
            <a:off x="7086600" y="4038600"/>
            <a:ext cx="1752600" cy="1371600"/>
            <a:chOff x="7086600" y="4648200"/>
            <a:chExt cx="1752600" cy="1371600"/>
          </a:xfrm>
        </p:grpSpPr>
        <p:sp>
          <p:nvSpPr>
            <p:cNvPr id="207" name="Rounded Rectangle 206"/>
            <p:cNvSpPr/>
            <p:nvPr/>
          </p:nvSpPr>
          <p:spPr bwMode="auto">
            <a:xfrm>
              <a:off x="7086600" y="4648200"/>
              <a:ext cx="1752600" cy="1371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66FF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208" name="Straight Connector 207"/>
            <p:cNvCxnSpPr>
              <a:stCxn id="215" idx="7"/>
              <a:endCxn id="222" idx="3"/>
            </p:cNvCxnSpPr>
            <p:nvPr/>
          </p:nvCxnSpPr>
          <p:spPr bwMode="auto">
            <a:xfrm flipV="1">
              <a:off x="7521482" y="4987774"/>
              <a:ext cx="183114" cy="139944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9" name="Straight Connector 208"/>
            <p:cNvCxnSpPr>
              <a:stCxn id="222" idx="7"/>
              <a:endCxn id="217" idx="2"/>
            </p:cNvCxnSpPr>
            <p:nvPr/>
          </p:nvCxnSpPr>
          <p:spPr bwMode="auto">
            <a:xfrm flipV="1">
              <a:off x="7840204" y="4800600"/>
              <a:ext cx="236996" cy="11762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0" name="Straight Connector 209"/>
            <p:cNvCxnSpPr>
              <a:stCxn id="216" idx="1"/>
              <a:endCxn id="217" idx="6"/>
            </p:cNvCxnSpPr>
            <p:nvPr/>
          </p:nvCxnSpPr>
          <p:spPr bwMode="auto">
            <a:xfrm flipH="1" flipV="1">
              <a:off x="8229600" y="4800600"/>
              <a:ext cx="250918" cy="1747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1" name="Straight Connector 210"/>
            <p:cNvCxnSpPr>
              <a:stCxn id="224" idx="0"/>
              <a:endCxn id="216" idx="5"/>
            </p:cNvCxnSpPr>
            <p:nvPr/>
          </p:nvCxnSpPr>
          <p:spPr bwMode="auto">
            <a:xfrm flipH="1" flipV="1">
              <a:off x="8588282" y="5083082"/>
              <a:ext cx="98518" cy="2509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2" name="Straight Connector 211"/>
            <p:cNvCxnSpPr>
              <a:stCxn id="223" idx="2"/>
              <a:endCxn id="215" idx="5"/>
            </p:cNvCxnSpPr>
            <p:nvPr/>
          </p:nvCxnSpPr>
          <p:spPr bwMode="auto">
            <a:xfrm flipH="1" flipV="1">
              <a:off x="7521482" y="5235482"/>
              <a:ext cx="708118" cy="4033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3" name="Straight Connector 212"/>
            <p:cNvCxnSpPr>
              <a:stCxn id="223" idx="4"/>
            </p:cNvCxnSpPr>
            <p:nvPr/>
          </p:nvCxnSpPr>
          <p:spPr bwMode="auto">
            <a:xfrm>
              <a:off x="8305800" y="571500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4" name="Straight Connector 213"/>
            <p:cNvCxnSpPr>
              <a:stCxn id="218" idx="0"/>
              <a:endCxn id="215" idx="4"/>
            </p:cNvCxnSpPr>
            <p:nvPr/>
          </p:nvCxnSpPr>
          <p:spPr bwMode="auto">
            <a:xfrm flipV="1">
              <a:off x="7467600" y="525780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5" name="Oval 214"/>
            <p:cNvSpPr/>
            <p:nvPr/>
          </p:nvSpPr>
          <p:spPr bwMode="auto">
            <a:xfrm>
              <a:off x="7391400" y="51054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17" name="Oval 216"/>
            <p:cNvSpPr/>
            <p:nvPr/>
          </p:nvSpPr>
          <p:spPr bwMode="auto">
            <a:xfrm>
              <a:off x="8077200" y="47244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219" name="Straight Connector 218"/>
            <p:cNvCxnSpPr>
              <a:stCxn id="224" idx="3"/>
              <a:endCxn id="223" idx="7"/>
            </p:cNvCxnSpPr>
            <p:nvPr/>
          </p:nvCxnSpPr>
          <p:spPr bwMode="auto">
            <a:xfrm flipH="1">
              <a:off x="8359682" y="5464082"/>
              <a:ext cx="273236" cy="12083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0" name="Straight Connector 219"/>
            <p:cNvCxnSpPr>
              <a:stCxn id="218" idx="2"/>
            </p:cNvCxnSpPr>
            <p:nvPr/>
          </p:nvCxnSpPr>
          <p:spPr bwMode="auto">
            <a:xfrm flipH="1">
              <a:off x="7086600" y="5638800"/>
              <a:ext cx="304800" cy="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1" name="Straight Connector 220"/>
            <p:cNvCxnSpPr>
              <a:stCxn id="216" idx="3"/>
              <a:endCxn id="223" idx="0"/>
            </p:cNvCxnSpPr>
            <p:nvPr/>
          </p:nvCxnSpPr>
          <p:spPr bwMode="auto">
            <a:xfrm flipH="1">
              <a:off x="8305800" y="5083082"/>
              <a:ext cx="174718" cy="4795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2" name="Oval 221"/>
            <p:cNvSpPr/>
            <p:nvPr/>
          </p:nvSpPr>
          <p:spPr bwMode="auto">
            <a:xfrm rot="1070918">
              <a:off x="7696200" y="48768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8229600" y="5562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8610600" y="5334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pic>
          <p:nvPicPr>
            <p:cNvPr id="235" name="Picture 23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2800" y="4699000"/>
              <a:ext cx="457200" cy="330200"/>
            </a:xfrm>
            <a:prstGeom prst="rect">
              <a:avLst/>
            </a:prstGeom>
          </p:spPr>
        </p:pic>
        <p:sp>
          <p:nvSpPr>
            <p:cNvPr id="216" name="Oval 215"/>
            <p:cNvSpPr/>
            <p:nvPr/>
          </p:nvSpPr>
          <p:spPr bwMode="auto">
            <a:xfrm>
              <a:off x="8458200" y="4953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218" name="Oval 217"/>
            <p:cNvSpPr/>
            <p:nvPr/>
          </p:nvSpPr>
          <p:spPr bwMode="auto">
            <a:xfrm>
              <a:off x="7391400" y="5562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4495800" y="4038600"/>
            <a:ext cx="1752600" cy="1371600"/>
            <a:chOff x="4495800" y="4648200"/>
            <a:chExt cx="1752600" cy="1371600"/>
          </a:xfrm>
        </p:grpSpPr>
        <p:sp>
          <p:nvSpPr>
            <p:cNvPr id="186" name="Rounded Rectangle 185"/>
            <p:cNvSpPr/>
            <p:nvPr/>
          </p:nvSpPr>
          <p:spPr bwMode="auto">
            <a:xfrm>
              <a:off x="4495800" y="4648200"/>
              <a:ext cx="1752600" cy="1371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66FF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187" name="Straight Connector 186"/>
            <p:cNvCxnSpPr>
              <a:stCxn id="194" idx="7"/>
              <a:endCxn id="195" idx="3"/>
            </p:cNvCxnSpPr>
            <p:nvPr/>
          </p:nvCxnSpPr>
          <p:spPr bwMode="auto">
            <a:xfrm flipV="1">
              <a:off x="4930682" y="4987774"/>
              <a:ext cx="183114" cy="139944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8" name="Straight Connector 187"/>
            <p:cNvCxnSpPr>
              <a:stCxn id="195" idx="7"/>
              <a:endCxn id="199" idx="2"/>
            </p:cNvCxnSpPr>
            <p:nvPr/>
          </p:nvCxnSpPr>
          <p:spPr bwMode="auto">
            <a:xfrm flipV="1">
              <a:off x="5249404" y="4800600"/>
              <a:ext cx="236996" cy="11762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9" name="Straight Connector 188"/>
            <p:cNvCxnSpPr>
              <a:stCxn id="198" idx="1"/>
              <a:endCxn id="199" idx="6"/>
            </p:cNvCxnSpPr>
            <p:nvPr/>
          </p:nvCxnSpPr>
          <p:spPr bwMode="auto">
            <a:xfrm flipH="1" flipV="1">
              <a:off x="5638800" y="4800600"/>
              <a:ext cx="250918" cy="1747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" name="Straight Connector 189"/>
            <p:cNvCxnSpPr>
              <a:stCxn id="197" idx="0"/>
              <a:endCxn id="198" idx="5"/>
            </p:cNvCxnSpPr>
            <p:nvPr/>
          </p:nvCxnSpPr>
          <p:spPr bwMode="auto">
            <a:xfrm flipH="1" flipV="1">
              <a:off x="5997482" y="5083082"/>
              <a:ext cx="98518" cy="2509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1" name="Straight Connector 190"/>
            <p:cNvCxnSpPr>
              <a:stCxn id="196" idx="2"/>
              <a:endCxn id="200" idx="6"/>
            </p:cNvCxnSpPr>
            <p:nvPr/>
          </p:nvCxnSpPr>
          <p:spPr bwMode="auto">
            <a:xfrm flipH="1">
              <a:off x="4953000" y="5638800"/>
              <a:ext cx="685800" cy="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2" name="Straight Connector 191"/>
            <p:cNvCxnSpPr>
              <a:stCxn id="196" idx="4"/>
            </p:cNvCxnSpPr>
            <p:nvPr/>
          </p:nvCxnSpPr>
          <p:spPr bwMode="auto">
            <a:xfrm>
              <a:off x="5715000" y="571500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3" name="Straight Connector 192"/>
            <p:cNvCxnSpPr>
              <a:stCxn id="200" idx="0"/>
              <a:endCxn id="194" idx="4"/>
            </p:cNvCxnSpPr>
            <p:nvPr/>
          </p:nvCxnSpPr>
          <p:spPr bwMode="auto">
            <a:xfrm flipV="1">
              <a:off x="4876800" y="525780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4" name="Oval 193"/>
            <p:cNvSpPr/>
            <p:nvPr/>
          </p:nvSpPr>
          <p:spPr bwMode="auto">
            <a:xfrm>
              <a:off x="4800600" y="51054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98" name="Oval 197"/>
            <p:cNvSpPr/>
            <p:nvPr/>
          </p:nvSpPr>
          <p:spPr bwMode="auto">
            <a:xfrm>
              <a:off x="5867400" y="4953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99" name="Oval 198"/>
            <p:cNvSpPr/>
            <p:nvPr/>
          </p:nvSpPr>
          <p:spPr bwMode="auto">
            <a:xfrm>
              <a:off x="5486400" y="47244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201" name="Straight Connector 200"/>
            <p:cNvCxnSpPr>
              <a:stCxn id="197" idx="3"/>
              <a:endCxn id="196" idx="7"/>
            </p:cNvCxnSpPr>
            <p:nvPr/>
          </p:nvCxnSpPr>
          <p:spPr bwMode="auto">
            <a:xfrm flipH="1">
              <a:off x="5768882" y="5464082"/>
              <a:ext cx="273236" cy="12083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2" name="Straight Connector 201"/>
            <p:cNvCxnSpPr>
              <a:stCxn id="200" idx="2"/>
            </p:cNvCxnSpPr>
            <p:nvPr/>
          </p:nvCxnSpPr>
          <p:spPr bwMode="auto">
            <a:xfrm flipH="1">
              <a:off x="4495800" y="5638800"/>
              <a:ext cx="304800" cy="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3" name="Straight Connector 202"/>
            <p:cNvCxnSpPr>
              <a:stCxn id="195" idx="5"/>
              <a:endCxn id="196" idx="0"/>
            </p:cNvCxnSpPr>
            <p:nvPr/>
          </p:nvCxnSpPr>
          <p:spPr bwMode="auto">
            <a:xfrm>
              <a:off x="5216374" y="5020804"/>
              <a:ext cx="498626" cy="54179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5" name="Oval 194"/>
            <p:cNvSpPr/>
            <p:nvPr/>
          </p:nvSpPr>
          <p:spPr bwMode="auto">
            <a:xfrm rot="1070918">
              <a:off x="5105400" y="48768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96" name="Oval 195"/>
            <p:cNvSpPr/>
            <p:nvPr/>
          </p:nvSpPr>
          <p:spPr bwMode="auto">
            <a:xfrm>
              <a:off x="5638800" y="5562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97" name="Oval 196"/>
            <p:cNvSpPr/>
            <p:nvPr/>
          </p:nvSpPr>
          <p:spPr bwMode="auto">
            <a:xfrm>
              <a:off x="6019800" y="5334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pic>
          <p:nvPicPr>
            <p:cNvPr id="234" name="Picture 233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7400" y="4699000"/>
              <a:ext cx="431800" cy="330200"/>
            </a:xfrm>
            <a:prstGeom prst="rect">
              <a:avLst/>
            </a:prstGeom>
          </p:spPr>
        </p:pic>
        <p:sp>
          <p:nvSpPr>
            <p:cNvPr id="200" name="Oval 199"/>
            <p:cNvSpPr/>
            <p:nvPr/>
          </p:nvSpPr>
          <p:spPr bwMode="auto">
            <a:xfrm>
              <a:off x="4800600" y="5562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381000" y="4038600"/>
            <a:ext cx="1752600" cy="1371600"/>
            <a:chOff x="381000" y="4648200"/>
            <a:chExt cx="1752600" cy="1371600"/>
          </a:xfrm>
        </p:grpSpPr>
        <p:sp>
          <p:nvSpPr>
            <p:cNvPr id="163" name="Rounded Rectangle 162"/>
            <p:cNvSpPr/>
            <p:nvPr/>
          </p:nvSpPr>
          <p:spPr bwMode="auto">
            <a:xfrm>
              <a:off x="381000" y="4648200"/>
              <a:ext cx="1752600" cy="1371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66FF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125" name="Straight Connector 124"/>
            <p:cNvCxnSpPr>
              <a:stCxn id="5" idx="7"/>
              <a:endCxn id="116" idx="3"/>
            </p:cNvCxnSpPr>
            <p:nvPr/>
          </p:nvCxnSpPr>
          <p:spPr bwMode="auto">
            <a:xfrm flipV="1">
              <a:off x="815882" y="4987774"/>
              <a:ext cx="183114" cy="139944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Connector 128"/>
            <p:cNvCxnSpPr>
              <a:stCxn id="116" idx="7"/>
              <a:endCxn id="120" idx="2"/>
            </p:cNvCxnSpPr>
            <p:nvPr/>
          </p:nvCxnSpPr>
          <p:spPr bwMode="auto">
            <a:xfrm flipV="1">
              <a:off x="1134604" y="4800600"/>
              <a:ext cx="236996" cy="11762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" name="Straight Connector 138"/>
            <p:cNvCxnSpPr>
              <a:stCxn id="119" idx="1"/>
              <a:endCxn id="120" idx="6"/>
            </p:cNvCxnSpPr>
            <p:nvPr/>
          </p:nvCxnSpPr>
          <p:spPr bwMode="auto">
            <a:xfrm flipH="1" flipV="1">
              <a:off x="1524000" y="4800600"/>
              <a:ext cx="250918" cy="1747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>
              <a:stCxn id="118" idx="0"/>
              <a:endCxn id="119" idx="5"/>
            </p:cNvCxnSpPr>
            <p:nvPr/>
          </p:nvCxnSpPr>
          <p:spPr bwMode="auto">
            <a:xfrm flipH="1" flipV="1">
              <a:off x="1882682" y="5083082"/>
              <a:ext cx="98518" cy="2509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1" name="Straight Connector 150"/>
            <p:cNvCxnSpPr>
              <a:stCxn id="118" idx="2"/>
              <a:endCxn id="116" idx="6"/>
            </p:cNvCxnSpPr>
            <p:nvPr/>
          </p:nvCxnSpPr>
          <p:spPr bwMode="auto">
            <a:xfrm flipH="1" flipV="1">
              <a:off x="1139332" y="4976356"/>
              <a:ext cx="765668" cy="433844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0" name="Straight Connector 159"/>
            <p:cNvCxnSpPr>
              <a:stCxn id="117" idx="4"/>
            </p:cNvCxnSpPr>
            <p:nvPr/>
          </p:nvCxnSpPr>
          <p:spPr bwMode="auto">
            <a:xfrm>
              <a:off x="1600200" y="571500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4" name="Straight Connector 123"/>
            <p:cNvCxnSpPr>
              <a:stCxn id="121" idx="0"/>
              <a:endCxn id="5" idx="4"/>
            </p:cNvCxnSpPr>
            <p:nvPr/>
          </p:nvCxnSpPr>
          <p:spPr bwMode="auto">
            <a:xfrm flipV="1">
              <a:off x="762000" y="525780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Oval 4"/>
            <p:cNvSpPr/>
            <p:nvPr/>
          </p:nvSpPr>
          <p:spPr bwMode="auto">
            <a:xfrm>
              <a:off x="685800" y="51054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 rot="1070918">
              <a:off x="990600" y="48768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1752600" y="4953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>
              <a:off x="1371600" y="47244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148" name="Straight Connector 147"/>
            <p:cNvCxnSpPr>
              <a:stCxn id="118" idx="3"/>
              <a:endCxn id="117" idx="7"/>
            </p:cNvCxnSpPr>
            <p:nvPr/>
          </p:nvCxnSpPr>
          <p:spPr bwMode="auto">
            <a:xfrm flipH="1">
              <a:off x="1654082" y="5464082"/>
              <a:ext cx="273236" cy="12083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Straight Connector 155"/>
            <p:cNvCxnSpPr>
              <a:stCxn id="121" idx="2"/>
            </p:cNvCxnSpPr>
            <p:nvPr/>
          </p:nvCxnSpPr>
          <p:spPr bwMode="auto">
            <a:xfrm flipH="1">
              <a:off x="381000" y="5638800"/>
              <a:ext cx="304800" cy="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32" name="Picture 23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600" y="4699000"/>
              <a:ext cx="431800" cy="330200"/>
            </a:xfrm>
            <a:prstGeom prst="rect">
              <a:avLst/>
            </a:prstGeom>
          </p:spPr>
        </p:pic>
        <p:sp>
          <p:nvSpPr>
            <p:cNvPr id="121" name="Oval 120"/>
            <p:cNvSpPr/>
            <p:nvPr/>
          </p:nvSpPr>
          <p:spPr bwMode="auto">
            <a:xfrm>
              <a:off x="685800" y="5562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1524000" y="5562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1905000" y="5334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sp>
        <p:nvSpPr>
          <p:cNvPr id="263" name="Rectangle 262"/>
          <p:cNvSpPr/>
          <p:nvPr/>
        </p:nvSpPr>
        <p:spPr>
          <a:xfrm>
            <a:off x="2136177" y="2514600"/>
            <a:ext cx="48716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Sample-based representation</a:t>
            </a:r>
            <a:endParaRPr lang="en-US" sz="3200" dirty="0"/>
          </a:p>
        </p:txBody>
      </p:sp>
      <p:grpSp>
        <p:nvGrpSpPr>
          <p:cNvPr id="97" name="Group 96"/>
          <p:cNvGrpSpPr/>
          <p:nvPr/>
        </p:nvGrpSpPr>
        <p:grpSpPr>
          <a:xfrm>
            <a:off x="363858" y="1558792"/>
            <a:ext cx="8425708" cy="336324"/>
            <a:chOff x="176623" y="2071692"/>
            <a:chExt cx="8425708" cy="336324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49070" y="2071692"/>
              <a:ext cx="1753261" cy="320040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8">
              <a:alphaModFix amt="30000"/>
            </a:blip>
            <a:stretch>
              <a:fillRect/>
            </a:stretch>
          </p:blipFill>
          <p:spPr>
            <a:xfrm>
              <a:off x="5203032" y="2071692"/>
              <a:ext cx="1614115" cy="320040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9">
              <a:alphaModFix amt="29000"/>
            </a:blip>
            <a:stretch>
              <a:fillRect/>
            </a:stretch>
          </p:blipFill>
          <p:spPr>
            <a:xfrm>
              <a:off x="3164588" y="2087975"/>
              <a:ext cx="2017643" cy="320040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6623" y="2087976"/>
              <a:ext cx="2963849" cy="32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2382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22</a:t>
            </a:fld>
            <a:endParaRPr lang="en-US">
              <a:solidFill>
                <a:srgbClr val="41414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0031" y="152400"/>
            <a:ext cx="8643938" cy="839391"/>
          </a:xfrm>
        </p:spPr>
        <p:txBody>
          <a:bodyPr/>
          <a:lstStyle/>
          <a:p>
            <a:pPr lvl="0"/>
            <a:r>
              <a:rPr lang="en-US" kern="1200" dirty="0" smtClean="0">
                <a:solidFill>
                  <a:srgbClr val="414141"/>
                </a:solidFill>
                <a:latin typeface="Gill Sans Light" charset="0"/>
                <a:ea typeface="Gill Sans Light" charset="0"/>
                <a:cs typeface="Gill Sans Light" charset="0"/>
              </a:rPr>
              <a:t>Posterior over Semantic Graphs</a:t>
            </a:r>
            <a:endParaRPr lang="en-US" sz="4000" kern="1200" dirty="0">
              <a:solidFill>
                <a:srgbClr val="41414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28008"/>
              </p:ext>
            </p:extLst>
          </p:nvPr>
        </p:nvGraphicFramePr>
        <p:xfrm>
          <a:off x="4953000" y="4114801"/>
          <a:ext cx="1828799" cy="1828799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261257"/>
                <a:gridCol w="261257"/>
                <a:gridCol w="261257"/>
                <a:gridCol w="261257"/>
                <a:gridCol w="261257"/>
                <a:gridCol w="261257"/>
                <a:gridCol w="261257"/>
              </a:tblGrid>
              <a:tr h="261257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1257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1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1257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1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74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7472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74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5541" marR="75541" marT="37770" marB="377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299" y="3581401"/>
            <a:ext cx="2362200" cy="406400"/>
          </a:xfrm>
          <a:prstGeom prst="rect">
            <a:avLst/>
          </a:prstGeom>
        </p:spPr>
      </p:pic>
      <p:grpSp>
        <p:nvGrpSpPr>
          <p:cNvPr id="114" name="Group 113"/>
          <p:cNvGrpSpPr/>
          <p:nvPr/>
        </p:nvGrpSpPr>
        <p:grpSpPr>
          <a:xfrm>
            <a:off x="2247899" y="4343401"/>
            <a:ext cx="1752600" cy="1371600"/>
            <a:chOff x="2247899" y="3733800"/>
            <a:chExt cx="1752600" cy="1371600"/>
          </a:xfrm>
        </p:grpSpPr>
        <p:sp>
          <p:nvSpPr>
            <p:cNvPr id="36" name="Rounded Rectangle 35"/>
            <p:cNvSpPr/>
            <p:nvPr/>
          </p:nvSpPr>
          <p:spPr bwMode="auto">
            <a:xfrm>
              <a:off x="2247899" y="3733800"/>
              <a:ext cx="1752600" cy="1371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66FF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37" name="Straight Connector 36"/>
            <p:cNvCxnSpPr>
              <a:stCxn id="44" idx="7"/>
              <a:endCxn id="45" idx="3"/>
            </p:cNvCxnSpPr>
            <p:nvPr/>
          </p:nvCxnSpPr>
          <p:spPr bwMode="auto">
            <a:xfrm flipV="1">
              <a:off x="2682781" y="4073374"/>
              <a:ext cx="183114" cy="139944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>
              <a:stCxn id="45" idx="7"/>
              <a:endCxn id="46" idx="2"/>
            </p:cNvCxnSpPr>
            <p:nvPr/>
          </p:nvCxnSpPr>
          <p:spPr bwMode="auto">
            <a:xfrm flipV="1">
              <a:off x="3001503" y="3886200"/>
              <a:ext cx="236996" cy="11762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>
              <a:stCxn id="52" idx="1"/>
              <a:endCxn id="46" idx="6"/>
            </p:cNvCxnSpPr>
            <p:nvPr/>
          </p:nvCxnSpPr>
          <p:spPr bwMode="auto">
            <a:xfrm flipH="1" flipV="1">
              <a:off x="3390899" y="3886200"/>
              <a:ext cx="250918" cy="1747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>
              <a:stCxn id="51" idx="0"/>
              <a:endCxn id="52" idx="5"/>
            </p:cNvCxnSpPr>
            <p:nvPr/>
          </p:nvCxnSpPr>
          <p:spPr bwMode="auto">
            <a:xfrm flipH="1" flipV="1">
              <a:off x="3749581" y="4168682"/>
              <a:ext cx="98518" cy="2509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>
              <a:stCxn id="52" idx="2"/>
              <a:endCxn id="44" idx="6"/>
            </p:cNvCxnSpPr>
            <p:nvPr/>
          </p:nvCxnSpPr>
          <p:spPr bwMode="auto">
            <a:xfrm flipH="1">
              <a:off x="2705099" y="4114800"/>
              <a:ext cx="914400" cy="1524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>
              <a:stCxn id="50" idx="4"/>
            </p:cNvCxnSpPr>
            <p:nvPr/>
          </p:nvCxnSpPr>
          <p:spPr bwMode="auto">
            <a:xfrm>
              <a:off x="3467099" y="480060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>
              <a:stCxn id="53" idx="0"/>
              <a:endCxn id="44" idx="4"/>
            </p:cNvCxnSpPr>
            <p:nvPr/>
          </p:nvCxnSpPr>
          <p:spPr bwMode="auto">
            <a:xfrm flipV="1">
              <a:off x="2628899" y="434340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Oval 43"/>
            <p:cNvSpPr/>
            <p:nvPr/>
          </p:nvSpPr>
          <p:spPr bwMode="auto">
            <a:xfrm>
              <a:off x="2552699" y="4191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 rot="1070918">
              <a:off x="2857499" y="39624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3238499" y="3810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47" name="Straight Connector 46"/>
            <p:cNvCxnSpPr>
              <a:stCxn id="53" idx="2"/>
            </p:cNvCxnSpPr>
            <p:nvPr/>
          </p:nvCxnSpPr>
          <p:spPr bwMode="auto">
            <a:xfrm flipH="1">
              <a:off x="2247899" y="4724400"/>
              <a:ext cx="304800" cy="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/>
            <p:cNvCxnSpPr>
              <a:stCxn id="51" idx="3"/>
              <a:endCxn id="50" idx="7"/>
            </p:cNvCxnSpPr>
            <p:nvPr/>
          </p:nvCxnSpPr>
          <p:spPr bwMode="auto">
            <a:xfrm flipH="1">
              <a:off x="3520981" y="4549682"/>
              <a:ext cx="273236" cy="12083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>
              <a:stCxn id="52" idx="3"/>
              <a:endCxn id="50" idx="0"/>
            </p:cNvCxnSpPr>
            <p:nvPr/>
          </p:nvCxnSpPr>
          <p:spPr bwMode="auto">
            <a:xfrm flipH="1">
              <a:off x="3467099" y="4168682"/>
              <a:ext cx="174718" cy="4795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Oval 49"/>
            <p:cNvSpPr/>
            <p:nvPr/>
          </p:nvSpPr>
          <p:spPr bwMode="auto">
            <a:xfrm>
              <a:off x="3390899" y="46482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3771899" y="4419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3619499" y="4038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2552699" y="46482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477" y="3795713"/>
              <a:ext cx="392723" cy="319087"/>
            </a:xfrm>
            <a:prstGeom prst="rect">
              <a:avLst/>
            </a:prstGeom>
          </p:spPr>
        </p:pic>
      </p:grpSp>
      <p:sp>
        <p:nvSpPr>
          <p:cNvPr id="136" name="Rectangle 135"/>
          <p:cNvSpPr/>
          <p:nvPr/>
        </p:nvSpPr>
        <p:spPr>
          <a:xfrm>
            <a:off x="2395363" y="2514600"/>
            <a:ext cx="435327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Gaussian (canonical form)</a:t>
            </a:r>
            <a:endParaRPr lang="en-US" sz="32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363858" y="1558792"/>
            <a:ext cx="8425708" cy="336324"/>
            <a:chOff x="176623" y="2071692"/>
            <a:chExt cx="8425708" cy="33632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alphaModFix amt="29000"/>
            </a:blip>
            <a:stretch>
              <a:fillRect/>
            </a:stretch>
          </p:blipFill>
          <p:spPr>
            <a:xfrm>
              <a:off x="6849070" y="2071692"/>
              <a:ext cx="1753261" cy="32004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03032" y="2071692"/>
              <a:ext cx="1614115" cy="32004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alphaModFix amt="29000"/>
            </a:blip>
            <a:stretch>
              <a:fillRect/>
            </a:stretch>
          </p:blipFill>
          <p:spPr>
            <a:xfrm>
              <a:off x="3164588" y="2087975"/>
              <a:ext cx="2017643" cy="32004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623" y="2087976"/>
              <a:ext cx="2963849" cy="32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001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23</a:t>
            </a:fld>
            <a:endParaRPr lang="en-US">
              <a:solidFill>
                <a:srgbClr val="41414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0031" y="152400"/>
            <a:ext cx="8643938" cy="839391"/>
          </a:xfrm>
        </p:spPr>
        <p:txBody>
          <a:bodyPr/>
          <a:lstStyle/>
          <a:p>
            <a:pPr lvl="0"/>
            <a:r>
              <a:rPr lang="en-US" kern="1200" dirty="0" smtClean="0">
                <a:solidFill>
                  <a:srgbClr val="414141"/>
                </a:solidFill>
                <a:latin typeface="Gill Sans Light" charset="0"/>
                <a:ea typeface="Gill Sans Light" charset="0"/>
                <a:cs typeface="Gill Sans Light" charset="0"/>
              </a:rPr>
              <a:t>Posterior over Semantic Graphs</a:t>
            </a:r>
            <a:endParaRPr lang="en-US" sz="4000" kern="1200" dirty="0">
              <a:solidFill>
                <a:srgbClr val="41414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3858" y="1558792"/>
            <a:ext cx="8425708" cy="336324"/>
            <a:chOff x="176623" y="2071692"/>
            <a:chExt cx="8425708" cy="33632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9070" y="2071692"/>
              <a:ext cx="1753261" cy="3200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3032" y="2071692"/>
              <a:ext cx="1614115" cy="3200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4588" y="2087975"/>
              <a:ext cx="2017643" cy="3200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623" y="2087976"/>
              <a:ext cx="2963849" cy="32004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7320367" y="1062473"/>
            <a:ext cx="1201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Topological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14385" y="1060190"/>
            <a:ext cx="767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Metric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09475" y="1060189"/>
            <a:ext cx="1002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Semantic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087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24</a:t>
            </a:fld>
            <a:endParaRPr lang="en-US">
              <a:solidFill>
                <a:srgbClr val="41414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0031" y="152400"/>
            <a:ext cx="8643938" cy="839391"/>
          </a:xfrm>
        </p:spPr>
        <p:txBody>
          <a:bodyPr/>
          <a:lstStyle/>
          <a:p>
            <a:pPr lvl="0"/>
            <a:r>
              <a:rPr lang="en-US" kern="1200" dirty="0" smtClean="0">
                <a:solidFill>
                  <a:srgbClr val="414141"/>
                </a:solidFill>
                <a:latin typeface="Gill Sans Light" charset="0"/>
                <a:ea typeface="Gill Sans Light" charset="0"/>
                <a:cs typeface="Gill Sans Light" charset="0"/>
              </a:rPr>
              <a:t>Posterior over Semantic Graphs</a:t>
            </a:r>
            <a:endParaRPr lang="en-US" sz="4000" kern="1200" dirty="0">
              <a:solidFill>
                <a:srgbClr val="41414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graphicFrame>
        <p:nvGraphicFramePr>
          <p:cNvPr id="2" name="Table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20464884"/>
              </p:ext>
            </p:extLst>
          </p:nvPr>
        </p:nvGraphicFramePr>
        <p:xfrm>
          <a:off x="4383155" y="2877329"/>
          <a:ext cx="1600200" cy="160020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228600"/>
                <a:gridCol w="228600"/>
                <a:gridCol w="228600"/>
                <a:gridCol w="228600"/>
                <a:gridCol w="228600"/>
                <a:gridCol w="228600"/>
                <a:gridCol w="228600"/>
              </a:tblGrid>
              <a:tr h="22860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74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7472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74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6098" marR="66098" marT="33048" marB="3304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673" y="2466047"/>
            <a:ext cx="1720403" cy="29598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63858" y="1558792"/>
            <a:ext cx="8425708" cy="336324"/>
            <a:chOff x="176623" y="2071692"/>
            <a:chExt cx="8425708" cy="33632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49070" y="2071692"/>
              <a:ext cx="1753261" cy="32004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03032" y="2071692"/>
              <a:ext cx="1614115" cy="32004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alphaModFix amt="29000"/>
            </a:blip>
            <a:stretch>
              <a:fillRect/>
            </a:stretch>
          </p:blipFill>
          <p:spPr>
            <a:xfrm>
              <a:off x="3164588" y="2087975"/>
              <a:ext cx="2017643" cy="32004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623" y="2087976"/>
              <a:ext cx="2963849" cy="320040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6406589" y="4176006"/>
            <a:ext cx="533400" cy="76200"/>
            <a:chOff x="6400800" y="5257800"/>
            <a:chExt cx="533400" cy="76200"/>
          </a:xfrm>
        </p:grpSpPr>
        <p:sp>
          <p:nvSpPr>
            <p:cNvPr id="73" name="Oval 72"/>
            <p:cNvSpPr/>
            <p:nvPr/>
          </p:nvSpPr>
          <p:spPr bwMode="auto">
            <a:xfrm>
              <a:off x="6400800" y="5257800"/>
              <a:ext cx="76200" cy="7620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6553200" y="5257800"/>
              <a:ext cx="76200" cy="7620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6705600" y="5257800"/>
              <a:ext cx="76200" cy="7620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6858000" y="5257800"/>
              <a:ext cx="76200" cy="7620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grpSp>
        <p:nvGrpSpPr>
          <p:cNvPr id="97" name="Group 96"/>
          <p:cNvGrpSpPr>
            <a:grpSpLocks noChangeAspect="1"/>
          </p:cNvGrpSpPr>
          <p:nvPr/>
        </p:nvGrpSpPr>
        <p:grpSpPr>
          <a:xfrm>
            <a:off x="7466807" y="4763173"/>
            <a:ext cx="1168400" cy="914400"/>
            <a:chOff x="7086600" y="4648200"/>
            <a:chExt cx="1752600" cy="1371600"/>
          </a:xfrm>
        </p:grpSpPr>
        <p:sp>
          <p:nvSpPr>
            <p:cNvPr id="98" name="Rounded Rectangle 97"/>
            <p:cNvSpPr>
              <a:spLocks noChangeAspect="1"/>
            </p:cNvSpPr>
            <p:nvPr/>
          </p:nvSpPr>
          <p:spPr bwMode="auto">
            <a:xfrm>
              <a:off x="7086600" y="4648200"/>
              <a:ext cx="1752600" cy="1371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66FF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99" name="Straight Connector 98"/>
            <p:cNvCxnSpPr>
              <a:stCxn id="106" idx="7"/>
              <a:endCxn id="111" idx="3"/>
            </p:cNvCxnSpPr>
            <p:nvPr/>
          </p:nvCxnSpPr>
          <p:spPr bwMode="auto">
            <a:xfrm flipV="1">
              <a:off x="7521482" y="4987774"/>
              <a:ext cx="183114" cy="139944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Connector 99"/>
            <p:cNvCxnSpPr>
              <a:stCxn id="111" idx="7"/>
              <a:endCxn id="107" idx="2"/>
            </p:cNvCxnSpPr>
            <p:nvPr/>
          </p:nvCxnSpPr>
          <p:spPr bwMode="auto">
            <a:xfrm flipV="1">
              <a:off x="7840204" y="4800600"/>
              <a:ext cx="236996" cy="11762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Straight Connector 100"/>
            <p:cNvCxnSpPr>
              <a:stCxn id="116" idx="1"/>
              <a:endCxn id="107" idx="6"/>
            </p:cNvCxnSpPr>
            <p:nvPr/>
          </p:nvCxnSpPr>
          <p:spPr bwMode="auto">
            <a:xfrm flipH="1" flipV="1">
              <a:off x="8229600" y="4800600"/>
              <a:ext cx="250918" cy="1747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Straight Connector 101"/>
            <p:cNvCxnSpPr>
              <a:stCxn id="113" idx="0"/>
              <a:endCxn id="116" idx="5"/>
            </p:cNvCxnSpPr>
            <p:nvPr/>
          </p:nvCxnSpPr>
          <p:spPr bwMode="auto">
            <a:xfrm flipH="1" flipV="1">
              <a:off x="8588282" y="5083082"/>
              <a:ext cx="98518" cy="2509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Connector 102"/>
            <p:cNvCxnSpPr>
              <a:stCxn id="112" idx="2"/>
              <a:endCxn id="106" idx="5"/>
            </p:cNvCxnSpPr>
            <p:nvPr/>
          </p:nvCxnSpPr>
          <p:spPr bwMode="auto">
            <a:xfrm flipH="1" flipV="1">
              <a:off x="7521482" y="5235482"/>
              <a:ext cx="708118" cy="4033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Straight Connector 103"/>
            <p:cNvCxnSpPr>
              <a:stCxn id="112" idx="4"/>
            </p:cNvCxnSpPr>
            <p:nvPr/>
          </p:nvCxnSpPr>
          <p:spPr bwMode="auto">
            <a:xfrm>
              <a:off x="8305800" y="571500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Straight Connector 104"/>
            <p:cNvCxnSpPr>
              <a:stCxn id="117" idx="0"/>
              <a:endCxn id="106" idx="4"/>
            </p:cNvCxnSpPr>
            <p:nvPr/>
          </p:nvCxnSpPr>
          <p:spPr bwMode="auto">
            <a:xfrm flipV="1">
              <a:off x="7467600" y="525780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6" name="Oval 105"/>
            <p:cNvSpPr/>
            <p:nvPr/>
          </p:nvSpPr>
          <p:spPr bwMode="auto">
            <a:xfrm>
              <a:off x="7391400" y="51054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8077200" y="47244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108" name="Straight Connector 107"/>
            <p:cNvCxnSpPr>
              <a:stCxn id="113" idx="3"/>
              <a:endCxn id="112" idx="7"/>
            </p:cNvCxnSpPr>
            <p:nvPr/>
          </p:nvCxnSpPr>
          <p:spPr bwMode="auto">
            <a:xfrm flipH="1">
              <a:off x="8359682" y="5464082"/>
              <a:ext cx="273236" cy="12083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" name="Straight Connector 108"/>
            <p:cNvCxnSpPr>
              <a:stCxn id="117" idx="2"/>
            </p:cNvCxnSpPr>
            <p:nvPr/>
          </p:nvCxnSpPr>
          <p:spPr bwMode="auto">
            <a:xfrm flipH="1">
              <a:off x="7086600" y="5638800"/>
              <a:ext cx="304800" cy="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" name="Straight Connector 109"/>
            <p:cNvCxnSpPr>
              <a:stCxn id="116" idx="3"/>
              <a:endCxn id="112" idx="0"/>
            </p:cNvCxnSpPr>
            <p:nvPr/>
          </p:nvCxnSpPr>
          <p:spPr bwMode="auto">
            <a:xfrm flipH="1">
              <a:off x="8305800" y="5083082"/>
              <a:ext cx="174718" cy="4795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1" name="Oval 110"/>
            <p:cNvSpPr/>
            <p:nvPr/>
          </p:nvSpPr>
          <p:spPr bwMode="auto">
            <a:xfrm rot="1070918">
              <a:off x="7696200" y="48768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8229600" y="5562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8610600" y="5334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pic>
          <p:nvPicPr>
            <p:cNvPr id="115" name="Picture 11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2800" y="4699000"/>
              <a:ext cx="457200" cy="330200"/>
            </a:xfrm>
            <a:prstGeom prst="rect">
              <a:avLst/>
            </a:prstGeom>
          </p:spPr>
        </p:pic>
        <p:sp>
          <p:nvSpPr>
            <p:cNvPr id="116" name="Oval 115"/>
            <p:cNvSpPr/>
            <p:nvPr/>
          </p:nvSpPr>
          <p:spPr bwMode="auto">
            <a:xfrm>
              <a:off x="8458200" y="4953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7391400" y="5562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grpSp>
        <p:nvGrpSpPr>
          <p:cNvPr id="139" name="Group 138"/>
          <p:cNvGrpSpPr>
            <a:grpSpLocks noChangeAspect="1"/>
          </p:cNvGrpSpPr>
          <p:nvPr/>
        </p:nvGrpSpPr>
        <p:grpSpPr>
          <a:xfrm>
            <a:off x="557637" y="4795738"/>
            <a:ext cx="1168400" cy="914400"/>
            <a:chOff x="381000" y="4648200"/>
            <a:chExt cx="1752600" cy="1371600"/>
          </a:xfrm>
        </p:grpSpPr>
        <p:sp>
          <p:nvSpPr>
            <p:cNvPr id="140" name="Rounded Rectangle 139"/>
            <p:cNvSpPr>
              <a:spLocks noChangeAspect="1"/>
            </p:cNvSpPr>
            <p:nvPr/>
          </p:nvSpPr>
          <p:spPr bwMode="auto">
            <a:xfrm>
              <a:off x="381000" y="4648200"/>
              <a:ext cx="1752600" cy="1371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66FF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141" name="Straight Connector 140"/>
            <p:cNvCxnSpPr>
              <a:stCxn id="148" idx="7"/>
              <a:endCxn id="149" idx="3"/>
            </p:cNvCxnSpPr>
            <p:nvPr/>
          </p:nvCxnSpPr>
          <p:spPr bwMode="auto">
            <a:xfrm flipV="1">
              <a:off x="815882" y="4987774"/>
              <a:ext cx="183114" cy="139944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>
              <a:stCxn id="149" idx="7"/>
              <a:endCxn id="151" idx="2"/>
            </p:cNvCxnSpPr>
            <p:nvPr/>
          </p:nvCxnSpPr>
          <p:spPr bwMode="auto">
            <a:xfrm flipV="1">
              <a:off x="1134604" y="4800600"/>
              <a:ext cx="236996" cy="11762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/>
            <p:cNvCxnSpPr>
              <a:stCxn id="150" idx="1"/>
              <a:endCxn id="151" idx="6"/>
            </p:cNvCxnSpPr>
            <p:nvPr/>
          </p:nvCxnSpPr>
          <p:spPr bwMode="auto">
            <a:xfrm flipH="1" flipV="1">
              <a:off x="1524000" y="4800600"/>
              <a:ext cx="250918" cy="1747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>
              <a:stCxn id="157" idx="0"/>
              <a:endCxn id="150" idx="5"/>
            </p:cNvCxnSpPr>
            <p:nvPr/>
          </p:nvCxnSpPr>
          <p:spPr bwMode="auto">
            <a:xfrm flipH="1" flipV="1">
              <a:off x="1882682" y="5083082"/>
              <a:ext cx="98518" cy="2509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144"/>
            <p:cNvCxnSpPr>
              <a:stCxn id="157" idx="2"/>
              <a:endCxn id="149" idx="6"/>
            </p:cNvCxnSpPr>
            <p:nvPr/>
          </p:nvCxnSpPr>
          <p:spPr bwMode="auto">
            <a:xfrm flipH="1" flipV="1">
              <a:off x="1139332" y="4976356"/>
              <a:ext cx="765668" cy="433844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6" name="Straight Connector 145"/>
            <p:cNvCxnSpPr>
              <a:stCxn id="156" idx="4"/>
            </p:cNvCxnSpPr>
            <p:nvPr/>
          </p:nvCxnSpPr>
          <p:spPr bwMode="auto">
            <a:xfrm>
              <a:off x="1600200" y="571500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Straight Connector 146"/>
            <p:cNvCxnSpPr>
              <a:stCxn id="155" idx="0"/>
              <a:endCxn id="148" idx="4"/>
            </p:cNvCxnSpPr>
            <p:nvPr/>
          </p:nvCxnSpPr>
          <p:spPr bwMode="auto">
            <a:xfrm flipV="1">
              <a:off x="762000" y="525780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8" name="Oval 147"/>
            <p:cNvSpPr/>
            <p:nvPr/>
          </p:nvSpPr>
          <p:spPr bwMode="auto">
            <a:xfrm>
              <a:off x="685800" y="51054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 rot="1070918">
              <a:off x="990600" y="48768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1752600" y="4953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>
              <a:off x="1371600" y="47244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152" name="Straight Connector 151"/>
            <p:cNvCxnSpPr>
              <a:stCxn id="157" idx="3"/>
              <a:endCxn id="156" idx="7"/>
            </p:cNvCxnSpPr>
            <p:nvPr/>
          </p:nvCxnSpPr>
          <p:spPr bwMode="auto">
            <a:xfrm flipH="1">
              <a:off x="1654082" y="5464082"/>
              <a:ext cx="273236" cy="12083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" name="Straight Connector 152"/>
            <p:cNvCxnSpPr>
              <a:stCxn id="155" idx="2"/>
            </p:cNvCxnSpPr>
            <p:nvPr/>
          </p:nvCxnSpPr>
          <p:spPr bwMode="auto">
            <a:xfrm flipH="1">
              <a:off x="381000" y="5638800"/>
              <a:ext cx="304800" cy="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54" name="Picture 153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600" y="4699000"/>
              <a:ext cx="431800" cy="330200"/>
            </a:xfrm>
            <a:prstGeom prst="rect">
              <a:avLst/>
            </a:prstGeom>
          </p:spPr>
        </p:pic>
        <p:sp>
          <p:nvSpPr>
            <p:cNvPr id="155" name="Oval 154"/>
            <p:cNvSpPr/>
            <p:nvPr/>
          </p:nvSpPr>
          <p:spPr bwMode="auto">
            <a:xfrm>
              <a:off x="685800" y="5562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56" name="Oval 155"/>
            <p:cNvSpPr/>
            <p:nvPr/>
          </p:nvSpPr>
          <p:spPr bwMode="auto">
            <a:xfrm>
              <a:off x="1524000" y="55626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57" name="Oval 156"/>
            <p:cNvSpPr/>
            <p:nvPr/>
          </p:nvSpPr>
          <p:spPr bwMode="auto">
            <a:xfrm>
              <a:off x="1905000" y="533400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graphicFrame>
        <p:nvGraphicFramePr>
          <p:cNvPr id="158" name="Table 15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34706500"/>
              </p:ext>
            </p:extLst>
          </p:nvPr>
        </p:nvGraphicFramePr>
        <p:xfrm>
          <a:off x="2475969" y="2801775"/>
          <a:ext cx="1069845" cy="1069845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52835"/>
                <a:gridCol w="152835"/>
                <a:gridCol w="152835"/>
                <a:gridCol w="152835"/>
                <a:gridCol w="152835"/>
                <a:gridCol w="152835"/>
                <a:gridCol w="152835"/>
              </a:tblGrid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7472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74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425772" y="4795738"/>
            <a:ext cx="1168400" cy="914400"/>
            <a:chOff x="4013200" y="4909716"/>
            <a:chExt cx="1752600" cy="1371600"/>
          </a:xfrm>
        </p:grpSpPr>
        <p:sp>
          <p:nvSpPr>
            <p:cNvPr id="119" name="Rounded Rectangle 118"/>
            <p:cNvSpPr/>
            <p:nvPr/>
          </p:nvSpPr>
          <p:spPr bwMode="auto">
            <a:xfrm>
              <a:off x="4013200" y="4909716"/>
              <a:ext cx="1752600" cy="1371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66FF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120" name="Straight Connector 119"/>
            <p:cNvCxnSpPr>
              <a:stCxn id="127" idx="7"/>
              <a:endCxn id="133" idx="3"/>
            </p:cNvCxnSpPr>
            <p:nvPr/>
          </p:nvCxnSpPr>
          <p:spPr bwMode="auto">
            <a:xfrm flipV="1">
              <a:off x="4448082" y="5249290"/>
              <a:ext cx="183114" cy="139944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" name="Straight Connector 120"/>
            <p:cNvCxnSpPr>
              <a:stCxn id="133" idx="7"/>
              <a:endCxn id="129" idx="2"/>
            </p:cNvCxnSpPr>
            <p:nvPr/>
          </p:nvCxnSpPr>
          <p:spPr bwMode="auto">
            <a:xfrm flipV="1">
              <a:off x="4766804" y="5062116"/>
              <a:ext cx="236996" cy="11762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" name="Straight Connector 121"/>
            <p:cNvCxnSpPr>
              <a:stCxn id="128" idx="1"/>
              <a:endCxn id="129" idx="6"/>
            </p:cNvCxnSpPr>
            <p:nvPr/>
          </p:nvCxnSpPr>
          <p:spPr bwMode="auto">
            <a:xfrm flipH="1" flipV="1">
              <a:off x="5156200" y="5062116"/>
              <a:ext cx="250918" cy="1747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" name="Straight Connector 122"/>
            <p:cNvCxnSpPr>
              <a:stCxn id="135" idx="0"/>
              <a:endCxn id="128" idx="5"/>
            </p:cNvCxnSpPr>
            <p:nvPr/>
          </p:nvCxnSpPr>
          <p:spPr bwMode="auto">
            <a:xfrm flipH="1" flipV="1">
              <a:off x="5514882" y="5344598"/>
              <a:ext cx="98518" cy="2509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4" name="Straight Connector 123"/>
            <p:cNvCxnSpPr>
              <a:stCxn id="134" idx="2"/>
              <a:endCxn id="138" idx="6"/>
            </p:cNvCxnSpPr>
            <p:nvPr/>
          </p:nvCxnSpPr>
          <p:spPr bwMode="auto">
            <a:xfrm flipH="1">
              <a:off x="4470400" y="5900316"/>
              <a:ext cx="685800" cy="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Connector 124"/>
            <p:cNvCxnSpPr>
              <a:stCxn id="134" idx="4"/>
            </p:cNvCxnSpPr>
            <p:nvPr/>
          </p:nvCxnSpPr>
          <p:spPr bwMode="auto">
            <a:xfrm>
              <a:off x="5232400" y="5976516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>
              <a:stCxn id="138" idx="0"/>
              <a:endCxn id="127" idx="4"/>
            </p:cNvCxnSpPr>
            <p:nvPr/>
          </p:nvCxnSpPr>
          <p:spPr bwMode="auto">
            <a:xfrm flipV="1">
              <a:off x="4394200" y="5519316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7" name="Oval 126"/>
            <p:cNvSpPr/>
            <p:nvPr/>
          </p:nvSpPr>
          <p:spPr bwMode="auto">
            <a:xfrm>
              <a:off x="4318000" y="5366916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5384800" y="5214516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5003800" y="4985916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130" name="Straight Connector 129"/>
            <p:cNvCxnSpPr>
              <a:stCxn id="135" idx="3"/>
              <a:endCxn id="134" idx="7"/>
            </p:cNvCxnSpPr>
            <p:nvPr/>
          </p:nvCxnSpPr>
          <p:spPr bwMode="auto">
            <a:xfrm flipH="1">
              <a:off x="5286282" y="5725598"/>
              <a:ext cx="273236" cy="12083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" name="Straight Connector 130"/>
            <p:cNvCxnSpPr>
              <a:stCxn id="138" idx="2"/>
            </p:cNvCxnSpPr>
            <p:nvPr/>
          </p:nvCxnSpPr>
          <p:spPr bwMode="auto">
            <a:xfrm flipH="1">
              <a:off x="4013200" y="5900316"/>
              <a:ext cx="304800" cy="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" name="Straight Connector 131"/>
            <p:cNvCxnSpPr>
              <a:stCxn id="133" idx="5"/>
              <a:endCxn id="134" idx="0"/>
            </p:cNvCxnSpPr>
            <p:nvPr/>
          </p:nvCxnSpPr>
          <p:spPr bwMode="auto">
            <a:xfrm>
              <a:off x="4733774" y="5282320"/>
              <a:ext cx="498626" cy="54179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3" name="Oval 132"/>
            <p:cNvSpPr/>
            <p:nvPr/>
          </p:nvSpPr>
          <p:spPr bwMode="auto">
            <a:xfrm rot="1070918">
              <a:off x="4622800" y="5138316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5156200" y="5824116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5537200" y="5595516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4318000" y="5824116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pic>
          <p:nvPicPr>
            <p:cNvPr id="159" name="Picture 158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0566" y="4958232"/>
              <a:ext cx="431800" cy="3302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304303" y="4934140"/>
            <a:ext cx="1752600" cy="1371600"/>
            <a:chOff x="2008635" y="4934140"/>
            <a:chExt cx="1752600" cy="1371600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2008635" y="4934140"/>
              <a:ext cx="1752600" cy="1371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366FF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79" name="Straight Connector 78"/>
            <p:cNvCxnSpPr>
              <a:stCxn id="86" idx="7"/>
              <a:endCxn id="87" idx="3"/>
            </p:cNvCxnSpPr>
            <p:nvPr/>
          </p:nvCxnSpPr>
          <p:spPr bwMode="auto">
            <a:xfrm flipV="1">
              <a:off x="2443517" y="5273714"/>
              <a:ext cx="183114" cy="139944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Straight Connector 79"/>
            <p:cNvCxnSpPr>
              <a:stCxn id="87" idx="7"/>
              <a:endCxn id="88" idx="2"/>
            </p:cNvCxnSpPr>
            <p:nvPr/>
          </p:nvCxnSpPr>
          <p:spPr bwMode="auto">
            <a:xfrm flipV="1">
              <a:off x="2762239" y="5086540"/>
              <a:ext cx="236996" cy="11762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Straight Connector 80"/>
            <p:cNvCxnSpPr>
              <a:stCxn id="94" idx="1"/>
              <a:endCxn id="88" idx="6"/>
            </p:cNvCxnSpPr>
            <p:nvPr/>
          </p:nvCxnSpPr>
          <p:spPr bwMode="auto">
            <a:xfrm flipH="1" flipV="1">
              <a:off x="3151635" y="5086540"/>
              <a:ext cx="250918" cy="1747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Straight Connector 81"/>
            <p:cNvCxnSpPr>
              <a:stCxn id="93" idx="0"/>
              <a:endCxn id="94" idx="5"/>
            </p:cNvCxnSpPr>
            <p:nvPr/>
          </p:nvCxnSpPr>
          <p:spPr bwMode="auto">
            <a:xfrm flipH="1" flipV="1">
              <a:off x="3510317" y="5369022"/>
              <a:ext cx="98518" cy="2509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Connector 82"/>
            <p:cNvCxnSpPr>
              <a:stCxn id="94" idx="2"/>
              <a:endCxn id="86" idx="6"/>
            </p:cNvCxnSpPr>
            <p:nvPr/>
          </p:nvCxnSpPr>
          <p:spPr bwMode="auto">
            <a:xfrm flipH="1">
              <a:off x="2465835" y="5315140"/>
              <a:ext cx="914400" cy="1524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Straight Connector 83"/>
            <p:cNvCxnSpPr>
              <a:stCxn id="92" idx="4"/>
            </p:cNvCxnSpPr>
            <p:nvPr/>
          </p:nvCxnSpPr>
          <p:spPr bwMode="auto">
            <a:xfrm>
              <a:off x="3227835" y="600094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/>
            <p:cNvCxnSpPr>
              <a:stCxn id="95" idx="0"/>
              <a:endCxn id="86" idx="4"/>
            </p:cNvCxnSpPr>
            <p:nvPr/>
          </p:nvCxnSpPr>
          <p:spPr bwMode="auto">
            <a:xfrm flipV="1">
              <a:off x="2389635" y="5543740"/>
              <a:ext cx="0" cy="30480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6" name="Oval 85"/>
            <p:cNvSpPr/>
            <p:nvPr/>
          </p:nvSpPr>
          <p:spPr bwMode="auto">
            <a:xfrm>
              <a:off x="2313435" y="539134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 rot="1070918">
              <a:off x="2618235" y="516274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2999235" y="501034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cxnSp>
          <p:nvCxnSpPr>
            <p:cNvPr id="89" name="Straight Connector 88"/>
            <p:cNvCxnSpPr>
              <a:stCxn id="95" idx="2"/>
            </p:cNvCxnSpPr>
            <p:nvPr/>
          </p:nvCxnSpPr>
          <p:spPr bwMode="auto">
            <a:xfrm flipH="1">
              <a:off x="2008635" y="5924740"/>
              <a:ext cx="304800" cy="0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Straight Connector 89"/>
            <p:cNvCxnSpPr>
              <a:stCxn id="93" idx="3"/>
              <a:endCxn id="92" idx="7"/>
            </p:cNvCxnSpPr>
            <p:nvPr/>
          </p:nvCxnSpPr>
          <p:spPr bwMode="auto">
            <a:xfrm flipH="1">
              <a:off x="3281717" y="5750022"/>
              <a:ext cx="273236" cy="120836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Straight Connector 90"/>
            <p:cNvCxnSpPr>
              <a:stCxn id="94" idx="3"/>
              <a:endCxn id="92" idx="0"/>
            </p:cNvCxnSpPr>
            <p:nvPr/>
          </p:nvCxnSpPr>
          <p:spPr bwMode="auto">
            <a:xfrm flipH="1">
              <a:off x="3227835" y="5369022"/>
              <a:ext cx="174718" cy="479518"/>
            </a:xfrm>
            <a:prstGeom prst="line">
              <a:avLst/>
            </a:prstGeom>
            <a:solidFill>
              <a:srgbClr val="6C747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" name="Oval 91"/>
            <p:cNvSpPr/>
            <p:nvPr/>
          </p:nvSpPr>
          <p:spPr bwMode="auto">
            <a:xfrm>
              <a:off x="3151635" y="584854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3532635" y="561994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3380235" y="523894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2313435" y="5848540"/>
              <a:ext cx="152400" cy="152400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00009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 smtClean="0">
                <a:ln>
                  <a:solidFill>
                    <a:srgbClr val="FF3212"/>
                  </a:solidFill>
                </a:ln>
                <a:solidFill>
                  <a:srgbClr val="3366FF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pic>
          <p:nvPicPr>
            <p:cNvPr id="160" name="Picture 159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2197" y="4976798"/>
              <a:ext cx="431800" cy="330200"/>
            </a:xfrm>
            <a:prstGeom prst="rect">
              <a:avLst/>
            </a:prstGeom>
          </p:spPr>
        </p:pic>
      </p:grpSp>
      <p:graphicFrame>
        <p:nvGraphicFramePr>
          <p:cNvPr id="161" name="Table 160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47764109"/>
              </p:ext>
            </p:extLst>
          </p:nvPr>
        </p:nvGraphicFramePr>
        <p:xfrm>
          <a:off x="7520907" y="2766925"/>
          <a:ext cx="1069845" cy="1069845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52835"/>
                <a:gridCol w="152835"/>
                <a:gridCol w="152835"/>
                <a:gridCol w="152835"/>
                <a:gridCol w="152835"/>
                <a:gridCol w="152835"/>
                <a:gridCol w="152835"/>
              </a:tblGrid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7472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74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74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2" name="Table 16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685994893"/>
              </p:ext>
            </p:extLst>
          </p:nvPr>
        </p:nvGraphicFramePr>
        <p:xfrm>
          <a:off x="609484" y="2807632"/>
          <a:ext cx="1069845" cy="1069845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52835"/>
                <a:gridCol w="152835"/>
                <a:gridCol w="152835"/>
                <a:gridCol w="152835"/>
                <a:gridCol w="152835"/>
                <a:gridCol w="152835"/>
                <a:gridCol w="152835"/>
              </a:tblGrid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74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74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</a:tr>
              <a:tr h="152835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14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44191" marR="44191" marT="22095" marB="2209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 bwMode="auto">
          <a:xfrm>
            <a:off x="4143597" y="2344684"/>
            <a:ext cx="2075869" cy="4046209"/>
          </a:xfrm>
          <a:prstGeom prst="roundRect">
            <a:avLst/>
          </a:prstGeom>
          <a:noFill/>
          <a:ln w="19050" cmpd="sng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63" name="Rounded Rectangle 162"/>
          <p:cNvSpPr/>
          <p:nvPr/>
        </p:nvSpPr>
        <p:spPr bwMode="auto">
          <a:xfrm>
            <a:off x="7318457" y="2636629"/>
            <a:ext cx="1449038" cy="3150672"/>
          </a:xfrm>
          <a:prstGeom prst="roundRect">
            <a:avLst/>
          </a:prstGeom>
          <a:noFill/>
          <a:ln w="19050" cmpd="sng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64" name="Rounded Rectangle 163"/>
          <p:cNvSpPr/>
          <p:nvPr/>
        </p:nvSpPr>
        <p:spPr bwMode="auto">
          <a:xfrm>
            <a:off x="2277114" y="2677335"/>
            <a:ext cx="1449038" cy="3150672"/>
          </a:xfrm>
          <a:prstGeom prst="roundRect">
            <a:avLst/>
          </a:prstGeom>
          <a:noFill/>
          <a:ln w="19050" cmpd="sng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65" name="Rounded Rectangle 164"/>
          <p:cNvSpPr/>
          <p:nvPr/>
        </p:nvSpPr>
        <p:spPr bwMode="auto">
          <a:xfrm>
            <a:off x="418770" y="2677335"/>
            <a:ext cx="1449038" cy="3150672"/>
          </a:xfrm>
          <a:prstGeom prst="roundRect">
            <a:avLst/>
          </a:prstGeom>
          <a:noFill/>
          <a:ln w="19050" cmpd="sng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smtClean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7320367" y="1062473"/>
            <a:ext cx="1201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Topological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714385" y="1060190"/>
            <a:ext cx="767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Metric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23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25</a:t>
            </a:fld>
            <a:endParaRPr lang="en-US">
              <a:solidFill>
                <a:srgbClr val="41414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0031" y="152400"/>
            <a:ext cx="8643938" cy="839391"/>
          </a:xfrm>
        </p:spPr>
        <p:txBody>
          <a:bodyPr/>
          <a:lstStyle/>
          <a:p>
            <a:pPr lvl="0"/>
            <a:r>
              <a:rPr lang="en-US" kern="1200" dirty="0" smtClean="0">
                <a:solidFill>
                  <a:srgbClr val="414141"/>
                </a:solidFill>
                <a:latin typeface="Gill Sans Light" charset="0"/>
                <a:ea typeface="Gill Sans Light" charset="0"/>
                <a:cs typeface="Gill Sans Light" charset="0"/>
              </a:rPr>
              <a:t>Posterior over Semantic Graphs</a:t>
            </a:r>
            <a:endParaRPr lang="en-US" sz="4000" kern="1200" dirty="0">
              <a:solidFill>
                <a:srgbClr val="41414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87170" y="2514600"/>
            <a:ext cx="156966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Dirichlet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2785183" y="3301062"/>
            <a:ext cx="3704247" cy="2983995"/>
            <a:chOff x="2785183" y="3301062"/>
            <a:chExt cx="3704247" cy="2983995"/>
          </a:xfrm>
        </p:grpSpPr>
        <p:grpSp>
          <p:nvGrpSpPr>
            <p:cNvPr id="13" name="Group 12"/>
            <p:cNvGrpSpPr/>
            <p:nvPr/>
          </p:nvGrpSpPr>
          <p:grpSpPr>
            <a:xfrm>
              <a:off x="2785183" y="3480426"/>
              <a:ext cx="3583695" cy="2804631"/>
              <a:chOff x="2247899" y="3733800"/>
              <a:chExt cx="1752600" cy="1371600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2247899" y="3733800"/>
                <a:ext cx="1752600" cy="13716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3366FF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 smtClean="0">
                  <a:ln>
                    <a:noFill/>
                  </a:ln>
                  <a:solidFill>
                    <a:srgbClr val="414141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cxnSp>
            <p:nvCxnSpPr>
              <p:cNvPr id="15" name="Straight Connector 14"/>
              <p:cNvCxnSpPr>
                <a:stCxn id="22" idx="7"/>
                <a:endCxn id="23" idx="3"/>
              </p:cNvCxnSpPr>
              <p:nvPr/>
            </p:nvCxnSpPr>
            <p:spPr bwMode="auto">
              <a:xfrm flipV="1">
                <a:off x="2682781" y="4073374"/>
                <a:ext cx="183114" cy="139944"/>
              </a:xfrm>
              <a:prstGeom prst="line">
                <a:avLst/>
              </a:prstGeom>
              <a:solidFill>
                <a:srgbClr val="6C7472"/>
              </a:solidFill>
              <a:ln w="254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>
                <a:stCxn id="23" idx="7"/>
                <a:endCxn id="24" idx="2"/>
              </p:cNvCxnSpPr>
              <p:nvPr/>
            </p:nvCxnSpPr>
            <p:spPr bwMode="auto">
              <a:xfrm flipV="1">
                <a:off x="3001503" y="3886200"/>
                <a:ext cx="236996" cy="117626"/>
              </a:xfrm>
              <a:prstGeom prst="line">
                <a:avLst/>
              </a:prstGeom>
              <a:solidFill>
                <a:srgbClr val="6C7472"/>
              </a:solidFill>
              <a:ln w="254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>
                <a:stCxn id="30" idx="1"/>
                <a:endCxn id="24" idx="6"/>
              </p:cNvCxnSpPr>
              <p:nvPr/>
            </p:nvCxnSpPr>
            <p:spPr bwMode="auto">
              <a:xfrm flipH="1" flipV="1">
                <a:off x="3390899" y="3886200"/>
                <a:ext cx="250918" cy="174718"/>
              </a:xfrm>
              <a:prstGeom prst="line">
                <a:avLst/>
              </a:prstGeom>
              <a:solidFill>
                <a:srgbClr val="6C7472"/>
              </a:solidFill>
              <a:ln w="254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>
                <a:stCxn id="29" idx="0"/>
                <a:endCxn id="30" idx="5"/>
              </p:cNvCxnSpPr>
              <p:nvPr/>
            </p:nvCxnSpPr>
            <p:spPr bwMode="auto">
              <a:xfrm flipH="1" flipV="1">
                <a:off x="3749581" y="4168682"/>
                <a:ext cx="98518" cy="250918"/>
              </a:xfrm>
              <a:prstGeom prst="line">
                <a:avLst/>
              </a:prstGeom>
              <a:solidFill>
                <a:srgbClr val="6C7472"/>
              </a:solidFill>
              <a:ln w="254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/>
              <p:cNvCxnSpPr>
                <a:stCxn id="30" idx="2"/>
                <a:endCxn id="22" idx="6"/>
              </p:cNvCxnSpPr>
              <p:nvPr/>
            </p:nvCxnSpPr>
            <p:spPr bwMode="auto">
              <a:xfrm flipH="1">
                <a:off x="2705099" y="4114800"/>
                <a:ext cx="914400" cy="152400"/>
              </a:xfrm>
              <a:prstGeom prst="line">
                <a:avLst/>
              </a:prstGeom>
              <a:solidFill>
                <a:srgbClr val="6C7472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>
                <a:stCxn id="28" idx="4"/>
              </p:cNvCxnSpPr>
              <p:nvPr/>
            </p:nvCxnSpPr>
            <p:spPr bwMode="auto">
              <a:xfrm>
                <a:off x="3467099" y="4800600"/>
                <a:ext cx="0" cy="304800"/>
              </a:xfrm>
              <a:prstGeom prst="line">
                <a:avLst/>
              </a:prstGeom>
              <a:solidFill>
                <a:srgbClr val="6C7472"/>
              </a:solidFill>
              <a:ln w="254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>
                <a:stCxn id="31" idx="0"/>
                <a:endCxn id="22" idx="4"/>
              </p:cNvCxnSpPr>
              <p:nvPr/>
            </p:nvCxnSpPr>
            <p:spPr bwMode="auto">
              <a:xfrm flipV="1">
                <a:off x="2628899" y="4343400"/>
                <a:ext cx="0" cy="304800"/>
              </a:xfrm>
              <a:prstGeom prst="line">
                <a:avLst/>
              </a:prstGeom>
              <a:solidFill>
                <a:srgbClr val="6C7472"/>
              </a:solidFill>
              <a:ln w="254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2" name="Oval 21"/>
              <p:cNvSpPr/>
              <p:nvPr/>
            </p:nvSpPr>
            <p:spPr bwMode="auto">
              <a:xfrm>
                <a:off x="2552699" y="4191000"/>
                <a:ext cx="152400" cy="152400"/>
              </a:xfrm>
              <a:prstGeom prst="ellipse">
                <a:avLst/>
              </a:prstGeom>
              <a:solidFill>
                <a:srgbClr val="3366FF"/>
              </a:solidFill>
              <a:ln w="25400">
                <a:solidFill>
                  <a:srgbClr val="00009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 smtClean="0">
                  <a:ln>
                    <a:solidFill>
                      <a:srgbClr val="FF3212"/>
                    </a:solidFill>
                  </a:ln>
                  <a:solidFill>
                    <a:srgbClr val="3366FF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 rot="1070918">
                <a:off x="2857499" y="3962400"/>
                <a:ext cx="152400" cy="152400"/>
              </a:xfrm>
              <a:prstGeom prst="ellipse">
                <a:avLst/>
              </a:prstGeom>
              <a:solidFill>
                <a:srgbClr val="3366FF"/>
              </a:solidFill>
              <a:ln w="25400">
                <a:solidFill>
                  <a:srgbClr val="00009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 smtClean="0">
                  <a:ln>
                    <a:solidFill>
                      <a:srgbClr val="FF3212"/>
                    </a:solidFill>
                  </a:ln>
                  <a:solidFill>
                    <a:srgbClr val="3366FF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3238499" y="3810000"/>
                <a:ext cx="152400" cy="152400"/>
              </a:xfrm>
              <a:prstGeom prst="ellipse">
                <a:avLst/>
              </a:prstGeom>
              <a:solidFill>
                <a:srgbClr val="3366FF"/>
              </a:solidFill>
              <a:ln w="25400">
                <a:solidFill>
                  <a:srgbClr val="00009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 smtClean="0">
                  <a:ln>
                    <a:solidFill>
                      <a:srgbClr val="FF3212"/>
                    </a:solidFill>
                  </a:ln>
                  <a:solidFill>
                    <a:srgbClr val="3366FF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cxnSp>
            <p:nvCxnSpPr>
              <p:cNvPr id="25" name="Straight Connector 24"/>
              <p:cNvCxnSpPr>
                <a:stCxn id="31" idx="2"/>
              </p:cNvCxnSpPr>
              <p:nvPr/>
            </p:nvCxnSpPr>
            <p:spPr bwMode="auto">
              <a:xfrm flipH="1">
                <a:off x="2247899" y="4724400"/>
                <a:ext cx="304800" cy="0"/>
              </a:xfrm>
              <a:prstGeom prst="line">
                <a:avLst/>
              </a:prstGeom>
              <a:solidFill>
                <a:srgbClr val="6C7472"/>
              </a:solidFill>
              <a:ln w="254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/>
              <p:cNvCxnSpPr>
                <a:stCxn id="29" idx="3"/>
                <a:endCxn id="28" idx="7"/>
              </p:cNvCxnSpPr>
              <p:nvPr/>
            </p:nvCxnSpPr>
            <p:spPr bwMode="auto">
              <a:xfrm flipH="1">
                <a:off x="3520981" y="4549682"/>
                <a:ext cx="273236" cy="120836"/>
              </a:xfrm>
              <a:prstGeom prst="line">
                <a:avLst/>
              </a:prstGeom>
              <a:solidFill>
                <a:srgbClr val="6C7472"/>
              </a:solidFill>
              <a:ln w="254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/>
              <p:cNvCxnSpPr>
                <a:stCxn id="30" idx="3"/>
                <a:endCxn id="28" idx="0"/>
              </p:cNvCxnSpPr>
              <p:nvPr/>
            </p:nvCxnSpPr>
            <p:spPr bwMode="auto">
              <a:xfrm flipH="1">
                <a:off x="3467099" y="4168682"/>
                <a:ext cx="174718" cy="479518"/>
              </a:xfrm>
              <a:prstGeom prst="line">
                <a:avLst/>
              </a:prstGeom>
              <a:solidFill>
                <a:srgbClr val="6C7472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8" name="Oval 27"/>
              <p:cNvSpPr/>
              <p:nvPr/>
            </p:nvSpPr>
            <p:spPr bwMode="auto">
              <a:xfrm>
                <a:off x="3390899" y="4648200"/>
                <a:ext cx="152400" cy="152400"/>
              </a:xfrm>
              <a:prstGeom prst="ellipse">
                <a:avLst/>
              </a:prstGeom>
              <a:solidFill>
                <a:srgbClr val="3366FF"/>
              </a:solidFill>
              <a:ln w="25400">
                <a:solidFill>
                  <a:srgbClr val="00009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 smtClean="0">
                  <a:ln>
                    <a:solidFill>
                      <a:srgbClr val="FF3212"/>
                    </a:solidFill>
                  </a:ln>
                  <a:solidFill>
                    <a:srgbClr val="3366FF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3771899" y="4419600"/>
                <a:ext cx="152400" cy="152400"/>
              </a:xfrm>
              <a:prstGeom prst="ellipse">
                <a:avLst/>
              </a:prstGeom>
              <a:solidFill>
                <a:srgbClr val="3366FF"/>
              </a:solidFill>
              <a:ln w="25400">
                <a:solidFill>
                  <a:srgbClr val="00009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 smtClean="0">
                  <a:ln>
                    <a:solidFill>
                      <a:srgbClr val="FF3212"/>
                    </a:solidFill>
                  </a:ln>
                  <a:solidFill>
                    <a:srgbClr val="3366FF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3619499" y="4038600"/>
                <a:ext cx="152400" cy="152400"/>
              </a:xfrm>
              <a:prstGeom prst="ellipse">
                <a:avLst/>
              </a:prstGeom>
              <a:solidFill>
                <a:srgbClr val="3366FF"/>
              </a:solidFill>
              <a:ln w="25400">
                <a:solidFill>
                  <a:srgbClr val="00009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 smtClean="0">
                  <a:ln>
                    <a:solidFill>
                      <a:srgbClr val="FF3212"/>
                    </a:solidFill>
                  </a:ln>
                  <a:solidFill>
                    <a:srgbClr val="3366FF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2552699" y="4648200"/>
                <a:ext cx="152400" cy="152400"/>
              </a:xfrm>
              <a:prstGeom prst="ellipse">
                <a:avLst/>
              </a:prstGeom>
              <a:solidFill>
                <a:srgbClr val="3366FF"/>
              </a:solidFill>
              <a:ln w="25400">
                <a:solidFill>
                  <a:srgbClr val="00009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 smtClean="0">
                  <a:ln>
                    <a:solidFill>
                      <a:srgbClr val="FF3212"/>
                    </a:solidFill>
                  </a:ln>
                  <a:solidFill>
                    <a:srgbClr val="3366FF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pic>
            <p:nvPicPr>
              <p:cNvPr id="32" name="Picture 31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0477" y="3795713"/>
                <a:ext cx="392723" cy="319087"/>
              </a:xfrm>
              <a:prstGeom prst="rect">
                <a:avLst/>
              </a:prstGeom>
            </p:spPr>
          </p:pic>
        </p:grpSp>
        <p:graphicFrame>
          <p:nvGraphicFramePr>
            <p:cNvPr id="2" name="Chart 1"/>
            <p:cNvGraphicFramePr/>
            <p:nvPr>
              <p:extLst>
                <p:ext uri="{D42A27DB-BD31-4B8C-83A1-F6EECF244321}">
                  <p14:modId xmlns:p14="http://schemas.microsoft.com/office/powerpoint/2010/main" val="2975600124"/>
                </p:ext>
              </p:extLst>
            </p:nvPr>
          </p:nvGraphicFramePr>
          <p:xfrm>
            <a:off x="3168413" y="4083620"/>
            <a:ext cx="787949" cy="9314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33" name="Chart 32"/>
            <p:cNvGraphicFramePr/>
            <p:nvPr>
              <p:extLst>
                <p:ext uri="{D42A27DB-BD31-4B8C-83A1-F6EECF244321}">
                  <p14:modId xmlns:p14="http://schemas.microsoft.com/office/powerpoint/2010/main" val="351134165"/>
                </p:ext>
              </p:extLst>
            </p:nvPr>
          </p:nvGraphicFramePr>
          <p:xfrm>
            <a:off x="5355979" y="3771968"/>
            <a:ext cx="787949" cy="9314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34" name="Chart 33"/>
            <p:cNvGraphicFramePr/>
            <p:nvPr>
              <p:extLst>
                <p:ext uri="{D42A27DB-BD31-4B8C-83A1-F6EECF244321}">
                  <p14:modId xmlns:p14="http://schemas.microsoft.com/office/powerpoint/2010/main" val="2884413426"/>
                </p:ext>
              </p:extLst>
            </p:nvPr>
          </p:nvGraphicFramePr>
          <p:xfrm>
            <a:off x="4865265" y="5015298"/>
            <a:ext cx="787949" cy="9314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35" name="Chart 34"/>
            <p:cNvGraphicFramePr/>
            <p:nvPr>
              <p:extLst>
                <p:ext uri="{D42A27DB-BD31-4B8C-83A1-F6EECF244321}">
                  <p14:modId xmlns:p14="http://schemas.microsoft.com/office/powerpoint/2010/main" val="2444591939"/>
                </p:ext>
              </p:extLst>
            </p:nvPr>
          </p:nvGraphicFramePr>
          <p:xfrm>
            <a:off x="5701481" y="4597809"/>
            <a:ext cx="787949" cy="9314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36" name="Chart 35"/>
            <p:cNvGraphicFramePr/>
            <p:nvPr>
              <p:extLst>
                <p:ext uri="{D42A27DB-BD31-4B8C-83A1-F6EECF244321}">
                  <p14:modId xmlns:p14="http://schemas.microsoft.com/office/powerpoint/2010/main" val="3640628809"/>
                </p:ext>
              </p:extLst>
            </p:nvPr>
          </p:nvGraphicFramePr>
          <p:xfrm>
            <a:off x="4559515" y="3301062"/>
            <a:ext cx="787949" cy="9314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37" name="Chart 36"/>
            <p:cNvGraphicFramePr/>
            <p:nvPr>
              <p:extLst>
                <p:ext uri="{D42A27DB-BD31-4B8C-83A1-F6EECF244321}">
                  <p14:modId xmlns:p14="http://schemas.microsoft.com/office/powerpoint/2010/main" val="690418968"/>
                </p:ext>
              </p:extLst>
            </p:nvPr>
          </p:nvGraphicFramePr>
          <p:xfrm>
            <a:off x="3824583" y="3616287"/>
            <a:ext cx="787949" cy="9314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38" name="Chart 37"/>
            <p:cNvGraphicFramePr/>
            <p:nvPr>
              <p:extLst>
                <p:ext uri="{D42A27DB-BD31-4B8C-83A1-F6EECF244321}">
                  <p14:modId xmlns:p14="http://schemas.microsoft.com/office/powerpoint/2010/main" val="3441514734"/>
                </p:ext>
              </p:extLst>
            </p:nvPr>
          </p:nvGraphicFramePr>
          <p:xfrm>
            <a:off x="3162916" y="5030583"/>
            <a:ext cx="787949" cy="9314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grpSp>
        <p:nvGrpSpPr>
          <p:cNvPr id="39" name="Group 38"/>
          <p:cNvGrpSpPr/>
          <p:nvPr/>
        </p:nvGrpSpPr>
        <p:grpSpPr>
          <a:xfrm>
            <a:off x="363858" y="1558792"/>
            <a:ext cx="8425708" cy="336324"/>
            <a:chOff x="176623" y="2071692"/>
            <a:chExt cx="8425708" cy="33632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alphaModFix amt="29000"/>
            </a:blip>
            <a:stretch>
              <a:fillRect/>
            </a:stretch>
          </p:blipFill>
          <p:spPr>
            <a:xfrm>
              <a:off x="6849070" y="2071692"/>
              <a:ext cx="1753261" cy="32004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>
              <a:alphaModFix amt="30000"/>
            </a:blip>
            <a:stretch>
              <a:fillRect/>
            </a:stretch>
          </p:blipFill>
          <p:spPr>
            <a:xfrm>
              <a:off x="5203032" y="2071692"/>
              <a:ext cx="1614115" cy="32004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164588" y="2087975"/>
              <a:ext cx="2017643" cy="32004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623" y="2087976"/>
              <a:ext cx="2963849" cy="320040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7320367" y="1062473"/>
            <a:ext cx="1201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Topological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14385" y="1060190"/>
            <a:ext cx="767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Metric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09475" y="1060189"/>
            <a:ext cx="1002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Semantic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1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>
              <a:spcBef>
                <a:spcPts val="1000"/>
              </a:spcBef>
            </a:pPr>
            <a:r>
              <a:rPr lang="en-US" dirty="0" smtClean="0"/>
              <a:t>Simple language           vs.      Complex language</a:t>
            </a:r>
          </a:p>
          <a:p>
            <a:pPr>
              <a:spcBef>
                <a:spcPts val="1000"/>
              </a:spcBef>
            </a:pPr>
            <a:endParaRPr lang="en-US" dirty="0"/>
          </a:p>
          <a:p>
            <a:pPr>
              <a:spcBef>
                <a:spcPts val="1000"/>
              </a:spcBef>
            </a:pPr>
            <a:endParaRPr lang="en-US" dirty="0" smtClean="0"/>
          </a:p>
          <a:p>
            <a:pPr>
              <a:spcBef>
                <a:spcPts val="1000"/>
              </a:spcBef>
            </a:pPr>
            <a:endParaRPr lang="en-US" dirty="0"/>
          </a:p>
          <a:p>
            <a:pPr>
              <a:spcBef>
                <a:spcPts val="1000"/>
              </a:spcBef>
            </a:pPr>
            <a:endParaRPr lang="en-US" dirty="0" smtClean="0"/>
          </a:p>
          <a:p>
            <a:pPr>
              <a:spcBef>
                <a:spcPts val="1000"/>
              </a:spcBef>
            </a:pPr>
            <a:endParaRPr lang="en-US" dirty="0" smtClean="0"/>
          </a:p>
          <a:p>
            <a:pPr>
              <a:spcBef>
                <a:spcPts val="1000"/>
              </a:spcBef>
            </a:pPr>
            <a:r>
              <a:rPr lang="en-US" dirty="0" smtClean="0"/>
              <a:t>Simple language expressions contain less uncertainty due to the localized nature of the expressions.</a:t>
            </a:r>
          </a:p>
          <a:p>
            <a:pPr>
              <a:spcBef>
                <a:spcPts val="1000"/>
              </a:spcBef>
            </a:pPr>
            <a:r>
              <a:rPr lang="en-US" dirty="0" smtClean="0"/>
              <a:t>Complex language can have higher uncertainty depending on spoken phrases. </a:t>
            </a:r>
          </a:p>
          <a:p>
            <a:pPr>
              <a:spcBef>
                <a:spcPts val="1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26</a:t>
            </a:fld>
            <a:endParaRPr lang="en-US">
              <a:solidFill>
                <a:srgbClr val="414141"/>
              </a:solidFill>
            </a:endParaRPr>
          </a:p>
        </p:txBody>
      </p:sp>
      <p:pic>
        <p:nvPicPr>
          <p:cNvPr id="9218" name="Picture 2" descr="C:\Users\sachih\Desktop\Dropbox\Presentations\RSS_talk\simple_langu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837267"/>
            <a:ext cx="1725299" cy="25908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achih\Desktop\Dropbox\Presentations\RSS_talk\complex_langu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1067" y="1837267"/>
            <a:ext cx="1828800" cy="263106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58826"/>
      </p:ext>
    </p:extLst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 Language Instances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27</a:t>
            </a:fld>
            <a:endParaRPr lang="en-US">
              <a:solidFill>
                <a:srgbClr val="414141"/>
              </a:solidFill>
            </a:endParaRPr>
          </a:p>
        </p:txBody>
      </p:sp>
      <p:pic>
        <p:nvPicPr>
          <p:cNvPr id="40" name="Picture 2" descr="C:\Users\sachih\Desktop\Dropbox\Presentations\RSS_talk\complex_language_the_cafe_is_near_the_entranc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" t="2737"/>
          <a:stretch/>
        </p:blipFill>
        <p:spPr bwMode="auto">
          <a:xfrm>
            <a:off x="3673280" y="1407537"/>
            <a:ext cx="2102241" cy="3213454"/>
          </a:xfrm>
          <a:prstGeom prst="rect">
            <a:avLst/>
          </a:prstGeom>
          <a:solidFill>
            <a:srgbClr val="FFFFFF"/>
          </a:solidFill>
          <a:ln w="57150">
            <a:solidFill>
              <a:schemeClr val="tx2"/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3848100" y="4876799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“The cafeteria is near the entrance”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 bwMode="auto">
          <a:xfrm>
            <a:off x="4648200" y="3569677"/>
            <a:ext cx="914400" cy="281354"/>
          </a:xfrm>
          <a:prstGeom prst="roundRect">
            <a:avLst/>
          </a:prstGeom>
          <a:solidFill>
            <a:srgbClr val="FF7AFF"/>
          </a:solidFill>
          <a:ln w="1270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Entrance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4648200" y="1844040"/>
            <a:ext cx="1066800" cy="289560"/>
          </a:xfrm>
          <a:prstGeom prst="roundRect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Cafeteria</a:t>
            </a:r>
          </a:p>
        </p:txBody>
      </p:sp>
      <p:pic>
        <p:nvPicPr>
          <p:cNvPr id="35" name="Picture 3" descr="C:\Users\sachih\Desktop\Dropbox\Presentations\RSS_talk\complex_langu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1375787"/>
            <a:ext cx="2286000" cy="3288829"/>
          </a:xfrm>
          <a:prstGeom prst="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838200" y="487679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“The gym is down the hall”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 bwMode="auto">
          <a:xfrm>
            <a:off x="1714500" y="1524000"/>
            <a:ext cx="609600" cy="304800"/>
          </a:xfrm>
          <a:prstGeom prst="round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Hall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2142065" y="2362200"/>
            <a:ext cx="584200" cy="304800"/>
          </a:xfrm>
          <a:prstGeom prst="roundRect">
            <a:avLst/>
          </a:prstGeom>
          <a:solidFill>
            <a:srgbClr val="FF7A00"/>
          </a:solidFill>
          <a:ln w="1270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Gym</a:t>
            </a:r>
          </a:p>
        </p:txBody>
      </p:sp>
      <p:pic>
        <p:nvPicPr>
          <p:cNvPr id="43" name="Picture 3" descr="C:\Users\sachih\Desktop\Dropbox\Presentations\RSS_talk\complex_language_the_hall_is_through_the_entranc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6"/>
          <a:stretch/>
        </p:blipFill>
        <p:spPr bwMode="auto">
          <a:xfrm rot="5400000">
            <a:off x="5960082" y="2035781"/>
            <a:ext cx="3243637" cy="1981199"/>
          </a:xfrm>
          <a:prstGeom prst="rect">
            <a:avLst/>
          </a:prstGeom>
          <a:noFill/>
          <a:ln w="571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705600" y="4876799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“The lobby is through the entrance”</a:t>
            </a:r>
            <a:endParaRPr lang="en-US" dirty="0"/>
          </a:p>
        </p:txBody>
      </p:sp>
      <p:sp>
        <p:nvSpPr>
          <p:cNvPr id="46" name="Rounded Rectangle 45"/>
          <p:cNvSpPr/>
          <p:nvPr/>
        </p:nvSpPr>
        <p:spPr bwMode="auto">
          <a:xfrm>
            <a:off x="6751320" y="3722077"/>
            <a:ext cx="914400" cy="281354"/>
          </a:xfrm>
          <a:prstGeom prst="roundRect">
            <a:avLst/>
          </a:prstGeom>
          <a:solidFill>
            <a:srgbClr val="FF7AFF"/>
          </a:solidFill>
          <a:ln w="1270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Entrance</a:t>
            </a:r>
          </a:p>
        </p:txBody>
      </p:sp>
      <p:sp>
        <p:nvSpPr>
          <p:cNvPr id="48" name="Rounded Rectangle 47"/>
          <p:cNvSpPr/>
          <p:nvPr/>
        </p:nvSpPr>
        <p:spPr bwMode="auto">
          <a:xfrm>
            <a:off x="7543800" y="1524000"/>
            <a:ext cx="723900" cy="281354"/>
          </a:xfrm>
          <a:prstGeom prst="roundRect">
            <a:avLst/>
          </a:prstGeom>
          <a:solidFill>
            <a:srgbClr val="19FF7A"/>
          </a:solidFill>
          <a:ln w="1270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rPr>
              <a:t>Hall</a:t>
            </a:r>
          </a:p>
        </p:txBody>
      </p:sp>
    </p:spTree>
    <p:extLst>
      <p:ext uri="{BB962C8B-B14F-4D97-AF65-F5344CB8AC3E}">
        <p14:creationId xmlns:p14="http://schemas.microsoft.com/office/powerpoint/2010/main" val="33579936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28</a:t>
            </a:fld>
            <a:endParaRPr lang="en-US">
              <a:solidFill>
                <a:srgbClr val="41414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50031" y="1371600"/>
            <a:ext cx="8665369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214305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1pPr>
            <a:lvl2pPr marL="446469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2pPr>
            <a:lvl3pPr marL="714350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3pPr>
            <a:lvl4pPr marL="982231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4pPr>
            <a:lvl5pPr marL="1250112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5pPr>
            <a:lvl6pPr marL="1571569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1893026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2214484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2535941" indent="-214305" algn="l" rtl="0" fontAlgn="base">
              <a:spcBef>
                <a:spcPts val="2672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Non-situated speech &amp; explorative grounding</a:t>
            </a:r>
          </a:p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Reason over generalized descriptions 			     (“Men’s and women’s rooms are on opposite floors”)</a:t>
            </a:r>
          </a:p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Dialog</a:t>
            </a:r>
            <a:endParaRPr lang="en-US" sz="2400" dirty="0">
              <a:solidFill>
                <a:schemeClr val="tx1">
                  <a:lumMod val="75000"/>
                </a:schemeClr>
              </a:solidFill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16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16" y="152400"/>
            <a:ext cx="8817769" cy="839391"/>
          </a:xfrm>
        </p:spPr>
        <p:txBody>
          <a:bodyPr/>
          <a:lstStyle/>
          <a:p>
            <a:r>
              <a:rPr lang="en-US" dirty="0" smtClean="0"/>
              <a:t>Semantic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31" y="1371600"/>
            <a:ext cx="8665369" cy="1966320"/>
          </a:xfrm>
        </p:spPr>
        <p:txBody>
          <a:bodyPr anchor="t"/>
          <a:lstStyle/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Formulate human-centric models of the environment</a:t>
            </a:r>
          </a:p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Existing solutions: Augment SLAM map with semantic layer</a:t>
            </a:r>
          </a:p>
          <a:p>
            <a:pPr marL="536801" lvl="1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Incorporate scene classification and object detection</a:t>
            </a:r>
            <a:r>
              <a:rPr lang="en-US" sz="2400" baseline="30000" dirty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2,3</a:t>
            </a:r>
            <a:endParaRPr lang="en-US" sz="2400" dirty="0">
              <a:solidFill>
                <a:schemeClr val="tx1">
                  <a:lumMod val="75000"/>
                </a:schemeClr>
              </a:solidFill>
              <a:ea typeface="Gill Sans Light" charset="0"/>
              <a:cs typeface="Gill Sans Light" charset="0"/>
            </a:endParaRPr>
          </a:p>
          <a:p>
            <a:pPr marL="536801" lvl="1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Information flows up from the metric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layer, not down</a:t>
            </a:r>
            <a:endParaRPr lang="en-US" sz="2400" dirty="0">
              <a:solidFill>
                <a:schemeClr val="tx1">
                  <a:lumMod val="75000"/>
                </a:schemeClr>
              </a:solidFill>
              <a:ea typeface="Gill Sans Light" charset="0"/>
              <a:cs typeface="Gill Sans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3</a:t>
            </a:fld>
            <a:endParaRPr lang="en-US">
              <a:solidFill>
                <a:srgbClr val="414141"/>
              </a:solidFill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2953258" y="3503228"/>
            <a:ext cx="4268754" cy="2829043"/>
            <a:chOff x="4711642" y="3788172"/>
            <a:chExt cx="4268754" cy="2829043"/>
          </a:xfrm>
        </p:grpSpPr>
        <p:sp>
          <p:nvSpPr>
            <p:cNvPr id="8" name="Rectangle 7"/>
            <p:cNvSpPr/>
            <p:nvPr/>
          </p:nvSpPr>
          <p:spPr>
            <a:xfrm>
              <a:off x="8104192" y="5878917"/>
              <a:ext cx="72071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dirty="0" smtClean="0">
                  <a:solidFill>
                    <a:srgbClr val="000000"/>
                  </a:solidFill>
                  <a:ea typeface="Gill Sans Light" charset="0"/>
                  <a:cs typeface="Gill Sans Light" charset="0"/>
                </a:rPr>
                <a:t> Metric</a:t>
              </a:r>
              <a:endParaRPr lang="en-US" sz="1500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48706" y="5007841"/>
              <a:ext cx="1031690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2880" indent="-304637">
                <a:spcBef>
                  <a:spcPts val="2000"/>
                </a:spcBef>
                <a:buClr>
                  <a:srgbClr val="000000"/>
                </a:buClr>
                <a:buSzPct val="81000"/>
              </a:pPr>
              <a:r>
                <a:rPr lang="en-US" sz="1500" b="1" dirty="0" smtClean="0">
                  <a:solidFill>
                    <a:srgbClr val="000000"/>
                  </a:solidFill>
                  <a:ea typeface="Gill Sans Light" charset="0"/>
                  <a:cs typeface="Gill Sans Light" charset="0"/>
                </a:rPr>
                <a:t>Topological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31455" y="4201453"/>
              <a:ext cx="86619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2880" indent="-304637">
                <a:spcBef>
                  <a:spcPts val="2000"/>
                </a:spcBef>
                <a:buClr>
                  <a:srgbClr val="000000"/>
                </a:buClr>
                <a:buSzPct val="81000"/>
              </a:pPr>
              <a:r>
                <a:rPr lang="en-US" sz="1500" b="1" dirty="0" smtClean="0">
                  <a:solidFill>
                    <a:srgbClr val="000000"/>
                  </a:solidFill>
                  <a:ea typeface="Gill Sans Light" charset="0"/>
                  <a:cs typeface="Gill Sans Light" charset="0"/>
                </a:rPr>
                <a:t>Semantic</a:t>
              </a:r>
            </a:p>
          </p:txBody>
        </p:sp>
        <p:pic>
          <p:nvPicPr>
            <p:cNvPr id="11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6387757" y="5176038"/>
              <a:ext cx="1159637" cy="1722718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scene3d>
              <a:camera prst="orthographicFront">
                <a:rot lat="1500000" lon="4200000" rev="21599947"/>
              </a:camera>
              <a:lightRig rig="threePt" dir="t"/>
            </a:scene3d>
          </p:spPr>
        </p:pic>
        <p:grpSp>
          <p:nvGrpSpPr>
            <p:cNvPr id="12" name="Group 26"/>
            <p:cNvGrpSpPr>
              <a:grpSpLocks noChangeAspect="1"/>
            </p:cNvGrpSpPr>
            <p:nvPr/>
          </p:nvGrpSpPr>
          <p:grpSpPr bwMode="auto">
            <a:xfrm rot="16200000">
              <a:off x="6386816" y="4339526"/>
              <a:ext cx="1161518" cy="1728216"/>
              <a:chOff x="-80" y="0"/>
              <a:chExt cx="803" cy="1136"/>
            </a:xfrm>
            <a:scene3d>
              <a:camera prst="orthographicFront">
                <a:rot lat="1500000" lon="4200000" rev="0"/>
              </a:camera>
              <a:lightRig rig="threePt" dir="t"/>
            </a:scene3d>
          </p:grpSpPr>
          <p:grpSp>
            <p:nvGrpSpPr>
              <p:cNvPr id="13" name="Group 24"/>
              <p:cNvGrpSpPr>
                <a:grpSpLocks/>
              </p:cNvGrpSpPr>
              <p:nvPr/>
            </p:nvGrpSpPr>
            <p:grpSpPr bwMode="auto">
              <a:xfrm>
                <a:off x="-25" y="91"/>
                <a:ext cx="681" cy="957"/>
                <a:chOff x="-105" y="-5"/>
                <a:chExt cx="681" cy="957"/>
              </a:xfrm>
            </p:grpSpPr>
            <p:sp>
              <p:nvSpPr>
                <p:cNvPr id="15" name="Oval 17"/>
                <p:cNvSpPr>
                  <a:spLocks/>
                </p:cNvSpPr>
                <p:nvPr/>
              </p:nvSpPr>
              <p:spPr bwMode="auto">
                <a:xfrm>
                  <a:off x="361" y="-5"/>
                  <a:ext cx="215" cy="2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" name="Oval 18"/>
                <p:cNvSpPr>
                  <a:spLocks/>
                </p:cNvSpPr>
                <p:nvPr/>
              </p:nvSpPr>
              <p:spPr bwMode="auto">
                <a:xfrm>
                  <a:off x="138" y="360"/>
                  <a:ext cx="215" cy="2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" name="Oval 19"/>
                <p:cNvSpPr>
                  <a:spLocks/>
                </p:cNvSpPr>
                <p:nvPr/>
              </p:nvSpPr>
              <p:spPr bwMode="auto">
                <a:xfrm>
                  <a:off x="138" y="752"/>
                  <a:ext cx="215" cy="2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" name="Oval 20"/>
                <p:cNvSpPr>
                  <a:spLocks/>
                </p:cNvSpPr>
                <p:nvPr/>
              </p:nvSpPr>
              <p:spPr bwMode="auto">
                <a:xfrm>
                  <a:off x="-105" y="120"/>
                  <a:ext cx="215" cy="200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" name="Line 21"/>
                <p:cNvSpPr>
                  <a:spLocks noChangeShapeType="1"/>
                </p:cNvSpPr>
                <p:nvPr/>
              </p:nvSpPr>
              <p:spPr bwMode="auto">
                <a:xfrm>
                  <a:off x="247" y="552"/>
                  <a:ext cx="0" cy="207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" name="Line 22"/>
                <p:cNvSpPr>
                  <a:spLocks noChangeShapeType="1"/>
                </p:cNvSpPr>
                <p:nvPr/>
              </p:nvSpPr>
              <p:spPr bwMode="auto">
                <a:xfrm>
                  <a:off x="63" y="296"/>
                  <a:ext cx="106" cy="93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" name="Line 2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301" y="185"/>
                  <a:ext cx="137" cy="18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14" name="Rectangle 25"/>
              <p:cNvSpPr>
                <a:spLocks/>
              </p:cNvSpPr>
              <p:nvPr/>
            </p:nvSpPr>
            <p:spPr bwMode="auto">
              <a:xfrm>
                <a:off x="-80" y="0"/>
                <a:ext cx="803" cy="1136"/>
              </a:xfrm>
              <a:prstGeom prst="rect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6103467" y="3788172"/>
              <a:ext cx="1785474" cy="1161518"/>
              <a:chOff x="6103467" y="3900237"/>
              <a:chExt cx="1785474" cy="1161518"/>
            </a:xfrm>
          </p:grpSpPr>
          <p:sp>
            <p:nvSpPr>
              <p:cNvPr id="23" name="Rectangle 27"/>
              <p:cNvSpPr>
                <a:spLocks/>
              </p:cNvSpPr>
              <p:nvPr/>
            </p:nvSpPr>
            <p:spPr bwMode="auto">
              <a:xfrm>
                <a:off x="6684232" y="4482490"/>
                <a:ext cx="401806" cy="192367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ea typeface="Gill Sans Light" charset="0"/>
                    <a:cs typeface="Gill Sans Light" charset="0"/>
                  </a:rPr>
                  <a:t>lobby</a:t>
                </a:r>
              </a:p>
            </p:txBody>
          </p:sp>
          <p:sp>
            <p:nvSpPr>
              <p:cNvPr id="24" name="Rectangle 28"/>
              <p:cNvSpPr>
                <a:spLocks/>
              </p:cNvSpPr>
              <p:nvPr/>
            </p:nvSpPr>
            <p:spPr bwMode="auto">
              <a:xfrm>
                <a:off x="6818480" y="4232822"/>
                <a:ext cx="457873" cy="18466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ea typeface="Gill Sans Light" charset="0"/>
                    <a:cs typeface="Gill Sans Light" charset="0"/>
                  </a:rPr>
                  <a:t>hallway</a:t>
                </a:r>
              </a:p>
            </p:txBody>
          </p:sp>
          <p:sp>
            <p:nvSpPr>
              <p:cNvPr id="26" name="Rectangle 30"/>
              <p:cNvSpPr>
                <a:spLocks/>
              </p:cNvSpPr>
              <p:nvPr/>
            </p:nvSpPr>
            <p:spPr bwMode="auto">
              <a:xfrm>
                <a:off x="7417755" y="4234971"/>
                <a:ext cx="471186" cy="18466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ea typeface="Gill Sans Light" charset="0"/>
                    <a:cs typeface="Gill Sans Light" charset="0"/>
                  </a:rPr>
                  <a:t>kitchen</a:t>
                </a:r>
                <a:endParaRPr lang="en-US" sz="1200" dirty="0">
                  <a:solidFill>
                    <a:srgbClr val="000000"/>
                  </a:solidFill>
                  <a:ea typeface="Gill Sans Light" charset="0"/>
                  <a:cs typeface="Gill Sans Light" charset="0"/>
                </a:endParaRPr>
              </a:p>
            </p:txBody>
          </p:sp>
          <p:grpSp>
            <p:nvGrpSpPr>
              <p:cNvPr id="66" name="Group 26"/>
              <p:cNvGrpSpPr>
                <a:grpSpLocks noChangeAspect="1"/>
              </p:cNvGrpSpPr>
              <p:nvPr/>
            </p:nvGrpSpPr>
            <p:grpSpPr bwMode="auto">
              <a:xfrm rot="16200000">
                <a:off x="6386816" y="3616888"/>
                <a:ext cx="1161518" cy="1728216"/>
                <a:chOff x="-80" y="0"/>
                <a:chExt cx="803" cy="1136"/>
              </a:xfrm>
              <a:scene3d>
                <a:camera prst="orthographicFront">
                  <a:rot lat="1500000" lon="4200000" rev="0"/>
                </a:camera>
                <a:lightRig rig="threePt" dir="t"/>
              </a:scene3d>
            </p:grpSpPr>
            <p:grpSp>
              <p:nvGrpSpPr>
                <p:cNvPr id="67" name="Group 24"/>
                <p:cNvGrpSpPr>
                  <a:grpSpLocks/>
                </p:cNvGrpSpPr>
                <p:nvPr/>
              </p:nvGrpSpPr>
              <p:grpSpPr bwMode="auto">
                <a:xfrm>
                  <a:off x="-25" y="91"/>
                  <a:ext cx="681" cy="957"/>
                  <a:chOff x="-105" y="-5"/>
                  <a:chExt cx="681" cy="957"/>
                </a:xfrm>
              </p:grpSpPr>
              <p:sp>
                <p:nvSpPr>
                  <p:cNvPr id="69" name="Oval 17"/>
                  <p:cNvSpPr>
                    <a:spLocks/>
                  </p:cNvSpPr>
                  <p:nvPr/>
                </p:nvSpPr>
                <p:spPr bwMode="auto">
                  <a:xfrm>
                    <a:off x="361" y="-5"/>
                    <a:ext cx="215" cy="2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0" name="Oval 18"/>
                  <p:cNvSpPr>
                    <a:spLocks/>
                  </p:cNvSpPr>
                  <p:nvPr/>
                </p:nvSpPr>
                <p:spPr bwMode="auto">
                  <a:xfrm>
                    <a:off x="138" y="360"/>
                    <a:ext cx="215" cy="200"/>
                  </a:xfrm>
                  <a:prstGeom prst="ellipse">
                    <a:avLst/>
                  </a:prstGeom>
                  <a:solidFill>
                    <a:srgbClr val="EEBF12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71" name="Oval 19"/>
                  <p:cNvSpPr>
                    <a:spLocks/>
                  </p:cNvSpPr>
                  <p:nvPr/>
                </p:nvSpPr>
                <p:spPr bwMode="auto">
                  <a:xfrm>
                    <a:off x="138" y="752"/>
                    <a:ext cx="215" cy="200"/>
                  </a:xfrm>
                  <a:prstGeom prst="ellipse">
                    <a:avLst/>
                  </a:prstGeom>
                  <a:solidFill>
                    <a:srgbClr val="00FF80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72" name="Oval 20"/>
                  <p:cNvSpPr>
                    <a:spLocks/>
                  </p:cNvSpPr>
                  <p:nvPr/>
                </p:nvSpPr>
                <p:spPr bwMode="auto">
                  <a:xfrm>
                    <a:off x="-105" y="120"/>
                    <a:ext cx="215" cy="200"/>
                  </a:xfrm>
                  <a:prstGeom prst="ellipse">
                    <a:avLst/>
                  </a:prstGeom>
                  <a:solidFill>
                    <a:srgbClr val="660066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73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47" y="552"/>
                    <a:ext cx="0" cy="207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7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63" y="296"/>
                    <a:ext cx="106" cy="9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75" name="Line 23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301" y="185"/>
                    <a:ext cx="137" cy="18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8" name="Rectangle 25"/>
                <p:cNvSpPr>
                  <a:spLocks/>
                </p:cNvSpPr>
                <p:nvPr/>
              </p:nvSpPr>
              <p:spPr bwMode="auto">
                <a:xfrm>
                  <a:off x="-80" y="0"/>
                  <a:ext cx="803" cy="1136"/>
                </a:xfrm>
                <a:prstGeom prst="rect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" b="99633" l="4471" r="991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7535" y="5744883"/>
              <a:ext cx="425291" cy="583034"/>
            </a:xfrm>
            <a:prstGeom prst="rect">
              <a:avLst/>
            </a:prstGeom>
          </p:spPr>
        </p:pic>
        <p:cxnSp>
          <p:nvCxnSpPr>
            <p:cNvPr id="82" name="Straight Arrow Connector 81"/>
            <p:cNvCxnSpPr/>
            <p:nvPr/>
          </p:nvCxnSpPr>
          <p:spPr bwMode="auto">
            <a:xfrm rot="5400000" flipV="1">
              <a:off x="5858938" y="5882342"/>
              <a:ext cx="0" cy="306294"/>
            </a:xfrm>
            <a:prstGeom prst="straightConnector1">
              <a:avLst/>
            </a:prstGeom>
            <a:solidFill>
              <a:srgbClr val="6C7472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Straight Arrow Connector 85"/>
            <p:cNvCxnSpPr/>
            <p:nvPr/>
          </p:nvCxnSpPr>
          <p:spPr bwMode="auto">
            <a:xfrm rot="5400000" flipV="1">
              <a:off x="5858938" y="4211919"/>
              <a:ext cx="0" cy="306294"/>
            </a:xfrm>
            <a:prstGeom prst="straightConnector1">
              <a:avLst/>
            </a:prstGeom>
            <a:solidFill>
              <a:srgbClr val="6C7472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7" name="Picture 86" descr="Untitled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50" b="95000" l="1017" r="99492">
                          <a14:foregroundMark x1="59153" y1="47917" x2="59153" y2="47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1642" y="4191000"/>
              <a:ext cx="863165" cy="351118"/>
            </a:xfrm>
            <a:prstGeom prst="rect">
              <a:avLst/>
            </a:prstGeom>
          </p:spPr>
        </p:pic>
        <p:cxnSp>
          <p:nvCxnSpPr>
            <p:cNvPr id="88" name="Straight Arrow Connector 87"/>
            <p:cNvCxnSpPr/>
            <p:nvPr/>
          </p:nvCxnSpPr>
          <p:spPr bwMode="auto">
            <a:xfrm flipV="1">
              <a:off x="6962589" y="4616826"/>
              <a:ext cx="0" cy="321234"/>
            </a:xfrm>
            <a:prstGeom prst="straightConnector1">
              <a:avLst/>
            </a:prstGeom>
            <a:solidFill>
              <a:srgbClr val="6C747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</p:cxnSp>
        <p:cxnSp>
          <p:nvCxnSpPr>
            <p:cNvPr id="94" name="Straight Arrow Connector 93"/>
            <p:cNvCxnSpPr/>
            <p:nvPr/>
          </p:nvCxnSpPr>
          <p:spPr bwMode="auto">
            <a:xfrm flipV="1">
              <a:off x="6950636" y="5456520"/>
              <a:ext cx="0" cy="321234"/>
            </a:xfrm>
            <a:prstGeom prst="straightConnector1">
              <a:avLst/>
            </a:prstGeom>
            <a:solidFill>
              <a:srgbClr val="6C747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</p:cxnSp>
      </p:grpSp>
      <p:sp>
        <p:nvSpPr>
          <p:cNvPr id="101" name="Rectangle 100"/>
          <p:cNvSpPr/>
          <p:nvPr/>
        </p:nvSpPr>
        <p:spPr>
          <a:xfrm>
            <a:off x="198971" y="6084930"/>
            <a:ext cx="4112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Zender et al. 2008; 	  </a:t>
            </a:r>
            <a:r>
              <a:rPr lang="en-US" baseline="30000" dirty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3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Pronobis et al.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24781"/>
      </p:ext>
    </p:extLst>
  </p:cSld>
  <p:clrMapOvr>
    <a:masterClrMapping/>
  </p:clrMapOvr>
  <p:transition xmlns:p14="http://schemas.microsoft.com/office/powerpoint/2010/main" advTm="339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16" y="152400"/>
            <a:ext cx="8817769" cy="839391"/>
          </a:xfrm>
        </p:spPr>
        <p:txBody>
          <a:bodyPr/>
          <a:lstStyle/>
          <a:p>
            <a:r>
              <a:rPr lang="en-US" dirty="0" smtClean="0"/>
              <a:t>Semantic 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4</a:t>
            </a:fld>
            <a:endParaRPr lang="en-US">
              <a:solidFill>
                <a:srgbClr val="414141"/>
              </a:solidFill>
            </a:endParaRPr>
          </a:p>
        </p:txBody>
      </p:sp>
      <p:pic>
        <p:nvPicPr>
          <p:cNvPr id="6" name="Picture 5" descr="IMG_066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357" y="2476150"/>
            <a:ext cx="4339000" cy="2695640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032020" y="3599736"/>
            <a:ext cx="3324613" cy="2393734"/>
            <a:chOff x="762000" y="3461805"/>
            <a:chExt cx="3324613" cy="2393734"/>
          </a:xfrm>
        </p:grpSpPr>
        <p:pic>
          <p:nvPicPr>
            <p:cNvPr id="49" name="Picture 48" descr="narrated_tour_wheelchair_redacte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" y="3657600"/>
              <a:ext cx="3324613" cy="2197939"/>
            </a:xfrm>
            <a:prstGeom prst="rect">
              <a:avLst/>
            </a:prstGeom>
          </p:spPr>
        </p:pic>
        <p:sp>
          <p:nvSpPr>
            <p:cNvPr id="50" name="Oval Callout 49"/>
            <p:cNvSpPr/>
            <p:nvPr/>
          </p:nvSpPr>
          <p:spPr bwMode="auto">
            <a:xfrm>
              <a:off x="1449561" y="3461805"/>
              <a:ext cx="2403342" cy="720059"/>
            </a:xfrm>
            <a:prstGeom prst="wedgeEllipseCallout">
              <a:avLst>
                <a:gd name="adj1" fmla="val -56390"/>
                <a:gd name="adj2" fmla="val 29815"/>
              </a:avLst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solidFill>
                    <a:srgbClr val="414141"/>
                  </a:solidFill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rPr>
                <a:t>The information desk is down the hall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414141"/>
                </a:solidFill>
                <a:effectLst/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917107" y="1496091"/>
            <a:ext cx="5056345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Colloquial names</a:t>
            </a:r>
          </a:p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Spatial relations</a:t>
            </a:r>
          </a:p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Regions distant from the robot</a:t>
            </a:r>
          </a:p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Regions that were never visited</a:t>
            </a:r>
            <a:endParaRPr lang="en-US" sz="2400" dirty="0">
              <a:solidFill>
                <a:schemeClr val="tx1">
                  <a:lumMod val="75000"/>
                </a:schemeClr>
              </a:solidFill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142810"/>
      </p:ext>
    </p:extLst>
  </p:cSld>
  <p:clrMapOvr>
    <a:masterClrMapping/>
  </p:clrMapOvr>
  <p:transition xmlns:p14="http://schemas.microsoft.com/office/powerpoint/2010/main" advTm="379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16" y="152400"/>
            <a:ext cx="8817769" cy="839391"/>
          </a:xfrm>
        </p:spPr>
        <p:txBody>
          <a:bodyPr/>
          <a:lstStyle/>
          <a:p>
            <a:r>
              <a:rPr lang="en-US" dirty="0" smtClean="0"/>
              <a:t>Learning semantic maps from speech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31" y="1371600"/>
            <a:ext cx="8665369" cy="1752600"/>
          </a:xfrm>
        </p:spPr>
        <p:txBody>
          <a:bodyPr anchor="t"/>
          <a:lstStyle/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Learn from natural language speech</a:t>
            </a:r>
          </a:p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Interpret free-form descriptions</a:t>
            </a:r>
          </a:p>
          <a:p>
            <a:pPr marL="304637" indent="-304637">
              <a:spcBef>
                <a:spcPts val="1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Fully integrate linguistic information</a:t>
            </a:r>
            <a:endParaRPr lang="en-US" sz="2400" dirty="0">
              <a:solidFill>
                <a:schemeClr val="tx1">
                  <a:lumMod val="75000"/>
                </a:schemeClr>
              </a:solidFill>
              <a:ea typeface="Gill Sans Light" charset="0"/>
              <a:cs typeface="Gill Sans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5</a:t>
            </a:fld>
            <a:endParaRPr lang="en-US">
              <a:solidFill>
                <a:srgbClr val="414141"/>
              </a:solidFill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658104" y="3167445"/>
            <a:ext cx="5001227" cy="3028221"/>
            <a:chOff x="1658104" y="3167445"/>
            <a:chExt cx="5001227" cy="3028221"/>
          </a:xfrm>
        </p:grpSpPr>
        <p:grpSp>
          <p:nvGrpSpPr>
            <p:cNvPr id="84" name="Group 83"/>
            <p:cNvGrpSpPr/>
            <p:nvPr/>
          </p:nvGrpSpPr>
          <p:grpSpPr>
            <a:xfrm>
              <a:off x="1658104" y="3167445"/>
              <a:ext cx="5001227" cy="3028221"/>
              <a:chOff x="3823608" y="3185718"/>
              <a:chExt cx="5001227" cy="3028221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5596855" y="4991520"/>
                <a:ext cx="720719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500" b="1" dirty="0" smtClean="0">
                    <a:solidFill>
                      <a:srgbClr val="000000"/>
                    </a:solidFill>
                    <a:ea typeface="Gill Sans Light" charset="0"/>
                    <a:cs typeface="Gill Sans Light" charset="0"/>
                  </a:rPr>
                  <a:t> Metric</a:t>
                </a:r>
                <a:endParaRPr lang="en-US" sz="1500" b="1" dirty="0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777739" y="5781261"/>
                <a:ext cx="1031690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82880" indent="-304637">
                  <a:spcBef>
                    <a:spcPts val="2000"/>
                  </a:spcBef>
                  <a:buClr>
                    <a:srgbClr val="000000"/>
                  </a:buClr>
                  <a:buSzPct val="81000"/>
                </a:pPr>
                <a:r>
                  <a:rPr lang="en-US" sz="1500" b="1" dirty="0" smtClean="0">
                    <a:solidFill>
                      <a:srgbClr val="000000"/>
                    </a:solidFill>
                    <a:ea typeface="Gill Sans Light" charset="0"/>
                    <a:cs typeface="Gill Sans Light" charset="0"/>
                  </a:rPr>
                  <a:t>Topological</a:t>
                </a:r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4616466" y="4947542"/>
                <a:ext cx="4208369" cy="1168721"/>
                <a:chOff x="4616466" y="4947542"/>
                <a:chExt cx="4208369" cy="1168721"/>
              </a:xfrm>
            </p:grpSpPr>
            <p:pic>
              <p:nvPicPr>
                <p:cNvPr id="113" name="Picture 1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>
                  <a:off x="4898006" y="4666002"/>
                  <a:ext cx="1159637" cy="1722718"/>
                </a:xfrm>
                <a:prstGeom prst="rect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scene3d>
                  <a:camera prst="orthographicFront">
                    <a:rot lat="0" lon="0" rev="21599947"/>
                  </a:camera>
                  <a:lightRig rig="threePt" dir="t"/>
                </a:scene3d>
              </p:spPr>
            </p:pic>
            <p:grpSp>
              <p:nvGrpSpPr>
                <p:cNvPr id="114" name="Group 26"/>
                <p:cNvGrpSpPr>
                  <a:grpSpLocks noChangeAspect="1"/>
                </p:cNvGrpSpPr>
                <p:nvPr/>
              </p:nvGrpSpPr>
              <p:grpSpPr bwMode="auto">
                <a:xfrm rot="16200000">
                  <a:off x="7379968" y="4671396"/>
                  <a:ext cx="1161518" cy="1728216"/>
                  <a:chOff x="-80" y="0"/>
                  <a:chExt cx="803" cy="1136"/>
                </a:xfrm>
                <a:scene3d>
                  <a:camera prst="orthographicFront">
                    <a:rot lat="0" lon="0" rev="0"/>
                  </a:camera>
                  <a:lightRig rig="threePt" dir="t"/>
                </a:scene3d>
              </p:grpSpPr>
              <p:grpSp>
                <p:nvGrpSpPr>
                  <p:cNvPr id="120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-25" y="91"/>
                    <a:ext cx="681" cy="957"/>
                    <a:chOff x="-105" y="-5"/>
                    <a:chExt cx="681" cy="957"/>
                  </a:xfrm>
                </p:grpSpPr>
                <p:sp>
                  <p:nvSpPr>
                    <p:cNvPr id="125" name="Oval 17"/>
                    <p:cNvSpPr>
                      <a:spLocks/>
                    </p:cNvSpPr>
                    <p:nvPr/>
                  </p:nvSpPr>
                  <p:spPr bwMode="auto">
                    <a:xfrm>
                      <a:off x="361" y="-5"/>
                      <a:ext cx="215" cy="20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9" name="Oval 18"/>
                    <p:cNvSpPr>
                      <a:spLocks/>
                    </p:cNvSpPr>
                    <p:nvPr/>
                  </p:nvSpPr>
                  <p:spPr bwMode="auto">
                    <a:xfrm>
                      <a:off x="138" y="360"/>
                      <a:ext cx="215" cy="20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0" name="Oval 19"/>
                    <p:cNvSpPr>
                      <a:spLocks/>
                    </p:cNvSpPr>
                    <p:nvPr/>
                  </p:nvSpPr>
                  <p:spPr bwMode="auto">
                    <a:xfrm>
                      <a:off x="138" y="752"/>
                      <a:ext cx="215" cy="20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" name="Oval 20"/>
                    <p:cNvSpPr>
                      <a:spLocks/>
                    </p:cNvSpPr>
                    <p:nvPr/>
                  </p:nvSpPr>
                  <p:spPr bwMode="auto">
                    <a:xfrm>
                      <a:off x="-105" y="120"/>
                      <a:ext cx="215" cy="20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" y="552"/>
                      <a:ext cx="0" cy="20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3" y="296"/>
                      <a:ext cx="106" cy="93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" name="Line 23"/>
                    <p:cNvSpPr>
                      <a:spLocks noChangeShapeType="1"/>
                    </p:cNvSpPr>
                    <p:nvPr/>
                  </p:nvSpPr>
                  <p:spPr bwMode="auto">
                    <a:xfrm rot="10800000" flipH="1">
                      <a:off x="301" y="185"/>
                      <a:ext cx="137" cy="18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24" name="Rectangle 25"/>
                  <p:cNvSpPr>
                    <a:spLocks/>
                  </p:cNvSpPr>
                  <p:nvPr/>
                </p:nvSpPr>
                <p:spPr bwMode="auto">
                  <a:xfrm>
                    <a:off x="-80" y="0"/>
                    <a:ext cx="803" cy="1136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</p:grpSp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22" b="99633" l="4471" r="991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23608" y="5630905"/>
                <a:ext cx="425291" cy="583034"/>
              </a:xfrm>
              <a:prstGeom prst="rect">
                <a:avLst/>
              </a:prstGeom>
            </p:spPr>
          </p:pic>
          <p:cxnSp>
            <p:nvCxnSpPr>
              <p:cNvPr id="90" name="Straight Arrow Connector 89"/>
              <p:cNvCxnSpPr/>
              <p:nvPr/>
            </p:nvCxnSpPr>
            <p:spPr bwMode="auto">
              <a:xfrm rot="5400000" flipV="1">
                <a:off x="4434309" y="5768365"/>
                <a:ext cx="0" cy="306294"/>
              </a:xfrm>
              <a:prstGeom prst="straightConnector1">
                <a:avLst/>
              </a:prstGeom>
              <a:solidFill>
                <a:srgbClr val="6C7472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Straight Arrow Connector 90"/>
              <p:cNvCxnSpPr/>
              <p:nvPr/>
            </p:nvCxnSpPr>
            <p:spPr bwMode="auto">
              <a:xfrm rot="16200000" flipV="1">
                <a:off x="7771981" y="3609465"/>
                <a:ext cx="0" cy="306294"/>
              </a:xfrm>
              <a:prstGeom prst="straightConnector1">
                <a:avLst/>
              </a:prstGeom>
              <a:solidFill>
                <a:srgbClr val="6C7472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Straight Arrow Connector 91"/>
              <p:cNvCxnSpPr/>
              <p:nvPr/>
            </p:nvCxnSpPr>
            <p:spPr bwMode="auto">
              <a:xfrm>
                <a:off x="6431816" y="5576429"/>
                <a:ext cx="585436" cy="0"/>
              </a:xfrm>
              <a:prstGeom prst="straightConnector1">
                <a:avLst/>
              </a:prstGeom>
              <a:solidFill>
                <a:srgbClr val="6C747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/>
            </p:spPr>
          </p:cxnSp>
          <p:cxnSp>
            <p:nvCxnSpPr>
              <p:cNvPr id="93" name="Straight Arrow Connector 92"/>
              <p:cNvCxnSpPr/>
              <p:nvPr/>
            </p:nvCxnSpPr>
            <p:spPr bwMode="auto">
              <a:xfrm flipV="1">
                <a:off x="5531986" y="4404426"/>
                <a:ext cx="296729" cy="472195"/>
              </a:xfrm>
              <a:prstGeom prst="straightConnector1">
                <a:avLst/>
              </a:prstGeom>
              <a:solidFill>
                <a:srgbClr val="6C747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/>
            </p:spPr>
          </p:cxnSp>
          <p:grpSp>
            <p:nvGrpSpPr>
              <p:cNvPr id="94" name="Group 93"/>
              <p:cNvGrpSpPr/>
              <p:nvPr/>
            </p:nvGrpSpPr>
            <p:grpSpPr>
              <a:xfrm>
                <a:off x="5856542" y="3185718"/>
                <a:ext cx="1728216" cy="1161518"/>
                <a:chOff x="5893047" y="3185718"/>
                <a:chExt cx="1728216" cy="1161518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6720795" y="4004787"/>
                  <a:ext cx="866193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182880" indent="-304637">
                    <a:spcBef>
                      <a:spcPts val="2000"/>
                    </a:spcBef>
                    <a:buClr>
                      <a:srgbClr val="000000"/>
                    </a:buClr>
                    <a:buSzPct val="81000"/>
                  </a:pPr>
                  <a:r>
                    <a:rPr lang="en-US" sz="1500" b="1" dirty="0" smtClean="0">
                      <a:solidFill>
                        <a:srgbClr val="000000"/>
                      </a:solidFill>
                      <a:ea typeface="Gill Sans Light" charset="0"/>
                      <a:cs typeface="Gill Sans Light" charset="0"/>
                    </a:rPr>
                    <a:t>Semantic</a:t>
                  </a:r>
                </a:p>
              </p:txBody>
            </p:sp>
            <p:sp>
              <p:nvSpPr>
                <p:cNvPr id="99" name="Rectangle 27"/>
                <p:cNvSpPr>
                  <a:spLocks/>
                </p:cNvSpPr>
                <p:nvPr/>
              </p:nvSpPr>
              <p:spPr bwMode="auto">
                <a:xfrm>
                  <a:off x="5952809" y="3800534"/>
                  <a:ext cx="401806" cy="192367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ea typeface="Gill Sans Light" charset="0"/>
                      <a:cs typeface="Gill Sans Light" charset="0"/>
                    </a:rPr>
                    <a:t>lobby</a:t>
                  </a:r>
                </a:p>
              </p:txBody>
            </p:sp>
            <p:sp>
              <p:nvSpPr>
                <p:cNvPr id="100" name="Rectangle 28"/>
                <p:cNvSpPr>
                  <a:spLocks/>
                </p:cNvSpPr>
                <p:nvPr/>
              </p:nvSpPr>
              <p:spPr bwMode="auto">
                <a:xfrm>
                  <a:off x="6567356" y="3371760"/>
                  <a:ext cx="457873" cy="184666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square" lIns="0" tIns="0" rIns="0" bIns="0" anchor="ctr"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ea typeface="Gill Sans Light" charset="0"/>
                      <a:cs typeface="Gill Sans Light" charset="0"/>
                    </a:rPr>
                    <a:t>hallway</a:t>
                  </a:r>
                </a:p>
              </p:txBody>
            </p:sp>
            <p:sp>
              <p:nvSpPr>
                <p:cNvPr id="101" name="Rectangle 30"/>
                <p:cNvSpPr>
                  <a:spLocks/>
                </p:cNvSpPr>
                <p:nvPr/>
              </p:nvSpPr>
              <p:spPr bwMode="auto">
                <a:xfrm>
                  <a:off x="7071812" y="3373910"/>
                  <a:ext cx="533443" cy="184666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square" lIns="0" tIns="0" rIns="0" bIns="0" anchor="ctr">
                  <a:spAutoFit/>
                </a:bodyPr>
                <a:lstStyle/>
                <a:p>
                  <a:r>
                    <a:rPr lang="en-US" sz="1200" dirty="0">
                      <a:solidFill>
                        <a:srgbClr val="000000"/>
                      </a:solidFill>
                      <a:ea typeface="Gill Sans Light" charset="0"/>
                      <a:cs typeface="Gill Sans Light" charset="0"/>
                    </a:rPr>
                    <a:t>i</a:t>
                  </a:r>
                  <a:r>
                    <a:rPr lang="en-US" sz="1200" dirty="0" smtClean="0">
                      <a:solidFill>
                        <a:srgbClr val="000000"/>
                      </a:solidFill>
                      <a:ea typeface="Gill Sans Light" charset="0"/>
                      <a:cs typeface="Gill Sans Light" charset="0"/>
                    </a:rPr>
                    <a:t>nfo desk</a:t>
                  </a:r>
                  <a:endParaRPr lang="en-US" sz="1200" dirty="0">
                    <a:solidFill>
                      <a:srgbClr val="000000"/>
                    </a:solidFill>
                    <a:ea typeface="Gill Sans Light" charset="0"/>
                    <a:cs typeface="Gill Sans Light" charset="0"/>
                  </a:endParaRPr>
                </a:p>
              </p:txBody>
            </p:sp>
            <p:grpSp>
              <p:nvGrpSpPr>
                <p:cNvPr id="102" name="Group 26"/>
                <p:cNvGrpSpPr>
                  <a:grpSpLocks noChangeAspect="1"/>
                </p:cNvGrpSpPr>
                <p:nvPr/>
              </p:nvGrpSpPr>
              <p:grpSpPr bwMode="auto">
                <a:xfrm rot="16200000">
                  <a:off x="6176396" y="2902369"/>
                  <a:ext cx="1161518" cy="1728216"/>
                  <a:chOff x="-80" y="0"/>
                  <a:chExt cx="803" cy="1136"/>
                </a:xfrm>
                <a:scene3d>
                  <a:camera prst="orthographicFront">
                    <a:rot lat="0" lon="0" rev="0"/>
                  </a:camera>
                  <a:lightRig rig="threePt" dir="t"/>
                </a:scene3d>
              </p:grpSpPr>
              <p:grpSp>
                <p:nvGrpSpPr>
                  <p:cNvPr id="104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-25" y="91"/>
                    <a:ext cx="681" cy="957"/>
                    <a:chOff x="-105" y="-5"/>
                    <a:chExt cx="681" cy="957"/>
                  </a:xfrm>
                </p:grpSpPr>
                <p:sp>
                  <p:nvSpPr>
                    <p:cNvPr id="106" name="Oval 17"/>
                    <p:cNvSpPr>
                      <a:spLocks/>
                    </p:cNvSpPr>
                    <p:nvPr/>
                  </p:nvSpPr>
                  <p:spPr bwMode="auto">
                    <a:xfrm>
                      <a:off x="361" y="-5"/>
                      <a:ext cx="215" cy="2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7" name="Oval 18"/>
                    <p:cNvSpPr>
                      <a:spLocks/>
                    </p:cNvSpPr>
                    <p:nvPr/>
                  </p:nvSpPr>
                  <p:spPr bwMode="auto">
                    <a:xfrm>
                      <a:off x="138" y="360"/>
                      <a:ext cx="215" cy="200"/>
                    </a:xfrm>
                    <a:prstGeom prst="ellipse">
                      <a:avLst/>
                    </a:prstGeom>
                    <a:solidFill>
                      <a:srgbClr val="EEBF12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Oval 19"/>
                    <p:cNvSpPr>
                      <a:spLocks/>
                    </p:cNvSpPr>
                    <p:nvPr/>
                  </p:nvSpPr>
                  <p:spPr bwMode="auto">
                    <a:xfrm>
                      <a:off x="138" y="752"/>
                      <a:ext cx="215" cy="200"/>
                    </a:xfrm>
                    <a:prstGeom prst="ellipse">
                      <a:avLst/>
                    </a:prstGeom>
                    <a:solidFill>
                      <a:srgbClr val="00FF80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" name="Oval 20"/>
                    <p:cNvSpPr>
                      <a:spLocks/>
                    </p:cNvSpPr>
                    <p:nvPr/>
                  </p:nvSpPr>
                  <p:spPr bwMode="auto">
                    <a:xfrm>
                      <a:off x="-105" y="120"/>
                      <a:ext cx="215" cy="200"/>
                    </a:xfrm>
                    <a:prstGeom prst="ellipse">
                      <a:avLst/>
                    </a:prstGeom>
                    <a:solidFill>
                      <a:srgbClr val="660066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" y="552"/>
                      <a:ext cx="0" cy="207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3" y="296"/>
                      <a:ext cx="106" cy="93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Line 23"/>
                    <p:cNvSpPr>
                      <a:spLocks noChangeShapeType="1"/>
                    </p:cNvSpPr>
                    <p:nvPr/>
                  </p:nvSpPr>
                  <p:spPr bwMode="auto">
                    <a:xfrm rot="10800000" flipH="1">
                      <a:off x="301" y="185"/>
                      <a:ext cx="137" cy="18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5" name="Rectangle 25"/>
                  <p:cNvSpPr>
                    <a:spLocks/>
                  </p:cNvSpPr>
                  <p:nvPr/>
                </p:nvSpPr>
                <p:spPr bwMode="auto">
                  <a:xfrm>
                    <a:off x="-80" y="0"/>
                    <a:ext cx="803" cy="1136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" name="Rectangle 30"/>
                <p:cNvSpPr>
                  <a:spLocks/>
                </p:cNvSpPr>
                <p:nvPr/>
              </p:nvSpPr>
              <p:spPr bwMode="auto">
                <a:xfrm>
                  <a:off x="6350293" y="3192518"/>
                  <a:ext cx="585552" cy="184666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wrap="square" lIns="0" tIns="0" rIns="0" bIns="0" anchor="ctr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000000"/>
                      </a:solidFill>
                      <a:ea typeface="Gill Sans Light" charset="0"/>
                      <a:cs typeface="Gill Sans Light" charset="0"/>
                    </a:rPr>
                    <a:t>cafeteria</a:t>
                  </a:r>
                  <a:endParaRPr lang="en-US" sz="1200" dirty="0">
                    <a:solidFill>
                      <a:srgbClr val="000000"/>
                    </a:solidFill>
                    <a:ea typeface="Gill Sans Light" charset="0"/>
                    <a:cs typeface="Gill Sans Light" charset="0"/>
                  </a:endParaRPr>
                </a:p>
              </p:txBody>
            </p:sp>
          </p:grpSp>
          <p:cxnSp>
            <p:nvCxnSpPr>
              <p:cNvPr id="95" name="Straight Arrow Connector 94"/>
              <p:cNvCxnSpPr/>
              <p:nvPr/>
            </p:nvCxnSpPr>
            <p:spPr bwMode="auto">
              <a:xfrm flipH="1" flipV="1">
                <a:off x="7611521" y="4412568"/>
                <a:ext cx="298373" cy="455909"/>
              </a:xfrm>
              <a:prstGeom prst="straightConnector1">
                <a:avLst/>
              </a:prstGeom>
              <a:solidFill>
                <a:srgbClr val="6C747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/>
            </p:spPr>
          </p:cxnSp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85857" y="3374949"/>
                <a:ext cx="798101" cy="777098"/>
              </a:xfrm>
              <a:prstGeom prst="rect">
                <a:avLst/>
              </a:prstGeom>
              <a:scene3d>
                <a:camera prst="orthographicFront">
                  <a:rot lat="0" lon="10799977" rev="0"/>
                </a:camera>
                <a:lightRig rig="threePt" dir="t"/>
              </a:scene3d>
            </p:spPr>
          </p:pic>
          <p:cxnSp>
            <p:nvCxnSpPr>
              <p:cNvPr id="97" name="Straight Arrow Connector 96"/>
              <p:cNvCxnSpPr/>
              <p:nvPr/>
            </p:nvCxnSpPr>
            <p:spPr bwMode="auto">
              <a:xfrm>
                <a:off x="8388399" y="4201493"/>
                <a:ext cx="0" cy="666985"/>
              </a:xfrm>
              <a:prstGeom prst="straightConnector1">
                <a:avLst/>
              </a:prstGeom>
              <a:solidFill>
                <a:srgbClr val="6C7472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5" name="Rectangle 84"/>
            <p:cNvSpPr/>
            <p:nvPr/>
          </p:nvSpPr>
          <p:spPr>
            <a:xfrm>
              <a:off x="3485500" y="4933712"/>
              <a:ext cx="67197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2880" indent="-304637">
                <a:spcBef>
                  <a:spcPts val="2000"/>
                </a:spcBef>
                <a:buClr>
                  <a:srgbClr val="000000"/>
                </a:buClr>
                <a:buSzPct val="81000"/>
              </a:pPr>
              <a:r>
                <a:rPr lang="en-US" sz="1500" b="1" dirty="0" smtClean="0">
                  <a:solidFill>
                    <a:srgbClr val="000000"/>
                  </a:solidFill>
                  <a:ea typeface="Gill Sans Light" charset="0"/>
                  <a:cs typeface="Gill Sans Light" charset="0"/>
                </a:rPr>
                <a:t>Metric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203541"/>
      </p:ext>
    </p:extLst>
  </p:cSld>
  <p:clrMapOvr>
    <a:masterClrMapping/>
  </p:clrMapOvr>
  <p:transition xmlns:p14="http://schemas.microsoft.com/office/powerpoint/2010/main" advTm="3877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kern="1200" dirty="0" smtClean="0">
                <a:solidFill>
                  <a:srgbClr val="414141"/>
                </a:solidFill>
                <a:latin typeface="Gill Sans Light" charset="0"/>
                <a:ea typeface="Gill Sans Light" charset="0"/>
                <a:cs typeface="Gill Sans Light" charset="0"/>
              </a:rPr>
              <a:t>Posterior over Semantic Graphs</a:t>
            </a:r>
            <a:endParaRPr lang="en-US" sz="4000" kern="1200" dirty="0">
              <a:solidFill>
                <a:srgbClr val="41414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6</a:t>
            </a:fld>
            <a:endParaRPr lang="en-US">
              <a:solidFill>
                <a:srgbClr val="41414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305050"/>
            <a:ext cx="41148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60021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7</a:t>
            </a:fld>
            <a:endParaRPr lang="en-US">
              <a:solidFill>
                <a:srgbClr val="41414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305050"/>
            <a:ext cx="4114800" cy="514350"/>
          </a:xfrm>
          <a:prstGeom prst="rect">
            <a:avLst/>
          </a:prstGeom>
        </p:spPr>
      </p:pic>
      <p:pic>
        <p:nvPicPr>
          <p:cNvPr id="9" name="Picture 8" descr="semantic_graph_pictorial_color_topolog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900" y="4394200"/>
            <a:ext cx="4140200" cy="1930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76400" y="2819400"/>
            <a:ext cx="1524000" cy="690265"/>
            <a:chOff x="1676400" y="2819400"/>
            <a:chExt cx="1524000" cy="690265"/>
          </a:xfrm>
        </p:grpSpPr>
        <p:sp>
          <p:nvSpPr>
            <p:cNvPr id="12" name="Rectangle 11"/>
            <p:cNvSpPr/>
            <p:nvPr/>
          </p:nvSpPr>
          <p:spPr>
            <a:xfrm>
              <a:off x="1676400" y="3048000"/>
              <a:ext cx="13225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75000"/>
                    </a:schemeClr>
                  </a:solidFill>
                  <a:ea typeface="Gill Sans Light" charset="0"/>
                  <a:cs typeface="Gill Sans Light" charset="0"/>
                </a:rPr>
                <a:t>Topology </a:t>
              </a:r>
              <a:endParaRPr lang="en-US" sz="2400" dirty="0"/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 flipV="1">
              <a:off x="2971800" y="2819400"/>
              <a:ext cx="228600" cy="30480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250031" y="152400"/>
            <a:ext cx="8643938" cy="839391"/>
          </a:xfrm>
        </p:spPr>
        <p:txBody>
          <a:bodyPr/>
          <a:lstStyle/>
          <a:p>
            <a:pPr lvl="0"/>
            <a:r>
              <a:rPr lang="en-US" kern="1200" dirty="0" smtClean="0">
                <a:solidFill>
                  <a:srgbClr val="414141"/>
                </a:solidFill>
                <a:latin typeface="Gill Sans Light" charset="0"/>
                <a:ea typeface="Gill Sans Light" charset="0"/>
                <a:cs typeface="Gill Sans Light" charset="0"/>
              </a:rPr>
              <a:t>Posterior over Semantic Graphs</a:t>
            </a:r>
            <a:endParaRPr lang="en-US" sz="4000" kern="1200" dirty="0">
              <a:solidFill>
                <a:srgbClr val="41414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2945"/>
      </p:ext>
    </p:extLst>
  </p:cSld>
  <p:clrMapOvr>
    <a:masterClrMapping/>
  </p:clrMapOvr>
  <p:transition xmlns:p14="http://schemas.microsoft.com/office/powerpoint/2010/main" advTm="3263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8</a:t>
            </a:fld>
            <a:endParaRPr lang="en-US">
              <a:solidFill>
                <a:srgbClr val="41414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305050"/>
            <a:ext cx="4114800" cy="5143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76400" y="2819400"/>
            <a:ext cx="1524000" cy="690265"/>
            <a:chOff x="1676400" y="2819400"/>
            <a:chExt cx="1524000" cy="690265"/>
          </a:xfrm>
        </p:grpSpPr>
        <p:sp>
          <p:nvSpPr>
            <p:cNvPr id="12" name="Rectangle 11"/>
            <p:cNvSpPr/>
            <p:nvPr/>
          </p:nvSpPr>
          <p:spPr>
            <a:xfrm>
              <a:off x="1676400" y="3048000"/>
              <a:ext cx="13225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75000"/>
                    </a:schemeClr>
                  </a:solidFill>
                  <a:ea typeface="Gill Sans Light" charset="0"/>
                  <a:cs typeface="Gill Sans Light" charset="0"/>
                </a:rPr>
                <a:t>Topology </a:t>
              </a:r>
              <a:endParaRPr lang="en-US" sz="2400" dirty="0"/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 flipV="1">
              <a:off x="2971800" y="2819400"/>
              <a:ext cx="228600" cy="3048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3138962" y="3429000"/>
            <a:ext cx="1610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Place poses </a:t>
            </a:r>
            <a:endParaRPr lang="en-US" sz="2400" dirty="0"/>
          </a:p>
        </p:txBody>
      </p:sp>
      <p:cxnSp>
        <p:nvCxnSpPr>
          <p:cNvPr id="39" name="Straight Arrow Connector 38"/>
          <p:cNvCxnSpPr/>
          <p:nvPr/>
        </p:nvCxnSpPr>
        <p:spPr bwMode="auto">
          <a:xfrm flipV="1">
            <a:off x="3911600" y="2819400"/>
            <a:ext cx="0" cy="685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semantic_graph_pictorial_color_topology_metri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900" y="4394200"/>
            <a:ext cx="4140200" cy="1930400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50031" y="152400"/>
            <a:ext cx="8643938" cy="839391"/>
          </a:xfrm>
        </p:spPr>
        <p:txBody>
          <a:bodyPr/>
          <a:lstStyle/>
          <a:p>
            <a:pPr lvl="0"/>
            <a:r>
              <a:rPr lang="en-US" kern="1200" dirty="0" smtClean="0">
                <a:solidFill>
                  <a:srgbClr val="414141"/>
                </a:solidFill>
                <a:latin typeface="Gill Sans Light" charset="0"/>
                <a:ea typeface="Gill Sans Light" charset="0"/>
                <a:cs typeface="Gill Sans Light" charset="0"/>
              </a:rPr>
              <a:t>Posterior over Semantic Graphs</a:t>
            </a:r>
            <a:endParaRPr lang="en-US" sz="4000" kern="1200" dirty="0">
              <a:solidFill>
                <a:srgbClr val="41414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45616"/>
      </p:ext>
    </p:extLst>
  </p:cSld>
  <p:clrMapOvr>
    <a:masterClrMapping/>
  </p:clrMapOvr>
  <p:transition xmlns:p14="http://schemas.microsoft.com/office/powerpoint/2010/main" advTm="2558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FD70A-0460-4E43-9A56-EFCE2FECC2F4}" type="slidenum">
              <a:rPr lang="en-US" smtClean="0">
                <a:solidFill>
                  <a:srgbClr val="414141"/>
                </a:solidFill>
              </a:rPr>
              <a:pPr/>
              <a:t>9</a:t>
            </a:fld>
            <a:endParaRPr lang="en-US">
              <a:solidFill>
                <a:srgbClr val="41414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305050"/>
            <a:ext cx="4114800" cy="5143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76400" y="2819400"/>
            <a:ext cx="1524000" cy="690265"/>
            <a:chOff x="1676400" y="2819400"/>
            <a:chExt cx="1524000" cy="690265"/>
          </a:xfrm>
        </p:grpSpPr>
        <p:sp>
          <p:nvSpPr>
            <p:cNvPr id="12" name="Rectangle 11"/>
            <p:cNvSpPr/>
            <p:nvPr/>
          </p:nvSpPr>
          <p:spPr>
            <a:xfrm>
              <a:off x="1676400" y="3048000"/>
              <a:ext cx="13225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75000"/>
                    </a:schemeClr>
                  </a:solidFill>
                  <a:ea typeface="Gill Sans Light" charset="0"/>
                  <a:cs typeface="Gill Sans Light" charset="0"/>
                </a:rPr>
                <a:t>Topology </a:t>
              </a:r>
              <a:endParaRPr lang="en-US" sz="2400" dirty="0"/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 flipV="1">
              <a:off x="2971800" y="2819400"/>
              <a:ext cx="228600" cy="3048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3113562" y="3429000"/>
            <a:ext cx="1610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Place poses </a:t>
            </a:r>
            <a:endParaRPr lang="en-US" sz="2400" dirty="0"/>
          </a:p>
        </p:txBody>
      </p:sp>
      <p:cxnSp>
        <p:nvCxnSpPr>
          <p:cNvPr id="39" name="Straight Arrow Connector 38"/>
          <p:cNvCxnSpPr/>
          <p:nvPr/>
        </p:nvCxnSpPr>
        <p:spPr bwMode="auto">
          <a:xfrm flipV="1">
            <a:off x="3886200" y="2819400"/>
            <a:ext cx="0" cy="685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semantic_graph_pictorial_color_topology_metric_semanti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900" y="4394200"/>
            <a:ext cx="4140200" cy="1930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76800" y="3048000"/>
            <a:ext cx="2020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ea typeface="Gill Sans Light" charset="0"/>
                <a:cs typeface="Gill Sans Light" charset="0"/>
              </a:rPr>
              <a:t>Semantic labels</a:t>
            </a:r>
            <a:endParaRPr lang="en-US" sz="2400" dirty="0"/>
          </a:p>
        </p:txBody>
      </p:sp>
      <p:cxnSp>
        <p:nvCxnSpPr>
          <p:cNvPr id="43" name="Straight Arrow Connector 42"/>
          <p:cNvCxnSpPr/>
          <p:nvPr/>
        </p:nvCxnSpPr>
        <p:spPr bwMode="auto">
          <a:xfrm flipH="1" flipV="1">
            <a:off x="4572000" y="2819400"/>
            <a:ext cx="22860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250031" y="152400"/>
            <a:ext cx="8643938" cy="839391"/>
          </a:xfrm>
        </p:spPr>
        <p:txBody>
          <a:bodyPr/>
          <a:lstStyle/>
          <a:p>
            <a:pPr lvl="0"/>
            <a:r>
              <a:rPr lang="en-US" kern="1200" dirty="0" smtClean="0">
                <a:solidFill>
                  <a:srgbClr val="414141"/>
                </a:solidFill>
                <a:latin typeface="Gill Sans Light" charset="0"/>
                <a:ea typeface="Gill Sans Light" charset="0"/>
                <a:cs typeface="Gill Sans Light" charset="0"/>
              </a:rPr>
              <a:t>Posterior over Semantic Graphs</a:t>
            </a:r>
            <a:endParaRPr lang="en-US" sz="4000" kern="1200" dirty="0">
              <a:solidFill>
                <a:srgbClr val="414141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45616"/>
      </p:ext>
    </p:extLst>
  </p:cSld>
  <p:clrMapOvr>
    <a:masterClrMapping/>
  </p:clrMapOvr>
  <p:transition xmlns:p14="http://schemas.microsoft.com/office/powerpoint/2010/main" advTm="5935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, Bullets &amp; Photo copy">
  <a:themeElements>
    <a:clrScheme name="">
      <a:dk1>
        <a:srgbClr val="414141"/>
      </a:dk1>
      <a:lt1>
        <a:srgbClr val="FFFFFF"/>
      </a:lt1>
      <a:dk2>
        <a:srgbClr val="000000"/>
      </a:dk2>
      <a:lt2>
        <a:srgbClr val="00000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 copy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, Bullets &amp; Photo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Subtitle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8684</TotalTime>
  <Words>1023</Words>
  <Application>Microsoft Macintosh PowerPoint</Application>
  <PresentationFormat>On-screen Show (4:3)</PresentationFormat>
  <Paragraphs>214</Paragraphs>
  <Slides>28</Slides>
  <Notes>15</Notes>
  <HiddenSlides>9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Title, Bullets &amp; Photo copy</vt:lpstr>
      <vt:lpstr>Title &amp; Subtitle</vt:lpstr>
      <vt:lpstr>Learning Semantic Maps from Natural Language Descriptions</vt:lpstr>
      <vt:lpstr>Introduction</vt:lpstr>
      <vt:lpstr>Semantic Mapping</vt:lpstr>
      <vt:lpstr>Semantic Mapping</vt:lpstr>
      <vt:lpstr>Learning semantic maps from speech</vt:lpstr>
      <vt:lpstr>Posterior over Semantic Graphs</vt:lpstr>
      <vt:lpstr>Posterior over Semantic Graphs</vt:lpstr>
      <vt:lpstr>Posterior over Semantic Graphs</vt:lpstr>
      <vt:lpstr>Posterior over Semantic Graphs</vt:lpstr>
      <vt:lpstr>Posterior over Semantic Graphs</vt:lpstr>
      <vt:lpstr>Incorporating natural language</vt:lpstr>
      <vt:lpstr>Incorporating natural language</vt:lpstr>
      <vt:lpstr>Incorporating natural language</vt:lpstr>
      <vt:lpstr>Language-based loop closures</vt:lpstr>
      <vt:lpstr>Language-based loop closures</vt:lpstr>
      <vt:lpstr>Narrated tour results</vt:lpstr>
      <vt:lpstr>Narrated tour results: Baseline</vt:lpstr>
      <vt:lpstr>Narrated tour results: Semantic Graph</vt:lpstr>
      <vt:lpstr>Contributions</vt:lpstr>
      <vt:lpstr>Supplementary Material</vt:lpstr>
      <vt:lpstr>Posterior over Semantic Graphs</vt:lpstr>
      <vt:lpstr>Posterior over Semantic Graphs</vt:lpstr>
      <vt:lpstr>Posterior over Semantic Graphs</vt:lpstr>
      <vt:lpstr>Posterior over Semantic Graphs</vt:lpstr>
      <vt:lpstr>Posterior over Semantic Graphs</vt:lpstr>
      <vt:lpstr>Language Integration</vt:lpstr>
      <vt:lpstr>Complex Language Instances</vt:lpstr>
      <vt:lpstr>Future 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Semantic Maps from Natural Language Descriptions</dc:title>
  <dc:creator>sachih</dc:creator>
  <cp:lastModifiedBy>Matt Walter</cp:lastModifiedBy>
  <cp:revision>170</cp:revision>
  <dcterms:created xsi:type="dcterms:W3CDTF">2006-08-16T00:00:00Z</dcterms:created>
  <dcterms:modified xsi:type="dcterms:W3CDTF">2013-06-21T14:32:10Z</dcterms:modified>
</cp:coreProperties>
</file>