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8" r:id="rId3"/>
    <p:sldId id="262" r:id="rId4"/>
    <p:sldId id="302" r:id="rId5"/>
    <p:sldId id="30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80"/>
    <a:srgbClr val="00FF00"/>
    <a:srgbClr val="FF80FF"/>
    <a:srgbClr val="FF7A00"/>
    <a:srgbClr val="FF3212"/>
    <a:srgbClr val="EEB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77" autoAdjust="0"/>
  </p:normalViewPr>
  <p:slideViewPr>
    <p:cSldViewPr snapToGrid="0">
      <p:cViewPr varScale="1">
        <p:scale>
          <a:sx n="134" d="100"/>
          <a:sy n="134" d="100"/>
        </p:scale>
        <p:origin x="-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89F86-8121-4860-84C9-962063C27091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988C7-8DF1-4034-B7C6-3D41B8D1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Our lab is developing robots that people can efficiently command, whether it</a:t>
            </a:r>
            <a:r>
              <a:rPr lang="fr-FR" baseline="0" dirty="0" smtClean="0"/>
              <a:t>’</a:t>
            </a:r>
            <a:r>
              <a:rPr lang="en-US" baseline="0" dirty="0" smtClean="0"/>
              <a:t>s a wheelchair that you can speak to as if there was a nurse pushing the chair or a UAV that you can control using gestures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 key component to interpreting these commands is to endow robots with a model of their state and action space that is as close as possible to our own.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To achieve this, we have developed a robot’s ability to learn human-centric models of objects, actions, and, as this paper describes, semantic maps of their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88C7-8DF1-4034-B7C6-3D41B8D138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6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Our goal is to enable robots to learn human-centric maps of their environment.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There is a lot of good work in</a:t>
            </a:r>
            <a:r>
              <a:rPr lang="en-US" baseline="0" dirty="0" smtClean="0"/>
              <a:t> this area.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current state-of-the art is to take a metric map built using SLAM and augment it with layers that encode topological and semantic properties.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To populate the semantic layer, people frequently use cameras mounted to the robot to do scene classification and object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88C7-8DF1-4034-B7C6-3D41B8D138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6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There is a lot of semantic information that robots can’t perceive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example, it would be difficult for a robot to infer that the question in my building indicate that this is the information center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smtClean="0"/>
              <a:t>Yet people often </a:t>
            </a:r>
            <a:r>
              <a:rPr lang="en-US" baseline="0" dirty="0" smtClean="0"/>
              <a:t>use it as a reference point.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the robot could integrate human speech, for example, as part of a guided tour, it could infer concepts like colloquial names and spatial relations for regions nearby and distant from the robot.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88C7-8DF1-4034-B7C6-3D41B8D138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6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>
                <a:latin typeface="Gill Sans"/>
                <a:cs typeface="Gill Sans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0E3C41-81F2-4855-A38F-71E11C086FC1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3166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1" y="152400"/>
            <a:ext cx="8643938" cy="8393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ill Sans"/>
                <a:cs typeface="Gill Sans"/>
              </a:defRPr>
            </a:lvl1pPr>
            <a:lvl2pPr>
              <a:defRPr>
                <a:latin typeface="Gill Sans"/>
                <a:cs typeface="Gill Sans"/>
              </a:defRPr>
            </a:lvl2pPr>
            <a:lvl3pPr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C6D9A7-40A3-4F11-8BF2-70E1486EEE3D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417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985" y="357188"/>
            <a:ext cx="2160984" cy="59918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031" y="357188"/>
            <a:ext cx="6375797" cy="5991820"/>
          </a:xfrm>
        </p:spPr>
        <p:txBody>
          <a:bodyPr vert="eaVert"/>
          <a:lstStyle>
            <a:lvl1pPr>
              <a:defRPr>
                <a:latin typeface="Gill Sans"/>
                <a:cs typeface="Gill Sans"/>
              </a:defRPr>
            </a:lvl1pPr>
            <a:lvl2pPr>
              <a:defRPr>
                <a:latin typeface="Gill Sans"/>
                <a:cs typeface="Gill Sans"/>
              </a:defRPr>
            </a:lvl2pPr>
            <a:lvl3pPr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188F0C-C557-4EBA-9499-027A73CDDF4E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0307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15F06E-5E35-4813-9C1B-0AC071C4B767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6837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2152A5-7770-413C-9942-4E6D1A9C3DF4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6707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80276A-AE14-42A9-9DC8-F6BC8783BCC9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87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031" y="3705820"/>
            <a:ext cx="4268391" cy="91082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705820"/>
            <a:ext cx="4268391" cy="91082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2306ED-6450-4704-B721-B80FD707D0DC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1246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152400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C7FA4-8E8F-4382-8142-0C757BAFC1A2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5590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E18363-7F70-41FA-A534-664B6092AC1F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4832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A6C171-F709-423C-9A3B-CDFEB540B5B4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1087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4DC349-5531-4C6C-9F91-0303347CD881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4128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1" y="152400"/>
            <a:ext cx="8643938" cy="83939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1" y="1371600"/>
            <a:ext cx="8665369" cy="4977408"/>
          </a:xfrm>
        </p:spPr>
        <p:txBody>
          <a:bodyPr anchor="t"/>
          <a:lstStyle>
            <a:lvl1pPr>
              <a:defRPr>
                <a:latin typeface="Gill Sans"/>
                <a:cs typeface="Gill Sans"/>
              </a:defRPr>
            </a:lvl1pPr>
            <a:lvl2pPr>
              <a:defRPr>
                <a:latin typeface="Gill Sans"/>
                <a:cs typeface="Gill Sans"/>
              </a:defRPr>
            </a:lvl2pPr>
            <a:lvl3pPr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7FD70A-0460-4E43-9A56-EFCE2FECC2F4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944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B842A5-12CF-4CB3-BB30-CDAA1634327E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1704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BD58CC-6CFF-4C73-8C1C-02D4E306FE37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9753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985" y="1437680"/>
            <a:ext cx="2160984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031" y="1437680"/>
            <a:ext cx="6375797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7AE29D-217F-4F4A-A01A-639FCB2DE884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6688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>
                <a:latin typeface="Gill Sans"/>
                <a:cs typeface="Gill Sans"/>
              </a:defRPr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E86D6-6E7E-42C3-9D44-8CF1A84DF027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3392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1" y="152400"/>
            <a:ext cx="8643938" cy="8393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031" y="2241352"/>
            <a:ext cx="2018109" cy="4107656"/>
          </a:xfr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700">
                <a:latin typeface="Gill Sans"/>
                <a:cs typeface="Gill Sans"/>
              </a:defRPr>
            </a:lvl2pPr>
            <a:lvl3pPr>
              <a:defRPr sz="1400">
                <a:latin typeface="Gill Sans"/>
                <a:cs typeface="Gill Sans"/>
              </a:defRPr>
            </a:lvl3pPr>
            <a:lvl4pPr>
              <a:defRPr sz="1300">
                <a:latin typeface="Gill Sans"/>
                <a:cs typeface="Gill Sans"/>
              </a:defRPr>
            </a:lvl4pPr>
            <a:lvl5pPr>
              <a:defRPr sz="1300">
                <a:latin typeface="Gill Sans"/>
                <a:cs typeface="Gill San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5297" y="2241352"/>
            <a:ext cx="2018109" cy="4107656"/>
          </a:xfr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700">
                <a:latin typeface="Gill Sans"/>
                <a:cs typeface="Gill Sans"/>
              </a:defRPr>
            </a:lvl2pPr>
            <a:lvl3pPr>
              <a:defRPr sz="1400">
                <a:latin typeface="Gill Sans"/>
                <a:cs typeface="Gill Sans"/>
              </a:defRPr>
            </a:lvl3pPr>
            <a:lvl4pPr>
              <a:defRPr sz="1300">
                <a:latin typeface="Gill Sans"/>
                <a:cs typeface="Gill Sans"/>
              </a:defRPr>
            </a:lvl4pPr>
            <a:lvl5pPr>
              <a:defRPr sz="1300">
                <a:latin typeface="Gill Sans"/>
                <a:cs typeface="Gill San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B1E6D5-5A72-42D9-962E-29614DA48EA9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8991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152400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>
                <a:latin typeface="Gill Sans"/>
                <a:cs typeface="Gill Sans"/>
              </a:defRPr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>
                <a:latin typeface="Gill Sans"/>
                <a:cs typeface="Gill Sans"/>
              </a:defRPr>
            </a:lvl1pPr>
            <a:lvl2pPr>
              <a:defRPr sz="1400">
                <a:latin typeface="Gill Sans"/>
                <a:cs typeface="Gill Sans"/>
              </a:defRPr>
            </a:lvl2pPr>
            <a:lvl3pPr>
              <a:defRPr sz="1300">
                <a:latin typeface="Gill Sans"/>
                <a:cs typeface="Gill Sans"/>
              </a:defRPr>
            </a:lvl3pPr>
            <a:lvl4pPr>
              <a:defRPr sz="1100">
                <a:latin typeface="Gill Sans"/>
                <a:cs typeface="Gill Sans"/>
              </a:defRPr>
            </a:lvl4pPr>
            <a:lvl5pPr>
              <a:defRPr sz="1100">
                <a:latin typeface="Gill Sans"/>
                <a:cs typeface="Gill Sans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>
                <a:latin typeface="Gill Sans"/>
                <a:cs typeface="Gill Sans"/>
              </a:defRPr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>
                <a:latin typeface="Gill Sans"/>
                <a:cs typeface="Gill Sans"/>
              </a:defRPr>
            </a:lvl1pPr>
            <a:lvl2pPr>
              <a:defRPr sz="1400">
                <a:latin typeface="Gill Sans"/>
                <a:cs typeface="Gill Sans"/>
              </a:defRPr>
            </a:lvl2pPr>
            <a:lvl3pPr>
              <a:defRPr sz="1300">
                <a:latin typeface="Gill Sans"/>
                <a:cs typeface="Gill Sans"/>
              </a:defRPr>
            </a:lvl3pPr>
            <a:lvl4pPr>
              <a:defRPr sz="1100">
                <a:latin typeface="Gill Sans"/>
                <a:cs typeface="Gill Sans"/>
              </a:defRPr>
            </a:lvl4pPr>
            <a:lvl5pPr>
              <a:defRPr sz="1100">
                <a:latin typeface="Gill Sans"/>
                <a:cs typeface="Gill Sans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A3291B-8599-4B67-B3A5-D6693C253675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1729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1" y="152400"/>
            <a:ext cx="8643938" cy="8393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E4AC25-DED5-47C6-B81B-B62178A425C3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294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50E60D-677E-4BE0-AD7C-C90E9A2F6933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0321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>
                <a:latin typeface="Gill Sans"/>
                <a:cs typeface="Gill Sans"/>
              </a:defRPr>
            </a:lvl1pPr>
            <a:lvl2pPr>
              <a:defRPr sz="2000">
                <a:latin typeface="Gill Sans"/>
                <a:cs typeface="Gill Sans"/>
              </a:defRPr>
            </a:lvl2pPr>
            <a:lvl3pPr>
              <a:defRPr sz="17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400">
                <a:latin typeface="Gill Sans"/>
                <a:cs typeface="Gill San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>
                <a:latin typeface="Gill Sans"/>
                <a:cs typeface="Gill Sans"/>
              </a:defRPr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DD9E39-11C2-415B-9484-AFCFCDF083F4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1097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>
                <a:latin typeface="Gill Sans"/>
                <a:cs typeface="Gill Sans"/>
              </a:defRPr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>
                <a:latin typeface="Gill Sans"/>
                <a:cs typeface="Gill Sans"/>
              </a:defRPr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6E0899-2BAF-40D9-B7B8-4FC0332E89A3}" type="slidenum">
              <a:rPr lang="en-US">
                <a:solidFill>
                  <a:srgbClr val="414141"/>
                </a:solidFill>
              </a:rPr>
              <a:pPr/>
              <a:t>‹#›</a:t>
            </a:fld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6919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31" y="357187"/>
            <a:ext cx="8643938" cy="8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31" y="2241352"/>
            <a:ext cx="4143375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 Light" charset="0"/>
              </a:rPr>
              <a:t>Second level</a:t>
            </a:r>
          </a:p>
          <a:p>
            <a:pPr lvl="2"/>
            <a:r>
              <a:rPr lang="en-US" dirty="0" smtClean="0">
                <a:sym typeface="Gill Sans Light" charset="0"/>
              </a:rPr>
              <a:t>Third level</a:t>
            </a:r>
          </a:p>
          <a:p>
            <a:pPr lvl="3"/>
            <a:r>
              <a:rPr lang="en-US" dirty="0" smtClean="0">
                <a:sym typeface="Gill Sans Light" charset="0"/>
              </a:rPr>
              <a:t>Fourth level</a:t>
            </a:r>
          </a:p>
          <a:p>
            <a:pPr lvl="4"/>
            <a:r>
              <a:rPr lang="en-US" dirty="0" smtClean="0">
                <a:sym typeface="Gill Sans Light" charset="0"/>
              </a:rPr>
              <a:t>Fifth level</a:t>
            </a:r>
          </a:p>
        </p:txBody>
      </p:sp>
      <p:sp>
        <p:nvSpPr>
          <p:cNvPr id="2056" name="Text Box 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6984" y="6518672"/>
            <a:ext cx="241102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2BC8C-BB4E-4E29-97D6-4FCB82053062}" type="slidenum">
              <a:rPr lang="en-US" smtClean="0">
                <a:solidFill>
                  <a:srgbClr val="414141"/>
                </a:solidFill>
                <a:sym typeface="Gill Sans Light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414141"/>
              </a:solidFill>
              <a:sym typeface="Gill Sans Light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95250" y="6477000"/>
            <a:ext cx="8953500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130194" y="6537709"/>
            <a:ext cx="8883613" cy="274320"/>
            <a:chOff x="134136" y="6537709"/>
            <a:chExt cx="8883613" cy="274320"/>
          </a:xfrm>
        </p:grpSpPr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36" y="6537710"/>
              <a:ext cx="508165" cy="27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MIT-Lincoln-Lab-20121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361" y="6537709"/>
              <a:ext cx="283388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502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 Sans"/>
          <a:ea typeface="+mj-ea"/>
          <a:cs typeface="Gill San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14305" indent="-214305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46469" indent="-214305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714350" indent="-214305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982231" indent="-214305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250112" indent="-214305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571569" indent="-214305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1893026" indent="-214305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214484" indent="-214305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2535941" indent="-214305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31" y="1437680"/>
            <a:ext cx="8643938" cy="22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31" y="3705820"/>
            <a:ext cx="8643938" cy="9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6984" y="6518672"/>
            <a:ext cx="241102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tx1"/>
                </a:solidFill>
                <a:latin typeface="Gill Sans"/>
                <a:ea typeface="Gill Sans Light" charset="0"/>
                <a:cs typeface="Gill Sans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4F147C-EF97-4481-B4D5-F524A54BDCF4}" type="slidenum">
              <a:rPr lang="en-US" smtClean="0">
                <a:solidFill>
                  <a:srgbClr val="414141"/>
                </a:solidFill>
                <a:sym typeface="Gill Sans Light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414141"/>
              </a:solidFill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2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/>
          <a:ea typeface="+mj-ea"/>
          <a:cs typeface="Gill San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ill Sans"/>
          <a:ea typeface="+mn-ea"/>
          <a:cs typeface="Gill San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ill Sans"/>
          <a:ea typeface="+mn-ea"/>
          <a:cs typeface="Gill San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ill Sans"/>
          <a:ea typeface="+mn-ea"/>
          <a:cs typeface="Gill San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ill Sans"/>
          <a:ea typeface="+mn-ea"/>
          <a:cs typeface="Gill San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ill Sans"/>
          <a:ea typeface="+mn-ea"/>
          <a:cs typeface="Gill Sans"/>
          <a:sym typeface="Gill Sans Light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6" Type="http://schemas.openxmlformats.org/officeDocument/2006/relationships/image" Target="../media/image11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67890" y="598289"/>
            <a:ext cx="8643938" cy="1585307"/>
          </a:xfrm>
          <a:ln/>
        </p:spPr>
        <p:txBody>
          <a:bodyPr anchor="b"/>
          <a:lstStyle/>
          <a:p>
            <a:r>
              <a:rPr lang="en-US" sz="45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Localization</a:t>
            </a:r>
            <a:endParaRPr lang="en-US" sz="4500" dirty="0">
              <a:latin typeface="Gill Sans" charset="0"/>
              <a:sym typeface="Gill Sans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1"/>
            <a:ext cx="8534400" cy="869172"/>
          </a:xfrm>
          <a:ln/>
        </p:spPr>
        <p:txBody>
          <a:bodyPr/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Rapid Robotics</a:t>
            </a:r>
          </a:p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2013 MIT Short Program</a:t>
            </a:r>
          </a:p>
          <a:p>
            <a:endParaRPr lang="en-US" sz="24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1071562" y="4848821"/>
            <a:ext cx="7036594" cy="1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41414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04800" y="3813369"/>
            <a:ext cx="8534400" cy="128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9pPr>
          </a:lstStyle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NAME (EMAIL)</a:t>
            </a:r>
          </a:p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ORGANIZATION</a:t>
            </a:r>
          </a:p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5-9 August 2013</a:t>
            </a:r>
            <a:endParaRPr lang="en-US" sz="24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9537" y="6198944"/>
            <a:ext cx="8804927" cy="457200"/>
            <a:chOff x="264960" y="6198944"/>
            <a:chExt cx="8804927" cy="457200"/>
          </a:xfrm>
        </p:grpSpPr>
        <p:pic>
          <p:nvPicPr>
            <p:cNvPr id="18" name="Picture 17" descr="LL_Logo_blu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1497" y="6198944"/>
              <a:ext cx="4538390" cy="457200"/>
            </a:xfrm>
            <a:prstGeom prst="rect">
              <a:avLst/>
            </a:prstGeom>
          </p:spPr>
        </p:pic>
        <p:pic>
          <p:nvPicPr>
            <p:cNvPr id="4" name="Picture 3" descr="S4_R_G_W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0" y="6198944"/>
              <a:ext cx="317146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4692526"/>
      </p:ext>
    </p:extLst>
  </p:cSld>
  <p:clrMapOvr>
    <a:masterClrMapping/>
  </p:clrMapOvr>
  <p:transition xmlns:p14="http://schemas.microsoft.com/office/powerpoint/2010/main" advTm="12419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1" y="1371599"/>
            <a:ext cx="8665369" cy="2414089"/>
          </a:xfrm>
        </p:spPr>
        <p:txBody>
          <a:bodyPr anchor="t"/>
          <a:lstStyle/>
          <a:p>
            <a:pPr marL="304637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Goal: Robots that people can efficiently command</a:t>
            </a:r>
            <a:endParaRPr lang="en-US" sz="2400" dirty="0">
              <a:solidFill>
                <a:schemeClr val="tx1">
                  <a:lumMod val="75000"/>
                </a:schemeClr>
              </a:solidFill>
              <a:ea typeface="Gill Sans Light" charset="0"/>
              <a:cs typeface="Gill Sans Light" charset="0"/>
            </a:endParaRPr>
          </a:p>
          <a:p>
            <a:pPr marL="304637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Shared situational awareness is key to effective interaction</a:t>
            </a:r>
          </a:p>
          <a:p>
            <a:pPr marL="536801" lvl="1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Objects</a:t>
            </a:r>
          </a:p>
          <a:p>
            <a:pPr marL="536801" lvl="1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Actions</a:t>
            </a:r>
          </a:p>
          <a:p>
            <a:pPr marL="536801" lvl="1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Locations</a:t>
            </a:r>
            <a:endParaRPr lang="en-US" sz="2400" dirty="0">
              <a:solidFill>
                <a:schemeClr val="tx1">
                  <a:lumMod val="75000"/>
                </a:schemeClr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FD70A-0460-4E43-9A56-EFCE2FECC2F4}" type="slidenum">
              <a:rPr lang="en-US" smtClean="0">
                <a:solidFill>
                  <a:srgbClr val="414141"/>
                </a:solidFill>
              </a:rPr>
              <a:pPr/>
              <a:t>2</a:t>
            </a:fld>
            <a:endParaRPr lang="en-US">
              <a:solidFill>
                <a:srgbClr val="414141"/>
              </a:solidFill>
            </a:endParaRPr>
          </a:p>
        </p:txBody>
      </p:sp>
      <p:pic>
        <p:nvPicPr>
          <p:cNvPr id="10" name="Picture 9" descr="2010_rvsn_demo_0747_cropped_scal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2" y="4164106"/>
            <a:ext cx="3628635" cy="210312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 bwMode="auto">
          <a:xfrm>
            <a:off x="1156767" y="5471006"/>
            <a:ext cx="1752600" cy="762000"/>
          </a:xfrm>
          <a:prstGeom prst="wedgeEllipseCallout">
            <a:avLst>
              <a:gd name="adj1" fmla="val 68076"/>
              <a:gd name="adj2" fmla="val -77777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Move the pallet to receiving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028" y="3894341"/>
            <a:ext cx="1718201" cy="27686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>
            <a:off x="7337344" y="2601929"/>
            <a:ext cx="1676400" cy="1219200"/>
          </a:xfrm>
          <a:prstGeom prst="wedgeEllipseCallout">
            <a:avLst>
              <a:gd name="adj1" fmla="val 3850"/>
              <a:gd name="adj2" fmla="val 71151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Take me to the room across from the cafeteria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pic>
        <p:nvPicPr>
          <p:cNvPr id="6" name="Picture 5" descr="ui_table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80" y="4569268"/>
            <a:ext cx="2827007" cy="16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62351"/>
      </p:ext>
    </p:extLst>
  </p:cSld>
  <p:clrMapOvr>
    <a:masterClrMapping/>
  </p:clrMapOvr>
  <p:transition xmlns:p14="http://schemas.microsoft.com/office/powerpoint/2010/main" advTm="2938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16" y="152400"/>
            <a:ext cx="8817769" cy="839391"/>
          </a:xfrm>
        </p:spPr>
        <p:txBody>
          <a:bodyPr/>
          <a:lstStyle/>
          <a:p>
            <a:r>
              <a:rPr lang="en-US" dirty="0" smtClean="0"/>
              <a:t>Semantic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1" y="1371600"/>
            <a:ext cx="8665369" cy="1966320"/>
          </a:xfrm>
        </p:spPr>
        <p:txBody>
          <a:bodyPr anchor="t"/>
          <a:lstStyle/>
          <a:p>
            <a:pPr marL="304637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Formulate human-centric models of the environment</a:t>
            </a:r>
          </a:p>
          <a:p>
            <a:pPr marL="304637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Existing solutions: Augment SLAM map with semantic layer</a:t>
            </a:r>
          </a:p>
          <a:p>
            <a:pPr marL="536801" lvl="1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Incorporate scene classification and object detection</a:t>
            </a:r>
            <a:r>
              <a:rPr lang="en-US" sz="2400" baseline="30000" dirty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2,3</a:t>
            </a:r>
            <a:endParaRPr lang="en-US" sz="2400" dirty="0">
              <a:solidFill>
                <a:schemeClr val="tx1">
                  <a:lumMod val="75000"/>
                </a:schemeClr>
              </a:solidFill>
              <a:ea typeface="Gill Sans Light" charset="0"/>
              <a:cs typeface="Gill Sans Light" charset="0"/>
            </a:endParaRPr>
          </a:p>
          <a:p>
            <a:pPr marL="536801" lvl="1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Information flows up from the metric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layer, not down</a:t>
            </a:r>
            <a:endParaRPr lang="en-US" sz="2400" dirty="0">
              <a:solidFill>
                <a:schemeClr val="tx1">
                  <a:lumMod val="75000"/>
                </a:schemeClr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FD70A-0460-4E43-9A56-EFCE2FECC2F4}" type="slidenum">
              <a:rPr lang="en-US" smtClean="0">
                <a:solidFill>
                  <a:srgbClr val="414141"/>
                </a:solidFill>
              </a:rPr>
              <a:pPr/>
              <a:t>3</a:t>
            </a:fld>
            <a:endParaRPr lang="en-US">
              <a:solidFill>
                <a:srgbClr val="414141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2953258" y="3503228"/>
            <a:ext cx="4268754" cy="2829043"/>
            <a:chOff x="4711642" y="3788172"/>
            <a:chExt cx="4268754" cy="2829043"/>
          </a:xfrm>
        </p:grpSpPr>
        <p:sp>
          <p:nvSpPr>
            <p:cNvPr id="8" name="Rectangle 7"/>
            <p:cNvSpPr/>
            <p:nvPr/>
          </p:nvSpPr>
          <p:spPr>
            <a:xfrm>
              <a:off x="8104192" y="5878917"/>
              <a:ext cx="72071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rgbClr val="000000"/>
                  </a:solidFill>
                  <a:ea typeface="Gill Sans Light" charset="0"/>
                  <a:cs typeface="Gill Sans Light" charset="0"/>
                </a:rPr>
                <a:t> Metric</a:t>
              </a:r>
              <a:endParaRPr lang="en-US" sz="15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948706" y="5007841"/>
              <a:ext cx="103169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880" indent="-304637">
                <a:spcBef>
                  <a:spcPts val="2000"/>
                </a:spcBef>
                <a:buClr>
                  <a:srgbClr val="000000"/>
                </a:buClr>
                <a:buSzPct val="81000"/>
              </a:pPr>
              <a:r>
                <a:rPr lang="en-US" sz="1500" b="1" dirty="0" smtClean="0">
                  <a:solidFill>
                    <a:srgbClr val="000000"/>
                  </a:solidFill>
                  <a:ea typeface="Gill Sans Light" charset="0"/>
                  <a:cs typeface="Gill Sans Light" charset="0"/>
                </a:rPr>
                <a:t>Topological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31455" y="4201453"/>
              <a:ext cx="86619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880" indent="-304637">
                <a:spcBef>
                  <a:spcPts val="2000"/>
                </a:spcBef>
                <a:buClr>
                  <a:srgbClr val="000000"/>
                </a:buClr>
                <a:buSzPct val="81000"/>
              </a:pPr>
              <a:r>
                <a:rPr lang="en-US" sz="1500" b="1" dirty="0" smtClean="0">
                  <a:solidFill>
                    <a:srgbClr val="000000"/>
                  </a:solidFill>
                  <a:ea typeface="Gill Sans Light" charset="0"/>
                  <a:cs typeface="Gill Sans Light" charset="0"/>
                </a:rPr>
                <a:t>Semantic</a:t>
              </a:r>
            </a:p>
          </p:txBody>
        </p:sp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6387757" y="5176038"/>
              <a:ext cx="1159637" cy="172271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cene3d>
              <a:camera prst="orthographicFront">
                <a:rot lat="1500000" lon="4200000" rev="21599947"/>
              </a:camera>
              <a:lightRig rig="threePt" dir="t"/>
            </a:scene3d>
          </p:spPr>
        </p:pic>
        <p:grpSp>
          <p:nvGrpSpPr>
            <p:cNvPr id="12" name="Group 26"/>
            <p:cNvGrpSpPr>
              <a:grpSpLocks noChangeAspect="1"/>
            </p:cNvGrpSpPr>
            <p:nvPr/>
          </p:nvGrpSpPr>
          <p:grpSpPr bwMode="auto">
            <a:xfrm rot="16200000">
              <a:off x="6386816" y="4339526"/>
              <a:ext cx="1161518" cy="1728216"/>
              <a:chOff x="-80" y="0"/>
              <a:chExt cx="803" cy="1136"/>
            </a:xfrm>
            <a:scene3d>
              <a:camera prst="orthographicFront">
                <a:rot lat="1500000" lon="4200000" rev="0"/>
              </a:camera>
              <a:lightRig rig="threePt" dir="t"/>
            </a:scene3d>
          </p:grpSpPr>
          <p:grpSp>
            <p:nvGrpSpPr>
              <p:cNvPr id="13" name="Group 24"/>
              <p:cNvGrpSpPr>
                <a:grpSpLocks/>
              </p:cNvGrpSpPr>
              <p:nvPr/>
            </p:nvGrpSpPr>
            <p:grpSpPr bwMode="auto">
              <a:xfrm>
                <a:off x="-25" y="91"/>
                <a:ext cx="681" cy="957"/>
                <a:chOff x="-105" y="-5"/>
                <a:chExt cx="681" cy="957"/>
              </a:xfrm>
            </p:grpSpPr>
            <p:sp>
              <p:nvSpPr>
                <p:cNvPr id="15" name="Oval 17"/>
                <p:cNvSpPr>
                  <a:spLocks/>
                </p:cNvSpPr>
                <p:nvPr/>
              </p:nvSpPr>
              <p:spPr bwMode="auto">
                <a:xfrm>
                  <a:off x="361" y="-5"/>
                  <a:ext cx="215" cy="2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" name="Oval 18"/>
                <p:cNvSpPr>
                  <a:spLocks/>
                </p:cNvSpPr>
                <p:nvPr/>
              </p:nvSpPr>
              <p:spPr bwMode="auto">
                <a:xfrm>
                  <a:off x="138" y="360"/>
                  <a:ext cx="215" cy="2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" name="Oval 19"/>
                <p:cNvSpPr>
                  <a:spLocks/>
                </p:cNvSpPr>
                <p:nvPr/>
              </p:nvSpPr>
              <p:spPr bwMode="auto">
                <a:xfrm>
                  <a:off x="138" y="752"/>
                  <a:ext cx="215" cy="2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" name="Oval 20"/>
                <p:cNvSpPr>
                  <a:spLocks/>
                </p:cNvSpPr>
                <p:nvPr/>
              </p:nvSpPr>
              <p:spPr bwMode="auto">
                <a:xfrm>
                  <a:off x="-105" y="120"/>
                  <a:ext cx="215" cy="2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" name="Line 21"/>
                <p:cNvSpPr>
                  <a:spLocks noChangeShapeType="1"/>
                </p:cNvSpPr>
                <p:nvPr/>
              </p:nvSpPr>
              <p:spPr bwMode="auto">
                <a:xfrm>
                  <a:off x="247" y="552"/>
                  <a:ext cx="0" cy="2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" name="Line 22"/>
                <p:cNvSpPr>
                  <a:spLocks noChangeShapeType="1"/>
                </p:cNvSpPr>
                <p:nvPr/>
              </p:nvSpPr>
              <p:spPr bwMode="auto">
                <a:xfrm>
                  <a:off x="63" y="296"/>
                  <a:ext cx="106" cy="93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" name="Line 2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01" y="185"/>
                  <a:ext cx="137" cy="18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4" name="Rectangle 25"/>
              <p:cNvSpPr>
                <a:spLocks/>
              </p:cNvSpPr>
              <p:nvPr/>
            </p:nvSpPr>
            <p:spPr bwMode="auto">
              <a:xfrm>
                <a:off x="-80" y="0"/>
                <a:ext cx="803" cy="1136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103467" y="3788172"/>
              <a:ext cx="1785474" cy="1161518"/>
              <a:chOff x="6103467" y="3900237"/>
              <a:chExt cx="1785474" cy="1161518"/>
            </a:xfrm>
          </p:grpSpPr>
          <p:sp>
            <p:nvSpPr>
              <p:cNvPr id="23" name="Rectangle 27"/>
              <p:cNvSpPr>
                <a:spLocks/>
              </p:cNvSpPr>
              <p:nvPr/>
            </p:nvSpPr>
            <p:spPr bwMode="auto">
              <a:xfrm>
                <a:off x="6684232" y="4482490"/>
                <a:ext cx="401806" cy="192367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ea typeface="Gill Sans Light" charset="0"/>
                    <a:cs typeface="Gill Sans Light" charset="0"/>
                  </a:rPr>
                  <a:t>lobby</a:t>
                </a:r>
              </a:p>
            </p:txBody>
          </p:sp>
          <p:sp>
            <p:nvSpPr>
              <p:cNvPr id="24" name="Rectangle 28"/>
              <p:cNvSpPr>
                <a:spLocks/>
              </p:cNvSpPr>
              <p:nvPr/>
            </p:nvSpPr>
            <p:spPr bwMode="auto">
              <a:xfrm>
                <a:off x="6818480" y="4232822"/>
                <a:ext cx="457873" cy="18466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ea typeface="Gill Sans Light" charset="0"/>
                    <a:cs typeface="Gill Sans Light" charset="0"/>
                  </a:rPr>
                  <a:t>hallway</a:t>
                </a:r>
              </a:p>
            </p:txBody>
          </p:sp>
          <p:sp>
            <p:nvSpPr>
              <p:cNvPr id="26" name="Rectangle 30"/>
              <p:cNvSpPr>
                <a:spLocks/>
              </p:cNvSpPr>
              <p:nvPr/>
            </p:nvSpPr>
            <p:spPr bwMode="auto">
              <a:xfrm>
                <a:off x="7417755" y="4234971"/>
                <a:ext cx="471186" cy="18466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ea typeface="Gill Sans Light" charset="0"/>
                    <a:cs typeface="Gill Sans Light" charset="0"/>
                  </a:rPr>
                  <a:t>kitchen</a:t>
                </a:r>
                <a:endParaRPr lang="en-US" sz="1200" dirty="0">
                  <a:solidFill>
                    <a:srgbClr val="000000"/>
                  </a:solidFill>
                  <a:ea typeface="Gill Sans Light" charset="0"/>
                  <a:cs typeface="Gill Sans Light" charset="0"/>
                </a:endParaRPr>
              </a:p>
            </p:txBody>
          </p:sp>
          <p:grpSp>
            <p:nvGrpSpPr>
              <p:cNvPr id="66" name="Group 26"/>
              <p:cNvGrpSpPr>
                <a:grpSpLocks noChangeAspect="1"/>
              </p:cNvGrpSpPr>
              <p:nvPr/>
            </p:nvGrpSpPr>
            <p:grpSpPr bwMode="auto">
              <a:xfrm rot="16200000">
                <a:off x="6386816" y="3616888"/>
                <a:ext cx="1161518" cy="1728216"/>
                <a:chOff x="-80" y="0"/>
                <a:chExt cx="803" cy="1136"/>
              </a:xfrm>
              <a:scene3d>
                <a:camera prst="orthographicFront">
                  <a:rot lat="1500000" lon="4200000" rev="0"/>
                </a:camera>
                <a:lightRig rig="threePt" dir="t"/>
              </a:scene3d>
            </p:grpSpPr>
            <p:grpSp>
              <p:nvGrpSpPr>
                <p:cNvPr id="67" name="Group 24"/>
                <p:cNvGrpSpPr>
                  <a:grpSpLocks/>
                </p:cNvGrpSpPr>
                <p:nvPr/>
              </p:nvGrpSpPr>
              <p:grpSpPr bwMode="auto">
                <a:xfrm>
                  <a:off x="-25" y="91"/>
                  <a:ext cx="681" cy="957"/>
                  <a:chOff x="-105" y="-5"/>
                  <a:chExt cx="681" cy="957"/>
                </a:xfrm>
              </p:grpSpPr>
              <p:sp>
                <p:nvSpPr>
                  <p:cNvPr id="69" name="Oval 17"/>
                  <p:cNvSpPr>
                    <a:spLocks/>
                  </p:cNvSpPr>
                  <p:nvPr/>
                </p:nvSpPr>
                <p:spPr bwMode="auto">
                  <a:xfrm>
                    <a:off x="361" y="-5"/>
                    <a:ext cx="215" cy="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0" name="Oval 18"/>
                  <p:cNvSpPr>
                    <a:spLocks/>
                  </p:cNvSpPr>
                  <p:nvPr/>
                </p:nvSpPr>
                <p:spPr bwMode="auto">
                  <a:xfrm>
                    <a:off x="138" y="360"/>
                    <a:ext cx="215" cy="200"/>
                  </a:xfrm>
                  <a:prstGeom prst="ellipse">
                    <a:avLst/>
                  </a:prstGeom>
                  <a:solidFill>
                    <a:srgbClr val="EEBF12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71" name="Oval 19"/>
                  <p:cNvSpPr>
                    <a:spLocks/>
                  </p:cNvSpPr>
                  <p:nvPr/>
                </p:nvSpPr>
                <p:spPr bwMode="auto">
                  <a:xfrm>
                    <a:off x="138" y="752"/>
                    <a:ext cx="215" cy="200"/>
                  </a:xfrm>
                  <a:prstGeom prst="ellipse">
                    <a:avLst/>
                  </a:prstGeom>
                  <a:solidFill>
                    <a:srgbClr val="00FF8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72" name="Oval 20"/>
                  <p:cNvSpPr>
                    <a:spLocks/>
                  </p:cNvSpPr>
                  <p:nvPr/>
                </p:nvSpPr>
                <p:spPr bwMode="auto">
                  <a:xfrm>
                    <a:off x="-105" y="120"/>
                    <a:ext cx="215" cy="200"/>
                  </a:xfrm>
                  <a:prstGeom prst="ellipse">
                    <a:avLst/>
                  </a:prstGeom>
                  <a:solidFill>
                    <a:srgbClr val="660066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7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47" y="552"/>
                    <a:ext cx="0" cy="20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7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63" y="296"/>
                    <a:ext cx="106" cy="9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75" name="Line 23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301" y="185"/>
                    <a:ext cx="137" cy="18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" name="Rectangle 25"/>
                <p:cNvSpPr>
                  <a:spLocks/>
                </p:cNvSpPr>
                <p:nvPr/>
              </p:nvSpPr>
              <p:spPr bwMode="auto">
                <a:xfrm>
                  <a:off x="-80" y="0"/>
                  <a:ext cx="803" cy="1136"/>
                </a:xfrm>
                <a:prstGeom prst="rect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2" b="99633" l="4471" r="99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7535" y="5744883"/>
              <a:ext cx="425291" cy="583034"/>
            </a:xfrm>
            <a:prstGeom prst="rect">
              <a:avLst/>
            </a:prstGeom>
          </p:spPr>
        </p:pic>
        <p:cxnSp>
          <p:nvCxnSpPr>
            <p:cNvPr id="82" name="Straight Arrow Connector 81"/>
            <p:cNvCxnSpPr/>
            <p:nvPr/>
          </p:nvCxnSpPr>
          <p:spPr bwMode="auto">
            <a:xfrm rot="5400000" flipV="1">
              <a:off x="5858938" y="5882342"/>
              <a:ext cx="0" cy="306294"/>
            </a:xfrm>
            <a:prstGeom prst="straightConnector1">
              <a:avLst/>
            </a:prstGeom>
            <a:solidFill>
              <a:srgbClr val="6C747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rot="5400000" flipV="1">
              <a:off x="5858938" y="4211919"/>
              <a:ext cx="0" cy="306294"/>
            </a:xfrm>
            <a:prstGeom prst="straightConnector1">
              <a:avLst/>
            </a:prstGeom>
            <a:solidFill>
              <a:srgbClr val="6C747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7" name="Picture 86" descr="Untitled.jp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" b="95000" l="1017" r="99492">
                          <a14:foregroundMark x1="59153" y1="47917" x2="59153" y2="47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642" y="4191000"/>
              <a:ext cx="863165" cy="351118"/>
            </a:xfrm>
            <a:prstGeom prst="rect">
              <a:avLst/>
            </a:prstGeom>
          </p:spPr>
        </p:pic>
        <p:cxnSp>
          <p:nvCxnSpPr>
            <p:cNvPr id="88" name="Straight Arrow Connector 87"/>
            <p:cNvCxnSpPr/>
            <p:nvPr/>
          </p:nvCxnSpPr>
          <p:spPr bwMode="auto">
            <a:xfrm flipV="1">
              <a:off x="6962589" y="4616826"/>
              <a:ext cx="0" cy="321234"/>
            </a:xfrm>
            <a:prstGeom prst="straightConnector1">
              <a:avLst/>
            </a:prstGeom>
            <a:solidFill>
              <a:srgbClr val="6C747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6950636" y="5456520"/>
              <a:ext cx="0" cy="321234"/>
            </a:xfrm>
            <a:prstGeom prst="straightConnector1">
              <a:avLst/>
            </a:prstGeom>
            <a:solidFill>
              <a:srgbClr val="6C747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</p:cxnSp>
      </p:grpSp>
      <p:sp>
        <p:nvSpPr>
          <p:cNvPr id="101" name="Rectangle 100"/>
          <p:cNvSpPr/>
          <p:nvPr/>
        </p:nvSpPr>
        <p:spPr>
          <a:xfrm>
            <a:off x="198971" y="6084930"/>
            <a:ext cx="4112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Zender et al. 2008; 	  </a:t>
            </a:r>
            <a:r>
              <a:rPr lang="en-US" baseline="30000" dirty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Pronobis et al.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24781"/>
      </p:ext>
    </p:extLst>
  </p:cSld>
  <p:clrMapOvr>
    <a:masterClrMapping/>
  </p:clrMapOvr>
  <p:transition xmlns:p14="http://schemas.microsoft.com/office/powerpoint/2010/main" advTm="339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16" y="152400"/>
            <a:ext cx="8817769" cy="839391"/>
          </a:xfrm>
        </p:spPr>
        <p:txBody>
          <a:bodyPr/>
          <a:lstStyle/>
          <a:p>
            <a:r>
              <a:rPr lang="en-US" dirty="0" smtClean="0"/>
              <a:t>Semantic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FD70A-0460-4E43-9A56-EFCE2FECC2F4}" type="slidenum">
              <a:rPr lang="en-US" smtClean="0">
                <a:solidFill>
                  <a:srgbClr val="414141"/>
                </a:solidFill>
              </a:rPr>
              <a:pPr/>
              <a:t>4</a:t>
            </a:fld>
            <a:endParaRPr lang="en-US">
              <a:solidFill>
                <a:srgbClr val="414141"/>
              </a:solidFill>
            </a:endParaRPr>
          </a:p>
        </p:txBody>
      </p:sp>
      <p:pic>
        <p:nvPicPr>
          <p:cNvPr id="6" name="Picture 5" descr="IMG_066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357" y="2476150"/>
            <a:ext cx="4339000" cy="269564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032020" y="3599736"/>
            <a:ext cx="3324613" cy="2393734"/>
            <a:chOff x="762000" y="3461805"/>
            <a:chExt cx="3324613" cy="2393734"/>
          </a:xfrm>
        </p:grpSpPr>
        <p:pic>
          <p:nvPicPr>
            <p:cNvPr id="49" name="Picture 48" descr="narrated_tour_wheelchair_redacte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3657600"/>
              <a:ext cx="3324613" cy="2197939"/>
            </a:xfrm>
            <a:prstGeom prst="rect">
              <a:avLst/>
            </a:prstGeom>
          </p:spPr>
        </p:pic>
        <p:sp>
          <p:nvSpPr>
            <p:cNvPr id="50" name="Oval Callout 49"/>
            <p:cNvSpPr/>
            <p:nvPr/>
          </p:nvSpPr>
          <p:spPr bwMode="auto">
            <a:xfrm>
              <a:off x="1449561" y="3461805"/>
              <a:ext cx="2403342" cy="720059"/>
            </a:xfrm>
            <a:prstGeom prst="wedgeEllipseCallout">
              <a:avLst>
                <a:gd name="adj1" fmla="val -56390"/>
                <a:gd name="adj2" fmla="val 29815"/>
              </a:avLst>
            </a:prstGeom>
            <a:solidFill>
              <a:schemeClr val="bg1"/>
            </a:solidFill>
            <a:ln w="19050">
              <a:solidFill>
                <a:schemeClr val="bg2"/>
              </a:solidFill>
            </a:ln>
            <a:effectLst/>
            <a:ex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414141"/>
                  </a:solidFill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rPr>
                <a:t>The information desk is down the hall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917107" y="1496091"/>
            <a:ext cx="505634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637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Colloquial names</a:t>
            </a:r>
          </a:p>
          <a:p>
            <a:pPr marL="304637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Spatial relations</a:t>
            </a:r>
          </a:p>
          <a:p>
            <a:pPr marL="304637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Regions distant from the robot</a:t>
            </a:r>
          </a:p>
          <a:p>
            <a:pPr marL="304637" indent="-304637">
              <a:spcBef>
                <a:spcPts val="1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Gill Sans Light" charset="0"/>
                <a:cs typeface="Gill Sans Light" charset="0"/>
              </a:rPr>
              <a:t>Regions that were never visited</a:t>
            </a:r>
            <a:endParaRPr lang="en-US" sz="2400" dirty="0">
              <a:solidFill>
                <a:schemeClr val="tx1">
                  <a:lumMod val="75000"/>
                </a:schemeClr>
              </a:solidFill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42810"/>
      </p:ext>
    </p:extLst>
  </p:cSld>
  <p:clrMapOvr>
    <a:masterClrMapping/>
  </p:clrMapOvr>
  <p:transition xmlns:p14="http://schemas.microsoft.com/office/powerpoint/2010/main" advTm="37972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, Bullets &amp; Photo copy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 copy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, Bullets &amp; Photo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8709</TotalTime>
  <Words>390</Words>
  <Application>Microsoft Macintosh PowerPoint</Application>
  <PresentationFormat>On-screen Show (4:3)</PresentationFormat>
  <Paragraphs>52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Title, Bullets &amp; Photo copy</vt:lpstr>
      <vt:lpstr>Title &amp; Subtitle</vt:lpstr>
      <vt:lpstr>Localization</vt:lpstr>
      <vt:lpstr>Introduction</vt:lpstr>
      <vt:lpstr>Semantic Mapping</vt:lpstr>
      <vt:lpstr>Semantic Mapping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Semantic Maps from Natural Language Descriptions</dc:title>
  <dc:creator>sachih</dc:creator>
  <cp:lastModifiedBy>Matt Walter</cp:lastModifiedBy>
  <cp:revision>173</cp:revision>
  <dcterms:created xsi:type="dcterms:W3CDTF">2006-08-16T00:00:00Z</dcterms:created>
  <dcterms:modified xsi:type="dcterms:W3CDTF">2013-07-22T14:23:35Z</dcterms:modified>
</cp:coreProperties>
</file>