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8" r:id="rId3"/>
    <p:sldId id="262" r:id="rId4"/>
    <p:sldId id="260" r:id="rId5"/>
    <p:sldId id="263" r:id="rId6"/>
    <p:sldId id="264" r:id="rId7"/>
    <p:sldId id="261" r:id="rId8"/>
    <p:sldId id="265" r:id="rId9"/>
    <p:sldId id="266" r:id="rId10"/>
    <p:sldId id="267" r:id="rId11"/>
    <p:sldId id="268" r:id="rId12"/>
    <p:sldId id="270" r:id="rId13"/>
    <p:sldId id="269" r:id="rId14"/>
    <p:sldId id="271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823" autoAdjust="0"/>
  </p:normalViewPr>
  <p:slideViewPr>
    <p:cSldViewPr>
      <p:cViewPr varScale="1">
        <p:scale>
          <a:sx n="58" d="100"/>
          <a:sy n="58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66C05-D7E0-4E42-90FF-25FBE62060C5}" type="datetimeFigureOut">
              <a:rPr lang="zh-TW" altLang="en-US" smtClean="0"/>
              <a:t>2012/5/31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4D6E4-A303-454F-83EF-B2A90A484E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82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Hello everyone,</a:t>
            </a:r>
            <a:r>
              <a:rPr lang="en-US" altLang="zh-TW" baseline="0" dirty="0" smtClean="0"/>
              <a:t> I’m </a:t>
            </a:r>
            <a:r>
              <a:rPr lang="en-US" altLang="zh-TW" baseline="0" dirty="0" err="1" smtClean="0"/>
              <a:t>Kuan</a:t>
            </a:r>
            <a:r>
              <a:rPr lang="en-US" altLang="zh-TW" baseline="0" dirty="0" smtClean="0"/>
              <a:t>-Ting Yu from computer science department. I’m now a master student under the supervision of Prof. Fu.</a:t>
            </a:r>
          </a:p>
          <a:p>
            <a:r>
              <a:rPr lang="en-US" altLang="zh-TW" baseline="0" dirty="0" smtClean="0"/>
              <a:t>In this talk, I will be showing you how we tackle simultaneous </a:t>
            </a:r>
            <a:r>
              <a:rPr lang="en-US" altLang="zh-TW" baseline="0" dirty="0" err="1" smtClean="0"/>
              <a:t>localzation</a:t>
            </a:r>
            <a:r>
              <a:rPr lang="en-US" altLang="zh-TW" baseline="0" dirty="0" smtClean="0"/>
              <a:t> and mapping (</a:t>
            </a:r>
            <a:r>
              <a:rPr lang="en-US" altLang="zh-TW" baseline="0" dirty="0" err="1" smtClean="0"/>
              <a:t>a.k.a</a:t>
            </a:r>
            <a:r>
              <a:rPr lang="en-US" altLang="zh-TW" baseline="0" dirty="0" smtClean="0"/>
              <a:t> SLAM) using low cost monocular cameras.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4D6E4-A303-454F-83EF-B2A90A484EE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1177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SLAM problem is important in</a:t>
            </a:r>
            <a:r>
              <a:rPr lang="en-US" altLang="zh-TW" baseline="0" dirty="0" smtClean="0"/>
              <a:t> robotics. </a:t>
            </a:r>
            <a:r>
              <a:rPr lang="en-US" altLang="zh-TW" dirty="0" smtClean="0"/>
              <a:t>Why? Because the robot gets into a new environment,</a:t>
            </a:r>
            <a:r>
              <a:rPr lang="en-US" altLang="zh-TW" baseline="0" dirty="0" smtClean="0"/>
              <a:t> the robot need to explore the unknown world. Here, we assume the environment is static. </a:t>
            </a:r>
          </a:p>
          <a:p>
            <a:r>
              <a:rPr lang="en-US" altLang="zh-TW" dirty="0" smtClean="0"/>
              <a:t>So, given the robot’s controls,</a:t>
            </a:r>
            <a:r>
              <a:rPr lang="en-US" altLang="zh-TW" baseline="0" dirty="0" smtClean="0"/>
              <a:t> and observations    of nearby features.</a:t>
            </a:r>
          </a:p>
          <a:p>
            <a:r>
              <a:rPr lang="en-US" altLang="zh-TW" baseline="0" dirty="0" smtClean="0"/>
              <a:t>We want to estimate the map of features and the trajectory of the robot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This</a:t>
            </a:r>
            <a:r>
              <a:rPr lang="en-US" altLang="zh-TW" baseline="0" dirty="0" smtClean="0"/>
              <a:t> problem has a really important property</a:t>
            </a:r>
            <a:endParaRPr lang="en-US" altLang="zh-TW" dirty="0" smtClean="0"/>
          </a:p>
          <a:p>
            <a:r>
              <a:rPr lang="en-US" altLang="zh-TW" dirty="0" smtClean="0"/>
              <a:t>Localization </a:t>
            </a:r>
            <a:r>
              <a:rPr lang="en-US" altLang="zh-TW" dirty="0" smtClean="0"/>
              <a:t>-&gt; Need a map</a:t>
            </a:r>
          </a:p>
          <a:p>
            <a:r>
              <a:rPr lang="en-US" altLang="zh-TW" dirty="0" smtClean="0"/>
              <a:t>Build a map -&gt; Need good localization</a:t>
            </a:r>
          </a:p>
          <a:p>
            <a:r>
              <a:rPr lang="en-US" altLang="zh-TW" dirty="0" smtClean="0"/>
              <a:t>Chicken and egg </a:t>
            </a:r>
            <a:r>
              <a:rPr lang="en-US" altLang="zh-TW" dirty="0" smtClean="0"/>
              <a:t>problem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Use dead reckoning / </a:t>
            </a:r>
            <a:r>
              <a:rPr lang="en-US" altLang="zh-TW" dirty="0" err="1" smtClean="0"/>
              <a:t>odometery</a:t>
            </a:r>
            <a:r>
              <a:rPr lang="en-US" altLang="zh-TW" dirty="0" smtClean="0"/>
              <a:t> to build </a:t>
            </a:r>
            <a:r>
              <a:rPr lang="en-US" altLang="zh-TW" dirty="0" smtClean="0"/>
              <a:t>map </a:t>
            </a:r>
          </a:p>
          <a:p>
            <a:r>
              <a:rPr lang="en-US" altLang="zh-TW" dirty="0" smtClean="0"/>
              <a:t>But as we all know,</a:t>
            </a:r>
            <a:r>
              <a:rPr lang="en-US" altLang="zh-TW" baseline="0" dirty="0" smtClean="0"/>
              <a:t> the </a:t>
            </a:r>
            <a:r>
              <a:rPr lang="en-US" altLang="zh-TW" baseline="0" dirty="0" err="1" smtClean="0"/>
              <a:t>odometry</a:t>
            </a:r>
            <a:r>
              <a:rPr lang="en-US" altLang="zh-TW" baseline="0" dirty="0" smtClean="0"/>
              <a:t> has errors. The accumulation of little noise would cause a huge error in localization and mapping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Challenge</a:t>
            </a:r>
            <a:r>
              <a:rPr lang="en-US" altLang="zh-TW" dirty="0" smtClean="0"/>
              <a:t>: uncertainty in measurement</a:t>
            </a:r>
          </a:p>
          <a:p>
            <a:r>
              <a:rPr lang="en-US" altLang="zh-TW" dirty="0" smtClean="0"/>
              <a:t>Probabilistic framework: EKF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4D6E4-A303-454F-83EF-B2A90A484EE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656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Here is the graphical model of an online SLAM</a:t>
            </a:r>
            <a:r>
              <a:rPr lang="en-US" altLang="zh-TW" baseline="0" dirty="0" smtClean="0"/>
              <a:t> process</a:t>
            </a:r>
          </a:p>
          <a:p>
            <a:r>
              <a:rPr lang="en-US" altLang="zh-TW" baseline="0" dirty="0" smtClean="0"/>
              <a:t>x indicates the robot pose, u is the control, z is the measurement, m is the feature map</a:t>
            </a:r>
            <a:endParaRPr lang="en-US" altLang="zh-TW" dirty="0" smtClean="0"/>
          </a:p>
          <a:p>
            <a:r>
              <a:rPr lang="en-US" altLang="zh-TW" dirty="0" smtClean="0"/>
              <a:t>Light color nodes are what</a:t>
            </a:r>
            <a:r>
              <a:rPr lang="en-US" altLang="zh-TW" baseline="0" dirty="0" smtClean="0"/>
              <a:t> we want to estimate and </a:t>
            </a:r>
            <a:endParaRPr lang="en-US" altLang="zh-TW" dirty="0" smtClean="0"/>
          </a:p>
          <a:p>
            <a:r>
              <a:rPr lang="en-US" altLang="zh-TW" dirty="0" smtClean="0"/>
              <a:t>Gray</a:t>
            </a:r>
            <a:r>
              <a:rPr lang="en-US" altLang="zh-TW" baseline="0" dirty="0" smtClean="0"/>
              <a:t> color nodes are observed variables</a:t>
            </a:r>
            <a:endParaRPr lang="zh-TW" altLang="en-US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EKF is</a:t>
            </a:r>
            <a:r>
              <a:rPr lang="en-US" altLang="zh-TW" baseline="0" dirty="0" smtClean="0"/>
              <a:t> a </a:t>
            </a:r>
            <a:r>
              <a:rPr lang="en-US" altLang="zh-TW" dirty="0" smtClean="0"/>
              <a:t>Recursive updating</a:t>
            </a:r>
            <a:r>
              <a:rPr lang="en-US" altLang="zh-TW" baseline="0" dirty="0" smtClean="0"/>
              <a:t> which is based on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markov</a:t>
            </a:r>
            <a:r>
              <a:rPr lang="en-US" altLang="zh-TW" dirty="0" smtClean="0"/>
              <a:t> </a:t>
            </a:r>
            <a:r>
              <a:rPr lang="en-US" altLang="zh-TW" dirty="0" smtClean="0"/>
              <a:t>assumption</a:t>
            </a:r>
          </a:p>
          <a:p>
            <a:r>
              <a:rPr lang="en-US" altLang="zh-TW" dirty="0" smtClean="0"/>
              <a:t>That is the state</a:t>
            </a:r>
            <a:r>
              <a:rPr lang="en-US" altLang="zh-TW" baseline="0" dirty="0" smtClean="0"/>
              <a:t> at the time stamp t only depends on the last time stamp.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4D6E4-A303-454F-83EF-B2A90A484EE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8105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aseline="0" dirty="0" smtClean="0"/>
              <a:t>Multivariate Gaussian distribution</a:t>
            </a:r>
          </a:p>
          <a:p>
            <a:r>
              <a:rPr lang="en-US" altLang="zh-TW" baseline="0" dirty="0" smtClean="0"/>
              <a:t>Covariance matrix</a:t>
            </a:r>
          </a:p>
          <a:p>
            <a:endParaRPr lang="en-US" altLang="zh-TW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Notice that the </a:t>
            </a:r>
            <a:r>
              <a:rPr lang="en-US" altLang="zh-TW" dirty="0" err="1" smtClean="0"/>
              <a:t>kalman</a:t>
            </a:r>
            <a:r>
              <a:rPr lang="en-US" altLang="zh-TW" dirty="0" smtClean="0"/>
              <a:t> filter assume</a:t>
            </a:r>
            <a:r>
              <a:rPr lang="en-US" altLang="zh-TW" baseline="0" dirty="0" smtClean="0"/>
              <a:t> the system is </a:t>
            </a:r>
            <a:r>
              <a:rPr lang="en-US" altLang="zh-TW" dirty="0" smtClean="0"/>
              <a:t>Linear</a:t>
            </a:r>
            <a:r>
              <a:rPr lang="en-US" altLang="zh-TW" baseline="0" dirty="0" smtClean="0"/>
              <a:t>.</a:t>
            </a:r>
          </a:p>
          <a:p>
            <a:r>
              <a:rPr lang="en-US" altLang="zh-TW" baseline="0" dirty="0" smtClean="0"/>
              <a:t>For our SLAM process, the motion model and measurement model is not linear</a:t>
            </a:r>
            <a:endParaRPr lang="en-US" altLang="zh-TW" baseline="0" dirty="0" smtClean="0"/>
          </a:p>
          <a:p>
            <a:r>
              <a:rPr lang="en-US" altLang="zh-TW" baseline="0" dirty="0" smtClean="0"/>
              <a:t>So we linearize </a:t>
            </a:r>
            <a:r>
              <a:rPr lang="en-US" altLang="zh-TW" baseline="0" dirty="0" smtClean="0"/>
              <a:t>the </a:t>
            </a:r>
            <a:r>
              <a:rPr lang="en-US" altLang="zh-TW" baseline="0" dirty="0" smtClean="0"/>
              <a:t>them </a:t>
            </a:r>
            <a:r>
              <a:rPr lang="en-US" altLang="zh-TW" baseline="0" dirty="0" smtClean="0"/>
              <a:t>by using </a:t>
            </a:r>
            <a:r>
              <a:rPr lang="en-US" altLang="zh-TW" baseline="0" dirty="0" err="1" smtClean="0"/>
              <a:t>jacobian</a:t>
            </a:r>
            <a:r>
              <a:rPr lang="en-US" altLang="zh-TW" baseline="0" dirty="0" smtClean="0"/>
              <a:t> so that the </a:t>
            </a:r>
            <a:r>
              <a:rPr lang="en-US" altLang="zh-TW" baseline="0" dirty="0" err="1" smtClean="0"/>
              <a:t>Kalman</a:t>
            </a:r>
            <a:r>
              <a:rPr lang="en-US" altLang="zh-TW" baseline="0" dirty="0" smtClean="0"/>
              <a:t> Filter can be applied to our problem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4D6E4-A303-454F-83EF-B2A90A484EE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306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Motion model</a:t>
            </a:r>
          </a:p>
          <a:p>
            <a:r>
              <a:rPr lang="en-US" altLang="zh-TW" dirty="0" smtClean="0"/>
              <a:t>Extract </a:t>
            </a:r>
            <a:r>
              <a:rPr lang="en-US" altLang="zh-TW" dirty="0" smtClean="0"/>
              <a:t>features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Calculate the </a:t>
            </a:r>
            <a:r>
              <a:rPr lang="en-US" altLang="zh-TW" dirty="0" err="1" smtClean="0"/>
              <a:t>eu</a:t>
            </a:r>
            <a:r>
              <a:rPr lang="en-US" altLang="zh-TW" dirty="0" smtClean="0"/>
              <a:t> dist. Of the feature descriptor </a:t>
            </a:r>
          </a:p>
          <a:p>
            <a:r>
              <a:rPr lang="en-US" altLang="zh-TW" dirty="0" smtClean="0"/>
              <a:t>which describe the appearance</a:t>
            </a:r>
            <a:r>
              <a:rPr lang="en-US" altLang="zh-TW" baseline="0" dirty="0" smtClean="0"/>
              <a:t> of </a:t>
            </a:r>
            <a:r>
              <a:rPr lang="en-US" altLang="zh-TW" dirty="0" smtClean="0"/>
              <a:t>visual</a:t>
            </a:r>
            <a:r>
              <a:rPr lang="en-US" altLang="zh-TW" baseline="0" dirty="0" smtClean="0"/>
              <a:t> features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76CF5-6AC3-4562-83BF-99A819FCFD6F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As</a:t>
            </a:r>
            <a:r>
              <a:rPr lang="en-US" altLang="zh-TW" baseline="0" dirty="0" smtClean="0"/>
              <a:t> more measurement are collected, well-conditioned pair will occurs. This time, the landmark will be initialized and put in the feature vector.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76CF5-6AC3-4562-83BF-99A819FCFD6F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Here is an</a:t>
            </a:r>
            <a:r>
              <a:rPr lang="en-US" altLang="zh-TW" baseline="0" dirty="0" smtClean="0"/>
              <a:t> example of the measurement step of visual slam.</a:t>
            </a:r>
          </a:p>
          <a:p>
            <a:r>
              <a:rPr lang="en-US" altLang="zh-TW" baseline="0" dirty="0" smtClean="0"/>
              <a:t>In our system we have two cameras to enlarge the field of view of the robot.</a:t>
            </a:r>
          </a:p>
          <a:p>
            <a:r>
              <a:rPr lang="en-US" altLang="zh-TW" baseline="0" dirty="0" err="1" smtClean="0"/>
              <a:t>Coner</a:t>
            </a:r>
            <a:r>
              <a:rPr lang="en-US" altLang="zh-TW" baseline="0" dirty="0" smtClean="0"/>
              <a:t> features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4D6E4-A303-454F-83EF-B2A90A484EE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4436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Traditional</a:t>
            </a:r>
            <a:r>
              <a:rPr lang="en-US" altLang="zh-TW" baseline="0" dirty="0" smtClean="0"/>
              <a:t> mapping is basically for robot navigation</a:t>
            </a:r>
          </a:p>
          <a:p>
            <a:r>
              <a:rPr lang="en-US" altLang="zh-TW" baseline="0" dirty="0" smtClean="0"/>
              <a:t>Recently </a:t>
            </a:r>
            <a:r>
              <a:rPr lang="en-US" altLang="zh-TW" baseline="0" dirty="0" err="1" smtClean="0"/>
              <a:t>roboticsts</a:t>
            </a:r>
            <a:r>
              <a:rPr lang="en-US" altLang="zh-TW" baseline="0" dirty="0" smtClean="0"/>
              <a:t> </a:t>
            </a:r>
            <a:r>
              <a:rPr lang="en-US" altLang="zh-TW" baseline="0" dirty="0" err="1" smtClean="0"/>
              <a:t>proprosed</a:t>
            </a:r>
            <a:r>
              <a:rPr lang="en-US" altLang="zh-TW" baseline="0" dirty="0" smtClean="0"/>
              <a:t> to fill in the map with some semantic meaning. For example, the objects category for further manipulation</a:t>
            </a:r>
          </a:p>
          <a:p>
            <a:r>
              <a:rPr lang="en-US" altLang="zh-TW" baseline="0" dirty="0" smtClean="0"/>
              <a:t>Here, in my master thesis we want to push this idea further to </a:t>
            </a:r>
            <a:r>
              <a:rPr lang="en-US" altLang="zh-TW" baseline="0" dirty="0" err="1" smtClean="0"/>
              <a:t>encoporate</a:t>
            </a:r>
            <a:r>
              <a:rPr lang="en-US" altLang="zh-TW" baseline="0" dirty="0" smtClean="0"/>
              <a:t> human-context in the map.</a:t>
            </a:r>
          </a:p>
          <a:p>
            <a:r>
              <a:rPr lang="en-US" altLang="zh-TW" baseline="0" dirty="0" smtClean="0"/>
              <a:t>That is, we want to associate human situation with spatial and temporal domain.</a:t>
            </a:r>
          </a:p>
          <a:p>
            <a:r>
              <a:rPr lang="en-US" altLang="zh-TW" baseline="0" dirty="0" smtClean="0"/>
              <a:t>We define 4 cat in office </a:t>
            </a:r>
            <a:r>
              <a:rPr lang="en-US" altLang="zh-TW" baseline="0" dirty="0" err="1" smtClean="0"/>
              <a:t>env</a:t>
            </a:r>
            <a:endParaRPr lang="en-US" altLang="zh-TW" baseline="0" dirty="0" smtClean="0"/>
          </a:p>
          <a:p>
            <a:r>
              <a:rPr lang="en-US" altLang="zh-TW" baseline="0" dirty="0" smtClean="0"/>
              <a:t>And we all know that by looking at the posture of human , we somehow can tell </a:t>
            </a:r>
          </a:p>
          <a:p>
            <a:r>
              <a:rPr lang="en-US" altLang="zh-TW" baseline="0" dirty="0" smtClean="0"/>
              <a:t>So, we employ a feature called histogram of gradient, which was proposed to detect pedestrian</a:t>
            </a:r>
          </a:p>
          <a:p>
            <a:r>
              <a:rPr lang="en-US" altLang="zh-TW" baseline="0" dirty="0" smtClean="0"/>
              <a:t>The feature first take the gradient process on the image, so edge information will be extracted.</a:t>
            </a:r>
          </a:p>
          <a:p>
            <a:r>
              <a:rPr lang="en-US" altLang="zh-TW" baseline="0" dirty="0" smtClean="0"/>
              <a:t>And by doing histograms we can allow small translation variation. </a:t>
            </a:r>
          </a:p>
          <a:p>
            <a:r>
              <a:rPr lang="en-US" altLang="zh-TW" baseline="0" dirty="0" smtClean="0"/>
              <a:t>As you can see given a human picture. After the HOG process. We can obtain an feature describing the contour of human.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4D6E4-A303-454F-83EF-B2A90A484EE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784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FB1BA9-9F99-4A88-9188-B6C10818AB7A}" type="datetimeFigureOut">
              <a:rPr lang="zh-TW" altLang="en-US" smtClean="0"/>
              <a:t>2012/5/31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2DDF84-FDE8-4510-926E-4552609C5E4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B1BA9-9F99-4A88-9188-B6C10818AB7A}" type="datetimeFigureOut">
              <a:rPr lang="zh-TW" altLang="en-US" smtClean="0"/>
              <a:t>2012/5/31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DF84-FDE8-4510-926E-4552609C5E4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B1BA9-9F99-4A88-9188-B6C10818AB7A}" type="datetimeFigureOut">
              <a:rPr lang="zh-TW" altLang="en-US" smtClean="0"/>
              <a:t>2012/5/31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DF84-FDE8-4510-926E-4552609C5E4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B1BA9-9F99-4A88-9188-B6C10818AB7A}" type="datetimeFigureOut">
              <a:rPr lang="zh-TW" altLang="en-US" smtClean="0"/>
              <a:t>2012/5/31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DF84-FDE8-4510-926E-4552609C5E4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B1BA9-9F99-4A88-9188-B6C10818AB7A}" type="datetimeFigureOut">
              <a:rPr lang="zh-TW" altLang="en-US" smtClean="0"/>
              <a:t>2012/5/31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DF84-FDE8-4510-926E-4552609C5E4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B1BA9-9F99-4A88-9188-B6C10818AB7A}" type="datetimeFigureOut">
              <a:rPr lang="zh-TW" altLang="en-US" smtClean="0"/>
              <a:t>2012/5/31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DF84-FDE8-4510-926E-4552609C5E4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B1BA9-9F99-4A88-9188-B6C10818AB7A}" type="datetimeFigureOut">
              <a:rPr lang="zh-TW" altLang="en-US" smtClean="0"/>
              <a:t>2012/5/31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DF84-FDE8-4510-926E-4552609C5E4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B1BA9-9F99-4A88-9188-B6C10818AB7A}" type="datetimeFigureOut">
              <a:rPr lang="zh-TW" altLang="en-US" smtClean="0"/>
              <a:t>2012/5/31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DF84-FDE8-4510-926E-4552609C5E4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B1BA9-9F99-4A88-9188-B6C10818AB7A}" type="datetimeFigureOut">
              <a:rPr lang="zh-TW" altLang="en-US" smtClean="0"/>
              <a:t>2012/5/31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DF84-FDE8-4510-926E-4552609C5E4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7FB1BA9-9F99-4A88-9188-B6C10818AB7A}" type="datetimeFigureOut">
              <a:rPr lang="zh-TW" altLang="en-US" smtClean="0"/>
              <a:t>2012/5/31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DF84-FDE8-4510-926E-4552609C5E4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FB1BA9-9F99-4A88-9188-B6C10818AB7A}" type="datetimeFigureOut">
              <a:rPr lang="zh-TW" altLang="en-US" smtClean="0"/>
              <a:t>2012/5/31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2DDF84-FDE8-4510-926E-4552609C5E4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7FB1BA9-9F99-4A88-9188-B6C10818AB7A}" type="datetimeFigureOut">
              <a:rPr lang="zh-TW" altLang="en-US" smtClean="0"/>
              <a:t>2012/5/31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72DDF84-FDE8-4510-926E-4552609C5E4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3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png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microsoft.com/office/2007/relationships/hdphoto" Target="../media/hdphoto1.wdp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5.pn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9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hyperlink" Target="http://www.cs.brown.edu/courses/cs143/proj4/papers/dalal_triggs_cvpr_2005.pdf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8052" y="2276872"/>
            <a:ext cx="7772400" cy="12334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Simultaneous Localization and Mapping </a:t>
            </a:r>
            <a:br>
              <a:rPr lang="en-US" altLang="zh-TW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zh-TW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using Monocular cameras</a:t>
            </a:r>
            <a:endParaRPr lang="zh-TW" altLang="en-US" sz="26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7772400" cy="119970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 smtClean="0"/>
              <a:t>Presenter: </a:t>
            </a:r>
            <a:r>
              <a:rPr lang="en-US" altLang="zh-TW" sz="2400" dirty="0" err="1" smtClean="0"/>
              <a:t>Kuan</a:t>
            </a:r>
            <a:r>
              <a:rPr lang="en-US" altLang="zh-TW" sz="2400" dirty="0" smtClean="0"/>
              <a:t>-Ting Yu</a:t>
            </a:r>
          </a:p>
          <a:p>
            <a:pPr>
              <a:lnSpc>
                <a:spcPct val="150000"/>
              </a:lnSpc>
            </a:pPr>
            <a:r>
              <a:rPr lang="en-US" altLang="zh-TW" sz="2400" dirty="0" smtClean="0"/>
              <a:t>Advisor: Li-Chen Fu</a:t>
            </a:r>
            <a:endParaRPr lang="zh-TW" alt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2" t="14357" r="13884" b="66357"/>
          <a:stretch/>
        </p:blipFill>
        <p:spPr bwMode="auto">
          <a:xfrm>
            <a:off x="11867" y="1825"/>
            <a:ext cx="9175203" cy="153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56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D:\gtyu\Desktop\context_test\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5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D:\gtyu\Desktop\context_test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D:\gtyu\Desktop\context_test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38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D:\gtyu\Desktop\context_test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2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D:\gtyu\Desktop\context_test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1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altLang="zh-TW" dirty="0" smtClean="0"/>
              <a:t>A robot is exploring and unknown, static environment.</a:t>
            </a:r>
          </a:p>
          <a:p>
            <a:pPr marL="109728" indent="0">
              <a:buNone/>
            </a:pPr>
            <a:endParaRPr lang="en-US" altLang="zh-TW" dirty="0" smtClean="0"/>
          </a:p>
          <a:p>
            <a:pPr marL="109728" indent="0">
              <a:buNone/>
            </a:pPr>
            <a:r>
              <a:rPr lang="en-US" altLang="zh-TW" b="1" dirty="0" smtClean="0">
                <a:solidFill>
                  <a:srgbClr val="FF0000"/>
                </a:solidFill>
              </a:rPr>
              <a:t>Given:</a:t>
            </a:r>
          </a:p>
          <a:p>
            <a:pPr marL="109728" indent="0">
              <a:buNone/>
            </a:pPr>
            <a:r>
              <a:rPr lang="en-US" altLang="zh-TW" dirty="0" smtClean="0"/>
              <a:t> - The robot’s controls</a:t>
            </a:r>
          </a:p>
          <a:p>
            <a:pPr marL="109728" indent="0">
              <a:buNone/>
            </a:pPr>
            <a:r>
              <a:rPr lang="en-US" altLang="zh-TW" dirty="0" smtClean="0"/>
              <a:t> - Observations of nearby features</a:t>
            </a:r>
          </a:p>
          <a:p>
            <a:endParaRPr lang="en-US" altLang="zh-TW" dirty="0" smtClean="0"/>
          </a:p>
          <a:p>
            <a:pPr marL="109728" indent="0">
              <a:buNone/>
            </a:pPr>
            <a:r>
              <a:rPr lang="en-US" altLang="zh-TW" b="1" dirty="0" smtClean="0">
                <a:solidFill>
                  <a:srgbClr val="FF0000"/>
                </a:solidFill>
              </a:rPr>
              <a:t>Estimate:</a:t>
            </a:r>
          </a:p>
          <a:p>
            <a:pPr marL="109728" indent="0">
              <a:buNone/>
            </a:pPr>
            <a:r>
              <a:rPr lang="en-US" altLang="zh-TW" dirty="0" smtClean="0"/>
              <a:t> - Map of features</a:t>
            </a:r>
          </a:p>
          <a:p>
            <a:pPr marL="109728" indent="0">
              <a:buNone/>
            </a:pPr>
            <a:r>
              <a:rPr lang="en-US" altLang="zh-TW" dirty="0" smtClean="0"/>
              <a:t> - </a:t>
            </a:r>
            <a:r>
              <a:rPr lang="en-US" altLang="zh-TW" dirty="0" smtClean="0"/>
              <a:t>Trajectory </a:t>
            </a:r>
            <a:r>
              <a:rPr lang="en-US" altLang="zh-TW" dirty="0" smtClean="0"/>
              <a:t>of </a:t>
            </a:r>
            <a:r>
              <a:rPr lang="en-US" altLang="zh-TW" dirty="0" smtClean="0"/>
              <a:t>the robot</a:t>
            </a:r>
            <a:endParaRPr lang="en-US" altLang="zh-TW" dirty="0"/>
          </a:p>
          <a:p>
            <a:pPr marL="109728" indent="0">
              <a:buNone/>
            </a:pP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SLAM Problem</a:t>
            </a:r>
            <a:endParaRPr lang="zh-TW" altLang="en-US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33056"/>
            <a:ext cx="2942456" cy="29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0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dirty="0" smtClean="0"/>
              <a:t>Graphical Model of Online SLAM</a:t>
            </a:r>
            <a:endParaRPr lang="zh-TW" alt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1556792"/>
            <a:ext cx="7440563" cy="458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4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96E6-04FC-4123-8EDB-50721D90266A}" type="slidenum">
              <a:rPr lang="en-AU" altLang="zh-TW"/>
              <a:pPr/>
              <a:t>4</a:t>
            </a:fld>
            <a:endParaRPr lang="en-AU" altLang="zh-TW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Recall </a:t>
            </a:r>
            <a:r>
              <a:rPr lang="en-US" altLang="zh-TW" sz="3600" dirty="0" err="1"/>
              <a:t>Kalman</a:t>
            </a:r>
            <a:r>
              <a:rPr lang="en-US" altLang="zh-TW" sz="3600" dirty="0"/>
              <a:t> Filter Algorithm</a:t>
            </a:r>
            <a:endParaRPr lang="en-AU" altLang="zh-TW" sz="3600" dirty="0">
              <a:ea typeface="新細明體" charset="-120"/>
            </a:endParaRPr>
          </a:p>
        </p:txBody>
      </p:sp>
      <p:grpSp>
        <p:nvGrpSpPr>
          <p:cNvPr id="33816" name="Group 24"/>
          <p:cNvGrpSpPr>
            <a:grpSpLocks/>
          </p:cNvGrpSpPr>
          <p:nvPr/>
        </p:nvGrpSpPr>
        <p:grpSpPr bwMode="auto">
          <a:xfrm>
            <a:off x="395288" y="2276475"/>
            <a:ext cx="3816350" cy="3095625"/>
            <a:chOff x="249" y="1253"/>
            <a:chExt cx="2404" cy="1950"/>
          </a:xfrm>
        </p:grpSpPr>
        <p:sp>
          <p:nvSpPr>
            <p:cNvPr id="33797" name="Text Box 5"/>
            <p:cNvSpPr txBox="1">
              <a:spLocks noChangeArrowheads="1"/>
            </p:cNvSpPr>
            <p:nvPr/>
          </p:nvSpPr>
          <p:spPr bwMode="auto">
            <a:xfrm>
              <a:off x="839" y="2024"/>
              <a:ext cx="11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baseline="30000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AU" baseline="-25000" dirty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t</a:t>
              </a:r>
              <a:r>
                <a:rPr lang="en-AU" altLang="zh-TW" baseline="-25000" dirty="0" smtClean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 </a:t>
              </a:r>
              <a:r>
                <a:rPr lang="en-AU" altLang="zh-TW" dirty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= </a:t>
              </a:r>
              <a:r>
                <a:rPr lang="en-AU" altLang="zh-TW" dirty="0" smtClean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Ax</a:t>
              </a:r>
              <a:r>
                <a:rPr lang="en-AU" altLang="zh-TW" baseline="-25000" dirty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t</a:t>
              </a:r>
              <a:r>
                <a:rPr lang="en-AU" altLang="zh-TW" baseline="-25000" dirty="0" smtClean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-1</a:t>
              </a:r>
              <a:r>
                <a:rPr lang="en-AU" altLang="zh-TW" dirty="0" smtClean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 </a:t>
              </a:r>
              <a:r>
                <a:rPr lang="en-AU" altLang="zh-TW" dirty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+ </a:t>
              </a:r>
              <a:r>
                <a:rPr lang="en-AU" altLang="zh-TW" dirty="0" smtClean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Bu</a:t>
              </a:r>
              <a:r>
                <a:rPr lang="en-AU" altLang="zh-TW" baseline="-25000" dirty="0" smtClean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t-1</a:t>
              </a:r>
              <a:endParaRPr lang="en-AU" altLang="zh-TW" baseline="-25000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33798" name="Text Box 6"/>
            <p:cNvSpPr txBox="1">
              <a:spLocks noChangeArrowheads="1"/>
            </p:cNvSpPr>
            <p:nvPr/>
          </p:nvSpPr>
          <p:spPr bwMode="auto">
            <a:xfrm>
              <a:off x="839" y="2659"/>
              <a:ext cx="98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baseline="30000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AU" altLang="zh-TW" sz="1600" baseline="-25000" dirty="0" smtClean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t </a:t>
              </a:r>
              <a:r>
                <a:rPr lang="en-AU" altLang="zh-TW" sz="1600" dirty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= </a:t>
              </a:r>
              <a:r>
                <a:rPr lang="en-AU" altLang="zh-TW" sz="1600" dirty="0" smtClean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AP</a:t>
              </a:r>
              <a:r>
                <a:rPr lang="en-AU" altLang="zh-TW" sz="1600" baseline="-25000" dirty="0" smtClean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t-1</a:t>
              </a:r>
              <a:r>
                <a:rPr lang="en-AU" altLang="zh-TW" sz="1600" dirty="0" smtClean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A</a:t>
              </a:r>
              <a:r>
                <a:rPr lang="en-AU" altLang="zh-TW" sz="1600" baseline="30000" dirty="0" smtClean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T</a:t>
              </a:r>
              <a:r>
                <a:rPr lang="en-AU" altLang="zh-TW" sz="1600" dirty="0" smtClean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 </a:t>
              </a:r>
              <a:r>
                <a:rPr lang="en-AU" altLang="zh-TW" sz="1600" dirty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+ Q</a:t>
              </a:r>
              <a:endParaRPr lang="en-AU" altLang="zh-TW" sz="1600" baseline="-25000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657" y="1298"/>
              <a:ext cx="153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Prediction </a:t>
              </a:r>
              <a:r>
                <a:rPr lang="en-US" sz="1600" dirty="0" smtClean="0"/>
                <a:t>(Time Update</a:t>
              </a:r>
              <a:r>
                <a:rPr lang="en-US" sz="1600" dirty="0"/>
                <a:t>)</a:t>
              </a:r>
              <a:endParaRPr lang="en-AU" altLang="zh-TW" sz="1600" baseline="-25000" dirty="0">
                <a:ea typeface="新細明體" charset="-120"/>
              </a:endParaRPr>
            </a:p>
          </p:txBody>
        </p:sp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340" y="1752"/>
              <a:ext cx="165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(1) Project the state ahead</a:t>
              </a:r>
              <a:endParaRPr lang="en-AU" altLang="zh-TW" sz="1400" baseline="-25000" dirty="0">
                <a:ea typeface="新細明體" charset="-120"/>
              </a:endParaRPr>
            </a:p>
          </p:txBody>
        </p:sp>
        <p:sp>
          <p:nvSpPr>
            <p:cNvPr id="33802" name="Text Box 10"/>
            <p:cNvSpPr txBox="1">
              <a:spLocks noChangeArrowheads="1"/>
            </p:cNvSpPr>
            <p:nvPr/>
          </p:nvSpPr>
          <p:spPr bwMode="auto">
            <a:xfrm>
              <a:off x="340" y="2341"/>
              <a:ext cx="229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(2) Project the error covariance ahead</a:t>
              </a:r>
              <a:endParaRPr lang="en-AU" altLang="zh-TW" sz="1400" baseline="-25000" dirty="0">
                <a:ea typeface="新細明體" charset="-120"/>
              </a:endParaRPr>
            </a:p>
          </p:txBody>
        </p:sp>
        <p:sp>
          <p:nvSpPr>
            <p:cNvPr id="33810" name="Rectangle 18"/>
            <p:cNvSpPr>
              <a:spLocks noChangeArrowheads="1"/>
            </p:cNvSpPr>
            <p:nvPr/>
          </p:nvSpPr>
          <p:spPr bwMode="auto">
            <a:xfrm>
              <a:off x="249" y="1253"/>
              <a:ext cx="2404" cy="1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11" name="Line 19"/>
            <p:cNvSpPr>
              <a:spLocks noChangeShapeType="1"/>
            </p:cNvSpPr>
            <p:nvPr/>
          </p:nvSpPr>
          <p:spPr bwMode="auto">
            <a:xfrm>
              <a:off x="249" y="1616"/>
              <a:ext cx="24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3817" name="Group 25"/>
          <p:cNvGrpSpPr>
            <a:grpSpLocks/>
          </p:cNvGrpSpPr>
          <p:nvPr/>
        </p:nvGrpSpPr>
        <p:grpSpPr bwMode="auto">
          <a:xfrm>
            <a:off x="4716462" y="1989138"/>
            <a:ext cx="4206874" cy="3816350"/>
            <a:chOff x="2971" y="1162"/>
            <a:chExt cx="2650" cy="2404"/>
          </a:xfrm>
        </p:grpSpPr>
        <p:sp>
          <p:nvSpPr>
            <p:cNvPr id="33803" name="Text Box 11"/>
            <p:cNvSpPr txBox="1">
              <a:spLocks noChangeArrowheads="1"/>
            </p:cNvSpPr>
            <p:nvPr/>
          </p:nvSpPr>
          <p:spPr bwMode="auto">
            <a:xfrm>
              <a:off x="3288" y="1253"/>
              <a:ext cx="205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Correction (Measurement Update)</a:t>
              </a:r>
              <a:endParaRPr lang="en-AU" altLang="zh-TW" sz="1600" baseline="-25000">
                <a:ea typeface="新細明體" charset="-120"/>
              </a:endParaRPr>
            </a:p>
          </p:txBody>
        </p:sp>
        <p:sp>
          <p:nvSpPr>
            <p:cNvPr id="33804" name="Text Box 12"/>
            <p:cNvSpPr txBox="1">
              <a:spLocks noChangeArrowheads="1"/>
            </p:cNvSpPr>
            <p:nvPr/>
          </p:nvSpPr>
          <p:spPr bwMode="auto">
            <a:xfrm>
              <a:off x="3107" y="1661"/>
              <a:ext cx="182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(1) Compute the </a:t>
              </a:r>
              <a:r>
                <a:rPr lang="en-US" sz="1400" dirty="0" err="1"/>
                <a:t>Kalman</a:t>
              </a:r>
              <a:r>
                <a:rPr lang="en-US" sz="1400" dirty="0"/>
                <a:t> Gain</a:t>
              </a:r>
              <a:endParaRPr lang="en-AU" altLang="zh-TW" sz="1400" baseline="-25000" dirty="0">
                <a:ea typeface="新細明體" charset="-120"/>
              </a:endParaRPr>
            </a:p>
          </p:txBody>
        </p:sp>
        <p:sp>
          <p:nvSpPr>
            <p:cNvPr id="33805" name="Text Box 13"/>
            <p:cNvSpPr txBox="1">
              <a:spLocks noChangeArrowheads="1"/>
            </p:cNvSpPr>
            <p:nvPr/>
          </p:nvSpPr>
          <p:spPr bwMode="auto">
            <a:xfrm>
              <a:off x="3107" y="2296"/>
              <a:ext cx="251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(2) Update estimate with measurement </a:t>
              </a:r>
              <a:r>
                <a:rPr lang="en-US" sz="1400" dirty="0" err="1" smtClean="0"/>
                <a:t>z</a:t>
              </a:r>
              <a:r>
                <a:rPr lang="en-US" sz="1400" baseline="-25000" dirty="0" err="1" smtClean="0"/>
                <a:t>t</a:t>
              </a:r>
              <a:endParaRPr lang="en-AU" altLang="zh-TW" sz="1400" baseline="-25000" dirty="0">
                <a:ea typeface="新細明體" charset="-120"/>
              </a:endParaRPr>
            </a:p>
          </p:txBody>
        </p:sp>
        <p:sp>
          <p:nvSpPr>
            <p:cNvPr id="33806" name="Text Box 14"/>
            <p:cNvSpPr txBox="1">
              <a:spLocks noChangeArrowheads="1"/>
            </p:cNvSpPr>
            <p:nvPr/>
          </p:nvSpPr>
          <p:spPr bwMode="auto">
            <a:xfrm>
              <a:off x="3107" y="2886"/>
              <a:ext cx="172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(3) Update Error Covariance</a:t>
              </a:r>
              <a:endParaRPr lang="en-AU" altLang="zh-TW" sz="1400" baseline="-25000">
                <a:ea typeface="新細明體" charset="-120"/>
              </a:endParaRPr>
            </a:p>
          </p:txBody>
        </p:sp>
        <p:sp>
          <p:nvSpPr>
            <p:cNvPr id="33807" name="Text Box 15"/>
            <p:cNvSpPr txBox="1">
              <a:spLocks noChangeArrowheads="1"/>
            </p:cNvSpPr>
            <p:nvPr/>
          </p:nvSpPr>
          <p:spPr bwMode="auto">
            <a:xfrm>
              <a:off x="3696" y="2568"/>
              <a:ext cx="123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AU" altLang="zh-TW" sz="1600" baseline="-25000" dirty="0" smtClean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t </a:t>
              </a:r>
              <a:r>
                <a:rPr lang="en-AU" altLang="zh-TW" sz="1600" dirty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=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baseline="30000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AU" altLang="zh-TW" sz="1600" baseline="-25000" dirty="0" smtClean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t</a:t>
              </a:r>
              <a:r>
                <a:rPr lang="en-AU" altLang="zh-TW" sz="1600" dirty="0" smtClean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 </a:t>
              </a:r>
              <a:r>
                <a:rPr lang="en-AU" altLang="zh-TW" sz="1600" dirty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+ </a:t>
              </a:r>
              <a:r>
                <a:rPr lang="en-AU" altLang="zh-TW" sz="1600" dirty="0" smtClean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K(</a:t>
              </a:r>
              <a:r>
                <a:rPr lang="en-AU" altLang="zh-TW" sz="1600" dirty="0" err="1" smtClean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z</a:t>
              </a:r>
              <a:r>
                <a:rPr lang="en-AU" altLang="zh-TW" sz="1600" baseline="-25000" dirty="0" err="1" smtClean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t</a:t>
              </a:r>
              <a:r>
                <a:rPr lang="en-AU" altLang="zh-TW" sz="1600" dirty="0" smtClean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 </a:t>
              </a:r>
              <a:r>
                <a:rPr lang="en-AU" altLang="zh-TW" sz="1600" dirty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- H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600" baseline="30000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AU" altLang="zh-TW" sz="1600" baseline="-25000" dirty="0" smtClean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t</a:t>
              </a:r>
              <a:r>
                <a:rPr lang="en-AU" altLang="zh-TW" sz="1600" dirty="0" smtClean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 </a:t>
              </a:r>
              <a:r>
                <a:rPr lang="en-AU" altLang="zh-TW" sz="1600" dirty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33808" name="Text Box 16"/>
            <p:cNvSpPr txBox="1">
              <a:spLocks noChangeArrowheads="1"/>
            </p:cNvSpPr>
            <p:nvPr/>
          </p:nvSpPr>
          <p:spPr bwMode="auto">
            <a:xfrm>
              <a:off x="3651" y="1933"/>
              <a:ext cx="137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K =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baseline="30000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1600" baseline="-25000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1600" baseline="30000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(HP</a:t>
              </a:r>
              <a:r>
                <a:rPr lang="en-US" sz="1600" baseline="30000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1600" baseline="-25000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1600" baseline="30000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+ R)</a:t>
              </a:r>
              <a:r>
                <a:rPr lang="en-US" sz="1600" baseline="30000" dirty="0">
                  <a:latin typeface="Times New Roman" pitchFamily="18" charset="0"/>
                  <a:cs typeface="Times New Roman" pitchFamily="18" charset="0"/>
                </a:rPr>
                <a:t>-1</a:t>
              </a:r>
              <a:endParaRPr lang="en-AU" altLang="zh-TW" sz="1600" baseline="30000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33809" name="Text Box 17"/>
            <p:cNvSpPr txBox="1">
              <a:spLocks noChangeArrowheads="1"/>
            </p:cNvSpPr>
            <p:nvPr/>
          </p:nvSpPr>
          <p:spPr bwMode="auto">
            <a:xfrm>
              <a:off x="3878" y="3158"/>
              <a:ext cx="88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AU" altLang="zh-TW" sz="1600" baseline="-25000" dirty="0" smtClean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t </a:t>
              </a:r>
              <a:r>
                <a:rPr lang="en-AU" altLang="zh-TW" sz="1600" dirty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= (I - KH)P</a:t>
              </a:r>
              <a:r>
                <a:rPr lang="en-US" sz="1600" baseline="30000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AU" altLang="zh-TW" sz="1600" baseline="-25000" dirty="0" smtClean="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t</a:t>
              </a:r>
              <a:endParaRPr lang="en-AU" altLang="zh-TW" sz="1600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33812" name="Rectangle 20"/>
            <p:cNvSpPr>
              <a:spLocks noChangeArrowheads="1"/>
            </p:cNvSpPr>
            <p:nvPr/>
          </p:nvSpPr>
          <p:spPr bwMode="auto">
            <a:xfrm>
              <a:off x="2971" y="1162"/>
              <a:ext cx="2631" cy="24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13" name="Line 21"/>
            <p:cNvSpPr>
              <a:spLocks noChangeShapeType="1"/>
            </p:cNvSpPr>
            <p:nvPr/>
          </p:nvSpPr>
          <p:spPr bwMode="auto">
            <a:xfrm>
              <a:off x="2971" y="1525"/>
              <a:ext cx="26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3814" name="AutoShape 22"/>
          <p:cNvSpPr>
            <a:spLocks noChangeArrowheads="1"/>
          </p:cNvSpPr>
          <p:nvPr/>
        </p:nvSpPr>
        <p:spPr bwMode="auto">
          <a:xfrm>
            <a:off x="2051050" y="1268413"/>
            <a:ext cx="5473700" cy="576262"/>
          </a:xfrm>
          <a:prstGeom prst="curvedDownArrow">
            <a:avLst>
              <a:gd name="adj1" fmla="val 167765"/>
              <a:gd name="adj2" fmla="val 373833"/>
              <a:gd name="adj3" fmla="val 454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15" name="AutoShape 23"/>
          <p:cNvSpPr>
            <a:spLocks noChangeArrowheads="1"/>
          </p:cNvSpPr>
          <p:nvPr/>
        </p:nvSpPr>
        <p:spPr bwMode="auto">
          <a:xfrm flipH="1" flipV="1">
            <a:off x="1692275" y="5949950"/>
            <a:ext cx="5473700" cy="576263"/>
          </a:xfrm>
          <a:prstGeom prst="curvedDownArrow">
            <a:avLst>
              <a:gd name="adj1" fmla="val 167765"/>
              <a:gd name="adj2" fmla="val 373832"/>
              <a:gd name="adj3" fmla="val 454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41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 (1/2)</a:t>
            </a:r>
            <a:endParaRPr lang="zh-TW" altLang="en-US" dirty="0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251520" y="1628800"/>
            <a:ext cx="7408333" cy="4513589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Arial" pitchFamily="34" charset="0"/>
                <a:cs typeface="Arial" pitchFamily="34" charset="0"/>
              </a:rPr>
              <a:t>Using EKF for Monocular SLAM</a:t>
            </a:r>
            <a:br>
              <a:rPr lang="en-US" altLang="zh-TW" dirty="0" smtClean="0">
                <a:latin typeface="Arial" pitchFamily="34" charset="0"/>
                <a:cs typeface="Arial" pitchFamily="34" charset="0"/>
              </a:rPr>
            </a:br>
            <a:endParaRPr lang="en-US" altLang="zh-TW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altLang="zh-TW" dirty="0" smtClean="0">
                <a:latin typeface="Arial" pitchFamily="34" charset="0"/>
                <a:cs typeface="Arial" pitchFamily="34" charset="0"/>
              </a:rPr>
              <a:t>1) EKF predict</a:t>
            </a:r>
          </a:p>
          <a:p>
            <a:pPr lvl="2"/>
            <a:r>
              <a:rPr lang="en-US" altLang="zh-TW" dirty="0" smtClean="0">
                <a:latin typeface="Arial" pitchFamily="34" charset="0"/>
                <a:cs typeface="Arial" pitchFamily="34" charset="0"/>
              </a:rPr>
              <a:t>Use motion model</a:t>
            </a:r>
          </a:p>
          <a:p>
            <a:pPr lvl="1"/>
            <a:endParaRPr lang="en-US" altLang="zh-TW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altLang="zh-TW" dirty="0" smtClean="0">
                <a:latin typeface="Arial" pitchFamily="34" charset="0"/>
                <a:cs typeface="Arial" pitchFamily="34" charset="0"/>
              </a:rPr>
              <a:t>2) Feature extraction</a:t>
            </a:r>
          </a:p>
          <a:p>
            <a:pPr lvl="2"/>
            <a:r>
              <a:rPr lang="en-US" altLang="zh-TW" dirty="0" smtClean="0">
                <a:latin typeface="Arial" pitchFamily="34" charset="0"/>
                <a:cs typeface="Arial" pitchFamily="34" charset="0"/>
              </a:rPr>
              <a:t>Determine bearing angles of features </a:t>
            </a: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relative to </a:t>
            </a: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robot</a:t>
            </a:r>
          </a:p>
          <a:p>
            <a:pPr lvl="1"/>
            <a:endParaRPr lang="en-US" altLang="zh-TW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altLang="zh-TW" dirty="0" smtClean="0">
                <a:latin typeface="Arial" pitchFamily="34" charset="0"/>
                <a:cs typeface="Arial" pitchFamily="34" charset="0"/>
              </a:rPr>
              <a:t>3) Data association</a:t>
            </a:r>
          </a:p>
          <a:p>
            <a:pPr lvl="2"/>
            <a:r>
              <a:rPr lang="en-US" altLang="zh-TW" dirty="0" smtClean="0">
                <a:latin typeface="Arial" pitchFamily="34" charset="0"/>
                <a:cs typeface="Arial" pitchFamily="34" charset="0"/>
              </a:rPr>
              <a:t>Calculate the Euclidean distance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Robot Lab.</a:t>
            </a:r>
            <a:endParaRPr lang="en-US" dirty="0" smtClean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DD3C-0612-4394-BED2-0F92829D623C}" type="slidenum">
              <a:rPr lang="en-US" altLang="zh-TW" smtClean="0"/>
              <a:pPr/>
              <a:t>5</a:t>
            </a:fld>
            <a:endParaRPr lang="en-US" altLang="zh-TW"/>
          </a:p>
        </p:txBody>
      </p:sp>
      <p:pic>
        <p:nvPicPr>
          <p:cNvPr id="9" name="圖片 51" descr="圖片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1425" y="1876192"/>
            <a:ext cx="3687775" cy="1840840"/>
          </a:xfrm>
          <a:prstGeom prst="rect">
            <a:avLst/>
          </a:prstGeom>
        </p:spPr>
      </p:pic>
      <p:pic>
        <p:nvPicPr>
          <p:cNvPr id="10" name="圖片 52" descr="圖片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7084" y="4221088"/>
            <a:ext cx="2889265" cy="241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2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 </a:t>
            </a:r>
            <a:r>
              <a:rPr lang="en-US" altLang="zh-TW" dirty="0" smtClean="0"/>
              <a:t>(2/2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472766" y="1246779"/>
            <a:ext cx="8229600" cy="4525963"/>
          </a:xfrm>
        </p:spPr>
        <p:txBody>
          <a:bodyPr/>
          <a:lstStyle/>
          <a:p>
            <a:r>
              <a:rPr lang="en-US" altLang="zh-TW" dirty="0">
                <a:latin typeface="Arial" pitchFamily="34" charset="0"/>
                <a:cs typeface="Arial" pitchFamily="34" charset="0"/>
              </a:rPr>
              <a:t>Using EKF for Monocular SLAM</a:t>
            </a:r>
            <a:br>
              <a:rPr lang="en-US" altLang="zh-TW" dirty="0">
                <a:latin typeface="Arial" pitchFamily="34" charset="0"/>
                <a:cs typeface="Arial" pitchFamily="34" charset="0"/>
              </a:rPr>
            </a:br>
            <a:endParaRPr lang="en-US" altLang="zh-TW" sz="16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altLang="zh-TW" dirty="0" smtClean="0">
                <a:latin typeface="Arial" pitchFamily="34" charset="0"/>
                <a:cs typeface="Arial" pitchFamily="34" charset="0"/>
              </a:rPr>
              <a:t>4) EKF update </a:t>
            </a:r>
          </a:p>
          <a:p>
            <a:pPr lvl="2"/>
            <a:r>
              <a:rPr lang="en-US" altLang="zh-TW" dirty="0" smtClean="0">
                <a:latin typeface="Arial" pitchFamily="34" charset="0"/>
                <a:cs typeface="Arial" pitchFamily="34" charset="0"/>
              </a:rPr>
              <a:t>By observing the initialized landmarks,</a:t>
            </a:r>
          </a:p>
          <a:p>
            <a:pPr marL="914400" lvl="3" indent="0">
              <a:buNone/>
            </a:pP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robot pose &amp; map features are updated</a:t>
            </a:r>
          </a:p>
          <a:p>
            <a:pPr lvl="1"/>
            <a:r>
              <a:rPr lang="en-US" altLang="zh-TW" dirty="0" smtClean="0">
                <a:latin typeface="Arial" pitchFamily="34" charset="0"/>
                <a:cs typeface="Arial" pitchFamily="34" charset="0"/>
              </a:rPr>
              <a:t>5) Landmark initialization</a:t>
            </a:r>
          </a:p>
          <a:p>
            <a:pPr lvl="2"/>
            <a:r>
              <a:rPr lang="en-US" altLang="zh-TW" dirty="0" smtClean="0">
                <a:latin typeface="Arial" pitchFamily="34" charset="0"/>
                <a:cs typeface="Arial" pitchFamily="34" charset="0"/>
              </a:rPr>
              <a:t>As well-conditioned[1] pair </a:t>
            </a: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occurs in </a:t>
            </a: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measurements,</a:t>
            </a:r>
            <a:br>
              <a:rPr lang="en-US" altLang="zh-TW" dirty="0" smtClean="0">
                <a:latin typeface="Arial" pitchFamily="34" charset="0"/>
                <a:cs typeface="Arial" pitchFamily="34" charset="0"/>
              </a:rPr>
            </a:b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new initialized landmark is added to the state vector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Intelligent Robot Lab.</a:t>
            </a:r>
            <a:endParaRPr lang="en-US" dirty="0" smtClean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DD3C-0612-4394-BED2-0F92829D623C}" type="slidenum">
              <a:rPr lang="en-US" altLang="zh-TW" smtClean="0"/>
              <a:pPr/>
              <a:t>6</a:t>
            </a:fld>
            <a:endParaRPr lang="en-US" altLang="zh-TW"/>
          </a:p>
        </p:txBody>
      </p:sp>
      <p:pic>
        <p:nvPicPr>
          <p:cNvPr id="36" name="圖片 67" descr="圖片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2784" y="4503167"/>
            <a:ext cx="3224985" cy="1733155"/>
          </a:xfrm>
          <a:prstGeom prst="rect">
            <a:avLst/>
          </a:prstGeom>
        </p:spPr>
      </p:pic>
      <p:sp>
        <p:nvSpPr>
          <p:cNvPr id="37" name="圓角矩形 120"/>
          <p:cNvSpPr/>
          <p:nvPr/>
        </p:nvSpPr>
        <p:spPr>
          <a:xfrm>
            <a:off x="1295400" y="5391671"/>
            <a:ext cx="3421021" cy="8382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728489"/>
              </p:ext>
            </p:extLst>
          </p:nvPr>
        </p:nvGraphicFramePr>
        <p:xfrm>
          <a:off x="5029200" y="4858271"/>
          <a:ext cx="24526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5" imgW="1536700" imgH="254000" progId="Equation.DSMT4">
                  <p:embed/>
                </p:oleObj>
              </mc:Choice>
              <mc:Fallback>
                <p:oleObj name="Equation" r:id="rId5" imgW="1536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858271"/>
                        <a:ext cx="2452688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弧形箭號 (下彎) 118"/>
          <p:cNvSpPr/>
          <p:nvPr/>
        </p:nvSpPr>
        <p:spPr>
          <a:xfrm rot="300000">
            <a:off x="2988652" y="4534574"/>
            <a:ext cx="4037284" cy="2698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0" name="文字方塊 65"/>
          <p:cNvSpPr txBox="1"/>
          <p:nvPr/>
        </p:nvSpPr>
        <p:spPr>
          <a:xfrm>
            <a:off x="5220072" y="5549161"/>
            <a:ext cx="36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[1] T. Bailey, “Constrained </a:t>
            </a:r>
            <a:r>
              <a:rPr lang="en-US" altLang="zh-TW" sz="1400" dirty="0" err="1" smtClean="0"/>
              <a:t>initialisation</a:t>
            </a:r>
            <a:r>
              <a:rPr lang="en-US" altLang="zh-TW" sz="1400" dirty="0" smtClean="0"/>
              <a:t> for bearing-only SLAM,” in </a:t>
            </a:r>
            <a:r>
              <a:rPr lang="en-US" altLang="zh-TW" sz="1400" i="1" dirty="0" smtClean="0"/>
              <a:t>ICRA, </a:t>
            </a:r>
            <a:r>
              <a:rPr lang="en-US" altLang="zh-TW" sz="1400" dirty="0" smtClean="0"/>
              <a:t>2003.</a:t>
            </a:r>
            <a:endParaRPr lang="zh-TW" altLang="en-US" sz="1400" dirty="0"/>
          </a:p>
        </p:txBody>
      </p:sp>
      <p:grpSp>
        <p:nvGrpSpPr>
          <p:cNvPr id="69" name="群組 35"/>
          <p:cNvGrpSpPr>
            <a:grpSpLocks noChangeAspect="1"/>
          </p:cNvGrpSpPr>
          <p:nvPr/>
        </p:nvGrpSpPr>
        <p:grpSpPr>
          <a:xfrm>
            <a:off x="6216482" y="977682"/>
            <a:ext cx="2644494" cy="2293498"/>
            <a:chOff x="5292080" y="764704"/>
            <a:chExt cx="4788490" cy="4152928"/>
          </a:xfrm>
        </p:grpSpPr>
        <p:grpSp>
          <p:nvGrpSpPr>
            <p:cNvPr id="70" name="群組 6"/>
            <p:cNvGrpSpPr>
              <a:grpSpLocks noChangeAspect="1"/>
            </p:cNvGrpSpPr>
            <p:nvPr/>
          </p:nvGrpSpPr>
          <p:grpSpPr>
            <a:xfrm>
              <a:off x="5292080" y="764704"/>
              <a:ext cx="4726576" cy="4152928"/>
              <a:chOff x="3212534" y="2357430"/>
              <a:chExt cx="4726576" cy="4152928"/>
            </a:xfrm>
          </p:grpSpPr>
          <p:sp>
            <p:nvSpPr>
              <p:cNvPr id="73" name="五角星形 8"/>
              <p:cNvSpPr/>
              <p:nvPr/>
            </p:nvSpPr>
            <p:spPr>
              <a:xfrm>
                <a:off x="6858016" y="2714620"/>
                <a:ext cx="714380" cy="714380"/>
              </a:xfrm>
              <a:prstGeom prst="star5">
                <a:avLst/>
              </a:prstGeom>
              <a:solidFill>
                <a:srgbClr val="FFFFF4">
                  <a:lumMod val="90000"/>
                </a:srgbClr>
              </a:solidFill>
              <a:ln w="25400" cap="flat" cmpd="sng" algn="ctr">
                <a:solidFill>
                  <a:srgbClr val="FFFFF4">
                    <a:lumMod val="90000"/>
                  </a:srgbClr>
                </a:solidFill>
                <a:prstDash val="lg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Franklin Gothic Book"/>
                  <a:ea typeface="新細明體"/>
                  <a:cs typeface="+mn-cs"/>
                </a:endParaRPr>
              </a:p>
            </p:txBody>
          </p:sp>
          <p:sp>
            <p:nvSpPr>
              <p:cNvPr id="74" name="四角星形 9"/>
              <p:cNvSpPr/>
              <p:nvPr/>
            </p:nvSpPr>
            <p:spPr>
              <a:xfrm>
                <a:off x="7143768" y="5286388"/>
                <a:ext cx="785818" cy="785818"/>
              </a:xfrm>
              <a:prstGeom prst="star4">
                <a:avLst/>
              </a:prstGeom>
              <a:solidFill>
                <a:srgbClr val="85ADBC">
                  <a:lumMod val="40000"/>
                  <a:lumOff val="60000"/>
                </a:srgbClr>
              </a:solidFill>
              <a:ln w="25400" cap="flat" cmpd="sng" algn="ctr">
                <a:solidFill>
                  <a:srgbClr val="85ADBC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Franklin Gothic Book"/>
                  <a:ea typeface="新細明體"/>
                  <a:cs typeface="+mn-cs"/>
                </a:endParaRPr>
              </a:p>
            </p:txBody>
          </p:sp>
          <p:sp>
            <p:nvSpPr>
              <p:cNvPr id="75" name="橢圓 10"/>
              <p:cNvSpPr/>
              <p:nvPr/>
            </p:nvSpPr>
            <p:spPr>
              <a:xfrm rot="20400000">
                <a:off x="3212534" y="2857525"/>
                <a:ext cx="2874950" cy="2088906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lg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Franklin Gothic Book"/>
                  <a:ea typeface="新細明體"/>
                  <a:cs typeface="+mn-cs"/>
                </a:endParaRPr>
              </a:p>
            </p:txBody>
          </p:sp>
          <p:grpSp>
            <p:nvGrpSpPr>
              <p:cNvPr id="76" name="群組 33"/>
              <p:cNvGrpSpPr/>
              <p:nvPr/>
            </p:nvGrpSpPr>
            <p:grpSpPr>
              <a:xfrm rot="20400000">
                <a:off x="6286512" y="2357430"/>
                <a:ext cx="1357322" cy="1071570"/>
                <a:chOff x="6572264" y="2571744"/>
                <a:chExt cx="1357322" cy="1071570"/>
              </a:xfrm>
            </p:grpSpPr>
            <p:sp>
              <p:nvSpPr>
                <p:cNvPr id="95" name="五角星形 31"/>
                <p:cNvSpPr/>
                <p:nvPr/>
              </p:nvSpPr>
              <p:spPr>
                <a:xfrm>
                  <a:off x="6858016" y="2714620"/>
                  <a:ext cx="714380" cy="714380"/>
                </a:xfrm>
                <a:prstGeom prst="star5">
                  <a:avLst/>
                </a:prstGeom>
                <a:solidFill>
                  <a:srgbClr val="FFFFF4">
                    <a:lumMod val="75000"/>
                  </a:srgbClr>
                </a:solidFill>
                <a:ln w="25400" cap="flat" cmpd="sng" algn="ctr">
                  <a:solidFill>
                    <a:srgbClr val="FFFFF4">
                      <a:lumMod val="75000"/>
                    </a:srgbClr>
                  </a:solidFill>
                  <a:prstDash val="lg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Franklin Gothic Book"/>
                    <a:ea typeface="新細明體"/>
                    <a:cs typeface="+mn-cs"/>
                  </a:endParaRPr>
                </a:p>
              </p:txBody>
            </p:sp>
            <p:sp>
              <p:nvSpPr>
                <p:cNvPr id="96" name="橢圓 32"/>
                <p:cNvSpPr/>
                <p:nvPr/>
              </p:nvSpPr>
              <p:spPr>
                <a:xfrm>
                  <a:off x="6572264" y="2571744"/>
                  <a:ext cx="1357322" cy="107157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rgbClr val="FFFFF4">
                      <a:lumMod val="75000"/>
                    </a:srgbClr>
                  </a:solidFill>
                  <a:prstDash val="lg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Franklin Gothic Book"/>
                    <a:ea typeface="新細明體"/>
                    <a:cs typeface="+mn-cs"/>
                  </a:endParaRPr>
                </a:p>
              </p:txBody>
            </p:sp>
          </p:grpSp>
          <p:grpSp>
            <p:nvGrpSpPr>
              <p:cNvPr id="77" name="群組 37"/>
              <p:cNvGrpSpPr/>
              <p:nvPr/>
            </p:nvGrpSpPr>
            <p:grpSpPr>
              <a:xfrm rot="19800000">
                <a:off x="6858016" y="4857760"/>
                <a:ext cx="928694" cy="1500198"/>
                <a:chOff x="7072330" y="4929198"/>
                <a:chExt cx="928694" cy="1500198"/>
              </a:xfrm>
            </p:grpSpPr>
            <p:sp>
              <p:nvSpPr>
                <p:cNvPr id="93" name="四角星形 29"/>
                <p:cNvSpPr/>
                <p:nvPr/>
              </p:nvSpPr>
              <p:spPr>
                <a:xfrm>
                  <a:off x="7143768" y="5286388"/>
                  <a:ext cx="785818" cy="785818"/>
                </a:xfrm>
                <a:prstGeom prst="star4">
                  <a:avLst/>
                </a:prstGeom>
                <a:solidFill>
                  <a:srgbClr val="85ADBC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85ADBC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Franklin Gothic Book"/>
                    <a:ea typeface="新細明體"/>
                    <a:cs typeface="+mn-cs"/>
                  </a:endParaRPr>
                </a:p>
              </p:txBody>
            </p:sp>
            <p:sp>
              <p:nvSpPr>
                <p:cNvPr id="94" name="橢圓 30"/>
                <p:cNvSpPr/>
                <p:nvPr/>
              </p:nvSpPr>
              <p:spPr>
                <a:xfrm>
                  <a:off x="7072330" y="4929198"/>
                  <a:ext cx="928694" cy="1500198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rgbClr val="85ADBC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Franklin Gothic Book"/>
                    <a:ea typeface="新細明體"/>
                    <a:cs typeface="+mn-cs"/>
                  </a:endParaRPr>
                </a:p>
              </p:txBody>
            </p:sp>
          </p:grpSp>
          <p:grpSp>
            <p:nvGrpSpPr>
              <p:cNvPr id="78" name="群組 37"/>
              <p:cNvGrpSpPr/>
              <p:nvPr/>
            </p:nvGrpSpPr>
            <p:grpSpPr>
              <a:xfrm>
                <a:off x="3357554" y="3113706"/>
                <a:ext cx="2252412" cy="1565906"/>
                <a:chOff x="3510729" y="3113706"/>
                <a:chExt cx="2252412" cy="1565906"/>
              </a:xfrm>
            </p:grpSpPr>
            <p:grpSp>
              <p:nvGrpSpPr>
                <p:cNvPr id="85" name="群組 4"/>
                <p:cNvGrpSpPr>
                  <a:grpSpLocks noChangeAspect="1"/>
                </p:cNvGrpSpPr>
                <p:nvPr/>
              </p:nvGrpSpPr>
              <p:grpSpPr>
                <a:xfrm rot="20400000">
                  <a:off x="3603566" y="3113706"/>
                  <a:ext cx="1987339" cy="1444775"/>
                  <a:chOff x="2411760" y="3279191"/>
                  <a:chExt cx="2484172" cy="1805969"/>
                </a:xfrm>
              </p:grpSpPr>
              <p:sp>
                <p:nvSpPr>
                  <p:cNvPr id="87" name="圓角矩形 22"/>
                  <p:cNvSpPr/>
                  <p:nvPr/>
                </p:nvSpPr>
                <p:spPr>
                  <a:xfrm>
                    <a:off x="2411760" y="3789040"/>
                    <a:ext cx="1800000" cy="1080000"/>
                  </a:xfrm>
                  <a:prstGeom prst="roundRect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Franklin Gothic Book"/>
                      <a:ea typeface="新細明體"/>
                      <a:cs typeface="+mn-cs"/>
                    </a:endParaRPr>
                  </a:p>
                </p:txBody>
              </p:sp>
              <p:sp>
                <p:nvSpPr>
                  <p:cNvPr id="88" name="流程圖: 結束點 24"/>
                  <p:cNvSpPr/>
                  <p:nvPr/>
                </p:nvSpPr>
                <p:spPr>
                  <a:xfrm>
                    <a:off x="3347864" y="3573016"/>
                    <a:ext cx="720000" cy="216000"/>
                  </a:xfrm>
                  <a:prstGeom prst="flowChartTerminator">
                    <a:avLst/>
                  </a:prstGeom>
                  <a:solidFill>
                    <a:sysClr val="window" lastClr="FFFFFF">
                      <a:lumMod val="65000"/>
                    </a:sysClr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Franklin Gothic Book"/>
                      <a:ea typeface="新細明體"/>
                      <a:cs typeface="+mn-cs"/>
                    </a:endParaRPr>
                  </a:p>
                </p:txBody>
              </p:sp>
              <p:sp>
                <p:nvSpPr>
                  <p:cNvPr id="89" name="流程圖: 結束點 25"/>
                  <p:cNvSpPr/>
                  <p:nvPr/>
                </p:nvSpPr>
                <p:spPr>
                  <a:xfrm>
                    <a:off x="3347864" y="4869160"/>
                    <a:ext cx="720000" cy="216000"/>
                  </a:xfrm>
                  <a:prstGeom prst="flowChartTerminator">
                    <a:avLst/>
                  </a:prstGeom>
                  <a:solidFill>
                    <a:sysClr val="window" lastClr="FFFFFF">
                      <a:lumMod val="65000"/>
                    </a:sysClr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Franklin Gothic Book"/>
                      <a:ea typeface="新細明體"/>
                      <a:cs typeface="+mn-cs"/>
                    </a:endParaRPr>
                  </a:p>
                </p:txBody>
              </p:sp>
              <p:sp>
                <p:nvSpPr>
                  <p:cNvPr id="90" name="笑臉 26"/>
                  <p:cNvSpPr/>
                  <p:nvPr/>
                </p:nvSpPr>
                <p:spPr>
                  <a:xfrm rot="16200000">
                    <a:off x="3635873" y="4149024"/>
                    <a:ext cx="360040" cy="360040"/>
                  </a:xfrm>
                  <a:prstGeom prst="smileyFace">
                    <a:avLst/>
                  </a:prstGeom>
                  <a:noFill/>
                  <a:ln w="25400" cap="flat" cmpd="sng" algn="ctr">
                    <a:solidFill>
                      <a:srgbClr val="00206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Franklin Gothic Book"/>
                      <a:ea typeface="新細明體"/>
                      <a:cs typeface="+mn-cs"/>
                    </a:endParaRPr>
                  </a:p>
                </p:txBody>
              </p:sp>
              <p:cxnSp>
                <p:nvCxnSpPr>
                  <p:cNvPr id="91" name="直線單箭頭接點 27"/>
                  <p:cNvCxnSpPr>
                    <a:stCxn id="90" idx="4"/>
                  </p:cNvCxnSpPr>
                  <p:nvPr/>
                </p:nvCxnSpPr>
                <p:spPr>
                  <a:xfrm>
                    <a:off x="3995933" y="4329037"/>
                    <a:ext cx="899999" cy="60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arrow"/>
                  </a:ln>
                  <a:effectLst>
                    <a:glow rad="63500">
                      <a:sysClr val="windowText" lastClr="000000">
                        <a:alpha val="45000"/>
                        <a:satMod val="110000"/>
                      </a:sysClr>
                    </a:glow>
                  </a:effectLst>
                </p:spPr>
              </p:cxnSp>
              <p:cxnSp>
                <p:nvCxnSpPr>
                  <p:cNvPr id="92" name="直線單箭頭接點 28"/>
                  <p:cNvCxnSpPr/>
                  <p:nvPr/>
                </p:nvCxnSpPr>
                <p:spPr>
                  <a:xfrm rot="17400000" flipV="1">
                    <a:off x="3399328" y="3555141"/>
                    <a:ext cx="845081" cy="293181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arrow"/>
                  </a:ln>
                  <a:effectLst>
                    <a:glow rad="63500">
                      <a:sysClr val="windowText" lastClr="000000">
                        <a:alpha val="45000"/>
                        <a:satMod val="110000"/>
                      </a:sysClr>
                    </a:glow>
                  </a:effectLst>
                </p:spPr>
              </p:cxnSp>
            </p:grpSp>
            <p:sp>
              <p:nvSpPr>
                <p:cNvPr id="86" name="橢圓 21"/>
                <p:cNvSpPr/>
                <p:nvPr/>
              </p:nvSpPr>
              <p:spPr>
                <a:xfrm rot="20400000">
                  <a:off x="3510729" y="3124346"/>
                  <a:ext cx="2252412" cy="1555266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Franklin Gothic Book"/>
                    <a:ea typeface="新細明體"/>
                    <a:cs typeface="+mn-cs"/>
                  </a:endParaRPr>
                </a:p>
              </p:txBody>
            </p:sp>
          </p:grpSp>
          <p:grpSp>
            <p:nvGrpSpPr>
              <p:cNvPr id="79" name="群組 33"/>
              <p:cNvGrpSpPr/>
              <p:nvPr/>
            </p:nvGrpSpPr>
            <p:grpSpPr>
              <a:xfrm rot="20400000">
                <a:off x="6438912" y="2509830"/>
                <a:ext cx="1357322" cy="1071570"/>
                <a:chOff x="6572264" y="2571744"/>
                <a:chExt cx="1357322" cy="1071570"/>
              </a:xfrm>
            </p:grpSpPr>
            <p:sp>
              <p:nvSpPr>
                <p:cNvPr id="83" name="五角星形 18"/>
                <p:cNvSpPr/>
                <p:nvPr/>
              </p:nvSpPr>
              <p:spPr>
                <a:xfrm>
                  <a:off x="6858016" y="2714620"/>
                  <a:ext cx="714380" cy="714380"/>
                </a:xfrm>
                <a:prstGeom prst="star5">
                  <a:avLst/>
                </a:prstGeom>
                <a:solidFill>
                  <a:srgbClr val="FFFFF4">
                    <a:lumMod val="25000"/>
                  </a:srgbClr>
                </a:solidFill>
                <a:ln w="25400" cap="flat" cmpd="sng" algn="ctr">
                  <a:solidFill>
                    <a:srgbClr val="FFFFF4">
                      <a:lumMod val="2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Franklin Gothic Book"/>
                    <a:ea typeface="新細明體"/>
                    <a:cs typeface="+mn-cs"/>
                  </a:endParaRPr>
                </a:p>
              </p:txBody>
            </p:sp>
            <p:sp>
              <p:nvSpPr>
                <p:cNvPr id="84" name="橢圓 19"/>
                <p:cNvSpPr/>
                <p:nvPr/>
              </p:nvSpPr>
              <p:spPr>
                <a:xfrm>
                  <a:off x="6572264" y="2571744"/>
                  <a:ext cx="1357322" cy="107157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rgbClr val="FFFFF4">
                      <a:lumMod val="2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Franklin Gothic Book"/>
                    <a:ea typeface="新細明體"/>
                    <a:cs typeface="+mn-cs"/>
                  </a:endParaRPr>
                </a:p>
              </p:txBody>
            </p:sp>
          </p:grpSp>
          <p:grpSp>
            <p:nvGrpSpPr>
              <p:cNvPr id="80" name="群組 37"/>
              <p:cNvGrpSpPr/>
              <p:nvPr/>
            </p:nvGrpSpPr>
            <p:grpSpPr>
              <a:xfrm rot="19800000">
                <a:off x="7010416" y="5010160"/>
                <a:ext cx="928694" cy="1500198"/>
                <a:chOff x="7072330" y="4929198"/>
                <a:chExt cx="928694" cy="1500198"/>
              </a:xfrm>
            </p:grpSpPr>
            <p:sp>
              <p:nvSpPr>
                <p:cNvPr id="81" name="四角星形 16"/>
                <p:cNvSpPr/>
                <p:nvPr/>
              </p:nvSpPr>
              <p:spPr>
                <a:xfrm>
                  <a:off x="7143768" y="5286388"/>
                  <a:ext cx="785818" cy="785818"/>
                </a:xfrm>
                <a:prstGeom prst="star4">
                  <a:avLst/>
                </a:prstGeom>
                <a:solidFill>
                  <a:srgbClr val="85ADBC">
                    <a:lumMod val="50000"/>
                  </a:srgbClr>
                </a:solidFill>
                <a:ln w="25400" cap="flat" cmpd="sng" algn="ctr">
                  <a:solidFill>
                    <a:srgbClr val="85ADBC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Franklin Gothic Book"/>
                    <a:ea typeface="新細明體"/>
                    <a:cs typeface="+mn-cs"/>
                  </a:endParaRPr>
                </a:p>
              </p:txBody>
            </p:sp>
            <p:sp>
              <p:nvSpPr>
                <p:cNvPr id="82" name="橢圓 17"/>
                <p:cNvSpPr/>
                <p:nvPr/>
              </p:nvSpPr>
              <p:spPr>
                <a:xfrm>
                  <a:off x="7072330" y="4929198"/>
                  <a:ext cx="928694" cy="1500198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rgbClr val="85ADBC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Franklin Gothic Book"/>
                    <a:ea typeface="新細明體"/>
                    <a:cs typeface="+mn-cs"/>
                  </a:endParaRPr>
                </a:p>
              </p:txBody>
            </p:sp>
          </p:grpSp>
        </p:grpSp>
        <p:sp>
          <p:nvSpPr>
            <p:cNvPr id="71" name="橢圓 33"/>
            <p:cNvSpPr/>
            <p:nvPr/>
          </p:nvSpPr>
          <p:spPr>
            <a:xfrm>
              <a:off x="8866124" y="979018"/>
              <a:ext cx="928694" cy="1071570"/>
            </a:xfrm>
            <a:prstGeom prst="ellipse">
              <a:avLst/>
            </a:prstGeom>
            <a:noFill/>
            <a:ln w="25400" cap="flat" cmpd="sng" algn="ctr">
              <a:solidFill>
                <a:srgbClr val="91841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新細明體"/>
                <a:cs typeface="+mn-cs"/>
              </a:endParaRPr>
            </a:p>
          </p:txBody>
        </p:sp>
        <p:sp>
          <p:nvSpPr>
            <p:cNvPr id="72" name="橢圓 34"/>
            <p:cNvSpPr/>
            <p:nvPr/>
          </p:nvSpPr>
          <p:spPr>
            <a:xfrm>
              <a:off x="9151876" y="3550786"/>
              <a:ext cx="928694" cy="1071570"/>
            </a:xfrm>
            <a:prstGeom prst="ellipse">
              <a:avLst/>
            </a:prstGeom>
            <a:noFill/>
            <a:ln w="25400" cap="flat" cmpd="sng" algn="ctr">
              <a:solidFill>
                <a:srgbClr val="85ADBC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新細明體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623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Feature Extraction using corner features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/>
              <a:t>Speeded Up Robust Feature (SURF) </a:t>
            </a:r>
            <a:r>
              <a:rPr lang="en-US" altLang="zh-TW" baseline="30000" dirty="0" smtClean="0"/>
              <a:t>1</a:t>
            </a:r>
            <a:endParaRPr lang="zh-TW" altLang="en-US" dirty="0"/>
          </a:p>
          <a:p>
            <a:pPr lvl="1"/>
            <a:r>
              <a:rPr lang="en-US" altLang="zh-TW" dirty="0" smtClean="0"/>
              <a:t>Scale </a:t>
            </a:r>
            <a:r>
              <a:rPr lang="en-US" altLang="zh-TW" dirty="0"/>
              <a:t>Invariant Feature Transform (SIFT</a:t>
            </a:r>
            <a:r>
              <a:rPr lang="en-US" altLang="zh-TW" dirty="0" smtClean="0"/>
              <a:t>) </a:t>
            </a:r>
            <a:r>
              <a:rPr lang="en-US" altLang="zh-TW" baseline="30000" dirty="0" smtClean="0"/>
              <a:t>2</a:t>
            </a:r>
            <a:endParaRPr lang="en-US" altLang="zh-TW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Measurement of Visual SLAM</a:t>
            </a:r>
            <a:endParaRPr lang="zh-TW" altLang="en-US" dirty="0"/>
          </a:p>
        </p:txBody>
      </p:sp>
      <p:pic>
        <p:nvPicPr>
          <p:cNvPr id="4098" name="Picture 2" descr="E:\mrptfile\data\experimentData_20111129_3_3\sequence\sequence0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48" y="2105577"/>
            <a:ext cx="3839592" cy="143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mrptfile\data\experimentData_20111129_3_3\sequence\sequence0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48" y="2105577"/>
            <a:ext cx="3839592" cy="143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mrptfile\data\experimentData_20111129_3_3\sequence\sequence00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05577"/>
            <a:ext cx="3857877" cy="14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橢圓 4"/>
          <p:cNvSpPr/>
          <p:nvPr/>
        </p:nvSpPr>
        <p:spPr>
          <a:xfrm>
            <a:off x="2760210" y="4266020"/>
            <a:ext cx="346868" cy="346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/>
          <p:cNvCxnSpPr>
            <a:endCxn id="5" idx="7"/>
          </p:cNvCxnSpPr>
          <p:nvPr/>
        </p:nvCxnSpPr>
        <p:spPr>
          <a:xfrm flipH="1">
            <a:off x="3056280" y="2825500"/>
            <a:ext cx="837890" cy="1491318"/>
          </a:xfrm>
          <a:prstGeom prst="line">
            <a:avLst/>
          </a:prstGeom>
          <a:ln w="571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>
            <a:stCxn id="5" idx="0"/>
          </p:cNvCxnSpPr>
          <p:nvPr/>
        </p:nvCxnSpPr>
        <p:spPr>
          <a:xfrm flipV="1">
            <a:off x="2933644" y="2681642"/>
            <a:ext cx="0" cy="1584378"/>
          </a:xfrm>
          <a:prstGeom prst="line">
            <a:avLst/>
          </a:prstGeom>
          <a:ln w="57150"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五角星形 10"/>
          <p:cNvSpPr/>
          <p:nvPr/>
        </p:nvSpPr>
        <p:spPr>
          <a:xfrm>
            <a:off x="3786156" y="2540897"/>
            <a:ext cx="324036" cy="288032"/>
          </a:xfrm>
          <a:prstGeom prst="star5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弧形 12"/>
          <p:cNvSpPr/>
          <p:nvPr/>
        </p:nvSpPr>
        <p:spPr>
          <a:xfrm>
            <a:off x="2859023" y="3688912"/>
            <a:ext cx="384460" cy="389661"/>
          </a:xfrm>
          <a:prstGeom prst="arc">
            <a:avLst>
              <a:gd name="adj1" fmla="val 14355026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908053"/>
              </p:ext>
            </p:extLst>
          </p:nvPr>
        </p:nvGraphicFramePr>
        <p:xfrm>
          <a:off x="2249488" y="3644900"/>
          <a:ext cx="573087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Equation" r:id="rId9" imgW="203040" imgH="215640" progId="Equation.DSMT4">
                  <p:embed/>
                </p:oleObj>
              </mc:Choice>
              <mc:Fallback>
                <p:oleObj name="Equation" r:id="rId9" imgW="2030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49488" y="3644900"/>
                        <a:ext cx="573087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橢圓 30"/>
          <p:cNvSpPr/>
          <p:nvPr/>
        </p:nvSpPr>
        <p:spPr>
          <a:xfrm>
            <a:off x="6831560" y="4243556"/>
            <a:ext cx="346868" cy="346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2" name="直線接點 31"/>
          <p:cNvCxnSpPr/>
          <p:nvPr/>
        </p:nvCxnSpPr>
        <p:spPr>
          <a:xfrm>
            <a:off x="6318194" y="2684913"/>
            <a:ext cx="540054" cy="1635334"/>
          </a:xfrm>
          <a:prstGeom prst="line">
            <a:avLst/>
          </a:prstGeom>
          <a:ln w="571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>
            <a:stCxn id="31" idx="0"/>
          </p:cNvCxnSpPr>
          <p:nvPr/>
        </p:nvCxnSpPr>
        <p:spPr>
          <a:xfrm flipV="1">
            <a:off x="7004994" y="2659178"/>
            <a:ext cx="0" cy="1584378"/>
          </a:xfrm>
          <a:prstGeom prst="line">
            <a:avLst/>
          </a:prstGeom>
          <a:ln w="57150"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物件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008627"/>
              </p:ext>
            </p:extLst>
          </p:nvPr>
        </p:nvGraphicFramePr>
        <p:xfrm>
          <a:off x="6037263" y="3648075"/>
          <a:ext cx="5857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Equation" r:id="rId11" imgW="228600" imgH="215640" progId="Equation.DSMT4">
                  <p:embed/>
                </p:oleObj>
              </mc:Choice>
              <mc:Fallback>
                <p:oleObj name="Equation" r:id="rId11" imgW="2286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37263" y="3648075"/>
                        <a:ext cx="585787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五角星形 19"/>
          <p:cNvSpPr/>
          <p:nvPr/>
        </p:nvSpPr>
        <p:spPr>
          <a:xfrm>
            <a:off x="6156176" y="2537468"/>
            <a:ext cx="324036" cy="288032"/>
          </a:xfrm>
          <a:prstGeom prst="star5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弧形 38"/>
          <p:cNvSpPr/>
          <p:nvPr/>
        </p:nvSpPr>
        <p:spPr>
          <a:xfrm flipH="1">
            <a:off x="6731901" y="3707959"/>
            <a:ext cx="367548" cy="377815"/>
          </a:xfrm>
          <a:prstGeom prst="arc">
            <a:avLst>
              <a:gd name="adj1" fmla="val 14355026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854318"/>
              </p:ext>
            </p:extLst>
          </p:nvPr>
        </p:nvGraphicFramePr>
        <p:xfrm>
          <a:off x="3308350" y="4164013"/>
          <a:ext cx="423863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" name="Equation" r:id="rId13" imgW="164880" imgH="215640" progId="Equation.DSMT4">
                  <p:embed/>
                </p:oleObj>
              </mc:Choice>
              <mc:Fallback>
                <p:oleObj name="Equation" r:id="rId13" imgW="164880" imgH="215640" progId="Equation.DSMT4">
                  <p:embed/>
                  <p:pic>
                    <p:nvPicPr>
                      <p:cNvPr id="0" name="物件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4164013"/>
                        <a:ext cx="423863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物件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758272"/>
              </p:ext>
            </p:extLst>
          </p:nvPr>
        </p:nvGraphicFramePr>
        <p:xfrm>
          <a:off x="7277100" y="4168775"/>
          <a:ext cx="58578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" name="Equation" r:id="rId15" imgW="228600" imgH="215640" progId="Equation.DSMT4">
                  <p:embed/>
                </p:oleObj>
              </mc:Choice>
              <mc:Fallback>
                <p:oleObj name="Equation" r:id="rId15" imgW="2286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7100" y="4168775"/>
                        <a:ext cx="585788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直線單箭頭接點 20"/>
          <p:cNvCxnSpPr/>
          <p:nvPr/>
        </p:nvCxnSpPr>
        <p:spPr>
          <a:xfrm>
            <a:off x="4016081" y="4439454"/>
            <a:ext cx="17939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物件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304215"/>
              </p:ext>
            </p:extLst>
          </p:nvPr>
        </p:nvGraphicFramePr>
        <p:xfrm>
          <a:off x="4634049" y="3840186"/>
          <a:ext cx="423863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" name="Equation" r:id="rId17" imgW="164880" imgH="215640" progId="Equation.DSMT4">
                  <p:embed/>
                </p:oleObj>
              </mc:Choice>
              <mc:Fallback>
                <p:oleObj name="Equation" r:id="rId17" imgW="1648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4049" y="3840186"/>
                        <a:ext cx="423863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字方塊 21"/>
          <p:cNvSpPr txBox="1"/>
          <p:nvPr/>
        </p:nvSpPr>
        <p:spPr>
          <a:xfrm>
            <a:off x="2751763" y="5949280"/>
            <a:ext cx="6392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Lowe. </a:t>
            </a:r>
            <a:r>
              <a:rPr lang="en-US" altLang="zh-TW" sz="1400" b="0" i="0" u="none" strike="noStrike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>Object recognition from local scale-invariant features</a:t>
            </a:r>
            <a:r>
              <a:rPr lang="en-US" altLang="zh-TW" sz="14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>. </a:t>
            </a:r>
            <a:r>
              <a:rPr lang="en-US" altLang="zh-TW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>ICCV</a:t>
            </a:r>
            <a:r>
              <a:rPr lang="en-US" altLang="zh-TW" sz="14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> 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1999.</a:t>
            </a:r>
          </a:p>
          <a:p>
            <a:pPr marL="0" lvl="1"/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nl-NL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Bay et al. 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SURF: Speeded Up Robust Features. ECCV </a:t>
            </a:r>
            <a:r>
              <a:rPr lang="nl-NL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2006.</a:t>
            </a:r>
            <a:endParaRPr lang="en-US" altLang="zh-TW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3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pic>
        <p:nvPicPr>
          <p:cNvPr id="6146" name="Picture 2" descr="E:\mrptfile\data\experimentData_20111129_3_1\result\result6937_056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5"/>
          <a:stretch/>
        </p:blipFill>
        <p:spPr bwMode="auto">
          <a:xfrm>
            <a:off x="611560" y="1412776"/>
            <a:ext cx="767353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96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Human context in office</a:t>
            </a:r>
          </a:p>
          <a:p>
            <a:pPr lvl="1"/>
            <a:r>
              <a:rPr lang="en-US" altLang="zh-TW" dirty="0" smtClean="0"/>
              <a:t>Concentrating</a:t>
            </a:r>
          </a:p>
          <a:p>
            <a:pPr lvl="1"/>
            <a:r>
              <a:rPr lang="en-US" altLang="zh-TW" dirty="0" smtClean="0"/>
              <a:t>Relaxed</a:t>
            </a:r>
          </a:p>
          <a:p>
            <a:pPr lvl="1"/>
            <a:r>
              <a:rPr lang="en-US" altLang="zh-TW" dirty="0" smtClean="0"/>
              <a:t>Tired</a:t>
            </a:r>
          </a:p>
          <a:p>
            <a:pPr lvl="1"/>
            <a:r>
              <a:rPr lang="en-US" altLang="zh-TW" dirty="0" smtClean="0"/>
              <a:t>Neutral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Posture </a:t>
            </a:r>
            <a:r>
              <a:rPr lang="en-US" altLang="zh-TW" sz="2400" dirty="0"/>
              <a:t>is </a:t>
            </a:r>
            <a:r>
              <a:rPr lang="en-US" altLang="zh-TW" sz="2400" dirty="0" smtClean="0"/>
              <a:t>important</a:t>
            </a:r>
            <a:endParaRPr lang="en-US" altLang="zh-TW" sz="2400" dirty="0"/>
          </a:p>
          <a:p>
            <a:pPr lvl="1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Sematic mapping 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9"/>
          <a:stretch/>
        </p:blipFill>
        <p:spPr bwMode="auto">
          <a:xfrm>
            <a:off x="5252116" y="1628800"/>
            <a:ext cx="3464943" cy="185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://www.cs.brown.edu/courses/cs143/proj4/images/hog_vi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19" y="4491391"/>
            <a:ext cx="4320480" cy="21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782699" y="4865766"/>
            <a:ext cx="3068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hlinkClick r:id="rId5"/>
              </a:rPr>
              <a:t>Histogram of Gradient</a:t>
            </a:r>
          </a:p>
          <a:p>
            <a:r>
              <a:rPr lang="en-US" altLang="zh-TW" b="1" dirty="0" err="1" smtClean="0">
                <a:hlinkClick r:id="rId5"/>
              </a:rPr>
              <a:t>Dalal-Triggs</a:t>
            </a:r>
            <a:r>
              <a:rPr lang="en-US" altLang="zh-TW" b="1" dirty="0" smtClean="0">
                <a:hlinkClick r:id="rId5"/>
              </a:rPr>
              <a:t> 2005</a:t>
            </a:r>
            <a:endParaRPr lang="zh-TW" altLang="en-US" dirty="0"/>
          </a:p>
        </p:txBody>
      </p:sp>
      <p:pic>
        <p:nvPicPr>
          <p:cNvPr id="7172" name="Picture 4" descr="C:\Users\gtyu\AppData\Local\Microsoft\Windows\Temporary Internet Files\Content.IE5\B32AOWL5\MC90038358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855" y="2852934"/>
            <a:ext cx="725119" cy="99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1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自訂 2">
      <a:majorFont>
        <a:latin typeface="Verdana"/>
        <a:ea typeface="微軟正黑體"/>
        <a:cs typeface=""/>
      </a:majorFont>
      <a:minorFont>
        <a:latin typeface="Verdana"/>
        <a:ea typeface="微軟正黑體"/>
        <a:cs typeface="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1607</TotalTime>
  <Words>795</Words>
  <Application>Microsoft Office PowerPoint</Application>
  <PresentationFormat>如螢幕大小 (4:3)</PresentationFormat>
  <Paragraphs>138</Paragraphs>
  <Slides>14</Slides>
  <Notes>8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6" baseType="lpstr">
      <vt:lpstr>匯合</vt:lpstr>
      <vt:lpstr>Equation</vt:lpstr>
      <vt:lpstr>Simultaneous Localization and Mapping  using Monocular cameras</vt:lpstr>
      <vt:lpstr>The SLAM Problem</vt:lpstr>
      <vt:lpstr>Graphical Model of Online SLAM</vt:lpstr>
      <vt:lpstr>Recall Kalman Filter Algorithm</vt:lpstr>
      <vt:lpstr>Method (1/2)</vt:lpstr>
      <vt:lpstr>Method (2/2)</vt:lpstr>
      <vt:lpstr>Measurement of Visual SLAM</vt:lpstr>
      <vt:lpstr>Experiment</vt:lpstr>
      <vt:lpstr>Sematic mapping 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Simultaneous Localization and Mapping  using Monocular cameras</dc:title>
  <dc:creator>gtyu</dc:creator>
  <cp:lastModifiedBy>GTYU</cp:lastModifiedBy>
  <cp:revision>28</cp:revision>
  <dcterms:created xsi:type="dcterms:W3CDTF">2012-05-31T01:34:56Z</dcterms:created>
  <dcterms:modified xsi:type="dcterms:W3CDTF">2012-06-01T04:51:46Z</dcterms:modified>
</cp:coreProperties>
</file>