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2" r:id="rId4"/>
    <p:sldId id="263" r:id="rId5"/>
    <p:sldId id="264" r:id="rId6"/>
    <p:sldId id="265" r:id="rId7"/>
    <p:sldId id="278" r:id="rId8"/>
    <p:sldId id="279" r:id="rId9"/>
    <p:sldId id="280" r:id="rId10"/>
    <p:sldId id="270" r:id="rId11"/>
    <p:sldId id="271" r:id="rId12"/>
    <p:sldId id="273" r:id="rId13"/>
    <p:sldId id="272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303" autoAdjust="0"/>
  </p:normalViewPr>
  <p:slideViewPr>
    <p:cSldViewPr>
      <p:cViewPr varScale="1">
        <p:scale>
          <a:sx n="61" d="100"/>
          <a:sy n="61" d="100"/>
        </p:scale>
        <p:origin x="-7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98142-ABAC-4757-AC6E-586A062221E2}" type="datetimeFigureOut">
              <a:rPr lang="zh-TW" altLang="en-US" smtClean="0"/>
              <a:pPr/>
              <a:t>2012/12/4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2D0BD-DD35-4EA7-A9B6-B93C1A5DDF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0721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depth image is much more complete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 smtClean="0"/>
              <a:t>interprets 3D scene information from a continuously-projected infrared structured light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51CCB-5902-4582-A818-05B01B6DAB5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63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altLang="zh-TW" dirty="0" smtClean="0"/>
              <a:t>Our human following is based on laser scanner, because laser has high precision and scan rate, and it is Invariant to different lighting conditions or perspective change,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dirty="0" smtClean="0"/>
              <a:t>This is the flow chart of our human following system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dirty="0" smtClean="0"/>
              <a:t>first we detect the human legs, and we want to fuse laser with </a:t>
            </a:r>
            <a:r>
              <a:rPr lang="en-US" altLang="zh-TW" dirty="0" err="1" smtClean="0"/>
              <a:t>Kinect</a:t>
            </a:r>
            <a:r>
              <a:rPr lang="en-US" altLang="zh-TW" dirty="0" smtClean="0"/>
              <a:t> to locate human more precisely, and in the next step we move the </a:t>
            </a:r>
            <a:r>
              <a:rPr lang="en-US" altLang="zh-TW" dirty="0" err="1" smtClean="0"/>
              <a:t>dogbot</a:t>
            </a:r>
            <a:r>
              <a:rPr lang="en-US" altLang="zh-TW" dirty="0" smtClean="0"/>
              <a:t>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CB058-56DA-4ABC-8A9B-4F85DF1D4E26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 our human legs detecting, we detect human lower legs, and list all the possible of human leg's pattern to classify it as a human.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6FC2F-78D5-4225-9434-BA819012FB8D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And</a:t>
            </a:r>
            <a:r>
              <a:rPr lang="en-US" altLang="zh-TW" baseline="0" dirty="0" smtClean="0"/>
              <a:t> next is the obstacle </a:t>
            </a:r>
            <a:r>
              <a:rPr lang="en-US" altLang="zh-TW" dirty="0" smtClean="0"/>
              <a:t>Avoiding</a:t>
            </a:r>
            <a:r>
              <a:rPr lang="en-US" altLang="zh-TW" baseline="0" dirty="0" smtClean="0"/>
              <a:t>: it’s laser based, our detecting region is </a:t>
            </a:r>
            <a:r>
              <a:rPr lang="en-US" altLang="zh-TW" dirty="0" smtClean="0"/>
              <a:t>front of pioneer about</a:t>
            </a:r>
            <a:r>
              <a:rPr lang="en-US" altLang="zh-TW" baseline="0" dirty="0" smtClean="0"/>
              <a:t> 60cm</a:t>
            </a:r>
            <a:r>
              <a:rPr lang="en-US" altLang="zh-TW" dirty="0" smtClean="0"/>
              <a:t>, degree 45 to degree 135, </a:t>
            </a:r>
            <a:endParaRPr lang="zh-TW" altLang="en-US" dirty="0" smtClean="0"/>
          </a:p>
          <a:p>
            <a:endParaRPr lang="en-US" altLang="zh-TW" baseline="0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2D0BD-DD35-4EA7-A9B6-B93C1A5DDF3B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{ }^{base} p = { }^{base}T_{cam}{ }^{cam}T_{</a:t>
            </a:r>
            <a:r>
              <a:rPr lang="en-US" altLang="zh-TW" dirty="0" err="1" smtClean="0"/>
              <a:t>img</a:t>
            </a:r>
            <a:r>
              <a:rPr lang="en-US" altLang="zh-TW" dirty="0" smtClean="0"/>
              <a:t>}{ }^{</a:t>
            </a:r>
            <a:r>
              <a:rPr lang="en-US" altLang="zh-TW" dirty="0" err="1" smtClean="0"/>
              <a:t>img</a:t>
            </a:r>
            <a:r>
              <a:rPr lang="en-US" altLang="zh-TW" dirty="0" smtClean="0"/>
              <a:t>}{p}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2D0BD-DD35-4EA7-A9B6-B93C1A5DDF3B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4981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{ }^{base} p = { }^{base}T_{cam}{ }^{cam}T_{</a:t>
            </a:r>
            <a:r>
              <a:rPr lang="en-US" altLang="zh-TW" dirty="0" err="1" smtClean="0"/>
              <a:t>img</a:t>
            </a:r>
            <a:r>
              <a:rPr lang="en-US" altLang="zh-TW" dirty="0" smtClean="0"/>
              <a:t>}{ }^{</a:t>
            </a:r>
            <a:r>
              <a:rPr lang="en-US" altLang="zh-TW" dirty="0" err="1" smtClean="0"/>
              <a:t>img</a:t>
            </a:r>
            <a:r>
              <a:rPr lang="en-US" altLang="zh-TW" dirty="0" smtClean="0"/>
              <a:t>}{p}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2D0BD-DD35-4EA7-A9B6-B93C1A5DDF3B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4981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(\</a:t>
            </a:r>
            <a:r>
              <a:rPr lang="en-US" altLang="zh-TW" dirty="0" err="1" smtClean="0"/>
              <a:t>mathbf</a:t>
            </a:r>
            <a:r>
              <a:rPr lang="en-US" altLang="zh-TW" dirty="0" smtClean="0"/>
              <a:t>{p}-\</a:t>
            </a:r>
            <a:r>
              <a:rPr lang="en-US" altLang="zh-TW" dirty="0" err="1" smtClean="0"/>
              <a:t>mathbf</a:t>
            </a:r>
            <a:r>
              <a:rPr lang="en-US" altLang="zh-TW" dirty="0" smtClean="0"/>
              <a:t>{o}_{board})\</a:t>
            </a:r>
            <a:r>
              <a:rPr lang="en-US" altLang="zh-TW" dirty="0" err="1" smtClean="0"/>
              <a:t>cdot</a:t>
            </a:r>
            <a:r>
              <a:rPr lang="en-US" altLang="zh-TW" dirty="0" smtClean="0"/>
              <a:t> \</a:t>
            </a:r>
            <a:r>
              <a:rPr lang="en-US" altLang="zh-TW" dirty="0" err="1" smtClean="0"/>
              <a:t>overrightarrow</a:t>
            </a:r>
            <a:r>
              <a:rPr lang="en-US" altLang="zh-TW" dirty="0" smtClean="0"/>
              <a:t>{n}=0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2D0BD-DD35-4EA7-A9B6-B93C1A5DDF3B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4981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DD96-4F11-4629-ABD8-4E80EEB7A1D8}" type="datetimeFigureOut">
              <a:rPr lang="zh-TW" altLang="en-US" smtClean="0"/>
              <a:pPr/>
              <a:t>2012/12/4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4E4FA-665B-416D-8CDA-FA26C456BD1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019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DD96-4F11-4629-ABD8-4E80EEB7A1D8}" type="datetimeFigureOut">
              <a:rPr lang="zh-TW" altLang="en-US" smtClean="0"/>
              <a:pPr/>
              <a:t>2012/12/4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4E4FA-665B-416D-8CDA-FA26C456BD1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0314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DD96-4F11-4629-ABD8-4E80EEB7A1D8}" type="datetimeFigureOut">
              <a:rPr lang="zh-TW" altLang="en-US" smtClean="0"/>
              <a:pPr/>
              <a:t>2012/12/4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4E4FA-665B-416D-8CDA-FA26C456BD1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673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DD96-4F11-4629-ABD8-4E80EEB7A1D8}" type="datetimeFigureOut">
              <a:rPr lang="zh-TW" altLang="en-US" smtClean="0"/>
              <a:pPr/>
              <a:t>2012/12/4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4E4FA-665B-416D-8CDA-FA26C456BD1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4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DD96-4F11-4629-ABD8-4E80EEB7A1D8}" type="datetimeFigureOut">
              <a:rPr lang="zh-TW" altLang="en-US" smtClean="0"/>
              <a:pPr/>
              <a:t>2012/12/4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4E4FA-665B-416D-8CDA-FA26C456BD1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6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DD96-4F11-4629-ABD8-4E80EEB7A1D8}" type="datetimeFigureOut">
              <a:rPr lang="zh-TW" altLang="en-US" smtClean="0"/>
              <a:pPr/>
              <a:t>2012/12/4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4E4FA-665B-416D-8CDA-FA26C456BD1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699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DD96-4F11-4629-ABD8-4E80EEB7A1D8}" type="datetimeFigureOut">
              <a:rPr lang="zh-TW" altLang="en-US" smtClean="0"/>
              <a:pPr/>
              <a:t>2012/12/4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4E4FA-665B-416D-8CDA-FA26C456BD1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3278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DD96-4F11-4629-ABD8-4E80EEB7A1D8}" type="datetimeFigureOut">
              <a:rPr lang="zh-TW" altLang="en-US" smtClean="0"/>
              <a:pPr/>
              <a:t>2012/12/4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4E4FA-665B-416D-8CDA-FA26C456BD1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3837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DD96-4F11-4629-ABD8-4E80EEB7A1D8}" type="datetimeFigureOut">
              <a:rPr lang="zh-TW" altLang="en-US" smtClean="0"/>
              <a:pPr/>
              <a:t>2012/12/4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4E4FA-665B-416D-8CDA-FA26C456BD1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467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DD96-4F11-4629-ABD8-4E80EEB7A1D8}" type="datetimeFigureOut">
              <a:rPr lang="zh-TW" altLang="en-US" smtClean="0"/>
              <a:pPr/>
              <a:t>2012/12/4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4E4FA-665B-416D-8CDA-FA26C456BD1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1937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DD96-4F11-4629-ABD8-4E80EEB7A1D8}" type="datetimeFigureOut">
              <a:rPr lang="zh-TW" altLang="en-US" smtClean="0"/>
              <a:pPr/>
              <a:t>2012/12/4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4E4FA-665B-416D-8CDA-FA26C456BD1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591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6DD96-4F11-4629-ABD8-4E80EEB7A1D8}" type="datetimeFigureOut">
              <a:rPr lang="zh-TW" altLang="en-US" smtClean="0"/>
              <a:pPr/>
              <a:t>2012/12/4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4E4FA-665B-416D-8CDA-FA26C456BD1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409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4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10" Type="http://schemas.openxmlformats.org/officeDocument/2006/relationships/image" Target="../media/image28.gif"/><Relationship Id="rId4" Type="http://schemas.openxmlformats.org/officeDocument/2006/relationships/image" Target="../media/image17.jpeg"/><Relationship Id="rId9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oingboing.net/2010/11/23/dancing-with-invisib.html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 t="45660" r="33235" b="29861"/>
          <a:stretch/>
        </p:blipFill>
        <p:spPr bwMode="auto">
          <a:xfrm>
            <a:off x="311973" y="293307"/>
            <a:ext cx="5124123" cy="220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17600" y="710501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altLang="zh-TW" sz="6000" dirty="0" smtClean="0">
                <a:latin typeface="AR HERMANN" pitchFamily="2" charset="0"/>
                <a:ea typeface="Adobe Gothic Std B" pitchFamily="34" charset="-128"/>
              </a:rPr>
              <a:t>DogBOT</a:t>
            </a:r>
            <a:endParaRPr lang="zh-TW" altLang="en-US" sz="6000" dirty="0">
              <a:latin typeface="AR HERMANN" pitchFamily="2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5798" y="2708920"/>
            <a:ext cx="2933702" cy="181672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altLang="zh-TW" b="1" dirty="0" smtClean="0">
                <a:solidFill>
                  <a:schemeClr val="tx2"/>
                </a:solidFill>
                <a:latin typeface="Tempus Sans ITC" pitchFamily="82" charset="0"/>
              </a:rPr>
              <a:t>Team 6 – </a:t>
            </a:r>
          </a:p>
          <a:p>
            <a:pPr algn="l"/>
            <a:r>
              <a:rPr lang="en-US" altLang="zh-TW" sz="2400" dirty="0" err="1" smtClean="0">
                <a:solidFill>
                  <a:schemeClr val="tx2"/>
                </a:solidFill>
                <a:ea typeface="標楷體" pitchFamily="65" charset="-120"/>
              </a:rPr>
              <a:t>Kuan</a:t>
            </a:r>
            <a:r>
              <a:rPr lang="en-US" altLang="zh-TW" sz="2400" dirty="0" smtClean="0">
                <a:solidFill>
                  <a:schemeClr val="tx2"/>
                </a:solidFill>
                <a:ea typeface="標楷體" pitchFamily="65" charset="-120"/>
              </a:rPr>
              <a:t>-Ting Yu</a:t>
            </a:r>
          </a:p>
          <a:p>
            <a:pPr algn="l"/>
            <a:r>
              <a:rPr lang="en-US" altLang="zh-TW" sz="2400" dirty="0" smtClean="0">
                <a:solidFill>
                  <a:schemeClr val="tx2"/>
                </a:solidFill>
                <a:ea typeface="標楷體" pitchFamily="65" charset="-120"/>
              </a:rPr>
              <a:t>Wei How Mo</a:t>
            </a:r>
            <a:endParaRPr lang="en-US" altLang="zh-TW" sz="2400" dirty="0" smtClean="0">
              <a:solidFill>
                <a:schemeClr val="tx2"/>
              </a:solidFill>
              <a:ea typeface="標楷體" pitchFamily="65" charset="-120"/>
            </a:endParaRPr>
          </a:p>
          <a:p>
            <a:pPr algn="l"/>
            <a:r>
              <a:rPr lang="en-US" altLang="zh-TW" sz="2400" dirty="0" smtClean="0">
                <a:solidFill>
                  <a:schemeClr val="tx2"/>
                </a:solidFill>
                <a:ea typeface="標楷體" pitchFamily="65" charset="-120"/>
              </a:rPr>
              <a:t>Ping-</a:t>
            </a:r>
            <a:r>
              <a:rPr lang="en-US" altLang="zh-TW" sz="2400" dirty="0" err="1" smtClean="0">
                <a:solidFill>
                  <a:schemeClr val="tx2"/>
                </a:solidFill>
                <a:ea typeface="標楷體" pitchFamily="65" charset="-120"/>
              </a:rPr>
              <a:t>Che</a:t>
            </a:r>
            <a:r>
              <a:rPr lang="en-US" altLang="zh-TW" sz="2400" dirty="0" smtClean="0">
                <a:solidFill>
                  <a:schemeClr val="tx2"/>
                </a:solidFill>
                <a:ea typeface="標楷體" pitchFamily="65" charset="-120"/>
              </a:rPr>
              <a:t> </a:t>
            </a:r>
            <a:r>
              <a:rPr lang="en-US" altLang="zh-TW" sz="2400" dirty="0" err="1" smtClean="0">
                <a:solidFill>
                  <a:schemeClr val="tx2"/>
                </a:solidFill>
                <a:ea typeface="標楷體" pitchFamily="65" charset="-120"/>
              </a:rPr>
              <a:t>Shiao</a:t>
            </a:r>
            <a:endParaRPr lang="en-US" altLang="zh-TW" sz="2400" dirty="0">
              <a:solidFill>
                <a:schemeClr val="tx2"/>
              </a:solidFill>
              <a:ea typeface="標楷體" pitchFamily="65" charset="-120"/>
            </a:endParaRPr>
          </a:p>
          <a:p>
            <a:pPr algn="l"/>
            <a:r>
              <a:rPr lang="en-US" altLang="zh-TW" sz="2400" dirty="0" smtClean="0">
                <a:solidFill>
                  <a:schemeClr val="tx2"/>
                </a:solidFill>
                <a:ea typeface="標楷體" pitchFamily="65" charset="-120"/>
              </a:rPr>
              <a:t>Issue Lee</a:t>
            </a:r>
            <a:endParaRPr lang="zh-TW" altLang="en-US" sz="2400" dirty="0">
              <a:solidFill>
                <a:schemeClr val="tx2"/>
              </a:solidFill>
              <a:ea typeface="標楷體" pitchFamily="65" charset="-120"/>
            </a:endParaRPr>
          </a:p>
        </p:txBody>
      </p:sp>
      <p:pic>
        <p:nvPicPr>
          <p:cNvPr id="3074" name="Picture 2" descr="C:\Users\Issue\Pictures\2010-12-29 new dog\new\加亮\test3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6" r="19742"/>
          <a:stretch/>
        </p:blipFill>
        <p:spPr bwMode="auto">
          <a:xfrm>
            <a:off x="3721100" y="2195583"/>
            <a:ext cx="5372094" cy="466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" name="Group 6"/>
          <p:cNvGrpSpPr/>
          <p:nvPr/>
        </p:nvGrpSpPr>
        <p:grpSpPr>
          <a:xfrm>
            <a:off x="685798" y="0"/>
            <a:ext cx="8001004" cy="7950200"/>
            <a:chOff x="685798" y="0"/>
            <a:chExt cx="8001004" cy="7950200"/>
          </a:xfrm>
        </p:grpSpPr>
        <p:sp>
          <p:nvSpPr>
            <p:cNvPr id="123" name="Pie 7"/>
            <p:cNvSpPr/>
            <p:nvPr/>
          </p:nvSpPr>
          <p:spPr>
            <a:xfrm flipH="1" flipV="1">
              <a:off x="1257300" y="5778500"/>
              <a:ext cx="2171700" cy="217170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24" name="Group 52"/>
            <p:cNvGrpSpPr/>
            <p:nvPr/>
          </p:nvGrpSpPr>
          <p:grpSpPr>
            <a:xfrm>
              <a:off x="685798" y="0"/>
              <a:ext cx="8001004" cy="6855714"/>
              <a:chOff x="685798" y="0"/>
              <a:chExt cx="8001004" cy="6855714"/>
            </a:xfrm>
          </p:grpSpPr>
          <p:sp>
            <p:nvSpPr>
              <p:cNvPr id="125" name="Freeform 9"/>
              <p:cNvSpPr/>
              <p:nvPr/>
            </p:nvSpPr>
            <p:spPr>
              <a:xfrm>
                <a:off x="685798" y="5880101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6" name="Oval 10"/>
              <p:cNvSpPr/>
              <p:nvPr/>
            </p:nvSpPr>
            <p:spPr>
              <a:xfrm>
                <a:off x="2590800" y="5181600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7" name="Oval 11"/>
              <p:cNvSpPr/>
              <p:nvPr/>
            </p:nvSpPr>
            <p:spPr>
              <a:xfrm>
                <a:off x="838200" y="57912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28" name="Oval 12"/>
              <p:cNvSpPr/>
              <p:nvPr/>
            </p:nvSpPr>
            <p:spPr>
              <a:xfrm>
                <a:off x="2362200" y="59436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29" name="Oval 13"/>
              <p:cNvSpPr/>
              <p:nvPr/>
            </p:nvSpPr>
            <p:spPr>
              <a:xfrm>
                <a:off x="1676400" y="56261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0" name="Oval 14"/>
              <p:cNvSpPr/>
              <p:nvPr/>
            </p:nvSpPr>
            <p:spPr>
              <a:xfrm>
                <a:off x="1981200" y="5334000"/>
                <a:ext cx="355600" cy="355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1" name="Oval 15"/>
              <p:cNvSpPr/>
              <p:nvPr/>
            </p:nvSpPr>
            <p:spPr>
              <a:xfrm>
                <a:off x="1943100" y="55626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2" name="Oval 16"/>
              <p:cNvSpPr/>
              <p:nvPr/>
            </p:nvSpPr>
            <p:spPr>
              <a:xfrm>
                <a:off x="2362200" y="50292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3" name="Oval 17"/>
              <p:cNvSpPr/>
              <p:nvPr/>
            </p:nvSpPr>
            <p:spPr>
              <a:xfrm>
                <a:off x="3009900" y="4419600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4" name="Oval 18"/>
              <p:cNvSpPr/>
              <p:nvPr/>
            </p:nvSpPr>
            <p:spPr>
              <a:xfrm>
                <a:off x="2971800" y="46482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5" name="Oval 19"/>
              <p:cNvSpPr/>
              <p:nvPr/>
            </p:nvSpPr>
            <p:spPr>
              <a:xfrm>
                <a:off x="3314700" y="4724400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6" name="Oval 20"/>
              <p:cNvSpPr/>
              <p:nvPr/>
            </p:nvSpPr>
            <p:spPr>
              <a:xfrm>
                <a:off x="3619500" y="50292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7" name="Oval 21"/>
              <p:cNvSpPr/>
              <p:nvPr/>
            </p:nvSpPr>
            <p:spPr>
              <a:xfrm>
                <a:off x="13843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8" name="Oval 22"/>
              <p:cNvSpPr/>
              <p:nvPr/>
            </p:nvSpPr>
            <p:spPr>
              <a:xfrm>
                <a:off x="3505200" y="52578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9" name="Oval 23"/>
              <p:cNvSpPr/>
              <p:nvPr/>
            </p:nvSpPr>
            <p:spPr>
              <a:xfrm>
                <a:off x="1295400" y="56642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0" name="Oval 24"/>
              <p:cNvSpPr/>
              <p:nvPr/>
            </p:nvSpPr>
            <p:spPr>
              <a:xfrm>
                <a:off x="1447800" y="5511800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1" name="Oval 25"/>
              <p:cNvSpPr/>
              <p:nvPr/>
            </p:nvSpPr>
            <p:spPr>
              <a:xfrm>
                <a:off x="16002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2" name="Oval 26"/>
              <p:cNvSpPr/>
              <p:nvPr/>
            </p:nvSpPr>
            <p:spPr>
              <a:xfrm>
                <a:off x="3352800" y="5943600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3" name="Freeform 27"/>
              <p:cNvSpPr/>
              <p:nvPr/>
            </p:nvSpPr>
            <p:spPr>
              <a:xfrm flipV="1">
                <a:off x="5486400" y="0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4" name="Oval 28"/>
              <p:cNvSpPr/>
              <p:nvPr/>
            </p:nvSpPr>
            <p:spPr>
              <a:xfrm flipV="1">
                <a:off x="7391402" y="759714"/>
                <a:ext cx="914400" cy="9144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5" name="Oval 29"/>
              <p:cNvSpPr/>
              <p:nvPr/>
            </p:nvSpPr>
            <p:spPr>
              <a:xfrm flipV="1">
                <a:off x="5638802" y="6073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6" name="Oval 30"/>
              <p:cNvSpPr/>
              <p:nvPr/>
            </p:nvSpPr>
            <p:spPr>
              <a:xfrm flipV="1">
                <a:off x="7162802" y="1501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7" name="Oval 31"/>
              <p:cNvSpPr/>
              <p:nvPr/>
            </p:nvSpPr>
            <p:spPr>
              <a:xfrm flipV="1">
                <a:off x="6477002" y="7724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8" name="Oval 32"/>
              <p:cNvSpPr/>
              <p:nvPr/>
            </p:nvSpPr>
            <p:spPr>
              <a:xfrm flipV="1">
                <a:off x="6781802" y="11661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9" name="Oval 33"/>
              <p:cNvSpPr/>
              <p:nvPr/>
            </p:nvSpPr>
            <p:spPr>
              <a:xfrm flipV="1">
                <a:off x="6743702" y="8613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0" name="Oval 34"/>
              <p:cNvSpPr/>
              <p:nvPr/>
            </p:nvSpPr>
            <p:spPr>
              <a:xfrm flipV="1">
                <a:off x="7162802" y="10645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1" name="Oval 35"/>
              <p:cNvSpPr/>
              <p:nvPr/>
            </p:nvSpPr>
            <p:spPr>
              <a:xfrm flipV="1">
                <a:off x="7810502" y="20805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2" name="Oval 36"/>
              <p:cNvSpPr/>
              <p:nvPr/>
            </p:nvSpPr>
            <p:spPr>
              <a:xfrm flipV="1">
                <a:off x="7772402" y="17757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3" name="Oval 37"/>
              <p:cNvSpPr/>
              <p:nvPr/>
            </p:nvSpPr>
            <p:spPr>
              <a:xfrm flipV="1">
                <a:off x="8115302" y="1928114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4" name="Oval 38"/>
              <p:cNvSpPr/>
              <p:nvPr/>
            </p:nvSpPr>
            <p:spPr>
              <a:xfrm flipV="1">
                <a:off x="8420102" y="16233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5" name="Oval 39"/>
              <p:cNvSpPr/>
              <p:nvPr/>
            </p:nvSpPr>
            <p:spPr>
              <a:xfrm flipV="1">
                <a:off x="61849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6" name="Oval 40"/>
              <p:cNvSpPr/>
              <p:nvPr/>
            </p:nvSpPr>
            <p:spPr>
              <a:xfrm flipV="1">
                <a:off x="8305802" y="13947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7" name="Oval 41"/>
              <p:cNvSpPr/>
              <p:nvPr/>
            </p:nvSpPr>
            <p:spPr>
              <a:xfrm flipV="1">
                <a:off x="6096002" y="10645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8" name="Oval 42"/>
              <p:cNvSpPr/>
              <p:nvPr/>
            </p:nvSpPr>
            <p:spPr>
              <a:xfrm flipV="1">
                <a:off x="6248402" y="12169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9" name="Oval 43"/>
              <p:cNvSpPr/>
              <p:nvPr/>
            </p:nvSpPr>
            <p:spPr>
              <a:xfrm flipV="1">
                <a:off x="64008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60" name="Oval 44"/>
              <p:cNvSpPr/>
              <p:nvPr/>
            </p:nvSpPr>
            <p:spPr>
              <a:xfrm flipV="1">
                <a:off x="8153402" y="378714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24968" r="9728" b="29861"/>
          <a:stretch/>
        </p:blipFill>
        <p:spPr bwMode="auto">
          <a:xfrm>
            <a:off x="456959" y="620688"/>
            <a:ext cx="4803497" cy="176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94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9" t="20313" r="16349" b="9548"/>
          <a:stretch/>
        </p:blipFill>
        <p:spPr bwMode="auto">
          <a:xfrm flipH="1">
            <a:off x="-1" y="0"/>
            <a:ext cx="9149659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2"/>
                </a:solidFill>
              </a:rPr>
              <a:t>Ball chasing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altLang="zh-TW" sz="2800" dirty="0" smtClean="0"/>
              <a:t>calculate hue histogram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of the ball</a:t>
            </a:r>
          </a:p>
          <a:p>
            <a:pPr marL="514350" indent="-514350">
              <a:buFont typeface="+mj-lt"/>
              <a:buAutoNum type="arabicParenR"/>
            </a:pPr>
            <a:r>
              <a:rPr lang="en-US" altLang="zh-TW" sz="2800" dirty="0" smtClean="0"/>
              <a:t>back projection on current image</a:t>
            </a:r>
          </a:p>
          <a:p>
            <a:pPr marL="514350" indent="-514350">
              <a:buFont typeface="+mj-lt"/>
              <a:buAutoNum type="arabicParenR"/>
            </a:pPr>
            <a:r>
              <a:rPr lang="en-US" altLang="zh-TW" sz="2800" dirty="0" err="1" smtClean="0"/>
              <a:t>thresholding</a:t>
            </a:r>
            <a:r>
              <a:rPr lang="en-US" altLang="zh-TW" sz="2800" dirty="0" smtClean="0"/>
              <a:t> and finding contour</a:t>
            </a:r>
          </a:p>
          <a:p>
            <a:pPr marL="514350" indent="-514350">
              <a:buFont typeface="+mj-lt"/>
              <a:buAutoNum type="arabicParenR"/>
            </a:pPr>
            <a:r>
              <a:rPr lang="en-US" altLang="zh-TW" sz="2800" dirty="0" smtClean="0"/>
              <a:t>coordinate transform from image to base</a:t>
            </a:r>
          </a:p>
          <a:p>
            <a:endParaRPr lang="zh-TW" alt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3" t="42742" r="19072" b="11306"/>
          <a:stretch/>
        </p:blipFill>
        <p:spPr bwMode="auto">
          <a:xfrm>
            <a:off x="1619672" y="4245100"/>
            <a:ext cx="2335208" cy="174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45100"/>
            <a:ext cx="2475625" cy="178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48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9" t="20313" r="16349" b="9548"/>
          <a:stretch/>
        </p:blipFill>
        <p:spPr bwMode="auto">
          <a:xfrm flipH="1">
            <a:off x="30853" y="0"/>
            <a:ext cx="9149659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2"/>
                </a:solidFill>
              </a:rPr>
              <a:t>Coordinate transform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cs typeface="Times New Roman" pitchFamily="18" charset="0"/>
              </a:rPr>
              <a:t>To achieve higher level planning, precise target localization is a plus.</a:t>
            </a:r>
          </a:p>
          <a:p>
            <a:endParaRPr lang="en-US" altLang="zh-TW" dirty="0">
              <a:cs typeface="Times New Roman" pitchFamily="18" charset="0"/>
            </a:endParaRPr>
          </a:p>
          <a:p>
            <a:endParaRPr lang="en-US" altLang="zh-TW" dirty="0" smtClean="0">
              <a:cs typeface="Times New Roman" pitchFamily="18" charset="0"/>
            </a:endParaRPr>
          </a:p>
          <a:p>
            <a:endParaRPr lang="en-US" altLang="zh-TW" dirty="0">
              <a:cs typeface="Times New Roman" pitchFamily="18" charset="0"/>
            </a:endParaRPr>
          </a:p>
        </p:txBody>
      </p:sp>
      <p:pic>
        <p:nvPicPr>
          <p:cNvPr id="3074" name="Picture 2" descr="http://www.mobilerobots.com/Libraries/Site_Images/PioneerP3_Image1b.sflb.ash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31640" y="4876072"/>
            <a:ext cx="1891817" cy="145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laborashop.com/catalog/images/webcam_logitech_quickcam_messenger_oe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4352" flipH="1">
            <a:off x="2623143" y="4694709"/>
            <a:ext cx="648072" cy="70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線單箭頭接點 7"/>
          <p:cNvCxnSpPr/>
          <p:nvPr/>
        </p:nvCxnSpPr>
        <p:spPr>
          <a:xfrm flipV="1">
            <a:off x="2343076" y="5136179"/>
            <a:ext cx="0" cy="62787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V="1">
            <a:off x="2343076" y="5568227"/>
            <a:ext cx="576064" cy="19582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2343076" y="5764056"/>
            <a:ext cx="648072" cy="1541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2965589" y="576428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885805" y="540244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103251" y="508656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群組 16"/>
          <p:cNvGrpSpPr/>
          <p:nvPr/>
        </p:nvGrpSpPr>
        <p:grpSpPr>
          <a:xfrm rot="1167302">
            <a:off x="2733839" y="4431924"/>
            <a:ext cx="1294386" cy="1077826"/>
            <a:chOff x="2215584" y="4217574"/>
            <a:chExt cx="1294386" cy="1077826"/>
          </a:xfrm>
        </p:grpSpPr>
        <p:cxnSp>
          <p:nvCxnSpPr>
            <p:cNvPr id="21" name="直線單箭頭接點 20"/>
            <p:cNvCxnSpPr/>
            <p:nvPr/>
          </p:nvCxnSpPr>
          <p:spPr>
            <a:xfrm flipV="1">
              <a:off x="2507808" y="4267189"/>
              <a:ext cx="0" cy="62787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/>
            <p:nvPr/>
          </p:nvCxnSpPr>
          <p:spPr>
            <a:xfrm flipV="1">
              <a:off x="2507808" y="4699237"/>
              <a:ext cx="576064" cy="19582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單箭頭接點 22"/>
            <p:cNvCxnSpPr/>
            <p:nvPr/>
          </p:nvCxnSpPr>
          <p:spPr>
            <a:xfrm>
              <a:off x="2507808" y="4895066"/>
              <a:ext cx="648072" cy="15411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字方塊 23"/>
            <p:cNvSpPr txBox="1"/>
            <p:nvPr/>
          </p:nvSpPr>
          <p:spPr>
            <a:xfrm>
              <a:off x="3077922" y="4895290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zh-TW" alt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2998138" y="4533458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zh-TW" alt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2215584" y="4217574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endParaRPr lang="zh-TW" alt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78" name="Picture 6" descr="http://t1.gstatic.com/images?q=tbn:ANd9GcTNQL49rWrb-qk8YxoJRVAxciJ8Yx_9qO3pVdsvk9JrAv8VwVy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503949"/>
            <a:ext cx="582676" cy="58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直線接點 26"/>
          <p:cNvCxnSpPr/>
          <p:nvPr/>
        </p:nvCxnSpPr>
        <p:spPr>
          <a:xfrm>
            <a:off x="3036741" y="3614723"/>
            <a:ext cx="12890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>
            <a:off x="4592283" y="3610145"/>
            <a:ext cx="12890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6" name="Picture 14" descr="http://latex.codecogs.com/gif.latex?\dpi%7b300%7d%20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798" y="5061019"/>
            <a:ext cx="233406" cy="28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latex.codecogs.com/gif.latex?\dpi%7b300%7d%20%7b%20%7d%5e%7bbase%7d%20p%20=%20%7b%20%7d%5e%7bbase%7dT_%7bcam%7d%7b%20%7d%5e%7bcam%7dT_%7bimg%7d%7b%20%7d%5e%7bimg%7d%7bp%7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782" y="3090027"/>
            <a:ext cx="5012705" cy="51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590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9" t="20313" r="16349" b="9548"/>
          <a:stretch/>
        </p:blipFill>
        <p:spPr bwMode="auto">
          <a:xfrm flipH="1">
            <a:off x="-1" y="0"/>
            <a:ext cx="9149659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2"/>
                </a:solidFill>
              </a:rPr>
              <a:t>         Recall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99363"/>
            <a:ext cx="3850423" cy="235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5472608" cy="3951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187624" y="3429000"/>
            <a:ext cx="21602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Picture 16" descr="http://latex.codecogs.com/gif.latex?\dpi%7b300%7d%20%7b%20%7d%5e%7bbase%7d%20p%20=%20%7b%20%7d%5e%7bbase%7dT_%7bcam%7d%7b%20%7d%5e%7bcam%7dT_%7bimg%7d%7b%20%7d%5e%7bimg%7d%7bp%7d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63" r="15617"/>
          <a:stretch/>
        </p:blipFill>
        <p:spPr bwMode="auto">
          <a:xfrm>
            <a:off x="2831976" y="548679"/>
            <a:ext cx="152400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6112498" y="309654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Depth is not fixed in our case!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022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9" t="20313" r="16349" b="9548"/>
          <a:stretch/>
        </p:blipFill>
        <p:spPr bwMode="auto">
          <a:xfrm flipH="1">
            <a:off x="-1" y="0"/>
            <a:ext cx="9149659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2"/>
                </a:solidFill>
              </a:rPr>
              <a:t>Our solution (1/2)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sz="2000" dirty="0" smtClean="0"/>
          </a:p>
          <a:p>
            <a:endParaRPr lang="en-US" altLang="zh-TW" sz="2000" dirty="0"/>
          </a:p>
          <a:p>
            <a:endParaRPr lang="zh-TW" altLang="en-US" sz="2000" dirty="0" smtClean="0"/>
          </a:p>
          <a:p>
            <a:endParaRPr lang="en-US" altLang="zh-TW" dirty="0">
              <a:cs typeface="Times New Roman" pitchFamily="18" charset="0"/>
            </a:endParaRPr>
          </a:p>
        </p:txBody>
      </p:sp>
      <p:pic>
        <p:nvPicPr>
          <p:cNvPr id="3074" name="Picture 2" descr="http://www.mobilerobots.com/Libraries/Site_Images/PioneerP3_Image1b.sflb.ash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2510" y="4754670"/>
            <a:ext cx="1891817" cy="145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laborashop.com/catalog/images/webcam_logitech_quickcam_messenger_oe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4352" flipH="1">
            <a:off x="3609778" y="4573307"/>
            <a:ext cx="648072" cy="70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線單箭頭接點 7"/>
          <p:cNvCxnSpPr/>
          <p:nvPr/>
        </p:nvCxnSpPr>
        <p:spPr>
          <a:xfrm flipV="1">
            <a:off x="3382110" y="5014777"/>
            <a:ext cx="0" cy="62787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V="1">
            <a:off x="3382110" y="5446825"/>
            <a:ext cx="576064" cy="19582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3382110" y="5642654"/>
            <a:ext cx="648072" cy="1541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3952224" y="564287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872440" y="5281046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3089886" y="496516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群組 16"/>
          <p:cNvGrpSpPr/>
          <p:nvPr/>
        </p:nvGrpSpPr>
        <p:grpSpPr>
          <a:xfrm rot="1167302">
            <a:off x="3748866" y="4479121"/>
            <a:ext cx="1294386" cy="1077826"/>
            <a:chOff x="2215584" y="4217574"/>
            <a:chExt cx="1294386" cy="1077826"/>
          </a:xfrm>
        </p:grpSpPr>
        <p:cxnSp>
          <p:nvCxnSpPr>
            <p:cNvPr id="21" name="直線單箭頭接點 20"/>
            <p:cNvCxnSpPr/>
            <p:nvPr/>
          </p:nvCxnSpPr>
          <p:spPr>
            <a:xfrm flipV="1">
              <a:off x="2507808" y="4267189"/>
              <a:ext cx="0" cy="62787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/>
            <p:nvPr/>
          </p:nvCxnSpPr>
          <p:spPr>
            <a:xfrm flipV="1">
              <a:off x="2507808" y="4699237"/>
              <a:ext cx="576064" cy="19582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單箭頭接點 22"/>
            <p:cNvCxnSpPr/>
            <p:nvPr/>
          </p:nvCxnSpPr>
          <p:spPr>
            <a:xfrm>
              <a:off x="2507808" y="4895066"/>
              <a:ext cx="648072" cy="15411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字方塊 23"/>
            <p:cNvSpPr txBox="1"/>
            <p:nvPr/>
          </p:nvSpPr>
          <p:spPr>
            <a:xfrm>
              <a:off x="3077922" y="4895290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lang="zh-TW" altLang="en-US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2998138" y="4533458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zh-TW" altLang="en-US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2215584" y="4217574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endParaRPr lang="zh-TW" altLang="en-US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102" name="Picture 6" descr="http://latex.codecogs.com/gif.latex?\dpi%7b300%7d%20%7b%20%7d%5e%7bbase%7dT_%7bcam%7d%7b%20%7d%5e%7bcam%7dT_%7bboard%7d=%7b%20%7d%5e%7bbase%7dT_%7bboard%7d%20\\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553" y="1556792"/>
            <a:ext cx="5260110" cy="45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latex.codecogs.com/gif.latex?\dpi%7b300%7d%20%7b%20%7d%5e%7bbase%7dT_%7bcam%7d%7b%20%7d%5e%7bcam%7dT_%7bboard%7d=%7b%20%7d%5e%7bbase%7dT_%7bboard%7d%20\\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0" r="41053"/>
          <a:stretch/>
        </p:blipFill>
        <p:spPr bwMode="auto">
          <a:xfrm>
            <a:off x="1356601" y="2727696"/>
            <a:ext cx="1241605" cy="34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://latex.codecogs.com/gif.latex?\dpi%7b300%7d%20%7b%20%7d%5e%7bbase%7dT_%7bcam%7d%7b%20%7d%5e%7bcam%7dT_%7bboard%7d=%7b%20%7d%5e%7bbase%7dT_%7bboard%7d%20\\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8"/>
          <a:stretch/>
        </p:blipFill>
        <p:spPr bwMode="auto">
          <a:xfrm>
            <a:off x="1331640" y="3335388"/>
            <a:ext cx="1161427" cy="31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625927" y="3335389"/>
            <a:ext cx="2916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</a:t>
            </a:r>
            <a:r>
              <a:rPr lang="en-US" altLang="zh-TW" dirty="0" smtClean="0"/>
              <a:t>s measured by hand.</a:t>
            </a:r>
            <a:endParaRPr lang="zh-TW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2625927" y="2727697"/>
            <a:ext cx="530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is measured by calibration tool as extrinsic parameter.</a:t>
            </a:r>
            <a:endParaRPr lang="zh-TW" altLang="en-US" dirty="0"/>
          </a:p>
        </p:txBody>
      </p:sp>
      <p:sp>
        <p:nvSpPr>
          <p:cNvPr id="7" name="平行四邊形 6"/>
          <p:cNvSpPr/>
          <p:nvPr/>
        </p:nvSpPr>
        <p:spPr>
          <a:xfrm rot="806924">
            <a:off x="5078616" y="5928884"/>
            <a:ext cx="318255" cy="156970"/>
          </a:xfrm>
          <a:prstGeom prst="parallelogram">
            <a:avLst>
              <a:gd name="adj" fmla="val 5620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平行四邊形 34"/>
          <p:cNvSpPr/>
          <p:nvPr/>
        </p:nvSpPr>
        <p:spPr>
          <a:xfrm rot="806924">
            <a:off x="5193513" y="5806457"/>
            <a:ext cx="318255" cy="156970"/>
          </a:xfrm>
          <a:prstGeom prst="parallelogram">
            <a:avLst>
              <a:gd name="adj" fmla="val 5620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平行四邊形 35"/>
          <p:cNvSpPr/>
          <p:nvPr/>
        </p:nvSpPr>
        <p:spPr>
          <a:xfrm rot="806924">
            <a:off x="5314956" y="5673100"/>
            <a:ext cx="318255" cy="156970"/>
          </a:xfrm>
          <a:prstGeom prst="parallelogram">
            <a:avLst>
              <a:gd name="adj" fmla="val 5620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平行四邊形 36"/>
          <p:cNvSpPr/>
          <p:nvPr/>
        </p:nvSpPr>
        <p:spPr>
          <a:xfrm rot="806924">
            <a:off x="5544959" y="5734449"/>
            <a:ext cx="318255" cy="156970"/>
          </a:xfrm>
          <a:prstGeom prst="parallelogram">
            <a:avLst>
              <a:gd name="adj" fmla="val 5620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平行四邊形 37"/>
          <p:cNvSpPr/>
          <p:nvPr/>
        </p:nvSpPr>
        <p:spPr>
          <a:xfrm rot="806924">
            <a:off x="5435021" y="5852592"/>
            <a:ext cx="318255" cy="156970"/>
          </a:xfrm>
          <a:prstGeom prst="parallelogram">
            <a:avLst>
              <a:gd name="adj" fmla="val 5620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平行四邊形 38"/>
          <p:cNvSpPr/>
          <p:nvPr/>
        </p:nvSpPr>
        <p:spPr>
          <a:xfrm rot="806924">
            <a:off x="5307288" y="5989878"/>
            <a:ext cx="318255" cy="156970"/>
          </a:xfrm>
          <a:prstGeom prst="parallelogram">
            <a:avLst>
              <a:gd name="adj" fmla="val 5620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平行四邊形 40"/>
          <p:cNvSpPr/>
          <p:nvPr/>
        </p:nvSpPr>
        <p:spPr>
          <a:xfrm rot="806924">
            <a:off x="5522852" y="6045662"/>
            <a:ext cx="318255" cy="156970"/>
          </a:xfrm>
          <a:prstGeom prst="parallelogram">
            <a:avLst>
              <a:gd name="adj" fmla="val 5620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平行四邊形 41"/>
          <p:cNvSpPr/>
          <p:nvPr/>
        </p:nvSpPr>
        <p:spPr>
          <a:xfrm rot="806924">
            <a:off x="5657852" y="5907413"/>
            <a:ext cx="318255" cy="156970"/>
          </a:xfrm>
          <a:prstGeom prst="parallelogram">
            <a:avLst>
              <a:gd name="adj" fmla="val 5620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平行四邊形 42"/>
          <p:cNvSpPr/>
          <p:nvPr/>
        </p:nvSpPr>
        <p:spPr>
          <a:xfrm rot="806924">
            <a:off x="5783580" y="5775590"/>
            <a:ext cx="318255" cy="156970"/>
          </a:xfrm>
          <a:prstGeom prst="parallelogram">
            <a:avLst>
              <a:gd name="adj" fmla="val 5620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8" name="直線單箭頭接點 47"/>
          <p:cNvCxnSpPr/>
          <p:nvPr/>
        </p:nvCxnSpPr>
        <p:spPr>
          <a:xfrm flipV="1">
            <a:off x="5730484" y="5404831"/>
            <a:ext cx="3395" cy="4851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 flipH="1">
            <a:off x="5508327" y="5869629"/>
            <a:ext cx="249048" cy="30329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>
            <a:endCxn id="36" idx="3"/>
          </p:cNvCxnSpPr>
          <p:nvPr/>
        </p:nvCxnSpPr>
        <p:spPr>
          <a:xfrm flipH="1" flipV="1">
            <a:off x="5412925" y="5817658"/>
            <a:ext cx="333737" cy="723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字方塊 50"/>
          <p:cNvSpPr txBox="1"/>
          <p:nvPr/>
        </p:nvSpPr>
        <p:spPr>
          <a:xfrm>
            <a:off x="5265053" y="5489917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zh-TW" altLang="en-US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5301831" y="6007369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zh-TW" altLang="en-US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5600956" y="514740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zh-TW" altLang="en-US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直線接點 31"/>
          <p:cNvCxnSpPr/>
          <p:nvPr/>
        </p:nvCxnSpPr>
        <p:spPr>
          <a:xfrm>
            <a:off x="1619672" y="2048720"/>
            <a:ext cx="1531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402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9" t="20313" r="16349" b="9548"/>
          <a:stretch/>
        </p:blipFill>
        <p:spPr bwMode="auto">
          <a:xfrm flipH="1">
            <a:off x="-1" y="0"/>
            <a:ext cx="9149659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2"/>
                </a:solidFill>
              </a:rPr>
              <a:t>Our solution (2/2)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7620" y="2511230"/>
            <a:ext cx="8229600" cy="4525963"/>
          </a:xfrm>
        </p:spPr>
        <p:txBody>
          <a:bodyPr/>
          <a:lstStyle/>
          <a:p>
            <a:endParaRPr lang="en-US" altLang="zh-TW" sz="2000" dirty="0" smtClean="0"/>
          </a:p>
          <a:p>
            <a:endParaRPr lang="en-US" altLang="zh-TW" sz="2000" dirty="0"/>
          </a:p>
          <a:p>
            <a:endParaRPr lang="zh-TW" altLang="en-US" sz="2000" dirty="0" smtClean="0"/>
          </a:p>
          <a:p>
            <a:endParaRPr lang="en-US" altLang="zh-TW" dirty="0">
              <a:cs typeface="Times New Roman" pitchFamily="18" charset="0"/>
            </a:endParaRPr>
          </a:p>
        </p:txBody>
      </p:sp>
      <p:pic>
        <p:nvPicPr>
          <p:cNvPr id="3074" name="Picture 2" descr="http://www.mobilerobots.com/Libraries/Site_Images/PioneerP3_Image1b.sflb.ash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19897" y="4317828"/>
            <a:ext cx="1891817" cy="145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laborashop.com/catalog/images/webcam_logitech_quickcam_messenger_oe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4352" flipH="1">
            <a:off x="3397165" y="4136465"/>
            <a:ext cx="648072" cy="70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線單箭頭接點 7"/>
          <p:cNvCxnSpPr/>
          <p:nvPr/>
        </p:nvCxnSpPr>
        <p:spPr>
          <a:xfrm flipV="1">
            <a:off x="3169497" y="4577935"/>
            <a:ext cx="0" cy="62787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V="1">
            <a:off x="3169497" y="5009983"/>
            <a:ext cx="576064" cy="19582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3169497" y="5205812"/>
            <a:ext cx="648072" cy="1541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3739611" y="5206036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659827" y="484420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877273" y="452832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群組 16"/>
          <p:cNvGrpSpPr/>
          <p:nvPr/>
        </p:nvGrpSpPr>
        <p:grpSpPr>
          <a:xfrm rot="1167302">
            <a:off x="3536253" y="4042279"/>
            <a:ext cx="1294386" cy="1077826"/>
            <a:chOff x="2215584" y="4217574"/>
            <a:chExt cx="1294386" cy="1077826"/>
          </a:xfrm>
        </p:grpSpPr>
        <p:cxnSp>
          <p:nvCxnSpPr>
            <p:cNvPr id="21" name="直線單箭頭接點 20"/>
            <p:cNvCxnSpPr/>
            <p:nvPr/>
          </p:nvCxnSpPr>
          <p:spPr>
            <a:xfrm flipV="1">
              <a:off x="2507808" y="4267189"/>
              <a:ext cx="0" cy="62787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/>
            <p:nvPr/>
          </p:nvCxnSpPr>
          <p:spPr>
            <a:xfrm flipV="1">
              <a:off x="2507808" y="4699237"/>
              <a:ext cx="576064" cy="19582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單箭頭接點 22"/>
            <p:cNvCxnSpPr/>
            <p:nvPr/>
          </p:nvCxnSpPr>
          <p:spPr>
            <a:xfrm>
              <a:off x="2507808" y="4895066"/>
              <a:ext cx="648072" cy="15411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字方塊 23"/>
            <p:cNvSpPr txBox="1"/>
            <p:nvPr/>
          </p:nvSpPr>
          <p:spPr>
            <a:xfrm>
              <a:off x="3077922" y="4895290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zh-TW" alt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2998138" y="4533458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zh-TW" alt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2215584" y="4217574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endParaRPr lang="zh-TW" alt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平行四邊形 6"/>
          <p:cNvSpPr/>
          <p:nvPr/>
        </p:nvSpPr>
        <p:spPr>
          <a:xfrm rot="806924">
            <a:off x="4866003" y="5492042"/>
            <a:ext cx="318255" cy="156970"/>
          </a:xfrm>
          <a:prstGeom prst="parallelogram">
            <a:avLst>
              <a:gd name="adj" fmla="val 5620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平行四邊形 34"/>
          <p:cNvSpPr/>
          <p:nvPr/>
        </p:nvSpPr>
        <p:spPr>
          <a:xfrm rot="806924">
            <a:off x="4980900" y="5369615"/>
            <a:ext cx="318255" cy="156970"/>
          </a:xfrm>
          <a:prstGeom prst="parallelogram">
            <a:avLst>
              <a:gd name="adj" fmla="val 5620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平行四邊形 35"/>
          <p:cNvSpPr/>
          <p:nvPr/>
        </p:nvSpPr>
        <p:spPr>
          <a:xfrm rot="806924">
            <a:off x="5102343" y="5236258"/>
            <a:ext cx="318255" cy="156970"/>
          </a:xfrm>
          <a:prstGeom prst="parallelogram">
            <a:avLst>
              <a:gd name="adj" fmla="val 5620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平行四邊形 36"/>
          <p:cNvSpPr/>
          <p:nvPr/>
        </p:nvSpPr>
        <p:spPr>
          <a:xfrm rot="806924">
            <a:off x="5332346" y="5297607"/>
            <a:ext cx="318255" cy="156970"/>
          </a:xfrm>
          <a:prstGeom prst="parallelogram">
            <a:avLst>
              <a:gd name="adj" fmla="val 5620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平行四邊形 37"/>
          <p:cNvSpPr/>
          <p:nvPr/>
        </p:nvSpPr>
        <p:spPr>
          <a:xfrm rot="806924">
            <a:off x="5222408" y="5415750"/>
            <a:ext cx="318255" cy="156970"/>
          </a:xfrm>
          <a:prstGeom prst="parallelogram">
            <a:avLst>
              <a:gd name="adj" fmla="val 5620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平行四邊形 38"/>
          <p:cNvSpPr/>
          <p:nvPr/>
        </p:nvSpPr>
        <p:spPr>
          <a:xfrm rot="806924">
            <a:off x="5094675" y="5553036"/>
            <a:ext cx="318255" cy="156970"/>
          </a:xfrm>
          <a:prstGeom prst="parallelogram">
            <a:avLst>
              <a:gd name="adj" fmla="val 5620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平行四邊形 40"/>
          <p:cNvSpPr/>
          <p:nvPr/>
        </p:nvSpPr>
        <p:spPr>
          <a:xfrm rot="806924">
            <a:off x="5310239" y="5608820"/>
            <a:ext cx="318255" cy="156970"/>
          </a:xfrm>
          <a:prstGeom prst="parallelogram">
            <a:avLst>
              <a:gd name="adj" fmla="val 5620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平行四邊形 41"/>
          <p:cNvSpPr/>
          <p:nvPr/>
        </p:nvSpPr>
        <p:spPr>
          <a:xfrm rot="806924">
            <a:off x="5445239" y="5470571"/>
            <a:ext cx="318255" cy="156970"/>
          </a:xfrm>
          <a:prstGeom prst="parallelogram">
            <a:avLst>
              <a:gd name="adj" fmla="val 5620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平行四邊形 42"/>
          <p:cNvSpPr/>
          <p:nvPr/>
        </p:nvSpPr>
        <p:spPr>
          <a:xfrm rot="806924">
            <a:off x="5570967" y="5338748"/>
            <a:ext cx="318255" cy="156970"/>
          </a:xfrm>
          <a:prstGeom prst="parallelogram">
            <a:avLst>
              <a:gd name="adj" fmla="val 5620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8" name="直線單箭頭接點 47"/>
          <p:cNvCxnSpPr/>
          <p:nvPr/>
        </p:nvCxnSpPr>
        <p:spPr>
          <a:xfrm flipV="1">
            <a:off x="5517871" y="4967989"/>
            <a:ext cx="3395" cy="4851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 flipH="1">
            <a:off x="5295714" y="5432787"/>
            <a:ext cx="249048" cy="30329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>
            <a:endCxn id="36" idx="3"/>
          </p:cNvCxnSpPr>
          <p:nvPr/>
        </p:nvCxnSpPr>
        <p:spPr>
          <a:xfrm flipH="1" flipV="1">
            <a:off x="5200312" y="5380816"/>
            <a:ext cx="333737" cy="723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字方塊 50"/>
          <p:cNvSpPr txBox="1"/>
          <p:nvPr/>
        </p:nvSpPr>
        <p:spPr>
          <a:xfrm>
            <a:off x="4868831" y="502174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5089218" y="5570527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5420238" y="4644149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00502" y="1806893"/>
            <a:ext cx="71532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                 , the inverse perspective transform, can be solved by extending the constraint of fixed depth,               , to a general plane equation of the ground: </a:t>
            </a:r>
            <a:endParaRPr lang="zh-TW" altLang="en-US" sz="28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879" y="2707090"/>
            <a:ext cx="960437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://latex.codecogs.com/gif.latex?\dpi%7b300%7d%20%7b%20%7d%5e%7bcam%7dT_%7bimg%7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76740"/>
            <a:ext cx="1224136" cy="39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http://latex.codecogs.com/gif.latex?\dpi%7b300%7d%20(\mathbf%7bp%7d%5e%7bc%7d-\mathbf%7bo%7d_%7bboard%7d%5e%7bc%7d)\cdot%20\overrightarrow%7bn%5ec%7d=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315" y="3078788"/>
            <a:ext cx="2834759" cy="48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http://latex.codecogs.com/gif.latex?\dpi%7b300%7d%20=\overrightarrow%7bn%5ec%7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492" y="4727176"/>
            <a:ext cx="327807" cy="20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164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9" t="20313" r="16349" b="9548"/>
          <a:stretch/>
        </p:blipFill>
        <p:spPr bwMode="auto">
          <a:xfrm flipH="1">
            <a:off x="-1" y="0"/>
            <a:ext cx="9149659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2"/>
                </a:solidFill>
              </a:rPr>
              <a:t>Experimental result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system can locate ball within 5m from camera with precision around 10cm.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8880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9" t="20313" r="16349" b="9548"/>
          <a:stretch/>
        </p:blipFill>
        <p:spPr bwMode="auto">
          <a:xfrm flipH="1">
            <a:off x="-1" y="0"/>
            <a:ext cx="9149659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2"/>
                </a:solidFill>
              </a:rPr>
              <a:t>Summery</a:t>
            </a:r>
            <a:endParaRPr lang="zh-TW" altLang="en-US" dirty="0">
              <a:solidFill>
                <a:schemeClr val="tx2"/>
              </a:solidFill>
            </a:endParaRPr>
          </a:p>
        </p:txBody>
      </p:sp>
      <p:pic>
        <p:nvPicPr>
          <p:cNvPr id="7" name="Picture 2" descr="C:\Users\Issue\Pictures\2010-12-29 new dog\new\加亮\test拷貝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3" r="14861"/>
          <a:stretch/>
        </p:blipFill>
        <p:spPr bwMode="auto">
          <a:xfrm>
            <a:off x="4708991" y="3705750"/>
            <a:ext cx="3751441" cy="316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Gesture recognition - </a:t>
            </a:r>
            <a:r>
              <a:rPr lang="en-US" altLang="zh-TW" dirty="0" err="1" smtClean="0"/>
              <a:t>Kinect</a:t>
            </a:r>
            <a:endParaRPr lang="en-US" altLang="zh-TW" dirty="0" smtClean="0"/>
          </a:p>
          <a:p>
            <a:r>
              <a:rPr lang="en-US" altLang="zh-TW" dirty="0" smtClean="0"/>
              <a:t>Human following - laser range finder</a:t>
            </a:r>
          </a:p>
          <a:p>
            <a:r>
              <a:rPr lang="en-US" altLang="zh-TW" dirty="0" smtClean="0"/>
              <a:t>Chase ball - color camera</a:t>
            </a:r>
          </a:p>
          <a:p>
            <a:r>
              <a:rPr lang="en-US" altLang="zh-TW" dirty="0" smtClean="0"/>
              <a:t>Facial expression - emotion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96617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9" t="20313" r="16349" b="9548"/>
          <a:stretch/>
        </p:blipFill>
        <p:spPr bwMode="auto">
          <a:xfrm flipH="1">
            <a:off x="-1" y="0"/>
            <a:ext cx="9149659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2"/>
                </a:solidFill>
              </a:rPr>
              <a:t>Outline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Gesture recognition - </a:t>
            </a:r>
            <a:r>
              <a:rPr lang="en-US" altLang="zh-TW" dirty="0" err="1" smtClean="0"/>
              <a:t>Kinect</a:t>
            </a:r>
            <a:endParaRPr lang="en-US" altLang="zh-TW" dirty="0" smtClean="0"/>
          </a:p>
          <a:p>
            <a:r>
              <a:rPr lang="en-US" altLang="zh-TW" dirty="0" smtClean="0"/>
              <a:t>Human following - laser range finder</a:t>
            </a:r>
          </a:p>
          <a:p>
            <a:r>
              <a:rPr lang="en-US" altLang="zh-TW" dirty="0" smtClean="0"/>
              <a:t>Chase ball - color camera</a:t>
            </a:r>
          </a:p>
          <a:p>
            <a:r>
              <a:rPr lang="en-US" altLang="zh-TW" dirty="0" smtClean="0"/>
              <a:t>Facial expression - emotion</a:t>
            </a:r>
            <a:endParaRPr lang="zh-TW" altLang="en-US" dirty="0"/>
          </a:p>
        </p:txBody>
      </p:sp>
      <p:pic>
        <p:nvPicPr>
          <p:cNvPr id="45" name="Picture 2" descr="C:\Users\Issue\Pictures\2010-12-29 new dog\new\加亮\test2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7" r="18571"/>
          <a:stretch/>
        </p:blipFill>
        <p:spPr bwMode="auto">
          <a:xfrm>
            <a:off x="4574828" y="3895194"/>
            <a:ext cx="3597572" cy="299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75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9" t="20313" r="16349" b="9548"/>
          <a:stretch/>
        </p:blipFill>
        <p:spPr bwMode="auto">
          <a:xfrm flipH="1">
            <a:off x="-1" y="0"/>
            <a:ext cx="9149659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Gesture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Stereo Vision</a:t>
            </a:r>
          </a:p>
          <a:p>
            <a:pPr lvl="1"/>
            <a:r>
              <a:rPr lang="en-US" dirty="0" smtClean="0"/>
              <a:t>Compare </a:t>
            </a:r>
            <a:r>
              <a:rPr lang="en-US" dirty="0"/>
              <a:t>two </a:t>
            </a:r>
            <a:r>
              <a:rPr lang="en-US" dirty="0" smtClean="0"/>
              <a:t>images to extract 3D info.</a:t>
            </a:r>
            <a:endParaRPr lang="en-US" dirty="0"/>
          </a:p>
          <a:p>
            <a:pPr lvl="1"/>
            <a:r>
              <a:rPr lang="en-US" dirty="0" smtClean="0"/>
              <a:t>But, depth </a:t>
            </a:r>
            <a:r>
              <a:rPr lang="en-US" dirty="0"/>
              <a:t>image become broken </a:t>
            </a:r>
            <a:r>
              <a:rPr lang="en-US" dirty="0" smtClean="0"/>
              <a:t>for area </a:t>
            </a:r>
            <a:r>
              <a:rPr lang="en-US" dirty="0"/>
              <a:t>with less </a:t>
            </a:r>
            <a:r>
              <a:rPr lang="en-US" dirty="0" smtClean="0"/>
              <a:t>texture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Alternative: </a:t>
            </a:r>
            <a:r>
              <a:rPr lang="en-US" dirty="0" err="1" smtClean="0"/>
              <a:t>Kinect</a:t>
            </a:r>
            <a:r>
              <a:rPr lang="en-US" dirty="0" smtClean="0"/>
              <a:t> Sensor</a:t>
            </a:r>
            <a:endParaRPr lang="en-US" dirty="0"/>
          </a:p>
        </p:txBody>
      </p:sp>
      <p:pic>
        <p:nvPicPr>
          <p:cNvPr id="1026" name="Picture 2" descr="C:\Users\Jonas\Documents\My Dropbox\- Robotics\Final Project\BB2_white_background_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80728"/>
            <a:ext cx="2283308" cy="128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onas\Documents\My Dropbox\- Robotics\Final Project\800px-KinectSens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438" y="4247795"/>
            <a:ext cx="293206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512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9" t="20313" r="16349" b="9548"/>
          <a:stretch/>
        </p:blipFill>
        <p:spPr bwMode="auto">
          <a:xfrm flipH="1">
            <a:off x="-1" y="0"/>
            <a:ext cx="9149659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</a:rPr>
              <a:t>Kinect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sz="2800" dirty="0" err="1" smtClean="0"/>
              <a:t>Kinect</a:t>
            </a:r>
            <a:r>
              <a:rPr lang="en-US" sz="2800" dirty="0" smtClean="0"/>
              <a:t> is an active sensor which projects </a:t>
            </a:r>
            <a:br>
              <a:rPr lang="en-US" sz="2800" dirty="0" smtClean="0"/>
            </a:br>
            <a:r>
              <a:rPr lang="en-US" altLang="zh-TW" sz="2800" dirty="0" smtClean="0"/>
              <a:t>structured </a:t>
            </a:r>
            <a:r>
              <a:rPr lang="en-US" sz="2800" dirty="0" smtClean="0"/>
              <a:t>infrared light on objects.</a:t>
            </a:r>
          </a:p>
          <a:p>
            <a:pPr lvl="1"/>
            <a:r>
              <a:rPr lang="en-US" altLang="zh-TW" sz="2400" dirty="0" smtClean="0"/>
              <a:t>use the dot </a:t>
            </a:r>
            <a:r>
              <a:rPr lang="en-US" altLang="zh-TW" sz="2400" dirty="0"/>
              <a:t>pattern to derive 3D </a:t>
            </a:r>
            <a:r>
              <a:rPr lang="en-US" altLang="zh-TW" sz="2400" dirty="0" smtClean="0"/>
              <a:t>information</a:t>
            </a:r>
          </a:p>
          <a:p>
            <a:pPr lvl="1"/>
            <a:r>
              <a:rPr lang="en-US" altLang="zh-TW" sz="2400" dirty="0" smtClean="0"/>
              <a:t>with b</a:t>
            </a:r>
            <a:r>
              <a:rPr lang="en-US" sz="2400" dirty="0" smtClean="0"/>
              <a:t>uilt-in body parts tracker</a:t>
            </a:r>
          </a:p>
          <a:p>
            <a:endParaRPr lang="en-US" dirty="0"/>
          </a:p>
        </p:txBody>
      </p:sp>
      <p:pic>
        <p:nvPicPr>
          <p:cNvPr id="1028" name="Picture 4" descr="5197397707_fd7694356a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255" y="3789040"/>
            <a:ext cx="3420882" cy="228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498976" y="6550223"/>
            <a:ext cx="4645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hlinkClick r:id="rId5"/>
              </a:rPr>
              <a:t>http://boingboing.net/2010/11/23/dancing-with-invisib.html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497354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9" t="20313" r="16349" b="9548"/>
          <a:stretch/>
        </p:blipFill>
        <p:spPr bwMode="auto">
          <a:xfrm flipH="1">
            <a:off x="-1" y="0"/>
            <a:ext cx="9149659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2"/>
                </a:solidFill>
              </a:rPr>
              <a:t>Stereo </a:t>
            </a:r>
            <a:r>
              <a:rPr lang="en-US" altLang="zh-TW" dirty="0" err="1" smtClean="0">
                <a:solidFill>
                  <a:schemeClr val="tx2"/>
                </a:solidFill>
              </a:rPr>
              <a:t>v.s</a:t>
            </a:r>
            <a:r>
              <a:rPr lang="en-US" altLang="zh-TW" dirty="0" smtClean="0">
                <a:solidFill>
                  <a:schemeClr val="tx2"/>
                </a:solidFill>
              </a:rPr>
              <a:t>. </a:t>
            </a:r>
            <a:r>
              <a:rPr lang="en-US" altLang="zh-TW" dirty="0" err="1" smtClean="0">
                <a:solidFill>
                  <a:schemeClr val="tx2"/>
                </a:solidFill>
              </a:rPr>
              <a:t>Kinect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 rotWithShape="1">
          <a:blip r:embed="rId3" cstate="print"/>
          <a:srcRect l="35840" t="18904" r="27485" b="33531"/>
          <a:stretch/>
        </p:blipFill>
        <p:spPr bwMode="auto">
          <a:xfrm>
            <a:off x="499776" y="1524784"/>
            <a:ext cx="4075052" cy="330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Issue\Dropbox\Robot_FinalProject\presentation\Captur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9" t="7656" r="14020" b="4123"/>
          <a:stretch/>
        </p:blipFill>
        <p:spPr bwMode="auto">
          <a:xfrm>
            <a:off x="4211960" y="2924944"/>
            <a:ext cx="4498540" cy="3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077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9" t="20313" r="16349" b="9548"/>
          <a:stretch/>
        </p:blipFill>
        <p:spPr bwMode="auto">
          <a:xfrm flipH="1">
            <a:off x="-1" y="0"/>
            <a:ext cx="9149659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tx2"/>
                </a:solidFill>
              </a:rPr>
              <a:t>Gesture Recognition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We have designed the finite state machine </a:t>
            </a:r>
            <a:br>
              <a:rPr lang="en-US" altLang="zh-TW" dirty="0" smtClean="0"/>
            </a:br>
            <a:r>
              <a:rPr lang="en-US" altLang="zh-TW" dirty="0" smtClean="0"/>
              <a:t>to recognize the 5 gestures for interaction.</a:t>
            </a:r>
          </a:p>
          <a:p>
            <a:r>
              <a:rPr lang="en-US" altLang="zh-TW" dirty="0" smtClean="0"/>
              <a:t>But, later we utilize </a:t>
            </a:r>
            <a:r>
              <a:rPr lang="en-US" altLang="zh-TW" dirty="0" err="1" smtClean="0"/>
              <a:t>Kinect’s</a:t>
            </a:r>
            <a:r>
              <a:rPr lang="en-US" altLang="zh-TW" dirty="0" smtClean="0"/>
              <a:t> built-in gesture recognizer.</a:t>
            </a:r>
            <a:endParaRPr lang="zh-TW" alt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9032023"/>
              </p:ext>
            </p:extLst>
          </p:nvPr>
        </p:nvGraphicFramePr>
        <p:xfrm>
          <a:off x="1043608" y="4149080"/>
          <a:ext cx="705678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9409"/>
                <a:gridCol w="1013475"/>
                <a:gridCol w="1013475"/>
                <a:gridCol w="1013475"/>
                <a:gridCol w="1013475"/>
                <a:gridCol w="1013475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Gestures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State 1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State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State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State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Complete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HELLO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INTRODUCTION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Wingdings" pitchFamily="2" charset="2"/>
                        <a:buChar char="ü"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COME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zh-TW" alt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CHASE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itchFamily="2" charset="2"/>
                        <a:buChar char="ü"/>
                      </a:pP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STOP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559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9" t="20313" r="16349" b="9548"/>
          <a:stretch/>
        </p:blipFill>
        <p:spPr bwMode="auto">
          <a:xfrm flipH="1">
            <a:off x="-1" y="0"/>
            <a:ext cx="9149659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2"/>
                </a:solidFill>
              </a:rPr>
              <a:t>Human Following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0237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Laser Scanner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kern="0" dirty="0" smtClean="0"/>
              <a:t>High precision and scan rate</a:t>
            </a:r>
            <a:endParaRPr lang="en-US" altLang="zh-TW" i="1" kern="0" dirty="0" smtClean="0"/>
          </a:p>
          <a:p>
            <a:pPr lvl="1">
              <a:buFont typeface="Wingdings" pitchFamily="2" charset="2"/>
              <a:buChar char="Ø"/>
            </a:pPr>
            <a:r>
              <a:rPr lang="en-US" altLang="zh-TW" dirty="0" smtClean="0"/>
              <a:t>Invariant to different lighting conditions, perspective change, etc</a:t>
            </a:r>
          </a:p>
          <a:p>
            <a:pPr>
              <a:buFont typeface="Wingdings" pitchFamily="2" charset="2"/>
              <a:buChar char="Ø"/>
            </a:pPr>
            <a:r>
              <a:rPr lang="en-US" altLang="zh-TW" dirty="0" smtClean="0"/>
              <a:t>Flow Chart:</a:t>
            </a:r>
            <a:endParaRPr lang="zh-TW" altLang="en-US" dirty="0" smtClean="0"/>
          </a:p>
          <a:p>
            <a:endParaRPr lang="zh-TW" altLang="en-US" sz="3600" dirty="0"/>
          </a:p>
        </p:txBody>
      </p:sp>
      <p:sp>
        <p:nvSpPr>
          <p:cNvPr id="14" name="矩形 13"/>
          <p:cNvSpPr/>
          <p:nvPr/>
        </p:nvSpPr>
        <p:spPr>
          <a:xfrm>
            <a:off x="1049288" y="4500570"/>
            <a:ext cx="1716517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Human legs detection</a:t>
            </a:r>
            <a:endParaRPr lang="zh-TW" altLang="en-US" dirty="0"/>
          </a:p>
        </p:txBody>
      </p:sp>
      <p:sp>
        <p:nvSpPr>
          <p:cNvPr id="15" name="向右箭號 14"/>
          <p:cNvSpPr/>
          <p:nvPr/>
        </p:nvSpPr>
        <p:spPr>
          <a:xfrm>
            <a:off x="2861449" y="4893479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6732240" y="4500570"/>
            <a:ext cx="1595576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robot navigation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3512967" y="4500570"/>
            <a:ext cx="2370584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Filtering </a:t>
            </a:r>
          </a:p>
          <a:p>
            <a:pPr algn="ctr"/>
            <a:r>
              <a:rPr lang="en-US" altLang="zh-TW" dirty="0"/>
              <a:t>(</a:t>
            </a:r>
            <a:r>
              <a:rPr lang="en-US" altLang="zh-TW" dirty="0" smtClean="0"/>
              <a:t>with cues from </a:t>
            </a:r>
            <a:r>
              <a:rPr lang="en-US" altLang="zh-TW" dirty="0" err="1" smtClean="0"/>
              <a:t>Kinect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2" name="向右箭號 11"/>
          <p:cNvSpPr/>
          <p:nvPr/>
        </p:nvSpPr>
        <p:spPr>
          <a:xfrm>
            <a:off x="6012160" y="4897572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4042306" y="5500702"/>
            <a:ext cx="1311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(not yet ready)</a:t>
            </a:r>
            <a:endParaRPr lang="zh-TW" altLang="en-US" sz="1400" dirty="0"/>
          </a:p>
        </p:txBody>
      </p:sp>
      <p:sp>
        <p:nvSpPr>
          <p:cNvPr id="6" name="矩形 5"/>
          <p:cNvSpPr/>
          <p:nvPr/>
        </p:nvSpPr>
        <p:spPr>
          <a:xfrm>
            <a:off x="3147201" y="4221088"/>
            <a:ext cx="5385239" cy="165618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7218617" y="5518421"/>
            <a:ext cx="655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(done)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02362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1571612"/>
            <a:ext cx="1562100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schemeClr val="tx2"/>
                </a:solidFill>
              </a:rPr>
              <a:t>Human Following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412776"/>
            <a:ext cx="8676456" cy="4608512"/>
          </a:xfrm>
        </p:spPr>
        <p:txBody>
          <a:bodyPr/>
          <a:lstStyle/>
          <a:p>
            <a:pPr>
              <a:defRPr/>
            </a:pPr>
            <a:r>
              <a:rPr lang="en-US" altLang="zh-TW" sz="2800" dirty="0" smtClean="0">
                <a:ea typeface="微軟正黑體" pitchFamily="34" charset="-120"/>
              </a:rPr>
              <a:t>Human detection using laser scanner</a:t>
            </a:r>
          </a:p>
          <a:p>
            <a:pPr lvl="1">
              <a:defRPr/>
            </a:pPr>
            <a:r>
              <a:rPr lang="en-US" altLang="zh-TW" sz="2400" dirty="0" smtClean="0">
                <a:ea typeface="微軟正黑體" pitchFamily="34" charset="-120"/>
              </a:rPr>
              <a:t>Detection position : lower legs</a:t>
            </a:r>
          </a:p>
          <a:p>
            <a:pPr lvl="1"/>
            <a:endParaRPr lang="zh-TW" altLang="en-US" dirty="0"/>
          </a:p>
        </p:txBody>
      </p:sp>
      <p:cxnSp>
        <p:nvCxnSpPr>
          <p:cNvPr id="14" name="直線接點 13"/>
          <p:cNvCxnSpPr/>
          <p:nvPr/>
        </p:nvCxnSpPr>
        <p:spPr>
          <a:xfrm>
            <a:off x="6911752" y="4071942"/>
            <a:ext cx="2232248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rot="5400000">
            <a:off x="6238538" y="4191354"/>
            <a:ext cx="3524972" cy="1588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橢圓 18"/>
          <p:cNvSpPr/>
          <p:nvPr/>
        </p:nvSpPr>
        <p:spPr>
          <a:xfrm>
            <a:off x="7643834" y="5643578"/>
            <a:ext cx="708078" cy="142876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" name="群組 15"/>
          <p:cNvGrpSpPr/>
          <p:nvPr/>
        </p:nvGrpSpPr>
        <p:grpSpPr>
          <a:xfrm>
            <a:off x="928662" y="5286388"/>
            <a:ext cx="962025" cy="843533"/>
            <a:chOff x="2267744" y="5373216"/>
            <a:chExt cx="962025" cy="843533"/>
          </a:xfrm>
        </p:grpSpPr>
        <p:pic>
          <p:nvPicPr>
            <p:cNvPr id="7170" name="Picture 2" descr="C:\Documents and Settings\CCT\桌面\CCT_Master Research\Thesis\PioneerP3_Image1b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67744" y="5445224"/>
              <a:ext cx="962025" cy="771525"/>
            </a:xfrm>
            <a:prstGeom prst="rect">
              <a:avLst/>
            </a:prstGeom>
            <a:noFill/>
          </p:spPr>
        </p:pic>
        <p:pic>
          <p:nvPicPr>
            <p:cNvPr id="7171" name="Picture 3" descr="C:\Documents and Settings\CCT\桌面\CCT_Master Research\Thesis\LMS100.gif"/>
            <p:cNvPicPr>
              <a:picLocks noChangeAspect="1" noChangeArrowheads="1"/>
            </p:cNvPicPr>
            <p:nvPr/>
          </p:nvPicPr>
          <p:blipFill>
            <a:blip r:embed="rId6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2843808" y="5373216"/>
              <a:ext cx="304496" cy="362312"/>
            </a:xfrm>
            <a:prstGeom prst="rect">
              <a:avLst/>
            </a:prstGeom>
            <a:noFill/>
          </p:spPr>
        </p:pic>
      </p:grpSp>
      <p:sp>
        <p:nvSpPr>
          <p:cNvPr id="21" name="圓形圖 20"/>
          <p:cNvSpPr/>
          <p:nvPr/>
        </p:nvSpPr>
        <p:spPr>
          <a:xfrm rot="16200000">
            <a:off x="1174530" y="4032408"/>
            <a:ext cx="1183982" cy="2827846"/>
          </a:xfrm>
          <a:prstGeom prst="pie">
            <a:avLst/>
          </a:prstGeom>
          <a:solidFill>
            <a:schemeClr val="accent2">
              <a:alpha val="37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13" name="弧形接點 12"/>
          <p:cNvCxnSpPr/>
          <p:nvPr/>
        </p:nvCxnSpPr>
        <p:spPr>
          <a:xfrm rot="10800000" flipV="1">
            <a:off x="2584846" y="4926348"/>
            <a:ext cx="792088" cy="36004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3304926" y="478233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Sensing Field</a:t>
            </a:r>
            <a:endParaRPr lang="zh-TW" altLang="en-US" sz="1200" dirty="0">
              <a:solidFill>
                <a:srgbClr val="4F81B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8244408" y="5786454"/>
            <a:ext cx="899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Lower leg</a:t>
            </a:r>
            <a:endParaRPr lang="zh-TW" altLang="en-US" sz="1200" dirty="0">
              <a:solidFill>
                <a:srgbClr val="17375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1043607" y="2492896"/>
          <a:ext cx="5040561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Visio" r:id="rId7" imgW="4316526" imgH="2053717" progId="">
                  <p:embed/>
                </p:oleObj>
              </mc:Choice>
              <mc:Fallback>
                <p:oleObj name="Visio" r:id="rId7" imgW="4316526" imgH="205371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7" y="2492896"/>
                        <a:ext cx="5040561" cy="18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82838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156 0.05533 0.10312 0.11065 0.1901 0.11991 C 0.27708 0.12917 0.46649 0.06621 0.5217 0.05556 " pathEditMode="relative" ptsTypes="aaA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156 0.05533 0.10312 0.11065 0.1901 0.11991 C 0.27708 0.12917 0.46649 0.06621 0.5217 0.05556 " pathEditMode="relative" ptsTypes="aaA"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156 0.05533 0.10312 0.11065 0.1901 0.11991 C 0.27708 0.12917 0.46649 0.06621 0.5217 0.05556 " pathEditMode="relative" ptsTypes="a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156 0.05533 0.10312 0.11065 0.1901 0.11991 C 0.27708 0.12917 0.46649 0.06621 0.5217 0.05556 " pathEditMode="relative" ptsTypes="aaA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1" grpId="1" animBg="1"/>
      <p:bldP spid="17" grpId="0"/>
      <p:bldP spid="17" grpId="1"/>
      <p:bldP spid="17" grpId="2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9" t="20313" r="16349" b="9548"/>
          <a:stretch/>
        </p:blipFill>
        <p:spPr bwMode="auto">
          <a:xfrm flipH="1">
            <a:off x="-1" y="0"/>
            <a:ext cx="9149659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2"/>
                </a:solidFill>
              </a:rPr>
              <a:t>Human Following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Obstacle Avoiding:</a:t>
            </a:r>
          </a:p>
          <a:p>
            <a:pPr lvl="1"/>
            <a:r>
              <a:rPr lang="en-US" altLang="zh-TW" dirty="0" smtClean="0"/>
              <a:t>Laser based</a:t>
            </a:r>
          </a:p>
          <a:p>
            <a:pPr lvl="1"/>
            <a:r>
              <a:rPr lang="en-US" altLang="zh-TW" dirty="0" smtClean="0"/>
              <a:t>Front of pioneer, degree 45 to degree 135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006540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538</Words>
  <Application>Microsoft Office PowerPoint</Application>
  <PresentationFormat>如螢幕大小 (4:3)</PresentationFormat>
  <Paragraphs>127</Paragraphs>
  <Slides>16</Slides>
  <Notes>7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8" baseType="lpstr">
      <vt:lpstr>Office 佈景主題</vt:lpstr>
      <vt:lpstr>Visio</vt:lpstr>
      <vt:lpstr>DogBOT</vt:lpstr>
      <vt:lpstr>Outline</vt:lpstr>
      <vt:lpstr>Gesture</vt:lpstr>
      <vt:lpstr>Kinect</vt:lpstr>
      <vt:lpstr>Stereo v.s. Kinect</vt:lpstr>
      <vt:lpstr>Gesture Recognition</vt:lpstr>
      <vt:lpstr>Human Following</vt:lpstr>
      <vt:lpstr>Human Following</vt:lpstr>
      <vt:lpstr>Human Following</vt:lpstr>
      <vt:lpstr>Ball chasing</vt:lpstr>
      <vt:lpstr>Coordinate transform</vt:lpstr>
      <vt:lpstr>         Recall</vt:lpstr>
      <vt:lpstr>Our solution (1/2)</vt:lpstr>
      <vt:lpstr>Our solution (2/2)</vt:lpstr>
      <vt:lpstr>Experimental result</vt:lpstr>
      <vt:lpstr>Summery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DogBOT</dc:title>
  <dc:creator>ACL</dc:creator>
  <cp:lastModifiedBy>ntsadmin</cp:lastModifiedBy>
  <cp:revision>50</cp:revision>
  <dcterms:created xsi:type="dcterms:W3CDTF">2011-01-09T13:20:03Z</dcterms:created>
  <dcterms:modified xsi:type="dcterms:W3CDTF">2012-12-04T05:36:06Z</dcterms:modified>
</cp:coreProperties>
</file>