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handoutMasterIdLst>
    <p:handoutMasterId r:id="rId87"/>
  </p:handoutMasterIdLst>
  <p:sldIdLst>
    <p:sldId id="256" r:id="rId2"/>
    <p:sldId id="427" r:id="rId3"/>
    <p:sldId id="259" r:id="rId4"/>
    <p:sldId id="374" r:id="rId5"/>
    <p:sldId id="258" r:id="rId6"/>
    <p:sldId id="262" r:id="rId7"/>
    <p:sldId id="263" r:id="rId8"/>
    <p:sldId id="264" r:id="rId9"/>
    <p:sldId id="265" r:id="rId10"/>
    <p:sldId id="472" r:id="rId11"/>
    <p:sldId id="266" r:id="rId12"/>
    <p:sldId id="428" r:id="rId13"/>
    <p:sldId id="429" r:id="rId14"/>
    <p:sldId id="268" r:id="rId15"/>
    <p:sldId id="269" r:id="rId16"/>
    <p:sldId id="270" r:id="rId17"/>
    <p:sldId id="271" r:id="rId18"/>
    <p:sldId id="279" r:id="rId19"/>
    <p:sldId id="424" r:id="rId20"/>
    <p:sldId id="272" r:id="rId21"/>
    <p:sldId id="273" r:id="rId22"/>
    <p:sldId id="274" r:id="rId23"/>
    <p:sldId id="275" r:id="rId24"/>
    <p:sldId id="276" r:id="rId25"/>
    <p:sldId id="280" r:id="rId26"/>
    <p:sldId id="425" r:id="rId27"/>
    <p:sldId id="471" r:id="rId28"/>
    <p:sldId id="470" r:id="rId29"/>
    <p:sldId id="397" r:id="rId30"/>
    <p:sldId id="391" r:id="rId31"/>
    <p:sldId id="392" r:id="rId32"/>
    <p:sldId id="393" r:id="rId33"/>
    <p:sldId id="412" r:id="rId34"/>
    <p:sldId id="395" r:id="rId35"/>
    <p:sldId id="423" r:id="rId36"/>
    <p:sldId id="464" r:id="rId37"/>
    <p:sldId id="507" r:id="rId38"/>
    <p:sldId id="469" r:id="rId39"/>
    <p:sldId id="509" r:id="rId40"/>
    <p:sldId id="473" r:id="rId41"/>
    <p:sldId id="503" r:id="rId42"/>
    <p:sldId id="477" r:id="rId43"/>
    <p:sldId id="504" r:id="rId44"/>
    <p:sldId id="476" r:id="rId45"/>
    <p:sldId id="505" r:id="rId46"/>
    <p:sldId id="479" r:id="rId47"/>
    <p:sldId id="495" r:id="rId48"/>
    <p:sldId id="482" r:id="rId49"/>
    <p:sldId id="483" r:id="rId50"/>
    <p:sldId id="485" r:id="rId51"/>
    <p:sldId id="430" r:id="rId52"/>
    <p:sldId id="431" r:id="rId53"/>
    <p:sldId id="432" r:id="rId54"/>
    <p:sldId id="435" r:id="rId55"/>
    <p:sldId id="439" r:id="rId56"/>
    <p:sldId id="497" r:id="rId57"/>
    <p:sldId id="334" r:id="rId58"/>
    <p:sldId id="419" r:id="rId59"/>
    <p:sldId id="420" r:id="rId60"/>
    <p:sldId id="465" r:id="rId61"/>
    <p:sldId id="498" r:id="rId62"/>
    <p:sldId id="501" r:id="rId63"/>
    <p:sldId id="463" r:id="rId64"/>
    <p:sldId id="487" r:id="rId65"/>
    <p:sldId id="488" r:id="rId66"/>
    <p:sldId id="489" r:id="rId67"/>
    <p:sldId id="402" r:id="rId68"/>
    <p:sldId id="403" r:id="rId69"/>
    <p:sldId id="406" r:id="rId70"/>
    <p:sldId id="448" r:id="rId71"/>
    <p:sldId id="506" r:id="rId72"/>
    <p:sldId id="450" r:id="rId73"/>
    <p:sldId id="508" r:id="rId74"/>
    <p:sldId id="407" r:id="rId75"/>
    <p:sldId id="398" r:id="rId76"/>
    <p:sldId id="490" r:id="rId77"/>
    <p:sldId id="492" r:id="rId78"/>
    <p:sldId id="491" r:id="rId79"/>
    <p:sldId id="336" r:id="rId80"/>
    <p:sldId id="338" r:id="rId81"/>
    <p:sldId id="486" r:id="rId82"/>
    <p:sldId id="345" r:id="rId83"/>
    <p:sldId id="493" r:id="rId84"/>
    <p:sldId id="421"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4F5D5"/>
    <a:srgbClr val="E5E07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160" autoAdjust="0"/>
  </p:normalViewPr>
  <p:slideViewPr>
    <p:cSldViewPr snapToGrid="0" snapToObjects="1">
      <p:cViewPr>
        <p:scale>
          <a:sx n="100" d="100"/>
          <a:sy n="100" d="100"/>
        </p:scale>
        <p:origin x="-744" y="-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3060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ug/L</c:v>
                </c:pt>
              </c:strCache>
            </c:strRef>
          </c:tx>
          <c:invertIfNegative val="0"/>
          <c:cat>
            <c:strRef>
              <c:f>Sheet1!$A$2:$A$6</c:f>
              <c:strCache>
                <c:ptCount val="5"/>
                <c:pt idx="0">
                  <c:v>1993-1996</c:v>
                </c:pt>
                <c:pt idx="1">
                  <c:v>1999-2000</c:v>
                </c:pt>
                <c:pt idx="2">
                  <c:v>2001-2002</c:v>
                </c:pt>
                <c:pt idx="3">
                  <c:v>2004-2005</c:v>
                </c:pt>
                <c:pt idx="4">
                  <c:v>2014-2016</c:v>
                </c:pt>
              </c:strCache>
            </c:strRef>
          </c:cat>
          <c:val>
            <c:numRef>
              <c:f>Sheet1!$B$2:$B$6</c:f>
              <c:numCache>
                <c:formatCode>General</c:formatCode>
                <c:ptCount val="5"/>
                <c:pt idx="0">
                  <c:v>0.024</c:v>
                </c:pt>
                <c:pt idx="1">
                  <c:v>0.053</c:v>
                </c:pt>
                <c:pt idx="2">
                  <c:v>0.11</c:v>
                </c:pt>
                <c:pt idx="3">
                  <c:v>0.111</c:v>
                </c:pt>
                <c:pt idx="4">
                  <c:v>0.314</c:v>
                </c:pt>
              </c:numCache>
            </c:numRef>
          </c:val>
        </c:ser>
        <c:ser>
          <c:idx val="1"/>
          <c:order val="1"/>
          <c:tx>
            <c:strRef>
              <c:f>Sheet1!$C$1</c:f>
              <c:strCache>
                <c:ptCount val="1"/>
                <c:pt idx="0">
                  <c:v>prevalence</c:v>
                </c:pt>
              </c:strCache>
            </c:strRef>
          </c:tx>
          <c:invertIfNegative val="0"/>
          <c:cat>
            <c:strRef>
              <c:f>Sheet1!$A$2:$A$6</c:f>
              <c:strCache>
                <c:ptCount val="5"/>
                <c:pt idx="0">
                  <c:v>1993-1996</c:v>
                </c:pt>
                <c:pt idx="1">
                  <c:v>1999-2000</c:v>
                </c:pt>
                <c:pt idx="2">
                  <c:v>2001-2002</c:v>
                </c:pt>
                <c:pt idx="3">
                  <c:v>2004-2005</c:v>
                </c:pt>
                <c:pt idx="4">
                  <c:v>2014-2016</c:v>
                </c:pt>
              </c:strCache>
            </c:strRef>
          </c:cat>
          <c:val>
            <c:numRef>
              <c:f>Sheet1!$C$2:$C$6</c:f>
              <c:numCache>
                <c:formatCode>General</c:formatCode>
                <c:ptCount val="5"/>
                <c:pt idx="0">
                  <c:v>0.12</c:v>
                </c:pt>
                <c:pt idx="1">
                  <c:v>0.3</c:v>
                </c:pt>
                <c:pt idx="2">
                  <c:v>0.43</c:v>
                </c:pt>
                <c:pt idx="3">
                  <c:v>0.39</c:v>
                </c:pt>
                <c:pt idx="4">
                  <c:v>0.7</c:v>
                </c:pt>
              </c:numCache>
            </c:numRef>
          </c:val>
        </c:ser>
        <c:dLbls>
          <c:showLegendKey val="0"/>
          <c:showVal val="0"/>
          <c:showCatName val="0"/>
          <c:showSerName val="0"/>
          <c:showPercent val="0"/>
          <c:showBubbleSize val="0"/>
        </c:dLbls>
        <c:gapWidth val="150"/>
        <c:axId val="-2137876984"/>
        <c:axId val="-2137697736"/>
      </c:barChart>
      <c:catAx>
        <c:axId val="-2137876984"/>
        <c:scaling>
          <c:orientation val="minMax"/>
        </c:scaling>
        <c:delete val="0"/>
        <c:axPos val="b"/>
        <c:majorTickMark val="out"/>
        <c:minorTickMark val="none"/>
        <c:tickLblPos val="nextTo"/>
        <c:crossAx val="-2137697736"/>
        <c:crosses val="autoZero"/>
        <c:auto val="1"/>
        <c:lblAlgn val="ctr"/>
        <c:lblOffset val="100"/>
        <c:noMultiLvlLbl val="0"/>
      </c:catAx>
      <c:valAx>
        <c:axId val="-2137697736"/>
        <c:scaling>
          <c:orientation val="minMax"/>
        </c:scaling>
        <c:delete val="0"/>
        <c:axPos val="l"/>
        <c:majorGridlines/>
        <c:numFmt formatCode="General" sourceLinked="1"/>
        <c:majorTickMark val="out"/>
        <c:minorTickMark val="none"/>
        <c:tickLblPos val="nextTo"/>
        <c:crossAx val="-213787698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21AD427-042B-4245-895F-EA64C64FFC46}" type="datetimeFigureOut">
              <a:rPr lang="en-US" smtClean="0"/>
              <a:t>11/27/18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14C9BE-477B-924D-B4F2-C9BED9C8FE0C}" type="slidenum">
              <a:rPr lang="en-US" smtClean="0"/>
              <a:t>‹#›</a:t>
            </a:fld>
            <a:endParaRPr lang="en-US"/>
          </a:p>
        </p:txBody>
      </p:sp>
    </p:spTree>
    <p:extLst>
      <p:ext uri="{BB962C8B-B14F-4D97-AF65-F5344CB8AC3E}">
        <p14:creationId xmlns:p14="http://schemas.microsoft.com/office/powerpoint/2010/main" val="3305602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E8D32-FA29-5646-A9F5-3EB3C5604ACC}" type="datetimeFigureOut">
              <a:rPr lang="en-US" smtClean="0"/>
              <a:t>11/27/18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446485-CE45-8A43-BA7A-D3952365A1C9}" type="slidenum">
              <a:rPr lang="en-US" smtClean="0"/>
              <a:t>‹#›</a:t>
            </a:fld>
            <a:endParaRPr lang="en-US"/>
          </a:p>
        </p:txBody>
      </p:sp>
    </p:spTree>
    <p:extLst>
      <p:ext uri="{BB962C8B-B14F-4D97-AF65-F5344CB8AC3E}">
        <p14:creationId xmlns:p14="http://schemas.microsoft.com/office/powerpoint/2010/main" val="4286504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same</a:t>
            </a:r>
            <a:r>
              <a:rPr lang="en-US" baseline="0" dirty="0" smtClean="0"/>
              <a:t> file </a:t>
            </a:r>
            <a:r>
              <a:rPr lang="en-US" baseline="0" smtClean="0"/>
              <a:t>as Seneff_Wholefoods_2018.pptx</a:t>
            </a:r>
            <a:endParaRPr lang="en-US"/>
          </a:p>
        </p:txBody>
      </p:sp>
      <p:sp>
        <p:nvSpPr>
          <p:cNvPr id="4" name="Slide Number Placeholder 3"/>
          <p:cNvSpPr>
            <a:spLocks noGrp="1"/>
          </p:cNvSpPr>
          <p:nvPr>
            <p:ph type="sldNum" sz="quarter" idx="10"/>
          </p:nvPr>
        </p:nvSpPr>
        <p:spPr/>
        <p:txBody>
          <a:bodyPr/>
          <a:lstStyle/>
          <a:p>
            <a:fld id="{59446485-CE45-8A43-BA7A-D3952365A1C9}" type="slidenum">
              <a:rPr lang="en-US" smtClean="0"/>
              <a:t>1</a:t>
            </a:fld>
            <a:endParaRPr lang="en-US"/>
          </a:p>
        </p:txBody>
      </p:sp>
    </p:spTree>
    <p:extLst>
      <p:ext uri="{BB962C8B-B14F-4D97-AF65-F5344CB8AC3E}">
        <p14:creationId xmlns:p14="http://schemas.microsoft.com/office/powerpoint/2010/main" val="217188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glyphosate/Milesi_glyphosate_reproduction_rats_2018.pdf</a:t>
            </a:r>
          </a:p>
          <a:p>
            <a:r>
              <a:rPr lang="en-US" dirty="0" smtClean="0"/>
              <a:t>https://</a:t>
            </a:r>
            <a:r>
              <a:rPr lang="en-US" dirty="0" err="1" smtClean="0"/>
              <a:t>www.gmwatch.org</a:t>
            </a:r>
            <a:r>
              <a:rPr lang="en-US" dirty="0" smtClean="0"/>
              <a:t>/en/news/latest-news/18363-glyphosate-based-herbicide-impairs-female-fertility-new-study</a:t>
            </a:r>
          </a:p>
          <a:p>
            <a:r>
              <a:rPr lang="en-US" dirty="0" smtClean="0"/>
              <a:t>The second generation offspring from both glyphosate herbicide-exposed groups showed delayed growth, evidenced by lower </a:t>
            </a:r>
            <a:r>
              <a:rPr lang="en-US" dirty="0" err="1" smtClean="0"/>
              <a:t>foetal</a:t>
            </a:r>
            <a:r>
              <a:rPr lang="en-US" dirty="0" smtClean="0"/>
              <a:t> weight and length, and a higher incidence of abnormally small </a:t>
            </a:r>
            <a:r>
              <a:rPr lang="en-US" dirty="0" err="1" smtClean="0"/>
              <a:t>foetuses</a:t>
            </a:r>
            <a:r>
              <a:rPr lang="en-US" dirty="0" smtClean="0"/>
              <a:t>.</a:t>
            </a:r>
          </a:p>
          <a:p>
            <a:endParaRPr lang="en-US" dirty="0" smtClean="0"/>
          </a:p>
          <a:p>
            <a:r>
              <a:rPr lang="en-US" dirty="0" smtClean="0"/>
              <a:t>Also, to the authors' surprise, malformations (conjoined </a:t>
            </a:r>
            <a:r>
              <a:rPr lang="en-US" dirty="0" err="1" smtClean="0"/>
              <a:t>foetuses</a:t>
            </a:r>
            <a:r>
              <a:rPr lang="en-US" dirty="0" smtClean="0"/>
              <a:t> and abnormally developed limbs) were detected in the second generation of offspring from the higher dose of glyphosate herbicide group. </a:t>
            </a:r>
            <a:r>
              <a:rPr lang="en-US" dirty="0" err="1" smtClean="0"/>
              <a:t>Foetal</a:t>
            </a:r>
            <a:r>
              <a:rPr lang="en-US" dirty="0" smtClean="0"/>
              <a:t> abnormalities were found in 3 out of 117 </a:t>
            </a:r>
            <a:r>
              <a:rPr lang="en-US" dirty="0" err="1" smtClean="0"/>
              <a:t>foetuses</a:t>
            </a:r>
            <a:r>
              <a:rPr lang="en-US" dirty="0" smtClean="0"/>
              <a:t>, each one from different mothers within the first generation of offspring (i.e. 3 out of 13 litters were affected). A statistically significant correlation was found between glyphosate herbicide exposure and </a:t>
            </a:r>
            <a:r>
              <a:rPr lang="en-US" dirty="0" err="1" smtClean="0"/>
              <a:t>foetal</a:t>
            </a:r>
            <a:r>
              <a:rPr lang="en-US" dirty="0" smtClean="0"/>
              <a:t> malformations.</a:t>
            </a: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25</a:t>
            </a:fld>
            <a:endParaRPr lang="en-US"/>
          </a:p>
        </p:txBody>
      </p:sp>
    </p:spTree>
    <p:extLst>
      <p:ext uri="{BB962C8B-B14F-4D97-AF65-F5344CB8AC3E}">
        <p14:creationId xmlns:p14="http://schemas.microsoft.com/office/powerpoint/2010/main" val="287342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26</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www.facebook.com</a:t>
            </a:r>
            <a:r>
              <a:rPr lang="en-US" dirty="0" smtClean="0"/>
              <a:t>/groups/1409306052710440/</a:t>
            </a:r>
          </a:p>
          <a:p>
            <a:r>
              <a:rPr lang="en-US" dirty="0" smtClean="0"/>
              <a:t>./</a:t>
            </a:r>
            <a:r>
              <a:rPr lang="en-US" dirty="0" err="1" smtClean="0"/>
              <a:t>TheOutliers.text</a:t>
            </a:r>
            <a:endParaRPr lang="en-US" dirty="0" smtClean="0"/>
          </a:p>
          <a:p>
            <a:endParaRPr lang="en-US" dirty="0" smtClean="0"/>
          </a:p>
          <a:p>
            <a:r>
              <a:rPr lang="en-US" dirty="0" smtClean="0"/>
              <a:t>Page removed!!</a:t>
            </a:r>
          </a:p>
          <a:p>
            <a:endParaRPr lang="en-US" dirty="0" smtClean="0"/>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Joanna </a:t>
            </a:r>
            <a:r>
              <a:rPr lang="en-US" sz="1200" kern="1200" dirty="0" err="1" smtClean="0">
                <a:solidFill>
                  <a:schemeClr val="tx1"/>
                </a:solidFill>
                <a:effectLst/>
                <a:latin typeface="+mn-lt"/>
                <a:ea typeface="+mn-ea"/>
                <a:cs typeface="+mn-cs"/>
              </a:rPr>
              <a:t>Karpasea</a:t>
            </a:r>
            <a:r>
              <a:rPr lang="en-US" sz="1200" kern="1200" dirty="0" smtClean="0">
                <a:solidFill>
                  <a:schemeClr val="tx1"/>
                </a:solidFill>
                <a:effectLst/>
                <a:latin typeface="+mn-lt"/>
                <a:ea typeface="+mn-ea"/>
                <a:cs typeface="+mn-cs"/>
              </a:rPr>
              <a:t> Jones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27</a:t>
            </a:fld>
            <a:endParaRPr lang="en-US"/>
          </a:p>
        </p:txBody>
      </p:sp>
    </p:spTree>
    <p:extLst>
      <p:ext uri="{BB962C8B-B14F-4D97-AF65-F5344CB8AC3E}">
        <p14:creationId xmlns:p14="http://schemas.microsoft.com/office/powerpoint/2010/main" val="571157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CNN_Monsanto_lawsuit.text</a:t>
            </a:r>
            <a:endParaRPr lang="en-US" dirty="0" smtClean="0"/>
          </a:p>
          <a:p>
            <a:r>
              <a:rPr lang="en-US" dirty="0" smtClean="0"/>
              <a:t>https://</a:t>
            </a:r>
            <a:r>
              <a:rPr lang="en-US" dirty="0" err="1" smtClean="0"/>
              <a:t>www.cnn.com</a:t>
            </a:r>
            <a:r>
              <a:rPr lang="en-US" dirty="0" smtClean="0"/>
              <a:t>/2018/06/17/us/</a:t>
            </a:r>
            <a:r>
              <a:rPr lang="en-US" dirty="0" err="1" smtClean="0"/>
              <a:t>monsanto</a:t>
            </a:r>
            <a:r>
              <a:rPr lang="en-US" dirty="0" smtClean="0"/>
              <a:t>-roundup-</a:t>
            </a:r>
            <a:r>
              <a:rPr lang="en-US" dirty="0" err="1" smtClean="0"/>
              <a:t>dewayne</a:t>
            </a:r>
            <a:r>
              <a:rPr lang="en-US" dirty="0" smtClean="0"/>
              <a:t>-</a:t>
            </a:r>
            <a:r>
              <a:rPr lang="en-US" dirty="0" err="1" smtClean="0"/>
              <a:t>johnson</a:t>
            </a:r>
            <a:r>
              <a:rPr lang="en-US" dirty="0" smtClean="0"/>
              <a:t>-trial/</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1922E81D-E8DE-604F-86FA-7BBD87BA9A9B}" type="slidenum">
              <a:rPr lang="en-US" smtClean="0"/>
              <a:t>30</a:t>
            </a:fld>
            <a:endParaRPr lang="en-US"/>
          </a:p>
        </p:txBody>
      </p:sp>
    </p:spTree>
    <p:extLst>
      <p:ext uri="{BB962C8B-B14F-4D97-AF65-F5344CB8AC3E}">
        <p14:creationId xmlns:p14="http://schemas.microsoft.com/office/powerpoint/2010/main" val="82038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/business/2018/</a:t>
            </a:r>
            <a:r>
              <a:rPr lang="en-US" dirty="0" err="1" smtClean="0"/>
              <a:t>jul</a:t>
            </a:r>
            <a:r>
              <a:rPr lang="en-US" dirty="0" smtClean="0"/>
              <a:t>/09/</a:t>
            </a:r>
            <a:r>
              <a:rPr lang="en-US" dirty="0" err="1" smtClean="0"/>
              <a:t>monsanto</a:t>
            </a:r>
            <a:r>
              <a:rPr lang="en-US" dirty="0" smtClean="0"/>
              <a:t>-trial-roundup-</a:t>
            </a:r>
            <a:r>
              <a:rPr lang="en-US" dirty="0" err="1" smtClean="0"/>
              <a:t>weedkiller</a:t>
            </a:r>
            <a:r>
              <a:rPr lang="en-US" dirty="0" smtClean="0"/>
              <a:t>-cancer-</a:t>
            </a:r>
            <a:r>
              <a:rPr lang="en-US" dirty="0" err="1" smtClean="0"/>
              <a:t>dewayne</a:t>
            </a:r>
            <a:r>
              <a:rPr lang="en-US" dirty="0" smtClean="0"/>
              <a:t>-</a:t>
            </a:r>
            <a:r>
              <a:rPr lang="en-US" dirty="0" err="1" smtClean="0"/>
              <a:t>johnson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31</a:t>
            </a:fld>
            <a:endParaRPr lang="en-US"/>
          </a:p>
        </p:txBody>
      </p:sp>
    </p:spTree>
    <p:extLst>
      <p:ext uri="{BB962C8B-B14F-4D97-AF65-F5344CB8AC3E}">
        <p14:creationId xmlns:p14="http://schemas.microsoft.com/office/powerpoint/2010/main" val="1703847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https://link.springer.com/article/10.1007%2Fs11356-018-3417-9</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38</a:t>
            </a:fld>
            <a:endParaRPr lang="en-US"/>
          </a:p>
        </p:txBody>
      </p:sp>
    </p:spTree>
    <p:extLst>
      <p:ext uri="{BB962C8B-B14F-4D97-AF65-F5344CB8AC3E}">
        <p14:creationId xmlns:p14="http://schemas.microsoft.com/office/powerpoint/2010/main" val="2009109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smtClean="0"/>
              <a:t>https://link.springer.com/article/10.1007%2Fs11356-018-3417-9</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39</a:t>
            </a:fld>
            <a:endParaRPr lang="en-US"/>
          </a:p>
        </p:txBody>
      </p:sp>
    </p:spTree>
    <p:extLst>
      <p:ext uri="{BB962C8B-B14F-4D97-AF65-F5344CB8AC3E}">
        <p14:creationId xmlns:p14="http://schemas.microsoft.com/office/powerpoint/2010/main" val="2009109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Book/autoimmune/price_of_immunity_2012.pdf</a:t>
            </a:r>
          </a:p>
          <a:p>
            <a:r>
              <a:rPr lang="en-US" dirty="0" smtClean="0"/>
              <a:t>Figure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41</a:t>
            </a:fld>
            <a:endParaRPr lang="en-US"/>
          </a:p>
        </p:txBody>
      </p:sp>
    </p:spTree>
    <p:extLst>
      <p:ext uri="{BB962C8B-B14F-4D97-AF65-F5344CB8AC3E}">
        <p14:creationId xmlns:p14="http://schemas.microsoft.com/office/powerpoint/2010/main" val="326567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Glyphosate/Z</a:t>
            </a:r>
            <a:r>
              <a:rPr lang="en-US" sz="1200" kern="1200" dirty="0" smtClean="0">
                <a:solidFill>
                  <a:schemeClr val="tx1"/>
                </a:solidFill>
                <a:latin typeface="+mn-lt"/>
                <a:ea typeface="+mn-ea"/>
                <a:cs typeface="+mn-cs"/>
              </a:rPr>
              <a:t>achBushPaper_tight_junctions_glyphosate_2017.pdf</a:t>
            </a:r>
            <a:endParaRPr lang="en-US" dirty="0"/>
          </a:p>
        </p:txBody>
      </p:sp>
      <p:sp>
        <p:nvSpPr>
          <p:cNvPr id="4" name="Slide Number Placeholder 3"/>
          <p:cNvSpPr>
            <a:spLocks noGrp="1"/>
          </p:cNvSpPr>
          <p:nvPr>
            <p:ph type="sldNum" sz="quarter" idx="10"/>
          </p:nvPr>
        </p:nvSpPr>
        <p:spPr/>
        <p:txBody>
          <a:bodyPr/>
          <a:lstStyle/>
          <a:p>
            <a:fld id="{69433EFC-6BDA-8B42-8F3A-85F28E7F2381}" type="slidenum">
              <a:rPr lang="en-US" smtClean="0"/>
              <a:t>45</a:t>
            </a:fld>
            <a:endParaRPr lang="en-US"/>
          </a:p>
        </p:txBody>
      </p:sp>
    </p:spTree>
    <p:extLst>
      <p:ext uri="{BB962C8B-B14F-4D97-AF65-F5344CB8AC3E}">
        <p14:creationId xmlns:p14="http://schemas.microsoft.com/office/powerpoint/2010/main" val="3019155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bifidobacteria_celiac_disease.text</a:t>
            </a:r>
            <a:endParaRPr lang="en-US" dirty="0" smtClean="0"/>
          </a:p>
          <a:p>
            <a:r>
              <a:rPr lang="en-US" dirty="0" smtClean="0"/>
              <a:t>Cancer/</a:t>
            </a:r>
            <a:r>
              <a:rPr lang="en-US" dirty="0" err="1" smtClean="0"/>
              <a:t>Celiac_disease_increases_hodgkins_lymphoma.text</a:t>
            </a:r>
            <a:endParaRPr lang="en-US" dirty="0" smtClean="0"/>
          </a:p>
          <a:p>
            <a:endParaRPr lang="en-US" dirty="0" smtClean="0"/>
          </a:p>
          <a:p>
            <a:r>
              <a:rPr lang="en-US" dirty="0" smtClean="0"/>
              <a:t>./</a:t>
            </a:r>
            <a:r>
              <a:rPr lang="en-US" dirty="0" err="1" smtClean="0"/>
              <a:t>Celiac_and_bacteria.text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B951A16-258A-AD48-A949-5046997759BB}" type="slidenum">
              <a:rPr lang="en-US" smtClean="0"/>
              <a:pPr/>
              <a:t>46</a:t>
            </a:fld>
            <a:endParaRPr lang="en-US"/>
          </a:p>
        </p:txBody>
      </p:sp>
    </p:spTree>
    <p:extLst>
      <p:ext uri="{BB962C8B-B14F-4D97-AF65-F5344CB8AC3E}">
        <p14:creationId xmlns:p14="http://schemas.microsoft.com/office/powerpoint/2010/main" val="179409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WIKI</a:t>
            </a:r>
            <a:endParaRPr lang="en-US" dirty="0"/>
          </a:p>
        </p:txBody>
      </p:sp>
      <p:sp>
        <p:nvSpPr>
          <p:cNvPr id="4" name="Slide Number Placeholder 3"/>
          <p:cNvSpPr>
            <a:spLocks noGrp="1"/>
          </p:cNvSpPr>
          <p:nvPr>
            <p:ph type="sldNum" sz="quarter" idx="10"/>
          </p:nvPr>
        </p:nvSpPr>
        <p:spPr/>
        <p:txBody>
          <a:bodyPr/>
          <a:lstStyle/>
          <a:p>
            <a:fld id="{45F19171-4A44-2541-A458-A9CD76DCFBB8}" type="slidenum">
              <a:rPr lang="en-US" smtClean="0"/>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Marty Michener!</a:t>
            </a:r>
          </a:p>
          <a:p>
            <a:r>
              <a:rPr lang="en-US" dirty="0" err="1" smtClean="0"/>
              <a:t>Sheehata</a:t>
            </a:r>
            <a:r>
              <a:rPr lang="en-US" baseline="0" dirty="0" smtClean="0"/>
              <a:t> paper.</a:t>
            </a:r>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47</a:t>
            </a:fld>
            <a:endParaRPr lang="en-US"/>
          </a:p>
        </p:txBody>
      </p:sp>
    </p:spTree>
    <p:extLst>
      <p:ext uri="{BB962C8B-B14F-4D97-AF65-F5344CB8AC3E}">
        <p14:creationId xmlns:p14="http://schemas.microsoft.com/office/powerpoint/2010/main" val="412012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Shaw_on_glyphosate_triplets_autism.text</a:t>
            </a:r>
            <a:endParaRPr lang="en-US" dirty="0" smtClean="0"/>
          </a:p>
          <a:p>
            <a:endParaRPr lang="en-US" dirty="0"/>
          </a:p>
        </p:txBody>
      </p:sp>
      <p:sp>
        <p:nvSpPr>
          <p:cNvPr id="4" name="Slide Number Placeholder 3"/>
          <p:cNvSpPr>
            <a:spLocks noGrp="1"/>
          </p:cNvSpPr>
          <p:nvPr>
            <p:ph type="sldNum" sz="quarter" idx="10"/>
          </p:nvPr>
        </p:nvSpPr>
        <p:spPr/>
        <p:txBody>
          <a:bodyPr/>
          <a:lstStyle/>
          <a:p>
            <a:fld id="{6D4A54A6-B959-0449-AF92-913A33D3C25E}" type="slidenum">
              <a:rPr lang="en-US" smtClean="0"/>
              <a:t>49</a:t>
            </a:fld>
            <a:endParaRPr lang="en-US"/>
          </a:p>
        </p:txBody>
      </p:sp>
    </p:spTree>
    <p:extLst>
      <p:ext uri="{BB962C8B-B14F-4D97-AF65-F5344CB8AC3E}">
        <p14:creationId xmlns:p14="http://schemas.microsoft.com/office/powerpoint/2010/main" val="1345819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heartbreaking to see how this toxic, dangerous and unnecessary technology can strong arm its way into every facet of a supposedly democratic system and pollute its science, regulatory mechanism, academia, media, and the widest imaginable swath of political process, leaving virtually no clear avenue for the people to correct this wholesale chemical attack on society and an assault on nature.</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53</a:t>
            </a:fld>
            <a:endParaRPr lang="en-US"/>
          </a:p>
        </p:txBody>
      </p:sp>
    </p:spTree>
    <p:extLst>
      <p:ext uri="{BB962C8B-B14F-4D97-AF65-F5344CB8AC3E}">
        <p14:creationId xmlns:p14="http://schemas.microsoft.com/office/powerpoint/2010/main" val="3147051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TonyMitraIndia.pdf</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54</a:t>
            </a:fld>
            <a:endParaRPr lang="en-US"/>
          </a:p>
        </p:txBody>
      </p:sp>
    </p:spTree>
    <p:extLst>
      <p:ext uri="{BB962C8B-B14F-4D97-AF65-F5344CB8AC3E}">
        <p14:creationId xmlns:p14="http://schemas.microsoft.com/office/powerpoint/2010/main" val="2329362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wrote an ordinance banning the aerial spraying of pesticides in western Oregon last year aren’t professional environ- mental advocates. </a:t>
            </a:r>
            <a:endParaRPr lang="en-US" dirty="0" smtClean="0">
              <a:effectLst/>
            </a:endParaRPr>
          </a:p>
          <a:p>
            <a:endParaRPr lang="en-US" dirty="0" smtClean="0"/>
          </a:p>
          <a:p>
            <a:r>
              <a:rPr lang="en-US" dirty="0" smtClean="0"/>
              <a:t>./</a:t>
            </a:r>
            <a:r>
              <a:rPr lang="en-US" dirty="0" err="1" smtClean="0"/>
              <a:t>ragtag_group.pdf</a:t>
            </a:r>
            <a:endParaRPr lang="en-US" dirty="0" smtClean="0"/>
          </a:p>
          <a:p>
            <a:r>
              <a:rPr lang="en-US" dirty="0" smtClean="0"/>
              <a:t>https://</a:t>
            </a:r>
            <a:r>
              <a:rPr lang="en-US" dirty="0" err="1" smtClean="0"/>
              <a:t>theintercept.com</a:t>
            </a:r>
            <a:r>
              <a:rPr lang="en-US" dirty="0" smtClean="0"/>
              <a:t>/2018/09/15/</a:t>
            </a:r>
            <a:r>
              <a:rPr lang="en-US" dirty="0" err="1" smtClean="0"/>
              <a:t>oregon</a:t>
            </a:r>
            <a:r>
              <a:rPr lang="en-US" dirty="0" smtClean="0"/>
              <a:t>-pesticides-aerial-spray-ban/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55</a:t>
            </a:fld>
            <a:endParaRPr lang="en-US"/>
          </a:p>
        </p:txBody>
      </p:sp>
    </p:spTree>
    <p:extLst>
      <p:ext uri="{BB962C8B-B14F-4D97-AF65-F5344CB8AC3E}">
        <p14:creationId xmlns:p14="http://schemas.microsoft.com/office/powerpoint/2010/main" val="422976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wrote an ordinance banning the aerial spraying of pesticides in western Oregon last year aren’t professional environ- mental advocates. </a:t>
            </a:r>
            <a:endParaRPr lang="en-US" dirty="0" smtClean="0">
              <a:effectLst/>
            </a:endParaRPr>
          </a:p>
          <a:p>
            <a:endParaRPr lang="en-US" dirty="0" smtClean="0"/>
          </a:p>
          <a:p>
            <a:r>
              <a:rPr lang="en-US" dirty="0" smtClean="0"/>
              <a:t>./</a:t>
            </a:r>
            <a:r>
              <a:rPr lang="en-US" dirty="0" err="1" smtClean="0"/>
              <a:t>ragtag_group.pdf</a:t>
            </a:r>
            <a:endParaRPr lang="en-US" dirty="0" smtClean="0"/>
          </a:p>
          <a:p>
            <a:r>
              <a:rPr lang="en-US" dirty="0" smtClean="0"/>
              <a:t>https://</a:t>
            </a:r>
            <a:r>
              <a:rPr lang="en-US" dirty="0" err="1" smtClean="0"/>
              <a:t>theintercept.com</a:t>
            </a:r>
            <a:r>
              <a:rPr lang="en-US" dirty="0" smtClean="0"/>
              <a:t>/2018/09/15/</a:t>
            </a:r>
            <a:r>
              <a:rPr lang="en-US" dirty="0" err="1" smtClean="0"/>
              <a:t>oregon</a:t>
            </a:r>
            <a:r>
              <a:rPr lang="en-US" dirty="0" smtClean="0"/>
              <a:t>-pesticides-aerial-spray-ban/</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56</a:t>
            </a:fld>
            <a:endParaRPr lang="en-US"/>
          </a:p>
        </p:txBody>
      </p:sp>
    </p:spTree>
    <p:extLst>
      <p:ext uri="{BB962C8B-B14F-4D97-AF65-F5344CB8AC3E}">
        <p14:creationId xmlns:p14="http://schemas.microsoft.com/office/powerpoint/2010/main" val="4229765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RedTide_algae_blooms_manmade.pdf</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Glyphosate/Zhang_glyphosate_water_cyanobacterium_2016.pdf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Geoffrey Norris: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jacquithurlowlippisch.com</a:t>
            </a:r>
            <a:r>
              <a:rPr lang="en-US" sz="1200" kern="1200" dirty="0" smtClean="0">
                <a:solidFill>
                  <a:schemeClr val="tx1"/>
                </a:solidFill>
                <a:latin typeface="+mn-lt"/>
                <a:ea typeface="+mn-ea"/>
                <a:cs typeface="+mn-cs"/>
              </a:rPr>
              <a:t>/tag/is-sugarcane-field-glyphosate-feeding-lake-os-blue-green-algae-blloms/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58</a:t>
            </a:fld>
            <a:endParaRPr lang="en-US"/>
          </a:p>
        </p:txBody>
      </p:sp>
    </p:spTree>
    <p:extLst>
      <p:ext uri="{BB962C8B-B14F-4D97-AF65-F5344CB8AC3E}">
        <p14:creationId xmlns:p14="http://schemas.microsoft.com/office/powerpoint/2010/main" val="7773269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www.nbcnews.com</a:t>
            </a:r>
            <a:r>
              <a:rPr lang="en-US" dirty="0" smtClean="0"/>
              <a:t>/news/us-news/toxic-red-tide-florida-researchers-investigate-what-s-making-it-n900771</a:t>
            </a:r>
          </a:p>
          <a:p>
            <a:r>
              <a:rPr lang="en-US" dirty="0" smtClean="0"/>
              <a:t>https://</a:t>
            </a:r>
            <a:r>
              <a:rPr lang="en-US" dirty="0" err="1" smtClean="0"/>
              <a:t>www.sailorsforthesea.org</a:t>
            </a:r>
            <a:r>
              <a:rPr lang="en-US" dirty="0" smtClean="0"/>
              <a:t>/programs/ocean-watch/nutrients-feed-red-tide</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59</a:t>
            </a:fld>
            <a:endParaRPr lang="en-US"/>
          </a:p>
        </p:txBody>
      </p:sp>
    </p:spTree>
    <p:extLst>
      <p:ext uri="{BB962C8B-B14F-4D97-AF65-F5344CB8AC3E}">
        <p14:creationId xmlns:p14="http://schemas.microsoft.com/office/powerpoint/2010/main" val="2839972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www.momsacrossamerica.com</a:t>
            </a:r>
            <a:r>
              <a:rPr lang="en-US" dirty="0" smtClean="0"/>
              <a:t>/</a:t>
            </a:r>
            <a:r>
              <a:rPr lang="en-US" dirty="0" err="1" smtClean="0"/>
              <a:t>orange_juice_postive_for_glyphosate_again</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60</a:t>
            </a:fld>
            <a:endParaRPr lang="en-US"/>
          </a:p>
        </p:txBody>
      </p:sp>
    </p:spTree>
    <p:extLst>
      <p:ext uri="{BB962C8B-B14F-4D97-AF65-F5344CB8AC3E}">
        <p14:creationId xmlns:p14="http://schemas.microsoft.com/office/powerpoint/2010/main" val="721481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citrusindustry.net</a:t>
            </a:r>
            <a:r>
              <a:rPr lang="en-US" dirty="0" smtClean="0"/>
              <a:t>/2018/09/05/how-to-handle-glyphosate-related-fruit-drop/</a:t>
            </a:r>
          </a:p>
          <a:p>
            <a:r>
              <a:rPr lang="en-US" dirty="0" smtClean="0"/>
              <a:t>./</a:t>
            </a:r>
            <a:r>
              <a:rPr lang="en-US" dirty="0" err="1" smtClean="0"/>
              <a:t>glyphosate_and_citrus.text</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61</a:t>
            </a:fld>
            <a:endParaRPr lang="en-US"/>
          </a:p>
        </p:txBody>
      </p:sp>
    </p:spTree>
    <p:extLst>
      <p:ext uri="{BB962C8B-B14F-4D97-AF65-F5344CB8AC3E}">
        <p14:creationId xmlns:p14="http://schemas.microsoft.com/office/powerpoint/2010/main" val="28404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glyphosate_residues_in_honey_corn_soy_sauce_2014.pdf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Ten out of twenty eight (36%) soy sauce samples contained glyphosate at a concentration above the method LOQ (75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/mL) with a range between 88-564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and a mean of 242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 /mL </a:t>
            </a:r>
            <a:endParaRPr lang="en-US" dirty="0" smtClean="0"/>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13</a:t>
            </a:fld>
            <a:endParaRPr lang="en-US"/>
          </a:p>
        </p:txBody>
      </p:sp>
    </p:spTree>
    <p:extLst>
      <p:ext uri="{BB962C8B-B14F-4D97-AF65-F5344CB8AC3E}">
        <p14:creationId xmlns:p14="http://schemas.microsoft.com/office/powerpoint/2010/main" val="3788982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citrusindustry.net</a:t>
            </a:r>
            <a:r>
              <a:rPr lang="en-US" dirty="0" smtClean="0"/>
              <a:t>/2018/09/05/how-to-handle-glyphosate-related-fruit-drop/</a:t>
            </a:r>
          </a:p>
          <a:p>
            <a:r>
              <a:rPr lang="en-US" dirty="0" smtClean="0"/>
              <a:t>./</a:t>
            </a:r>
            <a:r>
              <a:rPr lang="en-US" dirty="0" err="1" smtClean="0"/>
              <a:t>glyphosate_and_citrus.text</a:t>
            </a:r>
            <a:endParaRPr lang="en-US" dirty="0"/>
          </a:p>
        </p:txBody>
      </p:sp>
      <p:sp>
        <p:nvSpPr>
          <p:cNvPr id="4" name="Slide Number Placeholder 3"/>
          <p:cNvSpPr>
            <a:spLocks noGrp="1"/>
          </p:cNvSpPr>
          <p:nvPr>
            <p:ph type="sldNum" sz="quarter" idx="10"/>
          </p:nvPr>
        </p:nvSpPr>
        <p:spPr/>
        <p:txBody>
          <a:bodyPr/>
          <a:lstStyle/>
          <a:p>
            <a:fld id="{5E8DB1BE-3C18-4348-92D1-DF1D81273CC4}" type="slidenum">
              <a:rPr lang="en-US" smtClean="0"/>
              <a:t>62</a:t>
            </a:fld>
            <a:endParaRPr lang="en-US"/>
          </a:p>
        </p:txBody>
      </p:sp>
    </p:spTree>
    <p:extLst>
      <p:ext uri="{BB962C8B-B14F-4D97-AF65-F5344CB8AC3E}">
        <p14:creationId xmlns:p14="http://schemas.microsoft.com/office/powerpoint/2010/main" val="2840473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www.theguardian.com</a:t>
            </a:r>
            <a:r>
              <a:rPr lang="en-US" dirty="0" smtClean="0"/>
              <a:t>/environment/2017/</a:t>
            </a:r>
            <a:r>
              <a:rPr lang="en-US" dirty="0" err="1" smtClean="0"/>
              <a:t>oct</a:t>
            </a:r>
            <a:r>
              <a:rPr lang="en-US" dirty="0" smtClean="0"/>
              <a:t>/18/warning-of-ecological-armageddon-after-dramatic-plunge-in-insect-numbers</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63</a:t>
            </a:fld>
            <a:endParaRPr lang="en-US"/>
          </a:p>
        </p:txBody>
      </p:sp>
    </p:spTree>
    <p:extLst>
      <p:ext uri="{BB962C8B-B14F-4D97-AF65-F5344CB8AC3E}">
        <p14:creationId xmlns:p14="http://schemas.microsoft.com/office/powerpoint/2010/main" val="280501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biomineralstechnologies.com</a:t>
            </a:r>
            <a:r>
              <a:rPr lang="en-US" dirty="0" smtClean="0"/>
              <a:t>/save-the-bees/honeybee-update-2017</a:t>
            </a:r>
          </a:p>
          <a:p>
            <a:r>
              <a:rPr lang="en-US" smtClean="0"/>
              <a:t>Bio Minerals Technologies</a:t>
            </a:r>
            <a:endParaRPr lang="en-US"/>
          </a:p>
        </p:txBody>
      </p:sp>
      <p:sp>
        <p:nvSpPr>
          <p:cNvPr id="4" name="Slide Number Placeholder 3"/>
          <p:cNvSpPr>
            <a:spLocks noGrp="1"/>
          </p:cNvSpPr>
          <p:nvPr>
            <p:ph type="sldNum" sz="quarter" idx="10"/>
          </p:nvPr>
        </p:nvSpPr>
        <p:spPr/>
        <p:txBody>
          <a:bodyPr/>
          <a:lstStyle/>
          <a:p>
            <a:fld id="{154B04A2-0F66-074A-B390-049B87D12FEA}" type="slidenum">
              <a:rPr lang="en-US" smtClean="0"/>
              <a:t>65</a:t>
            </a:fld>
            <a:endParaRPr lang="en-US"/>
          </a:p>
        </p:txBody>
      </p:sp>
    </p:spTree>
    <p:extLst>
      <p:ext uri="{BB962C8B-B14F-4D97-AF65-F5344CB8AC3E}">
        <p14:creationId xmlns:p14="http://schemas.microsoft.com/office/powerpoint/2010/main" val="3848260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..glyphosate_in_honey_2014.pdf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 Rubio et al., J Environ Anal </a:t>
            </a:r>
            <a:r>
              <a:rPr lang="en-US" sz="1200" kern="1200" dirty="0" err="1" smtClean="0">
                <a:solidFill>
                  <a:schemeClr val="tx1"/>
                </a:solidFill>
                <a:effectLst/>
                <a:latin typeface="+mn-lt"/>
                <a:ea typeface="+mn-ea"/>
                <a:cs typeface="+mn-cs"/>
              </a:rPr>
              <a:t>Toxicol</a:t>
            </a:r>
            <a:r>
              <a:rPr lang="en-US" sz="1200" kern="1200" dirty="0" smtClean="0">
                <a:solidFill>
                  <a:schemeClr val="tx1"/>
                </a:solidFill>
                <a:effectLst/>
                <a:latin typeface="+mn-lt"/>
                <a:ea typeface="+mn-ea"/>
                <a:cs typeface="+mn-cs"/>
              </a:rPr>
              <a:t> 2014, 5:1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Figure 5: </a:t>
            </a:r>
            <a:r>
              <a:rPr lang="en-US" sz="1200" kern="1200" dirty="0" smtClean="0">
                <a:solidFill>
                  <a:schemeClr val="tx1"/>
                </a:solidFill>
                <a:effectLst/>
                <a:latin typeface="+mn-lt"/>
                <a:ea typeface="+mn-ea"/>
                <a:cs typeface="+mn-cs"/>
              </a:rPr>
              <a:t>Concentration of glyphosate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in honey samples listed by honey origin and the allowance of GMO use: (A) Brazil, (B) Canada, (C) China, (D) Germany, (E) Greece, (F) Hungary, (G) India, (H) Korea, (I) blend of Mexico, Brazil, and Uruguay, (J) New Zealand, (K) Spain, (L) Taiwan, (M) blend of Ukraine and Vietnam, (N) USA, (O) blend of USA and Argentina, (P) blend of USA, Argentina and Canada, (Q) blend of USA, South America, (R) unknown origin. Dashed line represents LOQ of method (15 </a:t>
            </a:r>
            <a:r>
              <a:rPr lang="en-US" sz="1200" kern="1200" dirty="0" err="1" smtClean="0">
                <a:solidFill>
                  <a:schemeClr val="tx1"/>
                </a:solidFill>
                <a:effectLst/>
                <a:latin typeface="+mn-lt"/>
                <a:ea typeface="+mn-ea"/>
                <a:cs typeface="+mn-cs"/>
              </a:rPr>
              <a:t>ng</a:t>
            </a:r>
            <a:r>
              <a:rPr lang="en-US" sz="1200" kern="1200" dirty="0" smtClean="0">
                <a:solidFill>
                  <a:schemeClr val="tx1"/>
                </a:solidFill>
                <a:effectLst/>
                <a:latin typeface="+mn-lt"/>
                <a:ea typeface="+mn-ea"/>
                <a:cs typeface="+mn-cs"/>
              </a:rPr>
              <a:t>/g). ). Error bars represent concentrations obtained during duplicate analysis.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66</a:t>
            </a:fld>
            <a:endParaRPr lang="en-US"/>
          </a:p>
        </p:txBody>
      </p:sp>
    </p:spTree>
    <p:extLst>
      <p:ext uri="{BB962C8B-B14F-4D97-AF65-F5344CB8AC3E}">
        <p14:creationId xmlns:p14="http://schemas.microsoft.com/office/powerpoint/2010/main" val="4291634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sustainablepulse.com</a:t>
            </a:r>
            <a:r>
              <a:rPr lang="en-US" dirty="0" smtClean="0"/>
              <a:t>/2017/02/04/farmers-losing-midwest-superweeds-fight-as-glyphosate-resistance-reaches-over-75/#</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67</a:t>
            </a:fld>
            <a:endParaRPr lang="en-US"/>
          </a:p>
        </p:txBody>
      </p:sp>
    </p:spTree>
    <p:extLst>
      <p:ext uri="{BB962C8B-B14F-4D97-AF65-F5344CB8AC3E}">
        <p14:creationId xmlns:p14="http://schemas.microsoft.com/office/powerpoint/2010/main" val="702689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Missouri reclaimed coal</a:t>
            </a:r>
            <a:r>
              <a:rPr lang="en-US" baseline="0" dirty="0" smtClean="0"/>
              <a:t> mine</a:t>
            </a:r>
            <a:endParaRPr lang="en-US" dirty="0"/>
          </a:p>
        </p:txBody>
      </p:sp>
      <p:sp>
        <p:nvSpPr>
          <p:cNvPr id="4" name="Slide Number Placeholder 3"/>
          <p:cNvSpPr>
            <a:spLocks noGrp="1"/>
          </p:cNvSpPr>
          <p:nvPr>
            <p:ph type="sldNum" sz="quarter" idx="10"/>
          </p:nvPr>
        </p:nvSpPr>
        <p:spPr/>
        <p:txBody>
          <a:bodyPr/>
          <a:lstStyle/>
          <a:p>
            <a:fld id="{154B04A2-0F66-074A-B390-049B87D12FEA}" type="slidenum">
              <a:rPr lang="en-US" smtClean="0"/>
              <a:t>68</a:t>
            </a:fld>
            <a:endParaRPr lang="en-US"/>
          </a:p>
        </p:txBody>
      </p:sp>
    </p:spTree>
    <p:extLst>
      <p:ext uri="{BB962C8B-B14F-4D97-AF65-F5344CB8AC3E}">
        <p14:creationId xmlns:p14="http://schemas.microsoft.com/office/powerpoint/2010/main" val="4090882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70</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Regenerativeagriculture.pdf</a:t>
            </a:r>
            <a:endParaRPr lang="en-US" dirty="0" smtClean="0"/>
          </a:p>
          <a:p>
            <a:r>
              <a:rPr lang="en-US" dirty="0" err="1" smtClean="0"/>
              <a:t>fretz.karen</a:t>
            </a:r>
            <a:r>
              <a:rPr lang="en-US" dirty="0" smtClean="0"/>
              <a:t> &lt;</a:t>
            </a:r>
            <a:r>
              <a:rPr lang="en-US" dirty="0" err="1" smtClean="0"/>
              <a:t>fretz.karen@gmail.com</a:t>
            </a:r>
            <a:r>
              <a:rPr lang="en-US" dirty="0" smtClean="0"/>
              <a:t>&gt;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71</a:t>
            </a:fld>
            <a:endParaRPr lang="en-US"/>
          </a:p>
        </p:txBody>
      </p:sp>
    </p:spTree>
    <p:extLst>
      <p:ext uri="{BB962C8B-B14F-4D97-AF65-F5344CB8AC3E}">
        <p14:creationId xmlns:p14="http://schemas.microsoft.com/office/powerpoint/2010/main" val="1381094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72</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Csail</a:t>
            </a:r>
            <a:r>
              <a:rPr lang="en-US" dirty="0" smtClean="0"/>
              <a:t>/2018/Books/</a:t>
            </a:r>
            <a:r>
              <a:rPr lang="en-US" dirty="0" err="1" smtClean="0"/>
              <a:t>DirtToSoi_eGalley.pdf</a:t>
            </a:r>
            <a:endParaRPr lang="en-US" dirty="0" smtClean="0"/>
          </a:p>
          <a:p>
            <a:r>
              <a:rPr lang="en-US" dirty="0" smtClean="0"/>
              <a:t>./</a:t>
            </a:r>
            <a:r>
              <a:rPr lang="en-US" dirty="0" err="1" smtClean="0"/>
              <a:t>DirtToSoil.text</a:t>
            </a:r>
            <a:endParaRPr lang="en-US" dirty="0"/>
          </a:p>
        </p:txBody>
      </p:sp>
      <p:sp>
        <p:nvSpPr>
          <p:cNvPr id="4" name="Slide Number Placeholder 3"/>
          <p:cNvSpPr>
            <a:spLocks noGrp="1"/>
          </p:cNvSpPr>
          <p:nvPr>
            <p:ph type="sldNum" sz="quarter" idx="10"/>
          </p:nvPr>
        </p:nvSpPr>
        <p:spPr/>
        <p:txBody>
          <a:bodyPr/>
          <a:lstStyle/>
          <a:p>
            <a:fld id="{54A6358B-CC35-BF4E-9DCF-726C92238D13}" type="slidenum">
              <a:rPr lang="en-US" smtClean="0"/>
              <a:t>73</a:t>
            </a:fld>
            <a:endParaRPr lang="en-US"/>
          </a:p>
        </p:txBody>
      </p:sp>
    </p:spTree>
    <p:extLst>
      <p:ext uri="{BB962C8B-B14F-4D97-AF65-F5344CB8AC3E}">
        <p14:creationId xmlns:p14="http://schemas.microsoft.com/office/powerpoint/2010/main" val="283506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C9A3E2-5C14-9A4C-B4FB-899F09559F65}" type="slidenum">
              <a:rPr lang="en-US" smtClean="0"/>
              <a:t>14</a:t>
            </a:fld>
            <a:endParaRPr lang="en-US"/>
          </a:p>
        </p:txBody>
      </p:sp>
    </p:spTree>
    <p:extLst>
      <p:ext uri="{BB962C8B-B14F-4D97-AF65-F5344CB8AC3E}">
        <p14:creationId xmlns:p14="http://schemas.microsoft.com/office/powerpoint/2010/main" val="269682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Moore\ et\ al\ 2016\ </a:t>
            </a:r>
            <a:r>
              <a:rPr lang="en-US" sz="1200" kern="1200" dirty="0" err="1" smtClean="0">
                <a:solidFill>
                  <a:schemeClr val="tx1"/>
                </a:solidFill>
                <a:latin typeface="+mn-lt"/>
                <a:ea typeface="+mn-ea"/>
                <a:cs typeface="+mn-cs"/>
              </a:rPr>
              <a:t>Biochar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bentonite</a:t>
            </a:r>
            <a:r>
              <a:rPr lang="en-US" sz="1200" kern="1200" dirty="0" smtClean="0">
                <a:solidFill>
                  <a:schemeClr val="tx1"/>
                </a:solidFill>
                <a:latin typeface="+mn-lt"/>
                <a:ea typeface="+mn-ea"/>
                <a:cs typeface="+mn-cs"/>
              </a:rPr>
              <a:t>\ and\ zeolite\ supplemented\ feeding\ for\ layer\ chickens\ alters\ </a:t>
            </a:r>
            <a:r>
              <a:rPr lang="en-US" sz="1200" kern="1200" dirty="0" err="1" smtClean="0">
                <a:solidFill>
                  <a:schemeClr val="tx1"/>
                </a:solidFill>
                <a:latin typeface="+mn-lt"/>
                <a:ea typeface="+mn-ea"/>
                <a:cs typeface="+mn-cs"/>
              </a:rPr>
              <a:t>intestional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microbiota.pdf</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Reduce</a:t>
            </a:r>
            <a:r>
              <a:rPr lang="en-US" sz="1200" kern="1200" baseline="0" dirty="0" smtClean="0">
                <a:solidFill>
                  <a:schemeClr val="tx1"/>
                </a:solidFill>
                <a:latin typeface="+mn-lt"/>
                <a:ea typeface="+mn-ea"/>
                <a:cs typeface="+mn-cs"/>
              </a:rPr>
              <a:t> need for antibiotics</a:t>
            </a:r>
          </a:p>
          <a:p>
            <a:r>
              <a:rPr lang="en-US" sz="1200" kern="1200" baseline="0" dirty="0" smtClean="0">
                <a:solidFill>
                  <a:schemeClr val="tx1"/>
                </a:solidFill>
                <a:latin typeface="+mn-lt"/>
                <a:ea typeface="+mn-ea"/>
                <a:cs typeface="+mn-cs"/>
              </a:rPr>
              <a:t>Redistribute gut microbes</a:t>
            </a:r>
          </a:p>
          <a:p>
            <a:endParaRPr lang="en-US" dirty="0"/>
          </a:p>
        </p:txBody>
      </p:sp>
      <p:sp>
        <p:nvSpPr>
          <p:cNvPr id="4" name="Slide Number Placeholder 3"/>
          <p:cNvSpPr>
            <a:spLocks noGrp="1"/>
          </p:cNvSpPr>
          <p:nvPr>
            <p:ph type="sldNum" sz="quarter" idx="10"/>
          </p:nvPr>
        </p:nvSpPr>
        <p:spPr/>
        <p:txBody>
          <a:bodyPr/>
          <a:lstStyle/>
          <a:p>
            <a:fld id="{F8A93F2F-3CC5-5344-A7EC-5EF0ABE056AF}" type="slidenum">
              <a:rPr lang="en-US" smtClean="0"/>
              <a:t>79</a:t>
            </a:fld>
            <a:endParaRPr lang="en-US"/>
          </a:p>
        </p:txBody>
      </p:sp>
    </p:spTree>
    <p:extLst>
      <p:ext uri="{BB962C8B-B14F-4D97-AF65-F5344CB8AC3E}">
        <p14:creationId xmlns:p14="http://schemas.microsoft.com/office/powerpoint/2010/main" val="2915825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MercolaOnBoneBroth.pdf</a:t>
            </a:r>
            <a:endParaRPr lang="en-US" dirty="0" smtClean="0"/>
          </a:p>
          <a:p>
            <a:r>
              <a:rPr lang="en-US" dirty="0" smtClean="0"/>
              <a:t>http://</a:t>
            </a:r>
            <a:r>
              <a:rPr lang="en-US" dirty="0" err="1" smtClean="0"/>
              <a:t>articles.mercola.com</a:t>
            </a:r>
            <a:r>
              <a:rPr lang="en-US" dirty="0" smtClean="0"/>
              <a:t>/sites/articles/archive/2014/09/21/</a:t>
            </a:r>
            <a:r>
              <a:rPr lang="en-US" dirty="0" err="1" smtClean="0"/>
              <a:t>hilary</a:t>
            </a:r>
            <a:r>
              <a:rPr lang="en-US" dirty="0" smtClean="0"/>
              <a:t>-</a:t>
            </a:r>
            <a:r>
              <a:rPr lang="en-US" dirty="0" err="1" smtClean="0"/>
              <a:t>boynton</a:t>
            </a:r>
            <a:r>
              <a:rPr lang="en-US" dirty="0" smtClean="0"/>
              <a:t>-</a:t>
            </a:r>
            <a:r>
              <a:rPr lang="en-US" dirty="0" err="1" smtClean="0"/>
              <a:t>mary</a:t>
            </a:r>
            <a:r>
              <a:rPr lang="en-US" dirty="0" smtClean="0"/>
              <a:t>-</a:t>
            </a:r>
            <a:r>
              <a:rPr lang="en-US" dirty="0" err="1" smtClean="0"/>
              <a:t>brackett</a:t>
            </a:r>
            <a:r>
              <a:rPr lang="en-US" dirty="0" smtClean="0"/>
              <a:t>-gaps-cookbook-</a:t>
            </a:r>
            <a:r>
              <a:rPr lang="en-US" dirty="0" err="1" smtClean="0"/>
              <a:t>interview.aspx</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C0C48C9-082D-3F4F-8D89-A4B092206441}" type="slidenum">
              <a:rPr lang="en-US" smtClean="0"/>
              <a:t>81</a:t>
            </a:fld>
            <a:endParaRPr lang="en-US"/>
          </a:p>
        </p:txBody>
      </p:sp>
    </p:spTree>
    <p:extLst>
      <p:ext uri="{BB962C8B-B14F-4D97-AF65-F5344CB8AC3E}">
        <p14:creationId xmlns:p14="http://schemas.microsoft.com/office/powerpoint/2010/main" val="391375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agency for</a:t>
            </a:r>
            <a:r>
              <a:rPr lang="en-US" baseline="0" dirty="0" smtClean="0"/>
              <a:t> research on cancer</a:t>
            </a:r>
            <a:endParaRPr lang="en-US" dirty="0"/>
          </a:p>
        </p:txBody>
      </p:sp>
      <p:sp>
        <p:nvSpPr>
          <p:cNvPr id="4" name="Slide Number Placeholder 3"/>
          <p:cNvSpPr>
            <a:spLocks noGrp="1"/>
          </p:cNvSpPr>
          <p:nvPr>
            <p:ph type="sldNum" sz="quarter" idx="10"/>
          </p:nvPr>
        </p:nvSpPr>
        <p:spPr/>
        <p:txBody>
          <a:bodyPr/>
          <a:lstStyle/>
          <a:p>
            <a:fld id="{59446485-CE45-8A43-BA7A-D3952365A1C9}" type="slidenum">
              <a:rPr lang="en-US" smtClean="0"/>
              <a:t>16</a:t>
            </a:fld>
            <a:endParaRPr lang="en-US"/>
          </a:p>
        </p:txBody>
      </p:sp>
    </p:spTree>
    <p:extLst>
      <p:ext uri="{BB962C8B-B14F-4D97-AF65-F5344CB8AC3E}">
        <p14:creationId xmlns:p14="http://schemas.microsoft.com/office/powerpoint/2010/main" val="77731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Hospital</a:t>
            </a:r>
            <a:r>
              <a:rPr lang="en-US" baseline="0" dirty="0" smtClean="0"/>
              <a:t> discharge diagnoses per 100,000</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18</a:t>
            </a:fld>
            <a:endParaRPr lang="en-US"/>
          </a:p>
        </p:txBody>
      </p:sp>
    </p:spTree>
    <p:extLst>
      <p:ext uri="{BB962C8B-B14F-4D97-AF65-F5344CB8AC3E}">
        <p14:creationId xmlns:p14="http://schemas.microsoft.com/office/powerpoint/2010/main" val="227508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www.commonwealthfund.org</a:t>
            </a:r>
            <a:r>
              <a:rPr lang="en-US" dirty="0" smtClean="0"/>
              <a:t>/</a:t>
            </a:r>
            <a:r>
              <a:rPr lang="en-US" dirty="0" err="1" smtClean="0"/>
              <a:t>interactives</a:t>
            </a:r>
            <a:r>
              <a:rPr lang="en-US" dirty="0" smtClean="0"/>
              <a:t>-and-data/chart-cart/report/2017-mirror-mirror/mortality-amenable-to-health-care</a:t>
            </a:r>
          </a:p>
          <a:p>
            <a:endParaRPr lang="en-US" dirty="0"/>
          </a:p>
        </p:txBody>
      </p:sp>
    </p:spTree>
    <p:extLst>
      <p:ext uri="{BB962C8B-B14F-4D97-AF65-F5344CB8AC3E}">
        <p14:creationId xmlns:p14="http://schemas.microsoft.com/office/powerpoint/2010/main" val="1780745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./JAMA_glyphosate_urine_US_2018.pdf</a:t>
            </a:r>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23</a:t>
            </a:fld>
            <a:endParaRPr lang="en-US"/>
          </a:p>
        </p:txBody>
      </p:sp>
    </p:spTree>
    <p:extLst>
      <p:ext uri="{BB962C8B-B14F-4D97-AF65-F5344CB8AC3E}">
        <p14:creationId xmlns:p14="http://schemas.microsoft.com/office/powerpoint/2010/main" val="241715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Glyphosate/</a:t>
            </a:r>
            <a:r>
              <a:rPr lang="en-US" sz="1200" kern="1200" dirty="0" err="1" smtClean="0">
                <a:solidFill>
                  <a:schemeClr val="tx1"/>
                </a:solidFill>
                <a:latin typeface="+mn-lt"/>
                <a:ea typeface="+mn-ea"/>
                <a:cs typeface="+mn-cs"/>
              </a:rPr>
              <a:t>Glyphosate_Reproductive</a:t>
            </a:r>
            <a:r>
              <a:rPr lang="en-US" sz="1200" kern="1200" dirty="0" smtClean="0">
                <a:solidFill>
                  <a:schemeClr val="tx1"/>
                </a:solidFill>
                <a:latin typeface="+mn-lt"/>
                <a:ea typeface="+mn-ea"/>
                <a:cs typeface="+mn-cs"/>
              </a:rPr>
              <a:t> toxicity of Roundup herbicide exposure in male albino </a:t>
            </a:r>
            <a:r>
              <a:rPr lang="en-US" sz="1200" kern="1200" dirty="0" err="1" smtClean="0">
                <a:solidFill>
                  <a:schemeClr val="tx1"/>
                </a:solidFill>
                <a:latin typeface="+mn-lt"/>
                <a:ea typeface="+mn-ea"/>
                <a:cs typeface="+mn-cs"/>
              </a:rPr>
              <a:t>rat.pdf</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Male albino rats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Sperm motility (%) and sperm count (×106 cells/ml) in rats exposed to Roundup at different concentrations of glyphosate. </a:t>
            </a:r>
            <a:endParaRPr lang="en-US" dirty="0" smtClean="0"/>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2846C-6D50-084D-AF61-B664077B7A1E}" type="slidenum">
              <a:rPr lang="en-US" smtClean="0"/>
              <a:t>24</a:t>
            </a:fld>
            <a:endParaRPr lang="en-US"/>
          </a:p>
        </p:txBody>
      </p:sp>
    </p:spTree>
    <p:extLst>
      <p:ext uri="{BB962C8B-B14F-4D97-AF65-F5344CB8AC3E}">
        <p14:creationId xmlns:p14="http://schemas.microsoft.com/office/powerpoint/2010/main" val="415881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34440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55642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857786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ph Layout: 02">
    <p:bg>
      <p:bgPr>
        <a:solidFill>
          <a:schemeClr val="bg1"/>
        </a:solidFill>
        <a:effectLst/>
      </p:bgPr>
    </p:bg>
    <p:spTree>
      <p:nvGrpSpPr>
        <p:cNvPr id="1" name=""/>
        <p:cNvGrpSpPr/>
        <p:nvPr/>
      </p:nvGrpSpPr>
      <p:grpSpPr>
        <a:xfrm>
          <a:off x="0" y="0"/>
          <a:ext cx="0" cy="0"/>
          <a:chOff x="0" y="0"/>
          <a:chExt cx="0" cy="0"/>
        </a:xfrm>
      </p:grpSpPr>
      <p:sp>
        <p:nvSpPr>
          <p:cNvPr id="53" name="Title 1"/>
          <p:cNvSpPr>
            <a:spLocks noGrp="1"/>
          </p:cNvSpPr>
          <p:nvPr>
            <p:ph type="ctrTitle"/>
          </p:nvPr>
        </p:nvSpPr>
        <p:spPr>
          <a:xfrm>
            <a:off x="157150" y="289173"/>
            <a:ext cx="8838200" cy="947956"/>
          </a:xfrm>
          <a:effectLst/>
        </p:spPr>
        <p:txBody>
          <a:bodyPr anchor="t">
            <a:noAutofit/>
          </a:bodyPr>
          <a:lstStyle>
            <a:lvl1pPr algn="l">
              <a:lnSpc>
                <a:spcPct val="100000"/>
              </a:lnSpc>
              <a:defRPr sz="2600" spc="0" baseline="0">
                <a:solidFill>
                  <a:srgbClr val="4C515A"/>
                </a:solidFill>
                <a:effectLst/>
              </a:defRPr>
            </a:lvl1pPr>
          </a:lstStyle>
          <a:p>
            <a:endParaRPr lang="en-US" dirty="0"/>
          </a:p>
        </p:txBody>
      </p:sp>
      <p:sp>
        <p:nvSpPr>
          <p:cNvPr id="57" name="Chart Placeholder 5"/>
          <p:cNvSpPr>
            <a:spLocks noGrp="1"/>
          </p:cNvSpPr>
          <p:nvPr>
            <p:ph type="chart" sz="quarter" idx="19"/>
          </p:nvPr>
        </p:nvSpPr>
        <p:spPr>
          <a:xfrm>
            <a:off x="149948" y="1306135"/>
            <a:ext cx="8846134" cy="4103087"/>
          </a:xfrm>
        </p:spPr>
        <p:txBody>
          <a:bodyPr>
            <a:normAutofit/>
          </a:bodyPr>
          <a:lstStyle>
            <a:lvl1pPr>
              <a:defRPr sz="1300">
                <a:solidFill>
                  <a:srgbClr val="4C515A"/>
                </a:solidFill>
              </a:defRPr>
            </a:lvl1pPr>
          </a:lstStyle>
          <a:p>
            <a:endParaRPr lang="en-US" dirty="0"/>
          </a:p>
        </p:txBody>
      </p:sp>
      <p:sp>
        <p:nvSpPr>
          <p:cNvPr id="6" name="Text Placeholder 5"/>
          <p:cNvSpPr>
            <a:spLocks noGrp="1"/>
          </p:cNvSpPr>
          <p:nvPr>
            <p:ph type="body" sz="quarter" idx="22" hasCustomPrompt="1"/>
          </p:nvPr>
        </p:nvSpPr>
        <p:spPr>
          <a:xfrm>
            <a:off x="157150" y="78497"/>
            <a:ext cx="1713988" cy="141670"/>
          </a:xfrm>
        </p:spPr>
        <p:txBody>
          <a:bodyPr>
            <a:noAutofit/>
          </a:bodyPr>
          <a:lstStyle>
            <a:lvl1pPr marL="0" indent="0">
              <a:buNone/>
              <a:defRPr sz="1200" b="1">
                <a:solidFill>
                  <a:schemeClr val="tx1">
                    <a:lumMod val="60000"/>
                    <a:lumOff val="40000"/>
                  </a:schemeClr>
                </a:solidFill>
                <a:latin typeface="Trebuchet MS" charset="0"/>
                <a:ea typeface="Trebuchet MS" charset="0"/>
                <a:cs typeface="Trebuchet MS" charset="0"/>
              </a:defRPr>
            </a:lvl1pPr>
            <a:lvl2pPr marL="171446" indent="0">
              <a:buNone/>
              <a:defRPr sz="1200"/>
            </a:lvl2pPr>
            <a:lvl3pPr marL="344479" indent="0">
              <a:buNone/>
              <a:defRPr sz="1200"/>
            </a:lvl3pPr>
            <a:lvl4pPr marL="515925" indent="0">
              <a:buNone/>
              <a:defRPr sz="1200"/>
            </a:lvl4pPr>
            <a:lvl5pPr marL="687371" indent="0">
              <a:buNone/>
              <a:defRPr sz="1200"/>
            </a:lvl5pPr>
          </a:lstStyle>
          <a:p>
            <a:pPr lvl="0"/>
            <a:r>
              <a:rPr lang="en-US" dirty="0"/>
              <a:t>Exhibit #</a:t>
            </a:r>
          </a:p>
        </p:txBody>
      </p:sp>
      <p:sp>
        <p:nvSpPr>
          <p:cNvPr id="7" name="TextBox 6"/>
          <p:cNvSpPr txBox="1"/>
          <p:nvPr userDrawn="1"/>
        </p:nvSpPr>
        <p:spPr>
          <a:xfrm>
            <a:off x="1655676" y="6368920"/>
            <a:ext cx="6768658" cy="408452"/>
          </a:xfrm>
          <a:prstGeom prst="rect">
            <a:avLst/>
          </a:prstGeom>
          <a:noFill/>
        </p:spPr>
        <p:txBody>
          <a:bodyPr wrap="square" lIns="0" tIns="0" rIns="0" bIns="0" rtlCol="0" anchor="b" anchorCtr="0">
            <a:no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900" dirty="0" smtClean="0">
                <a:solidFill>
                  <a:schemeClr val="tx1">
                    <a:lumMod val="60000"/>
                    <a:lumOff val="40000"/>
                  </a:schemeClr>
                </a:solidFill>
              </a:rPr>
              <a:t>E. C.</a:t>
            </a:r>
            <a:r>
              <a:rPr lang="en-US" sz="900" baseline="0" dirty="0" smtClean="0">
                <a:solidFill>
                  <a:schemeClr val="tx1">
                    <a:lumMod val="60000"/>
                    <a:lumOff val="40000"/>
                  </a:schemeClr>
                </a:solidFill>
              </a:rPr>
              <a:t> Schneider</a:t>
            </a:r>
            <a:r>
              <a:rPr lang="en-US" sz="900" dirty="0" smtClean="0">
                <a:solidFill>
                  <a:schemeClr val="tx1">
                    <a:lumMod val="60000"/>
                    <a:lumOff val="40000"/>
                  </a:schemeClr>
                </a:solidFill>
              </a:rPr>
              <a:t>, D. O. </a:t>
            </a:r>
            <a:r>
              <a:rPr lang="en-US" sz="900" dirty="0" err="1" smtClean="0">
                <a:solidFill>
                  <a:schemeClr val="tx1">
                    <a:lumMod val="60000"/>
                    <a:lumOff val="40000"/>
                  </a:schemeClr>
                </a:solidFill>
              </a:rPr>
              <a:t>Sarnak</a:t>
            </a:r>
            <a:r>
              <a:rPr lang="en-US" sz="900" dirty="0" smtClean="0">
                <a:solidFill>
                  <a:schemeClr val="tx1">
                    <a:lumMod val="60000"/>
                    <a:lumOff val="40000"/>
                  </a:schemeClr>
                </a:solidFill>
              </a:rPr>
              <a:t>, D.</a:t>
            </a:r>
            <a:r>
              <a:rPr lang="en-US" sz="900" baseline="0" dirty="0" smtClean="0">
                <a:solidFill>
                  <a:schemeClr val="tx1">
                    <a:lumMod val="60000"/>
                    <a:lumOff val="40000"/>
                  </a:schemeClr>
                </a:solidFill>
              </a:rPr>
              <a:t> Squires, </a:t>
            </a:r>
            <a:r>
              <a:rPr lang="en-US" sz="900" dirty="0" smtClean="0">
                <a:solidFill>
                  <a:schemeClr val="tx1">
                    <a:lumMod val="60000"/>
                    <a:lumOff val="40000"/>
                  </a:schemeClr>
                </a:solidFill>
              </a:rPr>
              <a:t>A. Shah, and M. M. Doty, </a:t>
            </a:r>
            <a:r>
              <a:rPr lang="en-US" sz="900" i="1" dirty="0" smtClean="0">
                <a:solidFill>
                  <a:schemeClr val="tx1">
                    <a:lumMod val="60000"/>
                    <a:lumOff val="40000"/>
                  </a:schemeClr>
                </a:solidFill>
              </a:rPr>
              <a:t>Mirror,</a:t>
            </a:r>
            <a:r>
              <a:rPr lang="en-US" sz="900" i="1" baseline="0" dirty="0" smtClean="0">
                <a:solidFill>
                  <a:schemeClr val="tx1">
                    <a:lumMod val="60000"/>
                    <a:lumOff val="40000"/>
                  </a:schemeClr>
                </a:solidFill>
              </a:rPr>
              <a:t> Mirror: How the U.S. Health Care System Compares Internationally at a Time of Radical Change,</a:t>
            </a:r>
            <a:r>
              <a:rPr lang="en-US" sz="900" i="1" dirty="0" smtClean="0">
                <a:solidFill>
                  <a:schemeClr val="tx1">
                    <a:lumMod val="60000"/>
                    <a:lumOff val="40000"/>
                  </a:schemeClr>
                </a:solidFill>
              </a:rPr>
              <a:t> </a:t>
            </a:r>
            <a:r>
              <a:rPr lang="en-US" sz="900" dirty="0" smtClean="0">
                <a:solidFill>
                  <a:schemeClr val="tx1">
                    <a:lumMod val="60000"/>
                    <a:lumOff val="40000"/>
                  </a:schemeClr>
                </a:solidFill>
              </a:rPr>
              <a:t>The Commonwealth Fund, July 2017.</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339" t="9092" r="7027" b="31817"/>
          <a:stretch/>
        </p:blipFill>
        <p:spPr>
          <a:xfrm>
            <a:off x="35496" y="6345324"/>
            <a:ext cx="1476164" cy="468052"/>
          </a:xfrm>
          <a:prstGeom prst="rect">
            <a:avLst/>
          </a:prstGeom>
        </p:spPr>
      </p:pic>
      <p:cxnSp>
        <p:nvCxnSpPr>
          <p:cNvPr id="9" name="Straight Connector 8"/>
          <p:cNvCxnSpPr>
            <a:cxnSpLocks/>
          </p:cNvCxnSpPr>
          <p:nvPr userDrawn="1"/>
        </p:nvCxnSpPr>
        <p:spPr>
          <a:xfrm flipH="1">
            <a:off x="71500" y="6309320"/>
            <a:ext cx="9000999" cy="0"/>
          </a:xfrm>
          <a:prstGeom prst="line">
            <a:avLst/>
          </a:prstGeom>
          <a:ln>
            <a:solidFill>
              <a:srgbClr val="ABAB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32995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72661D-4A7A-3746-AEAC-9182C4469022}"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448062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72661D-4A7A-3746-AEAC-9182C4469022}" type="datetimeFigureOut">
              <a:rPr lang="en-US" smtClean="0"/>
              <a:t>11/27/18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64753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72661D-4A7A-3746-AEAC-9182C4469022}"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7981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72661D-4A7A-3746-AEAC-9182C4469022}" type="datetimeFigureOut">
              <a:rPr lang="en-US" smtClean="0"/>
              <a:t>11/27/18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966834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72661D-4A7A-3746-AEAC-9182C4469022}" type="datetimeFigureOut">
              <a:rPr lang="en-US" smtClean="0"/>
              <a:t>11/27/18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7485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2661D-4A7A-3746-AEAC-9182C4469022}" type="datetimeFigureOut">
              <a:rPr lang="en-US" smtClean="0"/>
              <a:t>11/27/18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3774567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174672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72661D-4A7A-3746-AEAC-9182C4469022}" type="datetimeFigureOut">
              <a:rPr lang="en-US" smtClean="0"/>
              <a:t>11/27/18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A379E6-3AC3-484A-AAE2-8AD3952EAE22}" type="slidenum">
              <a:rPr lang="en-US" smtClean="0"/>
              <a:t>‹#›</a:t>
            </a:fld>
            <a:endParaRPr lang="en-US"/>
          </a:p>
        </p:txBody>
      </p:sp>
    </p:spTree>
    <p:extLst>
      <p:ext uri="{BB962C8B-B14F-4D97-AF65-F5344CB8AC3E}">
        <p14:creationId xmlns:p14="http://schemas.microsoft.com/office/powerpoint/2010/main" val="28143032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2661D-4A7A-3746-AEAC-9182C4469022}" type="datetimeFigureOut">
              <a:rPr lang="en-US" smtClean="0"/>
              <a:t>11/27/18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379E6-3AC3-484A-AAE2-8AD3952EAE22}" type="slidenum">
              <a:rPr lang="en-US" smtClean="0"/>
              <a:t>‹#›</a:t>
            </a:fld>
            <a:endParaRPr lang="en-US"/>
          </a:p>
        </p:txBody>
      </p:sp>
    </p:spTree>
    <p:extLst>
      <p:ext uri="{BB962C8B-B14F-4D97-AF65-F5344CB8AC3E}">
        <p14:creationId xmlns:p14="http://schemas.microsoft.com/office/powerpoint/2010/main" val="4066068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jpg"/><Relationship Id="rId7" Type="http://schemas.openxmlformats.org/officeDocument/2006/relationships/image" Target="../media/image15.jpg"/><Relationship Id="rId8" Type="http://schemas.openxmlformats.org/officeDocument/2006/relationships/image" Target="../media/image16.jpg"/><Relationship Id="rId9" Type="http://schemas.openxmlformats.org/officeDocument/2006/relationships/image" Target="../media/image17.jpg"/><Relationship Id="rId10" Type="http://schemas.openxmlformats.org/officeDocument/2006/relationships/image" Target="../media/image18.jpg"/><Relationship Id="rId11"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3" Type="http://schemas.openxmlformats.org/officeDocument/2006/relationships/image" Target="../media/image44.gif"/><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jpg"/></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5"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1.jpg"/></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8.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2.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4" Type="http://schemas.openxmlformats.org/officeDocument/2006/relationships/image" Target="../media/image75.png"/><Relationship Id="rId5" Type="http://schemas.openxmlformats.org/officeDocument/2006/relationships/image" Target="../media/image76.jpg"/><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78.xml.rels><?xml version="1.0" encoding="UTF-8" standalone="yes"?>
<Relationships xmlns="http://schemas.openxmlformats.org/package/2006/relationships"><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0.jpg"/><Relationship Id="rId1" Type="http://schemas.openxmlformats.org/officeDocument/2006/relationships/slideLayout" Target="../slideLayouts/slideLayout2.xml"/><Relationship Id="rId2" Type="http://schemas.openxmlformats.org/officeDocument/2006/relationships/image" Target="../media/image77.jpg"/></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5" Type="http://schemas.openxmlformats.org/officeDocument/2006/relationships/image" Target="../media/image83.jpg"/><Relationship Id="rId6" Type="http://schemas.openxmlformats.org/officeDocument/2006/relationships/image" Target="../media/image84.jpg"/><Relationship Id="rId7" Type="http://schemas.openxmlformats.org/officeDocument/2006/relationships/image" Target="../media/image85.jp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80.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g"/><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79616"/>
            <a:ext cx="8140700" cy="1676484"/>
          </a:xfrm>
        </p:spPr>
        <p:txBody>
          <a:bodyPr>
            <a:normAutofit/>
          </a:bodyPr>
          <a:lstStyle/>
          <a:p>
            <a:r>
              <a:rPr lang="en-US" b="1" dirty="0" smtClean="0"/>
              <a:t>Is Glyphosate the ‘Safe’ Chemical that’s Making Us All Sick?</a:t>
            </a:r>
            <a:endParaRPr lang="en-US" b="1" dirty="0"/>
          </a:p>
        </p:txBody>
      </p:sp>
      <p:sp>
        <p:nvSpPr>
          <p:cNvPr id="3" name="Subtitle 2"/>
          <p:cNvSpPr>
            <a:spLocks noGrp="1"/>
          </p:cNvSpPr>
          <p:nvPr>
            <p:ph type="subTitle" idx="1"/>
          </p:nvPr>
        </p:nvSpPr>
        <p:spPr>
          <a:xfrm>
            <a:off x="1371600" y="4648200"/>
            <a:ext cx="6400800" cy="1752600"/>
          </a:xfrm>
        </p:spPr>
        <p:txBody>
          <a:bodyPr/>
          <a:lstStyle/>
          <a:p>
            <a:r>
              <a:rPr lang="en-US" dirty="0" smtClean="0">
                <a:solidFill>
                  <a:schemeClr val="tx1"/>
                </a:solidFill>
              </a:rPr>
              <a:t>Stephanie Seneff</a:t>
            </a:r>
          </a:p>
          <a:p>
            <a:r>
              <a:rPr lang="en-US" dirty="0" smtClean="0">
                <a:solidFill>
                  <a:schemeClr val="tx1"/>
                </a:solidFill>
              </a:rPr>
              <a:t> MIT CSAIL</a:t>
            </a:r>
          </a:p>
          <a:p>
            <a:r>
              <a:rPr lang="en-US" dirty="0" smtClean="0">
                <a:solidFill>
                  <a:schemeClr val="tx1"/>
                </a:solidFill>
              </a:rPr>
              <a:t>Friday Nov. 30, 2018 </a:t>
            </a:r>
          </a:p>
          <a:p>
            <a:endParaRPr lang="en-US" dirty="0">
              <a:solidFill>
                <a:schemeClr val="tx1"/>
              </a:solidFill>
            </a:endParaRPr>
          </a:p>
        </p:txBody>
      </p:sp>
      <p:pic>
        <p:nvPicPr>
          <p:cNvPr id="4" name="Picture 3"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328728"/>
            <a:ext cx="6739467" cy="2087363"/>
          </a:xfrm>
          <a:prstGeom prst="rect">
            <a:avLst/>
          </a:prstGeom>
        </p:spPr>
      </p:pic>
    </p:spTree>
    <p:extLst>
      <p:ext uri="{BB962C8B-B14F-4D97-AF65-F5344CB8AC3E}">
        <p14:creationId xmlns:p14="http://schemas.microsoft.com/office/powerpoint/2010/main" val="31262475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1143000"/>
          </a:xfrm>
        </p:spPr>
        <p:txBody>
          <a:bodyPr/>
          <a:lstStyle/>
          <a:p>
            <a:r>
              <a:rPr lang="en-US" b="1" dirty="0" err="1" smtClean="0"/>
              <a:t>Shikimate</a:t>
            </a:r>
            <a:r>
              <a:rPr lang="en-US" b="1" dirty="0" smtClean="0"/>
              <a:t> Pathway Disruption</a:t>
            </a:r>
            <a:endParaRPr lang="en-US" b="1" dirty="0"/>
          </a:p>
        </p:txBody>
      </p:sp>
      <p:sp>
        <p:nvSpPr>
          <p:cNvPr id="4" name="TextBox 3"/>
          <p:cNvSpPr txBox="1"/>
          <p:nvPr/>
        </p:nvSpPr>
        <p:spPr>
          <a:xfrm>
            <a:off x="1774061" y="1998131"/>
            <a:ext cx="1801695"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a:t>shikimate</a:t>
            </a:r>
            <a:endParaRPr lang="en-US" dirty="0"/>
          </a:p>
        </p:txBody>
      </p:sp>
      <p:sp>
        <p:nvSpPr>
          <p:cNvPr id="6" name="TextBox 5"/>
          <p:cNvSpPr txBox="1"/>
          <p:nvPr/>
        </p:nvSpPr>
        <p:spPr>
          <a:xfrm>
            <a:off x="1625577" y="3877730"/>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chorismate</a:t>
            </a:r>
            <a:endParaRPr lang="en-US" dirty="0"/>
          </a:p>
        </p:txBody>
      </p:sp>
      <p:sp>
        <p:nvSpPr>
          <p:cNvPr id="7" name="TextBox 6"/>
          <p:cNvSpPr txBox="1"/>
          <p:nvPr/>
        </p:nvSpPr>
        <p:spPr>
          <a:xfrm>
            <a:off x="4843993" y="1169309"/>
            <a:ext cx="2962262" cy="1569660"/>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smtClean="0"/>
              <a:t>Phenylalanine, tryptophan, tyrosine</a:t>
            </a:r>
            <a:endParaRPr lang="en-US" dirty="0"/>
          </a:p>
        </p:txBody>
      </p:sp>
      <p:sp>
        <p:nvSpPr>
          <p:cNvPr id="8" name="TextBox 7"/>
          <p:cNvSpPr txBox="1"/>
          <p:nvPr/>
        </p:nvSpPr>
        <p:spPr>
          <a:xfrm>
            <a:off x="5275793" y="5317066"/>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err="1" smtClean="0"/>
              <a:t>folate</a:t>
            </a:r>
            <a:endParaRPr lang="en-US" dirty="0"/>
          </a:p>
        </p:txBody>
      </p:sp>
      <p:sp>
        <p:nvSpPr>
          <p:cNvPr id="9" name="TextBox 8"/>
          <p:cNvSpPr txBox="1"/>
          <p:nvPr/>
        </p:nvSpPr>
        <p:spPr>
          <a:xfrm>
            <a:off x="5275793" y="4221208"/>
            <a:ext cx="2098662" cy="584776"/>
          </a:xfrm>
          <a:prstGeom prst="rect">
            <a:avLst/>
          </a:prstGeom>
          <a:solidFill>
            <a:srgbClr val="FFF9A2"/>
          </a:solidFill>
          <a:ln>
            <a:solidFill>
              <a:schemeClr val="tx1"/>
            </a:solidFill>
          </a:ln>
        </p:spPr>
        <p:txBody>
          <a:bodyPr wrap="square" rtlCol="0">
            <a:spAutoFit/>
          </a:bodyPr>
          <a:lstStyle>
            <a:defPPr>
              <a:defRPr lang="en-US"/>
            </a:defPPr>
            <a:lvl1pPr algn="ctr">
              <a:defRPr sz="3200"/>
            </a:lvl1pPr>
          </a:lstStyle>
          <a:p>
            <a:r>
              <a:rPr lang="en-US" dirty="0"/>
              <a:t>v</a:t>
            </a:r>
            <a:r>
              <a:rPr lang="en-US" dirty="0" smtClean="0"/>
              <a:t>itamin K</a:t>
            </a:r>
            <a:endParaRPr lang="en-US" dirty="0"/>
          </a:p>
        </p:txBody>
      </p:sp>
      <p:cxnSp>
        <p:nvCxnSpPr>
          <p:cNvPr id="11" name="Straight Arrow Connector 10"/>
          <p:cNvCxnSpPr>
            <a:stCxn id="4" idx="2"/>
            <a:endCxn id="6" idx="0"/>
          </p:cNvCxnSpPr>
          <p:nvPr/>
        </p:nvCxnSpPr>
        <p:spPr>
          <a:xfrm flipH="1">
            <a:off x="2674908" y="2582907"/>
            <a:ext cx="1" cy="1294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6" idx="3"/>
          </p:cNvCxnSpPr>
          <p:nvPr/>
        </p:nvCxnSpPr>
        <p:spPr>
          <a:xfrm flipV="1">
            <a:off x="3724239" y="2218267"/>
            <a:ext cx="1119754" cy="19518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6" idx="3"/>
            <a:endCxn id="9" idx="1"/>
          </p:cNvCxnSpPr>
          <p:nvPr/>
        </p:nvCxnSpPr>
        <p:spPr>
          <a:xfrm>
            <a:off x="3724239" y="4170118"/>
            <a:ext cx="1551554" cy="3434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6" idx="3"/>
            <a:endCxn id="8" idx="1"/>
          </p:cNvCxnSpPr>
          <p:nvPr/>
        </p:nvCxnSpPr>
        <p:spPr>
          <a:xfrm>
            <a:off x="3724239" y="4170118"/>
            <a:ext cx="1551554" cy="1439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0" y="2798855"/>
            <a:ext cx="2937375" cy="596280"/>
            <a:chOff x="0" y="2798855"/>
            <a:chExt cx="2937375" cy="596280"/>
          </a:xfrm>
        </p:grpSpPr>
        <p:sp>
          <p:nvSpPr>
            <p:cNvPr id="18" name="TextBox 17"/>
            <p:cNvSpPr txBox="1"/>
            <p:nvPr/>
          </p:nvSpPr>
          <p:spPr>
            <a:xfrm>
              <a:off x="0" y="2798855"/>
              <a:ext cx="1834156" cy="523220"/>
            </a:xfrm>
            <a:prstGeom prst="rect">
              <a:avLst/>
            </a:prstGeom>
            <a:noFill/>
          </p:spPr>
          <p:txBody>
            <a:bodyPr wrap="none" rtlCol="0">
              <a:spAutoFit/>
            </a:bodyPr>
            <a:lstStyle/>
            <a:p>
              <a:r>
                <a:rPr lang="en-US" sz="2800" dirty="0" smtClean="0"/>
                <a:t>Glyphosate</a:t>
              </a:r>
              <a:endParaRPr lang="en-US" sz="2800" dirty="0"/>
            </a:p>
          </p:txBody>
        </p:sp>
        <p:pic>
          <p:nvPicPr>
            <p:cNvPr id="19" name="Picture 18" descr="blo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443" y="2870203"/>
              <a:ext cx="524932" cy="524932"/>
            </a:xfrm>
            <a:prstGeom prst="rect">
              <a:avLst/>
            </a:prstGeom>
          </p:spPr>
        </p:pic>
        <p:sp>
          <p:nvSpPr>
            <p:cNvPr id="23" name="Right Arrow 22"/>
            <p:cNvSpPr/>
            <p:nvPr/>
          </p:nvSpPr>
          <p:spPr>
            <a:xfrm>
              <a:off x="1800290" y="2870203"/>
              <a:ext cx="578287" cy="468805"/>
            </a:xfrm>
            <a:prstGeom prst="rightArrow">
              <a:avLst>
                <a:gd name="adj1" fmla="val 57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itle 1"/>
          <p:cNvSpPr txBox="1">
            <a:spLocks/>
          </p:cNvSpPr>
          <p:nvPr/>
        </p:nvSpPr>
        <p:spPr>
          <a:xfrm>
            <a:off x="4864100" y="2751496"/>
            <a:ext cx="3898900" cy="760157"/>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buFont typeface="Wingdings" charset="0"/>
              <a:buChar char="à"/>
            </a:pPr>
            <a:r>
              <a:rPr lang="en-US" sz="2800" dirty="0" smtClean="0">
                <a:sym typeface="Wingdings"/>
              </a:rPr>
              <a:t>Neurotransmitters, </a:t>
            </a:r>
          </a:p>
          <a:p>
            <a:r>
              <a:rPr lang="en-US" sz="2800" dirty="0" smtClean="0">
                <a:sym typeface="Wingdings"/>
              </a:rPr>
              <a:t>thyroid hormone</a:t>
            </a:r>
            <a:endParaRPr lang="en-US" sz="2800" dirty="0" smtClean="0"/>
          </a:p>
        </p:txBody>
      </p:sp>
    </p:spTree>
    <p:extLst>
      <p:ext uri="{BB962C8B-B14F-4D97-AF65-F5344CB8AC3E}">
        <p14:creationId xmlns:p14="http://schemas.microsoft.com/office/powerpoint/2010/main" val="53232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Glyphosate vs. Other Pesticides: Usage in the United States</a:t>
            </a:r>
            <a:r>
              <a:rPr lang="en-US" b="1" dirty="0" smtClean="0">
                <a:solidFill>
                  <a:srgbClr val="FF0000"/>
                </a:solidFill>
              </a:rPr>
              <a:t>*</a:t>
            </a:r>
            <a:endParaRPr lang="en-US" b="1" dirty="0">
              <a:solidFill>
                <a:srgbClr val="FF0000"/>
              </a:solidFill>
            </a:endParaRPr>
          </a:p>
        </p:txBody>
      </p:sp>
      <p:pic>
        <p:nvPicPr>
          <p:cNvPr id="4" name="Content Placeholder 3" descr="glyphosate_percentage.png"/>
          <p:cNvPicPr>
            <a:picLocks noGrp="1" noChangeAspect="1"/>
          </p:cNvPicPr>
          <p:nvPr>
            <p:ph idx="1"/>
          </p:nvPr>
        </p:nvPicPr>
        <p:blipFill>
          <a:blip r:embed="rId2">
            <a:extLst>
              <a:ext uri="{28A0092B-C50C-407E-A947-70E740481C1C}">
                <a14:useLocalDpi xmlns:a14="http://schemas.microsoft.com/office/drawing/2010/main" val="0"/>
              </a:ext>
            </a:extLst>
          </a:blip>
          <a:srcRect l="-18111" r="-18111"/>
          <a:stretch>
            <a:fillRect/>
          </a:stretch>
        </p:blipFill>
        <p:spPr>
          <a:xfrm>
            <a:off x="-423333" y="1189566"/>
            <a:ext cx="10013600" cy="5507094"/>
          </a:xfrm>
        </p:spPr>
      </p:pic>
      <p:sp>
        <p:nvSpPr>
          <p:cNvPr id="5" name="TextBox 4"/>
          <p:cNvSpPr txBox="1"/>
          <p:nvPr/>
        </p:nvSpPr>
        <p:spPr>
          <a:xfrm>
            <a:off x="2090122" y="6458786"/>
            <a:ext cx="6596678" cy="369332"/>
          </a:xfrm>
          <a:prstGeom prst="rect">
            <a:avLst/>
          </a:prstGeom>
          <a:noFill/>
        </p:spPr>
        <p:txBody>
          <a:bodyPr wrap="none" rtlCol="0">
            <a:spAutoFit/>
          </a:bodyPr>
          <a:lstStyle/>
          <a:p>
            <a:r>
              <a:rPr lang="en-US" dirty="0">
                <a:solidFill>
                  <a:srgbClr val="FF0000"/>
                </a:solidFill>
              </a:rPr>
              <a:t>*</a:t>
            </a:r>
            <a:r>
              <a:rPr lang="en-US" dirty="0"/>
              <a:t>http://</a:t>
            </a:r>
            <a:r>
              <a:rPr lang="en-US" dirty="0" err="1"/>
              <a:t>sustainablepulse.com</a:t>
            </a:r>
            <a:r>
              <a:rPr lang="en-US" dirty="0"/>
              <a:t>/</a:t>
            </a:r>
            <a:r>
              <a:rPr lang="en-US" dirty="0" err="1"/>
              <a:t>wp</a:t>
            </a:r>
            <a:r>
              <a:rPr lang="en-US" dirty="0"/>
              <a:t>-content/uploads/GMO-</a:t>
            </a:r>
            <a:r>
              <a:rPr lang="en-US" dirty="0" err="1"/>
              <a:t>health.pdf</a:t>
            </a:r>
            <a:endParaRPr lang="en-US" dirty="0"/>
          </a:p>
        </p:txBody>
      </p:sp>
      <p:sp>
        <p:nvSpPr>
          <p:cNvPr id="7" name="Freeform 6"/>
          <p:cNvSpPr/>
          <p:nvPr/>
        </p:nvSpPr>
        <p:spPr>
          <a:xfrm>
            <a:off x="4273176" y="2868706"/>
            <a:ext cx="1344706" cy="657412"/>
          </a:xfrm>
          <a:custGeom>
            <a:avLst/>
            <a:gdLst>
              <a:gd name="connsiteX0" fmla="*/ 0 w 1344706"/>
              <a:gd name="connsiteY0" fmla="*/ 0 h 657412"/>
              <a:gd name="connsiteX1" fmla="*/ 1060824 w 1344706"/>
              <a:gd name="connsiteY1" fmla="*/ 343647 h 657412"/>
              <a:gd name="connsiteX2" fmla="*/ 1344706 w 1344706"/>
              <a:gd name="connsiteY2" fmla="*/ 657412 h 657412"/>
            </a:gdLst>
            <a:ahLst/>
            <a:cxnLst>
              <a:cxn ang="0">
                <a:pos x="connsiteX0" y="connsiteY0"/>
              </a:cxn>
              <a:cxn ang="0">
                <a:pos x="connsiteX1" y="connsiteY1"/>
              </a:cxn>
              <a:cxn ang="0">
                <a:pos x="connsiteX2" y="connsiteY2"/>
              </a:cxn>
            </a:cxnLst>
            <a:rect l="l" t="t" r="r" b="b"/>
            <a:pathLst>
              <a:path w="1344706" h="657412">
                <a:moveTo>
                  <a:pt x="0" y="0"/>
                </a:moveTo>
                <a:cubicBezTo>
                  <a:pt x="418353" y="117039"/>
                  <a:pt x="836706" y="234078"/>
                  <a:pt x="1060824" y="343647"/>
                </a:cubicBezTo>
                <a:cubicBezTo>
                  <a:pt x="1284942" y="453216"/>
                  <a:pt x="1344706" y="657412"/>
                  <a:pt x="1344706" y="657412"/>
                </a:cubicBezTo>
              </a:path>
            </a:pathLst>
          </a:cu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3570941" y="2413755"/>
            <a:ext cx="1598515" cy="461665"/>
          </a:xfrm>
          <a:prstGeom prst="rect">
            <a:avLst/>
          </a:prstGeom>
          <a:solidFill>
            <a:srgbClr val="FFF9A2"/>
          </a:solidFill>
          <a:ln>
            <a:solidFill>
              <a:schemeClr val="tx1"/>
            </a:solidFill>
          </a:ln>
        </p:spPr>
        <p:txBody>
          <a:bodyPr wrap="none" rtlCol="0">
            <a:spAutoFit/>
          </a:bodyPr>
          <a:lstStyle/>
          <a:p>
            <a:r>
              <a:rPr lang="en-US" sz="2400" dirty="0" smtClean="0"/>
              <a:t>Glyphosate</a:t>
            </a:r>
            <a:endParaRPr lang="en-US" sz="2400" dirty="0"/>
          </a:p>
        </p:txBody>
      </p:sp>
    </p:spTree>
    <p:extLst>
      <p:ext uri="{BB962C8B-B14F-4D97-AF65-F5344CB8AC3E}">
        <p14:creationId xmlns:p14="http://schemas.microsoft.com/office/powerpoint/2010/main" val="42555555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274638"/>
            <a:ext cx="8703733" cy="1143000"/>
          </a:xfrm>
        </p:spPr>
        <p:txBody>
          <a:bodyPr>
            <a:normAutofit fontScale="90000"/>
          </a:bodyPr>
          <a:lstStyle/>
          <a:p>
            <a:r>
              <a:rPr lang="en-US" b="1" dirty="0" smtClean="0"/>
              <a:t>Environmental Working Group Results</a:t>
            </a:r>
            <a:r>
              <a:rPr lang="en-US" b="1" dirty="0" smtClean="0">
                <a:solidFill>
                  <a:srgbClr val="FF0000"/>
                </a:solidFill>
              </a:rPr>
              <a:t>*</a:t>
            </a:r>
            <a:endParaRPr lang="en-US" b="1" dirty="0">
              <a:solidFill>
                <a:srgbClr val="FF0000"/>
              </a:solidFill>
            </a:endParaRPr>
          </a:p>
        </p:txBody>
      </p:sp>
      <p:pic>
        <p:nvPicPr>
          <p:cNvPr id="4" name="Content Placeholder 3" descr="cheerios.jpe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0" y="1430870"/>
            <a:ext cx="8686800" cy="4777405"/>
          </a:xfrm>
        </p:spPr>
      </p:pic>
      <p:sp>
        <p:nvSpPr>
          <p:cNvPr id="3" name="TextBox 2"/>
          <p:cNvSpPr txBox="1"/>
          <p:nvPr/>
        </p:nvSpPr>
        <p:spPr>
          <a:xfrm>
            <a:off x="1378211" y="6371343"/>
            <a:ext cx="6750566" cy="461665"/>
          </a:xfrm>
          <a:prstGeom prst="rect">
            <a:avLst/>
          </a:prstGeom>
          <a:noFill/>
        </p:spPr>
        <p:txBody>
          <a:bodyPr wrap="none" rtlCol="0">
            <a:spAutoFit/>
          </a:bodyPr>
          <a:lstStyle/>
          <a:p>
            <a:r>
              <a:rPr lang="en-US" sz="2400" dirty="0">
                <a:solidFill>
                  <a:srgbClr val="FF0000"/>
                </a:solidFill>
              </a:rPr>
              <a:t>*</a:t>
            </a:r>
            <a:r>
              <a:rPr lang="en-US" sz="2400" dirty="0" err="1" smtClean="0"/>
              <a:t>www.ewg.org</a:t>
            </a:r>
            <a:r>
              <a:rPr lang="en-US" sz="2400" dirty="0"/>
              <a:t>/</a:t>
            </a:r>
            <a:r>
              <a:rPr lang="en-US" sz="2400" dirty="0" err="1"/>
              <a:t>childrenshealth</a:t>
            </a:r>
            <a:r>
              <a:rPr lang="en-US" sz="2400" dirty="0"/>
              <a:t>/</a:t>
            </a:r>
            <a:r>
              <a:rPr lang="en-US" sz="2400" dirty="0" err="1"/>
              <a:t>glyphosateincereal</a:t>
            </a:r>
            <a:r>
              <a:rPr lang="en-US" sz="2400" dirty="0"/>
              <a:t>/</a:t>
            </a:r>
          </a:p>
        </p:txBody>
      </p:sp>
    </p:spTree>
    <p:extLst>
      <p:ext uri="{BB962C8B-B14F-4D97-AF65-F5344CB8AC3E}">
        <p14:creationId xmlns:p14="http://schemas.microsoft.com/office/powerpoint/2010/main" val="16775883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i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059" y="3945466"/>
            <a:ext cx="1802839" cy="2703776"/>
          </a:xfrm>
          <a:prstGeom prst="rect">
            <a:avLst/>
          </a:prstGeom>
        </p:spPr>
      </p:pic>
      <p:pic>
        <p:nvPicPr>
          <p:cNvPr id="9" name="Picture 8" descr="soysau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55" y="3953933"/>
            <a:ext cx="2404533" cy="2404533"/>
          </a:xfrm>
          <a:prstGeom prst="rect">
            <a:avLst/>
          </a:prstGeom>
        </p:spPr>
      </p:pic>
      <p:pic>
        <p:nvPicPr>
          <p:cNvPr id="4" name="Picture 3" descr="be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50666" y="4267200"/>
            <a:ext cx="1380780" cy="2363451"/>
          </a:xfrm>
          <a:prstGeom prst="rect">
            <a:avLst/>
          </a:prstGeom>
        </p:spPr>
      </p:pic>
      <p:pic>
        <p:nvPicPr>
          <p:cNvPr id="5" name="Picture 4" descr="cheerio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3146" y="931862"/>
            <a:ext cx="3284538" cy="3284538"/>
          </a:xfrm>
          <a:prstGeom prst="rect">
            <a:avLst/>
          </a:prstGeom>
        </p:spPr>
      </p:pic>
      <p:pic>
        <p:nvPicPr>
          <p:cNvPr id="6" name="Picture 5" descr="goldfish_cracker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5" y="2271559"/>
            <a:ext cx="2658532" cy="1816664"/>
          </a:xfrm>
          <a:prstGeom prst="rect">
            <a:avLst/>
          </a:prstGeom>
        </p:spPr>
      </p:pic>
      <p:pic>
        <p:nvPicPr>
          <p:cNvPr id="7" name="Picture 6" descr="hummu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2473" y="4413250"/>
            <a:ext cx="2588684" cy="2588684"/>
          </a:xfrm>
          <a:prstGeom prst="rect">
            <a:avLst/>
          </a:prstGeom>
        </p:spPr>
      </p:pic>
      <p:pic>
        <p:nvPicPr>
          <p:cNvPr id="10" name="Picture 9" descr="oreo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347" y="2959134"/>
            <a:ext cx="1621367" cy="986332"/>
          </a:xfrm>
          <a:prstGeom prst="rect">
            <a:avLst/>
          </a:prstGeom>
        </p:spPr>
      </p:pic>
      <p:pic>
        <p:nvPicPr>
          <p:cNvPr id="11" name="Picture 10" descr="honey.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1557" y="1417638"/>
            <a:ext cx="2349670" cy="1762253"/>
          </a:xfrm>
          <a:prstGeom prst="rect">
            <a:avLst/>
          </a:prstGeom>
        </p:spPr>
      </p:pic>
      <p:pic>
        <p:nvPicPr>
          <p:cNvPr id="12" name="Picture 11" descr="granola_bars.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712" y="812801"/>
            <a:ext cx="2713567" cy="1770280"/>
          </a:xfrm>
          <a:prstGeom prst="rect">
            <a:avLst/>
          </a:prstGeom>
        </p:spPr>
      </p:pic>
      <p:sp>
        <p:nvSpPr>
          <p:cNvPr id="2" name="Title 1"/>
          <p:cNvSpPr>
            <a:spLocks noGrp="1"/>
          </p:cNvSpPr>
          <p:nvPr>
            <p:ph type="title"/>
          </p:nvPr>
        </p:nvSpPr>
        <p:spPr>
          <a:xfrm>
            <a:off x="635712" y="54504"/>
            <a:ext cx="8229600" cy="1143000"/>
          </a:xfrm>
        </p:spPr>
        <p:txBody>
          <a:bodyPr>
            <a:normAutofit fontScale="90000"/>
          </a:bodyPr>
          <a:lstStyle/>
          <a:p>
            <a:r>
              <a:rPr lang="en-US" b="1" dirty="0" smtClean="0"/>
              <a:t>Some Foods Containing Glyphosate</a:t>
            </a:r>
            <a:endParaRPr lang="en-US" b="1" dirty="0"/>
          </a:p>
        </p:txBody>
      </p:sp>
    </p:spTree>
    <p:extLst>
      <p:ext uri="{BB962C8B-B14F-4D97-AF65-F5344CB8AC3E}">
        <p14:creationId xmlns:p14="http://schemas.microsoft.com/office/powerpoint/2010/main" val="1100513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Paper Showing Strong Correlations between Glyphosate Usage</a:t>
            </a:r>
            <a:br>
              <a:rPr lang="en-US" b="1" dirty="0" smtClean="0"/>
            </a:br>
            <a:r>
              <a:rPr lang="en-US" b="1" dirty="0" smtClean="0"/>
              <a:t> and Chronic Disease</a:t>
            </a:r>
            <a:endParaRPr lang="en-US" b="1" dirty="0"/>
          </a:p>
        </p:txBody>
      </p:sp>
      <p:pic>
        <p:nvPicPr>
          <p:cNvPr id="7" name="Picture 6" descr="Nancys_pap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9144000" cy="3385279"/>
          </a:xfrm>
          <a:prstGeom prst="rect">
            <a:avLst/>
          </a:prstGeom>
        </p:spPr>
      </p:pic>
    </p:spTree>
    <p:extLst>
      <p:ext uri="{BB962C8B-B14F-4D97-AF65-F5344CB8AC3E}">
        <p14:creationId xmlns:p14="http://schemas.microsoft.com/office/powerpoint/2010/main" val="6733000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972" y="254005"/>
            <a:ext cx="4102144" cy="3132666"/>
          </a:xfrm>
          <a:prstGeom prst="rect">
            <a:avLst/>
          </a:prstGeom>
        </p:spPr>
      </p:pic>
      <p:pic>
        <p:nvPicPr>
          <p:cNvPr id="6" name="Picture 5" descr="bladder_canc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Tree>
    <p:extLst>
      <p:ext uri="{BB962C8B-B14F-4D97-AF65-F5344CB8AC3E}">
        <p14:creationId xmlns:p14="http://schemas.microsoft.com/office/powerpoint/2010/main" val="39367094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13588"/>
            <a:ext cx="8229600" cy="365125"/>
          </a:xfrm>
          <a:prstGeom prst="rect">
            <a:avLst/>
          </a:prstGeom>
        </p:spPr>
        <p:txBody>
          <a:bodyPr/>
          <a:lstStyle/>
          <a:p>
            <a:pPr algn="r"/>
            <a:r>
              <a:rPr lang="en-US" smtClean="0"/>
              <a:t>Environmental Medicine Training || Copyright © 2014 Progressive Medical Education. All Rights Reserved.</a:t>
            </a:r>
            <a:endParaRPr lang="en-US" dirty="0"/>
          </a:p>
        </p:txBody>
      </p:sp>
      <p:pic>
        <p:nvPicPr>
          <p:cNvPr id="5" name="Picture 4" descr="diabe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9936" y="254005"/>
            <a:ext cx="4102144" cy="3132666"/>
          </a:xfrm>
          <a:prstGeom prst="rect">
            <a:avLst/>
          </a:prstGeom>
        </p:spPr>
      </p:pic>
      <p:pic>
        <p:nvPicPr>
          <p:cNvPr id="6" name="Picture 5" descr="bladder_canc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193" y="3738980"/>
            <a:ext cx="4300887" cy="2908467"/>
          </a:xfrm>
          <a:prstGeom prst="rect">
            <a:avLst/>
          </a:prstGeom>
        </p:spPr>
      </p:pic>
      <p:pic>
        <p:nvPicPr>
          <p:cNvPr id="7" name="Picture 6" descr="thyroid_canc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475"/>
            <a:ext cx="4412606" cy="3036196"/>
          </a:xfrm>
          <a:prstGeom prst="rect">
            <a:avLst/>
          </a:prstGeom>
        </p:spPr>
      </p:pic>
      <p:pic>
        <p:nvPicPr>
          <p:cNvPr id="8" name="Picture 7" descr="renal_disea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74" y="3722048"/>
            <a:ext cx="3955019" cy="2956665"/>
          </a:xfrm>
          <a:prstGeom prst="rect">
            <a:avLst/>
          </a:prstGeom>
        </p:spPr>
      </p:pic>
      <p:sp>
        <p:nvSpPr>
          <p:cNvPr id="9" name="TextBox 8"/>
          <p:cNvSpPr txBox="1"/>
          <p:nvPr/>
        </p:nvSpPr>
        <p:spPr>
          <a:xfrm>
            <a:off x="714446" y="1606034"/>
            <a:ext cx="1573944" cy="369332"/>
          </a:xfrm>
          <a:prstGeom prst="rect">
            <a:avLst/>
          </a:prstGeom>
          <a:solidFill>
            <a:srgbClr val="F2EFC9"/>
          </a:solidFill>
          <a:ln>
            <a:solidFill>
              <a:schemeClr val="tx1"/>
            </a:solidFill>
          </a:ln>
        </p:spPr>
        <p:txBody>
          <a:bodyPr wrap="none" rtlCol="0">
            <a:spAutoFit/>
          </a:bodyPr>
          <a:lstStyle/>
          <a:p>
            <a:r>
              <a:rPr lang="en-US" dirty="0" smtClean="0"/>
              <a:t>Thyroid cancer</a:t>
            </a:r>
            <a:endParaRPr lang="en-US" dirty="0"/>
          </a:p>
        </p:txBody>
      </p:sp>
      <p:sp>
        <p:nvSpPr>
          <p:cNvPr id="10" name="TextBox 9"/>
          <p:cNvSpPr txBox="1"/>
          <p:nvPr/>
        </p:nvSpPr>
        <p:spPr>
          <a:xfrm>
            <a:off x="5715000" y="1580634"/>
            <a:ext cx="1008810" cy="369332"/>
          </a:xfrm>
          <a:prstGeom prst="rect">
            <a:avLst/>
          </a:prstGeom>
          <a:solidFill>
            <a:srgbClr val="F2EFC9"/>
          </a:solidFill>
          <a:ln>
            <a:solidFill>
              <a:schemeClr val="tx1"/>
            </a:solidFill>
          </a:ln>
        </p:spPr>
        <p:txBody>
          <a:bodyPr wrap="none" rtlCol="0">
            <a:spAutoFit/>
          </a:bodyPr>
          <a:lstStyle/>
          <a:p>
            <a:r>
              <a:rPr lang="en-US" dirty="0" smtClean="0"/>
              <a:t>Diabetes</a:t>
            </a:r>
            <a:endParaRPr lang="en-US" dirty="0"/>
          </a:p>
        </p:txBody>
      </p:sp>
      <p:sp>
        <p:nvSpPr>
          <p:cNvPr id="11" name="TextBox 10"/>
          <p:cNvSpPr txBox="1"/>
          <p:nvPr/>
        </p:nvSpPr>
        <p:spPr>
          <a:xfrm>
            <a:off x="5384800" y="4742934"/>
            <a:ext cx="1694883" cy="646331"/>
          </a:xfrm>
          <a:prstGeom prst="rect">
            <a:avLst/>
          </a:prstGeom>
          <a:solidFill>
            <a:srgbClr val="F2EFC9"/>
          </a:solidFill>
          <a:ln>
            <a:solidFill>
              <a:schemeClr val="tx1"/>
            </a:solidFill>
          </a:ln>
        </p:spPr>
        <p:txBody>
          <a:bodyPr wrap="none" rtlCol="0">
            <a:spAutoFit/>
          </a:bodyPr>
          <a:lstStyle/>
          <a:p>
            <a:r>
              <a:rPr lang="en-US" dirty="0" smtClean="0"/>
              <a:t>Urinary/bladder </a:t>
            </a:r>
          </a:p>
          <a:p>
            <a:r>
              <a:rPr lang="en-US" dirty="0" smtClean="0"/>
              <a:t>cancer</a:t>
            </a:r>
            <a:endParaRPr lang="en-US" dirty="0"/>
          </a:p>
        </p:txBody>
      </p:sp>
      <p:sp>
        <p:nvSpPr>
          <p:cNvPr id="12" name="TextBox 11"/>
          <p:cNvSpPr txBox="1"/>
          <p:nvPr/>
        </p:nvSpPr>
        <p:spPr>
          <a:xfrm>
            <a:off x="876300" y="4768502"/>
            <a:ext cx="1412090" cy="646331"/>
          </a:xfrm>
          <a:prstGeom prst="rect">
            <a:avLst/>
          </a:prstGeom>
          <a:solidFill>
            <a:srgbClr val="F2EFC9"/>
          </a:solidFill>
          <a:ln>
            <a:solidFill>
              <a:schemeClr val="tx1"/>
            </a:solidFill>
          </a:ln>
        </p:spPr>
        <p:txBody>
          <a:bodyPr wrap="none" rtlCol="0">
            <a:spAutoFit/>
          </a:bodyPr>
          <a:lstStyle/>
          <a:p>
            <a:r>
              <a:rPr lang="en-US" dirty="0" smtClean="0"/>
              <a:t>End stage </a:t>
            </a:r>
          </a:p>
          <a:p>
            <a:r>
              <a:rPr lang="en-US" dirty="0" smtClean="0"/>
              <a:t>renal disease</a:t>
            </a:r>
            <a:endParaRPr lang="en-US" dirty="0"/>
          </a:p>
        </p:txBody>
      </p:sp>
      <p:sp>
        <p:nvSpPr>
          <p:cNvPr id="13" name="TextBox 12"/>
          <p:cNvSpPr txBox="1"/>
          <p:nvPr/>
        </p:nvSpPr>
        <p:spPr>
          <a:xfrm>
            <a:off x="1063028" y="2172231"/>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In 2015, WHO IARC declared glyphosate            a “</a:t>
            </a:r>
            <a:r>
              <a:rPr lang="en-US" sz="3200" dirty="0"/>
              <a:t>p</a:t>
            </a:r>
            <a:r>
              <a:rPr lang="en-US" sz="3200" dirty="0" smtClean="0"/>
              <a:t>robable carcinogen” </a:t>
            </a:r>
            <a:endParaRPr lang="en-US" sz="3200" dirty="0"/>
          </a:p>
        </p:txBody>
      </p:sp>
    </p:spTree>
    <p:extLst>
      <p:ext uri="{BB962C8B-B14F-4D97-AF65-F5344CB8AC3E}">
        <p14:creationId xmlns:p14="http://schemas.microsoft.com/office/powerpoint/2010/main" val="25768984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Quote from the Conclusion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“Although </a:t>
            </a:r>
            <a:r>
              <a:rPr lang="en-US" dirty="0"/>
              <a:t>correlation does not necessarily mean causation, when correlation coefficients of over 0.95 (with </a:t>
            </a:r>
            <a:r>
              <a:rPr lang="en-US" i="1" dirty="0"/>
              <a:t>p</a:t>
            </a:r>
            <a:r>
              <a:rPr lang="en-US" dirty="0"/>
              <a:t>-value significance levels less than 0.00001) are calculated for a list of diseases that can be directly linked to glyphosate, via its known biological effects, it would be imprudent not to consider causation as a plausible explanation</a:t>
            </a:r>
            <a:r>
              <a:rPr lang="en-US" dirty="0" smtClean="0"/>
              <a:t>.”</a:t>
            </a:r>
            <a:endParaRPr lang="en-US" dirty="0"/>
          </a:p>
          <a:p>
            <a:endParaRPr lang="en-US" dirty="0"/>
          </a:p>
        </p:txBody>
      </p:sp>
      <p:sp>
        <p:nvSpPr>
          <p:cNvPr id="5" name="TextBox 4"/>
          <p:cNvSpPr txBox="1"/>
          <p:nvPr/>
        </p:nvSpPr>
        <p:spPr>
          <a:xfrm>
            <a:off x="186267" y="5977467"/>
            <a:ext cx="6828737" cy="400110"/>
          </a:xfrm>
          <a:prstGeom prst="rect">
            <a:avLst/>
          </a:prstGeom>
          <a:noFill/>
        </p:spPr>
        <p:txBody>
          <a:bodyPr wrap="none" rtlCol="0">
            <a:spAutoFit/>
          </a:bodyPr>
          <a:lstStyle/>
          <a:p>
            <a:r>
              <a:rPr lang="en-US" sz="2000" dirty="0" smtClean="0">
                <a:solidFill>
                  <a:srgbClr val="FF0000"/>
                </a:solidFill>
              </a:rPr>
              <a:t>*</a:t>
            </a:r>
            <a:r>
              <a:rPr lang="en-US" sz="2000" dirty="0" smtClean="0"/>
              <a:t>NL Swanson et al. Journal of Organic Systems 9(2), 2014, p. 32, </a:t>
            </a:r>
            <a:endParaRPr lang="en-US" sz="2000" dirty="0"/>
          </a:p>
        </p:txBody>
      </p:sp>
    </p:spTree>
    <p:extLst>
      <p:ext uri="{BB962C8B-B14F-4D97-AF65-F5344CB8AC3E}">
        <p14:creationId xmlns:p14="http://schemas.microsoft.com/office/powerpoint/2010/main" val="31976545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eep_disor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95" y="188383"/>
            <a:ext cx="4671095" cy="3012017"/>
          </a:xfrm>
          <a:prstGeom prst="rect">
            <a:avLst/>
          </a:prstGeom>
        </p:spPr>
      </p:pic>
      <p:pic>
        <p:nvPicPr>
          <p:cNvPr id="5" name="Picture 4" descr="autis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523" y="234831"/>
            <a:ext cx="3558791" cy="2988733"/>
          </a:xfrm>
          <a:prstGeom prst="rect">
            <a:avLst/>
          </a:prstGeom>
        </p:spPr>
      </p:pic>
      <p:pic>
        <p:nvPicPr>
          <p:cNvPr id="6" name="Picture 5" descr="schizophreni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236" y="3312580"/>
            <a:ext cx="4808754" cy="3054351"/>
          </a:xfrm>
          <a:prstGeom prst="rect">
            <a:avLst/>
          </a:prstGeom>
        </p:spPr>
      </p:pic>
      <p:pic>
        <p:nvPicPr>
          <p:cNvPr id="7" name="Picture 6" descr="suici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925" y="3454397"/>
            <a:ext cx="3983860" cy="2768600"/>
          </a:xfrm>
          <a:prstGeom prst="rect">
            <a:avLst/>
          </a:prstGeom>
        </p:spPr>
      </p:pic>
      <p:sp>
        <p:nvSpPr>
          <p:cNvPr id="8" name="TextBox 7"/>
          <p:cNvSpPr txBox="1"/>
          <p:nvPr/>
        </p:nvSpPr>
        <p:spPr>
          <a:xfrm>
            <a:off x="2370667" y="6368534"/>
            <a:ext cx="6420748" cy="461665"/>
          </a:xfrm>
          <a:prstGeom prst="rect">
            <a:avLst/>
          </a:prstGeom>
          <a:noFill/>
        </p:spPr>
        <p:txBody>
          <a:bodyPr wrap="none" rtlCol="0">
            <a:spAutoFit/>
          </a:bodyPr>
          <a:lstStyle/>
          <a:p>
            <a:r>
              <a:rPr lang="en-US" sz="2400" dirty="0">
                <a:solidFill>
                  <a:srgbClr val="FF0000"/>
                </a:solidFill>
              </a:rPr>
              <a:t>*</a:t>
            </a:r>
            <a:r>
              <a:rPr lang="en-US" sz="2400" dirty="0"/>
              <a:t>Seneff et al. Agricultural Sciences 2015; 6: 42-70.</a:t>
            </a:r>
          </a:p>
        </p:txBody>
      </p:sp>
      <p:sp>
        <p:nvSpPr>
          <p:cNvPr id="9" name="TextBox 8"/>
          <p:cNvSpPr txBox="1"/>
          <p:nvPr/>
        </p:nvSpPr>
        <p:spPr>
          <a:xfrm>
            <a:off x="1540933" y="188383"/>
            <a:ext cx="2047105" cy="461665"/>
          </a:xfrm>
          <a:prstGeom prst="rect">
            <a:avLst/>
          </a:prstGeom>
          <a:solidFill>
            <a:schemeClr val="bg1"/>
          </a:solidFill>
        </p:spPr>
        <p:txBody>
          <a:bodyPr wrap="none" rtlCol="0">
            <a:spAutoFit/>
          </a:bodyPr>
          <a:lstStyle/>
          <a:p>
            <a:r>
              <a:rPr lang="en-US" sz="2400" b="1" dirty="0" smtClean="0"/>
              <a:t>Sleep Disorder</a:t>
            </a:r>
            <a:endParaRPr lang="en-US" sz="2400" b="1" dirty="0"/>
          </a:p>
        </p:txBody>
      </p:sp>
      <p:sp>
        <p:nvSpPr>
          <p:cNvPr id="10" name="TextBox 9"/>
          <p:cNvSpPr txBox="1"/>
          <p:nvPr/>
        </p:nvSpPr>
        <p:spPr>
          <a:xfrm>
            <a:off x="6167635" y="0"/>
            <a:ext cx="1089661" cy="461665"/>
          </a:xfrm>
          <a:prstGeom prst="rect">
            <a:avLst/>
          </a:prstGeom>
          <a:solidFill>
            <a:schemeClr val="bg1"/>
          </a:solidFill>
        </p:spPr>
        <p:txBody>
          <a:bodyPr wrap="none" rtlCol="0">
            <a:spAutoFit/>
          </a:bodyPr>
          <a:lstStyle/>
          <a:p>
            <a:r>
              <a:rPr lang="en-US" sz="2400" b="1" dirty="0" smtClean="0"/>
              <a:t>Autism</a:t>
            </a:r>
            <a:endParaRPr lang="en-US" sz="2400" b="1" dirty="0"/>
          </a:p>
        </p:txBody>
      </p:sp>
      <p:sp>
        <p:nvSpPr>
          <p:cNvPr id="11" name="TextBox 10"/>
          <p:cNvSpPr txBox="1"/>
          <p:nvPr/>
        </p:nvSpPr>
        <p:spPr>
          <a:xfrm>
            <a:off x="1347114" y="3280830"/>
            <a:ext cx="1974819" cy="461665"/>
          </a:xfrm>
          <a:prstGeom prst="rect">
            <a:avLst/>
          </a:prstGeom>
          <a:solidFill>
            <a:schemeClr val="bg1"/>
          </a:solidFill>
        </p:spPr>
        <p:txBody>
          <a:bodyPr wrap="none" rtlCol="0">
            <a:spAutoFit/>
          </a:bodyPr>
          <a:lstStyle/>
          <a:p>
            <a:r>
              <a:rPr lang="en-US" sz="2400" b="1" dirty="0" smtClean="0"/>
              <a:t>Schizophrenia</a:t>
            </a:r>
            <a:endParaRPr lang="en-US" sz="2400" b="1" dirty="0"/>
          </a:p>
        </p:txBody>
      </p:sp>
      <p:sp>
        <p:nvSpPr>
          <p:cNvPr id="12" name="TextBox 11"/>
          <p:cNvSpPr txBox="1"/>
          <p:nvPr/>
        </p:nvSpPr>
        <p:spPr>
          <a:xfrm>
            <a:off x="5858933" y="3223564"/>
            <a:ext cx="2318213" cy="461665"/>
          </a:xfrm>
          <a:prstGeom prst="rect">
            <a:avLst/>
          </a:prstGeom>
          <a:solidFill>
            <a:schemeClr val="bg1"/>
          </a:solidFill>
        </p:spPr>
        <p:txBody>
          <a:bodyPr wrap="none" rtlCol="0">
            <a:spAutoFit/>
          </a:bodyPr>
          <a:lstStyle/>
          <a:p>
            <a:r>
              <a:rPr lang="en-US" sz="2400" b="1" dirty="0" smtClean="0"/>
              <a:t>Death by Suicide</a:t>
            </a:r>
            <a:endParaRPr lang="en-US" sz="2400" b="1" dirty="0"/>
          </a:p>
        </p:txBody>
      </p:sp>
      <p:sp>
        <p:nvSpPr>
          <p:cNvPr id="13" name="TextBox 12"/>
          <p:cNvSpPr txBox="1"/>
          <p:nvPr/>
        </p:nvSpPr>
        <p:spPr>
          <a:xfrm>
            <a:off x="6527800" y="-393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469453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873"/>
            <a:ext cx="8229600" cy="1143000"/>
          </a:xfrm>
        </p:spPr>
        <p:txBody>
          <a:bodyPr/>
          <a:lstStyle/>
          <a:p>
            <a:r>
              <a:rPr lang="en-US" b="1" dirty="0" smtClean="0"/>
              <a:t>List Compiled by Prof. Don Huber</a:t>
            </a:r>
            <a:endParaRPr lang="en-US" b="1" dirty="0"/>
          </a:p>
        </p:txBody>
      </p:sp>
      <p:pic>
        <p:nvPicPr>
          <p:cNvPr id="4" name="Content Placeholder 3" descr="diseases_increasing_Huber.png"/>
          <p:cNvPicPr>
            <a:picLocks noGrp="1" noChangeAspect="1"/>
          </p:cNvPicPr>
          <p:nvPr>
            <p:ph idx="1"/>
          </p:nvPr>
        </p:nvPicPr>
        <p:blipFill>
          <a:blip r:embed="rId2">
            <a:extLst>
              <a:ext uri="{28A0092B-C50C-407E-A947-70E740481C1C}">
                <a14:useLocalDpi xmlns:a14="http://schemas.microsoft.com/office/drawing/2010/main" val="0"/>
              </a:ext>
            </a:extLst>
          </a:blip>
          <a:srcRect l="-17718" r="-17718"/>
          <a:stretch>
            <a:fillRect/>
          </a:stretch>
        </p:blipFill>
        <p:spPr>
          <a:xfrm>
            <a:off x="-880533" y="1032127"/>
            <a:ext cx="10593239" cy="5825873"/>
          </a:xfrm>
        </p:spPr>
      </p:pic>
    </p:spTree>
    <p:extLst>
      <p:ext uri="{BB962C8B-B14F-4D97-AF65-F5344CB8AC3E}">
        <p14:creationId xmlns:p14="http://schemas.microsoft.com/office/powerpoint/2010/main" val="9574202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Download These Slides</a:t>
            </a:r>
            <a:endParaRPr lang="en-US" b="1" dirty="0"/>
          </a:p>
        </p:txBody>
      </p:sp>
      <p:sp>
        <p:nvSpPr>
          <p:cNvPr id="3" name="Content Placeholder 2"/>
          <p:cNvSpPr>
            <a:spLocks noGrp="1"/>
          </p:cNvSpPr>
          <p:nvPr>
            <p:ph idx="1"/>
          </p:nvPr>
        </p:nvSpPr>
        <p:spPr/>
        <p:txBody>
          <a:bodyPr>
            <a:normAutofit/>
          </a:bodyPr>
          <a:lstStyle/>
          <a:p>
            <a:pPr marL="0" indent="0">
              <a:buNone/>
            </a:pPr>
            <a:endParaRPr lang="en-US" sz="3600" dirty="0" smtClean="0"/>
          </a:p>
          <a:p>
            <a:pPr marL="0" indent="0">
              <a:buNone/>
            </a:pPr>
            <a:r>
              <a:rPr lang="en-US" sz="3600" dirty="0" smtClean="0"/>
              <a:t>http://people.csail.mit.edu/seneff/2018/</a:t>
            </a:r>
          </a:p>
          <a:p>
            <a:pPr marL="0" indent="0">
              <a:buNone/>
            </a:pPr>
            <a:r>
              <a:rPr lang="en-US" sz="3600" dirty="0" smtClean="0"/>
              <a:t>Seneff_Wholefoods_2018.pptx</a:t>
            </a:r>
          </a:p>
          <a:p>
            <a:pPr marL="0" indent="0">
              <a:buNone/>
            </a:pPr>
            <a:r>
              <a:rPr lang="en-US" sz="3600" dirty="0" smtClean="0"/>
              <a:t> </a:t>
            </a:r>
            <a:endParaRPr lang="en-US" sz="3600" dirty="0"/>
          </a:p>
        </p:txBody>
      </p:sp>
    </p:spTree>
    <p:extLst>
      <p:ext uri="{BB962C8B-B14F-4D97-AF65-F5344CB8AC3E}">
        <p14:creationId xmlns:p14="http://schemas.microsoft.com/office/powerpoint/2010/main" val="38500261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Tree>
    <p:extLst>
      <p:ext uri="{BB962C8B-B14F-4D97-AF65-F5344CB8AC3E}">
        <p14:creationId xmlns:p14="http://schemas.microsoft.com/office/powerpoint/2010/main" val="11050056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452"/>
            <a:ext cx="8229600" cy="1143000"/>
          </a:xfrm>
        </p:spPr>
        <p:txBody>
          <a:bodyPr/>
          <a:lstStyle/>
          <a:p>
            <a:r>
              <a:rPr lang="en-US" b="1" dirty="0" smtClean="0"/>
              <a:t>Decreasing IQ scores after 1975</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64596" y="1217581"/>
            <a:ext cx="9132897" cy="4662410"/>
          </a:xfrm>
        </p:spPr>
        <p:txBody>
          <a:bodyPr>
            <a:noAutofit/>
          </a:bodyPr>
          <a:lstStyle/>
          <a:p>
            <a:pPr marL="0" indent="0">
              <a:buNone/>
            </a:pPr>
            <a:r>
              <a:rPr lang="en-US" dirty="0" smtClean="0"/>
              <a:t>“scores increased by                                                  almost 3 percentage                                                   points each decade                                                           for those born between                                               1962 to </a:t>
            </a:r>
            <a:r>
              <a:rPr lang="en-US" i="1" dirty="0" smtClean="0">
                <a:solidFill>
                  <a:srgbClr val="FF0000"/>
                </a:solidFill>
              </a:rPr>
              <a:t>1975</a:t>
            </a:r>
            <a:r>
              <a:rPr lang="en-US" dirty="0" smtClean="0"/>
              <a:t> -- but  then                                               saw a steady decline among those born after 1975.”</a:t>
            </a:r>
          </a:p>
          <a:p>
            <a:pPr marL="0" indent="0">
              <a:buNone/>
            </a:pPr>
            <a:endParaRPr lang="en-US" dirty="0" smtClean="0"/>
          </a:p>
          <a:p>
            <a:pPr marL="0" indent="0">
              <a:buNone/>
            </a:pPr>
            <a:r>
              <a:rPr lang="en-US" i="1" dirty="0" smtClean="0">
                <a:solidFill>
                  <a:srgbClr val="FF0000"/>
                </a:solidFill>
              </a:rPr>
              <a:t>“What specific environmental factors cause changes in intelligence remains relatively unexplored.” </a:t>
            </a:r>
          </a:p>
          <a:p>
            <a:pPr marL="0" indent="0">
              <a:buNone/>
            </a:pPr>
            <a:endParaRPr lang="en-US" dirty="0"/>
          </a:p>
        </p:txBody>
      </p:sp>
      <p:sp>
        <p:nvSpPr>
          <p:cNvPr id="4" name="TextBox 3"/>
          <p:cNvSpPr txBox="1"/>
          <p:nvPr/>
        </p:nvSpPr>
        <p:spPr>
          <a:xfrm>
            <a:off x="11103" y="6126163"/>
            <a:ext cx="8675697" cy="769441"/>
          </a:xfrm>
          <a:prstGeom prst="rect">
            <a:avLst/>
          </a:prstGeom>
          <a:noFill/>
        </p:spPr>
        <p:txBody>
          <a:bodyPr wrap="none" rtlCol="0">
            <a:spAutoFit/>
          </a:bodyPr>
          <a:lstStyle/>
          <a:p>
            <a:pPr algn="r"/>
            <a:r>
              <a:rPr lang="en-US" sz="2400" dirty="0" smtClean="0">
                <a:solidFill>
                  <a:srgbClr val="FF0000"/>
                </a:solidFill>
              </a:rPr>
              <a:t>*</a:t>
            </a:r>
            <a:r>
              <a:rPr lang="en-US" sz="2400" dirty="0" smtClean="0"/>
              <a:t>Rory Smith, CNN.</a:t>
            </a:r>
          </a:p>
          <a:p>
            <a:pPr algn="r"/>
            <a:r>
              <a:rPr lang="en-US" sz="2000" dirty="0" smtClean="0"/>
              <a:t> https://</a:t>
            </a:r>
            <a:r>
              <a:rPr lang="en-US" sz="2000" dirty="0" err="1" smtClean="0"/>
              <a:t>www.cnn.com</a:t>
            </a:r>
            <a:r>
              <a:rPr lang="en-US" sz="2000" dirty="0" smtClean="0"/>
              <a:t>/2018/06/13/health/falling-</a:t>
            </a:r>
            <a:r>
              <a:rPr lang="en-US" sz="2000" dirty="0" err="1" smtClean="0"/>
              <a:t>iq</a:t>
            </a:r>
            <a:r>
              <a:rPr lang="en-US" sz="2000" dirty="0" smtClean="0"/>
              <a:t>-scores-study-</a:t>
            </a:r>
            <a:r>
              <a:rPr lang="en-US" sz="2000" dirty="0" err="1" smtClean="0"/>
              <a:t>intl</a:t>
            </a:r>
            <a:r>
              <a:rPr lang="en-US" sz="2000" dirty="0" smtClean="0"/>
              <a:t>/</a:t>
            </a:r>
            <a:r>
              <a:rPr lang="en-US" sz="2000" dirty="0" err="1" smtClean="0"/>
              <a:t>index.html</a:t>
            </a:r>
            <a:endParaRPr lang="en-US" sz="2000" dirty="0"/>
          </a:p>
        </p:txBody>
      </p:sp>
      <p:pic>
        <p:nvPicPr>
          <p:cNvPr id="5" name="Picture 4" descr="I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507" y="1184041"/>
            <a:ext cx="4183969" cy="2349459"/>
          </a:xfrm>
          <a:prstGeom prst="rect">
            <a:avLst/>
          </a:prstGeom>
        </p:spPr>
      </p:pic>
      <p:sp>
        <p:nvSpPr>
          <p:cNvPr id="6" name="TextBox 5"/>
          <p:cNvSpPr txBox="1"/>
          <p:nvPr/>
        </p:nvSpPr>
        <p:spPr>
          <a:xfrm>
            <a:off x="975801" y="2403934"/>
            <a:ext cx="6901491" cy="1957481"/>
          </a:xfrm>
          <a:prstGeom prst="rect">
            <a:avLst/>
          </a:prstGeom>
          <a:solidFill>
            <a:srgbClr val="FFFA97"/>
          </a:solidFill>
          <a:ln>
            <a:solidFill>
              <a:srgbClr val="000000"/>
            </a:solidFill>
          </a:ln>
        </p:spPr>
        <p:txBody>
          <a:bodyPr vert="horz" lIns="91440" tIns="45720" rIns="91440" bIns="45720" rtlCol="0" anchor="ctr">
            <a:noAutofit/>
          </a:bodyPr>
          <a:lstStyle>
            <a:defPPr>
              <a:defRPr lang="en-US"/>
            </a:defPPr>
            <a:lvl1pPr algn="ctr">
              <a:spcBef>
                <a:spcPct val="0"/>
              </a:spcBef>
              <a:buNone/>
              <a:defRPr sz="2800">
                <a:latin typeface="+mj-lt"/>
                <a:ea typeface="+mj-ea"/>
                <a:cs typeface="+mj-cs"/>
              </a:defRPr>
            </a:lvl1pPr>
          </a:lstStyle>
          <a:p>
            <a:r>
              <a:rPr lang="en-US" sz="3200" dirty="0" smtClean="0"/>
              <a:t>Glyphosate was introduced                       on the market in 1975</a:t>
            </a:r>
            <a:endParaRPr lang="en-US" sz="3200" dirty="0"/>
          </a:p>
        </p:txBody>
      </p:sp>
      <p:pic>
        <p:nvPicPr>
          <p:cNvPr id="7" name="Picture 6" descr="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7034" y="809262"/>
            <a:ext cx="1906966" cy="2724238"/>
          </a:xfrm>
          <a:prstGeom prst="rect">
            <a:avLst/>
          </a:prstGeom>
        </p:spPr>
      </p:pic>
    </p:spTree>
    <p:extLst>
      <p:ext uri="{BB962C8B-B14F-4D97-AF65-F5344CB8AC3E}">
        <p14:creationId xmlns:p14="http://schemas.microsoft.com/office/powerpoint/2010/main" val="89728437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alth_care_performa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186267"/>
            <a:ext cx="8688238" cy="5820833"/>
          </a:xfrm>
          <a:prstGeom prst="rect">
            <a:avLst/>
          </a:prstGeom>
        </p:spPr>
      </p:pic>
      <p:sp>
        <p:nvSpPr>
          <p:cNvPr id="2" name="Freeform 1"/>
          <p:cNvSpPr/>
          <p:nvPr/>
        </p:nvSpPr>
        <p:spPr>
          <a:xfrm>
            <a:off x="6613545" y="3115119"/>
            <a:ext cx="1562612" cy="1222036"/>
          </a:xfrm>
          <a:custGeom>
            <a:avLst/>
            <a:gdLst>
              <a:gd name="connsiteX0" fmla="*/ 913847 w 1562612"/>
              <a:gd name="connsiteY0" fmla="*/ 13771 h 1222036"/>
              <a:gd name="connsiteX1" fmla="*/ 28 w 1562612"/>
              <a:gd name="connsiteY1" fmla="*/ 803738 h 1222036"/>
              <a:gd name="connsiteX2" fmla="*/ 944824 w 1562612"/>
              <a:gd name="connsiteY2" fmla="*/ 1221956 h 1222036"/>
              <a:gd name="connsiteX3" fmla="*/ 1548874 w 1562612"/>
              <a:gd name="connsiteY3" fmla="*/ 834717 h 1222036"/>
              <a:gd name="connsiteX4" fmla="*/ 1332035 w 1562612"/>
              <a:gd name="connsiteY4" fmla="*/ 339052 h 1222036"/>
              <a:gd name="connsiteX5" fmla="*/ 913847 w 1562612"/>
              <a:gd name="connsiteY5" fmla="*/ 13771 h 122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2612" h="1222036">
                <a:moveTo>
                  <a:pt x="913847" y="13771"/>
                </a:moveTo>
                <a:cubicBezTo>
                  <a:pt x="691846" y="91219"/>
                  <a:pt x="-5135" y="602374"/>
                  <a:pt x="28" y="803738"/>
                </a:cubicBezTo>
                <a:cubicBezTo>
                  <a:pt x="5191" y="1005102"/>
                  <a:pt x="686683" y="1216793"/>
                  <a:pt x="944824" y="1221956"/>
                </a:cubicBezTo>
                <a:cubicBezTo>
                  <a:pt x="1202965" y="1227119"/>
                  <a:pt x="1484339" y="981868"/>
                  <a:pt x="1548874" y="834717"/>
                </a:cubicBezTo>
                <a:cubicBezTo>
                  <a:pt x="1613409" y="687566"/>
                  <a:pt x="1435291" y="473295"/>
                  <a:pt x="1332035" y="339052"/>
                </a:cubicBezTo>
                <a:cubicBezTo>
                  <a:pt x="1228779" y="204809"/>
                  <a:pt x="1135848" y="-63677"/>
                  <a:pt x="913847" y="13771"/>
                </a:cubicBez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233113" y="3550533"/>
            <a:ext cx="588798" cy="523220"/>
          </a:xfrm>
          <a:prstGeom prst="rect">
            <a:avLst/>
          </a:prstGeom>
          <a:solidFill>
            <a:srgbClr val="FFFFFF"/>
          </a:solidFill>
        </p:spPr>
        <p:txBody>
          <a:bodyPr wrap="none" rtlCol="0">
            <a:spAutoFit/>
          </a:bodyPr>
          <a:lstStyle/>
          <a:p>
            <a:r>
              <a:rPr lang="en-US" sz="2800" b="1" dirty="0" smtClean="0"/>
              <a:t>US</a:t>
            </a:r>
            <a:endParaRPr lang="en-US" b="1" dirty="0"/>
          </a:p>
        </p:txBody>
      </p:sp>
    </p:spTree>
    <p:extLst>
      <p:ext uri="{BB962C8B-B14F-4D97-AF65-F5344CB8AC3E}">
        <p14:creationId xmlns:p14="http://schemas.microsoft.com/office/powerpoint/2010/main" val="2224260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in Human Urine:             U.S. Southern California</a:t>
            </a:r>
            <a:r>
              <a:rPr lang="en-US" b="1" dirty="0" smtClean="0">
                <a:solidFill>
                  <a:srgbClr val="FF0000"/>
                </a:solidFill>
              </a:rPr>
              <a:t>*</a:t>
            </a:r>
            <a:endParaRPr lang="en-US" b="1"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62231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127088" y="6383175"/>
            <a:ext cx="5132560" cy="400110"/>
          </a:xfrm>
          <a:prstGeom prst="rect">
            <a:avLst/>
          </a:prstGeom>
          <a:noFill/>
        </p:spPr>
        <p:txBody>
          <a:bodyPr wrap="none" rtlCol="0">
            <a:spAutoFit/>
          </a:bodyPr>
          <a:lstStyle/>
          <a:p>
            <a:r>
              <a:rPr lang="nb-NO" sz="2000" dirty="0">
                <a:solidFill>
                  <a:srgbClr val="FF0000"/>
                </a:solidFill>
              </a:rPr>
              <a:t>*</a:t>
            </a:r>
            <a:r>
              <a:rPr lang="nb-NO" sz="2000" dirty="0"/>
              <a:t>PJ Mills et al. JAMA 2017; 318(16): 1610-1611.</a:t>
            </a:r>
            <a:endParaRPr lang="en-US" sz="2000" dirty="0"/>
          </a:p>
        </p:txBody>
      </p:sp>
    </p:spTree>
    <p:extLst>
      <p:ext uri="{BB962C8B-B14F-4D97-AF65-F5344CB8AC3E}">
        <p14:creationId xmlns:p14="http://schemas.microsoft.com/office/powerpoint/2010/main" val="31394900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reduces sperm motility and sperm count</a:t>
            </a:r>
            <a:r>
              <a:rPr lang="en-US" b="1" dirty="0" smtClean="0">
                <a:solidFill>
                  <a:srgbClr val="FF0000"/>
                </a:solidFill>
              </a:rPr>
              <a:t>*</a:t>
            </a:r>
            <a:endParaRPr lang="en-US" b="1" dirty="0">
              <a:solidFill>
                <a:srgbClr val="FF0000"/>
              </a:solidFill>
            </a:endParaRPr>
          </a:p>
        </p:txBody>
      </p:sp>
      <p:pic>
        <p:nvPicPr>
          <p:cNvPr id="4" name="Content Placeholder 3" descr="sperm_motility_rats_glyphosate.png"/>
          <p:cNvPicPr>
            <a:picLocks noGrp="1" noChangeAspect="1"/>
          </p:cNvPicPr>
          <p:nvPr>
            <p:ph idx="1"/>
          </p:nvPr>
        </p:nvPicPr>
        <p:blipFill>
          <a:blip r:embed="rId3">
            <a:extLst>
              <a:ext uri="{28A0092B-C50C-407E-A947-70E740481C1C}">
                <a14:useLocalDpi xmlns:a14="http://schemas.microsoft.com/office/drawing/2010/main" val="0"/>
              </a:ext>
            </a:extLst>
          </a:blip>
          <a:srcRect t="-15786" b="-15786"/>
          <a:stretch>
            <a:fillRect/>
          </a:stretch>
        </p:blipFill>
        <p:spPr>
          <a:xfrm>
            <a:off x="396963" y="1884160"/>
            <a:ext cx="8229600" cy="4525963"/>
          </a:xfrm>
        </p:spPr>
      </p:pic>
      <p:sp>
        <p:nvSpPr>
          <p:cNvPr id="3" name="TextBox 2"/>
          <p:cNvSpPr txBox="1"/>
          <p:nvPr/>
        </p:nvSpPr>
        <p:spPr>
          <a:xfrm>
            <a:off x="151203" y="6410123"/>
            <a:ext cx="8685566" cy="369332"/>
          </a:xfrm>
          <a:prstGeom prst="rect">
            <a:avLst/>
          </a:prstGeom>
          <a:noFill/>
        </p:spPr>
        <p:txBody>
          <a:bodyPr wrap="none" rtlCol="0">
            <a:spAutoFit/>
          </a:bodyPr>
          <a:lstStyle/>
          <a:p>
            <a:r>
              <a:rPr lang="en-US" dirty="0">
                <a:solidFill>
                  <a:srgbClr val="FF0000"/>
                </a:solidFill>
              </a:rPr>
              <a:t>*</a:t>
            </a:r>
            <a:r>
              <a:rPr lang="en-US" dirty="0"/>
              <a:t>FO </a:t>
            </a:r>
            <a:r>
              <a:rPr lang="en-US" dirty="0" err="1"/>
              <a:t>Owagboriaye</a:t>
            </a:r>
            <a:r>
              <a:rPr lang="en-US" dirty="0"/>
              <a:t> et al. Experimental and </a:t>
            </a:r>
            <a:r>
              <a:rPr lang="en-US" dirty="0" err="1"/>
              <a:t>Toxicologic</a:t>
            </a:r>
            <a:r>
              <a:rPr lang="en-US" dirty="0"/>
              <a:t> Pathology 2017 Sep 5;69(7):461-468. </a:t>
            </a:r>
          </a:p>
        </p:txBody>
      </p:sp>
      <p:sp>
        <p:nvSpPr>
          <p:cNvPr id="5" name="TextBox 4"/>
          <p:cNvSpPr txBox="1"/>
          <p:nvPr/>
        </p:nvSpPr>
        <p:spPr>
          <a:xfrm rot="16200000">
            <a:off x="-380155" y="3666066"/>
            <a:ext cx="1923573" cy="369332"/>
          </a:xfrm>
          <a:prstGeom prst="rect">
            <a:avLst/>
          </a:prstGeom>
          <a:solidFill>
            <a:schemeClr val="bg1"/>
          </a:solidFill>
        </p:spPr>
        <p:txBody>
          <a:bodyPr wrap="none" rtlCol="0">
            <a:spAutoFit/>
          </a:bodyPr>
          <a:lstStyle/>
          <a:p>
            <a:r>
              <a:rPr lang="en-US" dirty="0" smtClean="0"/>
              <a:t>Sperm motility (%)</a:t>
            </a:r>
            <a:endParaRPr lang="en-US" dirty="0"/>
          </a:p>
        </p:txBody>
      </p:sp>
      <p:sp>
        <p:nvSpPr>
          <p:cNvPr id="6" name="TextBox 5"/>
          <p:cNvSpPr txBox="1"/>
          <p:nvPr/>
        </p:nvSpPr>
        <p:spPr>
          <a:xfrm rot="5400000">
            <a:off x="6950160" y="3806110"/>
            <a:ext cx="3200401" cy="369332"/>
          </a:xfrm>
          <a:prstGeom prst="rect">
            <a:avLst/>
          </a:prstGeom>
          <a:solidFill>
            <a:srgbClr val="FFFFFF"/>
          </a:solidFill>
        </p:spPr>
        <p:txBody>
          <a:bodyPr wrap="square" rtlCol="0">
            <a:spAutoFit/>
          </a:bodyPr>
          <a:lstStyle/>
          <a:p>
            <a:pPr algn="ctr"/>
            <a:r>
              <a:rPr lang="en-US" dirty="0" smtClean="0"/>
              <a:t>Sperm count x 10</a:t>
            </a:r>
            <a:r>
              <a:rPr lang="en-US" baseline="30000" dirty="0" smtClean="0"/>
              <a:t>6</a:t>
            </a:r>
            <a:endParaRPr lang="en-US" baseline="30000" dirty="0"/>
          </a:p>
        </p:txBody>
      </p:sp>
      <p:sp>
        <p:nvSpPr>
          <p:cNvPr id="7" name="TextBox 6"/>
          <p:cNvSpPr txBox="1"/>
          <p:nvPr/>
        </p:nvSpPr>
        <p:spPr>
          <a:xfrm>
            <a:off x="1282700" y="5885934"/>
            <a:ext cx="6463128" cy="369332"/>
          </a:xfrm>
          <a:prstGeom prst="rect">
            <a:avLst/>
          </a:prstGeom>
          <a:noFill/>
        </p:spPr>
        <p:txBody>
          <a:bodyPr wrap="none" rtlCol="0">
            <a:spAutoFit/>
          </a:bodyPr>
          <a:lstStyle/>
          <a:p>
            <a:r>
              <a:rPr lang="en-US" dirty="0" smtClean="0"/>
              <a:t>Control (no glyphosate)  </a:t>
            </a:r>
            <a:r>
              <a:rPr lang="en-US" dirty="0" err="1" smtClean="0"/>
              <a:t>vs</a:t>
            </a:r>
            <a:r>
              <a:rPr lang="en-US" dirty="0" smtClean="0"/>
              <a:t> increasing levels of glyphosate exposure </a:t>
            </a:r>
            <a:endParaRPr lang="en-US" dirty="0"/>
          </a:p>
        </p:txBody>
      </p:sp>
    </p:spTree>
    <p:extLst>
      <p:ext uri="{BB962C8B-B14F-4D97-AF65-F5344CB8AC3E}">
        <p14:creationId xmlns:p14="http://schemas.microsoft.com/office/powerpoint/2010/main" val="32335086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 y="46038"/>
            <a:ext cx="9127066" cy="1143000"/>
          </a:xfrm>
        </p:spPr>
        <p:txBody>
          <a:bodyPr>
            <a:normAutofit fontScale="90000"/>
          </a:bodyPr>
          <a:lstStyle/>
          <a:p>
            <a:r>
              <a:rPr lang="en-US" b="1" dirty="0" smtClean="0"/>
              <a:t>Glyphosate Damages Second Generation</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270932" y="1189038"/>
            <a:ext cx="8466667" cy="4800600"/>
          </a:xfrm>
        </p:spPr>
        <p:txBody>
          <a:bodyPr>
            <a:normAutofit fontScale="77500" lnSpcReduction="20000"/>
          </a:bodyPr>
          <a:lstStyle/>
          <a:p>
            <a:r>
              <a:rPr lang="en-US" dirty="0"/>
              <a:t>Pregnant rats exposed to </a:t>
            </a:r>
            <a:r>
              <a:rPr lang="en-US" dirty="0" smtClean="0"/>
              <a:t>glyphosate                                               starting </a:t>
            </a:r>
            <a:r>
              <a:rPr lang="en-US" dirty="0"/>
              <a:t>at day 9 of gestation</a:t>
            </a:r>
          </a:p>
          <a:p>
            <a:r>
              <a:rPr lang="en-US" dirty="0"/>
              <a:t>Two exposure levels (low, high), </a:t>
            </a:r>
            <a:r>
              <a:rPr lang="en-US" dirty="0" smtClean="0"/>
              <a:t>                                                    both </a:t>
            </a:r>
            <a:r>
              <a:rPr lang="en-US" dirty="0"/>
              <a:t>levels considered to be safe </a:t>
            </a:r>
            <a:r>
              <a:rPr lang="en-US" dirty="0" smtClean="0"/>
              <a:t>                                              according </a:t>
            </a:r>
            <a:r>
              <a:rPr lang="en-US" dirty="0"/>
              <a:t>to regulators</a:t>
            </a:r>
          </a:p>
          <a:p>
            <a:r>
              <a:rPr lang="en-US" dirty="0"/>
              <a:t>Neither the rats nor their offspring </a:t>
            </a:r>
            <a:r>
              <a:rPr lang="en-US" dirty="0" smtClean="0"/>
              <a:t>                                                 showed </a:t>
            </a:r>
            <a:r>
              <a:rPr lang="en-US" dirty="0"/>
              <a:t>any obvious effects</a:t>
            </a:r>
          </a:p>
          <a:p>
            <a:r>
              <a:rPr lang="en-US" dirty="0"/>
              <a:t>The second generation offspring from both exposed </a:t>
            </a:r>
            <a:r>
              <a:rPr lang="en-US" dirty="0" smtClean="0"/>
              <a:t>groups </a:t>
            </a:r>
            <a:r>
              <a:rPr lang="en-US" dirty="0"/>
              <a:t>showed delayed growth, lower fetal weight and length and a higher incidence of abnormally small </a:t>
            </a:r>
            <a:r>
              <a:rPr lang="en-US" dirty="0" err="1"/>
              <a:t>fetusus</a:t>
            </a:r>
            <a:endParaRPr lang="en-US" dirty="0"/>
          </a:p>
          <a:p>
            <a:r>
              <a:rPr lang="en-US" i="1" dirty="0">
                <a:solidFill>
                  <a:srgbClr val="FF0000"/>
                </a:solidFill>
              </a:rPr>
              <a:t>Most surprising: </a:t>
            </a:r>
            <a:r>
              <a:rPr lang="en-US" i="1" dirty="0"/>
              <a:t>there were three cases (each from a different mother) among the second generation offspring with major fetal abnormalities (conjoined fetuses and abnormal limb development)</a:t>
            </a:r>
          </a:p>
        </p:txBody>
      </p:sp>
      <p:sp>
        <p:nvSpPr>
          <p:cNvPr id="4" name="TextBox 3"/>
          <p:cNvSpPr txBox="1"/>
          <p:nvPr/>
        </p:nvSpPr>
        <p:spPr>
          <a:xfrm>
            <a:off x="457200" y="6400800"/>
            <a:ext cx="7245681" cy="369332"/>
          </a:xfrm>
          <a:prstGeom prst="rect">
            <a:avLst/>
          </a:prstGeom>
          <a:noFill/>
        </p:spPr>
        <p:txBody>
          <a:bodyPr wrap="none" rtlCol="0">
            <a:spAutoFit/>
          </a:bodyPr>
          <a:lstStyle/>
          <a:p>
            <a:r>
              <a:rPr lang="en-US" dirty="0">
                <a:solidFill>
                  <a:srgbClr val="FF0000"/>
                </a:solidFill>
              </a:rPr>
              <a:t>*</a:t>
            </a:r>
            <a:r>
              <a:rPr lang="en-US" dirty="0"/>
              <a:t>MM </a:t>
            </a:r>
            <a:r>
              <a:rPr lang="en-US" dirty="0" err="1"/>
              <a:t>Milesi</a:t>
            </a:r>
            <a:r>
              <a:rPr lang="en-US" dirty="0"/>
              <a:t> et al. Archives of Toxicology June 9, 2018 [</a:t>
            </a:r>
            <a:r>
              <a:rPr lang="en-US" dirty="0" err="1"/>
              <a:t>Epub</a:t>
            </a:r>
            <a:r>
              <a:rPr lang="en-US" dirty="0"/>
              <a:t> ahead of print]</a:t>
            </a:r>
          </a:p>
        </p:txBody>
      </p:sp>
      <p:pic>
        <p:nvPicPr>
          <p:cNvPr id="5" name="Picture 4" descr="rat_pu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251" y="1007533"/>
            <a:ext cx="2521281" cy="2521281"/>
          </a:xfrm>
          <a:prstGeom prst="rect">
            <a:avLst/>
          </a:prstGeom>
        </p:spPr>
      </p:pic>
    </p:spTree>
    <p:extLst>
      <p:ext uri="{BB962C8B-B14F-4D97-AF65-F5344CB8AC3E}">
        <p14:creationId xmlns:p14="http://schemas.microsoft.com/office/powerpoint/2010/main" val="360247313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America’s Children are in Trouble!</a:t>
            </a:r>
            <a:endParaRPr lang="en-US" b="1" dirty="0"/>
          </a:p>
        </p:txBody>
      </p:sp>
      <p:sp>
        <p:nvSpPr>
          <p:cNvPr id="3" name="Content Placeholder 2"/>
          <p:cNvSpPr>
            <a:spLocks noGrp="1"/>
          </p:cNvSpPr>
          <p:nvPr>
            <p:ph idx="1"/>
          </p:nvPr>
        </p:nvSpPr>
        <p:spPr>
          <a:xfrm>
            <a:off x="457200" y="1406421"/>
            <a:ext cx="8686800" cy="5091919"/>
          </a:xfrm>
        </p:spPr>
        <p:txBody>
          <a:bodyPr>
            <a:normAutofit fontScale="85000" lnSpcReduction="20000"/>
          </a:bodyPr>
          <a:lstStyle/>
          <a:p>
            <a:r>
              <a:rPr lang="en-US" dirty="0" smtClean="0"/>
              <a:t>It </a:t>
            </a:r>
            <a:r>
              <a:rPr lang="en-US" dirty="0"/>
              <a:t>is now "normal" for a kindergarten child to have 12 colds </a:t>
            </a:r>
            <a:r>
              <a:rPr lang="en-US" dirty="0" smtClean="0"/>
              <a:t>every year </a:t>
            </a:r>
            <a:r>
              <a:rPr lang="en-US" dirty="0"/>
              <a:t>and for a baby to have </a:t>
            </a:r>
            <a:r>
              <a:rPr lang="en-US" dirty="0" smtClean="0"/>
              <a:t>nine</a:t>
            </a:r>
          </a:p>
          <a:p>
            <a:r>
              <a:rPr lang="en-US" dirty="0" smtClean="0"/>
              <a:t>Fourfold </a:t>
            </a:r>
            <a:r>
              <a:rPr lang="en-US" dirty="0"/>
              <a:t>increase in childhood </a:t>
            </a:r>
            <a:r>
              <a:rPr lang="en-US" dirty="0" smtClean="0"/>
              <a:t>obesity</a:t>
            </a:r>
          </a:p>
          <a:p>
            <a:r>
              <a:rPr lang="en-US" dirty="0" smtClean="0"/>
              <a:t>Double </a:t>
            </a:r>
            <a:r>
              <a:rPr lang="en-US" dirty="0"/>
              <a:t>the asthma rate since the 1980's</a:t>
            </a:r>
          </a:p>
          <a:p>
            <a:r>
              <a:rPr lang="en-US" dirty="0" smtClean="0"/>
              <a:t>"</a:t>
            </a:r>
            <a:r>
              <a:rPr lang="en-US" dirty="0"/>
              <a:t>Chronic illnesses" rose from 1.8% in 1960 to 7% in </a:t>
            </a:r>
            <a:r>
              <a:rPr lang="en-US" dirty="0" smtClean="0"/>
              <a:t>2004</a:t>
            </a:r>
          </a:p>
          <a:p>
            <a:pPr lvl="1"/>
            <a:r>
              <a:rPr lang="en-US" dirty="0" smtClean="0"/>
              <a:t>Today</a:t>
            </a:r>
            <a:r>
              <a:rPr lang="en-US" dirty="0"/>
              <a:t>, 43% of US children are chronically </a:t>
            </a:r>
            <a:r>
              <a:rPr lang="en-US" dirty="0" smtClean="0"/>
              <a:t>ill</a:t>
            </a:r>
            <a:endParaRPr lang="en-US" dirty="0"/>
          </a:p>
          <a:p>
            <a:r>
              <a:rPr lang="en-US" dirty="0" smtClean="0"/>
              <a:t>1 </a:t>
            </a:r>
            <a:r>
              <a:rPr lang="en-US" dirty="0"/>
              <a:t>in 6 children in the USA has a neurodevelopmental </a:t>
            </a:r>
            <a:r>
              <a:rPr lang="en-US" dirty="0" smtClean="0"/>
              <a:t>disability</a:t>
            </a:r>
          </a:p>
          <a:p>
            <a:pPr lvl="1"/>
            <a:r>
              <a:rPr lang="en-US" dirty="0" smtClean="0"/>
              <a:t>1 </a:t>
            </a:r>
            <a:r>
              <a:rPr lang="en-US" dirty="0"/>
              <a:t>in 38 boys are </a:t>
            </a:r>
            <a:r>
              <a:rPr lang="en-US" dirty="0" smtClean="0"/>
              <a:t>autistic</a:t>
            </a:r>
          </a:p>
          <a:p>
            <a:r>
              <a:rPr lang="en-US" dirty="0" smtClean="0"/>
              <a:t>US </a:t>
            </a:r>
            <a:r>
              <a:rPr lang="en-US" dirty="0"/>
              <a:t>has the worst neonatal death rate of all </a:t>
            </a:r>
            <a:r>
              <a:rPr lang="en-US" dirty="0" smtClean="0"/>
              <a:t>industrialized countries</a:t>
            </a:r>
            <a:endParaRPr lang="en-US" dirty="0"/>
          </a:p>
          <a:p>
            <a:r>
              <a:rPr lang="en-US" dirty="0" smtClean="0"/>
              <a:t>Today's </a:t>
            </a:r>
            <a:r>
              <a:rPr lang="en-US" dirty="0"/>
              <a:t>children in the US will have a shortened life span </a:t>
            </a:r>
            <a:r>
              <a:rPr lang="en-US" dirty="0" smtClean="0"/>
              <a:t>compared to </a:t>
            </a:r>
            <a:r>
              <a:rPr lang="en-US" dirty="0"/>
              <a:t>their </a:t>
            </a:r>
            <a:r>
              <a:rPr lang="en-US" dirty="0" smtClean="0"/>
              <a:t>parents</a:t>
            </a:r>
            <a:endParaRPr lang="en-US" dirty="0"/>
          </a:p>
        </p:txBody>
      </p:sp>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spTree>
    <p:extLst>
      <p:ext uri="{BB962C8B-B14F-4D97-AF65-F5344CB8AC3E}">
        <p14:creationId xmlns:p14="http://schemas.microsoft.com/office/powerpoint/2010/main" val="380611310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26687" y="6488668"/>
            <a:ext cx="4160113" cy="369332"/>
          </a:xfrm>
          <a:prstGeom prst="rect">
            <a:avLst/>
          </a:prstGeom>
          <a:noFill/>
        </p:spPr>
        <p:txBody>
          <a:bodyPr wrap="none" rtlCol="0">
            <a:spAutoFit/>
          </a:bodyPr>
          <a:lstStyle/>
          <a:p>
            <a:r>
              <a:rPr lang="en-US" dirty="0" smtClean="0"/>
              <a:t>Source: http</a:t>
            </a:r>
            <a:r>
              <a:rPr lang="en-US" dirty="0"/>
              <a:t>://</a:t>
            </a:r>
            <a:r>
              <a:rPr lang="en-US" dirty="0" err="1"/>
              <a:t>www.vaccineviolence.com</a:t>
            </a:r>
            <a:r>
              <a:rPr lang="en-US" dirty="0"/>
              <a:t>/</a:t>
            </a:r>
          </a:p>
        </p:txBody>
      </p:sp>
      <p:pic>
        <p:nvPicPr>
          <p:cNvPr id="5" name="Picture 4" descr="MichellePerro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25354575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ecret_ingredients.jpg"/>
          <p:cNvPicPr>
            <a:picLocks noGrp="1" noChangeAspect="1"/>
          </p:cNvPicPr>
          <p:nvPr>
            <p:ph idx="1"/>
          </p:nvPr>
        </p:nvPicPr>
        <p:blipFill>
          <a:blip r:embed="rId2">
            <a:extLst>
              <a:ext uri="{28A0092B-C50C-407E-A947-70E740481C1C}">
                <a14:useLocalDpi xmlns:a14="http://schemas.microsoft.com/office/drawing/2010/main" val="0"/>
              </a:ext>
            </a:extLst>
          </a:blip>
          <a:srcRect t="-32518" b="-32518"/>
          <a:stretch>
            <a:fillRect/>
          </a:stretch>
        </p:blipFill>
        <p:spPr>
          <a:xfrm>
            <a:off x="457200" y="-160867"/>
            <a:ext cx="8229600" cy="4525963"/>
          </a:xfrm>
        </p:spPr>
      </p:pic>
      <p:pic>
        <p:nvPicPr>
          <p:cNvPr id="5" name="Picture 4" descr="GMChildren-sick-child-black-and-wh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012" y="3886201"/>
            <a:ext cx="4016188" cy="2667000"/>
          </a:xfrm>
          <a:prstGeom prst="rect">
            <a:avLst/>
          </a:prstGeom>
        </p:spPr>
      </p:pic>
      <p:sp>
        <p:nvSpPr>
          <p:cNvPr id="6" name="Rectangle 5"/>
          <p:cNvSpPr/>
          <p:nvPr/>
        </p:nvSpPr>
        <p:spPr>
          <a:xfrm>
            <a:off x="195694" y="3886201"/>
            <a:ext cx="4901240" cy="2585323"/>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Genetically Modified Children</a:t>
            </a:r>
            <a:endPar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17868531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716293" y="2218450"/>
            <a:ext cx="7711515" cy="2585323"/>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The California Lawsuit:</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a:t>
            </a:r>
          </a:p>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non-Hodgkin’s Lymphoma</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0334481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toon_spraying.jpeg"/>
          <p:cNvPicPr>
            <a:picLocks noGrp="1" noChangeAspect="1"/>
          </p:cNvPicPr>
          <p:nvPr>
            <p:ph idx="1"/>
          </p:nvPr>
        </p:nvPicPr>
        <p:blipFill>
          <a:blip r:embed="rId2">
            <a:extLst>
              <a:ext uri="{28A0092B-C50C-407E-A947-70E740481C1C}">
                <a14:useLocalDpi xmlns:a14="http://schemas.microsoft.com/office/drawing/2010/main" val="0"/>
              </a:ext>
            </a:extLst>
          </a:blip>
          <a:srcRect l="-43795" r="-43795"/>
          <a:stretch>
            <a:fillRect/>
          </a:stretch>
        </p:blipFill>
        <p:spPr>
          <a:xfrm>
            <a:off x="-1016000" y="460904"/>
            <a:ext cx="10639882" cy="5851525"/>
          </a:xfrm>
        </p:spPr>
      </p:pic>
    </p:spTree>
    <p:extLst>
      <p:ext uri="{BB962C8B-B14F-4D97-AF65-F5344CB8AC3E}">
        <p14:creationId xmlns:p14="http://schemas.microsoft.com/office/powerpoint/2010/main" val="32038786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HL_lawsuit.png"/>
          <p:cNvPicPr>
            <a:picLocks noGrp="1" noChangeAspect="1"/>
          </p:cNvPicPr>
          <p:nvPr>
            <p:ph idx="1"/>
          </p:nvPr>
        </p:nvPicPr>
        <p:blipFill>
          <a:blip r:embed="rId3">
            <a:extLst>
              <a:ext uri="{28A0092B-C50C-407E-A947-70E740481C1C}">
                <a14:useLocalDpi xmlns:a14="http://schemas.microsoft.com/office/drawing/2010/main" val="0"/>
              </a:ext>
            </a:extLst>
          </a:blip>
          <a:srcRect t="-47042" b="-47042"/>
          <a:stretch>
            <a:fillRect/>
          </a:stretch>
        </p:blipFill>
        <p:spPr>
          <a:xfrm>
            <a:off x="0" y="1810843"/>
            <a:ext cx="5795982" cy="3187567"/>
          </a:xfrm>
        </p:spPr>
      </p:pic>
      <p:pic>
        <p:nvPicPr>
          <p:cNvPr id="5" name="Picture 4" descr="non_Hodgkins_lymphom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8052" y="0"/>
            <a:ext cx="2845948" cy="6858000"/>
          </a:xfrm>
          <a:prstGeom prst="rect">
            <a:avLst/>
          </a:prstGeom>
        </p:spPr>
      </p:pic>
      <p:sp>
        <p:nvSpPr>
          <p:cNvPr id="6" name="Title 1"/>
          <p:cNvSpPr>
            <a:spLocks noGrp="1"/>
          </p:cNvSpPr>
          <p:nvPr>
            <p:ph type="title"/>
          </p:nvPr>
        </p:nvSpPr>
        <p:spPr>
          <a:xfrm>
            <a:off x="192277" y="516189"/>
            <a:ext cx="6436023" cy="1143000"/>
          </a:xfrm>
        </p:spPr>
        <p:txBody>
          <a:bodyPr>
            <a:normAutofit fontScale="90000"/>
          </a:bodyPr>
          <a:lstStyle/>
          <a:p>
            <a:pPr algn="l"/>
            <a:r>
              <a:rPr lang="en-US" b="1" dirty="0" smtClean="0"/>
              <a:t>Dewayne “Lee” Johnson </a:t>
            </a:r>
            <a:r>
              <a:rPr lang="en-US" b="1" dirty="0" err="1" smtClean="0"/>
              <a:t>vs</a:t>
            </a:r>
            <a:r>
              <a:rPr lang="en-US" b="1" dirty="0" smtClean="0"/>
              <a:t/>
            </a:r>
            <a:br>
              <a:rPr lang="en-US" b="1" dirty="0" smtClean="0"/>
            </a:br>
            <a:r>
              <a:rPr lang="en-US" b="1" dirty="0" smtClean="0"/>
              <a:t>Monsanto: Glyphosate &amp; Non-Hodgkin’s Lymphoma</a:t>
            </a:r>
            <a:r>
              <a:rPr lang="en-US" b="1" dirty="0" smtClean="0">
                <a:solidFill>
                  <a:srgbClr val="FF0000"/>
                </a:solidFill>
              </a:rPr>
              <a:t>*</a:t>
            </a:r>
            <a:endParaRPr lang="en-US" b="1" dirty="0">
              <a:solidFill>
                <a:srgbClr val="FF0000"/>
              </a:solidFill>
            </a:endParaRPr>
          </a:p>
        </p:txBody>
      </p:sp>
      <p:sp>
        <p:nvSpPr>
          <p:cNvPr id="3" name="TextBox 2"/>
          <p:cNvSpPr txBox="1"/>
          <p:nvPr/>
        </p:nvSpPr>
        <p:spPr>
          <a:xfrm>
            <a:off x="125900" y="6024451"/>
            <a:ext cx="5865808" cy="707886"/>
          </a:xfrm>
          <a:prstGeom prst="rect">
            <a:avLst/>
          </a:prstGeom>
          <a:noFill/>
        </p:spPr>
        <p:txBody>
          <a:bodyPr wrap="none" rtlCol="0">
            <a:spAutoFit/>
          </a:bodyPr>
          <a:lstStyle/>
          <a:p>
            <a:pPr algn="r"/>
            <a:r>
              <a:rPr lang="en-US" sz="2000" dirty="0" smtClean="0">
                <a:solidFill>
                  <a:srgbClr val="FF0000"/>
                </a:solidFill>
              </a:rPr>
              <a:t>*</a:t>
            </a:r>
            <a:r>
              <a:rPr lang="en-US" sz="2000" dirty="0" smtClean="0"/>
              <a:t>https</a:t>
            </a:r>
            <a:r>
              <a:rPr lang="en-US" sz="2000" dirty="0"/>
              <a:t>://www.cnn.com/2018/06/17/us</a:t>
            </a:r>
            <a:r>
              <a:rPr lang="en-US" sz="2000" dirty="0" smtClean="0"/>
              <a:t>/</a:t>
            </a:r>
          </a:p>
          <a:p>
            <a:pPr algn="r"/>
            <a:r>
              <a:rPr lang="en-US" sz="2000" dirty="0" err="1" smtClean="0"/>
              <a:t>monsanto</a:t>
            </a:r>
            <a:r>
              <a:rPr lang="en-US" sz="2000" dirty="0"/>
              <a:t>-roundup-</a:t>
            </a:r>
            <a:r>
              <a:rPr lang="en-US" sz="2000" dirty="0" err="1"/>
              <a:t>dewayne</a:t>
            </a:r>
            <a:r>
              <a:rPr lang="en-US" sz="2000" dirty="0"/>
              <a:t>-</a:t>
            </a:r>
            <a:r>
              <a:rPr lang="en-US" sz="2000" dirty="0" err="1"/>
              <a:t>johnson</a:t>
            </a:r>
            <a:r>
              <a:rPr lang="en-US" sz="2000" dirty="0"/>
              <a:t>-trial/</a:t>
            </a:r>
            <a:r>
              <a:rPr lang="en-US" sz="2000" dirty="0" err="1"/>
              <a:t>index.html</a:t>
            </a:r>
            <a:endParaRPr lang="en-US" sz="2000" dirty="0"/>
          </a:p>
        </p:txBody>
      </p:sp>
    </p:spTree>
    <p:extLst>
      <p:ext uri="{BB962C8B-B14F-4D97-AF65-F5344CB8AC3E}">
        <p14:creationId xmlns:p14="http://schemas.microsoft.com/office/powerpoint/2010/main" val="19451972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0" y="160589"/>
            <a:ext cx="8229600" cy="1143000"/>
          </a:xfrm>
        </p:spPr>
        <p:txBody>
          <a:bodyPr>
            <a:normAutofit/>
          </a:bodyPr>
          <a:lstStyle/>
          <a:p>
            <a:pPr algn="l"/>
            <a:r>
              <a:rPr lang="en-US" b="1" dirty="0" smtClean="0"/>
              <a:t>Details of the Lawsuit</a:t>
            </a:r>
            <a:r>
              <a:rPr lang="en-US" b="1" dirty="0" smtClean="0">
                <a:solidFill>
                  <a:srgbClr val="FF0000"/>
                </a:solidFill>
              </a:rPr>
              <a:t>*</a:t>
            </a:r>
            <a:endParaRPr lang="en-US" b="1" dirty="0">
              <a:solidFill>
                <a:srgbClr val="FF0000"/>
              </a:solidFill>
            </a:endParaRPr>
          </a:p>
        </p:txBody>
      </p:sp>
      <p:pic>
        <p:nvPicPr>
          <p:cNvPr id="4" name="Content Placeholder 3" descr="DeWayne_Johnson.png"/>
          <p:cNvPicPr>
            <a:picLocks noGrp="1" noChangeAspect="1"/>
          </p:cNvPicPr>
          <p:nvPr>
            <p:ph idx="1"/>
          </p:nvPr>
        </p:nvPicPr>
        <p:blipFill>
          <a:blip r:embed="rId3">
            <a:extLst>
              <a:ext uri="{28A0092B-C50C-407E-A947-70E740481C1C}">
                <a14:useLocalDpi xmlns:a14="http://schemas.microsoft.com/office/drawing/2010/main" val="0"/>
              </a:ext>
            </a:extLst>
          </a:blip>
          <a:srcRect l="-67901" r="-67901"/>
          <a:stretch>
            <a:fillRect/>
          </a:stretch>
        </p:blipFill>
        <p:spPr>
          <a:xfrm>
            <a:off x="4905024" y="1892183"/>
            <a:ext cx="5781741" cy="3179735"/>
          </a:xfrm>
        </p:spPr>
      </p:pic>
      <p:sp>
        <p:nvSpPr>
          <p:cNvPr id="5" name="Content Placeholder 2"/>
          <p:cNvSpPr txBox="1">
            <a:spLocks/>
          </p:cNvSpPr>
          <p:nvPr/>
        </p:nvSpPr>
        <p:spPr>
          <a:xfrm>
            <a:off x="-1" y="1444347"/>
            <a:ext cx="8306423" cy="401528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Johnson was a </a:t>
            </a:r>
            <a:r>
              <a:rPr lang="en-US" sz="2400" dirty="0" smtClean="0"/>
              <a:t>groundskeeper for the </a:t>
            </a:r>
            <a:r>
              <a:rPr lang="en-US" sz="2400" dirty="0"/>
              <a:t>school </a:t>
            </a:r>
            <a:r>
              <a:rPr lang="en-US" sz="2400" dirty="0" smtClean="0"/>
              <a:t>district                      in </a:t>
            </a:r>
            <a:r>
              <a:rPr lang="en-US" sz="2400" dirty="0"/>
              <a:t>Benicia, CA, just north of San Francisco</a:t>
            </a:r>
          </a:p>
          <a:p>
            <a:r>
              <a:rPr lang="en-US" sz="2400" dirty="0"/>
              <a:t>He was diagnosed with non-</a:t>
            </a:r>
            <a:r>
              <a:rPr lang="en-US" sz="2400" dirty="0" smtClean="0"/>
              <a:t>Hodgkin’s                                 </a:t>
            </a:r>
            <a:r>
              <a:rPr lang="en-US" sz="2400" dirty="0"/>
              <a:t>lymphoma (NHL) in 2014, at age 42.</a:t>
            </a:r>
          </a:p>
          <a:p>
            <a:r>
              <a:rPr lang="en-US" sz="2400" dirty="0"/>
              <a:t>In 2015, WHO's IARC classified glyphosate </a:t>
            </a:r>
            <a:r>
              <a:rPr lang="en-US" sz="2400" dirty="0" smtClean="0"/>
              <a:t>                                  as </a:t>
            </a:r>
            <a:r>
              <a:rPr lang="en-US" sz="2400" dirty="0"/>
              <a:t>"probably carcinogenic to humans"</a:t>
            </a:r>
          </a:p>
          <a:p>
            <a:r>
              <a:rPr lang="en-US" sz="2400" dirty="0"/>
              <a:t>Donna Farmer, Monsanto's "product </a:t>
            </a:r>
            <a:r>
              <a:rPr lang="en-US" sz="2400" dirty="0" smtClean="0"/>
              <a:t>                                  protection </a:t>
            </a:r>
            <a:r>
              <a:rPr lang="en-US" sz="2400" dirty="0"/>
              <a:t>lead" said in email to colleagues:</a:t>
            </a:r>
          </a:p>
          <a:p>
            <a:pPr lvl="1"/>
            <a:r>
              <a:rPr lang="en-US" sz="2000" dirty="0"/>
              <a:t>"You cannot say that Roundup does not cause cancer."</a:t>
            </a:r>
          </a:p>
          <a:p>
            <a:r>
              <a:rPr lang="en-US" sz="2400" dirty="0"/>
              <a:t>Timothy </a:t>
            </a:r>
            <a:r>
              <a:rPr lang="en-US" sz="2400" dirty="0" err="1"/>
              <a:t>Litzenburg</a:t>
            </a:r>
            <a:r>
              <a:rPr lang="en-US" sz="2400" dirty="0"/>
              <a:t>, one of Johnson's lawyers, said:</a:t>
            </a:r>
          </a:p>
          <a:p>
            <a:pPr lvl="1"/>
            <a:r>
              <a:rPr lang="en-US" sz="2000" dirty="0"/>
              <a:t>"so much of what Monsanto has worked to keep secret is coming out."</a:t>
            </a:r>
          </a:p>
        </p:txBody>
      </p:sp>
      <p:sp>
        <p:nvSpPr>
          <p:cNvPr id="6" name="TextBox 5"/>
          <p:cNvSpPr txBox="1"/>
          <p:nvPr/>
        </p:nvSpPr>
        <p:spPr>
          <a:xfrm>
            <a:off x="3114570" y="6229917"/>
            <a:ext cx="5943679" cy="646331"/>
          </a:xfrm>
          <a:prstGeom prst="rect">
            <a:avLst/>
          </a:prstGeom>
          <a:noFill/>
        </p:spPr>
        <p:txBody>
          <a:bodyPr wrap="none" rtlCol="0">
            <a:spAutoFit/>
          </a:bodyPr>
          <a:lstStyle/>
          <a:p>
            <a:pPr algn="r"/>
            <a:r>
              <a:rPr lang="en-US" dirty="0" smtClean="0"/>
              <a:t>www.theguardian.com</a:t>
            </a:r>
            <a:r>
              <a:rPr lang="en-US" dirty="0"/>
              <a:t>/business/2018/jul/09</a:t>
            </a:r>
            <a:r>
              <a:rPr lang="en-US" dirty="0" smtClean="0"/>
              <a:t>/</a:t>
            </a:r>
          </a:p>
          <a:p>
            <a:r>
              <a:rPr lang="en-US" dirty="0" err="1" smtClean="0"/>
              <a:t>monsanto</a:t>
            </a:r>
            <a:r>
              <a:rPr lang="en-US" dirty="0"/>
              <a:t>-trial-roundup-</a:t>
            </a:r>
            <a:r>
              <a:rPr lang="en-US" dirty="0" err="1"/>
              <a:t>weedkiller</a:t>
            </a:r>
            <a:r>
              <a:rPr lang="en-US" dirty="0"/>
              <a:t>-cancer-</a:t>
            </a:r>
            <a:r>
              <a:rPr lang="en-US" dirty="0" err="1"/>
              <a:t>dewayne</a:t>
            </a:r>
            <a:r>
              <a:rPr lang="en-US" dirty="0"/>
              <a:t>-</a:t>
            </a:r>
            <a:r>
              <a:rPr lang="en-US" dirty="0" err="1"/>
              <a:t>johnson</a:t>
            </a:r>
            <a:endParaRPr lang="en-US" dirty="0"/>
          </a:p>
        </p:txBody>
      </p:sp>
    </p:spTree>
    <p:extLst>
      <p:ext uri="{BB962C8B-B14F-4D97-AF65-F5344CB8AC3E}">
        <p14:creationId xmlns:p14="http://schemas.microsoft.com/office/powerpoint/2010/main" val="10151094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Tree>
    <p:extLst>
      <p:ext uri="{BB962C8B-B14F-4D97-AF65-F5344CB8AC3E}">
        <p14:creationId xmlns:p14="http://schemas.microsoft.com/office/powerpoint/2010/main" val="315472852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53533"/>
            <a:ext cx="8229600" cy="5308600"/>
          </a:xfrm>
        </p:spPr>
        <p:txBody>
          <a:bodyPr>
            <a:normAutofit fontScale="92500" lnSpcReduction="10000"/>
          </a:bodyPr>
          <a:lstStyle/>
          <a:p>
            <a:pPr marL="0" indent="0">
              <a:buNone/>
            </a:pPr>
            <a:r>
              <a:rPr lang="en-US" dirty="0" smtClean="0"/>
              <a:t>“We’re </a:t>
            </a:r>
            <a:r>
              <a:rPr lang="en-US" dirty="0"/>
              <a:t>going to see for the first time evidence that nobody has seen before, evidence that has been in Monsanto’s files that we’ve obtained from lawyers and the people in Monsanto</a:t>
            </a:r>
            <a:r>
              <a:rPr lang="en-US" dirty="0" smtClean="0"/>
              <a:t>… I </a:t>
            </a:r>
            <a:r>
              <a:rPr lang="en-US" dirty="0"/>
              <a:t>don’t think it’s a surprise after 20 years Monsanto has known about the cancer-causing properties of this chemical and has tried to stop the public from knowing it, and tried to manipulate the regulatory process</a:t>
            </a:r>
            <a:r>
              <a:rPr lang="en-US" dirty="0" smtClean="0"/>
              <a:t>.”</a:t>
            </a:r>
          </a:p>
          <a:p>
            <a:pPr marL="0" indent="0">
              <a:buNone/>
            </a:pPr>
            <a:endParaRPr lang="en-US" dirty="0" smtClean="0"/>
          </a:p>
          <a:p>
            <a:pPr marL="0" indent="0">
              <a:buNone/>
            </a:pPr>
            <a:r>
              <a:rPr lang="en-US" i="1" dirty="0" smtClean="0"/>
              <a:t>-- Robert F Kennedy, Jr. </a:t>
            </a:r>
          </a:p>
          <a:p>
            <a:pPr marL="0" indent="0">
              <a:buNone/>
            </a:pPr>
            <a:r>
              <a:rPr lang="en-US" i="1" dirty="0" smtClean="0"/>
              <a:t>Co-counsel for Johnson</a:t>
            </a:r>
            <a:endParaRPr lang="en-US" i="1" dirty="0"/>
          </a:p>
        </p:txBody>
      </p:sp>
      <p:sp>
        <p:nvSpPr>
          <p:cNvPr id="4" name="Title 1"/>
          <p:cNvSpPr txBox="1">
            <a:spLocks/>
          </p:cNvSpPr>
          <p:nvPr/>
        </p:nvSpPr>
        <p:spPr>
          <a:xfrm>
            <a:off x="1406609" y="2201332"/>
            <a:ext cx="6480307" cy="270933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 </a:t>
            </a:r>
            <a:r>
              <a:rPr lang="en-US" sz="3200" dirty="0"/>
              <a:t>If we get a large award in this case, it could easily threaten the future financial viability of the company</a:t>
            </a:r>
            <a:r>
              <a:rPr lang="en-US" sz="3200" dirty="0" smtClean="0"/>
              <a:t>.”</a:t>
            </a:r>
          </a:p>
          <a:p>
            <a:pPr algn="l"/>
            <a:endParaRPr lang="en-US" sz="3200" dirty="0" smtClean="0"/>
          </a:p>
          <a:p>
            <a:pPr algn="l"/>
            <a:r>
              <a:rPr lang="en-US" sz="3200" dirty="0" smtClean="0"/>
              <a:t>-- Robert F Kennedy, Jr.</a:t>
            </a:r>
          </a:p>
        </p:txBody>
      </p:sp>
    </p:spTree>
    <p:extLst>
      <p:ext uri="{BB962C8B-B14F-4D97-AF65-F5344CB8AC3E}">
        <p14:creationId xmlns:p14="http://schemas.microsoft.com/office/powerpoint/2010/main" val="15964016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nsanto_loses.png"/>
          <p:cNvPicPr>
            <a:picLocks noGrp="1" noChangeAspect="1"/>
          </p:cNvPicPr>
          <p:nvPr>
            <p:ph idx="1"/>
          </p:nvPr>
        </p:nvPicPr>
        <p:blipFill>
          <a:blip r:embed="rId2">
            <a:extLst>
              <a:ext uri="{28A0092B-C50C-407E-A947-70E740481C1C}">
                <a14:useLocalDpi xmlns:a14="http://schemas.microsoft.com/office/drawing/2010/main" val="0"/>
              </a:ext>
            </a:extLst>
          </a:blip>
          <a:srcRect l="-5135" r="-5135"/>
          <a:stretch>
            <a:fillRect/>
          </a:stretch>
        </p:blipFill>
        <p:spPr>
          <a:xfrm>
            <a:off x="457200" y="533400"/>
            <a:ext cx="8229600" cy="4525963"/>
          </a:xfrm>
        </p:spPr>
      </p:pic>
    </p:spTree>
    <p:extLst>
      <p:ext uri="{BB962C8B-B14F-4D97-AF65-F5344CB8AC3E}">
        <p14:creationId xmlns:p14="http://schemas.microsoft.com/office/powerpoint/2010/main" val="214932198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yerStock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 y="1308100"/>
            <a:ext cx="7785100" cy="4229100"/>
          </a:xfrm>
          <a:prstGeom prst="rect">
            <a:avLst/>
          </a:prstGeom>
        </p:spPr>
      </p:pic>
      <p:sp>
        <p:nvSpPr>
          <p:cNvPr id="2" name="Title 1"/>
          <p:cNvSpPr>
            <a:spLocks noGrp="1"/>
          </p:cNvSpPr>
          <p:nvPr>
            <p:ph type="title"/>
          </p:nvPr>
        </p:nvSpPr>
        <p:spPr/>
        <p:txBody>
          <a:bodyPr/>
          <a:lstStyle/>
          <a:p>
            <a:r>
              <a:rPr lang="en-US" b="1" dirty="0" smtClean="0"/>
              <a:t>Bayer Stock Prices</a:t>
            </a:r>
            <a:endParaRPr lang="en-US" b="1" dirty="0"/>
          </a:p>
        </p:txBody>
      </p:sp>
      <p:sp>
        <p:nvSpPr>
          <p:cNvPr id="3" name="TextBox 2"/>
          <p:cNvSpPr txBox="1"/>
          <p:nvPr/>
        </p:nvSpPr>
        <p:spPr>
          <a:xfrm>
            <a:off x="6043614" y="1600200"/>
            <a:ext cx="2849258" cy="584776"/>
          </a:xfrm>
          <a:prstGeom prst="rect">
            <a:avLst/>
          </a:prstGeom>
          <a:solidFill>
            <a:schemeClr val="bg1"/>
          </a:solidFill>
        </p:spPr>
        <p:txBody>
          <a:bodyPr wrap="none" rtlCol="0">
            <a:spAutoFit/>
          </a:bodyPr>
          <a:lstStyle/>
          <a:p>
            <a:r>
              <a:rPr lang="en-US" sz="3200" dirty="0" smtClean="0"/>
              <a:t>Johnson Verdict</a:t>
            </a:r>
            <a:endParaRPr lang="en-US" sz="3200" dirty="0"/>
          </a:p>
        </p:txBody>
      </p:sp>
      <p:cxnSp>
        <p:nvCxnSpPr>
          <p:cNvPr id="7" name="Straight Arrow Connector 6"/>
          <p:cNvCxnSpPr>
            <a:stCxn id="3" idx="2"/>
          </p:cNvCxnSpPr>
          <p:nvPr/>
        </p:nvCxnSpPr>
        <p:spPr>
          <a:xfrm flipH="1">
            <a:off x="6672660" y="2184976"/>
            <a:ext cx="795583" cy="1354091"/>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7728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ctoberBayerPlummet.png"/>
          <p:cNvPicPr>
            <a:picLocks noGrp="1" noChangeAspect="1"/>
          </p:cNvPicPr>
          <p:nvPr>
            <p:ph idx="1"/>
          </p:nvPr>
        </p:nvPicPr>
        <p:blipFill>
          <a:blip r:embed="rId2">
            <a:extLst>
              <a:ext uri="{28A0092B-C50C-407E-A947-70E740481C1C}">
                <a14:useLocalDpi xmlns:a14="http://schemas.microsoft.com/office/drawing/2010/main" val="0"/>
              </a:ext>
            </a:extLst>
          </a:blip>
          <a:srcRect l="-21775" r="-21775"/>
          <a:stretch>
            <a:fillRect/>
          </a:stretch>
        </p:blipFill>
        <p:spPr>
          <a:xfrm>
            <a:off x="-1009977" y="1066801"/>
            <a:ext cx="10153977" cy="5584296"/>
          </a:xfrm>
        </p:spPr>
      </p:pic>
      <p:sp>
        <p:nvSpPr>
          <p:cNvPr id="2" name="Title 1"/>
          <p:cNvSpPr>
            <a:spLocks noGrp="1"/>
          </p:cNvSpPr>
          <p:nvPr>
            <p:ph type="title"/>
          </p:nvPr>
        </p:nvSpPr>
        <p:spPr/>
        <p:txBody>
          <a:bodyPr>
            <a:normAutofit fontScale="90000"/>
          </a:bodyPr>
          <a:lstStyle/>
          <a:p>
            <a:r>
              <a:rPr lang="en-US" b="1" dirty="0" smtClean="0"/>
              <a:t>Verdict Upheld in Higher Court:</a:t>
            </a:r>
            <a:br>
              <a:rPr lang="en-US" b="1" dirty="0" smtClean="0"/>
            </a:br>
            <a:r>
              <a:rPr lang="en-US" b="1" dirty="0" smtClean="0"/>
              <a:t>October 22, 2018</a:t>
            </a:r>
            <a:endParaRPr lang="en-US" b="1" dirty="0"/>
          </a:p>
        </p:txBody>
      </p:sp>
      <p:sp>
        <p:nvSpPr>
          <p:cNvPr id="5" name="TextBox 4"/>
          <p:cNvSpPr txBox="1"/>
          <p:nvPr/>
        </p:nvSpPr>
        <p:spPr>
          <a:xfrm>
            <a:off x="3767039" y="1510306"/>
            <a:ext cx="4919761" cy="523220"/>
          </a:xfrm>
          <a:prstGeom prst="rect">
            <a:avLst/>
          </a:prstGeom>
          <a:solidFill>
            <a:schemeClr val="bg1"/>
          </a:solidFill>
        </p:spPr>
        <p:txBody>
          <a:bodyPr wrap="none" rtlCol="0">
            <a:spAutoFit/>
          </a:bodyPr>
          <a:lstStyle/>
          <a:p>
            <a:r>
              <a:rPr lang="en-US" sz="2800" dirty="0" smtClean="0"/>
              <a:t>Damages reduced to $78 Million</a:t>
            </a:r>
            <a:endParaRPr lang="en-US" sz="2800" dirty="0"/>
          </a:p>
        </p:txBody>
      </p:sp>
    </p:spTree>
    <p:extLst>
      <p:ext uri="{BB962C8B-B14F-4D97-AF65-F5344CB8AC3E}">
        <p14:creationId xmlns:p14="http://schemas.microsoft.com/office/powerpoint/2010/main" val="25632358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Bayer to sell businesses, cut jobs </a:t>
            </a:r>
            <a:r>
              <a:rPr lang="en-US" b="1" dirty="0" smtClean="0"/>
              <a:t/>
            </a:r>
            <a:br>
              <a:rPr lang="en-US" b="1" dirty="0" smtClean="0"/>
            </a:br>
            <a:r>
              <a:rPr lang="en-US" b="1" dirty="0" smtClean="0"/>
              <a:t>after </a:t>
            </a:r>
            <a:r>
              <a:rPr lang="en-US" b="1" dirty="0"/>
              <a:t>Monsanto </a:t>
            </a:r>
            <a:r>
              <a:rPr lang="en-US" b="1" dirty="0" smtClean="0"/>
              <a:t>deal</a:t>
            </a:r>
            <a:r>
              <a:rPr lang="en-US"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“Chief </a:t>
            </a:r>
            <a:r>
              <a:rPr lang="en-US" dirty="0"/>
              <a:t>Executive Werner Baumann is under pressure to boost Bayer’s share price after a drop of </a:t>
            </a:r>
            <a:r>
              <a:rPr lang="en-US" i="1" dirty="0">
                <a:solidFill>
                  <a:srgbClr val="FF0000"/>
                </a:solidFill>
              </a:rPr>
              <a:t>more than 35 percent </a:t>
            </a:r>
            <a:r>
              <a:rPr lang="en-US" dirty="0"/>
              <a:t>so far this year, dragged down by concern over more than 9,000 lawsuits it faces over an alleged cancer-causing effect of Monsanto’s Roundup weed killer</a:t>
            </a:r>
            <a:r>
              <a:rPr lang="en-US" dirty="0" smtClean="0"/>
              <a:t>.” </a:t>
            </a:r>
          </a:p>
          <a:p>
            <a:pPr marL="0" indent="0">
              <a:buNone/>
            </a:pPr>
            <a:r>
              <a:rPr lang="en-US" i="1" dirty="0" smtClean="0"/>
              <a:t>Ludwig Burger</a:t>
            </a:r>
          </a:p>
          <a:p>
            <a:pPr marL="0" indent="0">
              <a:buNone/>
            </a:pPr>
            <a:r>
              <a:rPr lang="en-US" i="1" dirty="0" smtClean="0"/>
              <a:t>November 29, 2018</a:t>
            </a:r>
            <a:endParaRPr lang="en-US" i="1" dirty="0"/>
          </a:p>
          <a:p>
            <a:pPr marL="0" indent="0">
              <a:buNone/>
            </a:pPr>
            <a:endParaRPr lang="en-US" dirty="0"/>
          </a:p>
        </p:txBody>
      </p:sp>
      <p:sp>
        <p:nvSpPr>
          <p:cNvPr id="4" name="TextBox 3"/>
          <p:cNvSpPr txBox="1"/>
          <p:nvPr/>
        </p:nvSpPr>
        <p:spPr>
          <a:xfrm>
            <a:off x="1562100" y="5901203"/>
            <a:ext cx="6831242" cy="646331"/>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://www.reuters.com/article/us-bayer-strategy</a:t>
            </a:r>
            <a:r>
              <a:rPr lang="en-US" dirty="0" smtClean="0"/>
              <a:t>/</a:t>
            </a:r>
          </a:p>
          <a:p>
            <a:r>
              <a:rPr lang="en-US" dirty="0" smtClean="0"/>
              <a:t>bayer</a:t>
            </a:r>
            <a:r>
              <a:rPr lang="en-US" dirty="0"/>
              <a:t>-to-sell-businesses-cut-jobs-after-monsanto-deal-</a:t>
            </a:r>
            <a:r>
              <a:rPr lang="en-US" dirty="0" smtClean="0"/>
              <a:t>idUSKCN1NY1SI</a:t>
            </a:r>
            <a:endParaRPr lang="en-US" dirty="0"/>
          </a:p>
        </p:txBody>
      </p:sp>
    </p:spTree>
    <p:extLst>
      <p:ext uri="{BB962C8B-B14F-4D97-AF65-F5344CB8AC3E}">
        <p14:creationId xmlns:p14="http://schemas.microsoft.com/office/powerpoint/2010/main" val="41555294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7" y="-447783"/>
            <a:ext cx="9635065" cy="2142066"/>
          </a:xfrm>
        </p:spPr>
        <p:txBody>
          <a:bodyPr>
            <a:normAutofit/>
          </a:bodyPr>
          <a:lstStyle/>
          <a:p>
            <a:r>
              <a:rPr lang="en-US" sz="3600" b="1" dirty="0" smtClean="0"/>
              <a:t>“In </a:t>
            </a:r>
            <a:r>
              <a:rPr lang="en-US" sz="3600" b="1" dirty="0"/>
              <a:t>vitro evaluation of genomic </a:t>
            </a:r>
            <a:r>
              <a:rPr lang="en-US" sz="3600" b="1" dirty="0" smtClean="0"/>
              <a:t>damage </a:t>
            </a:r>
            <a:r>
              <a:rPr lang="en-US" sz="3600" b="1" dirty="0"/>
              <a:t>induced by glyphosate on human </a:t>
            </a:r>
            <a:r>
              <a:rPr lang="en-US" sz="3600" b="1" dirty="0" smtClean="0"/>
              <a:t>lymphocytes”</a:t>
            </a:r>
            <a:r>
              <a:rPr lang="en-US" sz="3600" b="1" dirty="0" smtClean="0">
                <a:solidFill>
                  <a:srgbClr val="FF0000"/>
                </a:solidFill>
              </a:rPr>
              <a:t>*</a:t>
            </a:r>
            <a:endParaRPr lang="en-US" sz="3600" b="1" dirty="0">
              <a:solidFill>
                <a:srgbClr val="FF0000"/>
              </a:solidFill>
            </a:endParaRPr>
          </a:p>
        </p:txBody>
      </p:sp>
      <p:pic>
        <p:nvPicPr>
          <p:cNvPr id="5" name="Content Placeholder 4" descr="Ring_chromosome.gif"/>
          <p:cNvPicPr>
            <a:picLocks noGrp="1" noChangeAspect="1"/>
          </p:cNvPicPr>
          <p:nvPr>
            <p:ph idx="1"/>
          </p:nvPr>
        </p:nvPicPr>
        <p:blipFill>
          <a:blip r:embed="rId3">
            <a:extLst>
              <a:ext uri="{28A0092B-C50C-407E-A947-70E740481C1C}">
                <a14:useLocalDpi xmlns:a14="http://schemas.microsoft.com/office/drawing/2010/main" val="0"/>
              </a:ext>
            </a:extLst>
          </a:blip>
          <a:srcRect t="24986" b="24986"/>
          <a:stretch>
            <a:fillRect/>
          </a:stretch>
        </p:blipFill>
        <p:spPr>
          <a:xfrm>
            <a:off x="6112924" y="2192338"/>
            <a:ext cx="2811463" cy="1368310"/>
          </a:xfrm>
        </p:spPr>
      </p:pic>
      <p:sp>
        <p:nvSpPr>
          <p:cNvPr id="4" name="TextBox 3"/>
          <p:cNvSpPr txBox="1"/>
          <p:nvPr/>
        </p:nvSpPr>
        <p:spPr>
          <a:xfrm>
            <a:off x="214551" y="6398041"/>
            <a:ext cx="8709836"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A </a:t>
            </a:r>
            <a:r>
              <a:rPr lang="en-US" sz="2400" dirty="0" err="1"/>
              <a:t>Santovito</a:t>
            </a:r>
            <a:r>
              <a:rPr lang="en-US" sz="2400" dirty="0"/>
              <a:t> et al. </a:t>
            </a:r>
            <a:r>
              <a:rPr lang="fi-FI" sz="2400" dirty="0" err="1"/>
              <a:t>Environ</a:t>
            </a:r>
            <a:r>
              <a:rPr lang="fi-FI" sz="2400" dirty="0"/>
              <a:t> </a:t>
            </a:r>
            <a:r>
              <a:rPr lang="fi-FI" sz="2400" dirty="0" err="1"/>
              <a:t>Sci</a:t>
            </a:r>
            <a:r>
              <a:rPr lang="fi-FI" sz="2400" dirty="0"/>
              <a:t> </a:t>
            </a:r>
            <a:r>
              <a:rPr lang="fi-FI" sz="2400" dirty="0" err="1"/>
              <a:t>Pollut</a:t>
            </a:r>
            <a:r>
              <a:rPr lang="fi-FI" sz="2400" dirty="0"/>
              <a:t> </a:t>
            </a:r>
            <a:r>
              <a:rPr lang="fi-FI" sz="2400" dirty="0" err="1"/>
              <a:t>Res</a:t>
            </a:r>
            <a:r>
              <a:rPr lang="fi-FI" sz="2400" dirty="0"/>
              <a:t> </a:t>
            </a:r>
            <a:r>
              <a:rPr lang="fi-FI" sz="2400" dirty="0" err="1"/>
              <a:t>Int</a:t>
            </a:r>
            <a:r>
              <a:rPr lang="fi-FI" sz="2400" dirty="0"/>
              <a:t> </a:t>
            </a:r>
            <a:r>
              <a:rPr lang="fi-FI" sz="2400" dirty="0" smtClean="0"/>
              <a:t>2018;25</a:t>
            </a:r>
            <a:r>
              <a:rPr lang="fi-FI" sz="2400" dirty="0"/>
              <a:t>(34):34693</a:t>
            </a:r>
            <a:r>
              <a:rPr lang="fi-FI" sz="2400" dirty="0" smtClean="0"/>
              <a:t>-700</a:t>
            </a:r>
            <a:r>
              <a:rPr lang="fi-FI" sz="2400" dirty="0"/>
              <a:t>. </a:t>
            </a:r>
            <a:r>
              <a:rPr lang="en-US" sz="2400" dirty="0" smtClean="0"/>
              <a:t> </a:t>
            </a:r>
            <a:endParaRPr lang="en-US" sz="2400" dirty="0"/>
          </a:p>
        </p:txBody>
      </p:sp>
      <p:pic>
        <p:nvPicPr>
          <p:cNvPr id="6" name="Picture 5" descr="dicentric_chromos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20" y="3916248"/>
            <a:ext cx="2777067" cy="1808323"/>
          </a:xfrm>
          <a:prstGeom prst="rect">
            <a:avLst/>
          </a:prstGeom>
        </p:spPr>
      </p:pic>
      <p:sp>
        <p:nvSpPr>
          <p:cNvPr id="7" name="Content Placeholder 2"/>
          <p:cNvSpPr txBox="1">
            <a:spLocks/>
          </p:cNvSpPr>
          <p:nvPr/>
        </p:nvSpPr>
        <p:spPr>
          <a:xfrm>
            <a:off x="152400" y="1338685"/>
            <a:ext cx="5960524" cy="509191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smtClean="0"/>
              <a:t>In </a:t>
            </a:r>
            <a:r>
              <a:rPr lang="en-US" dirty="0"/>
              <a:t>vitro exposure of human lymphocytes to glyphosate at levels of 0.5, 0.1, 0.050,  0.025 and 0.0125 </a:t>
            </a:r>
            <a:r>
              <a:rPr lang="en-US" dirty="0" smtClean="0"/>
              <a:t>μg</a:t>
            </a:r>
            <a:r>
              <a:rPr lang="en-US" dirty="0"/>
              <a:t>/ml </a:t>
            </a:r>
          </a:p>
          <a:p>
            <a:pPr>
              <a:spcBef>
                <a:spcPts val="600"/>
              </a:spcBef>
            </a:pPr>
            <a:r>
              <a:rPr lang="en-US" dirty="0"/>
              <a:t>0.5 is considered an "acceptable daily exposure </a:t>
            </a:r>
            <a:r>
              <a:rPr lang="en-US" dirty="0" smtClean="0"/>
              <a:t>level”</a:t>
            </a:r>
            <a:endParaRPr lang="en-US" dirty="0"/>
          </a:p>
          <a:p>
            <a:pPr>
              <a:spcBef>
                <a:spcPts val="600"/>
              </a:spcBef>
            </a:pPr>
            <a:r>
              <a:rPr lang="en-US" dirty="0"/>
              <a:t>Chromosomal aberrations and micronuclei frequencies were significantly high at all except the lowest exposure levels.</a:t>
            </a:r>
          </a:p>
          <a:p>
            <a:pPr>
              <a:spcBef>
                <a:spcPts val="600"/>
              </a:spcBef>
            </a:pPr>
            <a:endParaRPr lang="en-US" dirty="0" smtClean="0"/>
          </a:p>
        </p:txBody>
      </p:sp>
    </p:spTree>
    <p:extLst>
      <p:ext uri="{BB962C8B-B14F-4D97-AF65-F5344CB8AC3E}">
        <p14:creationId xmlns:p14="http://schemas.microsoft.com/office/powerpoint/2010/main" val="38911781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57" y="-447783"/>
            <a:ext cx="9635065" cy="2142066"/>
          </a:xfrm>
        </p:spPr>
        <p:txBody>
          <a:bodyPr>
            <a:normAutofit/>
          </a:bodyPr>
          <a:lstStyle/>
          <a:p>
            <a:r>
              <a:rPr lang="en-US" sz="3600" b="1" dirty="0" smtClean="0"/>
              <a:t>“In </a:t>
            </a:r>
            <a:r>
              <a:rPr lang="en-US" sz="3600" b="1" dirty="0"/>
              <a:t>vitro evaluation of genomic </a:t>
            </a:r>
            <a:r>
              <a:rPr lang="en-US" sz="3600" b="1" dirty="0" smtClean="0"/>
              <a:t>damage </a:t>
            </a:r>
            <a:r>
              <a:rPr lang="en-US" sz="3600" b="1" dirty="0"/>
              <a:t>induced by glyphosate on human </a:t>
            </a:r>
            <a:r>
              <a:rPr lang="en-US" sz="3600" b="1" dirty="0" smtClean="0"/>
              <a:t>lymphocytes”</a:t>
            </a:r>
            <a:r>
              <a:rPr lang="en-US" sz="3600" b="1" dirty="0" smtClean="0">
                <a:solidFill>
                  <a:srgbClr val="FF0000"/>
                </a:solidFill>
              </a:rPr>
              <a:t>*</a:t>
            </a:r>
            <a:endParaRPr lang="en-US" sz="3600" b="1" dirty="0">
              <a:solidFill>
                <a:srgbClr val="FF0000"/>
              </a:solidFill>
            </a:endParaRPr>
          </a:p>
        </p:txBody>
      </p:sp>
      <p:pic>
        <p:nvPicPr>
          <p:cNvPr id="5" name="Content Placeholder 4" descr="Ring_chromosome.gif"/>
          <p:cNvPicPr>
            <a:picLocks noGrp="1" noChangeAspect="1"/>
          </p:cNvPicPr>
          <p:nvPr>
            <p:ph idx="1"/>
          </p:nvPr>
        </p:nvPicPr>
        <p:blipFill>
          <a:blip r:embed="rId3">
            <a:extLst>
              <a:ext uri="{28A0092B-C50C-407E-A947-70E740481C1C}">
                <a14:useLocalDpi xmlns:a14="http://schemas.microsoft.com/office/drawing/2010/main" val="0"/>
              </a:ext>
            </a:extLst>
          </a:blip>
          <a:srcRect t="24986" b="24986"/>
          <a:stretch>
            <a:fillRect/>
          </a:stretch>
        </p:blipFill>
        <p:spPr>
          <a:xfrm>
            <a:off x="6112924" y="2192338"/>
            <a:ext cx="2811463" cy="1368310"/>
          </a:xfrm>
        </p:spPr>
      </p:pic>
      <p:sp>
        <p:nvSpPr>
          <p:cNvPr id="4" name="TextBox 3"/>
          <p:cNvSpPr txBox="1"/>
          <p:nvPr/>
        </p:nvSpPr>
        <p:spPr>
          <a:xfrm>
            <a:off x="214551" y="6398041"/>
            <a:ext cx="8709836" cy="461665"/>
          </a:xfrm>
          <a:prstGeom prst="rect">
            <a:avLst/>
          </a:prstGeom>
          <a:noFill/>
        </p:spPr>
        <p:txBody>
          <a:bodyPr wrap="none" rtlCol="0">
            <a:spAutoFit/>
          </a:bodyPr>
          <a:lstStyle/>
          <a:p>
            <a:pPr algn="r"/>
            <a:r>
              <a:rPr lang="en-US" sz="2400" dirty="0" smtClean="0">
                <a:solidFill>
                  <a:srgbClr val="FF0000"/>
                </a:solidFill>
              </a:rPr>
              <a:t>*</a:t>
            </a:r>
            <a:r>
              <a:rPr lang="en-US" sz="2400" dirty="0" smtClean="0"/>
              <a:t>A </a:t>
            </a:r>
            <a:r>
              <a:rPr lang="en-US" sz="2400" dirty="0" err="1"/>
              <a:t>Santovito</a:t>
            </a:r>
            <a:r>
              <a:rPr lang="en-US" sz="2400" dirty="0"/>
              <a:t> et al. </a:t>
            </a:r>
            <a:r>
              <a:rPr lang="fi-FI" sz="2400" dirty="0" err="1"/>
              <a:t>Environ</a:t>
            </a:r>
            <a:r>
              <a:rPr lang="fi-FI" sz="2400" dirty="0"/>
              <a:t> </a:t>
            </a:r>
            <a:r>
              <a:rPr lang="fi-FI" sz="2400" dirty="0" err="1"/>
              <a:t>Sci</a:t>
            </a:r>
            <a:r>
              <a:rPr lang="fi-FI" sz="2400" dirty="0"/>
              <a:t> </a:t>
            </a:r>
            <a:r>
              <a:rPr lang="fi-FI" sz="2400" dirty="0" err="1"/>
              <a:t>Pollut</a:t>
            </a:r>
            <a:r>
              <a:rPr lang="fi-FI" sz="2400" dirty="0"/>
              <a:t> </a:t>
            </a:r>
            <a:r>
              <a:rPr lang="fi-FI" sz="2400" dirty="0" err="1"/>
              <a:t>Res</a:t>
            </a:r>
            <a:r>
              <a:rPr lang="fi-FI" sz="2400" dirty="0"/>
              <a:t> </a:t>
            </a:r>
            <a:r>
              <a:rPr lang="fi-FI" sz="2400" dirty="0" err="1"/>
              <a:t>Int</a:t>
            </a:r>
            <a:r>
              <a:rPr lang="fi-FI" sz="2400" dirty="0"/>
              <a:t> </a:t>
            </a:r>
            <a:r>
              <a:rPr lang="fi-FI" sz="2400" dirty="0" smtClean="0"/>
              <a:t>2018;25</a:t>
            </a:r>
            <a:r>
              <a:rPr lang="fi-FI" sz="2400" dirty="0"/>
              <a:t>(34):34693</a:t>
            </a:r>
            <a:r>
              <a:rPr lang="fi-FI" sz="2400" dirty="0" smtClean="0"/>
              <a:t>-700</a:t>
            </a:r>
            <a:r>
              <a:rPr lang="fi-FI" sz="2400" dirty="0"/>
              <a:t>. </a:t>
            </a:r>
            <a:r>
              <a:rPr lang="en-US" sz="2400" dirty="0" smtClean="0"/>
              <a:t> </a:t>
            </a:r>
            <a:endParaRPr lang="en-US" sz="2400" dirty="0"/>
          </a:p>
        </p:txBody>
      </p:sp>
      <p:pic>
        <p:nvPicPr>
          <p:cNvPr id="6" name="Picture 5" descr="dicentric_chromosom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20" y="3916248"/>
            <a:ext cx="2777067" cy="1808323"/>
          </a:xfrm>
          <a:prstGeom prst="rect">
            <a:avLst/>
          </a:prstGeom>
        </p:spPr>
      </p:pic>
      <p:sp>
        <p:nvSpPr>
          <p:cNvPr id="7" name="Content Placeholder 2"/>
          <p:cNvSpPr txBox="1">
            <a:spLocks/>
          </p:cNvSpPr>
          <p:nvPr/>
        </p:nvSpPr>
        <p:spPr>
          <a:xfrm>
            <a:off x="152400" y="1338685"/>
            <a:ext cx="5960524" cy="509191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smtClean="0"/>
              <a:t>In </a:t>
            </a:r>
            <a:r>
              <a:rPr lang="en-US" dirty="0"/>
              <a:t>vitro exposure of human lymphocytes to glyphosate at levels of 0.5, 0.1, 0.050,  0.025 and 0.0125 </a:t>
            </a:r>
            <a:r>
              <a:rPr lang="en-US" dirty="0" smtClean="0"/>
              <a:t>μg</a:t>
            </a:r>
            <a:r>
              <a:rPr lang="en-US" dirty="0"/>
              <a:t>/ml </a:t>
            </a:r>
          </a:p>
          <a:p>
            <a:pPr>
              <a:spcBef>
                <a:spcPts val="600"/>
              </a:spcBef>
            </a:pPr>
            <a:r>
              <a:rPr lang="en-US" dirty="0"/>
              <a:t>0.5 is considered an "acceptable daily exposure </a:t>
            </a:r>
            <a:r>
              <a:rPr lang="en-US" dirty="0" smtClean="0"/>
              <a:t>level”</a:t>
            </a:r>
            <a:endParaRPr lang="en-US" dirty="0"/>
          </a:p>
          <a:p>
            <a:pPr>
              <a:spcBef>
                <a:spcPts val="600"/>
              </a:spcBef>
            </a:pPr>
            <a:r>
              <a:rPr lang="en-US" dirty="0"/>
              <a:t>Chromosomal aberrations and micronuclei frequencies were significantly high at all except the lowest exposure levels.</a:t>
            </a:r>
          </a:p>
          <a:p>
            <a:pPr>
              <a:spcBef>
                <a:spcPts val="600"/>
              </a:spcBef>
            </a:pPr>
            <a:endParaRPr lang="en-US" dirty="0" smtClean="0"/>
          </a:p>
        </p:txBody>
      </p:sp>
      <p:sp>
        <p:nvSpPr>
          <p:cNvPr id="8" name="TextBox 7"/>
          <p:cNvSpPr txBox="1"/>
          <p:nvPr/>
        </p:nvSpPr>
        <p:spPr>
          <a:xfrm>
            <a:off x="677333" y="2027239"/>
            <a:ext cx="7078134" cy="1754327"/>
          </a:xfrm>
          <a:prstGeom prst="rect">
            <a:avLst/>
          </a:prstGeom>
          <a:solidFill>
            <a:srgbClr val="FFFA92"/>
          </a:solidFill>
          <a:ln>
            <a:solidFill>
              <a:schemeClr val="tx1"/>
            </a:solidFill>
          </a:ln>
        </p:spPr>
        <p:txBody>
          <a:bodyPr wrap="square" rtlCol="0">
            <a:spAutoFit/>
          </a:bodyPr>
          <a:lstStyle/>
          <a:p>
            <a:pPr algn="ctr"/>
            <a:r>
              <a:rPr lang="en-US" sz="3600" dirty="0" smtClean="0"/>
              <a:t>Lymphocytes are the cell type that transforms into cancer cells in                                     non-</a:t>
            </a:r>
            <a:r>
              <a:rPr lang="en-US" sz="3600" dirty="0"/>
              <a:t>H</a:t>
            </a:r>
            <a:r>
              <a:rPr lang="en-US" sz="3600" dirty="0" smtClean="0"/>
              <a:t>odgkin’s </a:t>
            </a:r>
            <a:r>
              <a:rPr lang="en-US" sz="3600" dirty="0"/>
              <a:t>l</a:t>
            </a:r>
            <a:r>
              <a:rPr lang="en-US" sz="3600" dirty="0" smtClean="0"/>
              <a:t>ymphoma</a:t>
            </a:r>
          </a:p>
        </p:txBody>
      </p:sp>
    </p:spTree>
    <p:extLst>
      <p:ext uri="{BB962C8B-B14F-4D97-AF65-F5344CB8AC3E}">
        <p14:creationId xmlns:p14="http://schemas.microsoft.com/office/powerpoint/2010/main" val="12865708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“A truth’s initial commotion is directly proportional to how deeply the lie was believed... When a well-packaged web of lies has been sold gradually to the masses over generations, the truth will seem utterly preposterous and its speaker, a raving lunatic.</a:t>
            </a:r>
            <a:r>
              <a:rPr lang="en-US" dirty="0" smtClean="0"/>
              <a:t>”</a:t>
            </a:r>
          </a:p>
          <a:p>
            <a:pPr marL="0" indent="0">
              <a:buNone/>
            </a:pPr>
            <a:r>
              <a:rPr lang="en-US" i="1" dirty="0" smtClean="0"/>
              <a:t> </a:t>
            </a:r>
            <a:r>
              <a:rPr lang="en-US" dirty="0"/>
              <a:t>- </a:t>
            </a:r>
            <a:r>
              <a:rPr lang="en-US" i="1" dirty="0"/>
              <a:t>Dresden James</a:t>
            </a:r>
            <a:br>
              <a:rPr lang="en-US" i="1" dirty="0"/>
            </a:br>
            <a:endParaRPr lang="en-US" i="1" dirty="0"/>
          </a:p>
        </p:txBody>
      </p:sp>
    </p:spTree>
    <p:extLst>
      <p:ext uri="{BB962C8B-B14F-4D97-AF65-F5344CB8AC3E}">
        <p14:creationId xmlns:p14="http://schemas.microsoft.com/office/powerpoint/2010/main" val="209873907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7801" y="2293540"/>
            <a:ext cx="7014285"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and the Gut</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548984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rice_of_immunity.png"/>
          <p:cNvPicPr>
            <a:picLocks noGrp="1" noChangeAspect="1"/>
          </p:cNvPicPr>
          <p:nvPr>
            <p:ph idx="1"/>
          </p:nvPr>
        </p:nvPicPr>
        <p:blipFill>
          <a:blip r:embed="rId3">
            <a:extLst>
              <a:ext uri="{28A0092B-C50C-407E-A947-70E740481C1C}">
                <a14:useLocalDpi xmlns:a14="http://schemas.microsoft.com/office/drawing/2010/main" val="0"/>
              </a:ext>
            </a:extLst>
          </a:blip>
          <a:srcRect l="-73705" r="-73705"/>
          <a:stretch>
            <a:fillRect/>
          </a:stretch>
        </p:blipFill>
        <p:spPr>
          <a:xfrm>
            <a:off x="-3505204" y="-19328"/>
            <a:ext cx="12505109" cy="6877328"/>
          </a:xfrm>
        </p:spPr>
      </p:pic>
      <p:sp>
        <p:nvSpPr>
          <p:cNvPr id="6" name="TextBox 5"/>
          <p:cNvSpPr txBox="1"/>
          <p:nvPr/>
        </p:nvSpPr>
        <p:spPr>
          <a:xfrm>
            <a:off x="5723463" y="1994930"/>
            <a:ext cx="3276442" cy="3046988"/>
          </a:xfrm>
          <a:prstGeom prst="rect">
            <a:avLst/>
          </a:prstGeom>
          <a:noFill/>
        </p:spPr>
        <p:txBody>
          <a:bodyPr wrap="square" rtlCol="0">
            <a:spAutoFit/>
          </a:bodyPr>
          <a:lstStyle/>
          <a:p>
            <a:r>
              <a:rPr lang="en-US" sz="2400" dirty="0"/>
              <a:t>Inflammatory bowel disease, autoimmune arthritis, obesity and metabolic syndrome, and nonalcoholic fatty liver disease can all  be traced to imbalances in gut </a:t>
            </a:r>
            <a:r>
              <a:rPr lang="en-US" sz="2400" dirty="0" err="1" smtClean="0"/>
              <a:t>microbiome</a:t>
            </a:r>
            <a:r>
              <a:rPr lang="en-US" sz="2400" dirty="0" smtClean="0">
                <a:solidFill>
                  <a:srgbClr val="FF0000"/>
                </a:solidFill>
              </a:rPr>
              <a:t>*</a:t>
            </a:r>
            <a:endParaRPr lang="en-US" sz="2400" dirty="0">
              <a:solidFill>
                <a:srgbClr val="FF0000"/>
              </a:solidFill>
            </a:endParaRPr>
          </a:p>
        </p:txBody>
      </p:sp>
      <p:sp>
        <p:nvSpPr>
          <p:cNvPr id="7" name="TextBox 6"/>
          <p:cNvSpPr txBox="1"/>
          <p:nvPr/>
        </p:nvSpPr>
        <p:spPr>
          <a:xfrm>
            <a:off x="6028266" y="5706533"/>
            <a:ext cx="3115734" cy="1015663"/>
          </a:xfrm>
          <a:prstGeom prst="rect">
            <a:avLst/>
          </a:prstGeom>
          <a:noFill/>
        </p:spPr>
        <p:txBody>
          <a:bodyPr wrap="square" rtlCol="0">
            <a:spAutoFit/>
          </a:bodyPr>
          <a:lstStyle/>
          <a:p>
            <a:r>
              <a:rPr lang="en-US" sz="2000" dirty="0">
                <a:solidFill>
                  <a:srgbClr val="FF0000"/>
                </a:solidFill>
              </a:rPr>
              <a:t>*</a:t>
            </a:r>
            <a:r>
              <a:rPr lang="en-US" sz="2000" dirty="0"/>
              <a:t>Figure 1. RS </a:t>
            </a:r>
            <a:r>
              <a:rPr lang="en-US" sz="2000" dirty="0" err="1"/>
              <a:t>Goldszmid</a:t>
            </a:r>
            <a:r>
              <a:rPr lang="en-US" sz="2000" dirty="0"/>
              <a:t> and G </a:t>
            </a:r>
            <a:r>
              <a:rPr lang="en-US" sz="2000" dirty="0" err="1"/>
              <a:t>Trinchieri</a:t>
            </a:r>
            <a:r>
              <a:rPr lang="en-US" sz="2000" dirty="0"/>
              <a:t>. Nat </a:t>
            </a:r>
            <a:r>
              <a:rPr lang="en-US" sz="2000" dirty="0" err="1"/>
              <a:t>Immunol</a:t>
            </a:r>
            <a:r>
              <a:rPr lang="en-US" sz="2000" dirty="0"/>
              <a:t> 2012;13(10):932-8.</a:t>
            </a:r>
          </a:p>
        </p:txBody>
      </p:sp>
      <p:sp>
        <p:nvSpPr>
          <p:cNvPr id="8" name="TextBox 7"/>
          <p:cNvSpPr txBox="1"/>
          <p:nvPr/>
        </p:nvSpPr>
        <p:spPr>
          <a:xfrm>
            <a:off x="5690271" y="286715"/>
            <a:ext cx="3330659" cy="1200329"/>
          </a:xfrm>
          <a:prstGeom prst="rect">
            <a:avLst/>
          </a:prstGeom>
          <a:noFill/>
        </p:spPr>
        <p:txBody>
          <a:bodyPr wrap="none" rtlCol="0">
            <a:spAutoFit/>
          </a:bodyPr>
          <a:lstStyle/>
          <a:p>
            <a:pPr algn="ctr"/>
            <a:r>
              <a:rPr lang="en-US" sz="3600" b="1" dirty="0" smtClean="0"/>
              <a:t>Imbalanced </a:t>
            </a:r>
          </a:p>
          <a:p>
            <a:pPr algn="ctr"/>
            <a:r>
              <a:rPr lang="en-US" sz="3600" b="1" dirty="0" smtClean="0"/>
              <a:t>Gut </a:t>
            </a:r>
            <a:r>
              <a:rPr lang="en-US" sz="3600" b="1" dirty="0" err="1" smtClean="0"/>
              <a:t>Microbiome</a:t>
            </a:r>
            <a:endParaRPr lang="en-US" sz="3600" b="1" dirty="0"/>
          </a:p>
        </p:txBody>
      </p:sp>
    </p:spTree>
    <p:extLst>
      <p:ext uri="{BB962C8B-B14F-4D97-AF65-F5344CB8AC3E}">
        <p14:creationId xmlns:p14="http://schemas.microsoft.com/office/powerpoint/2010/main" val="24261070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and the Gut: </a:t>
            </a:r>
            <a:br>
              <a:rPr lang="en-US" b="1" dirty="0" smtClean="0"/>
            </a:br>
            <a:r>
              <a:rPr lang="en-US" b="1" dirty="0" smtClean="0"/>
              <a:t>Pathogen Overgrowth</a:t>
            </a:r>
            <a:endParaRPr lang="en-US" b="1" dirty="0"/>
          </a:p>
        </p:txBody>
      </p:sp>
      <p:sp>
        <p:nvSpPr>
          <p:cNvPr id="3" name="Content Placeholder 2"/>
          <p:cNvSpPr>
            <a:spLocks noGrp="1"/>
          </p:cNvSpPr>
          <p:nvPr>
            <p:ph idx="1"/>
          </p:nvPr>
        </p:nvSpPr>
        <p:spPr/>
        <p:txBody>
          <a:bodyPr/>
          <a:lstStyle/>
          <a:p>
            <a:r>
              <a:rPr lang="en-US" dirty="0" smtClean="0"/>
              <a:t>Glyphosate is an antimicrobial agent that preferentially kills beneficial microbes, allowing pathogens to flourish in the gut</a:t>
            </a:r>
            <a:r>
              <a:rPr lang="en-US" dirty="0" smtClean="0">
                <a:solidFill>
                  <a:srgbClr val="FF0000"/>
                </a:solidFill>
              </a:rPr>
              <a:t>*</a:t>
            </a:r>
          </a:p>
          <a:p>
            <a:r>
              <a:rPr lang="en-US" dirty="0" smtClean="0"/>
              <a:t>Immune cells invade the gut and release inflammatory cytokines </a:t>
            </a:r>
          </a:p>
          <a:p>
            <a:pPr lvl="1"/>
            <a:r>
              <a:rPr lang="en-US" dirty="0" smtClean="0"/>
              <a:t>This causes increased risk to inflammatory bowel diseases such as </a:t>
            </a:r>
            <a:r>
              <a:rPr lang="en-US" dirty="0" err="1" smtClean="0"/>
              <a:t>Crohn’s</a:t>
            </a:r>
            <a:r>
              <a:rPr lang="en-US" dirty="0" smtClean="0"/>
              <a:t>, ulcerative colitis as well as Celiac disease (gluten intolerance)</a:t>
            </a:r>
          </a:p>
        </p:txBody>
      </p:sp>
      <p:sp>
        <p:nvSpPr>
          <p:cNvPr id="4" name="TextBox 3"/>
          <p:cNvSpPr txBox="1"/>
          <p:nvPr/>
        </p:nvSpPr>
        <p:spPr>
          <a:xfrm>
            <a:off x="2646052" y="6334532"/>
            <a:ext cx="5487099" cy="400110"/>
          </a:xfrm>
          <a:prstGeom prst="rect">
            <a:avLst/>
          </a:prstGeom>
          <a:noFill/>
        </p:spPr>
        <p:txBody>
          <a:bodyPr wrap="none" rtlCol="0">
            <a:spAutoFit/>
          </a:bodyPr>
          <a:lstStyle/>
          <a:p>
            <a:r>
              <a:rPr lang="en-US" sz="2000" dirty="0">
                <a:solidFill>
                  <a:srgbClr val="FF0000"/>
                </a:solidFill>
              </a:rPr>
              <a:t>*</a:t>
            </a:r>
            <a:r>
              <a:rPr lang="en-US" sz="2000" dirty="0"/>
              <a:t> </a:t>
            </a:r>
            <a:r>
              <a:rPr lang="en-US" sz="2000" dirty="0" err="1"/>
              <a:t>Samsel</a:t>
            </a:r>
            <a:r>
              <a:rPr lang="en-US" sz="2000" dirty="0"/>
              <a:t> and Seneff. Entropy 2013; 15: 1416-1463.</a:t>
            </a:r>
          </a:p>
        </p:txBody>
      </p:sp>
    </p:spTree>
    <p:extLst>
      <p:ext uri="{BB962C8B-B14F-4D97-AF65-F5344CB8AC3E}">
        <p14:creationId xmlns:p14="http://schemas.microsoft.com/office/powerpoint/2010/main" val="224818519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BD.png"/>
          <p:cNvPicPr>
            <a:picLocks noGrp="1" noChangeAspect="1"/>
          </p:cNvPicPr>
          <p:nvPr>
            <p:ph idx="1"/>
          </p:nvPr>
        </p:nvPicPr>
        <p:blipFill>
          <a:blip r:embed="rId2">
            <a:extLst>
              <a:ext uri="{28A0092B-C50C-407E-A947-70E740481C1C}">
                <a14:useLocalDpi xmlns:a14="http://schemas.microsoft.com/office/drawing/2010/main" val="0"/>
              </a:ext>
            </a:extLst>
          </a:blip>
          <a:srcRect l="-13534" r="-13534"/>
          <a:stretch>
            <a:fillRect/>
          </a:stretch>
        </p:blipFill>
        <p:spPr>
          <a:xfrm>
            <a:off x="-196564" y="634964"/>
            <a:ext cx="10226116" cy="5623970"/>
          </a:xfrm>
        </p:spPr>
      </p:pic>
      <p:sp>
        <p:nvSpPr>
          <p:cNvPr id="5" name="TextBox 4"/>
          <p:cNvSpPr txBox="1"/>
          <p:nvPr/>
        </p:nvSpPr>
        <p:spPr>
          <a:xfrm>
            <a:off x="821319" y="6228698"/>
            <a:ext cx="7917903" cy="400110"/>
          </a:xfrm>
          <a:prstGeom prst="rect">
            <a:avLst/>
          </a:prstGeom>
          <a:solidFill>
            <a:schemeClr val="bg1"/>
          </a:solidFill>
        </p:spPr>
        <p:txBody>
          <a:bodyPr wrap="none" rtlCol="0">
            <a:spAutoFit/>
          </a:bodyPr>
          <a:lstStyle/>
          <a:p>
            <a:r>
              <a:rPr lang="en-US" sz="2000" dirty="0" smtClean="0">
                <a:solidFill>
                  <a:srgbClr val="FF0000"/>
                </a:solidFill>
              </a:rPr>
              <a:t>*</a:t>
            </a:r>
            <a:r>
              <a:rPr lang="en-US" sz="2000" dirty="0" smtClean="0"/>
              <a:t>Figure 20, NL Swanson et al. Journal of Organic Systems 9(2), 2014, p. 25</a:t>
            </a:r>
            <a:r>
              <a:rPr lang="en-US" sz="2000" dirty="0"/>
              <a:t>.</a:t>
            </a:r>
            <a:r>
              <a:rPr lang="en-US" sz="2000" dirty="0" smtClean="0"/>
              <a:t> </a:t>
            </a:r>
            <a:endParaRPr lang="en-US" sz="2000" dirty="0"/>
          </a:p>
        </p:txBody>
      </p:sp>
      <p:sp>
        <p:nvSpPr>
          <p:cNvPr id="2" name="TextBox 1"/>
          <p:cNvSpPr txBox="1"/>
          <p:nvPr/>
        </p:nvSpPr>
        <p:spPr>
          <a:xfrm>
            <a:off x="2252133" y="2918767"/>
            <a:ext cx="3848379" cy="461665"/>
          </a:xfrm>
          <a:prstGeom prst="rect">
            <a:avLst/>
          </a:prstGeom>
          <a:noFill/>
        </p:spPr>
        <p:txBody>
          <a:bodyPr wrap="none" rtlCol="0">
            <a:spAutoFit/>
          </a:bodyPr>
          <a:lstStyle/>
          <a:p>
            <a:pPr>
              <a:tabLst>
                <a:tab pos="1084263" algn="l"/>
              </a:tabLst>
            </a:pPr>
            <a:r>
              <a:rPr lang="en-US" sz="2400" b="1" dirty="0" smtClean="0">
                <a:solidFill>
                  <a:srgbClr val="FF0000"/>
                </a:solidFill>
              </a:rPr>
              <a:t>Inflammatory Bowel Disease</a:t>
            </a:r>
            <a:endParaRPr lang="en-US" sz="2400" b="1" dirty="0">
              <a:solidFill>
                <a:srgbClr val="FF0000"/>
              </a:solidFill>
            </a:endParaRPr>
          </a:p>
        </p:txBody>
      </p:sp>
    </p:spTree>
    <p:extLst>
      <p:ext uri="{BB962C8B-B14F-4D97-AF65-F5344CB8AC3E}">
        <p14:creationId xmlns:p14="http://schemas.microsoft.com/office/powerpoint/2010/main" val="36694204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liac &amp; wheat.jpg"/>
          <p:cNvPicPr>
            <a:picLocks noGrp="1" noChangeAspect="1"/>
          </p:cNvPicPr>
          <p:nvPr>
            <p:ph idx="1"/>
          </p:nvPr>
        </p:nvPicPr>
        <p:blipFill>
          <a:blip r:embed="rId2">
            <a:extLst>
              <a:ext uri="{28A0092B-C50C-407E-A947-70E740481C1C}">
                <a14:useLocalDpi xmlns:a14="http://schemas.microsoft.com/office/drawing/2010/main" val="0"/>
              </a:ext>
            </a:extLst>
          </a:blip>
          <a:srcRect l="-9663" r="-9663"/>
          <a:stretch>
            <a:fillRect/>
          </a:stretch>
        </p:blipFill>
        <p:spPr>
          <a:xfrm>
            <a:off x="-593581" y="511155"/>
            <a:ext cx="10209822" cy="5615009"/>
          </a:xfrm>
        </p:spPr>
      </p:pic>
      <p:sp>
        <p:nvSpPr>
          <p:cNvPr id="5" name="TextBox 4"/>
          <p:cNvSpPr txBox="1"/>
          <p:nvPr/>
        </p:nvSpPr>
        <p:spPr>
          <a:xfrm>
            <a:off x="2275851" y="6459372"/>
            <a:ext cx="6447521" cy="400108"/>
          </a:xfrm>
          <a:prstGeom prst="rect">
            <a:avLst/>
          </a:prstGeom>
          <a:noFill/>
        </p:spPr>
        <p:txBody>
          <a:bodyPr wrap="none" lIns="91439" tIns="45719" rIns="91439" bIns="45719" rtlCol="0">
            <a:spAutoFit/>
          </a:bodyPr>
          <a:lstStyle/>
          <a:p>
            <a:r>
              <a:rPr lang="it-IT" sz="2000" dirty="0" smtClean="0">
                <a:solidFill>
                  <a:srgbClr val="FF0000"/>
                </a:solidFill>
              </a:rPr>
              <a:t>*</a:t>
            </a:r>
            <a:r>
              <a:rPr lang="it-IT" sz="2000" dirty="0" err="1" smtClean="0"/>
              <a:t>Samsel</a:t>
            </a:r>
            <a:r>
              <a:rPr lang="it-IT" sz="2000" dirty="0" smtClean="0"/>
              <a:t> and Seneff, </a:t>
            </a:r>
            <a:r>
              <a:rPr lang="it-IT" sz="2000" dirty="0" err="1" smtClean="0"/>
              <a:t>Interdiscip</a:t>
            </a:r>
            <a:r>
              <a:rPr lang="it-IT" sz="2000" dirty="0" smtClean="0"/>
              <a:t> </a:t>
            </a:r>
            <a:r>
              <a:rPr lang="it-IT" sz="2000" dirty="0" err="1"/>
              <a:t>Toxicol</a:t>
            </a:r>
            <a:r>
              <a:rPr lang="it-IT" sz="2000" dirty="0"/>
              <a:t>. </a:t>
            </a:r>
            <a:r>
              <a:rPr lang="it-IT" sz="2000" dirty="0" smtClean="0"/>
              <a:t>2013;</a:t>
            </a:r>
            <a:r>
              <a:rPr lang="it-IT" sz="2000" b="1" dirty="0" smtClean="0"/>
              <a:t>6</a:t>
            </a:r>
            <a:r>
              <a:rPr lang="it-IT" sz="2000" dirty="0"/>
              <a:t>(4): 159–184. </a:t>
            </a:r>
          </a:p>
        </p:txBody>
      </p:sp>
      <p:pic>
        <p:nvPicPr>
          <p:cNvPr id="6" name="Picture 5" descr="wh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900" y="2160909"/>
            <a:ext cx="2525770" cy="1578606"/>
          </a:xfrm>
          <a:prstGeom prst="rect">
            <a:avLst/>
          </a:prstGeom>
        </p:spPr>
      </p:pic>
      <p:sp>
        <p:nvSpPr>
          <p:cNvPr id="7" name="TextBox 6"/>
          <p:cNvSpPr txBox="1"/>
          <p:nvPr/>
        </p:nvSpPr>
        <p:spPr>
          <a:xfrm>
            <a:off x="4107068" y="2658569"/>
            <a:ext cx="1628371" cy="400110"/>
          </a:xfrm>
          <a:prstGeom prst="rect">
            <a:avLst/>
          </a:prstGeom>
          <a:noFill/>
        </p:spPr>
        <p:txBody>
          <a:bodyPr wrap="none" rtlCol="0">
            <a:spAutoFit/>
          </a:bodyPr>
          <a:lstStyle/>
          <a:p>
            <a:r>
              <a:rPr lang="en-US" sz="2000" dirty="0" smtClean="0"/>
              <a:t>Celiac disease</a:t>
            </a:r>
            <a:endParaRPr lang="en-US" sz="2000" dirty="0"/>
          </a:p>
        </p:txBody>
      </p:sp>
      <p:sp>
        <p:nvSpPr>
          <p:cNvPr id="8" name="Freeform 7"/>
          <p:cNvSpPr/>
          <p:nvPr/>
        </p:nvSpPr>
        <p:spPr>
          <a:xfrm>
            <a:off x="4385743" y="3051666"/>
            <a:ext cx="529544" cy="973234"/>
          </a:xfrm>
          <a:custGeom>
            <a:avLst/>
            <a:gdLst>
              <a:gd name="connsiteX0" fmla="*/ 529544 w 529544"/>
              <a:gd name="connsiteY0" fmla="*/ 0 h 973234"/>
              <a:gd name="connsiteX1" fmla="*/ 1728 w 529544"/>
              <a:gd name="connsiteY1" fmla="*/ 461873 h 973234"/>
              <a:gd name="connsiteX2" fmla="*/ 348107 w 529544"/>
              <a:gd name="connsiteY2" fmla="*/ 973234 h 973234"/>
            </a:gdLst>
            <a:ahLst/>
            <a:cxnLst>
              <a:cxn ang="0">
                <a:pos x="connsiteX0" y="connsiteY0"/>
              </a:cxn>
              <a:cxn ang="0">
                <a:pos x="connsiteX1" y="connsiteY1"/>
              </a:cxn>
              <a:cxn ang="0">
                <a:pos x="connsiteX2" y="connsiteY2"/>
              </a:cxn>
            </a:cxnLst>
            <a:rect l="l" t="t" r="r" b="b"/>
            <a:pathLst>
              <a:path w="529544" h="973234">
                <a:moveTo>
                  <a:pt x="529544" y="0"/>
                </a:moveTo>
                <a:cubicBezTo>
                  <a:pt x="280755" y="149833"/>
                  <a:pt x="31967" y="299667"/>
                  <a:pt x="1728" y="461873"/>
                </a:cubicBezTo>
                <a:cubicBezTo>
                  <a:pt x="-28511" y="624079"/>
                  <a:pt x="348107" y="973234"/>
                  <a:pt x="348107" y="973234"/>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1"/>
          <p:cNvSpPr txBox="1">
            <a:spLocks/>
          </p:cNvSpPr>
          <p:nvPr/>
        </p:nvSpPr>
        <p:spPr>
          <a:xfrm>
            <a:off x="457200" y="240096"/>
            <a:ext cx="8478043" cy="1143000"/>
          </a:xfrm>
          <a:prstGeom prst="rect">
            <a:avLst/>
          </a:prstGeom>
          <a:solidFill>
            <a:srgbClr val="FFFFFF"/>
          </a:solidFill>
          <a:ln>
            <a:no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t>Glyphosate and Celiac Disease</a:t>
            </a:r>
            <a:r>
              <a:rPr lang="en-US" b="1" dirty="0" smtClean="0">
                <a:solidFill>
                  <a:srgbClr val="FF0000"/>
                </a:solidFill>
              </a:rPr>
              <a:t>*</a:t>
            </a:r>
            <a:endParaRPr lang="en-US" b="1" dirty="0">
              <a:solidFill>
                <a:srgbClr val="FF0000"/>
              </a:solidFill>
            </a:endParaRPr>
          </a:p>
        </p:txBody>
      </p:sp>
      <p:sp>
        <p:nvSpPr>
          <p:cNvPr id="10" name="TextBox 9"/>
          <p:cNvSpPr txBox="1"/>
          <p:nvPr/>
        </p:nvSpPr>
        <p:spPr>
          <a:xfrm>
            <a:off x="4779403" y="1742139"/>
            <a:ext cx="1675584" cy="707886"/>
          </a:xfrm>
          <a:prstGeom prst="rect">
            <a:avLst/>
          </a:prstGeom>
          <a:noFill/>
        </p:spPr>
        <p:txBody>
          <a:bodyPr wrap="none" rtlCol="0">
            <a:spAutoFit/>
          </a:bodyPr>
          <a:lstStyle/>
          <a:p>
            <a:pPr algn="r"/>
            <a:r>
              <a:rPr lang="en-US" sz="2000" dirty="0" smtClean="0"/>
              <a:t>Glyphosate</a:t>
            </a:r>
          </a:p>
          <a:p>
            <a:pPr algn="r"/>
            <a:r>
              <a:rPr lang="en-US" sz="2000" dirty="0" smtClean="0"/>
              <a:t>Use on wheat</a:t>
            </a:r>
            <a:endParaRPr lang="en-US" sz="2000" dirty="0"/>
          </a:p>
        </p:txBody>
      </p:sp>
      <p:sp>
        <p:nvSpPr>
          <p:cNvPr id="11" name="Freeform 10"/>
          <p:cNvSpPr/>
          <p:nvPr/>
        </p:nvSpPr>
        <p:spPr>
          <a:xfrm>
            <a:off x="5474356" y="2452675"/>
            <a:ext cx="688840" cy="1007348"/>
          </a:xfrm>
          <a:custGeom>
            <a:avLst/>
            <a:gdLst>
              <a:gd name="connsiteX0" fmla="*/ 0 w 688840"/>
              <a:gd name="connsiteY0" fmla="*/ 0 h 1007348"/>
              <a:gd name="connsiteX1" fmla="*/ 598530 w 688840"/>
              <a:gd name="connsiteY1" fmla="*/ 423378 h 1007348"/>
              <a:gd name="connsiteX2" fmla="*/ 686120 w 688840"/>
              <a:gd name="connsiteY2" fmla="*/ 1007348 h 1007348"/>
            </a:gdLst>
            <a:ahLst/>
            <a:cxnLst>
              <a:cxn ang="0">
                <a:pos x="connsiteX0" y="connsiteY0"/>
              </a:cxn>
              <a:cxn ang="0">
                <a:pos x="connsiteX1" y="connsiteY1"/>
              </a:cxn>
              <a:cxn ang="0">
                <a:pos x="connsiteX2" y="connsiteY2"/>
              </a:cxn>
            </a:cxnLst>
            <a:rect l="l" t="t" r="r" b="b"/>
            <a:pathLst>
              <a:path w="688840" h="1007348">
                <a:moveTo>
                  <a:pt x="0" y="0"/>
                </a:moveTo>
                <a:cubicBezTo>
                  <a:pt x="242088" y="127743"/>
                  <a:pt x="484177" y="255487"/>
                  <a:pt x="598530" y="423378"/>
                </a:cubicBezTo>
                <a:cubicBezTo>
                  <a:pt x="712883" y="591269"/>
                  <a:pt x="686120" y="1007348"/>
                  <a:pt x="686120" y="1007348"/>
                </a:cubicBezTo>
              </a:path>
            </a:pathLst>
          </a:cu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240881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807"/>
            <a:ext cx="8229600" cy="1143000"/>
          </a:xfrm>
        </p:spPr>
        <p:txBody>
          <a:bodyPr>
            <a:normAutofit/>
          </a:bodyPr>
          <a:lstStyle/>
          <a:p>
            <a:r>
              <a:rPr lang="en-US" b="1" dirty="0" smtClean="0"/>
              <a:t>Impaired Digestive Enzymes </a:t>
            </a:r>
            <a:endParaRPr lang="en-US" b="1" dirty="0"/>
          </a:p>
        </p:txBody>
      </p:sp>
      <p:sp>
        <p:nvSpPr>
          <p:cNvPr id="3" name="Content Placeholder 2"/>
          <p:cNvSpPr>
            <a:spLocks noGrp="1"/>
          </p:cNvSpPr>
          <p:nvPr>
            <p:ph idx="1"/>
          </p:nvPr>
        </p:nvSpPr>
        <p:spPr>
          <a:xfrm>
            <a:off x="247815" y="1310807"/>
            <a:ext cx="8438985" cy="4525963"/>
          </a:xfrm>
        </p:spPr>
        <p:txBody>
          <a:bodyPr>
            <a:normAutofit/>
          </a:bodyPr>
          <a:lstStyle/>
          <a:p>
            <a:r>
              <a:rPr lang="en-US" dirty="0" smtClean="0"/>
              <a:t>Glyphosate has been found as a contaminant in digestive enzymes trypsin, pepsin and lipase</a:t>
            </a:r>
            <a:r>
              <a:rPr lang="en-US" dirty="0" smtClean="0">
                <a:solidFill>
                  <a:srgbClr val="FF0000"/>
                </a:solidFill>
              </a:rPr>
              <a:t>*</a:t>
            </a:r>
          </a:p>
          <a:p>
            <a:r>
              <a:rPr lang="en-US" dirty="0" smtClean="0"/>
              <a:t>Trypsin impairment prevents proteins like gluten in wheat from being digested</a:t>
            </a:r>
          </a:p>
          <a:p>
            <a:r>
              <a:rPr lang="en-US" dirty="0" smtClean="0"/>
              <a:t>Undigested proteins induce release of </a:t>
            </a:r>
            <a:r>
              <a:rPr lang="en-US" dirty="0" err="1" smtClean="0"/>
              <a:t>zonulin</a:t>
            </a:r>
            <a:r>
              <a:rPr lang="en-US" dirty="0" smtClean="0"/>
              <a:t> which opens up gut barrier</a:t>
            </a:r>
            <a:r>
              <a:rPr lang="en-US" dirty="0" smtClean="0">
                <a:solidFill>
                  <a:srgbClr val="FF0000"/>
                </a:solidFill>
              </a:rPr>
              <a:t>**</a:t>
            </a:r>
          </a:p>
          <a:p>
            <a:r>
              <a:rPr lang="en-US" dirty="0" smtClean="0"/>
              <a:t>Undigested proteins in the general circulation induce autoimmune disease</a:t>
            </a:r>
            <a:endParaRPr lang="en-US" dirty="0"/>
          </a:p>
        </p:txBody>
      </p:sp>
      <p:sp>
        <p:nvSpPr>
          <p:cNvPr id="4" name="TextBox 3"/>
          <p:cNvSpPr txBox="1"/>
          <p:nvPr/>
        </p:nvSpPr>
        <p:spPr>
          <a:xfrm>
            <a:off x="2106797" y="5828303"/>
            <a:ext cx="7037203" cy="830997"/>
          </a:xfrm>
          <a:prstGeom prst="rect">
            <a:avLst/>
          </a:prstGeom>
          <a:noFill/>
        </p:spPr>
        <p:txBody>
          <a:bodyPr wrap="none" rtlCol="0">
            <a:spAutoFit/>
          </a:bodyPr>
          <a:lstStyle/>
          <a:p>
            <a:r>
              <a:rPr lang="en-US" sz="2400" dirty="0">
                <a:solidFill>
                  <a:srgbClr val="FF0000"/>
                </a:solidFill>
              </a:rPr>
              <a:t>*</a:t>
            </a:r>
            <a:r>
              <a:rPr lang="en-US" sz="2400" dirty="0"/>
              <a:t>A </a:t>
            </a:r>
            <a:r>
              <a:rPr lang="en-US" sz="2400" dirty="0" err="1"/>
              <a:t>Samsel</a:t>
            </a:r>
            <a:r>
              <a:rPr lang="en-US" sz="2400" dirty="0"/>
              <a:t> and S Seneff. J </a:t>
            </a:r>
            <a:r>
              <a:rPr lang="en-US" sz="2400" dirty="0" err="1"/>
              <a:t>Biol</a:t>
            </a:r>
            <a:r>
              <a:rPr lang="en-US" sz="2400" dirty="0"/>
              <a:t> </a:t>
            </a:r>
            <a:r>
              <a:rPr lang="en-US" sz="2400" dirty="0" err="1"/>
              <a:t>Phys</a:t>
            </a:r>
            <a:r>
              <a:rPr lang="en-US" sz="2400" dirty="0"/>
              <a:t> </a:t>
            </a:r>
            <a:r>
              <a:rPr lang="en-US" sz="2400" dirty="0" err="1"/>
              <a:t>Chem</a:t>
            </a:r>
            <a:r>
              <a:rPr lang="en-US" sz="2400" dirty="0"/>
              <a:t> 2017;17:8-</a:t>
            </a:r>
            <a:r>
              <a:rPr lang="en-US" sz="2400" dirty="0" smtClean="0"/>
              <a:t>32</a:t>
            </a:r>
          </a:p>
          <a:p>
            <a:r>
              <a:rPr lang="en-US" sz="2400" dirty="0">
                <a:solidFill>
                  <a:srgbClr val="FF0000"/>
                </a:solidFill>
              </a:rPr>
              <a:t>** </a:t>
            </a:r>
            <a:r>
              <a:rPr lang="en-US" sz="2400" dirty="0"/>
              <a:t>JJ </a:t>
            </a:r>
            <a:r>
              <a:rPr lang="en-US" sz="2400" dirty="0" err="1"/>
              <a:t>Gildea</a:t>
            </a:r>
            <a:r>
              <a:rPr lang="en-US" sz="2400" dirty="0"/>
              <a:t> et al. J </a:t>
            </a:r>
            <a:r>
              <a:rPr lang="en-US" sz="2400" dirty="0" err="1"/>
              <a:t>Clin</a:t>
            </a:r>
            <a:r>
              <a:rPr lang="en-US" sz="2400" dirty="0"/>
              <a:t> </a:t>
            </a:r>
            <a:r>
              <a:rPr lang="en-US" sz="2400" dirty="0" err="1"/>
              <a:t>Nutr</a:t>
            </a:r>
            <a:r>
              <a:rPr lang="en-US" sz="2400" dirty="0"/>
              <a:t> Diet. 2017, 3:1.</a:t>
            </a:r>
          </a:p>
        </p:txBody>
      </p:sp>
    </p:spTree>
    <p:extLst>
      <p:ext uri="{BB962C8B-B14F-4D97-AF65-F5344CB8AC3E}">
        <p14:creationId xmlns:p14="http://schemas.microsoft.com/office/powerpoint/2010/main" val="23494591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Celiac Disease, Glyphosate and Non Hodgkin’s Lymphoma</a:t>
            </a:r>
            <a:endParaRPr lang="en-US" b="1" dirty="0"/>
          </a:p>
        </p:txBody>
      </p:sp>
      <p:sp>
        <p:nvSpPr>
          <p:cNvPr id="3" name="Content Placeholder 2"/>
          <p:cNvSpPr>
            <a:spLocks noGrp="1"/>
          </p:cNvSpPr>
          <p:nvPr>
            <p:ph idx="1"/>
          </p:nvPr>
        </p:nvSpPr>
        <p:spPr/>
        <p:txBody>
          <a:bodyPr/>
          <a:lstStyle/>
          <a:p>
            <a:r>
              <a:rPr lang="en-US" dirty="0" smtClean="0"/>
              <a:t>Glyphosate preferentially kills </a:t>
            </a:r>
            <a:r>
              <a:rPr lang="en-US" i="1" dirty="0" err="1">
                <a:solidFill>
                  <a:srgbClr val="FF0000"/>
                </a:solidFill>
              </a:rPr>
              <a:t>B</a:t>
            </a:r>
            <a:r>
              <a:rPr lang="en-US" i="1" dirty="0" err="1" smtClean="0">
                <a:solidFill>
                  <a:srgbClr val="FF0000"/>
                </a:solidFill>
              </a:rPr>
              <a:t>ifidobacteria</a:t>
            </a:r>
            <a:r>
              <a:rPr lang="en-US" dirty="0" smtClean="0">
                <a:solidFill>
                  <a:srgbClr val="FF0000"/>
                </a:solidFill>
              </a:rPr>
              <a:t>*</a:t>
            </a:r>
          </a:p>
          <a:p>
            <a:r>
              <a:rPr lang="en-US" dirty="0" err="1" smtClean="0"/>
              <a:t>Bifidobacteria</a:t>
            </a:r>
            <a:r>
              <a:rPr lang="en-US" dirty="0" smtClean="0"/>
              <a:t> are depleted in </a:t>
            </a:r>
            <a:r>
              <a:rPr lang="en-US" dirty="0"/>
              <a:t>C</a:t>
            </a:r>
            <a:r>
              <a:rPr lang="en-US" dirty="0" smtClean="0"/>
              <a:t>eliac disease</a:t>
            </a:r>
            <a:r>
              <a:rPr lang="en-US" dirty="0" smtClean="0">
                <a:solidFill>
                  <a:srgbClr val="FF0000"/>
                </a:solidFill>
              </a:rPr>
              <a:t>**</a:t>
            </a:r>
          </a:p>
          <a:p>
            <a:r>
              <a:rPr lang="en-US" dirty="0" smtClean="0"/>
              <a:t>Celiac disease is associated with increased risk to non Hodgkin’s lymphoma</a:t>
            </a:r>
            <a:r>
              <a:rPr lang="en-US" dirty="0" smtClean="0">
                <a:solidFill>
                  <a:srgbClr val="FF0000"/>
                </a:solidFill>
              </a:rPr>
              <a:t>***</a:t>
            </a:r>
          </a:p>
          <a:p>
            <a:r>
              <a:rPr lang="en-US" dirty="0" smtClean="0"/>
              <a:t>Glyphosate itself  is also linked directly to non Hodgkin’s lymphoma</a:t>
            </a:r>
            <a:r>
              <a:rPr lang="en-US" dirty="0" smtClean="0">
                <a:solidFill>
                  <a:srgbClr val="FF0000"/>
                </a:solidFill>
              </a:rPr>
              <a:t>****</a:t>
            </a:r>
            <a:endParaRPr lang="en-US" dirty="0">
              <a:solidFill>
                <a:srgbClr val="FF0000"/>
              </a:solidFill>
            </a:endParaRPr>
          </a:p>
        </p:txBody>
      </p:sp>
      <p:sp>
        <p:nvSpPr>
          <p:cNvPr id="4" name="TextBox 3"/>
          <p:cNvSpPr txBox="1"/>
          <p:nvPr/>
        </p:nvSpPr>
        <p:spPr>
          <a:xfrm>
            <a:off x="457200" y="5121733"/>
            <a:ext cx="8413932" cy="1569660"/>
          </a:xfrm>
          <a:prstGeom prst="rect">
            <a:avLst/>
          </a:prstGeom>
          <a:noFill/>
        </p:spPr>
        <p:txBody>
          <a:bodyPr wrap="none" rtlCol="0">
            <a:spAutoFit/>
          </a:bodyPr>
          <a:lstStyle/>
          <a:p>
            <a:r>
              <a:rPr lang="fr-FR" sz="2400" dirty="0">
                <a:solidFill>
                  <a:srgbClr val="FF0000"/>
                </a:solidFill>
              </a:rPr>
              <a:t>*</a:t>
            </a:r>
            <a:r>
              <a:rPr lang="fr-FR" sz="2400" dirty="0"/>
              <a:t>A.A. </a:t>
            </a:r>
            <a:r>
              <a:rPr lang="fr-FR" sz="2400" dirty="0" err="1"/>
              <a:t>Shehata</a:t>
            </a:r>
            <a:r>
              <a:rPr lang="fr-FR" sz="2400" dirty="0"/>
              <a:t> et al., </a:t>
            </a:r>
            <a:r>
              <a:rPr lang="fr-FR" sz="2400" dirty="0" err="1"/>
              <a:t>Curr</a:t>
            </a:r>
            <a:r>
              <a:rPr lang="fr-FR" sz="2400" dirty="0"/>
              <a:t> </a:t>
            </a:r>
            <a:r>
              <a:rPr lang="fr-FR" sz="2400" dirty="0" err="1"/>
              <a:t>Microbiol</a:t>
            </a:r>
            <a:r>
              <a:rPr lang="fr-FR" sz="2400" dirty="0"/>
              <a:t>. 2013 Apr;66(4):350-8.</a:t>
            </a:r>
          </a:p>
          <a:p>
            <a:r>
              <a:rPr lang="fr-FR" sz="2400" dirty="0">
                <a:solidFill>
                  <a:srgbClr val="FF0000"/>
                </a:solidFill>
              </a:rPr>
              <a:t>** </a:t>
            </a:r>
            <a:r>
              <a:rPr lang="fr-FR" sz="2400" dirty="0"/>
              <a:t>M. Velasquez-</a:t>
            </a:r>
            <a:r>
              <a:rPr lang="fr-FR" sz="2400" dirty="0" err="1"/>
              <a:t>Manoff</a:t>
            </a:r>
            <a:r>
              <a:rPr lang="fr-FR" sz="2400" dirty="0"/>
              <a:t>, NY Times </a:t>
            </a:r>
            <a:r>
              <a:rPr lang="fr-FR" sz="2400" dirty="0" err="1"/>
              <a:t>Sunday</a:t>
            </a:r>
            <a:r>
              <a:rPr lang="fr-FR" sz="2400" dirty="0"/>
              <a:t> </a:t>
            </a:r>
            <a:r>
              <a:rPr lang="fr-FR" sz="2400" dirty="0" err="1"/>
              <a:t>Review</a:t>
            </a:r>
            <a:r>
              <a:rPr lang="fr-FR" sz="2400" dirty="0"/>
              <a:t>, </a:t>
            </a:r>
            <a:r>
              <a:rPr lang="fr-FR" sz="2400" dirty="0" err="1"/>
              <a:t>Feb</a:t>
            </a:r>
            <a:r>
              <a:rPr lang="fr-FR" sz="2400" dirty="0"/>
              <a:t>. 23, 2013.</a:t>
            </a:r>
          </a:p>
          <a:p>
            <a:r>
              <a:rPr lang="fr-FR" sz="2400" dirty="0">
                <a:solidFill>
                  <a:srgbClr val="FF0000"/>
                </a:solidFill>
              </a:rPr>
              <a:t>*** </a:t>
            </a:r>
            <a:r>
              <a:rPr lang="fr-FR" sz="2400" dirty="0"/>
              <a:t>C. </a:t>
            </a:r>
            <a:r>
              <a:rPr lang="fr-FR" sz="2400" dirty="0" err="1"/>
              <a:t>Catassi</a:t>
            </a:r>
            <a:r>
              <a:rPr lang="fr-FR" sz="2400" dirty="0"/>
              <a:t> et all, JAMA. 2002 Mar 20;287(11):1413-9.</a:t>
            </a:r>
          </a:p>
          <a:p>
            <a:r>
              <a:rPr lang="fr-FR" sz="2400" dirty="0">
                <a:solidFill>
                  <a:srgbClr val="FF0000"/>
                </a:solidFill>
              </a:rPr>
              <a:t>****</a:t>
            </a:r>
            <a:r>
              <a:rPr lang="fr-FR" sz="2400" dirty="0"/>
              <a:t>M. Eriksson et al., Int J Cancer. 2008 </a:t>
            </a:r>
            <a:r>
              <a:rPr lang="fr-FR" sz="2400" dirty="0" err="1"/>
              <a:t>Oct</a:t>
            </a:r>
            <a:r>
              <a:rPr lang="fr-FR" sz="2400" dirty="0"/>
              <a:t> 1;123(7):1657-63. </a:t>
            </a:r>
          </a:p>
        </p:txBody>
      </p:sp>
    </p:spTree>
    <p:extLst>
      <p:ext uri="{BB962C8B-B14F-4D97-AF65-F5344CB8AC3E}">
        <p14:creationId xmlns:p14="http://schemas.microsoft.com/office/powerpoint/2010/main" val="23577639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C_beneficial_pathogens.jpg"/>
          <p:cNvPicPr>
            <a:picLocks noGrp="1" noChangeAspect="1"/>
          </p:cNvPicPr>
          <p:nvPr>
            <p:ph idx="1"/>
          </p:nvPr>
        </p:nvPicPr>
        <p:blipFill>
          <a:blip r:embed="rId3">
            <a:extLst>
              <a:ext uri="{28A0092B-C50C-407E-A947-70E740481C1C}">
                <a14:useLocalDpi xmlns:a14="http://schemas.microsoft.com/office/drawing/2010/main" val="0"/>
              </a:ext>
            </a:extLst>
          </a:blip>
          <a:srcRect l="-16784" r="-16784"/>
          <a:stretch>
            <a:fillRect/>
          </a:stretch>
        </p:blipFill>
        <p:spPr>
          <a:xfrm>
            <a:off x="-196125" y="1134533"/>
            <a:ext cx="9729651" cy="5350933"/>
          </a:xfrm>
        </p:spPr>
      </p:pic>
      <p:sp>
        <p:nvSpPr>
          <p:cNvPr id="5" name="TextBox 4"/>
          <p:cNvSpPr txBox="1"/>
          <p:nvPr/>
        </p:nvSpPr>
        <p:spPr>
          <a:xfrm>
            <a:off x="5190598" y="6470134"/>
            <a:ext cx="3815430" cy="369332"/>
          </a:xfrm>
          <a:prstGeom prst="rect">
            <a:avLst/>
          </a:prstGeom>
          <a:noFill/>
        </p:spPr>
        <p:txBody>
          <a:bodyPr wrap="none" rtlCol="0">
            <a:spAutoFit/>
          </a:bodyPr>
          <a:lstStyle/>
          <a:p>
            <a:r>
              <a:rPr lang="en-US" dirty="0" smtClean="0">
                <a:solidFill>
                  <a:srgbClr val="FF0000"/>
                </a:solidFill>
              </a:rPr>
              <a:t>*</a:t>
            </a:r>
            <a:r>
              <a:rPr lang="en-US" dirty="0" smtClean="0"/>
              <a:t>Plot provided by Dr. Martin Michener</a:t>
            </a:r>
            <a:endParaRPr lang="en-US" dirty="0"/>
          </a:p>
        </p:txBody>
      </p:sp>
      <p:sp>
        <p:nvSpPr>
          <p:cNvPr id="6" name="Freeform 5"/>
          <p:cNvSpPr/>
          <p:nvPr/>
        </p:nvSpPr>
        <p:spPr>
          <a:xfrm>
            <a:off x="3026147" y="1845337"/>
            <a:ext cx="1337757" cy="3532249"/>
          </a:xfrm>
          <a:custGeom>
            <a:avLst/>
            <a:gdLst>
              <a:gd name="connsiteX0" fmla="*/ 517153 w 1337757"/>
              <a:gd name="connsiteY0" fmla="*/ 59663 h 3532249"/>
              <a:gd name="connsiteX1" fmla="*/ 9153 w 1337757"/>
              <a:gd name="connsiteY1" fmla="*/ 1367763 h 3532249"/>
              <a:gd name="connsiteX2" fmla="*/ 212353 w 1337757"/>
              <a:gd name="connsiteY2" fmla="*/ 2891763 h 3532249"/>
              <a:gd name="connsiteX3" fmla="*/ 491753 w 1337757"/>
              <a:gd name="connsiteY3" fmla="*/ 3437863 h 3532249"/>
              <a:gd name="connsiteX4" fmla="*/ 1126753 w 1337757"/>
              <a:gd name="connsiteY4" fmla="*/ 3501363 h 3532249"/>
              <a:gd name="connsiteX5" fmla="*/ 1241053 w 1337757"/>
              <a:gd name="connsiteY5" fmla="*/ 3107663 h 3532249"/>
              <a:gd name="connsiteX6" fmla="*/ 1317253 w 1337757"/>
              <a:gd name="connsiteY6" fmla="*/ 2117063 h 3532249"/>
              <a:gd name="connsiteX7" fmla="*/ 847353 w 1337757"/>
              <a:gd name="connsiteY7" fmla="*/ 415263 h 3532249"/>
              <a:gd name="connsiteX8" fmla="*/ 517153 w 1337757"/>
              <a:gd name="connsiteY8" fmla="*/ 59663 h 353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757" h="3532249">
                <a:moveTo>
                  <a:pt x="517153" y="59663"/>
                </a:moveTo>
                <a:cubicBezTo>
                  <a:pt x="377453" y="218413"/>
                  <a:pt x="59953" y="895746"/>
                  <a:pt x="9153" y="1367763"/>
                </a:cubicBezTo>
                <a:cubicBezTo>
                  <a:pt x="-41647" y="1839780"/>
                  <a:pt x="131920" y="2546746"/>
                  <a:pt x="212353" y="2891763"/>
                </a:cubicBezTo>
                <a:cubicBezTo>
                  <a:pt x="292786" y="3236780"/>
                  <a:pt x="339353" y="3336263"/>
                  <a:pt x="491753" y="3437863"/>
                </a:cubicBezTo>
                <a:cubicBezTo>
                  <a:pt x="644153" y="3539463"/>
                  <a:pt x="1001870" y="3556396"/>
                  <a:pt x="1126753" y="3501363"/>
                </a:cubicBezTo>
                <a:cubicBezTo>
                  <a:pt x="1251636" y="3446330"/>
                  <a:pt x="1209303" y="3338380"/>
                  <a:pt x="1241053" y="3107663"/>
                </a:cubicBezTo>
                <a:cubicBezTo>
                  <a:pt x="1272803" y="2876946"/>
                  <a:pt x="1382870" y="2565796"/>
                  <a:pt x="1317253" y="2117063"/>
                </a:cubicBezTo>
                <a:cubicBezTo>
                  <a:pt x="1251636" y="1668330"/>
                  <a:pt x="978586" y="758163"/>
                  <a:pt x="847353" y="415263"/>
                </a:cubicBezTo>
                <a:cubicBezTo>
                  <a:pt x="716120" y="72363"/>
                  <a:pt x="656853" y="-99087"/>
                  <a:pt x="517153" y="59663"/>
                </a:cubicBez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375152" y="1790700"/>
            <a:ext cx="1130548" cy="3612497"/>
          </a:xfrm>
          <a:custGeom>
            <a:avLst/>
            <a:gdLst>
              <a:gd name="connsiteX0" fmla="*/ 178048 w 1130548"/>
              <a:gd name="connsiteY0" fmla="*/ 0 h 3612497"/>
              <a:gd name="connsiteX1" fmla="*/ 76448 w 1130548"/>
              <a:gd name="connsiteY1" fmla="*/ 1016000 h 3612497"/>
              <a:gd name="connsiteX2" fmla="*/ 248 w 1130548"/>
              <a:gd name="connsiteY2" fmla="*/ 2120900 h 3612497"/>
              <a:gd name="connsiteX3" fmla="*/ 101848 w 1130548"/>
              <a:gd name="connsiteY3" fmla="*/ 2794000 h 3612497"/>
              <a:gd name="connsiteX4" fmla="*/ 152648 w 1130548"/>
              <a:gd name="connsiteY4" fmla="*/ 3492500 h 3612497"/>
              <a:gd name="connsiteX5" fmla="*/ 762248 w 1130548"/>
              <a:gd name="connsiteY5" fmla="*/ 3606800 h 3612497"/>
              <a:gd name="connsiteX6" fmla="*/ 1028948 w 1130548"/>
              <a:gd name="connsiteY6" fmla="*/ 3429000 h 3612497"/>
              <a:gd name="connsiteX7" fmla="*/ 1130548 w 1130548"/>
              <a:gd name="connsiteY7" fmla="*/ 2489200 h 3612497"/>
              <a:gd name="connsiteX8" fmla="*/ 1028948 w 1130548"/>
              <a:gd name="connsiteY8" fmla="*/ 609600 h 3612497"/>
              <a:gd name="connsiteX9" fmla="*/ 724148 w 1130548"/>
              <a:gd name="connsiteY9" fmla="*/ 50800 h 3612497"/>
              <a:gd name="connsiteX10" fmla="*/ 139948 w 1130548"/>
              <a:gd name="connsiteY10" fmla="*/ 38100 h 361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48" h="3612497">
                <a:moveTo>
                  <a:pt x="178048" y="0"/>
                </a:moveTo>
                <a:cubicBezTo>
                  <a:pt x="142064" y="331258"/>
                  <a:pt x="106081" y="662517"/>
                  <a:pt x="76448" y="1016000"/>
                </a:cubicBezTo>
                <a:cubicBezTo>
                  <a:pt x="46815" y="1369483"/>
                  <a:pt x="-3985" y="1824567"/>
                  <a:pt x="248" y="2120900"/>
                </a:cubicBezTo>
                <a:cubicBezTo>
                  <a:pt x="4481" y="2417233"/>
                  <a:pt x="76448" y="2565400"/>
                  <a:pt x="101848" y="2794000"/>
                </a:cubicBezTo>
                <a:cubicBezTo>
                  <a:pt x="127248" y="3022600"/>
                  <a:pt x="42581" y="3357033"/>
                  <a:pt x="152648" y="3492500"/>
                </a:cubicBezTo>
                <a:cubicBezTo>
                  <a:pt x="262715" y="3627967"/>
                  <a:pt x="616198" y="3617383"/>
                  <a:pt x="762248" y="3606800"/>
                </a:cubicBezTo>
                <a:cubicBezTo>
                  <a:pt x="908298" y="3596217"/>
                  <a:pt x="967565" y="3615267"/>
                  <a:pt x="1028948" y="3429000"/>
                </a:cubicBezTo>
                <a:cubicBezTo>
                  <a:pt x="1090331" y="3242733"/>
                  <a:pt x="1130548" y="2959100"/>
                  <a:pt x="1130548" y="2489200"/>
                </a:cubicBezTo>
                <a:cubicBezTo>
                  <a:pt x="1130548" y="2019300"/>
                  <a:pt x="1096681" y="1016000"/>
                  <a:pt x="1028948" y="609600"/>
                </a:cubicBezTo>
                <a:cubicBezTo>
                  <a:pt x="961215" y="203200"/>
                  <a:pt x="872315" y="146050"/>
                  <a:pt x="724148" y="50800"/>
                </a:cubicBezTo>
                <a:cubicBezTo>
                  <a:pt x="575981" y="-44450"/>
                  <a:pt x="139948" y="38100"/>
                  <a:pt x="139948" y="38100"/>
                </a:cubicBezTo>
              </a:path>
            </a:pathLst>
          </a:custGeom>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3666011" y="2819400"/>
            <a:ext cx="1395785" cy="461665"/>
          </a:xfrm>
          <a:prstGeom prst="rect">
            <a:avLst/>
          </a:prstGeom>
          <a:solidFill>
            <a:srgbClr val="FFFFFF"/>
          </a:solidFill>
        </p:spPr>
        <p:txBody>
          <a:bodyPr wrap="none" rtlCol="0">
            <a:spAutoFit/>
          </a:bodyPr>
          <a:lstStyle/>
          <a:p>
            <a:r>
              <a:rPr lang="en-US" sz="2400" b="1" dirty="0"/>
              <a:t>Clostridia</a:t>
            </a:r>
            <a:endParaRPr lang="en-US" b="1" dirty="0"/>
          </a:p>
        </p:txBody>
      </p:sp>
      <p:sp>
        <p:nvSpPr>
          <p:cNvPr id="9" name="TextBox 8"/>
          <p:cNvSpPr txBox="1"/>
          <p:nvPr/>
        </p:nvSpPr>
        <p:spPr>
          <a:xfrm>
            <a:off x="6707344" y="2857500"/>
            <a:ext cx="1596711" cy="461665"/>
          </a:xfrm>
          <a:prstGeom prst="rect">
            <a:avLst/>
          </a:prstGeom>
          <a:solidFill>
            <a:srgbClr val="FFFFFF"/>
          </a:solidFill>
        </p:spPr>
        <p:txBody>
          <a:bodyPr wrap="none" rtlCol="0">
            <a:spAutoFit/>
          </a:bodyPr>
          <a:lstStyle/>
          <a:p>
            <a:r>
              <a:rPr lang="en-US" sz="2400" b="1" dirty="0" smtClean="0"/>
              <a:t>Salmonella</a:t>
            </a:r>
            <a:endParaRPr lang="en-US" b="1" dirty="0"/>
          </a:p>
        </p:txBody>
      </p:sp>
      <p:sp>
        <p:nvSpPr>
          <p:cNvPr id="2" name="Title 1"/>
          <p:cNvSpPr>
            <a:spLocks noGrp="1"/>
          </p:cNvSpPr>
          <p:nvPr>
            <p:ph type="title"/>
          </p:nvPr>
        </p:nvSpPr>
        <p:spPr>
          <a:xfrm>
            <a:off x="457200" y="63581"/>
            <a:ext cx="8229600" cy="1143000"/>
          </a:xfrm>
        </p:spPr>
        <p:txBody>
          <a:bodyPr>
            <a:normAutofit fontScale="90000"/>
          </a:bodyPr>
          <a:lstStyle/>
          <a:p>
            <a:r>
              <a:rPr lang="en-US" b="1" dirty="0" smtClean="0"/>
              <a:t>Pathogen Overgrowth in Poultry Microbes Exposed to Glyphosate</a:t>
            </a:r>
            <a:r>
              <a:rPr lang="en-US" b="1" dirty="0" smtClean="0">
                <a:solidFill>
                  <a:srgbClr val="FF0000"/>
                </a:solidFill>
              </a:rPr>
              <a:t>*</a:t>
            </a:r>
            <a:endParaRPr lang="en-US" b="1" dirty="0">
              <a:solidFill>
                <a:srgbClr val="FF0000"/>
              </a:solidFill>
            </a:endParaRPr>
          </a:p>
        </p:txBody>
      </p:sp>
      <p:cxnSp>
        <p:nvCxnSpPr>
          <p:cNvPr id="10" name="Straight Arrow Connector 9"/>
          <p:cNvCxnSpPr/>
          <p:nvPr/>
        </p:nvCxnSpPr>
        <p:spPr>
          <a:xfrm>
            <a:off x="2201333" y="3860800"/>
            <a:ext cx="541867" cy="11684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15302" y="3488267"/>
            <a:ext cx="1978426" cy="461665"/>
          </a:xfrm>
          <a:prstGeom prst="rect">
            <a:avLst/>
          </a:prstGeom>
          <a:solidFill>
            <a:srgbClr val="FFFFFF"/>
          </a:solidFill>
        </p:spPr>
        <p:txBody>
          <a:bodyPr wrap="none" rtlCol="0">
            <a:spAutoFit/>
          </a:bodyPr>
          <a:lstStyle/>
          <a:p>
            <a:r>
              <a:rPr lang="en-US" sz="2400" b="1" dirty="0" err="1" smtClean="0"/>
              <a:t>Bifidobacteria</a:t>
            </a:r>
            <a:endParaRPr lang="en-US" sz="2400" b="1" dirty="0"/>
          </a:p>
        </p:txBody>
      </p:sp>
    </p:spTree>
    <p:extLst>
      <p:ext uri="{BB962C8B-B14F-4D97-AF65-F5344CB8AC3E}">
        <p14:creationId xmlns:p14="http://schemas.microsoft.com/office/powerpoint/2010/main" val="23874042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a:t>
            </a:r>
            <a:r>
              <a:rPr lang="en-US" b="1" dirty="0" smtClean="0"/>
              <a:t>vidence linking autism to </a:t>
            </a:r>
            <a:br>
              <a:rPr lang="en-US" b="1" dirty="0" smtClean="0"/>
            </a:br>
            <a:r>
              <a:rPr lang="en-US" b="1" dirty="0" smtClean="0"/>
              <a:t>Clostridia overgrowth</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a:t>14 autistic children with gut </a:t>
            </a:r>
            <a:r>
              <a:rPr lang="en-US" dirty="0" smtClean="0"/>
              <a:t>disorder </a:t>
            </a:r>
            <a:r>
              <a:rPr lang="en-US" dirty="0"/>
              <a:t>compared to 21 controls</a:t>
            </a:r>
          </a:p>
          <a:p>
            <a:r>
              <a:rPr lang="en-US" dirty="0"/>
              <a:t>Significant increase in </a:t>
            </a:r>
            <a:r>
              <a:rPr lang="en-US" i="1" dirty="0">
                <a:solidFill>
                  <a:srgbClr val="FF0000"/>
                </a:solidFill>
              </a:rPr>
              <a:t>Clostridia</a:t>
            </a:r>
            <a:r>
              <a:rPr lang="en-US" dirty="0">
                <a:solidFill>
                  <a:srgbClr val="FF0000"/>
                </a:solidFill>
              </a:rPr>
              <a:t> </a:t>
            </a:r>
            <a:r>
              <a:rPr lang="en-US" dirty="0"/>
              <a:t>species in the gut in autistic </a:t>
            </a:r>
            <a:r>
              <a:rPr lang="en-US" dirty="0" smtClean="0"/>
              <a:t>children</a:t>
            </a:r>
          </a:p>
          <a:p>
            <a:r>
              <a:rPr lang="en-US" dirty="0" smtClean="0"/>
              <a:t>Associated with reduced tryptophan levels and increased expression of inflammatory markers </a:t>
            </a:r>
          </a:p>
          <a:p>
            <a:pPr lvl="1"/>
            <a:r>
              <a:rPr lang="en-US" dirty="0" smtClean="0"/>
              <a:t>Tryptophan </a:t>
            </a:r>
            <a:r>
              <a:rPr lang="en-US" dirty="0"/>
              <a:t>is a product of the </a:t>
            </a:r>
            <a:r>
              <a:rPr lang="en-US" dirty="0" err="1" smtClean="0"/>
              <a:t>shikimate</a:t>
            </a:r>
            <a:r>
              <a:rPr lang="en-US" dirty="0" smtClean="0"/>
              <a:t> </a:t>
            </a:r>
            <a:r>
              <a:rPr lang="en-US" dirty="0"/>
              <a:t>pathway, which glyphosate </a:t>
            </a:r>
            <a:r>
              <a:rPr lang="en-US" dirty="0" smtClean="0"/>
              <a:t>blocks</a:t>
            </a:r>
          </a:p>
          <a:p>
            <a:pPr lvl="1"/>
            <a:r>
              <a:rPr lang="en-US" dirty="0" smtClean="0"/>
              <a:t>Macrophages in inflamed tissue take up tryptophan, reducing bioavailability to the brain</a:t>
            </a:r>
            <a:endParaRPr lang="en-US" dirty="0"/>
          </a:p>
          <a:p>
            <a:r>
              <a:rPr lang="en-US" dirty="0"/>
              <a:t>Proposed role for antibiotics</a:t>
            </a:r>
          </a:p>
          <a:p>
            <a:pPr lvl="1"/>
            <a:r>
              <a:rPr lang="en-US" dirty="0"/>
              <a:t>Glyphosate is a patented antimicrobial agent (2010)</a:t>
            </a:r>
          </a:p>
          <a:p>
            <a:endParaRPr lang="en-US" dirty="0"/>
          </a:p>
        </p:txBody>
      </p:sp>
      <p:sp>
        <p:nvSpPr>
          <p:cNvPr id="4" name="TextBox 3"/>
          <p:cNvSpPr txBox="1"/>
          <p:nvPr/>
        </p:nvSpPr>
        <p:spPr>
          <a:xfrm>
            <a:off x="206299" y="6368534"/>
            <a:ext cx="8937701" cy="369332"/>
          </a:xfrm>
          <a:prstGeom prst="rect">
            <a:avLst/>
          </a:prstGeom>
          <a:noFill/>
        </p:spPr>
        <p:txBody>
          <a:bodyPr wrap="none" rtlCol="0">
            <a:spAutoFit/>
          </a:bodyPr>
          <a:lstStyle/>
          <a:p>
            <a:r>
              <a:rPr lang="en-US" dirty="0">
                <a:solidFill>
                  <a:srgbClr val="FF0000"/>
                </a:solidFill>
              </a:rPr>
              <a:t>*</a:t>
            </a:r>
            <a:r>
              <a:rPr lang="en-US" dirty="0"/>
              <a:t>RA Luna et al., Cellular and Molecular Gastroenterology and </a:t>
            </a:r>
            <a:r>
              <a:rPr lang="en-US" dirty="0" err="1"/>
              <a:t>Hepatology</a:t>
            </a:r>
            <a:r>
              <a:rPr lang="en-US" dirty="0"/>
              <a:t> 2017;3(2): 218-</a:t>
            </a:r>
            <a:r>
              <a:rPr lang="en-US" dirty="0" smtClean="0"/>
              <a:t>230</a:t>
            </a:r>
            <a:endParaRPr lang="en-US" dirty="0"/>
          </a:p>
        </p:txBody>
      </p:sp>
    </p:spTree>
    <p:extLst>
      <p:ext uri="{BB962C8B-B14F-4D97-AF65-F5344CB8AC3E}">
        <p14:creationId xmlns:p14="http://schemas.microsoft.com/office/powerpoint/2010/main" val="40618496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732"/>
            <a:ext cx="9144000" cy="2881260"/>
          </a:xfrm>
          <a:prstGeom prst="rect">
            <a:avLst/>
          </a:prstGeom>
        </p:spPr>
      </p:pic>
      <p:sp>
        <p:nvSpPr>
          <p:cNvPr id="3" name="Content Placeholder 2"/>
          <p:cNvSpPr>
            <a:spLocks noGrp="1"/>
          </p:cNvSpPr>
          <p:nvPr>
            <p:ph idx="1"/>
          </p:nvPr>
        </p:nvSpPr>
        <p:spPr>
          <a:xfrm>
            <a:off x="270933" y="2658537"/>
            <a:ext cx="8635525" cy="4013200"/>
          </a:xfrm>
        </p:spPr>
        <p:txBody>
          <a:bodyPr>
            <a:normAutofit fontScale="92500"/>
          </a:bodyPr>
          <a:lstStyle/>
          <a:p>
            <a:r>
              <a:rPr lang="en-US" dirty="0" smtClean="0"/>
              <a:t>Triplets: two boys, one girl. Both boys have autism and girl has seizure disorder</a:t>
            </a:r>
          </a:p>
          <a:p>
            <a:r>
              <a:rPr lang="en-US" dirty="0" smtClean="0"/>
              <a:t>Very high levels of glyphosate in urine in all three</a:t>
            </a:r>
          </a:p>
          <a:p>
            <a:r>
              <a:rPr lang="en-US" i="1" dirty="0" smtClean="0">
                <a:solidFill>
                  <a:srgbClr val="FF0000"/>
                </a:solidFill>
              </a:rPr>
              <a:t>Clostridia</a:t>
            </a:r>
            <a:r>
              <a:rPr lang="en-US" dirty="0" smtClean="0">
                <a:solidFill>
                  <a:srgbClr val="FF0000"/>
                </a:solidFill>
              </a:rPr>
              <a:t> </a:t>
            </a:r>
            <a:r>
              <a:rPr lang="en-US" dirty="0" smtClean="0"/>
              <a:t>overgrowth due to glyphosate disruption of gut microbes</a:t>
            </a:r>
          </a:p>
          <a:p>
            <a:pPr lvl="1"/>
            <a:r>
              <a:rPr lang="en-US" dirty="0" smtClean="0"/>
              <a:t>Clostridia produce toxins which </a:t>
            </a:r>
            <a:r>
              <a:rPr lang="en-US" dirty="0"/>
              <a:t>block the conversion of dopamine to norepinephrine</a:t>
            </a:r>
            <a:r>
              <a:rPr lang="en-US" dirty="0" smtClean="0"/>
              <a:t>.</a:t>
            </a:r>
          </a:p>
          <a:p>
            <a:pPr lvl="1"/>
            <a:r>
              <a:rPr lang="en-US" dirty="0" smtClean="0"/>
              <a:t>Damage to neurons in the brain through oxidative stress </a:t>
            </a:r>
            <a:endParaRPr lang="en-US" dirty="0"/>
          </a:p>
          <a:p>
            <a:endParaRPr lang="en-US" dirty="0"/>
          </a:p>
        </p:txBody>
      </p:sp>
      <p:sp>
        <p:nvSpPr>
          <p:cNvPr id="6" name="TextBox 5"/>
          <p:cNvSpPr txBox="1"/>
          <p:nvPr/>
        </p:nvSpPr>
        <p:spPr>
          <a:xfrm>
            <a:off x="3477217" y="6470134"/>
            <a:ext cx="5429241" cy="400110"/>
          </a:xfrm>
          <a:prstGeom prst="rect">
            <a:avLst/>
          </a:prstGeom>
          <a:noFill/>
        </p:spPr>
        <p:txBody>
          <a:bodyPr wrap="none" rtlCol="0">
            <a:spAutoFit/>
          </a:bodyPr>
          <a:lstStyle/>
          <a:p>
            <a:r>
              <a:rPr lang="it-IT" sz="2000" dirty="0">
                <a:solidFill>
                  <a:srgbClr val="FF0000"/>
                </a:solidFill>
              </a:rPr>
              <a:t>*</a:t>
            </a:r>
            <a:r>
              <a:rPr lang="it-IT" sz="2000" dirty="0" err="1"/>
              <a:t>W</a:t>
            </a:r>
            <a:r>
              <a:rPr lang="it-IT" sz="2000" dirty="0"/>
              <a:t>. Shaw. Integrative Medicine 2017;16(1);50-57.</a:t>
            </a:r>
            <a:endParaRPr lang="en-US" sz="2000" dirty="0"/>
          </a:p>
        </p:txBody>
      </p:sp>
      <p:sp>
        <p:nvSpPr>
          <p:cNvPr id="7" name="TextBox 6"/>
          <p:cNvSpPr txBox="1"/>
          <p:nvPr/>
        </p:nvSpPr>
        <p:spPr>
          <a:xfrm>
            <a:off x="2150532" y="1959802"/>
            <a:ext cx="337953"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1592423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a:t>
            </a:r>
            <a:endParaRPr lang="en-US" b="1" dirty="0"/>
          </a:p>
        </p:txBody>
      </p:sp>
      <p:sp>
        <p:nvSpPr>
          <p:cNvPr id="3" name="Content Placeholder 2"/>
          <p:cNvSpPr>
            <a:spLocks noGrp="1"/>
          </p:cNvSpPr>
          <p:nvPr>
            <p:ph idx="1"/>
          </p:nvPr>
        </p:nvSpPr>
        <p:spPr>
          <a:xfrm>
            <a:off x="457199" y="1600200"/>
            <a:ext cx="8568267" cy="4525963"/>
          </a:xfrm>
        </p:spPr>
        <p:txBody>
          <a:bodyPr>
            <a:normAutofit lnSpcReduction="10000"/>
          </a:bodyPr>
          <a:lstStyle/>
          <a:p>
            <a:r>
              <a:rPr lang="en-US" dirty="0" smtClean="0"/>
              <a:t>Introduction</a:t>
            </a:r>
          </a:p>
          <a:p>
            <a:r>
              <a:rPr lang="en-US" dirty="0" smtClean="0"/>
              <a:t>The </a:t>
            </a:r>
            <a:r>
              <a:rPr lang="en-US" dirty="0"/>
              <a:t>C</a:t>
            </a:r>
            <a:r>
              <a:rPr lang="en-US" dirty="0" smtClean="0"/>
              <a:t>alifornia lawsuit: Glyphosate and non-Hodgkin’s Lymphoma</a:t>
            </a:r>
            <a:endParaRPr lang="en-US" dirty="0"/>
          </a:p>
          <a:p>
            <a:r>
              <a:rPr lang="en-US" dirty="0" smtClean="0"/>
              <a:t>Glyphosate and the Gut</a:t>
            </a:r>
          </a:p>
          <a:p>
            <a:r>
              <a:rPr lang="en-US" dirty="0" smtClean="0"/>
              <a:t>Glyphosate Activism  </a:t>
            </a:r>
          </a:p>
          <a:p>
            <a:r>
              <a:rPr lang="en-US" dirty="0" smtClean="0"/>
              <a:t>A Failed System and a Growing Food Movement</a:t>
            </a:r>
            <a:endParaRPr lang="en-US" dirty="0"/>
          </a:p>
          <a:p>
            <a:r>
              <a:rPr lang="en-US" dirty="0"/>
              <a:t>How to Safeguard Yourself and Your Family</a:t>
            </a:r>
          </a:p>
          <a:p>
            <a:r>
              <a:rPr lang="en-US" dirty="0"/>
              <a:t>Summary</a:t>
            </a:r>
          </a:p>
        </p:txBody>
      </p:sp>
    </p:spTree>
    <p:extLst>
      <p:ext uri="{BB962C8B-B14F-4D97-AF65-F5344CB8AC3E}">
        <p14:creationId xmlns:p14="http://schemas.microsoft.com/office/powerpoint/2010/main" val="12667325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690"/>
            <a:ext cx="8229600" cy="1143000"/>
          </a:xfrm>
        </p:spPr>
        <p:txBody>
          <a:bodyPr/>
          <a:lstStyle/>
          <a:p>
            <a:r>
              <a:rPr lang="en-US" b="1" dirty="0" smtClean="0"/>
              <a:t>Recapitulation</a:t>
            </a:r>
            <a:endParaRPr lang="en-US" b="1" dirty="0"/>
          </a:p>
        </p:txBody>
      </p:sp>
      <p:sp>
        <p:nvSpPr>
          <p:cNvPr id="3" name="Content Placeholder 2"/>
          <p:cNvSpPr>
            <a:spLocks noGrp="1"/>
          </p:cNvSpPr>
          <p:nvPr>
            <p:ph idx="1"/>
          </p:nvPr>
        </p:nvSpPr>
        <p:spPr>
          <a:xfrm>
            <a:off x="203199" y="1155390"/>
            <a:ext cx="8686801" cy="5418977"/>
          </a:xfrm>
        </p:spPr>
        <p:txBody>
          <a:bodyPr>
            <a:normAutofit fontScale="85000" lnSpcReduction="10000"/>
          </a:bodyPr>
          <a:lstStyle/>
          <a:p>
            <a:r>
              <a:rPr lang="en-US" dirty="0" smtClean="0"/>
              <a:t>Glyphosate contamination in digestive enzymes makes them defective</a:t>
            </a:r>
          </a:p>
          <a:p>
            <a:pPr lvl="1"/>
            <a:r>
              <a:rPr lang="en-US" dirty="0" smtClean="0"/>
              <a:t>Undigested proteins induce leaky gut barrier</a:t>
            </a:r>
          </a:p>
          <a:p>
            <a:pPr lvl="1"/>
            <a:r>
              <a:rPr lang="en-US" dirty="0"/>
              <a:t>Studies on </a:t>
            </a:r>
            <a:r>
              <a:rPr lang="en-US" dirty="0" smtClean="0"/>
              <a:t>poultry </a:t>
            </a:r>
            <a:r>
              <a:rPr lang="en-US" dirty="0"/>
              <a:t>confirm glyphosate disrupts gut </a:t>
            </a:r>
            <a:r>
              <a:rPr lang="en-US" dirty="0" smtClean="0"/>
              <a:t> microbes</a:t>
            </a:r>
          </a:p>
          <a:p>
            <a:r>
              <a:rPr lang="en-US" dirty="0" smtClean="0"/>
              <a:t>Celiac disease is associated with increased risk to non-Hodgkin’s lymphoma, which is also linked to glyphosate exposure.</a:t>
            </a:r>
          </a:p>
          <a:p>
            <a:r>
              <a:rPr lang="en-US" dirty="0" smtClean="0"/>
              <a:t>Glyphosate induces overgrowth of Clostridia species in gut</a:t>
            </a:r>
          </a:p>
          <a:p>
            <a:pPr lvl="1"/>
            <a:r>
              <a:rPr lang="en-US" dirty="0" smtClean="0"/>
              <a:t>Clostridia release toxins that induce an inflammatory response and prevent dopamine metabolism</a:t>
            </a:r>
          </a:p>
          <a:p>
            <a:pPr lvl="1"/>
            <a:r>
              <a:rPr lang="en-US" dirty="0" smtClean="0"/>
              <a:t>Clostridia overgrowth can lead to autism</a:t>
            </a:r>
          </a:p>
          <a:p>
            <a:r>
              <a:rPr lang="en-US" dirty="0" smtClean="0"/>
              <a:t>Inflammation in the brain and excessive </a:t>
            </a:r>
            <a:r>
              <a:rPr lang="en-US" dirty="0" err="1" smtClean="0"/>
              <a:t>neurostimulation</a:t>
            </a:r>
            <a:r>
              <a:rPr lang="en-US" dirty="0" smtClean="0"/>
              <a:t> by dopamine damages neurons</a:t>
            </a:r>
          </a:p>
          <a:p>
            <a:pPr marL="0" indent="0">
              <a:buNone/>
            </a:pP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8816738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4550" y="2218450"/>
            <a:ext cx="6055000"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Glyphosate Activism</a:t>
            </a:r>
          </a:p>
        </p:txBody>
      </p:sp>
    </p:spTree>
    <p:extLst>
      <p:ext uri="{BB962C8B-B14F-4D97-AF65-F5344CB8AC3E}">
        <p14:creationId xmlns:p14="http://schemas.microsoft.com/office/powerpoint/2010/main" val="97562291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A.png"/>
          <p:cNvPicPr>
            <a:picLocks noGrp="1" noChangeAspect="1"/>
          </p:cNvPicPr>
          <p:nvPr>
            <p:ph idx="1"/>
          </p:nvPr>
        </p:nvPicPr>
        <p:blipFill>
          <a:blip r:embed="rId2">
            <a:extLst>
              <a:ext uri="{28A0092B-C50C-407E-A947-70E740481C1C}">
                <a14:useLocalDpi xmlns:a14="http://schemas.microsoft.com/office/drawing/2010/main" val="0"/>
              </a:ext>
            </a:extLst>
          </a:blip>
          <a:srcRect l="-21010" r="-21010"/>
          <a:stretch>
            <a:fillRect/>
          </a:stretch>
        </p:blipFill>
        <p:spPr>
          <a:xfrm>
            <a:off x="-1484372" y="274638"/>
            <a:ext cx="11139258" cy="6126163"/>
          </a:xfrm>
        </p:spPr>
      </p:pic>
      <p:grpSp>
        <p:nvGrpSpPr>
          <p:cNvPr id="7" name="Group 6"/>
          <p:cNvGrpSpPr/>
          <p:nvPr/>
        </p:nvGrpSpPr>
        <p:grpSpPr>
          <a:xfrm>
            <a:off x="5467428" y="1828261"/>
            <a:ext cx="3219372" cy="3171012"/>
            <a:chOff x="5467428" y="1828261"/>
            <a:chExt cx="3219372" cy="3171012"/>
          </a:xfrm>
        </p:grpSpPr>
        <p:pic>
          <p:nvPicPr>
            <p:cNvPr id="5" name="Picture 4" descr="ZenHoneycut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428" y="1828261"/>
              <a:ext cx="3219372" cy="3171012"/>
            </a:xfrm>
            <a:prstGeom prst="rect">
              <a:avLst/>
            </a:prstGeom>
          </p:spPr>
        </p:pic>
        <p:sp>
          <p:nvSpPr>
            <p:cNvPr id="6" name="TextBox 5"/>
            <p:cNvSpPr txBox="1"/>
            <p:nvPr/>
          </p:nvSpPr>
          <p:spPr>
            <a:xfrm>
              <a:off x="6160476" y="4304024"/>
              <a:ext cx="2008483" cy="461665"/>
            </a:xfrm>
            <a:prstGeom prst="rect">
              <a:avLst/>
            </a:prstGeom>
            <a:noFill/>
          </p:spPr>
          <p:txBody>
            <a:bodyPr wrap="none" rtlCol="0">
              <a:spAutoFit/>
            </a:bodyPr>
            <a:lstStyle/>
            <a:p>
              <a:r>
                <a:rPr lang="en-US" sz="2400" dirty="0" smtClean="0">
                  <a:solidFill>
                    <a:schemeClr val="bg1"/>
                  </a:solidFill>
                </a:rPr>
                <a:t>Zen Honeycutt</a:t>
              </a:r>
              <a:endParaRPr lang="en-US" sz="2400" dirty="0">
                <a:solidFill>
                  <a:schemeClr val="bg1"/>
                </a:solidFill>
              </a:endParaRPr>
            </a:p>
          </p:txBody>
        </p:sp>
      </p:grpSp>
    </p:spTree>
    <p:extLst>
      <p:ext uri="{BB962C8B-B14F-4D97-AF65-F5344CB8AC3E}">
        <p14:creationId xmlns:p14="http://schemas.microsoft.com/office/powerpoint/2010/main" val="536842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16"/>
            <a:ext cx="8229600" cy="1143000"/>
          </a:xfrm>
        </p:spPr>
        <p:txBody>
          <a:bodyPr/>
          <a:lstStyle/>
          <a:p>
            <a:r>
              <a:rPr lang="en-US" b="1" dirty="0" smtClean="0"/>
              <a:t>Tony </a:t>
            </a:r>
            <a:r>
              <a:rPr lang="en-US" b="1" dirty="0" err="1" smtClean="0"/>
              <a:t>Mitra</a:t>
            </a:r>
            <a:r>
              <a:rPr lang="en-US" b="1" dirty="0" smtClean="0"/>
              <a:t>: Canadian Activist</a:t>
            </a:r>
            <a:endParaRPr lang="en-US" b="1" dirty="0"/>
          </a:p>
        </p:txBody>
      </p:sp>
      <p:pic>
        <p:nvPicPr>
          <p:cNvPr id="4" name="Content Placeholder 3" descr="lentils_laced_with_glyphosate.jpg"/>
          <p:cNvPicPr>
            <a:picLocks noGrp="1" noChangeAspect="1"/>
          </p:cNvPicPr>
          <p:nvPr>
            <p:ph idx="1"/>
          </p:nvPr>
        </p:nvPicPr>
        <p:blipFill>
          <a:blip r:embed="rId3">
            <a:extLst>
              <a:ext uri="{28A0092B-C50C-407E-A947-70E740481C1C}">
                <a14:useLocalDpi xmlns:a14="http://schemas.microsoft.com/office/drawing/2010/main" val="0"/>
              </a:ext>
            </a:extLst>
          </a:blip>
          <a:srcRect l="-20331" r="-20331"/>
          <a:stretch>
            <a:fillRect/>
          </a:stretch>
        </p:blipFill>
        <p:spPr>
          <a:xfrm>
            <a:off x="-719146" y="1284838"/>
            <a:ext cx="10376273" cy="5706550"/>
          </a:xfrm>
        </p:spPr>
      </p:pic>
    </p:spTree>
    <p:extLst>
      <p:ext uri="{BB962C8B-B14F-4D97-AF65-F5344CB8AC3E}">
        <p14:creationId xmlns:p14="http://schemas.microsoft.com/office/powerpoint/2010/main" val="180345568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ny_Lecture_ind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68" y="3302001"/>
            <a:ext cx="4741332" cy="3555999"/>
          </a:xfrm>
          <a:prstGeom prst="rect">
            <a:avLst/>
          </a:prstGeom>
        </p:spPr>
      </p:pic>
      <p:pic>
        <p:nvPicPr>
          <p:cNvPr id="4" name="Content Placeholder 3" descr="TonyMitraIndianFarmers.jpg"/>
          <p:cNvPicPr>
            <a:picLocks noGrp="1" noChangeAspect="1"/>
          </p:cNvPicPr>
          <p:nvPr>
            <p:ph idx="1"/>
          </p:nvPr>
        </p:nvPicPr>
        <p:blipFill>
          <a:blip r:embed="rId4">
            <a:extLst>
              <a:ext uri="{28A0092B-C50C-407E-A947-70E740481C1C}">
                <a14:useLocalDpi xmlns:a14="http://schemas.microsoft.com/office/drawing/2010/main" val="0"/>
              </a:ext>
            </a:extLst>
          </a:blip>
          <a:srcRect l="-18187" r="-18187"/>
          <a:stretch>
            <a:fillRect/>
          </a:stretch>
        </p:blipFill>
        <p:spPr>
          <a:xfrm>
            <a:off x="-812800" y="1417638"/>
            <a:ext cx="6489965" cy="3569231"/>
          </a:xfrm>
        </p:spPr>
      </p:pic>
      <p:sp>
        <p:nvSpPr>
          <p:cNvPr id="5" name="TextBox 4"/>
          <p:cNvSpPr txBox="1"/>
          <p:nvPr/>
        </p:nvSpPr>
        <p:spPr>
          <a:xfrm>
            <a:off x="457200" y="4986869"/>
            <a:ext cx="3674534" cy="1200328"/>
          </a:xfrm>
          <a:prstGeom prst="rect">
            <a:avLst/>
          </a:prstGeom>
          <a:noFill/>
        </p:spPr>
        <p:txBody>
          <a:bodyPr wrap="square" rtlCol="0">
            <a:spAutoFit/>
          </a:bodyPr>
          <a:lstStyle/>
          <a:p>
            <a:r>
              <a:rPr lang="en-US" sz="2400" dirty="0"/>
              <a:t>North </a:t>
            </a:r>
            <a:r>
              <a:rPr lang="en-US" sz="2400" dirty="0" err="1"/>
              <a:t>Dinajpur</a:t>
            </a:r>
            <a:r>
              <a:rPr lang="en-US" sz="2400" dirty="0"/>
              <a:t> in Northern Bengal, India. </a:t>
            </a:r>
          </a:p>
          <a:p>
            <a:endParaRPr lang="en-US" sz="2400" dirty="0"/>
          </a:p>
        </p:txBody>
      </p:sp>
      <p:sp>
        <p:nvSpPr>
          <p:cNvPr id="6" name="TextBox 5"/>
          <p:cNvSpPr txBox="1"/>
          <p:nvPr/>
        </p:nvSpPr>
        <p:spPr>
          <a:xfrm>
            <a:off x="5215467" y="2486677"/>
            <a:ext cx="3674534" cy="830997"/>
          </a:xfrm>
          <a:prstGeom prst="rect">
            <a:avLst/>
          </a:prstGeom>
          <a:noFill/>
        </p:spPr>
        <p:txBody>
          <a:bodyPr wrap="square" rtlCol="0">
            <a:spAutoFit/>
          </a:bodyPr>
          <a:lstStyle/>
          <a:p>
            <a:r>
              <a:rPr lang="en-US" sz="2400" dirty="0"/>
              <a:t>Villagers in </a:t>
            </a:r>
            <a:r>
              <a:rPr lang="en-US" sz="2400" dirty="0" err="1"/>
              <a:t>Bankura</a:t>
            </a:r>
            <a:r>
              <a:rPr lang="en-US" sz="2400" dirty="0"/>
              <a:t>, West Bengal, </a:t>
            </a:r>
            <a:r>
              <a:rPr lang="en-US" sz="2400" dirty="0" err="1"/>
              <a:t>Inda</a:t>
            </a:r>
            <a:r>
              <a:rPr lang="en-US" sz="2400" dirty="0"/>
              <a:t>.</a:t>
            </a:r>
          </a:p>
        </p:txBody>
      </p:sp>
      <p:pic>
        <p:nvPicPr>
          <p:cNvPr id="7" name="Picture 6" descr="TonyMit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0934" y="156104"/>
            <a:ext cx="2269067" cy="2269067"/>
          </a:xfrm>
          <a:prstGeom prst="rect">
            <a:avLst/>
          </a:prstGeom>
        </p:spPr>
      </p:pic>
      <p:sp>
        <p:nvSpPr>
          <p:cNvPr id="2" name="Title 1"/>
          <p:cNvSpPr>
            <a:spLocks noGrp="1"/>
          </p:cNvSpPr>
          <p:nvPr>
            <p:ph type="title"/>
          </p:nvPr>
        </p:nvSpPr>
        <p:spPr>
          <a:xfrm>
            <a:off x="457200" y="274638"/>
            <a:ext cx="6112933" cy="1143000"/>
          </a:xfrm>
        </p:spPr>
        <p:txBody>
          <a:bodyPr>
            <a:noAutofit/>
          </a:bodyPr>
          <a:lstStyle/>
          <a:p>
            <a:r>
              <a:rPr lang="en-US" sz="3600" b="1" dirty="0" smtClean="0"/>
              <a:t>Tony </a:t>
            </a:r>
            <a:r>
              <a:rPr lang="en-US" sz="3600" b="1" dirty="0" err="1" smtClean="0"/>
              <a:t>Mitra</a:t>
            </a:r>
            <a:r>
              <a:rPr lang="en-US" sz="3600" b="1" dirty="0" smtClean="0"/>
              <a:t> speaking to crowds of Indian Farmers and Villagers</a:t>
            </a:r>
            <a:endParaRPr lang="en-US" sz="3600" b="1" dirty="0"/>
          </a:p>
        </p:txBody>
      </p:sp>
    </p:spTree>
    <p:extLst>
      <p:ext uri="{BB962C8B-B14F-4D97-AF65-F5344CB8AC3E}">
        <p14:creationId xmlns:p14="http://schemas.microsoft.com/office/powerpoint/2010/main" val="427695221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Local Activism</a:t>
            </a:r>
            <a:r>
              <a:rPr lang="en-US" b="1" dirty="0" smtClean="0">
                <a:solidFill>
                  <a:srgbClr val="FF0000"/>
                </a:solidFill>
              </a:rPr>
              <a:t>*</a:t>
            </a:r>
            <a:endParaRPr lang="en-US" b="1" dirty="0">
              <a:solidFill>
                <a:srgbClr val="FF0000"/>
              </a:solidFill>
            </a:endParaRPr>
          </a:p>
        </p:txBody>
      </p:sp>
      <p:pic>
        <p:nvPicPr>
          <p:cNvPr id="4" name="Content Placeholder 3" descr="ragtag_group.png"/>
          <p:cNvPicPr>
            <a:picLocks noGrp="1" noChangeAspect="1"/>
          </p:cNvPicPr>
          <p:nvPr>
            <p:ph idx="1"/>
          </p:nvPr>
        </p:nvPicPr>
        <p:blipFill>
          <a:blip r:embed="rId3">
            <a:extLst>
              <a:ext uri="{28A0092B-C50C-407E-A947-70E740481C1C}">
                <a14:useLocalDpi xmlns:a14="http://schemas.microsoft.com/office/drawing/2010/main" val="0"/>
              </a:ext>
            </a:extLst>
          </a:blip>
          <a:srcRect l="-10353" r="-10353"/>
          <a:stretch>
            <a:fillRect/>
          </a:stretch>
        </p:blipFill>
        <p:spPr>
          <a:xfrm>
            <a:off x="152400" y="1295400"/>
            <a:ext cx="8790556" cy="4834467"/>
          </a:xfrm>
        </p:spPr>
      </p:pic>
      <p:sp>
        <p:nvSpPr>
          <p:cNvPr id="5" name="TextBox 4"/>
          <p:cNvSpPr txBox="1"/>
          <p:nvPr/>
        </p:nvSpPr>
        <p:spPr>
          <a:xfrm>
            <a:off x="592667" y="6400800"/>
            <a:ext cx="8456161" cy="461665"/>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400" dirty="0" err="1"/>
              <a:t>theintercept.com</a:t>
            </a:r>
            <a:r>
              <a:rPr lang="en-US" sz="2000" dirty="0"/>
              <a:t>/2018/09/15/</a:t>
            </a:r>
            <a:r>
              <a:rPr lang="en-US" sz="2000" dirty="0" err="1"/>
              <a:t>oregon</a:t>
            </a:r>
            <a:r>
              <a:rPr lang="en-US" sz="2000" dirty="0"/>
              <a:t>-pesticides-aerial-spray-ban/</a:t>
            </a:r>
          </a:p>
        </p:txBody>
      </p:sp>
    </p:spTree>
    <p:extLst>
      <p:ext uri="{BB962C8B-B14F-4D97-AF65-F5344CB8AC3E}">
        <p14:creationId xmlns:p14="http://schemas.microsoft.com/office/powerpoint/2010/main" val="30078342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Local Activism</a:t>
            </a:r>
            <a:r>
              <a:rPr lang="en-US" b="1" dirty="0" smtClean="0">
                <a:solidFill>
                  <a:srgbClr val="FF0000"/>
                </a:solidFill>
              </a:rPr>
              <a:t>*</a:t>
            </a:r>
            <a:endParaRPr lang="en-US" b="1" dirty="0">
              <a:solidFill>
                <a:srgbClr val="FF0000"/>
              </a:solidFill>
            </a:endParaRPr>
          </a:p>
        </p:txBody>
      </p:sp>
      <p:pic>
        <p:nvPicPr>
          <p:cNvPr id="4" name="Content Placeholder 3" descr="ragtag_group.png"/>
          <p:cNvPicPr>
            <a:picLocks noGrp="1" noChangeAspect="1"/>
          </p:cNvPicPr>
          <p:nvPr>
            <p:ph idx="1"/>
          </p:nvPr>
        </p:nvPicPr>
        <p:blipFill>
          <a:blip r:embed="rId3">
            <a:extLst>
              <a:ext uri="{28A0092B-C50C-407E-A947-70E740481C1C}">
                <a14:useLocalDpi xmlns:a14="http://schemas.microsoft.com/office/drawing/2010/main" val="0"/>
              </a:ext>
            </a:extLst>
          </a:blip>
          <a:srcRect l="-10353" r="-10353"/>
          <a:stretch>
            <a:fillRect/>
          </a:stretch>
        </p:blipFill>
        <p:spPr>
          <a:xfrm>
            <a:off x="152400" y="1295400"/>
            <a:ext cx="8790556" cy="4834467"/>
          </a:xfrm>
        </p:spPr>
      </p:pic>
      <p:sp>
        <p:nvSpPr>
          <p:cNvPr id="5" name="TextBox 4"/>
          <p:cNvSpPr txBox="1"/>
          <p:nvPr/>
        </p:nvSpPr>
        <p:spPr>
          <a:xfrm>
            <a:off x="592667" y="6400800"/>
            <a:ext cx="8456161" cy="461665"/>
          </a:xfrm>
          <a:prstGeom prst="rect">
            <a:avLst/>
          </a:prstGeom>
          <a:noFill/>
        </p:spPr>
        <p:txBody>
          <a:bodyPr wrap="none" rtlCol="0">
            <a:spAutoFit/>
          </a:bodyPr>
          <a:lstStyle/>
          <a:p>
            <a:r>
              <a:rPr lang="en-US" sz="2000" dirty="0" smtClean="0">
                <a:solidFill>
                  <a:srgbClr val="FF0000"/>
                </a:solidFill>
              </a:rPr>
              <a:t>*</a:t>
            </a:r>
            <a:r>
              <a:rPr lang="en-US" sz="2000" dirty="0" smtClean="0"/>
              <a:t>https</a:t>
            </a:r>
            <a:r>
              <a:rPr lang="en-US" sz="2000" dirty="0"/>
              <a:t>://</a:t>
            </a:r>
            <a:r>
              <a:rPr lang="en-US" sz="2400" dirty="0" err="1"/>
              <a:t>theintercept.com</a:t>
            </a:r>
            <a:r>
              <a:rPr lang="en-US" sz="2000" dirty="0"/>
              <a:t>/2018/09/15/</a:t>
            </a:r>
            <a:r>
              <a:rPr lang="en-US" sz="2000" dirty="0" err="1"/>
              <a:t>oregon</a:t>
            </a:r>
            <a:r>
              <a:rPr lang="en-US" sz="2000" dirty="0"/>
              <a:t>-pesticides-aerial-spray-ban/</a:t>
            </a:r>
          </a:p>
        </p:txBody>
      </p:sp>
      <p:sp>
        <p:nvSpPr>
          <p:cNvPr id="6" name="TextBox 5"/>
          <p:cNvSpPr txBox="1"/>
          <p:nvPr/>
        </p:nvSpPr>
        <p:spPr>
          <a:xfrm>
            <a:off x="169333" y="2078038"/>
            <a:ext cx="8517467" cy="3046988"/>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A small group of activists </a:t>
            </a:r>
            <a:r>
              <a:rPr lang="en-US" sz="3200" dirty="0" smtClean="0"/>
              <a:t>succeeded </a:t>
            </a:r>
            <a:r>
              <a:rPr lang="en-US" sz="3200" dirty="0" smtClean="0"/>
              <a:t>in getting a law passed banning aerial spraying of glyphosate in the forests of western Oregon despite tremendous industry-funded  campaigns</a:t>
            </a:r>
          </a:p>
          <a:p>
            <a:pPr algn="ctr"/>
            <a:endParaRPr lang="en-US" sz="3200" dirty="0"/>
          </a:p>
        </p:txBody>
      </p:sp>
    </p:spTree>
    <p:extLst>
      <p:ext uri="{BB962C8B-B14F-4D97-AF65-F5344CB8AC3E}">
        <p14:creationId xmlns:p14="http://schemas.microsoft.com/office/powerpoint/2010/main" val="259326981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506474" y="2668511"/>
            <a:ext cx="8131140"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Failed System and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 Growing Food Movement</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306496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274638"/>
            <a:ext cx="8365067" cy="1143000"/>
          </a:xfrm>
        </p:spPr>
        <p:txBody>
          <a:bodyPr>
            <a:noAutofit/>
          </a:bodyPr>
          <a:lstStyle/>
          <a:p>
            <a:r>
              <a:rPr lang="en-US" sz="3600" b="1" dirty="0" smtClean="0"/>
              <a:t>“Is </a:t>
            </a:r>
            <a:r>
              <a:rPr lang="en-US" sz="3600" b="1" dirty="0"/>
              <a:t>Agriculture’s Use of Glyphosate Feeding Lake O’s Explosive Algae Blooms</a:t>
            </a:r>
            <a:r>
              <a:rPr lang="en-US" sz="3600" b="1" dirty="0" smtClean="0"/>
              <a:t>?”</a:t>
            </a:r>
            <a:r>
              <a:rPr lang="en-US" sz="3600" b="1" dirty="0" smtClean="0">
                <a:solidFill>
                  <a:srgbClr val="FF0000"/>
                </a:solidFill>
              </a:rPr>
              <a:t>*</a:t>
            </a:r>
            <a:endParaRPr lang="en-US" sz="3600" b="1" dirty="0">
              <a:solidFill>
                <a:srgbClr val="FF0000"/>
              </a:solidFill>
            </a:endParaRPr>
          </a:p>
        </p:txBody>
      </p:sp>
      <p:sp>
        <p:nvSpPr>
          <p:cNvPr id="3" name="Content Placeholder 2"/>
          <p:cNvSpPr>
            <a:spLocks noGrp="1"/>
          </p:cNvSpPr>
          <p:nvPr>
            <p:ph idx="1"/>
          </p:nvPr>
        </p:nvSpPr>
        <p:spPr>
          <a:xfrm>
            <a:off x="0" y="1989668"/>
            <a:ext cx="8094133" cy="3617372"/>
          </a:xfrm>
        </p:spPr>
        <p:txBody>
          <a:bodyPr>
            <a:normAutofit fontScale="92500" lnSpcReduction="20000"/>
          </a:bodyPr>
          <a:lstStyle/>
          <a:p>
            <a:r>
              <a:rPr lang="en-US" dirty="0"/>
              <a:t>Sugar cane agriculture </a:t>
            </a:r>
            <a:r>
              <a:rPr lang="en-US" dirty="0" smtClean="0"/>
              <a:t>is                                        </a:t>
            </a:r>
            <a:r>
              <a:rPr lang="en-US" dirty="0"/>
              <a:t>extensive all around Lake </a:t>
            </a:r>
            <a:r>
              <a:rPr lang="en-US" dirty="0" smtClean="0"/>
              <a:t>                                 Okeechobee in S. Florida,                                          and </a:t>
            </a:r>
            <a:r>
              <a:rPr lang="en-US" dirty="0"/>
              <a:t>glyphosate is used </a:t>
            </a:r>
            <a:r>
              <a:rPr lang="en-US" dirty="0" smtClean="0"/>
              <a:t>                                               both to </a:t>
            </a:r>
            <a:r>
              <a:rPr lang="en-US" dirty="0"/>
              <a:t>control weeds </a:t>
            </a:r>
            <a:r>
              <a:rPr lang="en-US" dirty="0" smtClean="0"/>
              <a:t>                                                             and as a desiccant</a:t>
            </a:r>
            <a:endParaRPr lang="en-US" sz="4200" dirty="0"/>
          </a:p>
          <a:p>
            <a:r>
              <a:rPr lang="en-US" dirty="0"/>
              <a:t>Cyanobacteria can break down the C-P bond in glyphosate and use its phosphorus atom as a fuel </a:t>
            </a:r>
            <a:r>
              <a:rPr lang="en-US" dirty="0" smtClean="0"/>
              <a:t>source</a:t>
            </a:r>
            <a:r>
              <a:rPr lang="en-US" dirty="0" smtClean="0">
                <a:solidFill>
                  <a:srgbClr val="FF0000"/>
                </a:solidFill>
              </a:rPr>
              <a:t>**</a:t>
            </a:r>
            <a:endParaRPr lang="en-US" dirty="0">
              <a:solidFill>
                <a:srgbClr val="FF0000"/>
              </a:solidFill>
            </a:endParaRPr>
          </a:p>
          <a:p>
            <a:endParaRPr lang="en-US" dirty="0"/>
          </a:p>
        </p:txBody>
      </p:sp>
      <p:sp>
        <p:nvSpPr>
          <p:cNvPr id="5" name="TextBox 4"/>
          <p:cNvSpPr txBox="1"/>
          <p:nvPr/>
        </p:nvSpPr>
        <p:spPr>
          <a:xfrm>
            <a:off x="457200" y="6214533"/>
            <a:ext cx="184666" cy="369332"/>
          </a:xfrm>
          <a:prstGeom prst="rect">
            <a:avLst/>
          </a:prstGeom>
          <a:noFill/>
        </p:spPr>
        <p:txBody>
          <a:bodyPr wrap="none" rtlCol="0">
            <a:spAutoFit/>
          </a:bodyPr>
          <a:lstStyle/>
          <a:p>
            <a:endParaRPr lang="en-US" dirty="0"/>
          </a:p>
        </p:txBody>
      </p:sp>
      <p:sp>
        <p:nvSpPr>
          <p:cNvPr id="6" name="TextBox 5"/>
          <p:cNvSpPr txBox="1"/>
          <p:nvPr/>
        </p:nvSpPr>
        <p:spPr>
          <a:xfrm>
            <a:off x="457200" y="5217572"/>
            <a:ext cx="7864703" cy="1384995"/>
          </a:xfrm>
          <a:prstGeom prst="rect">
            <a:avLst/>
          </a:prstGeom>
          <a:noFill/>
        </p:spPr>
        <p:txBody>
          <a:bodyPr wrap="square" rtlCol="0">
            <a:spAutoFit/>
          </a:bodyPr>
          <a:lstStyle/>
          <a:p>
            <a:pPr algn="r"/>
            <a:r>
              <a:rPr lang="en-US" sz="2400" dirty="0">
                <a:solidFill>
                  <a:srgbClr val="FF0000"/>
                </a:solidFill>
              </a:rPr>
              <a:t>*</a:t>
            </a:r>
            <a:r>
              <a:rPr lang="en-US" sz="2400" dirty="0"/>
              <a:t>Prof. Geoffrey Norris.</a:t>
            </a:r>
          </a:p>
          <a:p>
            <a:pPr algn="r"/>
            <a:r>
              <a:rPr lang="en-US" sz="2000" dirty="0"/>
              <a:t>https://</a:t>
            </a:r>
            <a:r>
              <a:rPr lang="en-US" sz="2000" dirty="0" err="1"/>
              <a:t>jacquithurlowlippisch.com</a:t>
            </a:r>
            <a:r>
              <a:rPr lang="en-US" sz="2000" dirty="0"/>
              <a:t>/tag/</a:t>
            </a:r>
          </a:p>
          <a:p>
            <a:pPr algn="r"/>
            <a:r>
              <a:rPr lang="en-US" sz="2000" dirty="0"/>
              <a:t>is-sugarcane-field-glyphosate-feeding-lake-os-blue-green-algae-blloms</a:t>
            </a:r>
          </a:p>
          <a:p>
            <a:pPr algn="r"/>
            <a:r>
              <a:rPr lang="en-US" sz="2000" dirty="0">
                <a:solidFill>
                  <a:srgbClr val="FF0000"/>
                </a:solidFill>
              </a:rPr>
              <a:t>**</a:t>
            </a:r>
            <a:r>
              <a:rPr lang="en-US" sz="2000" dirty="0"/>
              <a:t>D </a:t>
            </a:r>
            <a:r>
              <a:rPr lang="en-US" sz="2000" dirty="0" err="1"/>
              <a:t>Drzyzga</a:t>
            </a:r>
            <a:r>
              <a:rPr lang="en-US" sz="2000" dirty="0"/>
              <a:t> et al. Environ </a:t>
            </a:r>
            <a:r>
              <a:rPr lang="en-US" sz="2000" dirty="0" err="1"/>
              <a:t>Microbiol</a:t>
            </a:r>
            <a:r>
              <a:rPr lang="en-US" sz="2000" dirty="0"/>
              <a:t> 2017 Mar;19(3):1065-1076</a:t>
            </a:r>
          </a:p>
        </p:txBody>
      </p:sp>
      <p:pic>
        <p:nvPicPr>
          <p:cNvPr id="7" name="Picture 6" descr="bluegreen_algae_slu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932" y="1600199"/>
            <a:ext cx="4841873" cy="2582333"/>
          </a:xfrm>
          <a:prstGeom prst="rect">
            <a:avLst/>
          </a:prstGeom>
        </p:spPr>
      </p:pic>
    </p:spTree>
    <p:extLst>
      <p:ext uri="{BB962C8B-B14F-4D97-AF65-F5344CB8AC3E}">
        <p14:creationId xmlns:p14="http://schemas.microsoft.com/office/powerpoint/2010/main" val="21925381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Cyanobacteria Feed Red Tide Algae</a:t>
            </a:r>
            <a:endParaRPr lang="en-US" b="1"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dirty="0" smtClean="0"/>
              <a:t>“Both </a:t>
            </a:r>
            <a:r>
              <a:rPr lang="en-US" dirty="0"/>
              <a:t>the coastal red tide and the inland blue-green algae have beset South Florida through the summer, killing vast numbers of fish and other wildlife, including dozens of dolphins, manatees, sea turtles, sharks and eels</a:t>
            </a:r>
            <a:r>
              <a:rPr lang="en-US" dirty="0" smtClean="0"/>
              <a:t>.”</a:t>
            </a:r>
            <a:r>
              <a:rPr lang="en-US" dirty="0" smtClean="0">
                <a:solidFill>
                  <a:srgbClr val="FF0000"/>
                </a:solidFill>
              </a:rPr>
              <a:t> *</a:t>
            </a:r>
          </a:p>
          <a:p>
            <a:pPr marL="0" indent="0">
              <a:buNone/>
            </a:pPr>
            <a:endParaRPr lang="en-US" dirty="0" smtClean="0"/>
          </a:p>
          <a:p>
            <a:r>
              <a:rPr lang="en-US" dirty="0" smtClean="0"/>
              <a:t>Cyanobacteria feed off of glyphosate (phosphorus source) and produce nitrates from nitrogen</a:t>
            </a:r>
          </a:p>
          <a:p>
            <a:r>
              <a:rPr lang="en-US" dirty="0" smtClean="0"/>
              <a:t>Red Tide algae flourish, supplied with nitrates produced by cyanobacteria </a:t>
            </a:r>
            <a:r>
              <a:rPr lang="en-US" dirty="0" smtClean="0">
                <a:solidFill>
                  <a:srgbClr val="FF0000"/>
                </a:solidFill>
              </a:rPr>
              <a:t>**</a:t>
            </a:r>
            <a:endParaRPr lang="en-US" dirty="0"/>
          </a:p>
        </p:txBody>
      </p:sp>
      <p:sp>
        <p:nvSpPr>
          <p:cNvPr id="4" name="TextBox 3"/>
          <p:cNvSpPr txBox="1"/>
          <p:nvPr/>
        </p:nvSpPr>
        <p:spPr>
          <a:xfrm>
            <a:off x="457200" y="5836787"/>
            <a:ext cx="8417504" cy="1200329"/>
          </a:xfrm>
          <a:prstGeom prst="rect">
            <a:avLst/>
          </a:prstGeom>
          <a:noFill/>
        </p:spPr>
        <p:txBody>
          <a:bodyPr wrap="square" rtlCol="0">
            <a:spAutoFit/>
          </a:bodyPr>
          <a:lstStyle/>
          <a:p>
            <a:pPr algn="r"/>
            <a:r>
              <a:rPr lang="en-US" dirty="0" smtClean="0">
                <a:solidFill>
                  <a:srgbClr val="FF0000"/>
                </a:solidFill>
              </a:rPr>
              <a:t>*</a:t>
            </a:r>
            <a:r>
              <a:rPr lang="en-US" dirty="0" smtClean="0"/>
              <a:t>https</a:t>
            </a:r>
            <a:r>
              <a:rPr lang="en-US" dirty="0"/>
              <a:t>://www.nbcnews.com/news/us-news</a:t>
            </a:r>
            <a:r>
              <a:rPr lang="en-US" dirty="0" smtClean="0"/>
              <a:t>/</a:t>
            </a:r>
          </a:p>
          <a:p>
            <a:pPr algn="r"/>
            <a:r>
              <a:rPr lang="en-US" dirty="0" smtClean="0"/>
              <a:t>toxic</a:t>
            </a:r>
            <a:r>
              <a:rPr lang="en-US" dirty="0"/>
              <a:t>-red-tide-florida-researchers-investigate-what-s-making-it-n900771</a:t>
            </a:r>
          </a:p>
          <a:p>
            <a:pPr algn="r"/>
            <a:r>
              <a:rPr lang="en-US" dirty="0" smtClean="0">
                <a:solidFill>
                  <a:srgbClr val="FF0000"/>
                </a:solidFill>
              </a:rPr>
              <a:t>**</a:t>
            </a:r>
            <a:r>
              <a:rPr lang="en-US" dirty="0" smtClean="0"/>
              <a:t>https</a:t>
            </a:r>
            <a:r>
              <a:rPr lang="en-US" dirty="0"/>
              <a:t>://</a:t>
            </a:r>
            <a:r>
              <a:rPr lang="en-US" dirty="0" err="1"/>
              <a:t>www.sailorsforthesea.org</a:t>
            </a:r>
            <a:r>
              <a:rPr lang="en-US" dirty="0"/>
              <a:t>/programs/ocean-watch/nutrients-feed-red-tide</a:t>
            </a:r>
          </a:p>
          <a:p>
            <a:pPr algn="r"/>
            <a:endParaRPr lang="en-US" dirty="0"/>
          </a:p>
        </p:txBody>
      </p:sp>
    </p:spTree>
    <p:extLst>
      <p:ext uri="{BB962C8B-B14F-4D97-AF65-F5344CB8AC3E}">
        <p14:creationId xmlns:p14="http://schemas.microsoft.com/office/powerpoint/2010/main" val="35201864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6486" y="2289770"/>
            <a:ext cx="3781729"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Introduction  </a:t>
            </a:r>
            <a:endPar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7406582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Test of Glyphosate Levels in </a:t>
            </a:r>
            <a:br>
              <a:rPr lang="en-US" b="1" dirty="0" smtClean="0"/>
            </a:br>
            <a:r>
              <a:rPr lang="en-US" b="1" dirty="0" smtClean="0"/>
              <a:t>Florida Waterways</a:t>
            </a:r>
            <a:r>
              <a:rPr lang="en-US" b="1" dirty="0" smtClean="0">
                <a:solidFill>
                  <a:srgbClr val="FF0000"/>
                </a:solidFill>
              </a:rPr>
              <a:t>*</a:t>
            </a:r>
            <a:endParaRPr lang="en-US" b="1" dirty="0">
              <a:solidFill>
                <a:srgbClr val="FF0000"/>
              </a:solidFill>
            </a:endParaRPr>
          </a:p>
        </p:txBody>
      </p:sp>
      <p:pic>
        <p:nvPicPr>
          <p:cNvPr id="4" name="Content Placeholder 3" descr="Honeycutt_Florida_waterway_test.png"/>
          <p:cNvPicPr>
            <a:picLocks noGrp="1" noChangeAspect="1"/>
          </p:cNvPicPr>
          <p:nvPr>
            <p:ph idx="1"/>
          </p:nvPr>
        </p:nvPicPr>
        <p:blipFill>
          <a:blip r:embed="rId3">
            <a:extLst>
              <a:ext uri="{28A0092B-C50C-407E-A947-70E740481C1C}">
                <a14:useLocalDpi xmlns:a14="http://schemas.microsoft.com/office/drawing/2010/main" val="0"/>
              </a:ext>
            </a:extLst>
          </a:blip>
          <a:srcRect l="-42507" r="-42507"/>
          <a:stretch>
            <a:fillRect/>
          </a:stretch>
        </p:blipFill>
        <p:spPr>
          <a:xfrm>
            <a:off x="-1269999" y="1586971"/>
            <a:ext cx="8229600" cy="4525963"/>
          </a:xfrm>
        </p:spPr>
      </p:pic>
      <p:sp>
        <p:nvSpPr>
          <p:cNvPr id="5" name="TextBox 4"/>
          <p:cNvSpPr txBox="1"/>
          <p:nvPr/>
        </p:nvSpPr>
        <p:spPr>
          <a:xfrm>
            <a:off x="457200" y="6366933"/>
            <a:ext cx="8263801"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www.momsacrossamerica.com</a:t>
            </a:r>
            <a:r>
              <a:rPr lang="en-US" dirty="0"/>
              <a:t>/</a:t>
            </a:r>
            <a:r>
              <a:rPr lang="en-US" dirty="0" err="1"/>
              <a:t>orange_juice_postive_for_glyphosate_again</a:t>
            </a:r>
            <a:r>
              <a:rPr lang="en-US" dirty="0"/>
              <a:t> </a:t>
            </a:r>
          </a:p>
        </p:txBody>
      </p:sp>
      <p:sp>
        <p:nvSpPr>
          <p:cNvPr id="6" name="Content Placeholder 2"/>
          <p:cNvSpPr txBox="1">
            <a:spLocks/>
          </p:cNvSpPr>
          <p:nvPr/>
        </p:nvSpPr>
        <p:spPr>
          <a:xfrm>
            <a:off x="5232400" y="1472644"/>
            <a:ext cx="3911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Water sample </a:t>
            </a:r>
            <a:r>
              <a:rPr lang="en-US" dirty="0"/>
              <a:t>taken from the coast of Cape Coral, at the mouth of the Caloosahatchee River, where cyanobacteria were present </a:t>
            </a:r>
          </a:p>
        </p:txBody>
      </p:sp>
    </p:spTree>
    <p:extLst>
      <p:ext uri="{BB962C8B-B14F-4D97-AF65-F5344CB8AC3E}">
        <p14:creationId xmlns:p14="http://schemas.microsoft.com/office/powerpoint/2010/main" val="424087101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0"/>
            <a:ext cx="8517467" cy="1143000"/>
          </a:xfrm>
        </p:spPr>
        <p:txBody>
          <a:bodyPr>
            <a:normAutofit fontScale="90000"/>
          </a:bodyPr>
          <a:lstStyle/>
          <a:p>
            <a:r>
              <a:rPr lang="en-US" b="1" dirty="0" smtClean="0"/>
              <a:t>Concerns about Glyphosate and Citrus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15320" y="1100666"/>
            <a:ext cx="8728680" cy="5554134"/>
          </a:xfrm>
        </p:spPr>
        <p:txBody>
          <a:bodyPr>
            <a:normAutofit fontScale="85000" lnSpcReduction="20000"/>
          </a:bodyPr>
          <a:lstStyle/>
          <a:p>
            <a:pPr marL="0" indent="0">
              <a:buNone/>
            </a:pPr>
            <a:r>
              <a:rPr lang="en-US" b="1" dirty="0"/>
              <a:t>Chief among these concerns are: </a:t>
            </a:r>
            <a:endParaRPr lang="en-US" b="1" dirty="0" smtClean="0"/>
          </a:p>
          <a:p>
            <a:r>
              <a:rPr lang="en-US" dirty="0" smtClean="0"/>
              <a:t>Increased </a:t>
            </a:r>
            <a:r>
              <a:rPr lang="en-US" dirty="0"/>
              <a:t>crop sensitivity to </a:t>
            </a:r>
            <a:r>
              <a:rPr lang="en-US" dirty="0" smtClean="0"/>
              <a:t>diseases </a:t>
            </a:r>
          </a:p>
          <a:p>
            <a:r>
              <a:rPr lang="en-US" dirty="0" smtClean="0"/>
              <a:t>Reduced </a:t>
            </a:r>
            <a:r>
              <a:rPr lang="en-US" dirty="0"/>
              <a:t>availability of </a:t>
            </a:r>
            <a:r>
              <a:rPr lang="en-US" dirty="0" smtClean="0"/>
              <a:t>micronutrients to crops through                                     chelation by glyphosate</a:t>
            </a:r>
          </a:p>
          <a:p>
            <a:r>
              <a:rPr lang="en-US" dirty="0" smtClean="0"/>
              <a:t>Inhibition </a:t>
            </a:r>
            <a:r>
              <a:rPr lang="en-US" dirty="0"/>
              <a:t>of root </a:t>
            </a:r>
            <a:r>
              <a:rPr lang="en-US" dirty="0" smtClean="0"/>
              <a:t>growth </a:t>
            </a:r>
            <a:endParaRPr lang="en-US" dirty="0"/>
          </a:p>
          <a:p>
            <a:r>
              <a:rPr lang="en-US" dirty="0" smtClean="0"/>
              <a:t>Citrus fruit drop    </a:t>
            </a:r>
          </a:p>
          <a:p>
            <a:pPr marL="0" indent="0">
              <a:buNone/>
            </a:pPr>
            <a:endParaRPr lang="en-US" dirty="0" smtClean="0"/>
          </a:p>
          <a:p>
            <a:pPr marL="0" indent="0">
              <a:buNone/>
            </a:pPr>
            <a:endParaRPr lang="en-US" dirty="0" smtClean="0"/>
          </a:p>
          <a:p>
            <a:pPr marL="0" indent="0">
              <a:buNone/>
            </a:pPr>
            <a:r>
              <a:rPr lang="en-US" sz="3600" dirty="0" smtClean="0"/>
              <a:t>“As </a:t>
            </a:r>
            <a:r>
              <a:rPr lang="en-US" sz="3600" dirty="0"/>
              <a:t>citrus weed management programs have continued to rely more heavily on glyphosate, the occurrence of citrus fruit drop resulting from glyphosate application has become an increasing grower concern over the years</a:t>
            </a:r>
            <a:r>
              <a:rPr lang="en-US" sz="3600" dirty="0" smtClean="0"/>
              <a:t>.”</a:t>
            </a:r>
            <a:endParaRPr lang="en-US" sz="3600" dirty="0"/>
          </a:p>
        </p:txBody>
      </p:sp>
      <p:sp>
        <p:nvSpPr>
          <p:cNvPr id="4" name="TextBox 3"/>
          <p:cNvSpPr txBox="1"/>
          <p:nvPr/>
        </p:nvSpPr>
        <p:spPr>
          <a:xfrm>
            <a:off x="457200" y="6285468"/>
            <a:ext cx="818772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citrusindustry.net</a:t>
            </a:r>
            <a:r>
              <a:rPr lang="en-US" dirty="0"/>
              <a:t>/2018/09/05/how-to-handle-glyphosate-related-fruit-drop/</a:t>
            </a:r>
          </a:p>
        </p:txBody>
      </p:sp>
      <p:pic>
        <p:nvPicPr>
          <p:cNvPr id="5" name="Picture 4" descr="citrus_fruit_d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733" y="2311398"/>
            <a:ext cx="3471323" cy="1953355"/>
          </a:xfrm>
          <a:prstGeom prst="rect">
            <a:avLst/>
          </a:prstGeom>
        </p:spPr>
      </p:pic>
    </p:spTree>
    <p:extLst>
      <p:ext uri="{BB962C8B-B14F-4D97-AF65-F5344CB8AC3E}">
        <p14:creationId xmlns:p14="http://schemas.microsoft.com/office/powerpoint/2010/main" val="40135818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0"/>
            <a:ext cx="8517467" cy="1143000"/>
          </a:xfrm>
        </p:spPr>
        <p:txBody>
          <a:bodyPr>
            <a:normAutofit fontScale="90000"/>
          </a:bodyPr>
          <a:lstStyle/>
          <a:p>
            <a:r>
              <a:rPr lang="en-US" b="1" dirty="0" smtClean="0"/>
              <a:t>Concerns about Glyphosate and Citrus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15320" y="1100666"/>
            <a:ext cx="8728680" cy="5554134"/>
          </a:xfrm>
        </p:spPr>
        <p:txBody>
          <a:bodyPr>
            <a:normAutofit fontScale="85000" lnSpcReduction="20000"/>
          </a:bodyPr>
          <a:lstStyle/>
          <a:p>
            <a:pPr marL="0" indent="0">
              <a:buNone/>
            </a:pPr>
            <a:r>
              <a:rPr lang="en-US" b="1" dirty="0"/>
              <a:t>Chief among these concerns are: </a:t>
            </a:r>
            <a:endParaRPr lang="en-US" b="1" dirty="0" smtClean="0"/>
          </a:p>
          <a:p>
            <a:r>
              <a:rPr lang="en-US" dirty="0" smtClean="0"/>
              <a:t>Increased </a:t>
            </a:r>
            <a:r>
              <a:rPr lang="en-US" dirty="0"/>
              <a:t>crop sensitivity to </a:t>
            </a:r>
            <a:r>
              <a:rPr lang="en-US" dirty="0" smtClean="0"/>
              <a:t>diseases </a:t>
            </a:r>
          </a:p>
          <a:p>
            <a:r>
              <a:rPr lang="en-US" dirty="0" smtClean="0"/>
              <a:t>Reduced </a:t>
            </a:r>
            <a:r>
              <a:rPr lang="en-US" dirty="0"/>
              <a:t>availability of </a:t>
            </a:r>
            <a:r>
              <a:rPr lang="en-US" dirty="0" smtClean="0"/>
              <a:t>micronutrients to crops through                                     chelation by glyphosate</a:t>
            </a:r>
          </a:p>
          <a:p>
            <a:r>
              <a:rPr lang="en-US" dirty="0" smtClean="0"/>
              <a:t>Inhibition </a:t>
            </a:r>
            <a:r>
              <a:rPr lang="en-US" dirty="0"/>
              <a:t>of root </a:t>
            </a:r>
            <a:r>
              <a:rPr lang="en-US" dirty="0" smtClean="0"/>
              <a:t>growth </a:t>
            </a:r>
            <a:endParaRPr lang="en-US" dirty="0"/>
          </a:p>
          <a:p>
            <a:r>
              <a:rPr lang="en-US" dirty="0" smtClean="0"/>
              <a:t>Citrus fruit drop    </a:t>
            </a:r>
          </a:p>
          <a:p>
            <a:pPr marL="0" indent="0">
              <a:buNone/>
            </a:pPr>
            <a:endParaRPr lang="en-US" dirty="0" smtClean="0"/>
          </a:p>
          <a:p>
            <a:pPr marL="0" indent="0">
              <a:buNone/>
            </a:pPr>
            <a:endParaRPr lang="en-US" dirty="0" smtClean="0"/>
          </a:p>
          <a:p>
            <a:pPr marL="0" indent="0">
              <a:buNone/>
            </a:pPr>
            <a:r>
              <a:rPr lang="en-US" sz="3600" dirty="0" smtClean="0"/>
              <a:t>“As </a:t>
            </a:r>
            <a:r>
              <a:rPr lang="en-US" sz="3600" dirty="0"/>
              <a:t>citrus weed management programs have continued to rely more heavily on glyphosate, the occurrence of citrus fruit drop resulting from glyphosate application has become an increasing grower concern over the years</a:t>
            </a:r>
            <a:r>
              <a:rPr lang="en-US" sz="3600" dirty="0" smtClean="0"/>
              <a:t>.”</a:t>
            </a:r>
            <a:endParaRPr lang="en-US" sz="3600" dirty="0"/>
          </a:p>
        </p:txBody>
      </p:sp>
      <p:sp>
        <p:nvSpPr>
          <p:cNvPr id="4" name="TextBox 3"/>
          <p:cNvSpPr txBox="1"/>
          <p:nvPr/>
        </p:nvSpPr>
        <p:spPr>
          <a:xfrm>
            <a:off x="457200" y="6285468"/>
            <a:ext cx="818772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citrusindustry.net</a:t>
            </a:r>
            <a:r>
              <a:rPr lang="en-US" dirty="0"/>
              <a:t>/2018/09/05/how-to-handle-glyphosate-related-fruit-drop/</a:t>
            </a:r>
          </a:p>
        </p:txBody>
      </p:sp>
      <p:pic>
        <p:nvPicPr>
          <p:cNvPr id="5" name="Picture 4" descr="citrus_fruit_d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733" y="2311398"/>
            <a:ext cx="3471323" cy="1953355"/>
          </a:xfrm>
          <a:prstGeom prst="rect">
            <a:avLst/>
          </a:prstGeom>
        </p:spPr>
      </p:pic>
      <p:pic>
        <p:nvPicPr>
          <p:cNvPr id="6" name="Picture 5" descr="orangejui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154" y="1100666"/>
            <a:ext cx="3002843" cy="2252133"/>
          </a:xfrm>
          <a:prstGeom prst="rect">
            <a:avLst/>
          </a:prstGeom>
        </p:spPr>
      </p:pic>
      <p:sp>
        <p:nvSpPr>
          <p:cNvPr id="7" name="TextBox 6"/>
          <p:cNvSpPr txBox="1"/>
          <p:nvPr/>
        </p:nvSpPr>
        <p:spPr>
          <a:xfrm>
            <a:off x="169333" y="3072084"/>
            <a:ext cx="8517467" cy="2554545"/>
          </a:xfrm>
          <a:prstGeom prst="rect">
            <a:avLst/>
          </a:prstGeom>
          <a:solidFill>
            <a:srgbClr val="FFFA92"/>
          </a:solidFill>
          <a:ln>
            <a:solidFill>
              <a:schemeClr val="tx1"/>
            </a:solidFill>
          </a:ln>
        </p:spPr>
        <p:txBody>
          <a:bodyPr wrap="square" rtlCol="0">
            <a:spAutoFit/>
          </a:bodyPr>
          <a:lstStyle/>
          <a:p>
            <a:pPr algn="ctr"/>
            <a:endParaRPr lang="en-US" sz="3200" dirty="0" smtClean="0"/>
          </a:p>
          <a:p>
            <a:pPr algn="ctr"/>
            <a:r>
              <a:rPr lang="en-US" sz="3200" dirty="0" smtClean="0"/>
              <a:t>Moms Across America founder Zen Honeycutt has found glyphosate in multiple samples of orange juice produced from Florida orange groves</a:t>
            </a:r>
          </a:p>
          <a:p>
            <a:pPr algn="ctr"/>
            <a:endParaRPr lang="en-US" sz="3200" dirty="0"/>
          </a:p>
        </p:txBody>
      </p:sp>
    </p:spTree>
    <p:extLst>
      <p:ext uri="{BB962C8B-B14F-4D97-AF65-F5344CB8AC3E}">
        <p14:creationId xmlns:p14="http://schemas.microsoft.com/office/powerpoint/2010/main" val="34897263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sects_gone.png"/>
          <p:cNvPicPr>
            <a:picLocks noGrp="1" noChangeAspect="1"/>
          </p:cNvPicPr>
          <p:nvPr>
            <p:ph idx="1"/>
          </p:nvPr>
        </p:nvPicPr>
        <p:blipFill>
          <a:blip r:embed="rId3">
            <a:extLst>
              <a:ext uri="{28A0092B-C50C-407E-A947-70E740481C1C}">
                <a14:useLocalDpi xmlns:a14="http://schemas.microsoft.com/office/drawing/2010/main" val="0"/>
              </a:ext>
            </a:extLst>
          </a:blip>
          <a:srcRect l="-42340" r="-42340"/>
          <a:stretch>
            <a:fillRect/>
          </a:stretch>
        </p:blipFill>
        <p:spPr>
          <a:xfrm>
            <a:off x="-880534" y="33863"/>
            <a:ext cx="11597087" cy="6377951"/>
          </a:xfrm>
        </p:spPr>
      </p:pic>
      <p:sp>
        <p:nvSpPr>
          <p:cNvPr id="5" name="TextBox 4"/>
          <p:cNvSpPr txBox="1"/>
          <p:nvPr/>
        </p:nvSpPr>
        <p:spPr>
          <a:xfrm>
            <a:off x="957143" y="6216190"/>
            <a:ext cx="8186857" cy="707886"/>
          </a:xfrm>
          <a:prstGeom prst="rect">
            <a:avLst/>
          </a:prstGeom>
          <a:noFill/>
        </p:spPr>
        <p:txBody>
          <a:bodyPr wrap="none" rtlCol="0">
            <a:spAutoFit/>
          </a:bodyPr>
          <a:lstStyle/>
          <a:p>
            <a:pPr algn="r"/>
            <a:r>
              <a:rPr lang="en-US" sz="2000" dirty="0"/>
              <a:t>https://www.theguardian.com/environment/2017/oct/18</a:t>
            </a:r>
            <a:r>
              <a:rPr lang="en-US" sz="2000" dirty="0" smtClean="0"/>
              <a:t>/</a:t>
            </a:r>
          </a:p>
          <a:p>
            <a:pPr algn="r"/>
            <a:r>
              <a:rPr lang="en-US" sz="2000" dirty="0" smtClean="0"/>
              <a:t>warning</a:t>
            </a:r>
            <a:r>
              <a:rPr lang="en-US" sz="2000" dirty="0"/>
              <a:t>-of-ecological-armageddon-after-dramatic-plunge-in-insect-numbers</a:t>
            </a:r>
          </a:p>
        </p:txBody>
      </p:sp>
    </p:spTree>
    <p:extLst>
      <p:ext uri="{BB962C8B-B14F-4D97-AF65-F5344CB8AC3E}">
        <p14:creationId xmlns:p14="http://schemas.microsoft.com/office/powerpoint/2010/main" val="401168378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mblebe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400" y="4824523"/>
            <a:ext cx="1803400" cy="1803400"/>
          </a:xfrm>
          <a:prstGeom prst="rect">
            <a:avLst/>
          </a:prstGeom>
        </p:spPr>
      </p:pic>
      <p:sp>
        <p:nvSpPr>
          <p:cNvPr id="2" name="Title 1"/>
          <p:cNvSpPr>
            <a:spLocks noGrp="1"/>
          </p:cNvSpPr>
          <p:nvPr>
            <p:ph type="title"/>
          </p:nvPr>
        </p:nvSpPr>
        <p:spPr/>
        <p:txBody>
          <a:bodyPr>
            <a:normAutofit fontScale="90000"/>
          </a:bodyPr>
          <a:lstStyle/>
          <a:p>
            <a:r>
              <a:rPr lang="en-US" b="1" dirty="0" smtClean="0"/>
              <a:t>Prof. Don Huber on Bee Colony Collapse Syndrome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a:t>Glyphosate chelates minerals making them unavailable, especially manganese</a:t>
            </a:r>
          </a:p>
          <a:p>
            <a:r>
              <a:rPr lang="en-US" dirty="0"/>
              <a:t>Glyphosate kills Lactobacillus and </a:t>
            </a:r>
            <a:r>
              <a:rPr lang="en-US" dirty="0" err="1"/>
              <a:t>Bifidobacter</a:t>
            </a:r>
            <a:r>
              <a:rPr lang="en-US" dirty="0"/>
              <a:t> which interferes with digestion of honey and bee bread by </a:t>
            </a:r>
            <a:r>
              <a:rPr lang="en-US" dirty="0" smtClean="0"/>
              <a:t>larvae</a:t>
            </a:r>
          </a:p>
          <a:p>
            <a:pPr lvl="1"/>
            <a:r>
              <a:rPr lang="en-US" dirty="0" smtClean="0"/>
              <a:t>Makes </a:t>
            </a:r>
            <a:r>
              <a:rPr lang="en-US" dirty="0"/>
              <a:t>bees more susceptible to mites and viruses</a:t>
            </a:r>
          </a:p>
          <a:p>
            <a:r>
              <a:rPr lang="en-US" dirty="0"/>
              <a:t>Acting as an endocrine disruptor, glyphosate causes brain fog in the bees, and they can't find their way back to the hive after </a:t>
            </a:r>
            <a:r>
              <a:rPr lang="en-US" dirty="0" smtClean="0"/>
              <a:t>foraging</a:t>
            </a:r>
          </a:p>
          <a:p>
            <a:pPr lvl="1"/>
            <a:r>
              <a:rPr lang="en-US" dirty="0" err="1" smtClean="0"/>
              <a:t>Neonicotinoids</a:t>
            </a:r>
            <a:r>
              <a:rPr lang="en-US" dirty="0" smtClean="0"/>
              <a:t> </a:t>
            </a:r>
            <a:r>
              <a:rPr lang="en-US" dirty="0"/>
              <a:t>have a similar, synergistic effect</a:t>
            </a:r>
          </a:p>
          <a:p>
            <a:r>
              <a:rPr lang="en-US" dirty="0"/>
              <a:t>Glyphosate is a contaminant even in organic honey because it is pervasive</a:t>
            </a:r>
          </a:p>
          <a:p>
            <a:r>
              <a:rPr lang="en-US" dirty="0"/>
              <a:t>Probiotics + mineral solutions counter </a:t>
            </a:r>
            <a:r>
              <a:rPr lang="en-US" dirty="0" smtClean="0"/>
              <a:t>                           glyphosate's </a:t>
            </a:r>
            <a:r>
              <a:rPr lang="en-US" dirty="0"/>
              <a:t>effects remarkably</a:t>
            </a:r>
          </a:p>
        </p:txBody>
      </p:sp>
      <p:sp>
        <p:nvSpPr>
          <p:cNvPr id="4" name="TextBox 3"/>
          <p:cNvSpPr txBox="1"/>
          <p:nvPr/>
        </p:nvSpPr>
        <p:spPr>
          <a:xfrm>
            <a:off x="4571999" y="6356995"/>
            <a:ext cx="4741333" cy="461665"/>
          </a:xfrm>
          <a:prstGeom prst="rect">
            <a:avLst/>
          </a:prstGeom>
          <a:noFill/>
        </p:spPr>
        <p:txBody>
          <a:bodyPr wrap="square" rtlCol="0">
            <a:spAutoFit/>
          </a:bodyPr>
          <a:lstStyle/>
          <a:p>
            <a:r>
              <a:rPr lang="en-US" sz="2400" dirty="0" smtClean="0">
                <a:solidFill>
                  <a:srgbClr val="FF0000"/>
                </a:solidFill>
              </a:rPr>
              <a:t>*</a:t>
            </a:r>
            <a:r>
              <a:rPr lang="en-US" sz="2400" dirty="0" smtClean="0"/>
              <a:t>personal communication</a:t>
            </a:r>
            <a:endParaRPr lang="en-US" sz="2400" dirty="0"/>
          </a:p>
        </p:txBody>
      </p:sp>
    </p:spTree>
    <p:extLst>
      <p:ext uri="{BB962C8B-B14F-4D97-AF65-F5344CB8AC3E}">
        <p14:creationId xmlns:p14="http://schemas.microsoft.com/office/powerpoint/2010/main" val="24386049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8822266" cy="1143000"/>
          </a:xfrm>
        </p:spPr>
        <p:txBody>
          <a:bodyPr>
            <a:normAutofit fontScale="90000"/>
          </a:bodyPr>
          <a:lstStyle/>
          <a:p>
            <a:r>
              <a:rPr lang="en-US" b="1" dirty="0" smtClean="0"/>
              <a:t>Successful Treatment Protocol for Bees</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38667" y="1417638"/>
            <a:ext cx="7818722" cy="4525963"/>
          </a:xfrm>
        </p:spPr>
        <p:txBody>
          <a:bodyPr>
            <a:normAutofit/>
          </a:bodyPr>
          <a:lstStyle/>
          <a:p>
            <a:r>
              <a:rPr lang="en-US" dirty="0"/>
              <a:t>Average loss rates in bee hives in the U.S. for </a:t>
            </a:r>
            <a:r>
              <a:rPr lang="en-US" dirty="0" smtClean="0"/>
              <a:t>the </a:t>
            </a:r>
            <a:r>
              <a:rPr lang="en-US" dirty="0"/>
              <a:t>winter </a:t>
            </a:r>
            <a:r>
              <a:rPr lang="en-US" dirty="0" smtClean="0"/>
              <a:t>of 2015</a:t>
            </a:r>
            <a:r>
              <a:rPr lang="en-US" dirty="0"/>
              <a:t>-2016 was 38%</a:t>
            </a:r>
          </a:p>
          <a:p>
            <a:r>
              <a:rPr lang="en-US" dirty="0"/>
              <a:t>Slide Ridge Honey had only a 5% loss </a:t>
            </a:r>
            <a:r>
              <a:rPr lang="en-US" dirty="0" smtClean="0"/>
              <a:t>rate</a:t>
            </a:r>
          </a:p>
          <a:p>
            <a:pPr lvl="1"/>
            <a:r>
              <a:rPr lang="en-US" dirty="0" smtClean="0"/>
              <a:t>Their </a:t>
            </a:r>
            <a:r>
              <a:rPr lang="en-US" dirty="0"/>
              <a:t>success was </a:t>
            </a:r>
            <a:r>
              <a:rPr lang="en-US" dirty="0" smtClean="0"/>
              <a:t>                                                      attributed </a:t>
            </a:r>
            <a:r>
              <a:rPr lang="en-US" dirty="0"/>
              <a:t>to mineral </a:t>
            </a:r>
            <a:r>
              <a:rPr lang="en-US" dirty="0" smtClean="0"/>
              <a:t>                                      supplements and                                               </a:t>
            </a:r>
            <a:r>
              <a:rPr lang="en-US" dirty="0"/>
              <a:t>probiotics</a:t>
            </a:r>
            <a:endParaRPr lang="en-US" dirty="0" smtClean="0"/>
          </a:p>
          <a:p>
            <a:pPr marL="0" indent="0">
              <a:buNone/>
            </a:pPr>
            <a:endParaRPr lang="en-US" dirty="0"/>
          </a:p>
        </p:txBody>
      </p:sp>
      <p:sp>
        <p:nvSpPr>
          <p:cNvPr id="4" name="TextBox 3"/>
          <p:cNvSpPr txBox="1"/>
          <p:nvPr/>
        </p:nvSpPr>
        <p:spPr>
          <a:xfrm>
            <a:off x="778933" y="6536267"/>
            <a:ext cx="7496989" cy="400110"/>
          </a:xfrm>
          <a:prstGeom prst="rect">
            <a:avLst/>
          </a:prstGeom>
          <a:noFill/>
        </p:spPr>
        <p:txBody>
          <a:bodyPr wrap="none" rtlCol="0">
            <a:spAutoFit/>
          </a:bodyPr>
          <a:lstStyle/>
          <a:p>
            <a:r>
              <a:rPr lang="en-US" sz="2000" dirty="0" smtClean="0">
                <a:solidFill>
                  <a:srgbClr val="FF0000"/>
                </a:solidFill>
              </a:rPr>
              <a:t>*</a:t>
            </a:r>
            <a:r>
              <a:rPr lang="en-US" sz="2000" dirty="0" err="1" smtClean="0"/>
              <a:t>biomineralstechnologies.com</a:t>
            </a:r>
            <a:r>
              <a:rPr lang="en-US" sz="2000" dirty="0"/>
              <a:t>/save-the-bees/honeybee-update-2017</a:t>
            </a:r>
          </a:p>
        </p:txBody>
      </p:sp>
      <p:pic>
        <p:nvPicPr>
          <p:cNvPr id="5" name="Picture 4" descr="honeybee_35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3244959"/>
            <a:ext cx="4182534" cy="3071175"/>
          </a:xfrm>
          <a:prstGeom prst="rect">
            <a:avLst/>
          </a:prstGeom>
        </p:spPr>
      </p:pic>
    </p:spTree>
    <p:extLst>
      <p:ext uri="{BB962C8B-B14F-4D97-AF65-F5344CB8AC3E}">
        <p14:creationId xmlns:p14="http://schemas.microsoft.com/office/powerpoint/2010/main" val="356918385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Glyphosate was found in 59% of Honey Samples</a:t>
            </a:r>
            <a:r>
              <a:rPr lang="en-US" b="1" dirty="0" smtClean="0">
                <a:solidFill>
                  <a:srgbClr val="FF0000"/>
                </a:solidFill>
              </a:rPr>
              <a:t>*</a:t>
            </a:r>
            <a:endParaRPr lang="en-US" b="1" dirty="0">
              <a:solidFill>
                <a:srgbClr val="FF0000"/>
              </a:solidFill>
            </a:endParaRPr>
          </a:p>
        </p:txBody>
      </p:sp>
      <p:pic>
        <p:nvPicPr>
          <p:cNvPr id="4" name="Content Placeholder 3" descr="honey_glyphosate_chart.png"/>
          <p:cNvPicPr>
            <a:picLocks noGrp="1" noChangeAspect="1"/>
          </p:cNvPicPr>
          <p:nvPr>
            <p:ph idx="1"/>
          </p:nvPr>
        </p:nvPicPr>
        <p:blipFill>
          <a:blip r:embed="rId3">
            <a:extLst>
              <a:ext uri="{28A0092B-C50C-407E-A947-70E740481C1C}">
                <a14:useLocalDpi xmlns:a14="http://schemas.microsoft.com/office/drawing/2010/main" val="0"/>
              </a:ext>
            </a:extLst>
          </a:blip>
          <a:srcRect l="-2888" r="-2888"/>
          <a:stretch>
            <a:fillRect/>
          </a:stretch>
        </p:blipFill>
        <p:spPr>
          <a:xfrm>
            <a:off x="125246" y="1417638"/>
            <a:ext cx="8561554" cy="4708525"/>
          </a:xfrm>
        </p:spPr>
      </p:pic>
      <p:sp>
        <p:nvSpPr>
          <p:cNvPr id="5" name="TextBox 4"/>
          <p:cNvSpPr txBox="1"/>
          <p:nvPr/>
        </p:nvSpPr>
        <p:spPr>
          <a:xfrm>
            <a:off x="2235200" y="6297767"/>
            <a:ext cx="6041137" cy="461665"/>
          </a:xfrm>
          <a:prstGeom prst="rect">
            <a:avLst/>
          </a:prstGeom>
          <a:noFill/>
        </p:spPr>
        <p:txBody>
          <a:bodyPr wrap="none" rtlCol="0">
            <a:spAutoFit/>
          </a:bodyPr>
          <a:lstStyle/>
          <a:p>
            <a:r>
              <a:rPr lang="en-US" sz="2400" dirty="0">
                <a:solidFill>
                  <a:srgbClr val="FF0000"/>
                </a:solidFill>
              </a:rPr>
              <a:t>*</a:t>
            </a:r>
            <a:r>
              <a:rPr lang="en-US" sz="2400" dirty="0"/>
              <a:t>F Rubio et al., J Environ Anal </a:t>
            </a:r>
            <a:r>
              <a:rPr lang="en-US" sz="2400" dirty="0" err="1"/>
              <a:t>Toxicol</a:t>
            </a:r>
            <a:r>
              <a:rPr lang="en-US" sz="2400" dirty="0"/>
              <a:t> 2014, 5:1 </a:t>
            </a:r>
          </a:p>
        </p:txBody>
      </p:sp>
      <p:sp>
        <p:nvSpPr>
          <p:cNvPr id="6" name="TextBox 5"/>
          <p:cNvSpPr txBox="1"/>
          <p:nvPr/>
        </p:nvSpPr>
        <p:spPr>
          <a:xfrm>
            <a:off x="5249332" y="5486398"/>
            <a:ext cx="701634" cy="461665"/>
          </a:xfrm>
          <a:prstGeom prst="rect">
            <a:avLst/>
          </a:prstGeom>
          <a:noFill/>
        </p:spPr>
        <p:txBody>
          <a:bodyPr wrap="none" rtlCol="0">
            <a:spAutoFit/>
          </a:bodyPr>
          <a:lstStyle/>
          <a:p>
            <a:r>
              <a:rPr lang="en-US" sz="2400" dirty="0" smtClean="0">
                <a:solidFill>
                  <a:srgbClr val="FF0000"/>
                </a:solidFill>
              </a:rPr>
              <a:t>USA</a:t>
            </a:r>
            <a:endParaRPr lang="en-US" sz="2400" dirty="0">
              <a:solidFill>
                <a:srgbClr val="FF0000"/>
              </a:solidFill>
            </a:endParaRPr>
          </a:p>
        </p:txBody>
      </p:sp>
      <p:cxnSp>
        <p:nvCxnSpPr>
          <p:cNvPr id="8" name="Straight Arrow Connector 7"/>
          <p:cNvCxnSpPr/>
          <p:nvPr/>
        </p:nvCxnSpPr>
        <p:spPr>
          <a:xfrm flipH="1" flipV="1">
            <a:off x="5029199" y="5367865"/>
            <a:ext cx="491067" cy="2370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504405" y="1835823"/>
            <a:ext cx="2745015" cy="4064667"/>
          </a:xfrm>
          <a:custGeom>
            <a:avLst/>
            <a:gdLst>
              <a:gd name="connsiteX0" fmla="*/ 2655095 w 2745015"/>
              <a:gd name="connsiteY0" fmla="*/ 3587077 h 4064667"/>
              <a:gd name="connsiteX1" fmla="*/ 2705895 w 2745015"/>
              <a:gd name="connsiteY1" fmla="*/ 2494877 h 4064667"/>
              <a:gd name="connsiteX2" fmla="*/ 2248695 w 2745015"/>
              <a:gd name="connsiteY2" fmla="*/ 170777 h 4064667"/>
              <a:gd name="connsiteX3" fmla="*/ 229395 w 2745015"/>
              <a:gd name="connsiteY3" fmla="*/ 285077 h 4064667"/>
              <a:gd name="connsiteX4" fmla="*/ 38895 w 2745015"/>
              <a:gd name="connsiteY4" fmla="*/ 1161377 h 4064667"/>
              <a:gd name="connsiteX5" fmla="*/ 165895 w 2745015"/>
              <a:gd name="connsiteY5" fmla="*/ 2710777 h 4064667"/>
              <a:gd name="connsiteX6" fmla="*/ 330995 w 2745015"/>
              <a:gd name="connsiteY6" fmla="*/ 3460077 h 4064667"/>
              <a:gd name="connsiteX7" fmla="*/ 1359695 w 2745015"/>
              <a:gd name="connsiteY7" fmla="*/ 4006177 h 4064667"/>
              <a:gd name="connsiteX8" fmla="*/ 2540795 w 2745015"/>
              <a:gd name="connsiteY8" fmla="*/ 3993477 h 4064667"/>
              <a:gd name="connsiteX9" fmla="*/ 2743995 w 2745015"/>
              <a:gd name="connsiteY9" fmla="*/ 3510877 h 406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5015" h="4064667">
                <a:moveTo>
                  <a:pt x="2655095" y="3587077"/>
                </a:moveTo>
                <a:cubicBezTo>
                  <a:pt x="2714361" y="3325668"/>
                  <a:pt x="2773628" y="3064260"/>
                  <a:pt x="2705895" y="2494877"/>
                </a:cubicBezTo>
                <a:cubicBezTo>
                  <a:pt x="2638162" y="1925494"/>
                  <a:pt x="2661445" y="539077"/>
                  <a:pt x="2248695" y="170777"/>
                </a:cubicBezTo>
                <a:cubicBezTo>
                  <a:pt x="1835945" y="-197523"/>
                  <a:pt x="597695" y="119977"/>
                  <a:pt x="229395" y="285077"/>
                </a:cubicBezTo>
                <a:cubicBezTo>
                  <a:pt x="-138905" y="450177"/>
                  <a:pt x="49478" y="757094"/>
                  <a:pt x="38895" y="1161377"/>
                </a:cubicBezTo>
                <a:cubicBezTo>
                  <a:pt x="28312" y="1565660"/>
                  <a:pt x="117212" y="2327660"/>
                  <a:pt x="165895" y="2710777"/>
                </a:cubicBezTo>
                <a:cubicBezTo>
                  <a:pt x="214578" y="3093894"/>
                  <a:pt x="132028" y="3244177"/>
                  <a:pt x="330995" y="3460077"/>
                </a:cubicBezTo>
                <a:cubicBezTo>
                  <a:pt x="529962" y="3675977"/>
                  <a:pt x="991395" y="3917277"/>
                  <a:pt x="1359695" y="4006177"/>
                </a:cubicBezTo>
                <a:cubicBezTo>
                  <a:pt x="1727995" y="4095077"/>
                  <a:pt x="2310078" y="4076027"/>
                  <a:pt x="2540795" y="3993477"/>
                </a:cubicBezTo>
                <a:cubicBezTo>
                  <a:pt x="2771512" y="3910927"/>
                  <a:pt x="2743995" y="3510877"/>
                  <a:pt x="2743995" y="3510877"/>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90686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143000"/>
          </a:xfrm>
        </p:spPr>
        <p:txBody>
          <a:bodyPr>
            <a:normAutofit fontScale="90000"/>
          </a:bodyPr>
          <a:lstStyle/>
          <a:p>
            <a:r>
              <a:rPr lang="en-US" b="1" dirty="0" err="1" smtClean="0"/>
              <a:t>Superweeds</a:t>
            </a:r>
            <a:r>
              <a:rPr lang="en-US" b="1" dirty="0" smtClean="0"/>
              <a:t> Are Now a Huge Problem</a:t>
            </a:r>
            <a:r>
              <a:rPr lang="en-US" b="1" dirty="0" smtClean="0">
                <a:solidFill>
                  <a:srgbClr val="FF0000"/>
                </a:solidFill>
              </a:rPr>
              <a:t>*</a:t>
            </a:r>
            <a:endParaRPr lang="en-US" b="1" dirty="0">
              <a:solidFill>
                <a:srgbClr val="FF0000"/>
              </a:solidFill>
            </a:endParaRPr>
          </a:p>
        </p:txBody>
      </p:sp>
      <p:pic>
        <p:nvPicPr>
          <p:cNvPr id="5" name="Content Placeholder 4" descr="amaranth.jpg"/>
          <p:cNvPicPr>
            <a:picLocks noGrp="1" noChangeAspect="1"/>
          </p:cNvPicPr>
          <p:nvPr>
            <p:ph idx="1"/>
          </p:nvPr>
        </p:nvPicPr>
        <p:blipFill>
          <a:blip r:embed="rId3">
            <a:extLst>
              <a:ext uri="{28A0092B-C50C-407E-A947-70E740481C1C}">
                <a14:useLocalDpi xmlns:a14="http://schemas.microsoft.com/office/drawing/2010/main" val="0"/>
              </a:ext>
            </a:extLst>
          </a:blip>
          <a:srcRect l="-1890" r="-1890"/>
          <a:stretch>
            <a:fillRect/>
          </a:stretch>
        </p:blipFill>
        <p:spPr>
          <a:xfrm>
            <a:off x="4944533" y="1214438"/>
            <a:ext cx="3734467" cy="2053812"/>
          </a:xfrm>
        </p:spPr>
      </p:pic>
      <p:sp>
        <p:nvSpPr>
          <p:cNvPr id="4" name="TextBox 3"/>
          <p:cNvSpPr txBox="1"/>
          <p:nvPr/>
        </p:nvSpPr>
        <p:spPr>
          <a:xfrm>
            <a:off x="379695" y="6117994"/>
            <a:ext cx="7892906" cy="707886"/>
          </a:xfrm>
          <a:prstGeom prst="rect">
            <a:avLst/>
          </a:prstGeom>
          <a:noFill/>
        </p:spPr>
        <p:txBody>
          <a:bodyPr wrap="none" rtlCol="0">
            <a:spAutoFit/>
          </a:bodyPr>
          <a:lstStyle/>
          <a:p>
            <a:pPr algn="r"/>
            <a:r>
              <a:rPr lang="en-US" sz="2000" dirty="0">
                <a:solidFill>
                  <a:srgbClr val="FF0000"/>
                </a:solidFill>
              </a:rPr>
              <a:t>*</a:t>
            </a:r>
            <a:r>
              <a:rPr lang="en-US" sz="2000" dirty="0" err="1" smtClean="0"/>
              <a:t>sustainablepulse.com</a:t>
            </a:r>
            <a:r>
              <a:rPr lang="en-US" sz="2000" dirty="0"/>
              <a:t>/2017/02/04/farmers-losing-midwest-</a:t>
            </a:r>
            <a:r>
              <a:rPr lang="en-US" sz="2000" dirty="0" err="1"/>
              <a:t>superweeds</a:t>
            </a:r>
            <a:r>
              <a:rPr lang="en-US" sz="2000" dirty="0" smtClean="0"/>
              <a:t>-</a:t>
            </a:r>
          </a:p>
          <a:p>
            <a:pPr algn="r"/>
            <a:r>
              <a:rPr lang="en-US" sz="2000" dirty="0" smtClean="0"/>
              <a:t>fight</a:t>
            </a:r>
            <a:r>
              <a:rPr lang="en-US" sz="2000" dirty="0"/>
              <a:t>-as-glyphosate-resistance-reaches-over-75</a:t>
            </a:r>
            <a:r>
              <a:rPr lang="en-US" sz="2000" dirty="0" smtClean="0"/>
              <a:t>/</a:t>
            </a:r>
            <a:r>
              <a:rPr lang="en-US" sz="2000" dirty="0"/>
              <a:t>#</a:t>
            </a:r>
          </a:p>
        </p:txBody>
      </p:sp>
      <p:sp>
        <p:nvSpPr>
          <p:cNvPr id="7" name="Content Placeholder 2"/>
          <p:cNvSpPr txBox="1">
            <a:spLocks/>
          </p:cNvSpPr>
          <p:nvPr/>
        </p:nvSpPr>
        <p:spPr>
          <a:xfrm>
            <a:off x="186266" y="1592031"/>
            <a:ext cx="8229600"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76.8</a:t>
            </a:r>
            <a:r>
              <a:rPr lang="en-US" sz="2800" dirty="0"/>
              <a:t>% of samples submitted </a:t>
            </a:r>
            <a:r>
              <a:rPr lang="en-US" sz="2800" dirty="0" smtClean="0"/>
              <a:t>                                                to </a:t>
            </a:r>
            <a:r>
              <a:rPr lang="en-US" sz="2800" dirty="0"/>
              <a:t>a U of Illinois Plant </a:t>
            </a:r>
            <a:r>
              <a:rPr lang="en-US" sz="2800" dirty="0" smtClean="0"/>
              <a:t>Clinic                                                      from </a:t>
            </a:r>
            <a:r>
              <a:rPr lang="en-US" sz="2800" dirty="0"/>
              <a:t>10 states across the </a:t>
            </a:r>
            <a:r>
              <a:rPr lang="en-US" sz="2800" dirty="0" smtClean="0"/>
              <a:t>                                                   Midwest </a:t>
            </a:r>
            <a:r>
              <a:rPr lang="en-US" sz="2800" dirty="0"/>
              <a:t>showed </a:t>
            </a:r>
            <a:r>
              <a:rPr lang="en-US" sz="2800" dirty="0" smtClean="0"/>
              <a:t>glyphosate                                                               resistance</a:t>
            </a:r>
          </a:p>
          <a:p>
            <a:r>
              <a:rPr lang="en-US" sz="2800" dirty="0" smtClean="0"/>
              <a:t>“GM </a:t>
            </a:r>
            <a:r>
              <a:rPr lang="en-US" sz="2800" dirty="0"/>
              <a:t>crops are on the edge of failure in the U.S. as farmers are asked to fork out more and more money on herbicides to try to control the </a:t>
            </a:r>
            <a:r>
              <a:rPr lang="en-US" sz="2800" dirty="0" err="1"/>
              <a:t>superweeds</a:t>
            </a:r>
            <a:r>
              <a:rPr lang="en-US" sz="2800" dirty="0"/>
              <a:t>. We simply can’t afford it! It is near the end of the road for these crops and many of my  friends in the Midwest are on the edge of turning back to conventional farming methods</a:t>
            </a:r>
            <a:r>
              <a:rPr lang="en-US" sz="2800" dirty="0" smtClean="0"/>
              <a:t>.”</a:t>
            </a:r>
          </a:p>
          <a:p>
            <a:pPr lvl="1"/>
            <a:r>
              <a:rPr lang="en-US" sz="2400" dirty="0"/>
              <a:t>Bill Giles, an Illinois farmer</a:t>
            </a:r>
          </a:p>
        </p:txBody>
      </p:sp>
    </p:spTree>
    <p:extLst>
      <p:ext uri="{BB962C8B-B14F-4D97-AF65-F5344CB8AC3E}">
        <p14:creationId xmlns:p14="http://schemas.microsoft.com/office/powerpoint/2010/main" val="10408444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341"/>
            <a:ext cx="8229600" cy="1143000"/>
          </a:xfrm>
        </p:spPr>
        <p:txBody>
          <a:bodyPr/>
          <a:lstStyle/>
          <a:p>
            <a:r>
              <a:rPr lang="en-US" b="1" dirty="0" smtClean="0"/>
              <a:t>Fixing the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457200" y="1036241"/>
            <a:ext cx="8229600" cy="3789760"/>
          </a:xfrm>
        </p:spPr>
        <p:txBody>
          <a:bodyPr>
            <a:noAutofit/>
          </a:bodyPr>
          <a:lstStyle/>
          <a:p>
            <a:r>
              <a:rPr lang="en-US" sz="2800" dirty="0" smtClean="0"/>
              <a:t>Dirt is inert; soil is alive</a:t>
            </a:r>
          </a:p>
          <a:p>
            <a:r>
              <a:rPr lang="en-US" sz="2800" dirty="0" smtClean="0"/>
              <a:t>Missouri farmer JR Bollinger grew                                                    corn and soy on a former coal mine</a:t>
            </a:r>
          </a:p>
          <a:p>
            <a:r>
              <a:rPr lang="en-US" sz="2800" dirty="0" smtClean="0"/>
              <a:t>“We tried </a:t>
            </a:r>
            <a:r>
              <a:rPr lang="mr-IN" sz="2800" dirty="0" smtClean="0"/>
              <a:t>…</a:t>
            </a:r>
            <a:r>
              <a:rPr lang="en-US" sz="2800" dirty="0" smtClean="0"/>
              <a:t> all kinds of goodies:                             </a:t>
            </a:r>
            <a:r>
              <a:rPr lang="en-US" sz="2800" dirty="0" err="1" smtClean="0"/>
              <a:t>humates</a:t>
            </a:r>
            <a:r>
              <a:rPr lang="en-US" sz="2800" dirty="0" smtClean="0"/>
              <a:t>, </a:t>
            </a:r>
            <a:r>
              <a:rPr lang="mr-IN" sz="2800" dirty="0" smtClean="0"/>
              <a:t>…</a:t>
            </a:r>
            <a:r>
              <a:rPr lang="en-US" sz="2800" dirty="0" smtClean="0"/>
              <a:t> sea minerals, microbes,                                     fish meal and </a:t>
            </a:r>
            <a:r>
              <a:rPr lang="en-US" sz="2800" dirty="0" err="1" smtClean="0"/>
              <a:t>biochar</a:t>
            </a:r>
            <a:r>
              <a:rPr lang="en-US" sz="2800" dirty="0" smtClean="0"/>
              <a:t> powder.”</a:t>
            </a:r>
          </a:p>
          <a:p>
            <a:pPr lvl="1"/>
            <a:r>
              <a:rPr lang="en-US" sz="2400" dirty="0"/>
              <a:t>Earthworms till the </a:t>
            </a:r>
            <a:r>
              <a:rPr lang="en-US" sz="2400" dirty="0" smtClean="0"/>
              <a:t>soil</a:t>
            </a:r>
          </a:p>
          <a:p>
            <a:pPr lvl="1"/>
            <a:r>
              <a:rPr lang="en-US" sz="2400" dirty="0" smtClean="0"/>
              <a:t>Soil microbes are crucial for soil health</a:t>
            </a:r>
          </a:p>
          <a:p>
            <a:r>
              <a:rPr lang="en-US" sz="2800" dirty="0" smtClean="0"/>
              <a:t>Greatly reduce fertilizer needs and improve yield</a:t>
            </a:r>
          </a:p>
          <a:p>
            <a:endParaRPr lang="en-US" sz="2800" dirty="0" smtClean="0"/>
          </a:p>
          <a:p>
            <a:endParaRPr lang="en-US" sz="2800" dirty="0"/>
          </a:p>
        </p:txBody>
      </p:sp>
      <p:sp>
        <p:nvSpPr>
          <p:cNvPr id="4" name="TextBox 3"/>
          <p:cNvSpPr txBox="1"/>
          <p:nvPr/>
        </p:nvSpPr>
        <p:spPr>
          <a:xfrm>
            <a:off x="774700" y="5936298"/>
            <a:ext cx="7500070" cy="923330"/>
          </a:xfrm>
          <a:prstGeom prst="rect">
            <a:avLst/>
          </a:prstGeom>
          <a:noFill/>
        </p:spPr>
        <p:txBody>
          <a:bodyPr wrap="none" rtlCol="0">
            <a:spAutoFit/>
          </a:bodyPr>
          <a:lstStyle/>
          <a:p>
            <a:r>
              <a:rPr lang="en-US" dirty="0" smtClean="0"/>
              <a:t>David Yarrow</a:t>
            </a:r>
          </a:p>
          <a:p>
            <a:r>
              <a:rPr lang="en-US" dirty="0" smtClean="0"/>
              <a:t>Down the Wormhole: Customizing Biological Methods for Large Scale Farming</a:t>
            </a:r>
          </a:p>
          <a:p>
            <a:r>
              <a:rPr lang="en-US" dirty="0" smtClean="0"/>
              <a:t>Belize Ag Report 2017;34:5-17.</a:t>
            </a:r>
            <a:endParaRPr lang="en-US" dirty="0"/>
          </a:p>
        </p:txBody>
      </p:sp>
      <p:sp>
        <p:nvSpPr>
          <p:cNvPr id="5" name="TextBox 4"/>
          <p:cNvSpPr txBox="1"/>
          <p:nvPr/>
        </p:nvSpPr>
        <p:spPr>
          <a:xfrm>
            <a:off x="774700" y="5554663"/>
            <a:ext cx="8494633" cy="369332"/>
          </a:xfrm>
          <a:prstGeom prst="rect">
            <a:avLst/>
          </a:prstGeom>
          <a:noFill/>
        </p:spPr>
        <p:txBody>
          <a:bodyPr wrap="none" rtlCol="0">
            <a:spAutoFit/>
          </a:bodyPr>
          <a:lstStyle/>
          <a:p>
            <a:r>
              <a:rPr lang="en-US" dirty="0">
                <a:solidFill>
                  <a:srgbClr val="FF0000"/>
                </a:solidFill>
              </a:rPr>
              <a:t>*</a:t>
            </a:r>
            <a:r>
              <a:rPr lang="en-US" dirty="0" err="1" smtClean="0"/>
              <a:t>ecofarmingdaily.com</a:t>
            </a:r>
            <a:r>
              <a:rPr lang="en-US" dirty="0"/>
              <a:t>/wormhole-customizing-biological-methods-large-scale-farming/</a:t>
            </a:r>
          </a:p>
        </p:txBody>
      </p:sp>
      <p:pic>
        <p:nvPicPr>
          <p:cNvPr id="6" name="Picture 5" descr="Bolling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500" y="546708"/>
            <a:ext cx="1900345" cy="3392562"/>
          </a:xfrm>
          <a:prstGeom prst="rect">
            <a:avLst/>
          </a:prstGeom>
        </p:spPr>
      </p:pic>
      <p:sp>
        <p:nvSpPr>
          <p:cNvPr id="7" name="TextBox 6"/>
          <p:cNvSpPr txBox="1"/>
          <p:nvPr/>
        </p:nvSpPr>
        <p:spPr>
          <a:xfrm>
            <a:off x="7058680" y="3863070"/>
            <a:ext cx="1628120" cy="461665"/>
          </a:xfrm>
          <a:prstGeom prst="rect">
            <a:avLst/>
          </a:prstGeom>
          <a:noFill/>
        </p:spPr>
        <p:txBody>
          <a:bodyPr wrap="none" rtlCol="0">
            <a:spAutoFit/>
          </a:bodyPr>
          <a:lstStyle/>
          <a:p>
            <a:r>
              <a:rPr lang="en-US" sz="2400" dirty="0" smtClean="0"/>
              <a:t>JR Bollinger</a:t>
            </a:r>
            <a:endParaRPr lang="en-US" sz="2400" dirty="0"/>
          </a:p>
        </p:txBody>
      </p:sp>
    </p:spTree>
    <p:extLst>
      <p:ext uri="{BB962C8B-B14F-4D97-AF65-F5344CB8AC3E}">
        <p14:creationId xmlns:p14="http://schemas.microsoft.com/office/powerpoint/2010/main" val="290547928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Solving Global Climate Change </a:t>
            </a:r>
            <a:br>
              <a:rPr lang="en-US" b="1" dirty="0" smtClean="0"/>
            </a:br>
            <a:r>
              <a:rPr lang="en-US" b="1" dirty="0" smtClean="0"/>
              <a:t>through Agriculture</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p:txBody>
          <a:bodyPr>
            <a:normAutofit/>
          </a:bodyPr>
          <a:lstStyle/>
          <a:p>
            <a:pPr marL="0" indent="0">
              <a:buNone/>
            </a:pPr>
            <a:r>
              <a:rPr lang="en-US" dirty="0" smtClean="0"/>
              <a:t>“Agriculture</a:t>
            </a:r>
            <a:r>
              <a:rPr lang="en-US" dirty="0"/>
              <a:t>, with its unique ability to sequester carbon </a:t>
            </a:r>
            <a:r>
              <a:rPr lang="en-US" dirty="0" smtClean="0"/>
              <a:t>on</a:t>
            </a:r>
            <a:r>
              <a:rPr lang="en-US" dirty="0"/>
              <a:t> </a:t>
            </a:r>
            <a:r>
              <a:rPr lang="mr-IN" dirty="0" smtClean="0"/>
              <a:t>…</a:t>
            </a:r>
            <a:r>
              <a:rPr lang="en-US" dirty="0" smtClean="0"/>
              <a:t> </a:t>
            </a:r>
            <a:r>
              <a:rPr lang="en-US" dirty="0"/>
              <a:t>billions and billions of acres, is the only industry poised to </a:t>
            </a:r>
            <a:r>
              <a:rPr lang="en-US" i="1" dirty="0">
                <a:solidFill>
                  <a:srgbClr val="FF0000"/>
                </a:solidFill>
              </a:rPr>
              <a:t>reverse</a:t>
            </a:r>
            <a:r>
              <a:rPr lang="en-US" dirty="0">
                <a:solidFill>
                  <a:srgbClr val="FF0000"/>
                </a:solidFill>
              </a:rPr>
              <a:t> </a:t>
            </a:r>
            <a:r>
              <a:rPr lang="en-US" dirty="0"/>
              <a:t>global warming. Improved management of cropping and grazing heals land, boosts soil fertility, prevents flooding, enhances drought resilience, increases the nutritional content of food and restores wildlife habitat — while sequestering carbon.</a:t>
            </a:r>
          </a:p>
        </p:txBody>
      </p:sp>
      <p:sp>
        <p:nvSpPr>
          <p:cNvPr id="4" name="TextBox 3"/>
          <p:cNvSpPr txBox="1"/>
          <p:nvPr/>
        </p:nvSpPr>
        <p:spPr>
          <a:xfrm>
            <a:off x="571500" y="6126163"/>
            <a:ext cx="7332581" cy="369332"/>
          </a:xfrm>
          <a:prstGeom prst="rect">
            <a:avLst/>
          </a:prstGeom>
          <a:noFill/>
        </p:spPr>
        <p:txBody>
          <a:bodyPr wrap="none" rtlCol="0">
            <a:spAutoFit/>
          </a:bodyPr>
          <a:lstStyle/>
          <a:p>
            <a:r>
              <a:rPr lang="en-US" dirty="0" smtClean="0">
                <a:solidFill>
                  <a:srgbClr val="FF0000"/>
                </a:solidFill>
              </a:rPr>
              <a:t>*</a:t>
            </a:r>
            <a:r>
              <a:rPr lang="en-US" dirty="0" smtClean="0"/>
              <a:t>http</a:t>
            </a:r>
            <a:r>
              <a:rPr lang="en-US" dirty="0"/>
              <a:t>://</a:t>
            </a:r>
            <a:r>
              <a:rPr lang="en-US" dirty="0" err="1"/>
              <a:t>www.rutlandherald.com</a:t>
            </a:r>
            <a:r>
              <a:rPr lang="en-US" dirty="0"/>
              <a:t>/articles/using-soil-to-fight-climate-change/</a:t>
            </a:r>
          </a:p>
        </p:txBody>
      </p:sp>
    </p:spTree>
    <p:extLst>
      <p:ext uri="{BB962C8B-B14F-4D97-AF65-F5344CB8AC3E}">
        <p14:creationId xmlns:p14="http://schemas.microsoft.com/office/powerpoint/2010/main" val="9842713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Roundup and GMO Crops</a:t>
            </a:r>
            <a:endParaRPr lang="en-US" b="1" dirty="0"/>
          </a:p>
        </p:txBody>
      </p:sp>
      <p:pic>
        <p:nvPicPr>
          <p:cNvPr id="4" name="Content Placeholder 3" descr="roundup_on_crops.jpg"/>
          <p:cNvPicPr>
            <a:picLocks noGrp="1" noChangeAspect="1"/>
          </p:cNvPicPr>
          <p:nvPr>
            <p:ph idx="1"/>
          </p:nvPr>
        </p:nvPicPr>
        <p:blipFill>
          <a:blip r:embed="rId2">
            <a:extLst>
              <a:ext uri="{28A0092B-C50C-407E-A947-70E740481C1C}">
                <a14:useLocalDpi xmlns:a14="http://schemas.microsoft.com/office/drawing/2010/main" val="0"/>
              </a:ext>
            </a:extLst>
          </a:blip>
          <a:srcRect t="8673" b="8673"/>
          <a:stretch>
            <a:fillRect/>
          </a:stretch>
        </p:blipFill>
        <p:spPr>
          <a:xfrm>
            <a:off x="728133" y="2116666"/>
            <a:ext cx="7823200" cy="4302459"/>
          </a:xfrm>
        </p:spPr>
      </p:pic>
      <p:pic>
        <p:nvPicPr>
          <p:cNvPr id="5" name="Picture 4" descr="sprayweeds-roundu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665" y="2755034"/>
            <a:ext cx="6739467" cy="2087363"/>
          </a:xfrm>
          <a:prstGeom prst="rect">
            <a:avLst/>
          </a:prstGeom>
        </p:spPr>
      </p:pic>
      <p:sp>
        <p:nvSpPr>
          <p:cNvPr id="6" name="Title 1"/>
          <p:cNvSpPr txBox="1">
            <a:spLocks/>
          </p:cNvSpPr>
          <p:nvPr/>
        </p:nvSpPr>
        <p:spPr>
          <a:xfrm>
            <a:off x="609600" y="1125565"/>
            <a:ext cx="8077200" cy="1629469"/>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 GMO Roundup-Ready corn, soy, canola, sugar beets</a:t>
            </a:r>
          </a:p>
          <a:p>
            <a:r>
              <a:rPr lang="en-US" sz="2800" dirty="0"/>
              <a:t>c</a:t>
            </a:r>
            <a:r>
              <a:rPr lang="en-US" sz="2800" dirty="0" smtClean="0"/>
              <a:t>otton, tobacco and alfalfa</a:t>
            </a:r>
            <a:endParaRPr lang="en-US" sz="2800" dirty="0"/>
          </a:p>
        </p:txBody>
      </p:sp>
      <p:sp>
        <p:nvSpPr>
          <p:cNvPr id="7" name="TextBox 6"/>
          <p:cNvSpPr txBox="1"/>
          <p:nvPr/>
        </p:nvSpPr>
        <p:spPr>
          <a:xfrm>
            <a:off x="2442065" y="2980266"/>
            <a:ext cx="3969731" cy="646331"/>
          </a:xfrm>
          <a:prstGeom prst="rect">
            <a:avLst/>
          </a:prstGeom>
          <a:noFill/>
        </p:spPr>
        <p:txBody>
          <a:bodyPr wrap="none" rtlCol="0">
            <a:spAutoFit/>
          </a:bodyPr>
          <a:lstStyle/>
          <a:p>
            <a:r>
              <a:rPr lang="en-US" sz="3600" dirty="0" smtClean="0"/>
              <a:t>What is glyphosate?</a:t>
            </a:r>
            <a:endParaRPr lang="en-US" sz="3600" dirty="0"/>
          </a:p>
        </p:txBody>
      </p:sp>
    </p:spTree>
    <p:extLst>
      <p:ext uri="{BB962C8B-B14F-4D97-AF65-F5344CB8AC3E}">
        <p14:creationId xmlns:p14="http://schemas.microsoft.com/office/powerpoint/2010/main" val="2115018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457200" y="640265"/>
            <a:ext cx="8229600" cy="4525963"/>
          </a:xfrm>
        </p:spPr>
      </p:pic>
      <p:sp>
        <p:nvSpPr>
          <p:cNvPr id="4" name="TextBox 3"/>
          <p:cNvSpPr txBox="1"/>
          <p:nvPr/>
        </p:nvSpPr>
        <p:spPr>
          <a:xfrm>
            <a:off x="1831015" y="6211669"/>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699" y="4747947"/>
            <a:ext cx="8915017" cy="17870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(AHSD) grazing, </a:t>
            </a:r>
            <a:r>
              <a:rPr lang="en-US" sz="2400" dirty="0"/>
              <a:t>the way the bison did it</a:t>
            </a:r>
          </a:p>
        </p:txBody>
      </p:sp>
    </p:spTree>
    <p:extLst>
      <p:ext uri="{BB962C8B-B14F-4D97-AF65-F5344CB8AC3E}">
        <p14:creationId xmlns:p14="http://schemas.microsoft.com/office/powerpoint/2010/main" val="296494449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Regenerative Agriculture</a:t>
            </a:r>
            <a:r>
              <a:rPr lang="en-US" b="1" dirty="0" smtClean="0">
                <a:solidFill>
                  <a:srgbClr val="FF0000"/>
                </a:solidFill>
              </a:rPr>
              <a:t>*</a:t>
            </a:r>
            <a:endParaRPr lang="en-US" b="1" dirty="0">
              <a:solidFill>
                <a:srgbClr val="FF0000"/>
              </a:solidFill>
            </a:endParaRPr>
          </a:p>
        </p:txBody>
      </p:sp>
      <p:pic>
        <p:nvPicPr>
          <p:cNvPr id="5" name="Content Placeholder 4" descr="regenerate.jpg"/>
          <p:cNvPicPr>
            <a:picLocks noGrp="1" noChangeAspect="1"/>
          </p:cNvPicPr>
          <p:nvPr>
            <p:ph idx="1"/>
          </p:nvPr>
        </p:nvPicPr>
        <p:blipFill>
          <a:blip r:embed="rId3">
            <a:extLst>
              <a:ext uri="{28A0092B-C50C-407E-A947-70E740481C1C}">
                <a14:useLocalDpi xmlns:a14="http://schemas.microsoft.com/office/drawing/2010/main" val="0"/>
              </a:ext>
            </a:extLst>
          </a:blip>
          <a:srcRect t="-22682" b="-22682"/>
          <a:stretch>
            <a:fillRect/>
          </a:stretch>
        </p:blipFill>
        <p:spPr>
          <a:xfrm>
            <a:off x="457200" y="640265"/>
            <a:ext cx="8229600" cy="4525963"/>
          </a:xfrm>
        </p:spPr>
      </p:pic>
      <p:sp>
        <p:nvSpPr>
          <p:cNvPr id="4" name="TextBox 3"/>
          <p:cNvSpPr txBox="1"/>
          <p:nvPr/>
        </p:nvSpPr>
        <p:spPr>
          <a:xfrm>
            <a:off x="1831015" y="6211669"/>
            <a:ext cx="6055902" cy="646331"/>
          </a:xfrm>
          <a:prstGeom prst="rect">
            <a:avLst/>
          </a:prstGeom>
          <a:noFill/>
        </p:spPr>
        <p:txBody>
          <a:bodyPr wrap="none" rtlCol="0">
            <a:spAutoFit/>
          </a:bodyPr>
          <a:lstStyle/>
          <a:p>
            <a:pPr algn="r"/>
            <a:r>
              <a:rPr lang="en-US" dirty="0" smtClean="0">
                <a:solidFill>
                  <a:srgbClr val="FF0000"/>
                </a:solidFill>
              </a:rPr>
              <a:t>*</a:t>
            </a:r>
            <a:r>
              <a:rPr lang="en-US" dirty="0" smtClean="0"/>
              <a:t>https</a:t>
            </a:r>
            <a:r>
              <a:rPr lang="en-US" dirty="0"/>
              <a:t>://joyce-farms.com/blogs/news</a:t>
            </a:r>
            <a:r>
              <a:rPr lang="en-US" dirty="0" smtClean="0"/>
              <a:t>/</a:t>
            </a:r>
          </a:p>
          <a:p>
            <a:pPr algn="r"/>
            <a:r>
              <a:rPr lang="en-US" dirty="0" err="1" smtClean="0"/>
              <a:t>joyce</a:t>
            </a:r>
            <a:r>
              <a:rPr lang="en-US" dirty="0"/>
              <a:t>-farms-regenerative-agriculture-program-an-introduction</a:t>
            </a:r>
          </a:p>
        </p:txBody>
      </p:sp>
      <p:sp>
        <p:nvSpPr>
          <p:cNvPr id="6" name="Content Placeholder 2"/>
          <p:cNvSpPr txBox="1">
            <a:spLocks/>
          </p:cNvSpPr>
          <p:nvPr/>
        </p:nvSpPr>
        <p:spPr>
          <a:xfrm>
            <a:off x="97699" y="4747947"/>
            <a:ext cx="8915017" cy="17870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The Goal: Improving soil health</a:t>
            </a:r>
          </a:p>
          <a:p>
            <a:r>
              <a:rPr lang="en-US" sz="2400" dirty="0"/>
              <a:t>The more </a:t>
            </a:r>
            <a:r>
              <a:rPr lang="en-US" sz="2400" dirty="0" smtClean="0"/>
              <a:t>plants </a:t>
            </a:r>
            <a:r>
              <a:rPr lang="en-US" sz="2400" dirty="0"/>
              <a:t>that grow, the better the soil</a:t>
            </a:r>
          </a:p>
          <a:p>
            <a:r>
              <a:rPr lang="en-US" sz="2400" dirty="0"/>
              <a:t>Use adaptive high stock density </a:t>
            </a:r>
            <a:r>
              <a:rPr lang="en-US" sz="2400" dirty="0" smtClean="0"/>
              <a:t>(AHSD) grazing, </a:t>
            </a:r>
            <a:r>
              <a:rPr lang="en-US" sz="2400" dirty="0"/>
              <a:t>the way the bison did it</a:t>
            </a:r>
          </a:p>
        </p:txBody>
      </p:sp>
      <p:sp>
        <p:nvSpPr>
          <p:cNvPr id="7" name="Title 1"/>
          <p:cNvSpPr txBox="1">
            <a:spLocks/>
          </p:cNvSpPr>
          <p:nvPr/>
        </p:nvSpPr>
        <p:spPr>
          <a:xfrm>
            <a:off x="1406609" y="2057121"/>
            <a:ext cx="6480307" cy="3333285"/>
          </a:xfrm>
          <a:prstGeom prst="rect">
            <a:avLst/>
          </a:prstGeom>
          <a:solidFill>
            <a:srgbClr val="FFFA97"/>
          </a:solidFill>
          <a:ln>
            <a:solidFill>
              <a:srgbClr val="000000"/>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"Regenerative agriculture is a phenomenal system that has always been here, activated by the sunshine and the rain. It not only restores our land in terms of biodiversity and soil health, but also produces incredibly nutrient dense, vibrantly flavored food."</a:t>
            </a:r>
            <a:endParaRPr lang="en-US" sz="2800" dirty="0" smtClean="0"/>
          </a:p>
        </p:txBody>
      </p:sp>
    </p:spTree>
    <p:extLst>
      <p:ext uri="{BB962C8B-B14F-4D97-AF65-F5344CB8AC3E}">
        <p14:creationId xmlns:p14="http://schemas.microsoft.com/office/powerpoint/2010/main" val="282543383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11617" y="1417638"/>
            <a:ext cx="8375183" cy="4699000"/>
          </a:xfrm>
        </p:spPr>
        <p:txBody>
          <a:bodyPr>
            <a:normAutofit fontScale="85000" lnSpcReduction="1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6" y="6417733"/>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spTree>
    <p:extLst>
      <p:ext uri="{BB962C8B-B14F-4D97-AF65-F5344CB8AC3E}">
        <p14:creationId xmlns:p14="http://schemas.microsoft.com/office/powerpoint/2010/main" val="27378384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Dirt to Soil</a:t>
            </a:r>
            <a:r>
              <a:rPr lang="en-US" b="1" dirty="0" smtClean="0">
                <a:solidFill>
                  <a:srgbClr val="FF0000"/>
                </a:solidFill>
              </a:rPr>
              <a:t>*</a:t>
            </a:r>
            <a:endParaRPr lang="en-US" b="1" dirty="0">
              <a:solidFill>
                <a:srgbClr val="FF0000"/>
              </a:solidFill>
            </a:endParaRPr>
          </a:p>
        </p:txBody>
      </p:sp>
      <p:sp>
        <p:nvSpPr>
          <p:cNvPr id="3" name="Content Placeholder 2"/>
          <p:cNvSpPr>
            <a:spLocks noGrp="1"/>
          </p:cNvSpPr>
          <p:nvPr>
            <p:ph idx="1"/>
          </p:nvPr>
        </p:nvSpPr>
        <p:spPr>
          <a:xfrm>
            <a:off x="311617" y="1417638"/>
            <a:ext cx="8375183" cy="4699000"/>
          </a:xfrm>
        </p:spPr>
        <p:txBody>
          <a:bodyPr>
            <a:normAutofit fontScale="85000" lnSpcReduction="10000"/>
          </a:bodyPr>
          <a:lstStyle/>
          <a:p>
            <a:r>
              <a:rPr lang="en-US" dirty="0"/>
              <a:t>Gabe </a:t>
            </a:r>
            <a:r>
              <a:rPr lang="en-US" dirty="0" smtClean="0"/>
              <a:t>Brown inherited a 5,000 acre </a:t>
            </a:r>
            <a:r>
              <a:rPr lang="en-US" dirty="0"/>
              <a:t>farm from his father-in-law that grew wheat, oats and barley, conventionally</a:t>
            </a:r>
          </a:p>
          <a:p>
            <a:pPr lvl="1"/>
            <a:r>
              <a:rPr lang="en-US" dirty="0"/>
              <a:t>His crop failed due to drought for four straight years</a:t>
            </a:r>
          </a:p>
          <a:p>
            <a:pPr lvl="1"/>
            <a:r>
              <a:rPr lang="en-US" dirty="0"/>
              <a:t>He let it lie fallow and let the weeds grow</a:t>
            </a:r>
          </a:p>
          <a:p>
            <a:pPr lvl="1"/>
            <a:r>
              <a:rPr lang="en-US" dirty="0"/>
              <a:t>The soil improved dramatically: earthworms started to appear</a:t>
            </a:r>
          </a:p>
          <a:p>
            <a:pPr lvl="1"/>
            <a:r>
              <a:rPr lang="en-US" dirty="0"/>
              <a:t>He used less glyphosate to control weeds only because he couldn't afford it</a:t>
            </a:r>
          </a:p>
          <a:p>
            <a:r>
              <a:rPr lang="en-US" dirty="0"/>
              <a:t>He eventually converted it to </a:t>
            </a:r>
            <a:r>
              <a:rPr lang="en-US" dirty="0" smtClean="0"/>
              <a:t>a certified </a:t>
            </a:r>
            <a:r>
              <a:rPr lang="en-US" dirty="0"/>
              <a:t>organic farm, with animals playing a central role</a:t>
            </a:r>
          </a:p>
          <a:p>
            <a:pPr lvl="1"/>
            <a:r>
              <a:rPr lang="en-US" dirty="0"/>
              <a:t>Profitable organic farm produces beef, lamb, eggs, broilers, pigs, honey, vegetables, fruit , corn, </a:t>
            </a:r>
            <a:r>
              <a:rPr lang="en-US" dirty="0" smtClean="0"/>
              <a:t>and wheat</a:t>
            </a:r>
            <a:r>
              <a:rPr lang="en-US" dirty="0"/>
              <a:t>.</a:t>
            </a:r>
          </a:p>
          <a:p>
            <a:endParaRPr lang="en-US" dirty="0"/>
          </a:p>
        </p:txBody>
      </p:sp>
      <p:sp>
        <p:nvSpPr>
          <p:cNvPr id="5" name="TextBox 4"/>
          <p:cNvSpPr txBox="1"/>
          <p:nvPr/>
        </p:nvSpPr>
        <p:spPr>
          <a:xfrm>
            <a:off x="1761066" y="6417733"/>
            <a:ext cx="7071317" cy="461665"/>
          </a:xfrm>
          <a:prstGeom prst="rect">
            <a:avLst/>
          </a:prstGeom>
          <a:noFill/>
        </p:spPr>
        <p:txBody>
          <a:bodyPr wrap="none" rtlCol="0">
            <a:spAutoFit/>
          </a:bodyPr>
          <a:lstStyle/>
          <a:p>
            <a:r>
              <a:rPr lang="en-US" sz="2400" dirty="0">
                <a:solidFill>
                  <a:srgbClr val="FF0000"/>
                </a:solidFill>
              </a:rPr>
              <a:t>*</a:t>
            </a:r>
            <a:r>
              <a:rPr lang="en-US" sz="2400" dirty="0"/>
              <a:t>Gabe Brown. Dirt to Soil. Chelsea green Oct. 11, 2018.</a:t>
            </a:r>
          </a:p>
        </p:txBody>
      </p:sp>
      <p:pic>
        <p:nvPicPr>
          <p:cNvPr id="6" name="Content Placeholder 3" descr="dirttosoil.jpg"/>
          <p:cNvPicPr>
            <a:picLocks noChangeAspect="1"/>
          </p:cNvPicPr>
          <p:nvPr/>
        </p:nvPicPr>
        <p:blipFill>
          <a:blip r:embed="rId3">
            <a:extLst>
              <a:ext uri="{28A0092B-C50C-407E-A947-70E740481C1C}">
                <a14:useLocalDpi xmlns:a14="http://schemas.microsoft.com/office/drawing/2010/main" val="0"/>
              </a:ext>
            </a:extLst>
          </a:blip>
          <a:srcRect l="-86237" r="-86237"/>
          <a:stretch>
            <a:fillRect/>
          </a:stretch>
        </p:blipFill>
        <p:spPr>
          <a:xfrm>
            <a:off x="-858513" y="329137"/>
            <a:ext cx="11070950" cy="6088596"/>
          </a:xfrm>
          <a:prstGeom prst="rect">
            <a:avLst/>
          </a:prstGeom>
        </p:spPr>
      </p:pic>
    </p:spTree>
    <p:extLst>
      <p:ext uri="{BB962C8B-B14F-4D97-AF65-F5344CB8AC3E}">
        <p14:creationId xmlns:p14="http://schemas.microsoft.com/office/powerpoint/2010/main" val="425653302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Small Organic Farms are the Answer</a:t>
            </a:r>
            <a:endParaRPr lang="en-US" b="1" dirty="0"/>
          </a:p>
        </p:txBody>
      </p:sp>
      <p:pic>
        <p:nvPicPr>
          <p:cNvPr id="4" name="Content Placeholder 3" descr="Bluebird-Hill-Farm-North-Carolina-1020x610.jpeg"/>
          <p:cNvPicPr>
            <a:picLocks noGrp="1" noChangeAspect="1"/>
          </p:cNvPicPr>
          <p:nvPr>
            <p:ph idx="1"/>
          </p:nvPr>
        </p:nvPicPr>
        <p:blipFill>
          <a:blip r:embed="rId2">
            <a:extLst>
              <a:ext uri="{28A0092B-C50C-407E-A947-70E740481C1C}">
                <a14:useLocalDpi xmlns:a14="http://schemas.microsoft.com/office/drawing/2010/main" val="0"/>
              </a:ext>
            </a:extLst>
          </a:blip>
          <a:srcRect l="-4371" r="-4371"/>
          <a:stretch>
            <a:fillRect/>
          </a:stretch>
        </p:blipFill>
        <p:spPr/>
      </p:pic>
      <p:sp>
        <p:nvSpPr>
          <p:cNvPr id="5" name="TextBox 4"/>
          <p:cNvSpPr txBox="1"/>
          <p:nvPr/>
        </p:nvSpPr>
        <p:spPr>
          <a:xfrm>
            <a:off x="1744133" y="6229363"/>
            <a:ext cx="5439710" cy="461665"/>
          </a:xfrm>
          <a:prstGeom prst="rect">
            <a:avLst/>
          </a:prstGeom>
          <a:noFill/>
        </p:spPr>
        <p:txBody>
          <a:bodyPr wrap="none" rtlCol="0">
            <a:spAutoFit/>
          </a:bodyPr>
          <a:lstStyle/>
          <a:p>
            <a:r>
              <a:rPr lang="en-US" sz="2400" dirty="0" smtClean="0"/>
              <a:t>Bluebird Hill Organic Farm, North Carolina</a:t>
            </a:r>
            <a:endParaRPr lang="en-US" sz="2400" dirty="0"/>
          </a:p>
        </p:txBody>
      </p:sp>
    </p:spTree>
    <p:extLst>
      <p:ext uri="{BB962C8B-B14F-4D97-AF65-F5344CB8AC3E}">
        <p14:creationId xmlns:p14="http://schemas.microsoft.com/office/powerpoint/2010/main" val="57963602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638905" y="2668511"/>
            <a:ext cx="7866256"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How to Safeguard Yourself </a:t>
            </a:r>
          </a:p>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and Your Family</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8410705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 Organic!</a:t>
            </a:r>
            <a:r>
              <a:rPr lang="en-US" b="1" dirty="0" smtClean="0">
                <a:solidFill>
                  <a:srgbClr val="FF0000"/>
                </a:solidFill>
              </a:rPr>
              <a:t>*</a:t>
            </a:r>
            <a:endParaRPr lang="en-US" b="1" dirty="0">
              <a:solidFill>
                <a:srgbClr val="FF0000"/>
              </a:solidFill>
            </a:endParaRPr>
          </a:p>
        </p:txBody>
      </p:sp>
      <p:pic>
        <p:nvPicPr>
          <p:cNvPr id="4" name="Content Placeholder 3" descr="WholeFoods_organic.png"/>
          <p:cNvPicPr>
            <a:picLocks noGrp="1" noChangeAspect="1"/>
          </p:cNvPicPr>
          <p:nvPr>
            <p:ph idx="1"/>
          </p:nvPr>
        </p:nvPicPr>
        <p:blipFill>
          <a:blip r:embed="rId2">
            <a:extLst>
              <a:ext uri="{28A0092B-C50C-407E-A947-70E740481C1C}">
                <a14:useLocalDpi xmlns:a14="http://schemas.microsoft.com/office/drawing/2010/main" val="0"/>
              </a:ext>
            </a:extLst>
          </a:blip>
          <a:srcRect t="-7664" b="-7664"/>
          <a:stretch>
            <a:fillRect/>
          </a:stretch>
        </p:blipFill>
        <p:spPr>
          <a:xfrm>
            <a:off x="44589" y="1168400"/>
            <a:ext cx="9014746" cy="4957763"/>
          </a:xfrm>
        </p:spPr>
      </p:pic>
      <p:sp>
        <p:nvSpPr>
          <p:cNvPr id="5" name="TextBox 4"/>
          <p:cNvSpPr txBox="1"/>
          <p:nvPr/>
        </p:nvSpPr>
        <p:spPr>
          <a:xfrm>
            <a:off x="880533" y="6417733"/>
            <a:ext cx="4590544" cy="369332"/>
          </a:xfrm>
          <a:prstGeom prst="rect">
            <a:avLst/>
          </a:prstGeom>
          <a:noFill/>
        </p:spPr>
        <p:txBody>
          <a:bodyPr wrap="none" rtlCol="0">
            <a:spAutoFit/>
          </a:bodyPr>
          <a:lstStyle/>
          <a:p>
            <a:r>
              <a:rPr lang="en-US" dirty="0" smtClean="0">
                <a:solidFill>
                  <a:srgbClr val="FF0000"/>
                </a:solidFill>
              </a:rPr>
              <a:t>*</a:t>
            </a:r>
            <a:r>
              <a:rPr lang="en-US" dirty="0" smtClean="0"/>
              <a:t>https</a:t>
            </a:r>
            <a:r>
              <a:rPr lang="en-US" dirty="0"/>
              <a:t>://</a:t>
            </a:r>
            <a:r>
              <a:rPr lang="en-US" dirty="0" err="1"/>
              <a:t>www.wholefoodsmarket.com</a:t>
            </a:r>
            <a:r>
              <a:rPr lang="en-US" dirty="0"/>
              <a:t>/organic</a:t>
            </a:r>
          </a:p>
        </p:txBody>
      </p:sp>
    </p:spTree>
    <p:extLst>
      <p:ext uri="{BB962C8B-B14F-4D97-AF65-F5344CB8AC3E}">
        <p14:creationId xmlns:p14="http://schemas.microsoft.com/office/powerpoint/2010/main" val="316548874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_cider_vineg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267" y="1087966"/>
            <a:ext cx="3953933" cy="3953933"/>
          </a:xfrm>
          <a:prstGeom prst="rect">
            <a:avLst/>
          </a:prstGeom>
        </p:spPr>
      </p:pic>
      <p:sp>
        <p:nvSpPr>
          <p:cNvPr id="3" name="Content Placeholder 2"/>
          <p:cNvSpPr>
            <a:spLocks noGrp="1"/>
          </p:cNvSpPr>
          <p:nvPr>
            <p:ph idx="1"/>
          </p:nvPr>
        </p:nvSpPr>
        <p:spPr>
          <a:xfrm>
            <a:off x="287866" y="1278467"/>
            <a:ext cx="6299201" cy="3039533"/>
          </a:xfrm>
        </p:spPr>
        <p:txBody>
          <a:bodyPr>
            <a:normAutofit/>
          </a:bodyPr>
          <a:lstStyle/>
          <a:p>
            <a:r>
              <a:rPr lang="en-US" dirty="0" smtClean="0"/>
              <a:t>Sauerkraut and apple cider vinegar contain </a:t>
            </a:r>
            <a:r>
              <a:rPr lang="en-US" dirty="0" err="1"/>
              <a:t>A</a:t>
            </a:r>
            <a:r>
              <a:rPr lang="en-US" dirty="0" err="1" smtClean="0"/>
              <a:t>cetobacter</a:t>
            </a:r>
            <a:r>
              <a:rPr lang="en-US" dirty="0" smtClean="0"/>
              <a:t>, one of the very few microbes that can metabolize glyphosate</a:t>
            </a:r>
          </a:p>
          <a:p>
            <a:r>
              <a:rPr lang="en-US" dirty="0" err="1" smtClean="0"/>
              <a:t>Kombucha</a:t>
            </a:r>
            <a:r>
              <a:rPr lang="en-US" dirty="0" smtClean="0"/>
              <a:t> and </a:t>
            </a:r>
            <a:r>
              <a:rPr lang="en-US" dirty="0" err="1" smtClean="0"/>
              <a:t>kimchi</a:t>
            </a:r>
            <a:r>
              <a:rPr lang="en-US" dirty="0" smtClean="0"/>
              <a:t> do too!</a:t>
            </a:r>
            <a:endParaRPr lang="en-US" dirty="0"/>
          </a:p>
        </p:txBody>
      </p:sp>
      <p:pic>
        <p:nvPicPr>
          <p:cNvPr id="4" name="Picture 3" descr="sauerkra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9" y="4687448"/>
            <a:ext cx="3074306" cy="1844584"/>
          </a:xfrm>
          <a:prstGeom prst="rect">
            <a:avLst/>
          </a:prstGeom>
        </p:spPr>
      </p:pic>
      <p:sp>
        <p:nvSpPr>
          <p:cNvPr id="7" name="Title 1"/>
          <p:cNvSpPr>
            <a:spLocks noGrp="1"/>
          </p:cNvSpPr>
          <p:nvPr>
            <p:ph type="title"/>
          </p:nvPr>
        </p:nvSpPr>
        <p:spPr>
          <a:xfrm>
            <a:off x="457200" y="274638"/>
            <a:ext cx="8229600" cy="1143000"/>
          </a:xfrm>
        </p:spPr>
        <p:txBody>
          <a:bodyPr/>
          <a:lstStyle/>
          <a:p>
            <a:r>
              <a:rPr lang="en-US" b="1" dirty="0" smtClean="0"/>
              <a:t>Eat Natural Probiotic Foods</a:t>
            </a:r>
            <a:endParaRPr lang="en-US" b="1" dirty="0">
              <a:solidFill>
                <a:srgbClr val="FF0000"/>
              </a:solidFill>
            </a:endParaRPr>
          </a:p>
        </p:txBody>
      </p:sp>
      <p:pic>
        <p:nvPicPr>
          <p:cNvPr id="2" name="Picture 1" descr="kombu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1" y="3064933"/>
            <a:ext cx="1405830" cy="3539067"/>
          </a:xfrm>
          <a:prstGeom prst="rect">
            <a:avLst/>
          </a:prstGeom>
        </p:spPr>
      </p:pic>
      <p:pic>
        <p:nvPicPr>
          <p:cNvPr id="8" name="Picture 7" descr="Vegan-kimchi-recip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9944" y="4318000"/>
            <a:ext cx="2929468" cy="1952657"/>
          </a:xfrm>
          <a:prstGeom prst="rect">
            <a:avLst/>
          </a:prstGeom>
        </p:spPr>
      </p:pic>
    </p:spTree>
    <p:extLst>
      <p:ext uri="{BB962C8B-B14F-4D97-AF65-F5344CB8AC3E}">
        <p14:creationId xmlns:p14="http://schemas.microsoft.com/office/powerpoint/2010/main" val="314498148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l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100" y="759390"/>
            <a:ext cx="3136900" cy="2590800"/>
          </a:xfrm>
          <a:prstGeom prst="rect">
            <a:avLst/>
          </a:prstGeom>
        </p:spPr>
      </p:pic>
      <p:sp>
        <p:nvSpPr>
          <p:cNvPr id="2" name="Title 1"/>
          <p:cNvSpPr>
            <a:spLocks noGrp="1"/>
          </p:cNvSpPr>
          <p:nvPr>
            <p:ph type="title"/>
          </p:nvPr>
        </p:nvSpPr>
        <p:spPr/>
        <p:txBody>
          <a:bodyPr/>
          <a:lstStyle/>
          <a:p>
            <a:r>
              <a:rPr lang="en-US" b="1" dirty="0" smtClean="0"/>
              <a:t>Some Important Nutrients</a:t>
            </a:r>
            <a:endParaRPr lang="en-US" b="1" dirty="0"/>
          </a:p>
        </p:txBody>
      </p:sp>
      <p:sp>
        <p:nvSpPr>
          <p:cNvPr id="3" name="Content Placeholder 2"/>
          <p:cNvSpPr>
            <a:spLocks noGrp="1"/>
          </p:cNvSpPr>
          <p:nvPr>
            <p:ph idx="1"/>
          </p:nvPr>
        </p:nvSpPr>
        <p:spPr/>
        <p:txBody>
          <a:bodyPr>
            <a:normAutofit lnSpcReduction="10000"/>
          </a:bodyPr>
          <a:lstStyle/>
          <a:p>
            <a:r>
              <a:rPr lang="en-US" dirty="0" err="1" smtClean="0"/>
              <a:t>Curcumin</a:t>
            </a:r>
            <a:endParaRPr lang="en-US" dirty="0" smtClean="0"/>
          </a:p>
          <a:p>
            <a:r>
              <a:rPr lang="en-US" dirty="0" smtClean="0"/>
              <a:t>Garlic</a:t>
            </a:r>
          </a:p>
          <a:p>
            <a:r>
              <a:rPr lang="en-US" dirty="0" smtClean="0"/>
              <a:t>Vitamin C</a:t>
            </a:r>
            <a:endParaRPr lang="en-US" dirty="0"/>
          </a:p>
          <a:p>
            <a:r>
              <a:rPr lang="en-US" dirty="0" smtClean="0"/>
              <a:t>Methyl </a:t>
            </a:r>
            <a:r>
              <a:rPr lang="en-US" dirty="0" err="1"/>
              <a:t>tetrahydrofolate</a:t>
            </a:r>
            <a:endParaRPr lang="en-US" dirty="0"/>
          </a:p>
          <a:p>
            <a:r>
              <a:rPr lang="en-US" dirty="0" err="1"/>
              <a:t>C</a:t>
            </a:r>
            <a:r>
              <a:rPr lang="en-US" dirty="0" err="1" smtClean="0"/>
              <a:t>obalamin</a:t>
            </a:r>
            <a:endParaRPr lang="en-US" dirty="0"/>
          </a:p>
          <a:p>
            <a:r>
              <a:rPr lang="en-US" dirty="0"/>
              <a:t>G</a:t>
            </a:r>
            <a:r>
              <a:rPr lang="en-US" dirty="0" smtClean="0"/>
              <a:t>lutathione</a:t>
            </a:r>
            <a:endParaRPr lang="en-US" dirty="0"/>
          </a:p>
          <a:p>
            <a:r>
              <a:rPr lang="en-US" dirty="0" err="1"/>
              <a:t>T</a:t>
            </a:r>
            <a:r>
              <a:rPr lang="en-US" dirty="0" err="1" smtClean="0"/>
              <a:t>aurine</a:t>
            </a:r>
            <a:endParaRPr lang="en-US" dirty="0"/>
          </a:p>
          <a:p>
            <a:r>
              <a:rPr lang="en-US" dirty="0"/>
              <a:t>Epsom salt baths</a:t>
            </a:r>
          </a:p>
        </p:txBody>
      </p:sp>
      <p:pic>
        <p:nvPicPr>
          <p:cNvPr id="6" name="Picture 5" descr="Curcum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5309" y="1172271"/>
            <a:ext cx="3253435" cy="2177919"/>
          </a:xfrm>
          <a:prstGeom prst="rect">
            <a:avLst/>
          </a:prstGeom>
        </p:spPr>
      </p:pic>
      <p:pic>
        <p:nvPicPr>
          <p:cNvPr id="5" name="Picture 4" descr="oran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529" y="3350190"/>
            <a:ext cx="3079471" cy="1979660"/>
          </a:xfrm>
          <a:prstGeom prst="rect">
            <a:avLst/>
          </a:prstGeom>
        </p:spPr>
      </p:pic>
      <p:pic>
        <p:nvPicPr>
          <p:cNvPr id="8" name="Picture 7" descr="epsomsa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523" y="3888313"/>
            <a:ext cx="1812544" cy="2482937"/>
          </a:xfrm>
          <a:prstGeom prst="rect">
            <a:avLst/>
          </a:prstGeom>
        </p:spPr>
      </p:pic>
    </p:spTree>
    <p:extLst>
      <p:ext uri="{BB962C8B-B14F-4D97-AF65-F5344CB8AC3E}">
        <p14:creationId xmlns:p14="http://schemas.microsoft.com/office/powerpoint/2010/main" val="128905232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cium Benton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383" y="1135474"/>
            <a:ext cx="2516143" cy="2388048"/>
          </a:xfrm>
          <a:prstGeom prst="rect">
            <a:avLst/>
          </a:prstGeom>
        </p:spPr>
      </p:pic>
      <p:sp>
        <p:nvSpPr>
          <p:cNvPr id="2" name="Title 1"/>
          <p:cNvSpPr>
            <a:spLocks noGrp="1"/>
          </p:cNvSpPr>
          <p:nvPr>
            <p:ph type="title"/>
          </p:nvPr>
        </p:nvSpPr>
        <p:spPr>
          <a:xfrm>
            <a:off x="422763" y="225322"/>
            <a:ext cx="8444830" cy="1143000"/>
          </a:xfrm>
        </p:spPr>
        <p:txBody>
          <a:bodyPr>
            <a:noAutofit/>
          </a:bodyPr>
          <a:lstStyle/>
          <a:p>
            <a:r>
              <a:rPr lang="en-US" sz="3600" b="1" dirty="0" err="1"/>
              <a:t>Biochar</a:t>
            </a:r>
            <a:r>
              <a:rPr lang="en-US" sz="3600" b="1" dirty="0"/>
              <a:t>, </a:t>
            </a:r>
            <a:r>
              <a:rPr lang="en-US" sz="3600" b="1" dirty="0" err="1"/>
              <a:t>Bentonite</a:t>
            </a:r>
            <a:r>
              <a:rPr lang="en-US" sz="3600" b="1" dirty="0"/>
              <a:t> and Zeolite </a:t>
            </a:r>
            <a:r>
              <a:rPr lang="en-US" sz="3600" b="1" dirty="0" smtClean="0"/>
              <a:t>to maintain healthy microbial distribution in poultry</a:t>
            </a:r>
            <a:r>
              <a:rPr lang="en-US" sz="3600" b="1" dirty="0" smtClean="0">
                <a:solidFill>
                  <a:srgbClr val="FF0000"/>
                </a:solidFill>
              </a:rPr>
              <a:t>*</a:t>
            </a:r>
            <a:r>
              <a:rPr lang="en-US" sz="3600" b="1" dirty="0"/>
              <a:t/>
            </a:r>
            <a:br>
              <a:rPr lang="en-US" sz="3600" b="1" dirty="0"/>
            </a:br>
            <a:endParaRPr lang="en-US" sz="3600" b="1" dirty="0"/>
          </a:p>
        </p:txBody>
      </p:sp>
      <p:pic>
        <p:nvPicPr>
          <p:cNvPr id="6" name="Content Placeholder 5" descr="chickens.jpg"/>
          <p:cNvPicPr>
            <a:picLocks noGrp="1" noChangeAspect="1"/>
          </p:cNvPicPr>
          <p:nvPr>
            <p:ph idx="1"/>
          </p:nvPr>
        </p:nvPicPr>
        <p:blipFill>
          <a:blip r:embed="rId4">
            <a:extLst>
              <a:ext uri="{28A0092B-C50C-407E-A947-70E740481C1C}">
                <a14:useLocalDpi xmlns:a14="http://schemas.microsoft.com/office/drawing/2010/main" val="0"/>
              </a:ext>
            </a:extLst>
          </a:blip>
          <a:srcRect l="-18099" r="-18099"/>
          <a:stretch>
            <a:fillRect/>
          </a:stretch>
        </p:blipFill>
        <p:spPr>
          <a:xfrm>
            <a:off x="309243" y="3652899"/>
            <a:ext cx="5026283" cy="2764262"/>
          </a:xfrm>
        </p:spPr>
      </p:pic>
      <p:pic>
        <p:nvPicPr>
          <p:cNvPr id="7" name="Picture 6" descr="bioch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8642" y="1196923"/>
            <a:ext cx="2946794" cy="2640327"/>
          </a:xfrm>
          <a:prstGeom prst="rect">
            <a:avLst/>
          </a:prstGeom>
        </p:spPr>
      </p:pic>
      <p:pic>
        <p:nvPicPr>
          <p:cNvPr id="8" name="Picture 7" descr="zeolite-ro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009" y="4265830"/>
            <a:ext cx="2603729" cy="2151331"/>
          </a:xfrm>
          <a:prstGeom prst="rect">
            <a:avLst/>
          </a:prstGeom>
        </p:spPr>
      </p:pic>
      <p:pic>
        <p:nvPicPr>
          <p:cNvPr id="9" name="Picture 8" descr="bentonite_cla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485900"/>
            <a:ext cx="2037622" cy="2037622"/>
          </a:xfrm>
          <a:prstGeom prst="rect">
            <a:avLst/>
          </a:prstGeom>
        </p:spPr>
      </p:pic>
      <p:sp>
        <p:nvSpPr>
          <p:cNvPr id="11" name="TextBox 10"/>
          <p:cNvSpPr txBox="1"/>
          <p:nvPr/>
        </p:nvSpPr>
        <p:spPr>
          <a:xfrm>
            <a:off x="3734898" y="6414694"/>
            <a:ext cx="4758609" cy="461665"/>
          </a:xfrm>
          <a:prstGeom prst="rect">
            <a:avLst/>
          </a:prstGeom>
          <a:noFill/>
        </p:spPr>
        <p:txBody>
          <a:bodyPr wrap="none" rtlCol="0">
            <a:spAutoFit/>
          </a:bodyPr>
          <a:lstStyle/>
          <a:p>
            <a:r>
              <a:rPr lang="fr-FR" sz="2400" dirty="0">
                <a:solidFill>
                  <a:srgbClr val="FF0000"/>
                </a:solidFill>
              </a:rPr>
              <a:t>*</a:t>
            </a:r>
            <a:r>
              <a:rPr lang="fr-FR" sz="2000" dirty="0"/>
              <a:t>TP </a:t>
            </a:r>
            <a:r>
              <a:rPr lang="fr-FR" sz="2000" dirty="0" err="1"/>
              <a:t>Prasai</a:t>
            </a:r>
            <a:r>
              <a:rPr lang="fr-FR" sz="2000" dirty="0"/>
              <a:t> et al. </a:t>
            </a:r>
            <a:r>
              <a:rPr lang="fr-FR" sz="2000" dirty="0" err="1"/>
              <a:t>PLoS</a:t>
            </a:r>
            <a:r>
              <a:rPr lang="fr-FR" sz="2000" dirty="0"/>
              <a:t> ONE 11(4): e0154061.</a:t>
            </a:r>
            <a:endParaRPr lang="en-US" sz="2000" dirty="0"/>
          </a:p>
        </p:txBody>
      </p:sp>
    </p:spTree>
    <p:extLst>
      <p:ext uri="{BB962C8B-B14F-4D97-AF65-F5344CB8AC3E}">
        <p14:creationId xmlns:p14="http://schemas.microsoft.com/office/powerpoint/2010/main" val="35000322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Roundup as a Desiccant/</a:t>
            </a:r>
            <a:r>
              <a:rPr lang="en-US" b="1" dirty="0" err="1" smtClean="0"/>
              <a:t>Ripener</a:t>
            </a:r>
            <a:r>
              <a:rPr lang="en-US" b="1" dirty="0" smtClean="0"/>
              <a:t> </a:t>
            </a:r>
            <a:br>
              <a:rPr lang="en-US" b="1" dirty="0" smtClean="0"/>
            </a:br>
            <a:r>
              <a:rPr lang="en-US" b="1" dirty="0" smtClean="0"/>
              <a:t>just before Harvest</a:t>
            </a:r>
            <a:endParaRPr lang="en-US" b="1" dirty="0"/>
          </a:p>
        </p:txBody>
      </p:sp>
      <p:pic>
        <p:nvPicPr>
          <p:cNvPr id="4" name="Picture 3" descr="Pestacide-Spray-1400x5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 y="1790700"/>
            <a:ext cx="8974668" cy="3265714"/>
          </a:xfrm>
          <a:prstGeom prst="rect">
            <a:avLst/>
          </a:prstGeom>
        </p:spPr>
      </p:pic>
      <p:sp>
        <p:nvSpPr>
          <p:cNvPr id="5" name="Content Placeholder 4"/>
          <p:cNvSpPr>
            <a:spLocks noGrp="1"/>
          </p:cNvSpPr>
          <p:nvPr>
            <p:ph idx="1"/>
          </p:nvPr>
        </p:nvSpPr>
        <p:spPr>
          <a:xfrm>
            <a:off x="237066" y="2332566"/>
            <a:ext cx="4927599" cy="2154767"/>
          </a:xfrm>
          <a:ln>
            <a:noFill/>
          </a:ln>
        </p:spPr>
        <p:txBody>
          <a:bodyPr>
            <a:noAutofit/>
          </a:bodyPr>
          <a:lstStyle/>
          <a:p>
            <a:pPr marL="0" indent="0">
              <a:buNone/>
            </a:pPr>
            <a:r>
              <a:rPr lang="en-US" dirty="0" smtClean="0">
                <a:solidFill>
                  <a:schemeClr val="bg1"/>
                </a:solidFill>
              </a:rPr>
              <a:t>Wheat, Oats, Barley, Rye, Sugar cane, Beans, Lentils, Peas, Flax, Sunflowers, Pulses, Chick Peas</a:t>
            </a:r>
            <a:endParaRPr lang="en-US" dirty="0">
              <a:solidFill>
                <a:schemeClr val="bg1"/>
              </a:solidFill>
            </a:endParaRPr>
          </a:p>
        </p:txBody>
      </p:sp>
    </p:spTree>
    <p:extLst>
      <p:ext uri="{BB962C8B-B14F-4D97-AF65-F5344CB8AC3E}">
        <p14:creationId xmlns:p14="http://schemas.microsoft.com/office/powerpoint/2010/main" val="8511755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Extracts from Common Plants Can Treat</a:t>
            </a:r>
            <a:r>
              <a:rPr lang="en-US" b="1" dirty="0"/>
              <a:t> </a:t>
            </a:r>
            <a:r>
              <a:rPr lang="en-US" b="1" dirty="0" smtClean="0"/>
              <a:t>Glyphosate Poisoning</a:t>
            </a:r>
            <a:r>
              <a:rPr lang="en-US" b="1" dirty="0" smtClean="0">
                <a:solidFill>
                  <a:srgbClr val="FF0000"/>
                </a:solidFill>
              </a:rPr>
              <a:t>*</a:t>
            </a:r>
            <a:endParaRPr lang="en-US" b="1" dirty="0">
              <a:solidFill>
                <a:srgbClr val="FF0000"/>
              </a:solidFill>
            </a:endParaRPr>
          </a:p>
        </p:txBody>
      </p:sp>
      <p:pic>
        <p:nvPicPr>
          <p:cNvPr id="4" name="Content Placeholder 3" descr="ArctiumLappa4.jpg"/>
          <p:cNvPicPr>
            <a:picLocks noGrp="1" noChangeAspect="1"/>
          </p:cNvPicPr>
          <p:nvPr>
            <p:ph idx="1"/>
          </p:nvPr>
        </p:nvPicPr>
        <p:blipFill>
          <a:blip r:embed="rId2">
            <a:extLst>
              <a:ext uri="{28A0092B-C50C-407E-A947-70E740481C1C}">
                <a14:useLocalDpi xmlns:a14="http://schemas.microsoft.com/office/drawing/2010/main" val="0"/>
              </a:ext>
            </a:extLst>
          </a:blip>
          <a:srcRect t="10557" b="10557"/>
          <a:stretch>
            <a:fillRect/>
          </a:stretch>
        </p:blipFill>
        <p:spPr>
          <a:xfrm>
            <a:off x="4382296" y="4151100"/>
            <a:ext cx="4073178" cy="2240091"/>
          </a:xfrm>
        </p:spPr>
      </p:pic>
      <p:pic>
        <p:nvPicPr>
          <p:cNvPr id="5" name="Picture 4" descr="Barber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023768"/>
            <a:ext cx="3569893" cy="2379929"/>
          </a:xfrm>
          <a:prstGeom prst="rect">
            <a:avLst/>
          </a:prstGeom>
        </p:spPr>
      </p:pic>
      <p:pic>
        <p:nvPicPr>
          <p:cNvPr id="6" name="Picture 5" descr="dandel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2411" y="1560854"/>
            <a:ext cx="3283884" cy="2462914"/>
          </a:xfrm>
          <a:prstGeom prst="rect">
            <a:avLst/>
          </a:prstGeom>
        </p:spPr>
      </p:pic>
      <p:sp>
        <p:nvSpPr>
          <p:cNvPr id="7" name="Content Placeholder 2"/>
          <p:cNvSpPr txBox="1">
            <a:spLocks/>
          </p:cNvSpPr>
          <p:nvPr/>
        </p:nvSpPr>
        <p:spPr>
          <a:xfrm>
            <a:off x="204352" y="1426690"/>
            <a:ext cx="5295033" cy="2597078"/>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Roundup is toxic to hepatic and embryonic cells at </a:t>
            </a:r>
            <a:r>
              <a:rPr lang="en-US" sz="2800" dirty="0"/>
              <a:t>doses far below those used in agriculture and at </a:t>
            </a:r>
            <a:r>
              <a:rPr lang="en-US" sz="2800" dirty="0" smtClean="0"/>
              <a:t>residue levels present </a:t>
            </a:r>
            <a:r>
              <a:rPr lang="en-US" sz="2800" dirty="0"/>
              <a:t>in some </a:t>
            </a:r>
            <a:r>
              <a:rPr lang="en-US" sz="2800" dirty="0" smtClean="0"/>
              <a:t>GM food.</a:t>
            </a:r>
          </a:p>
          <a:p>
            <a:r>
              <a:rPr lang="en-US" sz="2800" dirty="0" smtClean="0"/>
              <a:t>Extracts from common plants such as dandelions, barberry, and burdock can protect from damage, especially if administered prior to exposure.</a:t>
            </a:r>
            <a:endParaRPr lang="en-US" sz="2800" dirty="0"/>
          </a:p>
          <a:p>
            <a:endParaRPr lang="en-US" dirty="0" smtClean="0"/>
          </a:p>
          <a:p>
            <a:endParaRPr lang="en-US" dirty="0"/>
          </a:p>
        </p:txBody>
      </p:sp>
      <p:sp>
        <p:nvSpPr>
          <p:cNvPr id="8" name="TextBox 7"/>
          <p:cNvSpPr txBox="1"/>
          <p:nvPr/>
        </p:nvSpPr>
        <p:spPr>
          <a:xfrm>
            <a:off x="1591258" y="6458339"/>
            <a:ext cx="7279156" cy="646331"/>
          </a:xfrm>
          <a:prstGeom prst="rect">
            <a:avLst/>
          </a:prstGeom>
          <a:noFill/>
        </p:spPr>
        <p:txBody>
          <a:bodyPr wrap="none" rtlCol="0">
            <a:spAutoFit/>
          </a:bodyPr>
          <a:lstStyle/>
          <a:p>
            <a:r>
              <a:rPr lang="en-US" dirty="0" smtClean="0">
                <a:solidFill>
                  <a:srgbClr val="FF0000"/>
                </a:solidFill>
              </a:rPr>
              <a:t>*</a:t>
            </a:r>
            <a:r>
              <a:rPr lang="en-US" dirty="0" smtClean="0"/>
              <a:t>C </a:t>
            </a:r>
            <a:r>
              <a:rPr lang="en-US" dirty="0" err="1"/>
              <a:t>Gasnier</a:t>
            </a:r>
            <a:r>
              <a:rPr lang="en-US" dirty="0"/>
              <a:t> et al. Journal of Occupational Medicine and Toxicology 2011, 6:3 </a:t>
            </a:r>
          </a:p>
          <a:p>
            <a:endParaRPr lang="en-US" dirty="0"/>
          </a:p>
        </p:txBody>
      </p:sp>
    </p:spTree>
    <p:extLst>
      <p:ext uri="{BB962C8B-B14F-4D97-AF65-F5344CB8AC3E}">
        <p14:creationId xmlns:p14="http://schemas.microsoft.com/office/powerpoint/2010/main" val="2066655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274638"/>
            <a:ext cx="8509000" cy="1143000"/>
          </a:xfrm>
        </p:spPr>
        <p:txBody>
          <a:bodyPr>
            <a:noAutofit/>
          </a:bodyPr>
          <a:lstStyle/>
          <a:p>
            <a:r>
              <a:rPr lang="en-US" sz="3600" b="1" dirty="0"/>
              <a:t>Making Bone Broth a Staple in Your Diet May Be the Key to Improving Your </a:t>
            </a:r>
            <a:r>
              <a:rPr lang="en-US" sz="3600" b="1" dirty="0" smtClean="0"/>
              <a:t>Health</a:t>
            </a:r>
            <a:r>
              <a:rPr lang="en-US" sz="3600" b="1" dirty="0" smtClean="0">
                <a:solidFill>
                  <a:srgbClr val="FF0000"/>
                </a:solidFill>
              </a:rPr>
              <a:t>*</a:t>
            </a:r>
            <a:r>
              <a:rPr lang="en-US" sz="3600" b="1" dirty="0"/>
              <a:t/>
            </a:r>
            <a:br>
              <a:rPr lang="en-US" sz="3600" b="1" dirty="0"/>
            </a:br>
            <a:endParaRPr lang="en-US" sz="3600" dirty="0"/>
          </a:p>
        </p:txBody>
      </p:sp>
      <p:pic>
        <p:nvPicPr>
          <p:cNvPr id="5" name="Picture 4" descr="turkey_bone_bro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1363254"/>
            <a:ext cx="6414889" cy="4279648"/>
          </a:xfrm>
          <a:prstGeom prst="rect">
            <a:avLst/>
          </a:prstGeom>
        </p:spPr>
      </p:pic>
      <p:sp>
        <p:nvSpPr>
          <p:cNvPr id="6" name="TextBox 5"/>
          <p:cNvSpPr txBox="1"/>
          <p:nvPr/>
        </p:nvSpPr>
        <p:spPr>
          <a:xfrm>
            <a:off x="1295400" y="5960070"/>
            <a:ext cx="6521036" cy="707886"/>
          </a:xfrm>
          <a:prstGeom prst="rect">
            <a:avLst/>
          </a:prstGeom>
          <a:noFill/>
        </p:spPr>
        <p:txBody>
          <a:bodyPr wrap="none" rtlCol="0">
            <a:spAutoFit/>
          </a:bodyPr>
          <a:lstStyle/>
          <a:p>
            <a:r>
              <a:rPr lang="en-US" sz="2000" dirty="0">
                <a:solidFill>
                  <a:srgbClr val="FF0000"/>
                </a:solidFill>
              </a:rPr>
              <a:t>*</a:t>
            </a:r>
            <a:r>
              <a:rPr lang="en-US" sz="2000" dirty="0" err="1" smtClean="0"/>
              <a:t>articles.mercola.com</a:t>
            </a:r>
            <a:r>
              <a:rPr lang="en-US" sz="2000" dirty="0"/>
              <a:t>/sites/articles/archive/2014/09/21</a:t>
            </a:r>
            <a:r>
              <a:rPr lang="en-US" sz="2000" dirty="0" smtClean="0"/>
              <a:t>/</a:t>
            </a:r>
          </a:p>
          <a:p>
            <a:r>
              <a:rPr lang="en-US" sz="2000" dirty="0" err="1" smtClean="0"/>
              <a:t>hilary</a:t>
            </a:r>
            <a:r>
              <a:rPr lang="en-US" sz="2000" dirty="0"/>
              <a:t>-</a:t>
            </a:r>
            <a:r>
              <a:rPr lang="en-US" sz="2000" dirty="0" err="1"/>
              <a:t>boynton</a:t>
            </a:r>
            <a:r>
              <a:rPr lang="en-US" sz="2000" dirty="0"/>
              <a:t>-</a:t>
            </a:r>
            <a:r>
              <a:rPr lang="en-US" sz="2000" dirty="0" err="1"/>
              <a:t>mary</a:t>
            </a:r>
            <a:r>
              <a:rPr lang="en-US" sz="2000" dirty="0"/>
              <a:t>-</a:t>
            </a:r>
            <a:r>
              <a:rPr lang="en-US" sz="2000" dirty="0" err="1"/>
              <a:t>brackett</a:t>
            </a:r>
            <a:r>
              <a:rPr lang="en-US" sz="2000" dirty="0"/>
              <a:t>-gaps-cookbook-</a:t>
            </a:r>
            <a:r>
              <a:rPr lang="en-US" sz="2000" dirty="0" err="1"/>
              <a:t>interview.aspx</a:t>
            </a:r>
            <a:r>
              <a:rPr lang="en-US" sz="2000" dirty="0"/>
              <a:t>  </a:t>
            </a:r>
          </a:p>
        </p:txBody>
      </p:sp>
    </p:spTree>
    <p:extLst>
      <p:ext uri="{BB962C8B-B14F-4D97-AF65-F5344CB8AC3E}">
        <p14:creationId xmlns:p14="http://schemas.microsoft.com/office/powerpoint/2010/main" val="201680730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199" y="1278466"/>
            <a:ext cx="8365067" cy="5105400"/>
          </a:xfrm>
        </p:spPr>
        <p:txBody>
          <a:bodyPr>
            <a:normAutofit fontScale="85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Tree>
    <p:extLst>
      <p:ext uri="{BB962C8B-B14F-4D97-AF65-F5344CB8AC3E}">
        <p14:creationId xmlns:p14="http://schemas.microsoft.com/office/powerpoint/2010/main" val="347416541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a:xfrm>
            <a:off x="457199" y="1278466"/>
            <a:ext cx="8365067" cy="5105400"/>
          </a:xfrm>
        </p:spPr>
        <p:txBody>
          <a:bodyPr>
            <a:normAutofit fontScale="85000" lnSpcReduction="20000"/>
          </a:bodyPr>
          <a:lstStyle/>
          <a:p>
            <a:r>
              <a:rPr lang="en-US" dirty="0" smtClean="0"/>
              <a:t>We are at a crossroads where we can choose to get sicker and sicker while destroying the ecosystem, or we can choose to drastically change our agricultural methods towards renewable organic solutions</a:t>
            </a:r>
          </a:p>
          <a:p>
            <a:r>
              <a:rPr lang="en-US" dirty="0" smtClean="0"/>
              <a:t>Grass roots bottom-up activities will institute a dramatic shift in food choices towards nutrient-dense organic whole foods instead of chemical-contaminated impoverished processed foods</a:t>
            </a:r>
          </a:p>
          <a:p>
            <a:r>
              <a:rPr lang="en-US" dirty="0" smtClean="0"/>
              <a:t>A market-driven economy will force farmers to switch to organic methods if they want to sell their crops to informed and health-conscious consumers</a:t>
            </a:r>
          </a:p>
          <a:p>
            <a:r>
              <a:rPr lang="en-US" dirty="0" smtClean="0"/>
              <a:t>This will lead to a dramatic reduction in health care costs and a vast improvement in the health of the population as a whole, of the nation, and of the earth</a:t>
            </a:r>
            <a:endParaRPr lang="en-US" dirty="0"/>
          </a:p>
        </p:txBody>
      </p:sp>
      <p:sp>
        <p:nvSpPr>
          <p:cNvPr id="4" name="TextBox 3"/>
          <p:cNvSpPr txBox="1"/>
          <p:nvPr/>
        </p:nvSpPr>
        <p:spPr>
          <a:xfrm>
            <a:off x="677333" y="2027239"/>
            <a:ext cx="7552268" cy="2862322"/>
          </a:xfrm>
          <a:prstGeom prst="rect">
            <a:avLst/>
          </a:prstGeom>
          <a:solidFill>
            <a:srgbClr val="FFFA92"/>
          </a:solidFill>
          <a:ln>
            <a:solidFill>
              <a:schemeClr val="tx1"/>
            </a:solidFill>
          </a:ln>
        </p:spPr>
        <p:txBody>
          <a:bodyPr wrap="square" rtlCol="0">
            <a:spAutoFit/>
          </a:bodyPr>
          <a:lstStyle/>
          <a:p>
            <a:pPr algn="ctr"/>
            <a:endParaRPr lang="en-US" sz="3600" dirty="0" smtClean="0"/>
          </a:p>
          <a:p>
            <a:pPr algn="ctr"/>
            <a:r>
              <a:rPr lang="en-US" sz="3600" dirty="0" smtClean="0"/>
              <a:t>This community</a:t>
            </a:r>
            <a:r>
              <a:rPr lang="en-US" sz="3600" dirty="0" smtClean="0"/>
              <a:t> </a:t>
            </a:r>
            <a:r>
              <a:rPr lang="en-US" sz="3600" dirty="0" smtClean="0"/>
              <a:t>has an opportunity to   play a leadership role in      transforming the way we grow food!</a:t>
            </a:r>
          </a:p>
          <a:p>
            <a:pPr algn="ctr"/>
            <a:r>
              <a:rPr lang="en-US" sz="3600" dirty="0" smtClean="0"/>
              <a:t> </a:t>
            </a:r>
            <a:endParaRPr lang="en-US" sz="3600" dirty="0"/>
          </a:p>
        </p:txBody>
      </p:sp>
    </p:spTree>
    <p:extLst>
      <p:ext uri="{BB962C8B-B14F-4D97-AF65-F5344CB8AC3E}">
        <p14:creationId xmlns:p14="http://schemas.microsoft.com/office/powerpoint/2010/main" val="232315544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996596" y="2668511"/>
            <a:ext cx="715089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Thank You for Listening!</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753779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praying_pestic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701" y="1143001"/>
            <a:ext cx="11787188" cy="5715000"/>
          </a:xfrm>
          <a:prstGeom prst="rect">
            <a:avLst/>
          </a:prstGeom>
        </p:spPr>
      </p:pic>
      <p:sp>
        <p:nvSpPr>
          <p:cNvPr id="2" name="Title 1"/>
          <p:cNvSpPr>
            <a:spLocks noGrp="1"/>
          </p:cNvSpPr>
          <p:nvPr>
            <p:ph type="title"/>
          </p:nvPr>
        </p:nvSpPr>
        <p:spPr>
          <a:xfrm>
            <a:off x="2783289" y="0"/>
            <a:ext cx="6360711" cy="1143000"/>
          </a:xfrm>
        </p:spPr>
        <p:txBody>
          <a:bodyPr/>
          <a:lstStyle/>
          <a:p>
            <a:r>
              <a:rPr lang="en-US" i="1" dirty="0" smtClean="0">
                <a:solidFill>
                  <a:srgbClr val="FF0000"/>
                </a:solidFill>
              </a:rPr>
              <a:t>Glyphosate!!</a:t>
            </a:r>
            <a:endParaRPr lang="en-US" i="1" dirty="0">
              <a:solidFill>
                <a:srgbClr val="FF0000"/>
              </a:solidFill>
            </a:endParaRPr>
          </a:p>
        </p:txBody>
      </p:sp>
      <p:sp>
        <p:nvSpPr>
          <p:cNvPr id="3" name="Content Placeholder 2"/>
          <p:cNvSpPr>
            <a:spLocks noGrp="1"/>
          </p:cNvSpPr>
          <p:nvPr>
            <p:ph idx="1"/>
          </p:nvPr>
        </p:nvSpPr>
        <p:spPr>
          <a:xfrm>
            <a:off x="285072" y="1430859"/>
            <a:ext cx="8350932" cy="5291674"/>
          </a:xfrm>
          <a:ln>
            <a:noFill/>
          </a:ln>
        </p:spPr>
        <p:txBody>
          <a:bodyPr>
            <a:normAutofit fontScale="77500" lnSpcReduction="20000"/>
          </a:bodyPr>
          <a:lstStyle/>
          <a:p>
            <a:r>
              <a:rPr lang="en-US" dirty="0" smtClean="0">
                <a:solidFill>
                  <a:srgbClr val="FFFFFF"/>
                </a:solidFill>
              </a:rPr>
              <a:t>Glyphosate is now the #1 herbicide                                           in use in the U.S. and is increasingly                                      used  around the world</a:t>
            </a:r>
          </a:p>
          <a:p>
            <a:pPr lvl="1"/>
            <a:r>
              <a:rPr lang="en-US" dirty="0" smtClean="0">
                <a:solidFill>
                  <a:srgbClr val="FFFFFF"/>
                </a:solidFill>
              </a:rPr>
              <a:t>Developed and patented by Monsanto                                              in the 1970’s</a:t>
            </a:r>
          </a:p>
          <a:p>
            <a:pPr lvl="1"/>
            <a:endParaRPr lang="en-US" dirty="0" smtClean="0">
              <a:solidFill>
                <a:srgbClr val="FFFFFF"/>
              </a:solidFill>
            </a:endParaRPr>
          </a:p>
          <a:p>
            <a:pPr lvl="1"/>
            <a:endParaRPr lang="en-US" dirty="0" smtClean="0">
              <a:solidFill>
                <a:srgbClr val="FFFFFF"/>
              </a:solidFill>
            </a:endParaRPr>
          </a:p>
          <a:p>
            <a:pPr lvl="1"/>
            <a:endParaRPr lang="en-US" dirty="0" smtClean="0">
              <a:solidFill>
                <a:srgbClr val="FFFFFF"/>
              </a:solidFill>
            </a:endParaRPr>
          </a:p>
          <a:p>
            <a:pPr lvl="1"/>
            <a:r>
              <a:rPr lang="en-US" dirty="0" smtClean="0">
                <a:solidFill>
                  <a:srgbClr val="FFFFFF"/>
                </a:solidFill>
              </a:rPr>
              <a:t>Introduced into the US food chain in 1974</a:t>
            </a:r>
          </a:p>
          <a:p>
            <a:pPr lvl="1"/>
            <a:r>
              <a:rPr lang="en-US" dirty="0" smtClean="0">
                <a:solidFill>
                  <a:srgbClr val="FFFFFF"/>
                </a:solidFill>
              </a:rPr>
              <a:t>Came out from under patent in 2000</a:t>
            </a:r>
          </a:p>
          <a:p>
            <a:pPr lvl="1"/>
            <a:endParaRPr lang="en-US" dirty="0" smtClean="0">
              <a:solidFill>
                <a:srgbClr val="FFFFFF"/>
              </a:solidFill>
            </a:endParaRPr>
          </a:p>
          <a:p>
            <a:pPr lvl="1"/>
            <a:r>
              <a:rPr lang="en-US" dirty="0" smtClean="0">
                <a:solidFill>
                  <a:srgbClr val="FFFFFF"/>
                </a:solidFill>
              </a:rPr>
              <a:t>Inhibits an enzyme in the </a:t>
            </a:r>
            <a:r>
              <a:rPr lang="en-US" i="1" dirty="0" smtClean="0">
                <a:solidFill>
                  <a:srgbClr val="FFFFFF"/>
                </a:solidFill>
              </a:rPr>
              <a:t> </a:t>
            </a:r>
            <a:r>
              <a:rPr lang="en-US" i="1" dirty="0" err="1" smtClean="0">
                <a:solidFill>
                  <a:srgbClr val="FFFFFF"/>
                </a:solidFill>
              </a:rPr>
              <a:t>shikimate</a:t>
            </a:r>
            <a:r>
              <a:rPr lang="en-US" dirty="0" smtClean="0">
                <a:solidFill>
                  <a:srgbClr val="FFFFFF"/>
                </a:solidFill>
              </a:rPr>
              <a:t>                                              pathway involved in the synthesis of tyrosine, tryptophan                                                             and phenylalanine  (the three </a:t>
            </a:r>
            <a:r>
              <a:rPr lang="en-US" i="1" dirty="0" smtClean="0">
                <a:solidFill>
                  <a:srgbClr val="FFFFFF"/>
                </a:solidFill>
              </a:rPr>
              <a:t>aromatic amino acids</a:t>
            </a:r>
            <a:r>
              <a:rPr lang="en-US" dirty="0" smtClean="0">
                <a:solidFill>
                  <a:srgbClr val="FFFFFF"/>
                </a:solidFill>
              </a:rPr>
              <a:t>)</a:t>
            </a:r>
          </a:p>
          <a:p>
            <a:r>
              <a:rPr lang="en-US" dirty="0" smtClean="0">
                <a:solidFill>
                  <a:srgbClr val="FFFFFF"/>
                </a:solidFill>
              </a:rPr>
              <a:t>Huge expansion of GMO corn, soy, cotton and canola crops has led to sharp increases in the last two decades</a:t>
            </a:r>
          </a:p>
        </p:txBody>
      </p:sp>
      <p:pic>
        <p:nvPicPr>
          <p:cNvPr id="4" name="Content Placeholder 4" descr="glyphosate.png"/>
          <p:cNvPicPr>
            <a:picLocks noChangeAspect="1"/>
          </p:cNvPicPr>
          <p:nvPr/>
        </p:nvPicPr>
        <p:blipFill>
          <a:blip r:embed="rId4"/>
          <a:srcRect t="-14632" b="-14632"/>
          <a:stretch>
            <a:fillRect/>
          </a:stretch>
        </p:blipFill>
        <p:spPr>
          <a:xfrm>
            <a:off x="145720" y="-296042"/>
            <a:ext cx="3229439" cy="1776067"/>
          </a:xfrm>
          <a:prstGeom prst="rect">
            <a:avLst/>
          </a:prstGeom>
        </p:spPr>
      </p:pic>
    </p:spTree>
    <p:extLst>
      <p:ext uri="{BB962C8B-B14F-4D97-AF65-F5344CB8AC3E}">
        <p14:creationId xmlns:p14="http://schemas.microsoft.com/office/powerpoint/2010/main" val="9339696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25823</TotalTime>
  <Words>5686</Words>
  <Application>Microsoft Macintosh PowerPoint</Application>
  <PresentationFormat>On-screen Show (4:3)</PresentationFormat>
  <Paragraphs>525</Paragraphs>
  <Slides>84</Slides>
  <Notes>41</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Is Glyphosate the ‘Safe’ Chemical that’s Making Us All Sick?</vt:lpstr>
      <vt:lpstr>Download These Slides</vt:lpstr>
      <vt:lpstr>PowerPoint Presentation</vt:lpstr>
      <vt:lpstr>PowerPoint Presentation</vt:lpstr>
      <vt:lpstr>Outline</vt:lpstr>
      <vt:lpstr>PowerPoint Presentation</vt:lpstr>
      <vt:lpstr>Roundup and GMO Crops</vt:lpstr>
      <vt:lpstr>Roundup as a Desiccant/Ripener  just before Harvest</vt:lpstr>
      <vt:lpstr>Glyphosate!!</vt:lpstr>
      <vt:lpstr>Shikimate Pathway Disruption</vt:lpstr>
      <vt:lpstr>Glyphosate vs. Other Pesticides: Usage in the United States*</vt:lpstr>
      <vt:lpstr>Environmental Working Group Results*</vt:lpstr>
      <vt:lpstr>Some Foods Containing Glyphosate</vt:lpstr>
      <vt:lpstr> Paper Showing Strong Correlations between Glyphosate Usage  and Chronic Disease</vt:lpstr>
      <vt:lpstr>PowerPoint Presentation</vt:lpstr>
      <vt:lpstr>PowerPoint Presentation</vt:lpstr>
      <vt:lpstr>Quote from the Conclusion*</vt:lpstr>
      <vt:lpstr>PowerPoint Presentation</vt:lpstr>
      <vt:lpstr>List Compiled by Prof. Don Huber</vt:lpstr>
      <vt:lpstr>Decreasing IQ scores after 1975*</vt:lpstr>
      <vt:lpstr>Decreasing IQ scores after 1975*</vt:lpstr>
      <vt:lpstr>PowerPoint Presentation</vt:lpstr>
      <vt:lpstr>Glyphosate in Human Urine:             U.S. Southern California*</vt:lpstr>
      <vt:lpstr>Glyphosate reduces sperm motility and sperm count*</vt:lpstr>
      <vt:lpstr>Glyphosate Damages Second Generation*</vt:lpstr>
      <vt:lpstr>America’s Children are in Trouble!</vt:lpstr>
      <vt:lpstr>PowerPoint Presentation</vt:lpstr>
      <vt:lpstr>PowerPoint Presentation</vt:lpstr>
      <vt:lpstr>PowerPoint Presentation</vt:lpstr>
      <vt:lpstr>Dewayne “Lee” Johnson vs Monsanto: Glyphosate &amp; Non-Hodgkin’s Lymphoma*</vt:lpstr>
      <vt:lpstr>Details of the Lawsuit*</vt:lpstr>
      <vt:lpstr>PowerPoint Presentation</vt:lpstr>
      <vt:lpstr>PowerPoint Presentation</vt:lpstr>
      <vt:lpstr>PowerPoint Presentation</vt:lpstr>
      <vt:lpstr>Bayer Stock Prices</vt:lpstr>
      <vt:lpstr>Verdict Upheld in Higher Court: October 22, 2018</vt:lpstr>
      <vt:lpstr>Bayer to sell businesses, cut jobs  after Monsanto deal*</vt:lpstr>
      <vt:lpstr>“In vitro evaluation of genomic damage induced by glyphosate on human lymphocytes”*</vt:lpstr>
      <vt:lpstr>“In vitro evaluation of genomic damage induced by glyphosate on human lymphocytes”*</vt:lpstr>
      <vt:lpstr>PowerPoint Presentation</vt:lpstr>
      <vt:lpstr>PowerPoint Presentation</vt:lpstr>
      <vt:lpstr>Glyphosate and the Gut:  Pathogen Overgrowth</vt:lpstr>
      <vt:lpstr>PowerPoint Presentation</vt:lpstr>
      <vt:lpstr>PowerPoint Presentation</vt:lpstr>
      <vt:lpstr>Impaired Digestive Enzymes </vt:lpstr>
      <vt:lpstr>Celiac Disease, Glyphosate and Non Hodgkin’s Lymphoma</vt:lpstr>
      <vt:lpstr>Pathogen Overgrowth in Poultry Microbes Exposed to Glyphosate*</vt:lpstr>
      <vt:lpstr>Evidence linking autism to  Clostridia overgrowth*</vt:lpstr>
      <vt:lpstr>PowerPoint Presentation</vt:lpstr>
      <vt:lpstr>Recapitulation</vt:lpstr>
      <vt:lpstr>PowerPoint Presentation</vt:lpstr>
      <vt:lpstr>PowerPoint Presentation</vt:lpstr>
      <vt:lpstr>Tony Mitra: Canadian Activist</vt:lpstr>
      <vt:lpstr>Tony Mitra speaking to crowds of Indian Farmers and Villagers</vt:lpstr>
      <vt:lpstr>Local Activism*</vt:lpstr>
      <vt:lpstr>Local Activism*</vt:lpstr>
      <vt:lpstr>PowerPoint Presentation</vt:lpstr>
      <vt:lpstr>“Is Agriculture’s Use of Glyphosate Feeding Lake O’s Explosive Algae Blooms?”*</vt:lpstr>
      <vt:lpstr>Cyanobacteria Feed Red Tide Algae</vt:lpstr>
      <vt:lpstr>Test of Glyphosate Levels in  Florida Waterways*</vt:lpstr>
      <vt:lpstr>Concerns about Glyphosate and Citrus*</vt:lpstr>
      <vt:lpstr>Concerns about Glyphosate and Citrus*</vt:lpstr>
      <vt:lpstr>PowerPoint Presentation</vt:lpstr>
      <vt:lpstr>Prof. Don Huber on Bee Colony Collapse Syndrome*</vt:lpstr>
      <vt:lpstr>Successful Treatment Protocol for Bees*</vt:lpstr>
      <vt:lpstr>Glyphosate was found in 59% of Honey Samples*</vt:lpstr>
      <vt:lpstr>Superweeds Are Now a Huge Problem*</vt:lpstr>
      <vt:lpstr>Fixing the Soil*</vt:lpstr>
      <vt:lpstr>Solving Global Climate Change  through Agriculture*</vt:lpstr>
      <vt:lpstr>Regenerative Agriculture*</vt:lpstr>
      <vt:lpstr>Regenerative Agriculture*</vt:lpstr>
      <vt:lpstr>Dirt to Soil*</vt:lpstr>
      <vt:lpstr>Dirt to Soil*</vt:lpstr>
      <vt:lpstr>Small Organic Farms are the Answer</vt:lpstr>
      <vt:lpstr>PowerPoint Presentation</vt:lpstr>
      <vt:lpstr>Go Organic!*</vt:lpstr>
      <vt:lpstr>Eat Natural Probiotic Foods</vt:lpstr>
      <vt:lpstr>Some Important Nutrients</vt:lpstr>
      <vt:lpstr>Biochar, Bentonite and Zeolite to maintain healthy microbial distribution in poultry* </vt:lpstr>
      <vt:lpstr>Extracts from Common Plants Can Treat Glyphosate Poisoning*</vt:lpstr>
      <vt:lpstr>Making Bone Broth a Staple in Your Diet May Be the Key to Improving Your Health* </vt:lpstr>
      <vt:lpstr>Conclusions</vt:lpstr>
      <vt:lpstr>Conclusions</vt:lpstr>
      <vt:lpstr>PowerPoint Presentation</vt:lpstr>
    </vt:vector>
  </TitlesOfParts>
  <Company>MIT CSAIL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Agent Orange: Roundup Poisoning and an Epidemic of Auto-immune and Neurological Disease</dc:title>
  <dc:creator>Stephanie Seneff</dc:creator>
  <cp:lastModifiedBy>Stephanie Seneff</cp:lastModifiedBy>
  <cp:revision>198</cp:revision>
  <cp:lastPrinted>2018-11-30T01:08:01Z</cp:lastPrinted>
  <dcterms:created xsi:type="dcterms:W3CDTF">2018-07-26T18:45:41Z</dcterms:created>
  <dcterms:modified xsi:type="dcterms:W3CDTF">2018-11-30T13:01:02Z</dcterms:modified>
</cp:coreProperties>
</file>