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311" r:id="rId3"/>
    <p:sldId id="313" r:id="rId4"/>
    <p:sldId id="314" r:id="rId5"/>
    <p:sldId id="317" r:id="rId6"/>
    <p:sldId id="273" r:id="rId7"/>
    <p:sldId id="274" r:id="rId8"/>
    <p:sldId id="275" r:id="rId9"/>
    <p:sldId id="276" r:id="rId10"/>
    <p:sldId id="277" r:id="rId11"/>
    <p:sldId id="278" r:id="rId12"/>
    <p:sldId id="279" r:id="rId13"/>
    <p:sldId id="280" r:id="rId14"/>
    <p:sldId id="257" r:id="rId15"/>
    <p:sldId id="259" r:id="rId16"/>
    <p:sldId id="290" r:id="rId17"/>
    <p:sldId id="292" r:id="rId18"/>
    <p:sldId id="288" r:id="rId19"/>
    <p:sldId id="264" r:id="rId20"/>
    <p:sldId id="283" r:id="rId21"/>
    <p:sldId id="315" r:id="rId22"/>
    <p:sldId id="318" r:id="rId23"/>
    <p:sldId id="271" r:id="rId24"/>
    <p:sldId id="322" r:id="rId25"/>
    <p:sldId id="267" r:id="rId26"/>
    <p:sldId id="268" r:id="rId27"/>
    <p:sldId id="319" r:id="rId28"/>
    <p:sldId id="320" r:id="rId29"/>
    <p:sldId id="289" r:id="rId30"/>
    <p:sldId id="287" r:id="rId31"/>
    <p:sldId id="263" r:id="rId32"/>
    <p:sldId id="321" r:id="rId33"/>
    <p:sldId id="295" r:id="rId34"/>
    <p:sldId id="296" r:id="rId35"/>
    <p:sldId id="297" r:id="rId36"/>
    <p:sldId id="298" r:id="rId37"/>
    <p:sldId id="310" r:id="rId38"/>
    <p:sldId id="301" r:id="rId39"/>
    <p:sldId id="302" r:id="rId40"/>
    <p:sldId id="324" r:id="rId41"/>
    <p:sldId id="299" r:id="rId42"/>
    <p:sldId id="300" r:id="rId43"/>
    <p:sldId id="304" r:id="rId44"/>
    <p:sldId id="316" r:id="rId45"/>
    <p:sldId id="323" r:id="rId46"/>
    <p:sldId id="309" r:id="rId47"/>
    <p:sldId id="307" r:id="rId48"/>
    <p:sldId id="306" r:id="rId49"/>
    <p:sldId id="261" r:id="rId50"/>
    <p:sldId id="31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87480" autoAdjust="0"/>
  </p:normalViewPr>
  <p:slideViewPr>
    <p:cSldViewPr snapToGrid="0" snapToObjects="1">
      <p:cViewPr varScale="1">
        <p:scale>
          <a:sx n="80" d="100"/>
          <a:sy n="80" d="100"/>
        </p:scale>
        <p:origin x="-94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1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6DE1C-F3BD-AE46-AFBC-1A9E72A2B4AF}" type="datetimeFigureOut">
              <a:rPr lang="en-US" smtClean="0"/>
              <a:t>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F2E2A9-DBBE-4747-B082-E05647CF0CB3}" type="slidenum">
              <a:rPr lang="en-US" smtClean="0"/>
              <a:t>‹#›</a:t>
            </a:fld>
            <a:endParaRPr lang="en-US"/>
          </a:p>
        </p:txBody>
      </p:sp>
    </p:spTree>
    <p:extLst>
      <p:ext uri="{BB962C8B-B14F-4D97-AF65-F5344CB8AC3E}">
        <p14:creationId xmlns:p14="http://schemas.microsoft.com/office/powerpoint/2010/main" val="1034622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2A5EB-C685-7247-9B5B-4D8BCE7FB951}" type="datetimeFigureOut">
              <a:rPr lang="en-US" smtClean="0"/>
              <a:t>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47347-F11C-FA40-9219-1BD567D2E1DF}" type="slidenum">
              <a:rPr lang="en-US" smtClean="0"/>
              <a:t>‹#›</a:t>
            </a:fld>
            <a:endParaRPr lang="en-US"/>
          </a:p>
        </p:txBody>
      </p:sp>
    </p:spTree>
    <p:extLst>
      <p:ext uri="{BB962C8B-B14F-4D97-AF65-F5344CB8AC3E}">
        <p14:creationId xmlns:p14="http://schemas.microsoft.com/office/powerpoint/2010/main" val="2474875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Sulfate-reducing_bacteria" TargetMode="External"/><Relationship Id="rId4" Type="http://schemas.openxmlformats.org/officeDocument/2006/relationships/hyperlink" Target="https://en.wikipedia.org/wiki/Sulfur-reducing_bacteria" TargetMode="External"/><Relationship Id="rId5" Type="http://schemas.openxmlformats.org/officeDocument/2006/relationships/hyperlink" Target="https://en.wikipedia.org/wiki/Geobacter" TargetMode="External"/><Relationship Id="rId6" Type="http://schemas.openxmlformats.org/officeDocument/2006/relationships/hyperlink" Target="https://en.wikipedia.org/wiki/Opportunistic_infection" TargetMode="External"/><Relationship Id="rId7" Type="http://schemas.openxmlformats.org/officeDocument/2006/relationships/hyperlink" Target="https://en.wikipedia.org/wiki/Pathogen"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glyphosate_residues_in_honey_corn_soy_sauce_2014.pdf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 out of twenty eight (36%) soy sauce samples contained glyphosate at a concentration above the method LOQ (75 </a:t>
            </a:r>
            <a:r>
              <a:rPr lang="en-US" sz="1200" kern="1200" dirty="0" err="1" smtClean="0">
                <a:solidFill>
                  <a:schemeClr val="tx1"/>
                </a:solidFill>
                <a:effectLst/>
                <a:latin typeface="+mn-lt"/>
                <a:ea typeface="+mn-ea"/>
                <a:cs typeface="+mn-cs"/>
              </a:rPr>
              <a:t>ng</a:t>
            </a:r>
            <a:r>
              <a:rPr lang="en-US" sz="1200" kern="1200" dirty="0" smtClean="0">
                <a:solidFill>
                  <a:schemeClr val="tx1"/>
                </a:solidFill>
                <a:effectLst/>
                <a:latin typeface="+mn-lt"/>
                <a:ea typeface="+mn-ea"/>
                <a:cs typeface="+mn-cs"/>
              </a:rPr>
              <a:t>/mL) with a range between 88-564 </a:t>
            </a:r>
            <a:r>
              <a:rPr lang="en-US" sz="1200" kern="1200" dirty="0" err="1" smtClean="0">
                <a:solidFill>
                  <a:schemeClr val="tx1"/>
                </a:solidFill>
                <a:effectLst/>
                <a:latin typeface="+mn-lt"/>
                <a:ea typeface="+mn-ea"/>
                <a:cs typeface="+mn-cs"/>
              </a:rPr>
              <a:t>ng</a:t>
            </a:r>
            <a:r>
              <a:rPr lang="en-US" sz="1200" kern="1200" dirty="0" smtClean="0">
                <a:solidFill>
                  <a:schemeClr val="tx1"/>
                </a:solidFill>
                <a:effectLst/>
                <a:latin typeface="+mn-lt"/>
                <a:ea typeface="+mn-ea"/>
                <a:cs typeface="+mn-cs"/>
              </a:rPr>
              <a:t> /mL and a mean of 242 </a:t>
            </a:r>
            <a:r>
              <a:rPr lang="en-US" sz="1200" kern="1200" dirty="0" err="1" smtClean="0">
                <a:solidFill>
                  <a:schemeClr val="tx1"/>
                </a:solidFill>
                <a:effectLst/>
                <a:latin typeface="+mn-lt"/>
                <a:ea typeface="+mn-ea"/>
                <a:cs typeface="+mn-cs"/>
              </a:rPr>
              <a:t>ng</a:t>
            </a:r>
            <a:r>
              <a:rPr lang="en-US" sz="1200" kern="1200" dirty="0" smtClean="0">
                <a:solidFill>
                  <a:schemeClr val="tx1"/>
                </a:solidFill>
                <a:effectLst/>
                <a:latin typeface="+mn-lt"/>
                <a:ea typeface="+mn-ea"/>
                <a:cs typeface="+mn-cs"/>
              </a:rPr>
              <a:t> /mL </a:t>
            </a:r>
            <a:endParaRPr lang="en-US" dirty="0" smtClean="0"/>
          </a:p>
          <a:p>
            <a:endParaRPr lang="en-US" dirty="0"/>
          </a:p>
        </p:txBody>
      </p:sp>
      <p:sp>
        <p:nvSpPr>
          <p:cNvPr id="4" name="Slide Number Placeholder 3"/>
          <p:cNvSpPr>
            <a:spLocks noGrp="1"/>
          </p:cNvSpPr>
          <p:nvPr>
            <p:ph type="sldNum" sz="quarter" idx="10"/>
          </p:nvPr>
        </p:nvSpPr>
        <p:spPr/>
        <p:txBody>
          <a:bodyPr/>
          <a:lstStyle/>
          <a:p>
            <a:fld id="{3E72846C-6D50-084D-AF61-B664077B7A1E}" type="slidenum">
              <a:rPr lang="en-US" smtClean="0"/>
              <a:t>3</a:t>
            </a:fld>
            <a:endParaRPr lang="en-US"/>
          </a:p>
        </p:txBody>
      </p:sp>
    </p:spTree>
    <p:extLst>
      <p:ext uri="{BB962C8B-B14F-4D97-AF65-F5344CB8AC3E}">
        <p14:creationId xmlns:p14="http://schemas.microsoft.com/office/powerpoint/2010/main" val="378898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samantha/oxalates_in_autism.text</a:t>
            </a:r>
          </a:p>
          <a:p>
            <a:r>
              <a:rPr lang="is-IS" dirty="0" smtClean="0"/>
              <a:t>samantha/william_shaw_on_oxalates_autism.text</a:t>
            </a:r>
          </a:p>
          <a:p>
            <a:r>
              <a:rPr lang="en-US" dirty="0" smtClean="0"/>
              <a:t>http://</a:t>
            </a:r>
            <a:r>
              <a:rPr lang="en-US" dirty="0" err="1" smtClean="0"/>
              <a:t>www.westonaprice.org</a:t>
            </a:r>
            <a:r>
              <a:rPr lang="en-US" dirty="0" smtClean="0"/>
              <a:t>/health-topics/the-role-of-oxalates-in-autism-and-chronic-disorders/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a:t>
            </a:r>
            <a:r>
              <a:rPr lang="en-US" sz="1200" dirty="0" smtClean="0"/>
              <a:t>http://</a:t>
            </a:r>
            <a:r>
              <a:rPr lang="en-US" sz="1200" dirty="0" err="1" smtClean="0"/>
              <a:t>www.greatplainslaboratory.com</a:t>
            </a:r>
            <a:r>
              <a:rPr lang="en-US" sz="1200" dirty="0" smtClean="0"/>
              <a:t>/home/span/</a:t>
            </a:r>
            <a:r>
              <a:rPr lang="en-US" sz="1200" dirty="0" err="1" smtClean="0"/>
              <a:t>oxalates.asp</a:t>
            </a:r>
            <a:endParaRPr lang="en-US" sz="1200" dirty="0" smtClean="0"/>
          </a:p>
          <a:p>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“Oxalate crystals in the bone may crowd out the bone  marrow cells, leading to </a:t>
            </a:r>
            <a:r>
              <a:rPr lang="en-US" sz="1200" b="1" dirty="0" smtClean="0">
                <a:solidFill>
                  <a:srgbClr val="FF0000"/>
                </a:solidFill>
              </a:rPr>
              <a:t>anemia</a:t>
            </a:r>
            <a:r>
              <a:rPr lang="en-US" sz="1200" b="1" dirty="0" smtClean="0"/>
              <a:t> and immunosuppression”</a:t>
            </a:r>
            <a:r>
              <a:rPr lang="en-US" sz="1200" b="1" dirty="0" smtClean="0">
                <a:solidFill>
                  <a:srgbClr val="FF0000"/>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E3EC170-001F-0641-A9A4-825556536664}" type="slidenum">
              <a:rPr lang="en-US" smtClean="0"/>
              <a:t>25</a:t>
            </a:fld>
            <a:endParaRPr lang="en-US"/>
          </a:p>
        </p:txBody>
      </p:sp>
    </p:spTree>
    <p:extLst>
      <p:ext uri="{BB962C8B-B14F-4D97-AF65-F5344CB8AC3E}">
        <p14:creationId xmlns:p14="http://schemas.microsoft.com/office/powerpoint/2010/main" val="70720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book/autism/</a:t>
            </a:r>
            <a:r>
              <a:rPr lang="en-US" dirty="0" err="1" smtClean="0"/>
              <a:t>sulfate_oxalate_kidney_transport_Karen_Lyke.pdf</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Book/autism/oxalate/Tanner_2001_oxalate_decarboxylase_requires_manganese_glycine_dependencies.pdf</a:t>
            </a:r>
          </a:p>
          <a:p>
            <a:endParaRPr lang="en-US" dirty="0"/>
          </a:p>
        </p:txBody>
      </p:sp>
      <p:sp>
        <p:nvSpPr>
          <p:cNvPr id="4" name="Slide Number Placeholder 3"/>
          <p:cNvSpPr>
            <a:spLocks noGrp="1"/>
          </p:cNvSpPr>
          <p:nvPr>
            <p:ph type="sldNum" sz="quarter" idx="10"/>
          </p:nvPr>
        </p:nvSpPr>
        <p:spPr/>
        <p:txBody>
          <a:bodyPr/>
          <a:lstStyle/>
          <a:p>
            <a:fld id="{4D847347-F11C-FA40-9219-1BD567D2E1DF}" type="slidenum">
              <a:rPr lang="en-US" smtClean="0"/>
              <a:t>26</a:t>
            </a:fld>
            <a:endParaRPr lang="en-US"/>
          </a:p>
        </p:txBody>
      </p:sp>
    </p:spTree>
    <p:extLst>
      <p:ext uri="{BB962C8B-B14F-4D97-AF65-F5344CB8AC3E}">
        <p14:creationId xmlns:p14="http://schemas.microsoft.com/office/powerpoint/2010/main" val="286584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vitaminK</a:t>
            </a:r>
            <a:r>
              <a:rPr lang="en-US" dirty="0" smtClean="0"/>
              <a:t>/mice_no_heparan_sulfate_get_autism_2012.pdf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t>
            </a:r>
            <a:r>
              <a:rPr lang="cs-CZ" dirty="0" err="1" smtClean="0"/>
              <a:t>amantha</a:t>
            </a:r>
            <a:r>
              <a:rPr lang="cs-CZ" dirty="0" smtClean="0"/>
              <a:t>/</a:t>
            </a:r>
            <a:r>
              <a:rPr lang="cs-CZ" dirty="0" err="1" smtClean="0"/>
              <a:t>heparan_sulfate_knockout_mice_get_autism.pdf</a:t>
            </a:r>
            <a:endParaRPr lang="cs-CZ"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27</a:t>
            </a:fld>
            <a:endParaRPr lang="en-US"/>
          </a:p>
        </p:txBody>
      </p:sp>
    </p:spTree>
    <p:extLst>
      <p:ext uri="{BB962C8B-B14F-4D97-AF65-F5344CB8AC3E}">
        <p14:creationId xmlns:p14="http://schemas.microsoft.com/office/powerpoint/2010/main" val="31020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heparan_sulfate_deficiency_autism_postmortem_brain.pdf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28</a:t>
            </a:fld>
            <a:endParaRPr lang="en-US"/>
          </a:p>
        </p:txBody>
      </p:sp>
    </p:spTree>
    <p:extLst>
      <p:ext uri="{BB962C8B-B14F-4D97-AF65-F5344CB8AC3E}">
        <p14:creationId xmlns:p14="http://schemas.microsoft.com/office/powerpoint/2010/main" val="83020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847347-F11C-FA40-9219-1BD567D2E1DF}" type="slidenum">
              <a:rPr lang="en-US" smtClean="0"/>
              <a:t>30</a:t>
            </a:fld>
            <a:endParaRPr lang="en-US"/>
          </a:p>
        </p:txBody>
      </p:sp>
    </p:spTree>
    <p:extLst>
      <p:ext uri="{BB962C8B-B14F-4D97-AF65-F5344CB8AC3E}">
        <p14:creationId xmlns:p14="http://schemas.microsoft.com/office/powerpoint/2010/main" val="3008829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Diamine_oxidase_released_in_rats_by_heparan_sulfate.text</a:t>
            </a:r>
            <a:endParaRPr lang="en-US" dirty="0" smtClean="0"/>
          </a:p>
          <a:p>
            <a:r>
              <a:rPr lang="en-US" dirty="0" smtClean="0"/>
              <a:t>Treasures/</a:t>
            </a:r>
            <a:r>
              <a:rPr lang="en-US" dirty="0" err="1" smtClean="0"/>
              <a:t>DAGs_release_histamine_into_plasma.pdf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34</a:t>
            </a:fld>
            <a:endParaRPr lang="en-US"/>
          </a:p>
        </p:txBody>
      </p:sp>
    </p:spTree>
    <p:extLst>
      <p:ext uri="{BB962C8B-B14F-4D97-AF65-F5344CB8AC3E}">
        <p14:creationId xmlns:p14="http://schemas.microsoft.com/office/powerpoint/2010/main" val="96561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 </a:t>
            </a:r>
            <a:r>
              <a:rPr lang="en-US" sz="1200" kern="1200" dirty="0" smtClean="0">
                <a:solidFill>
                  <a:schemeClr val="tx1"/>
                </a:solidFill>
                <a:effectLst/>
                <a:latin typeface="+mn-lt"/>
                <a:ea typeface="+mn-ea"/>
                <a:cs typeface="+mn-cs"/>
              </a:rPr>
              <a:t>Summary of histamine-mediated symptoms. Adapted with permission from </a:t>
            </a:r>
            <a:r>
              <a:rPr lang="en-US" sz="1200" kern="1200" dirty="0" err="1" smtClean="0">
                <a:solidFill>
                  <a:schemeClr val="tx1"/>
                </a:solidFill>
                <a:effectLst/>
                <a:latin typeface="+mn-lt"/>
                <a:ea typeface="+mn-ea"/>
                <a:cs typeface="+mn-cs"/>
              </a:rPr>
              <a:t>Maintz</a:t>
            </a:r>
            <a:r>
              <a:rPr lang="en-US" sz="1200" kern="1200" dirty="0" smtClean="0">
                <a:solidFill>
                  <a:schemeClr val="tx1"/>
                </a:solidFill>
                <a:effectLst/>
                <a:latin typeface="+mn-lt"/>
                <a:ea typeface="+mn-ea"/>
                <a:cs typeface="+mn-cs"/>
              </a:rPr>
              <a:t> L et al. </a:t>
            </a:r>
            <a:r>
              <a:rPr lang="en-US" sz="1200" kern="1200" dirty="0" err="1" smtClean="0">
                <a:solidFill>
                  <a:schemeClr val="tx1"/>
                </a:solidFill>
                <a:effectLst/>
                <a:latin typeface="+mn-lt"/>
                <a:ea typeface="+mn-ea"/>
                <a:cs typeface="+mn-cs"/>
              </a:rPr>
              <a:t>Dtsch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Artzebl</a:t>
            </a:r>
            <a:r>
              <a:rPr lang="en-US" sz="1200" kern="1200" dirty="0" smtClean="0">
                <a:solidFill>
                  <a:schemeClr val="tx1"/>
                </a:solidFill>
                <a:effectLst/>
                <a:latin typeface="+mn-lt"/>
                <a:ea typeface="+mn-ea"/>
                <a:cs typeface="+mn-cs"/>
              </a:rPr>
              <a:t> 2006;103:A3477-83 </a:t>
            </a:r>
            <a:endParaRPr lang="en-US" dirty="0" smtClean="0"/>
          </a:p>
          <a:p>
            <a:r>
              <a:rPr lang="en-US" dirty="0" smtClean="0"/>
              <a:t>Treasures/histamine_intolerance_review_2007.pdf</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35</a:t>
            </a:fld>
            <a:endParaRPr lang="en-US"/>
          </a:p>
        </p:txBody>
      </p:sp>
    </p:spTree>
    <p:extLst>
      <p:ext uri="{BB962C8B-B14F-4D97-AF65-F5344CB8AC3E}">
        <p14:creationId xmlns:p14="http://schemas.microsoft.com/office/powerpoint/2010/main" val="247632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http://www.deficitdao.org/dao-deficiency/#.VRWYtWZGqDc</a:t>
            </a:r>
          </a:p>
          <a:p>
            <a:endParaRPr lang="hr-HR" dirty="0" smtClean="0"/>
          </a:p>
          <a:p>
            <a:r>
              <a:rPr lang="hr-HR" dirty="0" smtClean="0"/>
              <a:t>./DAO_deficiency.pdf</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36</a:t>
            </a:fld>
            <a:endParaRPr lang="en-US"/>
          </a:p>
        </p:txBody>
      </p:sp>
    </p:spTree>
    <p:extLst>
      <p:ext uri="{BB962C8B-B14F-4D97-AF65-F5344CB8AC3E}">
        <p14:creationId xmlns:p14="http://schemas.microsoft.com/office/powerpoint/2010/main" val="47582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Book/gut//</a:t>
            </a:r>
            <a:r>
              <a:rPr lang="en-US" dirty="0" err="1" smtClean="0"/>
              <a:t>Patreon_micrbiome_vaccine_links.text</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Deltaproteobacteria</a:t>
            </a:r>
            <a:r>
              <a:rPr lang="en-US" b="1" dirty="0" smtClean="0"/>
              <a:t>:</a:t>
            </a:r>
          </a:p>
          <a:p>
            <a:r>
              <a:rPr lang="mr-IN" dirty="0" smtClean="0"/>
              <a:t>…</a:t>
            </a:r>
            <a:r>
              <a:rPr lang="en-US" dirty="0" smtClean="0"/>
              <a:t>  contains most of the known </a:t>
            </a:r>
            <a:r>
              <a:rPr lang="en-US" dirty="0" smtClean="0">
                <a:hlinkClick r:id="rId3" tooltip="Sulfate-reducing bacteria"/>
              </a:rPr>
              <a:t>sulfate-</a:t>
            </a:r>
            <a:r>
              <a:rPr lang="en-US" dirty="0" smtClean="0"/>
              <a:t> (</a:t>
            </a:r>
            <a:r>
              <a:rPr lang="en-US" i="1" dirty="0" err="1" smtClean="0"/>
              <a:t>Desulfovibrio</a:t>
            </a:r>
            <a:r>
              <a:rPr lang="en-US" dirty="0" smtClean="0"/>
              <a:t>, </a:t>
            </a:r>
            <a:r>
              <a:rPr lang="en-US" i="1" dirty="0" err="1" smtClean="0"/>
              <a:t>Desulfobacter</a:t>
            </a:r>
            <a:r>
              <a:rPr lang="en-US" dirty="0" smtClean="0"/>
              <a:t>, </a:t>
            </a:r>
            <a:r>
              <a:rPr lang="en-US" i="1" dirty="0" err="1" smtClean="0"/>
              <a:t>Desulfococcus</a:t>
            </a:r>
            <a:r>
              <a:rPr lang="en-US" dirty="0" smtClean="0"/>
              <a:t>, </a:t>
            </a:r>
            <a:r>
              <a:rPr lang="en-US" i="1" dirty="0" err="1" smtClean="0"/>
              <a:t>Desulfonema</a:t>
            </a:r>
            <a:r>
              <a:rPr lang="en-US" dirty="0" smtClean="0"/>
              <a:t>, etc.) and </a:t>
            </a:r>
            <a:r>
              <a:rPr lang="en-US" dirty="0" smtClean="0">
                <a:hlinkClick r:id="rId4" tooltip="Sulfur-reducing bacteria"/>
              </a:rPr>
              <a:t>sulfur-reducing bacteria</a:t>
            </a:r>
            <a:r>
              <a:rPr lang="en-US" dirty="0" smtClean="0"/>
              <a:t> (e.g. </a:t>
            </a:r>
            <a:r>
              <a:rPr lang="en-US" i="1" dirty="0" err="1" smtClean="0"/>
              <a:t>Desulfuromonas</a:t>
            </a:r>
            <a:r>
              <a:rPr lang="en-US" dirty="0" smtClean="0"/>
              <a:t> spp.) alongside several other anaerobic bacteria with different physiology (e.g. ferric iron-reducing </a:t>
            </a:r>
            <a:r>
              <a:rPr lang="en-US" i="1" dirty="0" smtClean="0">
                <a:hlinkClick r:id="rId5" tooltip="Geobacter"/>
              </a:rPr>
              <a:t>Geobacter</a:t>
            </a:r>
            <a:r>
              <a:rPr lang="en-US" dirty="0" smtClean="0"/>
              <a:t> spp. </a:t>
            </a:r>
          </a:p>
          <a:p>
            <a:endParaRPr lang="en-US" dirty="0" smtClean="0"/>
          </a:p>
          <a:p>
            <a:r>
              <a:rPr lang="en-US" dirty="0" smtClean="0"/>
              <a:t>Some members of the genus </a:t>
            </a:r>
            <a:r>
              <a:rPr lang="en-US" i="1" dirty="0" err="1" smtClean="0"/>
              <a:t>Bacteroides</a:t>
            </a:r>
            <a:r>
              <a:rPr lang="en-US" smtClean="0"/>
              <a:t> are </a:t>
            </a:r>
            <a:r>
              <a:rPr lang="en-US" smtClean="0">
                <a:hlinkClick r:id="rId6" tooltip="Opportunistic infection"/>
              </a:rPr>
              <a:t>opportunistic</a:t>
            </a:r>
            <a:r>
              <a:rPr lang="en-US" smtClean="0"/>
              <a:t> </a:t>
            </a:r>
            <a:r>
              <a:rPr lang="en-US" smtClean="0">
                <a:hlinkClick r:id="rId7" tooltip="Pathogen"/>
              </a:rPr>
              <a:t>pathogens</a:t>
            </a:r>
            <a:r>
              <a:rPr lang="en-US" smtClean="0"/>
              <a:t>. </a:t>
            </a:r>
            <a:endParaRPr lang="en-US" dirty="0"/>
          </a:p>
        </p:txBody>
      </p:sp>
      <p:sp>
        <p:nvSpPr>
          <p:cNvPr id="4" name="Slide Number Placeholder 3"/>
          <p:cNvSpPr>
            <a:spLocks noGrp="1"/>
          </p:cNvSpPr>
          <p:nvPr>
            <p:ph type="sldNum" sz="quarter" idx="10"/>
          </p:nvPr>
        </p:nvSpPr>
        <p:spPr/>
        <p:txBody>
          <a:bodyPr/>
          <a:lstStyle/>
          <a:p>
            <a:fld id="{4D847347-F11C-FA40-9219-1BD567D2E1DF}" type="slidenum">
              <a:rPr lang="en-US" smtClean="0"/>
              <a:t>38</a:t>
            </a:fld>
            <a:endParaRPr lang="en-US"/>
          </a:p>
        </p:txBody>
      </p:sp>
    </p:spTree>
    <p:extLst>
      <p:ext uri="{BB962C8B-B14F-4D97-AF65-F5344CB8AC3E}">
        <p14:creationId xmlns:p14="http://schemas.microsoft.com/office/powerpoint/2010/main" val="54620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http://healthyeatingclub.com/info/books-phds/books/foodfacts/html/data/data5g.html</a:t>
            </a:r>
            <a:endParaRPr lang="en-US" dirty="0"/>
          </a:p>
        </p:txBody>
      </p:sp>
      <p:sp>
        <p:nvSpPr>
          <p:cNvPr id="4" name="Slide Number Placeholder 3"/>
          <p:cNvSpPr>
            <a:spLocks noGrp="1"/>
          </p:cNvSpPr>
          <p:nvPr>
            <p:ph type="sldNum" sz="quarter" idx="10"/>
          </p:nvPr>
        </p:nvSpPr>
        <p:spPr/>
        <p:txBody>
          <a:bodyPr/>
          <a:lstStyle/>
          <a:p>
            <a:fld id="{9C36F00C-15AF-8D46-8133-3BD028116FCC}"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a:t>
            </a:r>
            <a:r>
              <a:rPr lang="en-US" baseline="0" dirty="0" smtClean="0"/>
              <a:t> discharge diagnoses per 100,000</a:t>
            </a:r>
            <a:endParaRPr lang="en-US" dirty="0"/>
          </a:p>
        </p:txBody>
      </p:sp>
      <p:sp>
        <p:nvSpPr>
          <p:cNvPr id="4" name="Slide Number Placeholder 3"/>
          <p:cNvSpPr>
            <a:spLocks noGrp="1"/>
          </p:cNvSpPr>
          <p:nvPr>
            <p:ph type="sldNum" sz="quarter" idx="10"/>
          </p:nvPr>
        </p:nvSpPr>
        <p:spPr/>
        <p:txBody>
          <a:bodyPr/>
          <a:lstStyle/>
          <a:p>
            <a:fld id="{3E72846C-6D50-084D-AF61-B664077B7A1E}" type="slidenum">
              <a:rPr lang="en-US" smtClean="0"/>
              <a:t>4</a:t>
            </a:fld>
            <a:endParaRPr lang="en-US"/>
          </a:p>
        </p:txBody>
      </p:sp>
    </p:spTree>
    <p:extLst>
      <p:ext uri="{BB962C8B-B14F-4D97-AF65-F5344CB8AC3E}">
        <p14:creationId xmlns:p14="http://schemas.microsoft.com/office/powerpoint/2010/main" val="2275086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a:t>
            </a:r>
            <a:r>
              <a:rPr lang="en-US" dirty="0" err="1" smtClean="0"/>
              <a:t>Monika_cows_humic_acid_fulvic_acid_treat_glyphosate.pdf</a:t>
            </a:r>
            <a:endParaRPr lang="en-US" dirty="0" smtClean="0"/>
          </a:p>
          <a:p>
            <a:endParaRPr lang="en-US" dirty="0" smtClean="0"/>
          </a:p>
          <a:p>
            <a:r>
              <a:rPr lang="en-US" dirty="0" smtClean="0"/>
              <a:t>Activated charcoal</a:t>
            </a:r>
          </a:p>
          <a:p>
            <a:r>
              <a:rPr lang="it-IT" dirty="0" err="1" smtClean="0"/>
              <a:t>活性炭</a:t>
            </a:r>
            <a:endParaRPr lang="it-IT" dirty="0" smtClean="0"/>
          </a:p>
          <a:p>
            <a:endParaRPr lang="it-IT" dirty="0" smtClean="0"/>
          </a:p>
          <a:p>
            <a:r>
              <a:rPr lang="it-IT" dirty="0" err="1" smtClean="0"/>
              <a:t>clay</a:t>
            </a:r>
            <a:endParaRPr lang="it-IT" dirty="0" smtClean="0"/>
          </a:p>
          <a:p>
            <a:r>
              <a:rPr lang="hu-HU" dirty="0" smtClean="0"/>
              <a:t>粘土</a:t>
            </a:r>
          </a:p>
          <a:p>
            <a:r>
              <a:rPr lang="hu-HU" dirty="0" smtClean="0"/>
              <a:t>Niántǔ</a:t>
            </a:r>
          </a:p>
          <a:p>
            <a:endParaRPr lang="it-IT" dirty="0" smtClean="0"/>
          </a:p>
          <a:p>
            <a:r>
              <a:rPr lang="it-IT" dirty="0" err="1" smtClean="0"/>
              <a:t>Huóxìngtàn</a:t>
            </a:r>
            <a:endParaRPr lang="it-IT" dirty="0" smtClean="0"/>
          </a:p>
          <a:p>
            <a:endParaRPr lang="en-US" dirty="0"/>
          </a:p>
        </p:txBody>
      </p:sp>
      <p:sp>
        <p:nvSpPr>
          <p:cNvPr id="4" name="Slide Number Placeholder 3"/>
          <p:cNvSpPr>
            <a:spLocks noGrp="1"/>
          </p:cNvSpPr>
          <p:nvPr>
            <p:ph type="sldNum" sz="quarter" idx="10"/>
          </p:nvPr>
        </p:nvSpPr>
        <p:spPr/>
        <p:txBody>
          <a:bodyPr/>
          <a:lstStyle/>
          <a:p>
            <a:fld id="{FFA9FD83-2A2C-C84E-A67B-552E7E3C8930}" type="slidenum">
              <a:rPr lang="en-US" smtClean="0"/>
              <a:t>47</a:t>
            </a:fld>
            <a:endParaRPr lang="en-US"/>
          </a:p>
        </p:txBody>
      </p:sp>
    </p:spTree>
    <p:extLst>
      <p:ext uri="{BB962C8B-B14F-4D97-AF65-F5344CB8AC3E}">
        <p14:creationId xmlns:p14="http://schemas.microsoft.com/office/powerpoint/2010/main" val="311849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www.independentsciencenews.org</a:t>
            </a:r>
            <a:r>
              <a:rPr lang="en-US" dirty="0" smtClean="0"/>
              <a:t>/health/how-france-and-germany-are-ousting-glyphosate-in-a-search-for-healthy-soils-and-pesticide-free-crops/</a:t>
            </a:r>
          </a:p>
          <a:p>
            <a:endParaRPr lang="en-US" dirty="0" smtClean="0"/>
          </a:p>
          <a:p>
            <a:r>
              <a:rPr lang="en-US" dirty="0" smtClean="0"/>
              <a:t>The great news is that the recommendations include the use of cover crops, no or minimal tillage and other procedures that encourage healthy soils and discourage weeds and pathogens</a:t>
            </a:r>
            <a:endParaRPr lang="en-US" dirty="0"/>
          </a:p>
        </p:txBody>
      </p:sp>
      <p:sp>
        <p:nvSpPr>
          <p:cNvPr id="4" name="Slide Number Placeholder 3"/>
          <p:cNvSpPr>
            <a:spLocks noGrp="1"/>
          </p:cNvSpPr>
          <p:nvPr>
            <p:ph type="sldNum" sz="quarter" idx="10"/>
          </p:nvPr>
        </p:nvSpPr>
        <p:spPr/>
        <p:txBody>
          <a:bodyPr/>
          <a:lstStyle/>
          <a:p>
            <a:fld id="{4D847347-F11C-FA40-9219-1BD567D2E1DF}" type="slidenum">
              <a:rPr lang="en-US" smtClean="0"/>
              <a:t>49</a:t>
            </a:fld>
            <a:endParaRPr lang="en-US"/>
          </a:p>
        </p:txBody>
      </p:sp>
    </p:spTree>
    <p:extLst>
      <p:ext uri="{BB962C8B-B14F-4D97-AF65-F5344CB8AC3E}">
        <p14:creationId xmlns:p14="http://schemas.microsoft.com/office/powerpoint/2010/main" val="113242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Glyphosate/chemosphere_2017_glyphosate_histomorpholgical_changes_liver_guppies.pdf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Anthony/scleroderma/glycine_699_pivotal_for_motor_activity_skeletal_myosin.pdf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E79961-F8F5-B045-8ED4-FCF5EC8A4362}" type="slidenum">
              <a:rPr lang="en-US" smtClean="0"/>
              <a:t>14</a:t>
            </a:fld>
            <a:endParaRPr lang="en-US"/>
          </a:p>
        </p:txBody>
      </p:sp>
    </p:spTree>
    <p:extLst>
      <p:ext uri="{BB962C8B-B14F-4D97-AF65-F5344CB8AC3E}">
        <p14:creationId xmlns:p14="http://schemas.microsoft.com/office/powerpoint/2010/main" val="360717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sulfate_in_fetal_development.pdf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s-IS" dirty="0" smtClean="0"/>
              <a:t>2011 Aug;22(6):653-9.</a:t>
            </a:r>
            <a:endParaRPr lang="en-US" dirty="0" smtClean="0"/>
          </a:p>
          <a:p>
            <a:r>
              <a:rPr lang="en-US" sz="1200" kern="1200" dirty="0" smtClean="0">
                <a:solidFill>
                  <a:schemeClr val="tx1"/>
                </a:solidFill>
                <a:latin typeface="+mn-lt"/>
                <a:ea typeface="+mn-ea"/>
                <a:cs typeface="+mn-cs"/>
              </a:rPr>
              <a:t> Dawson PA. Sulfate in fetal development. </a:t>
            </a:r>
            <a:r>
              <a:rPr lang="en-US" sz="1200" kern="1200" dirty="0" err="1" smtClean="0">
                <a:solidFill>
                  <a:schemeClr val="tx1"/>
                </a:solidFill>
                <a:latin typeface="+mn-lt"/>
                <a:ea typeface="+mn-ea"/>
                <a:cs typeface="+mn-cs"/>
              </a:rPr>
              <a:t>Semin</a:t>
            </a:r>
            <a:r>
              <a:rPr lang="en-US" sz="1200" kern="1200" dirty="0" smtClean="0">
                <a:solidFill>
                  <a:schemeClr val="tx1"/>
                </a:solidFill>
                <a:latin typeface="+mn-lt"/>
                <a:ea typeface="+mn-ea"/>
                <a:cs typeface="+mn-cs"/>
              </a:rPr>
              <a:t> Cell Dev </a:t>
            </a:r>
            <a:r>
              <a:rPr lang="en-US" sz="1200" kern="1200" dirty="0" err="1" smtClean="0">
                <a:solidFill>
                  <a:schemeClr val="tx1"/>
                </a:solidFill>
                <a:latin typeface="+mn-lt"/>
                <a:ea typeface="+mn-ea"/>
                <a:cs typeface="+mn-cs"/>
              </a:rPr>
              <a:t>Biol</a:t>
            </a:r>
            <a:r>
              <a:rPr lang="en-US" sz="1200" kern="1200" dirty="0" smtClean="0">
                <a:solidFill>
                  <a:schemeClr val="tx1"/>
                </a:solidFill>
                <a:latin typeface="+mn-lt"/>
                <a:ea typeface="+mn-ea"/>
                <a:cs typeface="+mn-cs"/>
              </a:rPr>
              <a:t> (2011), doi:10.1016/j.semcdb.2011.03.004</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book/sulfate/</a:t>
            </a:r>
            <a:r>
              <a:rPr lang="en-US" dirty="0" err="1" smtClean="0"/>
              <a:t>sulfate_oxalate_kidney_transport_Karen_Lyke.pdf</a:t>
            </a:r>
            <a:r>
              <a:rPr lang="en-US" dirty="0" smtClean="0"/>
              <a:t>	</a:t>
            </a:r>
            <a:endParaRPr lang="en-US" dirty="0"/>
          </a:p>
        </p:txBody>
      </p:sp>
      <p:sp>
        <p:nvSpPr>
          <p:cNvPr id="4" name="Slide Number Placeholder 3"/>
          <p:cNvSpPr>
            <a:spLocks noGrp="1"/>
          </p:cNvSpPr>
          <p:nvPr>
            <p:ph type="sldNum" sz="quarter" idx="10"/>
          </p:nvPr>
        </p:nvSpPr>
        <p:spPr/>
        <p:txBody>
          <a:bodyPr/>
          <a:lstStyle/>
          <a:p>
            <a:fld id="{4D847347-F11C-FA40-9219-1BD567D2E1DF}" type="slidenum">
              <a:rPr lang="en-US" smtClean="0"/>
              <a:t>20</a:t>
            </a:fld>
            <a:endParaRPr lang="en-US"/>
          </a:p>
        </p:txBody>
      </p:sp>
    </p:spTree>
    <p:extLst>
      <p:ext uri="{BB962C8B-B14F-4D97-AF65-F5344CB8AC3E}">
        <p14:creationId xmlns:p14="http://schemas.microsoft.com/office/powerpoint/2010/main" val="286584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2016/Anthony/conserved_glycines_sulfotransferase_1994_WOW.pdf</a:t>
            </a:r>
          </a:p>
          <a:p>
            <a:r>
              <a:rPr lang="en-US" sz="1200" kern="1200" dirty="0" smtClean="0">
                <a:solidFill>
                  <a:schemeClr val="tx1"/>
                </a:solidFill>
                <a:latin typeface="+mn-lt"/>
                <a:ea typeface="+mn-ea"/>
                <a:cs typeface="+mn-cs"/>
              </a:rPr>
              <a:t>./G473D_mutation_sulfite_oxidase_destroys_it_2006.pdf </a:t>
            </a:r>
          </a:p>
          <a:p>
            <a:endParaRPr lang="en-US" dirty="0"/>
          </a:p>
        </p:txBody>
      </p:sp>
      <p:sp>
        <p:nvSpPr>
          <p:cNvPr id="4" name="Slide Number Placeholder 3"/>
          <p:cNvSpPr>
            <a:spLocks noGrp="1"/>
          </p:cNvSpPr>
          <p:nvPr>
            <p:ph type="sldNum" sz="quarter" idx="10"/>
          </p:nvPr>
        </p:nvSpPr>
        <p:spPr/>
        <p:txBody>
          <a:bodyPr/>
          <a:lstStyle/>
          <a:p>
            <a:fld id="{437AD2FC-C4B6-9043-AE73-5D1D90B3F850}" type="slidenum">
              <a:rPr lang="en-US" smtClean="0"/>
              <a:t>21</a:t>
            </a:fld>
            <a:endParaRPr lang="en-US"/>
          </a:p>
        </p:txBody>
      </p:sp>
    </p:spTree>
    <p:extLst>
      <p:ext uri="{BB962C8B-B14F-4D97-AF65-F5344CB8AC3E}">
        <p14:creationId xmlns:p14="http://schemas.microsoft.com/office/powerpoint/2010/main" val="261503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deSouza_glyphosate_suppresses_thyroid_stimulating_hormone_pituitary_2017.pdf</a:t>
            </a:r>
          </a:p>
          <a:p>
            <a:r>
              <a:rPr lang="en-US" sz="1200" kern="1200" dirty="0" smtClean="0">
                <a:solidFill>
                  <a:schemeClr val="tx1"/>
                </a:solidFill>
                <a:latin typeface="+mn-lt"/>
                <a:ea typeface="+mn-ea"/>
                <a:cs typeface="+mn-cs"/>
              </a:rPr>
              <a:t>BeechamSeneff2_2016.pdf</a:t>
            </a:r>
          </a:p>
          <a:p>
            <a:endParaRPr lang="en-US" dirty="0"/>
          </a:p>
        </p:txBody>
      </p:sp>
      <p:sp>
        <p:nvSpPr>
          <p:cNvPr id="4" name="Slide Number Placeholder 3"/>
          <p:cNvSpPr>
            <a:spLocks noGrp="1"/>
          </p:cNvSpPr>
          <p:nvPr>
            <p:ph type="sldNum" sz="quarter" idx="10"/>
          </p:nvPr>
        </p:nvSpPr>
        <p:spPr/>
        <p:txBody>
          <a:bodyPr/>
          <a:lstStyle/>
          <a:p>
            <a:fld id="{5E33427D-3DC6-2D44-8912-51851F417F05}" type="slidenum">
              <a:rPr lang="en-US" smtClean="0"/>
              <a:t>22</a:t>
            </a:fld>
            <a:endParaRPr lang="en-US"/>
          </a:p>
        </p:txBody>
      </p:sp>
    </p:spTree>
    <p:extLst>
      <p:ext uri="{BB962C8B-B14F-4D97-AF65-F5344CB8AC3E}">
        <p14:creationId xmlns:p14="http://schemas.microsoft.com/office/powerpoint/2010/main" val="3193263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serine_threonine_phosphatase_conserved_glycine_2009.pdf </a:t>
            </a:r>
            <a:endParaRPr lang="en-US" dirty="0"/>
          </a:p>
        </p:txBody>
      </p:sp>
      <p:sp>
        <p:nvSpPr>
          <p:cNvPr id="4" name="Slide Number Placeholder 3"/>
          <p:cNvSpPr>
            <a:spLocks noGrp="1"/>
          </p:cNvSpPr>
          <p:nvPr>
            <p:ph type="sldNum" sz="quarter" idx="10"/>
          </p:nvPr>
        </p:nvSpPr>
        <p:spPr/>
        <p:txBody>
          <a:bodyPr/>
          <a:lstStyle/>
          <a:p>
            <a:fld id="{5E33427D-3DC6-2D44-8912-51851F417F05}" type="slidenum">
              <a:rPr lang="en-US" smtClean="0"/>
              <a:t>23</a:t>
            </a:fld>
            <a:endParaRPr lang="en-US"/>
          </a:p>
        </p:txBody>
      </p:sp>
    </p:spTree>
    <p:extLst>
      <p:ext uri="{BB962C8B-B14F-4D97-AF65-F5344CB8AC3E}">
        <p14:creationId xmlns:p14="http://schemas.microsoft.com/office/powerpoint/2010/main" val="344273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Book/sulfate/./PCOS_and_autism_2018.pdf</a:t>
            </a:r>
          </a:p>
          <a:p>
            <a:r>
              <a:rPr lang="en-US" dirty="0" smtClean="0"/>
              <a:t>./PAPS_synthase_glycine_mutation_PCOS_WOW_2015.pdf</a:t>
            </a:r>
          </a:p>
          <a:p>
            <a:r>
              <a:rPr lang="en-US" dirty="0" smtClean="0"/>
              <a:t>101 different PAPS synthases all had glycine at 270</a:t>
            </a:r>
            <a:endParaRPr lang="en-US" dirty="0"/>
          </a:p>
        </p:txBody>
      </p:sp>
      <p:sp>
        <p:nvSpPr>
          <p:cNvPr id="4" name="Slide Number Placeholder 3"/>
          <p:cNvSpPr>
            <a:spLocks noGrp="1"/>
          </p:cNvSpPr>
          <p:nvPr>
            <p:ph type="sldNum" sz="quarter" idx="10"/>
          </p:nvPr>
        </p:nvSpPr>
        <p:spPr/>
        <p:txBody>
          <a:bodyPr/>
          <a:lstStyle/>
          <a:p>
            <a:fld id="{4D847347-F11C-FA40-9219-1BD567D2E1DF}" type="slidenum">
              <a:rPr lang="en-US" smtClean="0"/>
              <a:t>24</a:t>
            </a:fld>
            <a:endParaRPr lang="en-US"/>
          </a:p>
        </p:txBody>
      </p:sp>
    </p:spTree>
    <p:extLst>
      <p:ext uri="{BB962C8B-B14F-4D97-AF65-F5344CB8AC3E}">
        <p14:creationId xmlns:p14="http://schemas.microsoft.com/office/powerpoint/2010/main" val="132670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B6E9F-4EB9-554A-ADF1-C8978C2614F1}"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273871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B6E9F-4EB9-554A-ADF1-C8978C2614F1}"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417769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B6E9F-4EB9-554A-ADF1-C8978C2614F1}"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349135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B6E9F-4EB9-554A-ADF1-C8978C2614F1}"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271596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5B6E9F-4EB9-554A-ADF1-C8978C2614F1}" type="datetimeFigureOut">
              <a:rPr lang="en-US" smtClean="0"/>
              <a:t>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2894396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B6E9F-4EB9-554A-ADF1-C8978C2614F1}"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236099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B6E9F-4EB9-554A-ADF1-C8978C2614F1}" type="datetimeFigureOut">
              <a:rPr lang="en-US" smtClean="0"/>
              <a:t>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336364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B6E9F-4EB9-554A-ADF1-C8978C2614F1}" type="datetimeFigureOut">
              <a:rPr lang="en-US" smtClean="0"/>
              <a:t>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311193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B6E9F-4EB9-554A-ADF1-C8978C2614F1}" type="datetimeFigureOut">
              <a:rPr lang="en-US" smtClean="0"/>
              <a:t>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67103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B6E9F-4EB9-554A-ADF1-C8978C2614F1}"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347482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B6E9F-4EB9-554A-ADF1-C8978C2614F1}" type="datetimeFigureOut">
              <a:rPr lang="en-US" smtClean="0"/>
              <a:t>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437E9-66FE-164E-A943-2349AA2B1E11}" type="slidenum">
              <a:rPr lang="en-US" smtClean="0"/>
              <a:t>‹#›</a:t>
            </a:fld>
            <a:endParaRPr lang="en-US"/>
          </a:p>
        </p:txBody>
      </p:sp>
    </p:spTree>
    <p:extLst>
      <p:ext uri="{BB962C8B-B14F-4D97-AF65-F5344CB8AC3E}">
        <p14:creationId xmlns:p14="http://schemas.microsoft.com/office/powerpoint/2010/main" val="4233344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B6E9F-4EB9-554A-ADF1-C8978C2614F1}" type="datetimeFigureOut">
              <a:rPr lang="en-US" smtClean="0"/>
              <a:t>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437E9-66FE-164E-A943-2349AA2B1E11}" type="slidenum">
              <a:rPr lang="en-US" smtClean="0"/>
              <a:t>‹#›</a:t>
            </a:fld>
            <a:endParaRPr lang="en-US"/>
          </a:p>
        </p:txBody>
      </p:sp>
    </p:spTree>
    <p:extLst>
      <p:ext uri="{BB962C8B-B14F-4D97-AF65-F5344CB8AC3E}">
        <p14:creationId xmlns:p14="http://schemas.microsoft.com/office/powerpoint/2010/main" val="320962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1.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28.jpg"/><Relationship Id="rId6" Type="http://schemas.openxmlformats.org/officeDocument/2006/relationships/image" Target="../media/image29.jp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gif"/><Relationship Id="rId5" Type="http://schemas.openxmlformats.org/officeDocument/2006/relationships/image" Target="../media/image35.jpg"/><Relationship Id="rId6" Type="http://schemas.openxmlformats.org/officeDocument/2006/relationships/image" Target="../media/image36.png"/><Relationship Id="rId7"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 Id="rId3" Type="http://schemas.openxmlformats.org/officeDocument/2006/relationships/image" Target="../media/image41.jpg"/></Relationships>
</file>

<file path=ppt/slides/_rels/slide45.xml.rels><?xml version="1.0" encoding="UTF-8" standalone="yes"?>
<Relationships xmlns="http://schemas.openxmlformats.org/package/2006/relationships"><Relationship Id="rId11" Type="http://schemas.openxmlformats.org/officeDocument/2006/relationships/image" Target="../media/image50.jpeg"/><Relationship Id="rId12" Type="http://schemas.openxmlformats.org/officeDocument/2006/relationships/image" Target="../media/image51.jpeg"/><Relationship Id="rId13" Type="http://schemas.openxmlformats.org/officeDocument/2006/relationships/image" Target="../media/image52.jpeg"/><Relationship Id="rId14" Type="http://schemas.openxmlformats.org/officeDocument/2006/relationships/image" Target="../media/image53.jpeg"/><Relationship Id="rId15" Type="http://schemas.openxmlformats.org/officeDocument/2006/relationships/image" Target="../media/image54.jp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gif"/><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7.jpg"/><Relationship Id="rId5"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47.xml.rels><?xml version="1.0" encoding="UTF-8" standalone="yes"?>
<Relationships xmlns="http://schemas.openxmlformats.org/package/2006/relationships"><Relationship Id="rId3" Type="http://schemas.openxmlformats.org/officeDocument/2006/relationships/image" Target="../media/image59.jpg"/><Relationship Id="rId4" Type="http://schemas.openxmlformats.org/officeDocument/2006/relationships/image" Target="../media/image60.jpg"/><Relationship Id="rId5" Type="http://schemas.openxmlformats.org/officeDocument/2006/relationships/image" Target="../media/image61.jpg"/><Relationship Id="rId6"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14675"/>
            <a:ext cx="7772400" cy="1470025"/>
          </a:xfrm>
        </p:spPr>
        <p:txBody>
          <a:bodyPr>
            <a:normAutofit fontScale="90000"/>
          </a:bodyPr>
          <a:lstStyle/>
          <a:p>
            <a:r>
              <a:rPr lang="en-US" b="1" dirty="0"/>
              <a:t>Glyphosate as a Glycine Analogue</a:t>
            </a:r>
            <a:r>
              <a:rPr lang="en-US" b="1"/>
              <a:t>: </a:t>
            </a:r>
            <a:r>
              <a:rPr lang="en-US" b="1" smtClean="0"/>
              <a:t>Mechanisms </a:t>
            </a:r>
            <a:r>
              <a:rPr lang="en-US" b="1" dirty="0"/>
              <a:t>of Toxicity</a:t>
            </a:r>
          </a:p>
        </p:txBody>
      </p:sp>
      <p:sp>
        <p:nvSpPr>
          <p:cNvPr id="3" name="Subtitle 2"/>
          <p:cNvSpPr>
            <a:spLocks noGrp="1"/>
          </p:cNvSpPr>
          <p:nvPr>
            <p:ph type="subTitle" idx="1"/>
          </p:nvPr>
        </p:nvSpPr>
        <p:spPr>
          <a:xfrm>
            <a:off x="1371600" y="4584700"/>
            <a:ext cx="6400800" cy="1752600"/>
          </a:xfrm>
        </p:spPr>
        <p:txBody>
          <a:bodyPr>
            <a:normAutofit fontScale="85000" lnSpcReduction="20000"/>
          </a:bodyPr>
          <a:lstStyle/>
          <a:p>
            <a:r>
              <a:rPr lang="en-US" dirty="0" smtClean="0">
                <a:solidFill>
                  <a:schemeClr val="tx1"/>
                </a:solidFill>
              </a:rPr>
              <a:t>Stephanie Seneff</a:t>
            </a:r>
          </a:p>
          <a:p>
            <a:r>
              <a:rPr lang="en-US" dirty="0" smtClean="0">
                <a:solidFill>
                  <a:schemeClr val="tx1"/>
                </a:solidFill>
              </a:rPr>
              <a:t>MIT CSAIL</a:t>
            </a:r>
          </a:p>
          <a:p>
            <a:r>
              <a:rPr lang="en-US" dirty="0" smtClean="0">
                <a:solidFill>
                  <a:schemeClr val="tx1"/>
                </a:solidFill>
              </a:rPr>
              <a:t>TACA Workshop </a:t>
            </a:r>
          </a:p>
          <a:p>
            <a:r>
              <a:rPr lang="en-US" smtClean="0">
                <a:solidFill>
                  <a:schemeClr val="tx1"/>
                </a:solidFill>
              </a:rPr>
              <a:t>March </a:t>
            </a:r>
            <a:r>
              <a:rPr lang="en-US" smtClean="0">
                <a:solidFill>
                  <a:schemeClr val="tx1"/>
                </a:solidFill>
              </a:rPr>
              <a:t>22, </a:t>
            </a:r>
            <a:r>
              <a:rPr lang="en-US" dirty="0" smtClean="0">
                <a:solidFill>
                  <a:schemeClr val="tx1"/>
                </a:solidFill>
              </a:rPr>
              <a:t>2019</a:t>
            </a:r>
            <a:endParaRPr lang="en-US" dirty="0">
              <a:solidFill>
                <a:schemeClr val="tx1"/>
              </a:solidFill>
            </a:endParaRPr>
          </a:p>
        </p:txBody>
      </p:sp>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561" y="139009"/>
            <a:ext cx="5680814" cy="2975665"/>
          </a:xfrm>
          <a:prstGeom prst="rect">
            <a:avLst/>
          </a:prstGeom>
        </p:spPr>
      </p:pic>
    </p:spTree>
    <p:extLst>
      <p:ext uri="{BB962C8B-B14F-4D97-AF65-F5344CB8AC3E}">
        <p14:creationId xmlns:p14="http://schemas.microsoft.com/office/powerpoint/2010/main" val="4393727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
            <a:ext cx="8229600" cy="1143000"/>
          </a:xfrm>
        </p:spPr>
        <p:txBody>
          <a:bodyPr>
            <a:normAutofit fontScale="90000"/>
          </a:bodyPr>
          <a:lstStyle/>
          <a:p>
            <a:r>
              <a:rPr lang="en-US" b="1" dirty="0" smtClean="0"/>
              <a:t>Inhibition of EPSPS by glyphosate:</a:t>
            </a:r>
            <a:br>
              <a:rPr lang="en-US" b="1" dirty="0" smtClean="0"/>
            </a:br>
            <a:r>
              <a:rPr lang="en-US" b="1" dirty="0" smtClean="0"/>
              <a:t>Resistant E coli mutant</a:t>
            </a:r>
            <a:r>
              <a:rPr lang="en-US" b="1" dirty="0" smtClean="0">
                <a:solidFill>
                  <a:srgbClr val="FF0000"/>
                </a:solidFill>
              </a:rPr>
              <a:t>*</a:t>
            </a:r>
            <a:endParaRPr lang="en-US" b="1" dirty="0">
              <a:solidFill>
                <a:srgbClr val="FF0000"/>
              </a:solidFill>
            </a:endParaRPr>
          </a:p>
        </p:txBody>
      </p:sp>
      <p:pic>
        <p:nvPicPr>
          <p:cNvPr id="4" name="Content Placeholder 3" descr="EPSPS_inhibition_glyphosate.png"/>
          <p:cNvPicPr>
            <a:picLocks noGrp="1" noChangeAspect="1"/>
          </p:cNvPicPr>
          <p:nvPr>
            <p:ph idx="1"/>
          </p:nvPr>
        </p:nvPicPr>
        <p:blipFill>
          <a:blip r:embed="rId2">
            <a:extLst>
              <a:ext uri="{28A0092B-C50C-407E-A947-70E740481C1C}">
                <a14:useLocalDpi xmlns:a14="http://schemas.microsoft.com/office/drawing/2010/main" val="0"/>
              </a:ext>
            </a:extLst>
          </a:blip>
          <a:srcRect l="-16416" r="-16416"/>
          <a:stretch>
            <a:fillRect/>
          </a:stretch>
        </p:blipFill>
        <p:spPr>
          <a:xfrm>
            <a:off x="581444" y="1600200"/>
            <a:ext cx="8229600" cy="4525963"/>
          </a:xfrm>
        </p:spPr>
      </p:pic>
      <p:sp>
        <p:nvSpPr>
          <p:cNvPr id="5" name="TextBox 4"/>
          <p:cNvSpPr txBox="1"/>
          <p:nvPr/>
        </p:nvSpPr>
        <p:spPr>
          <a:xfrm>
            <a:off x="2800750" y="6304031"/>
            <a:ext cx="5978269" cy="400110"/>
          </a:xfrm>
          <a:prstGeom prst="rect">
            <a:avLst/>
          </a:prstGeom>
          <a:noFill/>
        </p:spPr>
        <p:txBody>
          <a:bodyPr wrap="none" rtlCol="0">
            <a:spAutoFit/>
          </a:bodyPr>
          <a:lstStyle/>
          <a:p>
            <a:r>
              <a:rPr lang="en-US" sz="2000" dirty="0" smtClean="0">
                <a:solidFill>
                  <a:srgbClr val="FF0000"/>
                </a:solidFill>
              </a:rPr>
              <a:t>*</a:t>
            </a:r>
            <a:r>
              <a:rPr lang="en-US" sz="2000" dirty="0" smtClean="0"/>
              <a:t>Figure 3, S </a:t>
            </a:r>
            <a:r>
              <a:rPr lang="en-US" sz="2000" dirty="0" err="1" smtClean="0"/>
              <a:t>Eschenburg</a:t>
            </a:r>
            <a:r>
              <a:rPr lang="en-US" sz="2000" dirty="0" smtClean="0"/>
              <a:t> et al. </a:t>
            </a:r>
            <a:r>
              <a:rPr lang="en-US" sz="2000" dirty="0" err="1" smtClean="0"/>
              <a:t>Planta</a:t>
            </a:r>
            <a:r>
              <a:rPr lang="en-US" sz="2000" dirty="0" smtClean="0"/>
              <a:t> 2002;216:129-135.</a:t>
            </a:r>
            <a:endParaRPr lang="en-US" sz="2000" dirty="0"/>
          </a:p>
        </p:txBody>
      </p:sp>
      <p:grpSp>
        <p:nvGrpSpPr>
          <p:cNvPr id="11" name="Group 10"/>
          <p:cNvGrpSpPr/>
          <p:nvPr/>
        </p:nvGrpSpPr>
        <p:grpSpPr>
          <a:xfrm>
            <a:off x="2800750" y="3120097"/>
            <a:ext cx="2044760" cy="1867024"/>
            <a:chOff x="2800750" y="3120097"/>
            <a:chExt cx="2044760" cy="1867024"/>
          </a:xfrm>
        </p:grpSpPr>
        <p:sp>
          <p:nvSpPr>
            <p:cNvPr id="8" name="TextBox 7"/>
            <p:cNvSpPr txBox="1"/>
            <p:nvPr/>
          </p:nvSpPr>
          <p:spPr>
            <a:xfrm>
              <a:off x="2800750" y="4156124"/>
              <a:ext cx="2044760" cy="830997"/>
            </a:xfrm>
            <a:prstGeom prst="rect">
              <a:avLst/>
            </a:prstGeom>
            <a:noFill/>
          </p:spPr>
          <p:txBody>
            <a:bodyPr wrap="square" rtlCol="0">
              <a:spAutoFit/>
            </a:bodyPr>
            <a:lstStyle/>
            <a:p>
              <a:r>
                <a:rPr lang="en-US" sz="2400" dirty="0" smtClean="0"/>
                <a:t>Wild type  with glycine 96</a:t>
              </a:r>
              <a:endParaRPr lang="en-US" sz="2400" dirty="0"/>
            </a:p>
          </p:txBody>
        </p:sp>
        <p:sp>
          <p:nvSpPr>
            <p:cNvPr id="9" name="Freeform 8"/>
            <p:cNvSpPr/>
            <p:nvPr/>
          </p:nvSpPr>
          <p:spPr>
            <a:xfrm>
              <a:off x="3295120" y="3120097"/>
              <a:ext cx="349365" cy="1104459"/>
            </a:xfrm>
            <a:custGeom>
              <a:avLst/>
              <a:gdLst>
                <a:gd name="connsiteX0" fmla="*/ 73268 w 349365"/>
                <a:gd name="connsiteY0" fmla="*/ 1104459 h 1104459"/>
                <a:gd name="connsiteX1" fmla="*/ 18049 w 349365"/>
                <a:gd name="connsiteY1" fmla="*/ 386560 h 1104459"/>
                <a:gd name="connsiteX2" fmla="*/ 349365 w 349365"/>
                <a:gd name="connsiteY2" fmla="*/ 0 h 1104459"/>
              </a:gdLst>
              <a:ahLst/>
              <a:cxnLst>
                <a:cxn ang="0">
                  <a:pos x="connsiteX0" y="connsiteY0"/>
                </a:cxn>
                <a:cxn ang="0">
                  <a:pos x="connsiteX1" y="connsiteY1"/>
                </a:cxn>
                <a:cxn ang="0">
                  <a:pos x="connsiteX2" y="connsiteY2"/>
                </a:cxn>
              </a:cxnLst>
              <a:rect l="l" t="t" r="r" b="b"/>
              <a:pathLst>
                <a:path w="349365" h="1104459">
                  <a:moveTo>
                    <a:pt x="73268" y="1104459"/>
                  </a:moveTo>
                  <a:cubicBezTo>
                    <a:pt x="22650" y="837548"/>
                    <a:pt x="-27967" y="570637"/>
                    <a:pt x="18049" y="386560"/>
                  </a:cubicBezTo>
                  <a:cubicBezTo>
                    <a:pt x="64065" y="202483"/>
                    <a:pt x="349365" y="0"/>
                    <a:pt x="349365"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494338" y="1184701"/>
            <a:ext cx="3452422" cy="2532025"/>
            <a:chOff x="5494338" y="1184701"/>
            <a:chExt cx="3452422" cy="2532025"/>
          </a:xfrm>
        </p:grpSpPr>
        <p:sp>
          <p:nvSpPr>
            <p:cNvPr id="7" name="TextBox 6"/>
            <p:cNvSpPr txBox="1"/>
            <p:nvPr/>
          </p:nvSpPr>
          <p:spPr>
            <a:xfrm>
              <a:off x="5614610" y="1184701"/>
              <a:ext cx="3332150" cy="830997"/>
            </a:xfrm>
            <a:prstGeom prst="rect">
              <a:avLst/>
            </a:prstGeom>
            <a:noFill/>
          </p:spPr>
          <p:txBody>
            <a:bodyPr wrap="square" rtlCol="0">
              <a:spAutoFit/>
            </a:bodyPr>
            <a:lstStyle/>
            <a:p>
              <a:r>
                <a:rPr lang="en-US" sz="2400" dirty="0" smtClean="0"/>
                <a:t>Mutant with alanine substituted for glycine 96</a:t>
              </a:r>
              <a:endParaRPr lang="en-US" sz="2400" dirty="0"/>
            </a:p>
          </p:txBody>
        </p:sp>
        <p:sp>
          <p:nvSpPr>
            <p:cNvPr id="10" name="Freeform 9"/>
            <p:cNvSpPr/>
            <p:nvPr/>
          </p:nvSpPr>
          <p:spPr>
            <a:xfrm>
              <a:off x="5494338" y="2015638"/>
              <a:ext cx="2309802" cy="1701088"/>
            </a:xfrm>
            <a:custGeom>
              <a:avLst/>
              <a:gdLst>
                <a:gd name="connsiteX0" fmla="*/ 2029316 w 2309802"/>
                <a:gd name="connsiteY0" fmla="*/ 0 h 1701088"/>
                <a:gd name="connsiteX1" fmla="*/ 2194974 w 2309802"/>
                <a:gd name="connsiteY1" fmla="*/ 1325350 h 1701088"/>
                <a:gd name="connsiteX2" fmla="*/ 524585 w 2309802"/>
                <a:gd name="connsiteY2" fmla="*/ 1670494 h 1701088"/>
                <a:gd name="connsiteX3" fmla="*/ 0 w 2309802"/>
                <a:gd name="connsiteY3" fmla="*/ 704092 h 1701088"/>
              </a:gdLst>
              <a:ahLst/>
              <a:cxnLst>
                <a:cxn ang="0">
                  <a:pos x="connsiteX0" y="connsiteY0"/>
                </a:cxn>
                <a:cxn ang="0">
                  <a:pos x="connsiteX1" y="connsiteY1"/>
                </a:cxn>
                <a:cxn ang="0">
                  <a:pos x="connsiteX2" y="connsiteY2"/>
                </a:cxn>
                <a:cxn ang="0">
                  <a:pos x="connsiteX3" y="connsiteY3"/>
                </a:cxn>
              </a:cxnLst>
              <a:rect l="l" t="t" r="r" b="b"/>
              <a:pathLst>
                <a:path w="2309802" h="1701088">
                  <a:moveTo>
                    <a:pt x="2029316" y="0"/>
                  </a:moveTo>
                  <a:cubicBezTo>
                    <a:pt x="2237539" y="523467"/>
                    <a:pt x="2445763" y="1046934"/>
                    <a:pt x="2194974" y="1325350"/>
                  </a:cubicBezTo>
                  <a:cubicBezTo>
                    <a:pt x="1944185" y="1603766"/>
                    <a:pt x="890414" y="1774037"/>
                    <a:pt x="524585" y="1670494"/>
                  </a:cubicBezTo>
                  <a:cubicBezTo>
                    <a:pt x="158756" y="1566951"/>
                    <a:pt x="0" y="704092"/>
                    <a:pt x="0" y="704092"/>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6396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Only Glyphosate Works!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2135" y="4660706"/>
            <a:ext cx="8701139" cy="1292680"/>
          </a:xfrm>
        </p:spPr>
        <p:txBody>
          <a:bodyPr>
            <a:normAutofit fontScale="92500" lnSpcReduction="10000"/>
          </a:bodyPr>
          <a:lstStyle/>
          <a:p>
            <a:pPr marL="0" indent="0">
              <a:buNone/>
            </a:pPr>
            <a:r>
              <a:rPr lang="en-US" sz="2800" b="1" dirty="0" smtClean="0"/>
              <a:t>Hypothesis: </a:t>
            </a:r>
          </a:p>
          <a:p>
            <a:pPr marL="0" indent="0">
              <a:buNone/>
            </a:pPr>
            <a:r>
              <a:rPr lang="en-US" sz="2800" dirty="0" smtClean="0"/>
              <a:t>These other molecules failed to work as an amino acid analogue of glycine, because they were not amino acids.</a:t>
            </a:r>
            <a:endParaRPr lang="en-US" sz="2800" dirty="0"/>
          </a:p>
        </p:txBody>
      </p:sp>
      <p:sp>
        <p:nvSpPr>
          <p:cNvPr id="4" name="TextBox 3"/>
          <p:cNvSpPr txBox="1"/>
          <p:nvPr/>
        </p:nvSpPr>
        <p:spPr>
          <a:xfrm>
            <a:off x="669115" y="1417638"/>
            <a:ext cx="7922097" cy="3046988"/>
          </a:xfrm>
          <a:prstGeom prst="rect">
            <a:avLst/>
          </a:prstGeom>
          <a:solidFill>
            <a:srgbClr val="FFFA92"/>
          </a:solidFill>
          <a:ln>
            <a:solidFill>
              <a:schemeClr val="tx1"/>
            </a:solidFill>
          </a:ln>
        </p:spPr>
        <p:txBody>
          <a:bodyPr wrap="square" rtlCol="0">
            <a:spAutoFit/>
          </a:bodyPr>
          <a:lstStyle/>
          <a:p>
            <a:pPr algn="ctr"/>
            <a:r>
              <a:rPr lang="en-US" sz="3200" dirty="0" smtClean="0"/>
              <a:t>“</a:t>
            </a:r>
            <a:r>
              <a:rPr lang="en-US" sz="3200" dirty="0"/>
              <a:t>More than 1,000 analogs of glyphosate have been produced and tested for inhibition of EPSP synthase, but minor structural alterations typically resulted in dramatically reduced potency, and no compound superior to glyphosate was identified.</a:t>
            </a:r>
            <a:r>
              <a:rPr lang="en-US" sz="3200" dirty="0" smtClean="0"/>
              <a:t>”</a:t>
            </a:r>
            <a:endParaRPr lang="en-US" sz="3200" dirty="0"/>
          </a:p>
        </p:txBody>
      </p:sp>
      <p:sp>
        <p:nvSpPr>
          <p:cNvPr id="5" name="TextBox 4"/>
          <p:cNvSpPr txBox="1"/>
          <p:nvPr/>
        </p:nvSpPr>
        <p:spPr>
          <a:xfrm>
            <a:off x="3528204" y="6330290"/>
            <a:ext cx="5405070" cy="400110"/>
          </a:xfrm>
          <a:prstGeom prst="rect">
            <a:avLst/>
          </a:prstGeom>
          <a:noFill/>
        </p:spPr>
        <p:txBody>
          <a:bodyPr wrap="none" rtlCol="0">
            <a:spAutoFit/>
          </a:bodyPr>
          <a:lstStyle/>
          <a:p>
            <a:r>
              <a:rPr lang="nb-NO" sz="2000" dirty="0">
                <a:solidFill>
                  <a:srgbClr val="FF0000"/>
                </a:solidFill>
              </a:rPr>
              <a:t>*</a:t>
            </a:r>
            <a:r>
              <a:rPr lang="nb-NO" sz="2000" dirty="0"/>
              <a:t>T Funke et al. PNAS 2006; 103(35): 13010-13015.</a:t>
            </a:r>
            <a:endParaRPr lang="en-US" sz="2000" dirty="0"/>
          </a:p>
        </p:txBody>
      </p:sp>
    </p:spTree>
    <p:extLst>
      <p:ext uri="{BB962C8B-B14F-4D97-AF65-F5344CB8AC3E}">
        <p14:creationId xmlns:p14="http://schemas.microsoft.com/office/powerpoint/2010/main" val="39134928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fi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630" y="547238"/>
            <a:ext cx="3485416" cy="2468557"/>
          </a:xfrm>
          <a:prstGeom prst="rect">
            <a:avLst/>
          </a:prstGeom>
        </p:spPr>
      </p:pic>
      <p:sp>
        <p:nvSpPr>
          <p:cNvPr id="2" name="Title 1"/>
          <p:cNvSpPr>
            <a:spLocks noGrp="1"/>
          </p:cNvSpPr>
          <p:nvPr>
            <p:ph type="title"/>
          </p:nvPr>
        </p:nvSpPr>
        <p:spPr>
          <a:xfrm>
            <a:off x="457200" y="-219064"/>
            <a:ext cx="8229600" cy="1143000"/>
          </a:xfrm>
        </p:spPr>
        <p:txBody>
          <a:bodyPr>
            <a:normAutofit fontScale="90000"/>
          </a:bodyPr>
          <a:lstStyle/>
          <a:p>
            <a:r>
              <a:rPr lang="en-US" b="1" dirty="0" smtClean="0"/>
              <a:t>Quote from Monsanto Study (1989)</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3824913"/>
            <a:ext cx="8229600" cy="2511954"/>
          </a:xfrm>
        </p:spPr>
        <p:txBody>
          <a:bodyPr>
            <a:normAutofit lnSpcReduction="10000"/>
          </a:bodyPr>
          <a:lstStyle/>
          <a:p>
            <a:pPr marL="0" indent="0">
              <a:buNone/>
            </a:pPr>
            <a:r>
              <a:rPr lang="en-US" dirty="0"/>
              <a:t>"Proteinase K hydrolyses proteins to amino acids and small </a:t>
            </a:r>
            <a:r>
              <a:rPr lang="en-US" dirty="0" err="1"/>
              <a:t>oligopeptides</a:t>
            </a:r>
            <a:r>
              <a:rPr lang="en-US" dirty="0"/>
              <a:t>, suggesting that a significant portion of the 14C activity residing in the bluegill sunfish tissue was tightly associated with </a:t>
            </a:r>
            <a:r>
              <a:rPr lang="en-US" dirty="0" smtClean="0"/>
              <a:t>or </a:t>
            </a:r>
            <a:r>
              <a:rPr lang="en-US" i="1" dirty="0">
                <a:solidFill>
                  <a:srgbClr val="FF0000"/>
                </a:solidFill>
              </a:rPr>
              <a:t>incorporated </a:t>
            </a:r>
            <a:r>
              <a:rPr lang="en-US" i="1" dirty="0" smtClean="0">
                <a:solidFill>
                  <a:srgbClr val="FF0000"/>
                </a:solidFill>
              </a:rPr>
              <a:t>into </a:t>
            </a:r>
            <a:r>
              <a:rPr lang="en-US" dirty="0"/>
              <a:t>protein</a:t>
            </a:r>
            <a:r>
              <a:rPr lang="en-US" dirty="0" smtClean="0"/>
              <a:t>.” </a:t>
            </a:r>
            <a:endParaRPr lang="en-US" dirty="0"/>
          </a:p>
        </p:txBody>
      </p:sp>
      <p:sp>
        <p:nvSpPr>
          <p:cNvPr id="4" name="Content Placeholder 2"/>
          <p:cNvSpPr txBox="1">
            <a:spLocks/>
          </p:cNvSpPr>
          <p:nvPr/>
        </p:nvSpPr>
        <p:spPr>
          <a:xfrm>
            <a:off x="0" y="923937"/>
            <a:ext cx="6486608" cy="27549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Study exposed bluegill sunfish to carbon-14 radiolabelled glyphosate</a:t>
            </a:r>
          </a:p>
          <a:p>
            <a:r>
              <a:rPr lang="en-US" sz="2800" dirty="0" smtClean="0"/>
              <a:t>Measured radiolabel in tissues greatly exceeded measured glyphosate levels</a:t>
            </a:r>
          </a:p>
          <a:p>
            <a:r>
              <a:rPr lang="en-US" sz="2800" dirty="0" smtClean="0"/>
              <a:t>Proteolysis recovered more glyphosate</a:t>
            </a:r>
          </a:p>
          <a:p>
            <a:pPr lvl="1"/>
            <a:r>
              <a:rPr lang="en-US" sz="2400" dirty="0" smtClean="0"/>
              <a:t>20% yield </a:t>
            </a:r>
            <a:r>
              <a:rPr lang="en-US" sz="2400" dirty="0" smtClean="0">
                <a:sym typeface="Wingdings"/>
              </a:rPr>
              <a:t> 70% yield</a:t>
            </a:r>
            <a:endParaRPr lang="en-US" sz="2400" dirty="0" smtClean="0"/>
          </a:p>
          <a:p>
            <a:endParaRPr lang="en-US" sz="2800" dirty="0" smtClean="0"/>
          </a:p>
          <a:p>
            <a:endParaRPr lang="en-US" sz="2800" dirty="0"/>
          </a:p>
        </p:txBody>
      </p:sp>
      <p:sp>
        <p:nvSpPr>
          <p:cNvPr id="6" name="TextBox 5"/>
          <p:cNvSpPr txBox="1"/>
          <p:nvPr/>
        </p:nvSpPr>
        <p:spPr>
          <a:xfrm>
            <a:off x="1122810" y="6194950"/>
            <a:ext cx="7563990" cy="400110"/>
          </a:xfrm>
          <a:prstGeom prst="rect">
            <a:avLst/>
          </a:prstGeom>
          <a:noFill/>
        </p:spPr>
        <p:txBody>
          <a:bodyPr wrap="none" rtlCol="0">
            <a:spAutoFit/>
          </a:bodyPr>
          <a:lstStyle/>
          <a:p>
            <a:r>
              <a:rPr lang="en-US" sz="2000" dirty="0">
                <a:solidFill>
                  <a:srgbClr val="FF0000"/>
                </a:solidFill>
              </a:rPr>
              <a:t>*</a:t>
            </a:r>
            <a:r>
              <a:rPr lang="en-US" sz="2000" dirty="0"/>
              <a:t>WP Ridley and KA </a:t>
            </a:r>
            <a:r>
              <a:rPr lang="en-US" sz="2000" dirty="0" err="1"/>
              <a:t>Chott</a:t>
            </a:r>
            <a:r>
              <a:rPr lang="en-US" sz="2000" dirty="0"/>
              <a:t>.  Monsanto unpublished study. August, 1989.</a:t>
            </a:r>
          </a:p>
        </p:txBody>
      </p:sp>
    </p:spTree>
    <p:extLst>
      <p:ext uri="{BB962C8B-B14F-4D97-AF65-F5344CB8AC3E}">
        <p14:creationId xmlns:p14="http://schemas.microsoft.com/office/powerpoint/2010/main" val="13447631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Predicted Consequences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Neural tube defects</a:t>
            </a:r>
          </a:p>
          <a:p>
            <a:r>
              <a:rPr lang="en-US" dirty="0" smtClean="0"/>
              <a:t>Autism</a:t>
            </a:r>
          </a:p>
          <a:p>
            <a:r>
              <a:rPr lang="en-US" dirty="0" smtClean="0"/>
              <a:t>Impaired collagen </a:t>
            </a:r>
            <a:r>
              <a:rPr lang="en-US" dirty="0" smtClean="0">
                <a:sym typeface="Wingdings"/>
              </a:rPr>
              <a:t> osteoarthritis</a:t>
            </a:r>
            <a:endParaRPr lang="en-US" dirty="0" smtClean="0"/>
          </a:p>
          <a:p>
            <a:r>
              <a:rPr lang="en-US" dirty="0" err="1" smtClean="0"/>
              <a:t>Steatohepatitis</a:t>
            </a:r>
            <a:r>
              <a:rPr lang="en-US" dirty="0" smtClean="0"/>
              <a:t> (fatty liver disease)</a:t>
            </a:r>
          </a:p>
          <a:p>
            <a:r>
              <a:rPr lang="en-US" dirty="0" smtClean="0"/>
              <a:t>Obesity and adrenal insufficiency</a:t>
            </a:r>
          </a:p>
          <a:p>
            <a:r>
              <a:rPr lang="en-US" dirty="0" smtClean="0"/>
              <a:t>Hypothyroidism</a:t>
            </a:r>
          </a:p>
          <a:p>
            <a:r>
              <a:rPr lang="en-US" dirty="0" smtClean="0"/>
              <a:t>Impaired iron homeostasis and kidney failure</a:t>
            </a:r>
          </a:p>
          <a:p>
            <a:r>
              <a:rPr lang="en-US" dirty="0" smtClean="0"/>
              <a:t>Insulin resistance and diabetes </a:t>
            </a:r>
          </a:p>
          <a:p>
            <a:r>
              <a:rPr lang="en-US" dirty="0" smtClean="0"/>
              <a:t>Cancer </a:t>
            </a:r>
          </a:p>
          <a:p>
            <a:endParaRPr lang="en-US" dirty="0" smtClean="0"/>
          </a:p>
          <a:p>
            <a:endParaRPr lang="en-US" dirty="0"/>
          </a:p>
        </p:txBody>
      </p:sp>
      <p:sp>
        <p:nvSpPr>
          <p:cNvPr id="4" name="TextBox 3"/>
          <p:cNvSpPr txBox="1"/>
          <p:nvPr/>
        </p:nvSpPr>
        <p:spPr>
          <a:xfrm>
            <a:off x="275692" y="6399682"/>
            <a:ext cx="8868308" cy="400110"/>
          </a:xfrm>
          <a:prstGeom prst="rect">
            <a:avLst/>
          </a:prstGeom>
          <a:noFill/>
        </p:spPr>
        <p:txBody>
          <a:bodyPr wrap="none" rtlCol="0">
            <a:spAutoFit/>
          </a:bodyPr>
          <a:lstStyle/>
          <a:p>
            <a:r>
              <a:rPr lang="en-US" sz="2000" dirty="0">
                <a:solidFill>
                  <a:srgbClr val="FF0000"/>
                </a:solidFill>
              </a:rPr>
              <a:t>*</a:t>
            </a:r>
            <a:r>
              <a:rPr lang="en-US" sz="2000" dirty="0"/>
              <a:t>A. </a:t>
            </a:r>
            <a:r>
              <a:rPr lang="en-US" sz="2000" dirty="0" err="1"/>
              <a:t>Samsel</a:t>
            </a:r>
            <a:r>
              <a:rPr lang="en-US" sz="2000" dirty="0"/>
              <a:t> and  S. Seneff. Journal of Biological Physics and Chemistry 2016;16:9-46.</a:t>
            </a:r>
          </a:p>
        </p:txBody>
      </p:sp>
    </p:spTree>
    <p:extLst>
      <p:ext uri="{BB962C8B-B14F-4D97-AF65-F5344CB8AC3E}">
        <p14:creationId xmlns:p14="http://schemas.microsoft.com/office/powerpoint/2010/main" val="4468177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97"/>
            <a:ext cx="8229600" cy="1143000"/>
          </a:xfrm>
        </p:spPr>
        <p:txBody>
          <a:bodyPr/>
          <a:lstStyle/>
          <a:p>
            <a:r>
              <a:rPr lang="en-US" b="1" dirty="0" smtClean="0"/>
              <a:t>Myosin in the Gut</a:t>
            </a:r>
            <a:endParaRPr lang="en-US" b="1" dirty="0"/>
          </a:p>
        </p:txBody>
      </p:sp>
      <p:sp>
        <p:nvSpPr>
          <p:cNvPr id="3" name="Content Placeholder 2"/>
          <p:cNvSpPr>
            <a:spLocks noGrp="1"/>
          </p:cNvSpPr>
          <p:nvPr>
            <p:ph idx="1"/>
          </p:nvPr>
        </p:nvSpPr>
        <p:spPr>
          <a:xfrm>
            <a:off x="457200" y="718740"/>
            <a:ext cx="8452102" cy="4525963"/>
          </a:xfrm>
        </p:spPr>
        <p:txBody>
          <a:bodyPr>
            <a:normAutofit fontScale="92500"/>
          </a:bodyPr>
          <a:lstStyle/>
          <a:p>
            <a:pPr>
              <a:spcBef>
                <a:spcPts val="0"/>
              </a:spcBef>
            </a:pPr>
            <a:r>
              <a:rPr lang="en-US" dirty="0" smtClean="0"/>
              <a:t>Myosin is a motor protein found in high levels in skeletal muscles</a:t>
            </a:r>
          </a:p>
          <a:p>
            <a:pPr>
              <a:spcBef>
                <a:spcPts val="0"/>
              </a:spcBef>
            </a:pPr>
            <a:r>
              <a:rPr lang="en-US" dirty="0" smtClean="0"/>
              <a:t>Myosin is also essential for gut motility (peristalsis) and for release of bile acids into upper intestine</a:t>
            </a:r>
          </a:p>
          <a:p>
            <a:pPr>
              <a:spcBef>
                <a:spcPts val="0"/>
              </a:spcBef>
            </a:pPr>
            <a:r>
              <a:rPr lang="en-US" dirty="0" smtClean="0"/>
              <a:t>Myosin contains a highly conserved glycine at position 699</a:t>
            </a:r>
            <a:r>
              <a:rPr lang="en-US" dirty="0" smtClean="0">
                <a:solidFill>
                  <a:srgbClr val="FF0000"/>
                </a:solidFill>
              </a:rPr>
              <a:t>*</a:t>
            </a:r>
          </a:p>
          <a:p>
            <a:pPr lvl="1">
              <a:spcBef>
                <a:spcPts val="0"/>
              </a:spcBef>
            </a:pPr>
            <a:r>
              <a:rPr lang="en-US" dirty="0" smtClean="0"/>
              <a:t>If this is changed to alanine, the protein’s contractile ability is reduced to less than 1%.</a:t>
            </a:r>
          </a:p>
          <a:p>
            <a:pPr>
              <a:spcBef>
                <a:spcPts val="0"/>
              </a:spcBef>
            </a:pPr>
            <a:r>
              <a:rPr lang="en-US" dirty="0" smtClean="0"/>
              <a:t>Glyphosate has been shown  to suppress myosin</a:t>
            </a:r>
            <a:r>
              <a:rPr lang="en-US" dirty="0" smtClean="0">
                <a:solidFill>
                  <a:srgbClr val="FF0000"/>
                </a:solidFill>
              </a:rPr>
              <a:t>**</a:t>
            </a:r>
            <a:endParaRPr lang="en-US" dirty="0">
              <a:solidFill>
                <a:srgbClr val="FF0000"/>
              </a:solidFill>
            </a:endParaRPr>
          </a:p>
        </p:txBody>
      </p:sp>
      <p:sp>
        <p:nvSpPr>
          <p:cNvPr id="4" name="TextBox 3"/>
          <p:cNvSpPr txBox="1"/>
          <p:nvPr/>
        </p:nvSpPr>
        <p:spPr>
          <a:xfrm>
            <a:off x="2140513" y="5913685"/>
            <a:ext cx="7073796" cy="923330"/>
          </a:xfrm>
          <a:prstGeom prst="rect">
            <a:avLst/>
          </a:prstGeom>
          <a:noFill/>
        </p:spPr>
        <p:txBody>
          <a:bodyPr wrap="none" rtlCol="0">
            <a:spAutoFit/>
          </a:bodyPr>
          <a:lstStyle/>
          <a:p>
            <a:r>
              <a:rPr lang="en-US" dirty="0" smtClean="0">
                <a:solidFill>
                  <a:srgbClr val="FF0000"/>
                </a:solidFill>
              </a:rPr>
              <a:t>*</a:t>
            </a:r>
            <a:r>
              <a:rPr lang="en-US" dirty="0" smtClean="0"/>
              <a:t>F </a:t>
            </a:r>
            <a:r>
              <a:rPr lang="en-US" dirty="0" err="1"/>
              <a:t>Kinose</a:t>
            </a:r>
            <a:r>
              <a:rPr lang="en-US" dirty="0"/>
              <a:t> et al. The Journal of Cell Biology 1996;134(4): 895-909. </a:t>
            </a:r>
            <a:endParaRPr lang="en-US" dirty="0" smtClean="0"/>
          </a:p>
          <a:p>
            <a:r>
              <a:rPr lang="en-US" dirty="0" smtClean="0">
                <a:solidFill>
                  <a:srgbClr val="FF0000"/>
                </a:solidFill>
              </a:rPr>
              <a:t>**</a:t>
            </a:r>
            <a:r>
              <a:rPr lang="en-US" dirty="0" smtClean="0"/>
              <a:t>Ana </a:t>
            </a:r>
            <a:r>
              <a:rPr lang="en-US" dirty="0"/>
              <a:t>Paula </a:t>
            </a:r>
            <a:r>
              <a:rPr lang="en-US" dirty="0" err="1"/>
              <a:t>Rezende</a:t>
            </a:r>
            <a:r>
              <a:rPr lang="en-US" dirty="0"/>
              <a:t> dos Santos et al., Chemosphere 2017;168:933e943</a:t>
            </a:r>
            <a:r>
              <a:rPr lang="en-US" dirty="0" smtClean="0"/>
              <a:t>.</a:t>
            </a:r>
          </a:p>
          <a:p>
            <a:endParaRPr lang="en-US" dirty="0"/>
          </a:p>
        </p:txBody>
      </p:sp>
      <p:sp>
        <p:nvSpPr>
          <p:cNvPr id="5" name="Title 1"/>
          <p:cNvSpPr txBox="1">
            <a:spLocks/>
          </p:cNvSpPr>
          <p:nvPr/>
        </p:nvSpPr>
        <p:spPr>
          <a:xfrm>
            <a:off x="962401" y="4932949"/>
            <a:ext cx="7353082" cy="98013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SIBO (Small Intestinal Bacterial Overgrowth)        is associated with impaired peristalsis</a:t>
            </a:r>
            <a:r>
              <a:rPr lang="en-US" sz="2800" dirty="0" smtClean="0">
                <a:solidFill>
                  <a:srgbClr val="FF0000"/>
                </a:solidFill>
              </a:rPr>
              <a:t>***</a:t>
            </a:r>
            <a:endParaRPr lang="en-US" sz="2800" dirty="0" smtClean="0"/>
          </a:p>
        </p:txBody>
      </p:sp>
      <p:sp>
        <p:nvSpPr>
          <p:cNvPr id="6" name="TextBox 5"/>
          <p:cNvSpPr txBox="1"/>
          <p:nvPr/>
        </p:nvSpPr>
        <p:spPr>
          <a:xfrm>
            <a:off x="1537897" y="6501037"/>
            <a:ext cx="7611329" cy="400110"/>
          </a:xfrm>
          <a:prstGeom prst="rect">
            <a:avLst/>
          </a:prstGeom>
          <a:noFill/>
        </p:spPr>
        <p:txBody>
          <a:bodyPr wrap="none" rtlCol="0">
            <a:spAutoFit/>
          </a:bodyPr>
          <a:lstStyle/>
          <a:p>
            <a:r>
              <a:rPr lang="en-US" sz="2000" dirty="0" smtClean="0">
                <a:solidFill>
                  <a:srgbClr val="FF0000"/>
                </a:solidFill>
              </a:rPr>
              <a:t>***</a:t>
            </a:r>
            <a:r>
              <a:rPr lang="en-US" sz="2000" dirty="0" smtClean="0"/>
              <a:t>AC </a:t>
            </a:r>
            <a:r>
              <a:rPr lang="en-US" sz="2000" dirty="0" err="1"/>
              <a:t>Dukowicz</a:t>
            </a:r>
            <a:r>
              <a:rPr lang="en-US" sz="2000" dirty="0"/>
              <a:t> et al. </a:t>
            </a:r>
            <a:r>
              <a:rPr lang="en-US" sz="2000" dirty="0" err="1"/>
              <a:t>Gastroenterol</a:t>
            </a:r>
            <a:r>
              <a:rPr lang="en-US" sz="2000" dirty="0"/>
              <a:t> </a:t>
            </a:r>
            <a:r>
              <a:rPr lang="en-US" sz="2000" dirty="0" err="1"/>
              <a:t>Hepatol</a:t>
            </a:r>
            <a:r>
              <a:rPr lang="en-US" sz="2000" dirty="0"/>
              <a:t> (N Y) 2007; 3(2): 112-122.</a:t>
            </a:r>
          </a:p>
        </p:txBody>
      </p:sp>
    </p:spTree>
    <p:extLst>
      <p:ext uri="{BB962C8B-B14F-4D97-AF65-F5344CB8AC3E}">
        <p14:creationId xmlns:p14="http://schemas.microsoft.com/office/powerpoint/2010/main" val="2338740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8229600" cy="1143000"/>
          </a:xfrm>
        </p:spPr>
        <p:txBody>
          <a:bodyPr>
            <a:normAutofit fontScale="90000"/>
          </a:bodyPr>
          <a:lstStyle/>
          <a:p>
            <a:r>
              <a:rPr lang="en-US" b="1" dirty="0" smtClean="0"/>
              <a:t>Glyphosate Disrupts </a:t>
            </a:r>
            <a:br>
              <a:rPr lang="en-US" b="1" dirty="0" smtClean="0"/>
            </a:br>
            <a:r>
              <a:rPr lang="en-US" b="1" dirty="0" smtClean="0"/>
              <a:t>Cytochrome P450 (CYP) Enzymes</a:t>
            </a:r>
            <a:r>
              <a:rPr lang="en-US" b="1" dirty="0" smtClean="0">
                <a:solidFill>
                  <a:srgbClr val="FF0000"/>
                </a:solidFill>
              </a:rPr>
              <a:t>*</a:t>
            </a:r>
            <a:endParaRPr lang="en-US" b="1" dirty="0">
              <a:solidFill>
                <a:srgbClr val="FF0000"/>
              </a:solidFill>
            </a:endParaRPr>
          </a:p>
        </p:txBody>
      </p:sp>
      <p:pic>
        <p:nvPicPr>
          <p:cNvPr id="4" name="Content Placeholder 3" descr="CYPs_glycine.png"/>
          <p:cNvPicPr>
            <a:picLocks noGrp="1" noChangeAspect="1"/>
          </p:cNvPicPr>
          <p:nvPr>
            <p:ph idx="1"/>
          </p:nvPr>
        </p:nvPicPr>
        <p:blipFill>
          <a:blip r:embed="rId2">
            <a:extLst>
              <a:ext uri="{28A0092B-C50C-407E-A947-70E740481C1C}">
                <a14:useLocalDpi xmlns:a14="http://schemas.microsoft.com/office/drawing/2010/main" val="0"/>
              </a:ext>
            </a:extLst>
          </a:blip>
          <a:srcRect l="-31415" r="-31415"/>
          <a:stretch>
            <a:fillRect/>
          </a:stretch>
        </p:blipFill>
        <p:spPr>
          <a:xfrm>
            <a:off x="2573866" y="1226609"/>
            <a:ext cx="8229600" cy="4525963"/>
          </a:xfrm>
        </p:spPr>
      </p:pic>
      <p:sp>
        <p:nvSpPr>
          <p:cNvPr id="5" name="Content Placeholder 2"/>
          <p:cNvSpPr txBox="1">
            <a:spLocks/>
          </p:cNvSpPr>
          <p:nvPr/>
        </p:nvSpPr>
        <p:spPr>
          <a:xfrm>
            <a:off x="101600" y="1434574"/>
            <a:ext cx="4097867" cy="476673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Glyphosate has been shown to severely suppress CYP enzymes in rat liver</a:t>
            </a:r>
          </a:p>
          <a:p>
            <a:r>
              <a:rPr lang="en-US" dirty="0" smtClean="0"/>
              <a:t>CYP enzymes have a unique FXX</a:t>
            </a:r>
            <a:r>
              <a:rPr lang="en-US" dirty="0" smtClean="0">
                <a:solidFill>
                  <a:srgbClr val="FF0000"/>
                </a:solidFill>
              </a:rPr>
              <a:t>G</a:t>
            </a:r>
            <a:r>
              <a:rPr lang="en-US" dirty="0" smtClean="0"/>
              <a:t>XRXCX</a:t>
            </a:r>
            <a:r>
              <a:rPr lang="en-US" dirty="0" smtClean="0">
                <a:solidFill>
                  <a:srgbClr val="FF0000"/>
                </a:solidFill>
              </a:rPr>
              <a:t>G</a:t>
            </a:r>
            <a:r>
              <a:rPr lang="en-US" dirty="0" smtClean="0"/>
              <a:t> motif with two and sometimes three critical glycine residues</a:t>
            </a:r>
            <a:r>
              <a:rPr lang="en-US" dirty="0" smtClean="0">
                <a:solidFill>
                  <a:srgbClr val="FF0000"/>
                </a:solidFill>
              </a:rPr>
              <a:t>**   </a:t>
            </a:r>
            <a:endParaRPr lang="en-US" dirty="0">
              <a:solidFill>
                <a:srgbClr val="FF0000"/>
              </a:solidFill>
            </a:endParaRPr>
          </a:p>
        </p:txBody>
      </p:sp>
      <p:grpSp>
        <p:nvGrpSpPr>
          <p:cNvPr id="16" name="Group 15"/>
          <p:cNvGrpSpPr/>
          <p:nvPr/>
        </p:nvGrpSpPr>
        <p:grpSpPr>
          <a:xfrm>
            <a:off x="4838700" y="5513387"/>
            <a:ext cx="3917950" cy="450850"/>
            <a:chOff x="4838700" y="5513387"/>
            <a:chExt cx="3917950" cy="450850"/>
          </a:xfrm>
        </p:grpSpPr>
        <p:cxnSp>
          <p:nvCxnSpPr>
            <p:cNvPr id="7" name="Straight Arrow Connector 6"/>
            <p:cNvCxnSpPr/>
            <p:nvPr/>
          </p:nvCxnSpPr>
          <p:spPr>
            <a:xfrm flipV="1">
              <a:off x="48387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800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023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69290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321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9565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81470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756650" y="5513387"/>
              <a:ext cx="0" cy="45085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99533" y="6078009"/>
            <a:ext cx="6257117" cy="1015663"/>
          </a:xfrm>
          <a:prstGeom prst="rect">
            <a:avLst/>
          </a:prstGeom>
          <a:noFill/>
        </p:spPr>
        <p:txBody>
          <a:bodyPr wrap="none" rtlCol="0">
            <a:spAutoFit/>
          </a:bodyPr>
          <a:lstStyle/>
          <a:p>
            <a:pPr algn="r"/>
            <a:r>
              <a:rPr lang="en-US" sz="2000" dirty="0">
                <a:solidFill>
                  <a:srgbClr val="FF0000"/>
                </a:solidFill>
              </a:rPr>
              <a:t>*</a:t>
            </a:r>
            <a:r>
              <a:rPr lang="en-US" sz="2000" dirty="0"/>
              <a:t>A </a:t>
            </a:r>
            <a:r>
              <a:rPr lang="en-US" sz="2000" dirty="0" err="1"/>
              <a:t>Samsel</a:t>
            </a:r>
            <a:r>
              <a:rPr lang="en-US" sz="2000" dirty="0"/>
              <a:t> and S Seneff. Entropy 2013; 15: 1416-1463.</a:t>
            </a:r>
          </a:p>
          <a:p>
            <a:pPr algn="r"/>
            <a:r>
              <a:rPr lang="en-US" sz="2000" dirty="0">
                <a:solidFill>
                  <a:srgbClr val="FF0000"/>
                </a:solidFill>
              </a:rPr>
              <a:t>**</a:t>
            </a:r>
            <a:r>
              <a:rPr lang="en-US" sz="2000" dirty="0"/>
              <a:t>K Syed and SS </a:t>
            </a:r>
            <a:r>
              <a:rPr lang="en-US" sz="2000" dirty="0" err="1"/>
              <a:t>Mashele</a:t>
            </a:r>
            <a:r>
              <a:rPr lang="en-US" sz="2000" dirty="0"/>
              <a:t>. PLOS ONE 2014; 9(4):| e95616.</a:t>
            </a:r>
          </a:p>
          <a:p>
            <a:pPr algn="r"/>
            <a:endParaRPr lang="en-US" sz="2000" dirty="0"/>
          </a:p>
        </p:txBody>
      </p:sp>
      <p:sp>
        <p:nvSpPr>
          <p:cNvPr id="3" name="TextBox 2"/>
          <p:cNvSpPr txBox="1"/>
          <p:nvPr/>
        </p:nvSpPr>
        <p:spPr>
          <a:xfrm>
            <a:off x="2905058" y="5616344"/>
            <a:ext cx="1390224" cy="461665"/>
          </a:xfrm>
          <a:prstGeom prst="rect">
            <a:avLst/>
          </a:prstGeom>
          <a:noFill/>
        </p:spPr>
        <p:txBody>
          <a:bodyPr wrap="none" rtlCol="0">
            <a:spAutoFit/>
          </a:bodyPr>
          <a:lstStyle/>
          <a:p>
            <a:r>
              <a:rPr lang="en-US" sz="2400" dirty="0" smtClean="0">
                <a:solidFill>
                  <a:srgbClr val="FF0000"/>
                </a:solidFill>
              </a:rPr>
              <a:t>GLYCINES</a:t>
            </a:r>
            <a:endParaRPr lang="en-US" sz="2400" dirty="0">
              <a:solidFill>
                <a:srgbClr val="FF0000"/>
              </a:solidFill>
            </a:endParaRPr>
          </a:p>
        </p:txBody>
      </p:sp>
      <p:sp>
        <p:nvSpPr>
          <p:cNvPr id="17" name="Title 1"/>
          <p:cNvSpPr txBox="1">
            <a:spLocks/>
          </p:cNvSpPr>
          <p:nvPr/>
        </p:nvSpPr>
        <p:spPr>
          <a:xfrm>
            <a:off x="4667250" y="1886842"/>
            <a:ext cx="4019550" cy="2526408"/>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CYP enzymes are needed to produce bile acids for digesting fats, to activate vitamin D and to detoxify many environmental toxicants</a:t>
            </a:r>
          </a:p>
        </p:txBody>
      </p:sp>
    </p:spTree>
    <p:extLst>
      <p:ext uri="{BB962C8B-B14F-4D97-AF65-F5344CB8AC3E}">
        <p14:creationId xmlns:p14="http://schemas.microsoft.com/office/powerpoint/2010/main" val="1959368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73" y="2303162"/>
            <a:ext cx="8962563" cy="1754327"/>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Sulfate, Oxalate, Thyroid, Autism</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1042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 in Fetal Development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t>Fetus depends on mother for sulfate supply</a:t>
            </a:r>
          </a:p>
          <a:p>
            <a:r>
              <a:rPr lang="en-US" dirty="0" smtClean="0"/>
              <a:t>Sulfate is essential for transporting sterols (like estrogen and DHEA) and supplying extracellular matrix proteins everywhere with sufficient negative charge</a:t>
            </a:r>
          </a:p>
          <a:p>
            <a:r>
              <a:rPr lang="en-US" dirty="0" smtClean="0"/>
              <a:t>Sulfate detoxifies </a:t>
            </a:r>
            <a:r>
              <a:rPr lang="en-US" dirty="0" err="1" smtClean="0"/>
              <a:t>xenobiotics</a:t>
            </a:r>
            <a:r>
              <a:rPr lang="en-US" dirty="0" smtClean="0"/>
              <a:t> like </a:t>
            </a:r>
            <a:r>
              <a:rPr lang="en-US" dirty="0" smtClean="0">
                <a:solidFill>
                  <a:srgbClr val="FF0000"/>
                </a:solidFill>
              </a:rPr>
              <a:t>acetaminophen (</a:t>
            </a:r>
            <a:r>
              <a:rPr lang="en-US" dirty="0" err="1" smtClean="0">
                <a:solidFill>
                  <a:srgbClr val="FF0000"/>
                </a:solidFill>
              </a:rPr>
              <a:t>tylenol</a:t>
            </a:r>
            <a:r>
              <a:rPr lang="en-US" dirty="0" smtClean="0">
                <a:solidFill>
                  <a:srgbClr val="FF0000"/>
                </a:solidFill>
              </a:rPr>
              <a:t>) </a:t>
            </a:r>
            <a:r>
              <a:rPr lang="en-US" dirty="0" smtClean="0"/>
              <a:t>and is essential for excreting toxins like </a:t>
            </a:r>
            <a:r>
              <a:rPr lang="en-US" dirty="0" smtClean="0">
                <a:solidFill>
                  <a:srgbClr val="FF0000"/>
                </a:solidFill>
              </a:rPr>
              <a:t>aluminum </a:t>
            </a:r>
            <a:r>
              <a:rPr lang="en-US" dirty="0" smtClean="0"/>
              <a:t>and </a:t>
            </a:r>
            <a:r>
              <a:rPr lang="en-US" dirty="0" smtClean="0">
                <a:solidFill>
                  <a:srgbClr val="FF0000"/>
                </a:solidFill>
              </a:rPr>
              <a:t>mercury</a:t>
            </a:r>
          </a:p>
          <a:p>
            <a:r>
              <a:rPr lang="en-US" dirty="0" smtClean="0"/>
              <a:t>Sulfate is severely deficient in autistic children                   (1/3 the normal level of free sulfate in blood stream)</a:t>
            </a:r>
          </a:p>
        </p:txBody>
      </p:sp>
      <p:sp>
        <p:nvSpPr>
          <p:cNvPr id="4" name="TextBox 3"/>
          <p:cNvSpPr txBox="1"/>
          <p:nvPr/>
        </p:nvSpPr>
        <p:spPr>
          <a:xfrm>
            <a:off x="3226695" y="6030713"/>
            <a:ext cx="5917305" cy="830997"/>
          </a:xfrm>
          <a:prstGeom prst="rect">
            <a:avLst/>
          </a:prstGeom>
          <a:noFill/>
        </p:spPr>
        <p:txBody>
          <a:bodyPr wrap="none" rtlCol="0">
            <a:spAutoFit/>
          </a:bodyPr>
          <a:lstStyle/>
          <a:p>
            <a:pPr algn="r"/>
            <a:r>
              <a:rPr lang="en-US" sz="2400" dirty="0" smtClean="0">
                <a:solidFill>
                  <a:srgbClr val="FF0000"/>
                </a:solidFill>
              </a:rPr>
              <a:t>*</a:t>
            </a:r>
            <a:r>
              <a:rPr lang="en-US" sz="2400" dirty="0" smtClean="0"/>
              <a:t> PA Dawson, “Sulfate in Fetal Development,” </a:t>
            </a:r>
          </a:p>
          <a:p>
            <a:pPr algn="r"/>
            <a:r>
              <a:rPr lang="en-US" sz="2400" dirty="0" err="1" smtClean="0"/>
              <a:t>Semin</a:t>
            </a:r>
            <a:r>
              <a:rPr lang="en-US" sz="2400" dirty="0" smtClean="0"/>
              <a:t> Cell Dev </a:t>
            </a:r>
            <a:r>
              <a:rPr lang="en-US" sz="2400" dirty="0" err="1" smtClean="0"/>
              <a:t>Biol</a:t>
            </a:r>
            <a:r>
              <a:rPr lang="en-US" sz="2400" dirty="0" smtClean="0"/>
              <a:t> 2011;22(6): 653-9.</a:t>
            </a:r>
            <a:endParaRPr lang="en-US" sz="2400" dirty="0"/>
          </a:p>
        </p:txBody>
      </p:sp>
    </p:spTree>
    <p:extLst>
      <p:ext uri="{BB962C8B-B14F-4D97-AF65-F5344CB8AC3E}">
        <p14:creationId xmlns:p14="http://schemas.microsoft.com/office/powerpoint/2010/main" val="29156582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Thyroid and Sulfate</a:t>
            </a:r>
            <a:endParaRPr lang="en-US" b="1" dirty="0"/>
          </a:p>
        </p:txBody>
      </p:sp>
      <p:sp>
        <p:nvSpPr>
          <p:cNvPr id="3" name="Content Placeholder 2"/>
          <p:cNvSpPr>
            <a:spLocks noGrp="1"/>
          </p:cNvSpPr>
          <p:nvPr>
            <p:ph idx="1"/>
          </p:nvPr>
        </p:nvSpPr>
        <p:spPr>
          <a:xfrm>
            <a:off x="457200" y="1600200"/>
            <a:ext cx="8504552" cy="3146425"/>
          </a:xfrm>
        </p:spPr>
        <p:txBody>
          <a:bodyPr>
            <a:normAutofit/>
          </a:bodyPr>
          <a:lstStyle/>
          <a:p>
            <a:r>
              <a:rPr lang="en-US" sz="2800" dirty="0" smtClean="0"/>
              <a:t>Autism is associated with disrupted sulfate management </a:t>
            </a:r>
            <a:r>
              <a:rPr lang="en-US" sz="2800" dirty="0" smtClean="0">
                <a:sym typeface="Wingdings"/>
              </a:rPr>
              <a:t> systemic sulfate deficiency</a:t>
            </a:r>
            <a:r>
              <a:rPr lang="en-US" sz="2800" dirty="0" smtClean="0">
                <a:solidFill>
                  <a:srgbClr val="FF0000"/>
                </a:solidFill>
                <a:sym typeface="Wingdings"/>
              </a:rPr>
              <a:t>*</a:t>
            </a:r>
            <a:endParaRPr lang="en-US" sz="2800" dirty="0">
              <a:solidFill>
                <a:srgbClr val="FF0000"/>
              </a:solidFill>
              <a:sym typeface="Wingdings"/>
            </a:endParaRPr>
          </a:p>
          <a:p>
            <a:r>
              <a:rPr lang="en-US" sz="2800" dirty="0" smtClean="0">
                <a:sym typeface="Wingdings"/>
              </a:rPr>
              <a:t>Glyphosate </a:t>
            </a:r>
            <a:r>
              <a:rPr lang="en-US" sz="2800" dirty="0">
                <a:sym typeface="Wingdings"/>
              </a:rPr>
              <a:t>suppresses pituitary release of thyroid stimulating hormone (TSH</a:t>
            </a:r>
            <a:r>
              <a:rPr lang="en-US" sz="2800" dirty="0" smtClean="0">
                <a:sym typeface="Wingdings"/>
              </a:rPr>
              <a:t>)  hypothyroidism</a:t>
            </a:r>
            <a:r>
              <a:rPr lang="en-US" sz="2800" dirty="0" smtClean="0">
                <a:solidFill>
                  <a:srgbClr val="FF0000"/>
                </a:solidFill>
                <a:sym typeface="Wingdings"/>
              </a:rPr>
              <a:t>**</a:t>
            </a:r>
          </a:p>
          <a:p>
            <a:r>
              <a:rPr lang="en-US" sz="2800" dirty="0">
                <a:sym typeface="Wingdings"/>
              </a:rPr>
              <a:t>Hypothyroidism in mom is linked to autism in child</a:t>
            </a:r>
            <a:r>
              <a:rPr lang="en-US" sz="2800" dirty="0">
                <a:solidFill>
                  <a:srgbClr val="FF0000"/>
                </a:solidFill>
                <a:sym typeface="Wingdings"/>
              </a:rPr>
              <a:t>*</a:t>
            </a:r>
            <a:r>
              <a:rPr lang="en-US" sz="2800" dirty="0" smtClean="0">
                <a:solidFill>
                  <a:srgbClr val="FF0000"/>
                </a:solidFill>
                <a:sym typeface="Wingdings"/>
              </a:rPr>
              <a:t>**</a:t>
            </a:r>
            <a:endParaRPr lang="en-US" sz="2800" dirty="0">
              <a:solidFill>
                <a:srgbClr val="FF0000"/>
              </a:solidFill>
              <a:sym typeface="Wingdings"/>
            </a:endParaRPr>
          </a:p>
          <a:p>
            <a:r>
              <a:rPr lang="en-US" sz="2800" dirty="0">
                <a:sym typeface="Wingdings"/>
              </a:rPr>
              <a:t>Hypothyroidism causes sulfate loss in urine</a:t>
            </a:r>
            <a:r>
              <a:rPr lang="en-US" sz="2800" dirty="0">
                <a:solidFill>
                  <a:srgbClr val="FF0000"/>
                </a:solidFill>
                <a:sym typeface="Wingdings"/>
              </a:rPr>
              <a:t>**</a:t>
            </a:r>
            <a:r>
              <a:rPr lang="en-US" sz="2800" dirty="0" smtClean="0">
                <a:solidFill>
                  <a:srgbClr val="FF0000"/>
                </a:solidFill>
                <a:sym typeface="Wingdings"/>
              </a:rPr>
              <a:t>**</a:t>
            </a:r>
            <a:endParaRPr lang="en-US" sz="2800" dirty="0">
              <a:solidFill>
                <a:srgbClr val="FF0000"/>
              </a:solidFill>
              <a:sym typeface="Wingdings"/>
            </a:endParaRPr>
          </a:p>
          <a:p>
            <a:endParaRPr lang="en-US" sz="2800" dirty="0">
              <a:solidFill>
                <a:srgbClr val="FF0000"/>
              </a:solidFill>
            </a:endParaRPr>
          </a:p>
        </p:txBody>
      </p:sp>
      <p:sp>
        <p:nvSpPr>
          <p:cNvPr id="4" name="TextBox 3"/>
          <p:cNvSpPr txBox="1"/>
          <p:nvPr/>
        </p:nvSpPr>
        <p:spPr>
          <a:xfrm>
            <a:off x="457200" y="5143500"/>
            <a:ext cx="8504552" cy="1569660"/>
          </a:xfrm>
          <a:prstGeom prst="rect">
            <a:avLst/>
          </a:prstGeom>
          <a:noFill/>
        </p:spPr>
        <p:txBody>
          <a:bodyPr wrap="none" rtlCol="0">
            <a:spAutoFit/>
          </a:bodyPr>
          <a:lstStyle/>
          <a:p>
            <a:r>
              <a:rPr lang="en-US" sz="2400" dirty="0" smtClean="0">
                <a:solidFill>
                  <a:srgbClr val="FF0000"/>
                </a:solidFill>
              </a:rPr>
              <a:t>*</a:t>
            </a:r>
            <a:r>
              <a:rPr lang="en-US" sz="2400" dirty="0"/>
              <a:t>RH </a:t>
            </a:r>
            <a:r>
              <a:rPr lang="en-US" sz="2400" dirty="0" err="1"/>
              <a:t>Waring</a:t>
            </a:r>
            <a:r>
              <a:rPr lang="en-US" sz="2400" dirty="0"/>
              <a:t> and LV </a:t>
            </a:r>
            <a:r>
              <a:rPr lang="en-US" sz="2400" dirty="0" err="1"/>
              <a:t>Klovrza</a:t>
            </a:r>
            <a:r>
              <a:rPr lang="en-US" sz="2400" dirty="0"/>
              <a:t>. </a:t>
            </a:r>
            <a:r>
              <a:rPr lang="en-US" sz="2400" dirty="0" smtClean="0"/>
              <a:t>J </a:t>
            </a:r>
            <a:r>
              <a:rPr lang="en-US" sz="2400" dirty="0" err="1" smtClean="0"/>
              <a:t>Nutr</a:t>
            </a:r>
            <a:r>
              <a:rPr lang="en-US" sz="2400" dirty="0" smtClean="0"/>
              <a:t> &amp; Environ Med </a:t>
            </a:r>
            <a:r>
              <a:rPr lang="en-US" sz="2400" dirty="0"/>
              <a:t>2000; 10: 25-32</a:t>
            </a:r>
            <a:r>
              <a:rPr lang="en-US" sz="2400" dirty="0" smtClean="0"/>
              <a:t>.</a:t>
            </a:r>
          </a:p>
          <a:p>
            <a:r>
              <a:rPr lang="en-US" sz="2400" dirty="0">
                <a:solidFill>
                  <a:srgbClr val="FF0000"/>
                </a:solidFill>
              </a:rPr>
              <a:t>*</a:t>
            </a:r>
            <a:r>
              <a:rPr lang="en-US" sz="2400" dirty="0" smtClean="0">
                <a:solidFill>
                  <a:srgbClr val="FF0000"/>
                </a:solidFill>
              </a:rPr>
              <a:t>*</a:t>
            </a:r>
            <a:r>
              <a:rPr lang="en-US" sz="2400" dirty="0" smtClean="0"/>
              <a:t>JS </a:t>
            </a:r>
            <a:r>
              <a:rPr lang="en-US" sz="2400" dirty="0"/>
              <a:t>de Souza et al. Toxicology. 2017 Feb 15;377:25-37</a:t>
            </a:r>
            <a:r>
              <a:rPr lang="en-US" sz="2400" dirty="0" smtClean="0"/>
              <a:t>.</a:t>
            </a:r>
            <a:endParaRPr lang="en-US" sz="2400" dirty="0"/>
          </a:p>
          <a:p>
            <a:r>
              <a:rPr lang="en-US" sz="2400" dirty="0">
                <a:solidFill>
                  <a:srgbClr val="FF0000"/>
                </a:solidFill>
              </a:rPr>
              <a:t>*</a:t>
            </a:r>
            <a:r>
              <a:rPr lang="en-US" sz="2400" dirty="0" smtClean="0">
                <a:solidFill>
                  <a:srgbClr val="FF0000"/>
                </a:solidFill>
              </a:rPr>
              <a:t>**</a:t>
            </a:r>
            <a:r>
              <a:rPr lang="en-US" sz="2400" dirty="0" smtClean="0"/>
              <a:t>GC </a:t>
            </a:r>
            <a:r>
              <a:rPr lang="en-US" sz="2400" dirty="0" err="1"/>
              <a:t>Román</a:t>
            </a:r>
            <a:r>
              <a:rPr lang="en-US" sz="2400" dirty="0"/>
              <a:t>, Ann </a:t>
            </a:r>
            <a:r>
              <a:rPr lang="en-US" sz="2400" dirty="0" err="1"/>
              <a:t>Neurol</a:t>
            </a:r>
            <a:r>
              <a:rPr lang="en-US" sz="2400" dirty="0"/>
              <a:t> 2013;74(5):733-42. </a:t>
            </a:r>
          </a:p>
          <a:p>
            <a:r>
              <a:rPr lang="en-US" sz="2400" dirty="0">
                <a:solidFill>
                  <a:srgbClr val="FF0000"/>
                </a:solidFill>
              </a:rPr>
              <a:t>**</a:t>
            </a:r>
            <a:r>
              <a:rPr lang="en-US" sz="2400" dirty="0" smtClean="0">
                <a:solidFill>
                  <a:srgbClr val="FF0000"/>
                </a:solidFill>
              </a:rPr>
              <a:t>**</a:t>
            </a:r>
            <a:r>
              <a:rPr lang="en-US" sz="2400" dirty="0" smtClean="0"/>
              <a:t>K </a:t>
            </a:r>
            <a:r>
              <a:rPr lang="en-US" sz="2400" dirty="0"/>
              <a:t>Sagawa et </a:t>
            </a:r>
            <a:r>
              <a:rPr lang="en-US" sz="2400" dirty="0" err="1"/>
              <a:t>asl</a:t>
            </a:r>
            <a:r>
              <a:rPr lang="en-US" sz="2400" dirty="0"/>
              <a:t>. Am J Physiol. 1999 Jan;276(1 </a:t>
            </a:r>
            <a:r>
              <a:rPr lang="en-US" sz="2400" dirty="0" err="1"/>
              <a:t>Pt</a:t>
            </a:r>
            <a:r>
              <a:rPr lang="en-US" sz="2400" dirty="0"/>
              <a:t> 2):F164-71</a:t>
            </a:r>
            <a:r>
              <a:rPr lang="en-US" sz="2400" dirty="0" smtClean="0"/>
              <a:t>.</a:t>
            </a:r>
            <a:endParaRPr lang="en-US" sz="2400" dirty="0"/>
          </a:p>
        </p:txBody>
      </p:sp>
    </p:spTree>
    <p:extLst>
      <p:ext uri="{BB962C8B-B14F-4D97-AF65-F5344CB8AC3E}">
        <p14:creationId xmlns:p14="http://schemas.microsoft.com/office/powerpoint/2010/main" val="10904408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Rosemary </a:t>
            </a:r>
            <a:r>
              <a:rPr lang="en-US" b="1" dirty="0" err="1" smtClean="0"/>
              <a:t>Waring</a:t>
            </a:r>
            <a:r>
              <a:rPr lang="en-US" b="1" dirty="0" smtClean="0"/>
              <a:t> on Autism (1990)</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199" y="1435047"/>
            <a:ext cx="8507325" cy="2209544"/>
          </a:xfrm>
        </p:spPr>
        <p:txBody>
          <a:bodyPr/>
          <a:lstStyle/>
          <a:p>
            <a:pPr marL="0" indent="0">
              <a:buNone/>
            </a:pPr>
            <a:r>
              <a:rPr lang="en-US" dirty="0"/>
              <a:t>“These results indicate that there may be a fault either in </a:t>
            </a:r>
            <a:r>
              <a:rPr lang="en-US" sz="2800" dirty="0"/>
              <a:t>manufacture</a:t>
            </a:r>
            <a:r>
              <a:rPr lang="en-US" dirty="0"/>
              <a:t> of </a:t>
            </a:r>
            <a:r>
              <a:rPr lang="en-US" dirty="0" err="1"/>
              <a:t>sulphate</a:t>
            </a:r>
            <a:r>
              <a:rPr lang="en-US" dirty="0"/>
              <a:t> or that </a:t>
            </a:r>
            <a:r>
              <a:rPr lang="en-US" dirty="0" err="1"/>
              <a:t>sulphate</a:t>
            </a:r>
            <a:r>
              <a:rPr lang="en-US" dirty="0"/>
              <a:t> is being used up dramatically on an unknown toxic substance these children may be </a:t>
            </a:r>
            <a:r>
              <a:rPr lang="en-US" dirty="0" smtClean="0"/>
              <a:t>producing .”</a:t>
            </a:r>
            <a:endParaRPr lang="en-US" dirty="0"/>
          </a:p>
        </p:txBody>
      </p:sp>
      <p:sp>
        <p:nvSpPr>
          <p:cNvPr id="4" name="TextBox 3"/>
          <p:cNvSpPr txBox="1"/>
          <p:nvPr/>
        </p:nvSpPr>
        <p:spPr>
          <a:xfrm>
            <a:off x="1646137" y="5522894"/>
            <a:ext cx="7497863" cy="1200328"/>
          </a:xfrm>
          <a:prstGeom prst="rect">
            <a:avLst/>
          </a:prstGeom>
          <a:noFill/>
        </p:spPr>
        <p:txBody>
          <a:bodyPr wrap="square" rtlCol="0">
            <a:spAutoFit/>
          </a:bodyPr>
          <a:lstStyle/>
          <a:p>
            <a:r>
              <a:rPr lang="en-US" sz="2400" dirty="0" smtClean="0">
                <a:solidFill>
                  <a:srgbClr val="FF0000"/>
                </a:solidFill>
              </a:rPr>
              <a:t>*</a:t>
            </a:r>
            <a:r>
              <a:rPr lang="en-US" sz="2400" dirty="0" smtClean="0"/>
              <a:t>p. 198, O’Reilly</a:t>
            </a:r>
            <a:r>
              <a:rPr lang="en-US" sz="2400" dirty="0"/>
              <a:t>, B.A.; </a:t>
            </a:r>
            <a:r>
              <a:rPr lang="en-US" sz="2400" dirty="0" err="1"/>
              <a:t>Waring</a:t>
            </a:r>
            <a:r>
              <a:rPr lang="en-US" sz="2400" dirty="0"/>
              <a:t>, R.H. Enzyme and </a:t>
            </a:r>
            <a:r>
              <a:rPr lang="en-US" sz="2400" dirty="0" err="1"/>
              <a:t>sulphur</a:t>
            </a:r>
            <a:r>
              <a:rPr lang="en-US" sz="2400" dirty="0"/>
              <a:t> oxidation deficiencies in autistic children with known food/chemical intolerances. </a:t>
            </a:r>
            <a:r>
              <a:rPr lang="en-US" sz="2400" i="1" dirty="0" err="1"/>
              <a:t>Xenobiotica</a:t>
            </a:r>
            <a:r>
              <a:rPr lang="en-US" sz="2400" i="1" dirty="0"/>
              <a:t>. </a:t>
            </a:r>
            <a:r>
              <a:rPr lang="en-US" sz="2400" dirty="0"/>
              <a:t>1990, </a:t>
            </a:r>
            <a:r>
              <a:rPr lang="en-US" sz="2400" i="1" dirty="0"/>
              <a:t>20</a:t>
            </a:r>
            <a:r>
              <a:rPr lang="en-US" sz="2400" dirty="0"/>
              <a:t>, 117–122. </a:t>
            </a:r>
          </a:p>
        </p:txBody>
      </p:sp>
    </p:spTree>
    <p:extLst>
      <p:ext uri="{BB962C8B-B14F-4D97-AF65-F5344CB8AC3E}">
        <p14:creationId xmlns:p14="http://schemas.microsoft.com/office/powerpoint/2010/main" val="23320828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lstStyle/>
          <a:p>
            <a:r>
              <a:rPr lang="en-US" dirty="0" smtClean="0"/>
              <a:t>Brief Introduction</a:t>
            </a:r>
          </a:p>
          <a:p>
            <a:r>
              <a:rPr lang="en-US" dirty="0" smtClean="0"/>
              <a:t>Glyphosate as a Glycine Analogue</a:t>
            </a:r>
          </a:p>
          <a:p>
            <a:r>
              <a:rPr lang="en-US" dirty="0"/>
              <a:t>Glyphosate, Sulfate, Oxalate, Thyroid, </a:t>
            </a:r>
            <a:r>
              <a:rPr lang="en-US" dirty="0" smtClean="0"/>
              <a:t>Autism</a:t>
            </a:r>
          </a:p>
          <a:p>
            <a:r>
              <a:rPr lang="en-US" dirty="0" smtClean="0"/>
              <a:t>Sulfate and Histamines</a:t>
            </a:r>
          </a:p>
          <a:p>
            <a:r>
              <a:rPr lang="en-US" dirty="0" smtClean="0"/>
              <a:t>Glyphosate and Vaccines</a:t>
            </a:r>
          </a:p>
          <a:p>
            <a:r>
              <a:rPr lang="en-US" dirty="0" smtClean="0"/>
              <a:t>Solutions</a:t>
            </a:r>
          </a:p>
          <a:p>
            <a:r>
              <a:rPr lang="en-US" dirty="0" smtClean="0"/>
              <a:t>Summary</a:t>
            </a:r>
            <a:endParaRPr lang="en-US" dirty="0"/>
          </a:p>
          <a:p>
            <a:endParaRPr lang="en-US" dirty="0" smtClean="0"/>
          </a:p>
          <a:p>
            <a:endParaRPr lang="en-US" dirty="0" smtClean="0"/>
          </a:p>
          <a:p>
            <a:endParaRPr lang="en-US" sz="54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38515506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61" y="274638"/>
            <a:ext cx="8996739" cy="1143000"/>
          </a:xfrm>
        </p:spPr>
        <p:txBody>
          <a:bodyPr>
            <a:noAutofit/>
          </a:bodyPr>
          <a:lstStyle/>
          <a:p>
            <a:r>
              <a:rPr lang="en-US" sz="3600" b="1" dirty="0" smtClean="0"/>
              <a:t>Rosemary </a:t>
            </a:r>
            <a:r>
              <a:rPr lang="en-US" sz="3600" b="1" dirty="0" err="1" smtClean="0"/>
              <a:t>Waring</a:t>
            </a:r>
            <a:r>
              <a:rPr lang="en-US" sz="3600" b="1" dirty="0" smtClean="0"/>
              <a:t> Found Extremely Abnormal Urinary Sulfur Products in Autism</a:t>
            </a:r>
            <a:r>
              <a:rPr lang="en-US" sz="3600" b="1" dirty="0" smtClean="0">
                <a:solidFill>
                  <a:srgbClr val="FF0000"/>
                </a:solidFill>
              </a:rPr>
              <a:t>*</a:t>
            </a:r>
            <a:endParaRPr lang="en-US" sz="3600" b="1" dirty="0">
              <a:solidFill>
                <a:srgbClr val="FF0000"/>
              </a:solidFill>
            </a:endParaRPr>
          </a:p>
        </p:txBody>
      </p:sp>
      <p:pic>
        <p:nvPicPr>
          <p:cNvPr id="5" name="Content Placeholder 4" descr="Waring_autism_sulfate_urine.png"/>
          <p:cNvPicPr>
            <a:picLocks noGrp="1" noChangeAspect="1"/>
          </p:cNvPicPr>
          <p:nvPr>
            <p:ph idx="1"/>
          </p:nvPr>
        </p:nvPicPr>
        <p:blipFill>
          <a:blip r:embed="rId3">
            <a:extLst>
              <a:ext uri="{28A0092B-C50C-407E-A947-70E740481C1C}">
                <a14:useLocalDpi xmlns:a14="http://schemas.microsoft.com/office/drawing/2010/main" val="0"/>
              </a:ext>
            </a:extLst>
          </a:blip>
          <a:srcRect t="-1120" b="-1120"/>
          <a:stretch>
            <a:fillRect/>
          </a:stretch>
        </p:blipFill>
        <p:spPr/>
      </p:pic>
      <p:sp>
        <p:nvSpPr>
          <p:cNvPr id="4" name="TextBox 3"/>
          <p:cNvSpPr txBox="1"/>
          <p:nvPr/>
        </p:nvSpPr>
        <p:spPr>
          <a:xfrm>
            <a:off x="1966992" y="6027003"/>
            <a:ext cx="6719808" cy="830997"/>
          </a:xfrm>
          <a:prstGeom prst="rect">
            <a:avLst/>
          </a:prstGeom>
          <a:noFill/>
        </p:spPr>
        <p:txBody>
          <a:bodyPr wrap="none" rtlCol="0">
            <a:spAutoFit/>
          </a:bodyPr>
          <a:lstStyle/>
          <a:p>
            <a:pPr algn="r"/>
            <a:r>
              <a:rPr lang="en-US" sz="2400" dirty="0" smtClean="0">
                <a:solidFill>
                  <a:srgbClr val="FF0000"/>
                </a:solidFill>
              </a:rPr>
              <a:t>* </a:t>
            </a:r>
            <a:r>
              <a:rPr lang="en-US" sz="2400" dirty="0" smtClean="0"/>
              <a:t>RH </a:t>
            </a:r>
            <a:r>
              <a:rPr lang="en-US" sz="2400" dirty="0" err="1"/>
              <a:t>Waring</a:t>
            </a:r>
            <a:r>
              <a:rPr lang="en-US" sz="2400" dirty="0"/>
              <a:t> and LV </a:t>
            </a:r>
            <a:r>
              <a:rPr lang="en-US" sz="2400" dirty="0" err="1"/>
              <a:t>Klovrza</a:t>
            </a:r>
            <a:r>
              <a:rPr lang="en-US" sz="2400" dirty="0"/>
              <a:t>. Journal of Nutritional &amp; </a:t>
            </a:r>
            <a:endParaRPr lang="en-US" sz="2400" dirty="0" smtClean="0"/>
          </a:p>
          <a:p>
            <a:pPr algn="r"/>
            <a:r>
              <a:rPr lang="en-US" sz="2400" dirty="0" smtClean="0"/>
              <a:t>Environmental </a:t>
            </a:r>
            <a:r>
              <a:rPr lang="en-US" sz="2400" dirty="0"/>
              <a:t>Medicine 2000; 10: 25-32.</a:t>
            </a:r>
          </a:p>
        </p:txBody>
      </p:sp>
      <p:sp>
        <p:nvSpPr>
          <p:cNvPr id="6" name="Freeform 5"/>
          <p:cNvSpPr/>
          <p:nvPr/>
        </p:nvSpPr>
        <p:spPr>
          <a:xfrm>
            <a:off x="105162" y="3632286"/>
            <a:ext cx="8645087" cy="390145"/>
          </a:xfrm>
          <a:custGeom>
            <a:avLst/>
            <a:gdLst>
              <a:gd name="connsiteX0" fmla="*/ 482213 w 8645087"/>
              <a:gd name="connsiteY0" fmla="*/ 130089 h 390145"/>
              <a:gd name="connsiteX1" fmla="*/ 1037838 w 8645087"/>
              <a:gd name="connsiteY1" fmla="*/ 50714 h 390145"/>
              <a:gd name="connsiteX2" fmla="*/ 7895838 w 8645087"/>
              <a:gd name="connsiteY2" fmla="*/ 18964 h 390145"/>
              <a:gd name="connsiteX3" fmla="*/ 7641838 w 8645087"/>
              <a:gd name="connsiteY3" fmla="*/ 352339 h 390145"/>
              <a:gd name="connsiteX4" fmla="*/ 577463 w 8645087"/>
              <a:gd name="connsiteY4" fmla="*/ 352339 h 390145"/>
              <a:gd name="connsiteX5" fmla="*/ 402838 w 8645087"/>
              <a:gd name="connsiteY5" fmla="*/ 82464 h 390145"/>
              <a:gd name="connsiteX6" fmla="*/ 386963 w 8645087"/>
              <a:gd name="connsiteY6" fmla="*/ 66589 h 3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5087" h="390145">
                <a:moveTo>
                  <a:pt x="482213" y="130089"/>
                </a:moveTo>
                <a:cubicBezTo>
                  <a:pt x="142223" y="99662"/>
                  <a:pt x="-197766" y="69235"/>
                  <a:pt x="1037838" y="50714"/>
                </a:cubicBezTo>
                <a:cubicBezTo>
                  <a:pt x="2273442" y="32193"/>
                  <a:pt x="6795171" y="-31307"/>
                  <a:pt x="7895838" y="18964"/>
                </a:cubicBezTo>
                <a:cubicBezTo>
                  <a:pt x="8996505" y="69235"/>
                  <a:pt x="8861567" y="296777"/>
                  <a:pt x="7641838" y="352339"/>
                </a:cubicBezTo>
                <a:cubicBezTo>
                  <a:pt x="6422109" y="407901"/>
                  <a:pt x="1783963" y="397318"/>
                  <a:pt x="577463" y="352339"/>
                </a:cubicBezTo>
                <a:cubicBezTo>
                  <a:pt x="-629037" y="307360"/>
                  <a:pt x="434588" y="130089"/>
                  <a:pt x="402838" y="82464"/>
                </a:cubicBezTo>
                <a:cubicBezTo>
                  <a:pt x="371088" y="34839"/>
                  <a:pt x="386963" y="66589"/>
                  <a:pt x="386963" y="66589"/>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04454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089"/>
            <a:ext cx="8229600" cy="1143000"/>
          </a:xfrm>
        </p:spPr>
        <p:txBody>
          <a:bodyPr>
            <a:normAutofit fontScale="90000"/>
          </a:bodyPr>
          <a:lstStyle/>
          <a:p>
            <a:r>
              <a:rPr lang="en-US" b="1" dirty="0" smtClean="0"/>
              <a:t>Glyphosate Disrupts Sulfur Enzymes</a:t>
            </a:r>
            <a:endParaRPr lang="en-US" b="1" dirty="0"/>
          </a:p>
        </p:txBody>
      </p:sp>
      <p:sp>
        <p:nvSpPr>
          <p:cNvPr id="3" name="Content Placeholder 2"/>
          <p:cNvSpPr>
            <a:spLocks noGrp="1"/>
          </p:cNvSpPr>
          <p:nvPr>
            <p:ph idx="1"/>
          </p:nvPr>
        </p:nvSpPr>
        <p:spPr>
          <a:xfrm>
            <a:off x="457200" y="958911"/>
            <a:ext cx="8432800" cy="4821889"/>
          </a:xfrm>
        </p:spPr>
        <p:txBody>
          <a:bodyPr>
            <a:normAutofit fontScale="77500" lnSpcReduction="20000"/>
          </a:bodyPr>
          <a:lstStyle/>
          <a:p>
            <a:pPr marL="0" indent="0">
              <a:buNone/>
            </a:pPr>
            <a:r>
              <a:rPr lang="en-US" sz="3500" dirty="0" smtClean="0"/>
              <a:t>Sulfite oxidase</a:t>
            </a:r>
            <a:r>
              <a:rPr lang="en-US" sz="3500" dirty="0" smtClean="0">
                <a:solidFill>
                  <a:srgbClr val="FF0000"/>
                </a:solidFill>
              </a:rPr>
              <a:t>*</a:t>
            </a:r>
          </a:p>
          <a:p>
            <a:r>
              <a:rPr lang="en-US" sz="3500" dirty="0" smtClean="0"/>
              <a:t>Depends on molybdenum as catalyst (glyphosate chelates it making it unavailable)</a:t>
            </a:r>
          </a:p>
          <a:p>
            <a:r>
              <a:rPr lang="en-US" dirty="0" smtClean="0"/>
              <a:t>Changing glycine at residue 473 with aspartate destroys enzyme activity</a:t>
            </a:r>
          </a:p>
          <a:p>
            <a:pPr lvl="1"/>
            <a:r>
              <a:rPr lang="en-US" dirty="0"/>
              <a:t>L</a:t>
            </a:r>
            <a:r>
              <a:rPr lang="en-US" dirty="0" smtClean="0"/>
              <a:t>eads </a:t>
            </a:r>
            <a:r>
              <a:rPr lang="en-US" dirty="0"/>
              <a:t>to severe impairment in ability to bind sulfite and </a:t>
            </a:r>
            <a:r>
              <a:rPr lang="en-US" dirty="0" smtClean="0"/>
              <a:t>5-fold reduction in </a:t>
            </a:r>
            <a:r>
              <a:rPr lang="en-US" dirty="0"/>
              <a:t>catalysis </a:t>
            </a:r>
            <a:r>
              <a:rPr lang="en-US" dirty="0" smtClean="0"/>
              <a:t> </a:t>
            </a:r>
          </a:p>
          <a:p>
            <a:pPr lvl="1"/>
            <a:r>
              <a:rPr lang="en-US" dirty="0" smtClean="0"/>
              <a:t>Aspartate has similar properties as glyphosate, being bulky and negatively charged</a:t>
            </a:r>
            <a:endParaRPr lang="en-US" dirty="0"/>
          </a:p>
          <a:p>
            <a:r>
              <a:rPr lang="en-US" dirty="0" smtClean="0"/>
              <a:t>Defective </a:t>
            </a:r>
            <a:r>
              <a:rPr lang="en-US" dirty="0"/>
              <a:t>SO leads to severe birth defects and neurological problems </a:t>
            </a:r>
            <a:r>
              <a:rPr lang="en-US" dirty="0" smtClean="0"/>
              <a:t>resulting in early </a:t>
            </a:r>
            <a:r>
              <a:rPr lang="en-US" dirty="0"/>
              <a:t>death </a:t>
            </a:r>
            <a:r>
              <a:rPr lang="en-US" dirty="0" smtClean="0"/>
              <a:t> </a:t>
            </a:r>
          </a:p>
          <a:p>
            <a:pPr marL="0" indent="0">
              <a:buNone/>
            </a:pPr>
            <a:r>
              <a:rPr lang="en-US" dirty="0"/>
              <a:t>The </a:t>
            </a:r>
            <a:r>
              <a:rPr lang="en-US" dirty="0" err="1"/>
              <a:t>sulfotransferases</a:t>
            </a:r>
            <a:r>
              <a:rPr lang="en-US" dirty="0" smtClean="0">
                <a:solidFill>
                  <a:srgbClr val="FF0000"/>
                </a:solidFill>
              </a:rPr>
              <a:t>**</a:t>
            </a:r>
            <a:endParaRPr lang="en-US" dirty="0">
              <a:solidFill>
                <a:srgbClr val="FF0000"/>
              </a:solidFill>
            </a:endParaRPr>
          </a:p>
          <a:p>
            <a:r>
              <a:rPr lang="en-US" dirty="0" err="1"/>
              <a:t>GxxGxxG</a:t>
            </a:r>
            <a:r>
              <a:rPr lang="en-US" dirty="0"/>
              <a:t> motif required for binding PAPS </a:t>
            </a:r>
          </a:p>
          <a:p>
            <a:pPr lvl="1"/>
            <a:endParaRPr lang="en-US" dirty="0" smtClean="0"/>
          </a:p>
          <a:p>
            <a:endParaRPr lang="en-US" dirty="0"/>
          </a:p>
        </p:txBody>
      </p:sp>
      <p:sp>
        <p:nvSpPr>
          <p:cNvPr id="4" name="TextBox 3"/>
          <p:cNvSpPr txBox="1"/>
          <p:nvPr/>
        </p:nvSpPr>
        <p:spPr>
          <a:xfrm>
            <a:off x="635000" y="6138296"/>
            <a:ext cx="8509000" cy="400110"/>
          </a:xfrm>
          <a:prstGeom prst="rect">
            <a:avLst/>
          </a:prstGeom>
          <a:noFill/>
        </p:spPr>
        <p:txBody>
          <a:bodyPr wrap="square" rtlCol="0">
            <a:spAutoFit/>
          </a:bodyPr>
          <a:lstStyle/>
          <a:p>
            <a:pPr algn="r"/>
            <a:r>
              <a:rPr lang="en-US" sz="2000" dirty="0" smtClean="0">
                <a:solidFill>
                  <a:srgbClr val="FF0000"/>
                </a:solidFill>
              </a:rPr>
              <a:t>**</a:t>
            </a:r>
            <a:r>
              <a:rPr lang="en-US" sz="2000" dirty="0" smtClean="0"/>
              <a:t>K</a:t>
            </a:r>
            <a:r>
              <a:rPr lang="en-US" sz="2000" dirty="0"/>
              <a:t>. Komatsu et al., </a:t>
            </a:r>
            <a:r>
              <a:rPr lang="en-US" sz="2000" dirty="0" err="1" smtClean="0"/>
              <a:t>Biochemi</a:t>
            </a:r>
            <a:r>
              <a:rPr lang="en-US" sz="2000" dirty="0" smtClean="0"/>
              <a:t> </a:t>
            </a:r>
            <a:r>
              <a:rPr lang="en-US" sz="2000" dirty="0"/>
              <a:t>and </a:t>
            </a:r>
            <a:r>
              <a:rPr lang="en-US" sz="2000" dirty="0" err="1" smtClean="0"/>
              <a:t>Biophys</a:t>
            </a:r>
            <a:r>
              <a:rPr lang="en-US" sz="2000" dirty="0" smtClean="0"/>
              <a:t> Res </a:t>
            </a:r>
            <a:r>
              <a:rPr lang="en-US" sz="2000" dirty="0" err="1" smtClean="0"/>
              <a:t>Comm</a:t>
            </a:r>
            <a:r>
              <a:rPr lang="en-US" sz="2000" dirty="0" smtClean="0"/>
              <a:t> 1994;204</a:t>
            </a:r>
            <a:r>
              <a:rPr lang="en-US" sz="2000" dirty="0"/>
              <a:t>(3): 1178-1185.</a:t>
            </a:r>
          </a:p>
        </p:txBody>
      </p:sp>
      <p:sp>
        <p:nvSpPr>
          <p:cNvPr id="5" name="TextBox 4"/>
          <p:cNvSpPr txBox="1"/>
          <p:nvPr/>
        </p:nvSpPr>
        <p:spPr>
          <a:xfrm>
            <a:off x="2206625" y="5780800"/>
            <a:ext cx="6855107" cy="400110"/>
          </a:xfrm>
          <a:prstGeom prst="rect">
            <a:avLst/>
          </a:prstGeom>
          <a:noFill/>
        </p:spPr>
        <p:txBody>
          <a:bodyPr wrap="square" rtlCol="0">
            <a:spAutoFit/>
          </a:bodyPr>
          <a:lstStyle/>
          <a:p>
            <a:pPr algn="r"/>
            <a:r>
              <a:rPr lang="en-US" sz="2000" dirty="0" smtClean="0">
                <a:solidFill>
                  <a:srgbClr val="FF0000"/>
                </a:solidFill>
              </a:rPr>
              <a:t>*</a:t>
            </a:r>
            <a:r>
              <a:rPr lang="en-US" sz="2000" dirty="0" smtClean="0"/>
              <a:t>H.L</a:t>
            </a:r>
            <a:r>
              <a:rPr lang="en-US" sz="2000" dirty="0"/>
              <a:t>. Wilson et al., Biochemistry 2006, 45, 2149-2160 2149.</a:t>
            </a:r>
          </a:p>
        </p:txBody>
      </p:sp>
    </p:spTree>
    <p:extLst>
      <p:ext uri="{BB962C8B-B14F-4D97-AF65-F5344CB8AC3E}">
        <p14:creationId xmlns:p14="http://schemas.microsoft.com/office/powerpoint/2010/main" val="7765021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3"/>
            <a:ext cx="8229600" cy="1143000"/>
          </a:xfrm>
        </p:spPr>
        <p:txBody>
          <a:bodyPr>
            <a:normAutofit fontScale="90000"/>
          </a:bodyPr>
          <a:lstStyle/>
          <a:p>
            <a:r>
              <a:rPr lang="en-US" b="1" dirty="0" smtClean="0"/>
              <a:t>Thyroid Deficiency and Glyphosate</a:t>
            </a:r>
            <a:endParaRPr lang="en-US" b="1" dirty="0"/>
          </a:p>
        </p:txBody>
      </p:sp>
      <p:sp>
        <p:nvSpPr>
          <p:cNvPr id="3" name="Content Placeholder 2"/>
          <p:cNvSpPr>
            <a:spLocks noGrp="1"/>
          </p:cNvSpPr>
          <p:nvPr>
            <p:ph idx="1"/>
          </p:nvPr>
        </p:nvSpPr>
        <p:spPr>
          <a:xfrm>
            <a:off x="1" y="1211263"/>
            <a:ext cx="8686800" cy="4525963"/>
          </a:xfrm>
        </p:spPr>
        <p:txBody>
          <a:bodyPr>
            <a:normAutofit/>
          </a:bodyPr>
          <a:lstStyle/>
          <a:p>
            <a:r>
              <a:rPr lang="en-US" dirty="0" smtClean="0"/>
              <a:t>Glyphosate exposure to rat dams led to thyroid deficiency in pups</a:t>
            </a:r>
            <a:r>
              <a:rPr lang="en-US" dirty="0" smtClean="0">
                <a:solidFill>
                  <a:srgbClr val="FF0000"/>
                </a:solidFill>
              </a:rPr>
              <a:t>*</a:t>
            </a:r>
          </a:p>
          <a:p>
            <a:pPr lvl="1"/>
            <a:r>
              <a:rPr lang="en-US" dirty="0" smtClean="0"/>
              <a:t>Attributed to suppressed release of thyroid stimulating hormone (TSH) from the dam’s pituitary</a:t>
            </a:r>
            <a:endParaRPr lang="en-US" dirty="0" smtClean="0">
              <a:solidFill>
                <a:srgbClr val="FF0000"/>
              </a:solidFill>
            </a:endParaRPr>
          </a:p>
          <a:p>
            <a:r>
              <a:rPr lang="en-US" dirty="0" smtClean="0"/>
              <a:t>Glyphosate link to impaired TSH due to disruption of protein phosphatase 1 (PP1)</a:t>
            </a:r>
            <a:r>
              <a:rPr lang="en-US" dirty="0" smtClean="0">
                <a:solidFill>
                  <a:srgbClr val="FF0000"/>
                </a:solidFill>
              </a:rPr>
              <a:t>**</a:t>
            </a:r>
          </a:p>
          <a:p>
            <a:pPr lvl="1"/>
            <a:r>
              <a:rPr lang="en-US" dirty="0" smtClean="0"/>
              <a:t>PP1 is essential for TSH release</a:t>
            </a:r>
            <a:endParaRPr lang="en-US" dirty="0"/>
          </a:p>
        </p:txBody>
      </p:sp>
      <p:sp>
        <p:nvSpPr>
          <p:cNvPr id="4" name="TextBox 3"/>
          <p:cNvSpPr txBox="1"/>
          <p:nvPr/>
        </p:nvSpPr>
        <p:spPr>
          <a:xfrm>
            <a:off x="888947" y="5737226"/>
            <a:ext cx="8021133" cy="830997"/>
          </a:xfrm>
          <a:prstGeom prst="rect">
            <a:avLst/>
          </a:prstGeom>
          <a:noFill/>
        </p:spPr>
        <p:txBody>
          <a:bodyPr wrap="square" rtlCol="0">
            <a:spAutoFit/>
          </a:bodyPr>
          <a:lstStyle/>
          <a:p>
            <a:pPr algn="r"/>
            <a:r>
              <a:rPr lang="hu-HU" sz="2400" dirty="0" smtClean="0">
                <a:solidFill>
                  <a:srgbClr val="FF0000"/>
                </a:solidFill>
              </a:rPr>
              <a:t>*</a:t>
            </a:r>
            <a:r>
              <a:rPr lang="hu-HU" sz="2400" dirty="0" smtClean="0"/>
              <a:t>JS deSouza et al., Toxicology </a:t>
            </a:r>
            <a:r>
              <a:rPr lang="hu-HU" sz="2400" i="1" dirty="0" smtClean="0"/>
              <a:t>To Appear</a:t>
            </a:r>
            <a:r>
              <a:rPr lang="hu-HU" sz="2400" dirty="0" smtClean="0"/>
              <a:t>, 2017. </a:t>
            </a:r>
          </a:p>
          <a:p>
            <a:pPr algn="r"/>
            <a:r>
              <a:rPr lang="en-US" sz="2400" dirty="0" smtClean="0">
                <a:solidFill>
                  <a:srgbClr val="FF0000"/>
                </a:solidFill>
              </a:rPr>
              <a:t>**</a:t>
            </a:r>
            <a:r>
              <a:rPr lang="en-US" sz="2400" dirty="0" smtClean="0"/>
              <a:t>JE </a:t>
            </a:r>
            <a:r>
              <a:rPr lang="en-US" sz="2400" dirty="0"/>
              <a:t>Beecham and S Seneff. Journal of Autism 2016;3:1</a:t>
            </a:r>
            <a:r>
              <a:rPr lang="en-US" sz="2400" dirty="0" smtClean="0"/>
              <a:t>.</a:t>
            </a:r>
            <a:endParaRPr lang="hu-HU" sz="2400" dirty="0" smtClean="0"/>
          </a:p>
        </p:txBody>
      </p:sp>
    </p:spTree>
    <p:extLst>
      <p:ext uri="{BB962C8B-B14F-4D97-AF65-F5344CB8AC3E}">
        <p14:creationId xmlns:p14="http://schemas.microsoft.com/office/powerpoint/2010/main" val="9587179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r>
              <a:rPr lang="en-US" b="1" dirty="0" smtClean="0"/>
              <a:t>Protein Phosphatase 1 Has Many Highly Conserved </a:t>
            </a:r>
            <a:r>
              <a:rPr lang="en-US" b="1" dirty="0" err="1" smtClean="0"/>
              <a:t>Glycines</a:t>
            </a:r>
            <a:r>
              <a:rPr lang="en-US" b="1" dirty="0" smtClean="0"/>
              <a:t>!</a:t>
            </a:r>
            <a:r>
              <a:rPr lang="en-US" b="1" dirty="0" smtClean="0">
                <a:solidFill>
                  <a:srgbClr val="FF0000"/>
                </a:solidFill>
              </a:rPr>
              <a:t>*</a:t>
            </a:r>
            <a:endParaRPr lang="en-US" b="1" dirty="0">
              <a:solidFill>
                <a:srgbClr val="FF0000"/>
              </a:solidFill>
            </a:endParaRPr>
          </a:p>
        </p:txBody>
      </p:sp>
      <p:pic>
        <p:nvPicPr>
          <p:cNvPr id="4" name="Content Placeholder 3" descr="PP1_glycines.png"/>
          <p:cNvPicPr>
            <a:picLocks noGrp="1" noChangeAspect="1"/>
          </p:cNvPicPr>
          <p:nvPr>
            <p:ph idx="1"/>
          </p:nvPr>
        </p:nvPicPr>
        <p:blipFill>
          <a:blip r:embed="rId3">
            <a:extLst>
              <a:ext uri="{28A0092B-C50C-407E-A947-70E740481C1C}">
                <a14:useLocalDpi xmlns:a14="http://schemas.microsoft.com/office/drawing/2010/main" val="0"/>
              </a:ext>
            </a:extLst>
          </a:blip>
          <a:srcRect t="-6241" b="-6241"/>
          <a:stretch>
            <a:fillRect/>
          </a:stretch>
        </p:blipFill>
        <p:spPr>
          <a:xfrm>
            <a:off x="233082" y="1600200"/>
            <a:ext cx="8609438" cy="4734859"/>
          </a:xfrm>
        </p:spPr>
      </p:pic>
      <p:sp>
        <p:nvSpPr>
          <p:cNvPr id="5" name="TextBox 4"/>
          <p:cNvSpPr txBox="1"/>
          <p:nvPr/>
        </p:nvSpPr>
        <p:spPr>
          <a:xfrm>
            <a:off x="926353" y="1417638"/>
            <a:ext cx="1449886" cy="461665"/>
          </a:xfrm>
          <a:prstGeom prst="rect">
            <a:avLst/>
          </a:prstGeom>
          <a:noFill/>
        </p:spPr>
        <p:txBody>
          <a:bodyPr wrap="none" rtlCol="0">
            <a:spAutoFit/>
          </a:bodyPr>
          <a:lstStyle/>
          <a:p>
            <a:r>
              <a:rPr lang="en-US" sz="2400" b="1" dirty="0" err="1" smtClean="0"/>
              <a:t>Glycines</a:t>
            </a:r>
            <a:r>
              <a:rPr lang="en-US" sz="2400" b="1" dirty="0" smtClean="0"/>
              <a:t>!!</a:t>
            </a:r>
            <a:endParaRPr lang="en-US" sz="2400" b="1" dirty="0"/>
          </a:p>
        </p:txBody>
      </p:sp>
      <p:grpSp>
        <p:nvGrpSpPr>
          <p:cNvPr id="14" name="Group 13"/>
          <p:cNvGrpSpPr/>
          <p:nvPr/>
        </p:nvGrpSpPr>
        <p:grpSpPr>
          <a:xfrm>
            <a:off x="1930399" y="1908175"/>
            <a:ext cx="2965298" cy="441325"/>
            <a:chOff x="1930399" y="1908175"/>
            <a:chExt cx="2965298" cy="441325"/>
          </a:xfrm>
        </p:grpSpPr>
        <p:sp>
          <p:nvSpPr>
            <p:cNvPr id="6" name="Down Arrow 5"/>
            <p:cNvSpPr/>
            <p:nvPr/>
          </p:nvSpPr>
          <p:spPr>
            <a:xfrm>
              <a:off x="1930399" y="1993900"/>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2705099" y="1908175"/>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2400299" y="2000250"/>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3397249" y="1908175"/>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3578148" y="2012950"/>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4302048" y="2101850"/>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454448" y="2101850"/>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4784648" y="2228850"/>
              <a:ext cx="111049" cy="1206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Freeform 14"/>
          <p:cNvSpPr/>
          <p:nvPr/>
        </p:nvSpPr>
        <p:spPr>
          <a:xfrm>
            <a:off x="1357674" y="3695383"/>
            <a:ext cx="1247464" cy="521360"/>
          </a:xfrm>
          <a:custGeom>
            <a:avLst/>
            <a:gdLst>
              <a:gd name="connsiteX0" fmla="*/ 623526 w 1247464"/>
              <a:gd name="connsiteY0" fmla="*/ 317 h 521360"/>
              <a:gd name="connsiteX1" fmla="*/ 1226 w 1247464"/>
              <a:gd name="connsiteY1" fmla="*/ 241617 h 521360"/>
              <a:gd name="connsiteX2" fmla="*/ 788626 w 1247464"/>
              <a:gd name="connsiteY2" fmla="*/ 521017 h 521360"/>
              <a:gd name="connsiteX3" fmla="*/ 1245826 w 1247464"/>
              <a:gd name="connsiteY3" fmla="*/ 292417 h 521360"/>
              <a:gd name="connsiteX4" fmla="*/ 623526 w 1247464"/>
              <a:gd name="connsiteY4" fmla="*/ 317 h 52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464" h="521360">
                <a:moveTo>
                  <a:pt x="623526" y="317"/>
                </a:moveTo>
                <a:cubicBezTo>
                  <a:pt x="416093" y="-8150"/>
                  <a:pt x="-26291" y="154834"/>
                  <a:pt x="1226" y="241617"/>
                </a:cubicBezTo>
                <a:cubicBezTo>
                  <a:pt x="28743" y="328400"/>
                  <a:pt x="581193" y="512550"/>
                  <a:pt x="788626" y="521017"/>
                </a:cubicBezTo>
                <a:cubicBezTo>
                  <a:pt x="996059" y="529484"/>
                  <a:pt x="1271226" y="379200"/>
                  <a:pt x="1245826" y="292417"/>
                </a:cubicBezTo>
                <a:cubicBezTo>
                  <a:pt x="1220426" y="205634"/>
                  <a:pt x="830959" y="8784"/>
                  <a:pt x="623526" y="317"/>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307853" y="1428660"/>
            <a:ext cx="2461431" cy="400110"/>
          </a:xfrm>
          <a:prstGeom prst="rect">
            <a:avLst/>
          </a:prstGeom>
          <a:noFill/>
        </p:spPr>
        <p:txBody>
          <a:bodyPr wrap="none" rtlCol="0">
            <a:spAutoFit/>
          </a:bodyPr>
          <a:lstStyle/>
          <a:p>
            <a:r>
              <a:rPr lang="en-US" sz="2000" dirty="0" smtClean="0"/>
              <a:t>Protein Phosphatase I</a:t>
            </a:r>
            <a:endParaRPr lang="en-US" sz="2000" dirty="0"/>
          </a:p>
        </p:txBody>
      </p:sp>
      <p:cxnSp>
        <p:nvCxnSpPr>
          <p:cNvPr id="18" name="Straight Arrow Connector 17"/>
          <p:cNvCxnSpPr/>
          <p:nvPr/>
        </p:nvCxnSpPr>
        <p:spPr>
          <a:xfrm flipH="1">
            <a:off x="1981200" y="1828770"/>
            <a:ext cx="4318000" cy="20828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494797" y="6273224"/>
            <a:ext cx="6141400" cy="584776"/>
          </a:xfrm>
          <a:prstGeom prst="rect">
            <a:avLst/>
          </a:prstGeom>
          <a:noFill/>
        </p:spPr>
        <p:txBody>
          <a:bodyPr wrap="none" rtlCol="0">
            <a:spAutoFit/>
          </a:bodyPr>
          <a:lstStyle/>
          <a:p>
            <a:r>
              <a:rPr lang="is-IS" sz="3200" dirty="0" smtClean="0">
                <a:solidFill>
                  <a:srgbClr val="FF0000"/>
                </a:solidFill>
              </a:rPr>
              <a:t>*</a:t>
            </a:r>
            <a:r>
              <a:rPr lang="is-IS" sz="2800" dirty="0" smtClean="0"/>
              <a:t>Figure 1, Y. Shi</a:t>
            </a:r>
            <a:r>
              <a:rPr lang="is-IS" sz="2800" dirty="0"/>
              <a:t>, Cell 2009;139: 468-484.</a:t>
            </a:r>
            <a:endParaRPr lang="en-US" sz="2800" dirty="0"/>
          </a:p>
        </p:txBody>
      </p:sp>
    </p:spTree>
    <p:extLst>
      <p:ext uri="{BB962C8B-B14F-4D97-AF65-F5344CB8AC3E}">
        <p14:creationId xmlns:p14="http://schemas.microsoft.com/office/powerpoint/2010/main" val="3317568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ariancy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344" y="1417638"/>
            <a:ext cx="3165469" cy="3165469"/>
          </a:xfrm>
          <a:prstGeom prst="rect">
            <a:avLst/>
          </a:prstGeom>
        </p:spPr>
      </p:pic>
      <p:sp>
        <p:nvSpPr>
          <p:cNvPr id="2" name="Title 1"/>
          <p:cNvSpPr>
            <a:spLocks noGrp="1"/>
          </p:cNvSpPr>
          <p:nvPr>
            <p:ph type="title"/>
          </p:nvPr>
        </p:nvSpPr>
        <p:spPr/>
        <p:txBody>
          <a:bodyPr/>
          <a:lstStyle/>
          <a:p>
            <a:r>
              <a:rPr lang="en-US" b="1" dirty="0" smtClean="0"/>
              <a:t>PCOS, Autism, PAPS Synthase</a:t>
            </a:r>
            <a:endParaRPr lang="en-US" b="1" dirty="0"/>
          </a:p>
        </p:txBody>
      </p:sp>
      <p:sp>
        <p:nvSpPr>
          <p:cNvPr id="3" name="Content Placeholder 2"/>
          <p:cNvSpPr>
            <a:spLocks noGrp="1"/>
          </p:cNvSpPr>
          <p:nvPr>
            <p:ph idx="1"/>
          </p:nvPr>
        </p:nvSpPr>
        <p:spPr>
          <a:xfrm>
            <a:off x="136236" y="1426768"/>
            <a:ext cx="8229600" cy="4525963"/>
          </a:xfrm>
        </p:spPr>
        <p:txBody>
          <a:bodyPr/>
          <a:lstStyle/>
          <a:p>
            <a:r>
              <a:rPr lang="en-US" dirty="0" smtClean="0"/>
              <a:t>PAPS synthase is essential for                                DHEA sulfate synthesis</a:t>
            </a:r>
          </a:p>
          <a:p>
            <a:r>
              <a:rPr lang="en-US" dirty="0" smtClean="0"/>
              <a:t>Defective PAPS synthase </a:t>
            </a:r>
            <a:r>
              <a:rPr lang="en-US" dirty="0" smtClean="0">
                <a:sym typeface="Wingdings"/>
              </a:rPr>
              <a:t>                                                   polycystic ovary syndrome (PCOS)                            in women, high androgen</a:t>
            </a:r>
            <a:r>
              <a:rPr lang="en-US" dirty="0" smtClean="0">
                <a:solidFill>
                  <a:srgbClr val="FF0000"/>
                </a:solidFill>
                <a:sym typeface="Wingdings"/>
              </a:rPr>
              <a:t>*</a:t>
            </a:r>
          </a:p>
          <a:p>
            <a:pPr lvl="1"/>
            <a:r>
              <a:rPr lang="en-US" dirty="0" smtClean="0">
                <a:sym typeface="Wingdings"/>
              </a:rPr>
              <a:t>Glycine 270  aspartate mutation </a:t>
            </a:r>
          </a:p>
          <a:p>
            <a:r>
              <a:rPr lang="en-US" dirty="0" smtClean="0">
                <a:sym typeface="Wingdings"/>
              </a:rPr>
              <a:t>PCOS is a risk factor for autism in the woman and in her children</a:t>
            </a:r>
            <a:r>
              <a:rPr lang="en-US" dirty="0" smtClean="0">
                <a:solidFill>
                  <a:srgbClr val="FF0000"/>
                </a:solidFill>
                <a:sym typeface="Wingdings"/>
              </a:rPr>
              <a:t>**</a:t>
            </a:r>
            <a:endParaRPr lang="en-US" dirty="0">
              <a:solidFill>
                <a:srgbClr val="FF0000"/>
              </a:solidFill>
            </a:endParaRPr>
          </a:p>
        </p:txBody>
      </p:sp>
      <p:sp>
        <p:nvSpPr>
          <p:cNvPr id="5" name="TextBox 4"/>
          <p:cNvSpPr txBox="1"/>
          <p:nvPr/>
        </p:nvSpPr>
        <p:spPr>
          <a:xfrm>
            <a:off x="1633241" y="5785250"/>
            <a:ext cx="7053559" cy="707886"/>
          </a:xfrm>
          <a:prstGeom prst="rect">
            <a:avLst/>
          </a:prstGeom>
          <a:noFill/>
        </p:spPr>
        <p:txBody>
          <a:bodyPr wrap="none" rtlCol="0">
            <a:spAutoFit/>
          </a:bodyPr>
          <a:lstStyle/>
          <a:p>
            <a:pPr algn="r"/>
            <a:r>
              <a:rPr lang="en-US" sz="2000" dirty="0">
                <a:solidFill>
                  <a:srgbClr val="FF0000"/>
                </a:solidFill>
              </a:rPr>
              <a:t>*</a:t>
            </a:r>
            <a:r>
              <a:rPr lang="en-US" sz="2000" dirty="0" err="1"/>
              <a:t>Cherskov</a:t>
            </a:r>
            <a:r>
              <a:rPr lang="en-US" sz="2000" dirty="0"/>
              <a:t> et al. Translational Psychiatry 2018; 8:136.</a:t>
            </a:r>
          </a:p>
          <a:p>
            <a:pPr algn="r"/>
            <a:r>
              <a:rPr lang="en-US" sz="2000" dirty="0" smtClean="0">
                <a:solidFill>
                  <a:srgbClr val="FF0000"/>
                </a:solidFill>
              </a:rPr>
              <a:t>**</a:t>
            </a:r>
            <a:r>
              <a:rPr lang="en-US" sz="2000" dirty="0" smtClean="0"/>
              <a:t>W </a:t>
            </a:r>
            <a:r>
              <a:rPr lang="en-US" sz="2000" dirty="0" err="1"/>
              <a:t>Oostdijk</a:t>
            </a:r>
            <a:r>
              <a:rPr lang="en-US" sz="2000" dirty="0"/>
              <a:t> et al. J </a:t>
            </a:r>
            <a:r>
              <a:rPr lang="en-US" sz="2000" dirty="0" err="1"/>
              <a:t>Clin</a:t>
            </a:r>
            <a:r>
              <a:rPr lang="en-US" sz="2000" dirty="0"/>
              <a:t> </a:t>
            </a:r>
            <a:r>
              <a:rPr lang="en-US" sz="2000" dirty="0" err="1"/>
              <a:t>Endocrinol</a:t>
            </a:r>
            <a:r>
              <a:rPr lang="en-US" sz="2000" dirty="0"/>
              <a:t> </a:t>
            </a:r>
            <a:r>
              <a:rPr lang="en-US" sz="2000" dirty="0" err="1"/>
              <a:t>Metab</a:t>
            </a:r>
            <a:r>
              <a:rPr lang="en-US" sz="2000" dirty="0"/>
              <a:t>. 2015;100(4):E672-80. </a:t>
            </a:r>
          </a:p>
        </p:txBody>
      </p:sp>
    </p:spTree>
    <p:extLst>
      <p:ext uri="{BB962C8B-B14F-4D97-AF65-F5344CB8AC3E}">
        <p14:creationId xmlns:p14="http://schemas.microsoft.com/office/powerpoint/2010/main" val="4127979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395463"/>
            <a:ext cx="8724113" cy="369332"/>
          </a:xfrm>
          <a:prstGeom prst="rect">
            <a:avLst/>
          </a:prstGeom>
          <a:noFill/>
        </p:spPr>
        <p:txBody>
          <a:bodyPr wrap="none" rtlCol="0">
            <a:spAutoFit/>
          </a:bodyPr>
          <a:lstStyle/>
          <a:p>
            <a:r>
              <a:rPr lang="en-US" dirty="0" smtClean="0">
                <a:solidFill>
                  <a:srgbClr val="FF0000"/>
                </a:solidFill>
              </a:rPr>
              <a:t>**</a:t>
            </a:r>
            <a:r>
              <a:rPr lang="en-US" dirty="0" smtClean="0"/>
              <a:t>J </a:t>
            </a:r>
            <a:r>
              <a:rPr lang="en-US" dirty="0" err="1"/>
              <a:t>Konstantynowicz</a:t>
            </a:r>
            <a:r>
              <a:rPr lang="en-US" dirty="0"/>
              <a:t> et al., European Journal of </a:t>
            </a:r>
            <a:r>
              <a:rPr lang="en-US" dirty="0" err="1"/>
              <a:t>Paediatric</a:t>
            </a:r>
            <a:r>
              <a:rPr lang="en-US" dirty="0"/>
              <a:t> Neurology 16(5), 2012, 485-491.</a:t>
            </a:r>
          </a:p>
        </p:txBody>
      </p:sp>
      <p:pic>
        <p:nvPicPr>
          <p:cNvPr id="7" name="Picture 6" descr="stomach-ache-child-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89" y="3356188"/>
            <a:ext cx="1891431" cy="2827593"/>
          </a:xfrm>
          <a:prstGeom prst="rect">
            <a:avLst/>
          </a:prstGeom>
        </p:spPr>
      </p:pic>
      <p:pic>
        <p:nvPicPr>
          <p:cNvPr id="8" name="Content Placeholder 3" descr="oxalates_autism.png"/>
          <p:cNvPicPr>
            <a:picLocks noChangeAspect="1"/>
          </p:cNvPicPr>
          <p:nvPr/>
        </p:nvPicPr>
        <p:blipFill>
          <a:blip r:embed="rId4">
            <a:extLst>
              <a:ext uri="{28A0092B-C50C-407E-A947-70E740481C1C}">
                <a14:useLocalDpi xmlns:a14="http://schemas.microsoft.com/office/drawing/2010/main" val="0"/>
              </a:ext>
            </a:extLst>
          </a:blip>
          <a:srcRect l="-57280" r="-57280"/>
          <a:stretch>
            <a:fillRect/>
          </a:stretch>
        </p:blipFill>
        <p:spPr>
          <a:xfrm>
            <a:off x="2483394" y="833437"/>
            <a:ext cx="9291858" cy="5110164"/>
          </a:xfrm>
          <a:prstGeom prst="rect">
            <a:avLst/>
          </a:prstGeom>
        </p:spPr>
      </p:pic>
      <p:sp>
        <p:nvSpPr>
          <p:cNvPr id="3" name="Content Placeholder 2"/>
          <p:cNvSpPr>
            <a:spLocks noGrp="1"/>
          </p:cNvSpPr>
          <p:nvPr>
            <p:ph idx="1"/>
          </p:nvPr>
        </p:nvSpPr>
        <p:spPr>
          <a:xfrm>
            <a:off x="784288" y="1218799"/>
            <a:ext cx="4216400" cy="4525963"/>
          </a:xfrm>
        </p:spPr>
        <p:txBody>
          <a:bodyPr>
            <a:normAutofit/>
          </a:bodyPr>
          <a:lstStyle/>
          <a:p>
            <a:r>
              <a:rPr lang="en-US" sz="2800" dirty="0" smtClean="0"/>
              <a:t>Crystals of oxalate form kidney stones and cause great discomfort</a:t>
            </a:r>
          </a:p>
          <a:p>
            <a:r>
              <a:rPr lang="en-US" sz="2800" dirty="0" smtClean="0"/>
              <a:t>Study has shown at least 3-fold higher serum and urinary levels of oxalate in autistic kids</a:t>
            </a:r>
            <a:r>
              <a:rPr lang="en-US" sz="2800" dirty="0" smtClean="0">
                <a:solidFill>
                  <a:srgbClr val="FF0000"/>
                </a:solidFill>
              </a:rPr>
              <a:t>**</a:t>
            </a:r>
          </a:p>
          <a:p>
            <a:endParaRPr lang="en-US" sz="2800" dirty="0"/>
          </a:p>
        </p:txBody>
      </p:sp>
      <p:sp>
        <p:nvSpPr>
          <p:cNvPr id="2" name="Title 1"/>
          <p:cNvSpPr>
            <a:spLocks noGrp="1"/>
          </p:cNvSpPr>
          <p:nvPr>
            <p:ph type="title"/>
          </p:nvPr>
        </p:nvSpPr>
        <p:spPr>
          <a:xfrm>
            <a:off x="457200" y="82200"/>
            <a:ext cx="8229600" cy="1143000"/>
          </a:xfrm>
        </p:spPr>
        <p:txBody>
          <a:bodyPr>
            <a:normAutofit fontScale="90000"/>
          </a:bodyPr>
          <a:lstStyle/>
          <a:p>
            <a:r>
              <a:rPr lang="en-US" b="1" dirty="0" smtClean="0"/>
              <a:t>Autism Linked to Oxalate Crystals</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1387143" y="5260451"/>
            <a:ext cx="3499485" cy="923330"/>
          </a:xfrm>
          <a:prstGeom prst="rect">
            <a:avLst/>
          </a:prstGeom>
          <a:noFill/>
        </p:spPr>
        <p:txBody>
          <a:bodyPr wrap="square" rtlCol="0">
            <a:spAutoFit/>
          </a:bodyPr>
          <a:lstStyle/>
          <a:p>
            <a:r>
              <a:rPr lang="en-US" dirty="0" smtClean="0">
                <a:solidFill>
                  <a:srgbClr val="FF0000"/>
                </a:solidFill>
              </a:rPr>
              <a:t>*</a:t>
            </a:r>
            <a:r>
              <a:rPr lang="en-US" dirty="0" smtClean="0"/>
              <a:t>William Shaw, The </a:t>
            </a:r>
            <a:r>
              <a:rPr lang="en-US" dirty="0"/>
              <a:t>Role of Oxalates in Autism and Chronic </a:t>
            </a:r>
            <a:r>
              <a:rPr lang="en-US" dirty="0" smtClean="0"/>
              <a:t>Disorders WAPF, March 26, 2010</a:t>
            </a:r>
            <a:endParaRPr lang="en-US" dirty="0"/>
          </a:p>
        </p:txBody>
      </p:sp>
    </p:spTree>
    <p:extLst>
      <p:ext uri="{BB962C8B-B14F-4D97-AF65-F5344CB8AC3E}">
        <p14:creationId xmlns:p14="http://schemas.microsoft.com/office/powerpoint/2010/main" val="13726608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Oxalate Causes Sulfate Flushing through Urine</a:t>
            </a:r>
            <a:r>
              <a:rPr lang="en-US" b="1" dirty="0" smtClean="0">
                <a:solidFill>
                  <a:srgbClr val="FF0000"/>
                </a:solidFill>
              </a:rPr>
              <a:t>*</a:t>
            </a:r>
            <a:endParaRPr lang="en-US" b="1" dirty="0">
              <a:solidFill>
                <a:srgbClr val="FF0000"/>
              </a:solidFill>
            </a:endParaRPr>
          </a:p>
        </p:txBody>
      </p:sp>
      <p:sp>
        <p:nvSpPr>
          <p:cNvPr id="4" name="TextBox 3"/>
          <p:cNvSpPr txBox="1"/>
          <p:nvPr/>
        </p:nvSpPr>
        <p:spPr>
          <a:xfrm>
            <a:off x="789733" y="6032212"/>
            <a:ext cx="8181597" cy="830997"/>
          </a:xfrm>
          <a:prstGeom prst="rect">
            <a:avLst/>
          </a:prstGeom>
          <a:noFill/>
        </p:spPr>
        <p:txBody>
          <a:bodyPr wrap="none" rtlCol="0">
            <a:spAutoFit/>
          </a:bodyPr>
          <a:lstStyle/>
          <a:p>
            <a:pPr algn="r"/>
            <a:r>
              <a:rPr lang="en-US" sz="2400" dirty="0">
                <a:solidFill>
                  <a:srgbClr val="FF0000"/>
                </a:solidFill>
              </a:rPr>
              <a:t>*</a:t>
            </a:r>
            <a:r>
              <a:rPr lang="en-US" sz="2400" dirty="0"/>
              <a:t>W </a:t>
            </a:r>
            <a:r>
              <a:rPr lang="en-US" sz="2400" dirty="0" err="1"/>
              <a:t>Krick</a:t>
            </a:r>
            <a:r>
              <a:rPr lang="en-US" sz="2400" dirty="0"/>
              <a:t> et al., Am J </a:t>
            </a:r>
            <a:r>
              <a:rPr lang="en-US" sz="2400" dirty="0" err="1"/>
              <a:t>Physiol</a:t>
            </a:r>
            <a:r>
              <a:rPr lang="en-US" sz="2400" dirty="0"/>
              <a:t> Renal </a:t>
            </a:r>
            <a:r>
              <a:rPr lang="en-US" sz="2400" dirty="0" err="1"/>
              <a:t>Physiol</a:t>
            </a:r>
            <a:r>
              <a:rPr lang="en-US" sz="2400" dirty="0"/>
              <a:t> 2009;297: F145-F154</a:t>
            </a:r>
            <a:r>
              <a:rPr lang="en-US" sz="2400" dirty="0" smtClean="0"/>
              <a:t>.</a:t>
            </a:r>
          </a:p>
          <a:p>
            <a:pPr algn="r"/>
            <a:r>
              <a:rPr lang="nb-NO" sz="2400" dirty="0" smtClean="0">
                <a:solidFill>
                  <a:srgbClr val="FF0000"/>
                </a:solidFill>
              </a:rPr>
              <a:t>**</a:t>
            </a:r>
            <a:r>
              <a:rPr lang="nb-NO" sz="2400" dirty="0" smtClean="0"/>
              <a:t>A </a:t>
            </a:r>
            <a:r>
              <a:rPr lang="nb-NO" sz="2400" dirty="0" err="1"/>
              <a:t>Tanner</a:t>
            </a:r>
            <a:r>
              <a:rPr lang="nb-NO" sz="2400" dirty="0"/>
              <a:t> et al. J </a:t>
            </a:r>
            <a:r>
              <a:rPr lang="nb-NO" sz="2400" dirty="0" err="1"/>
              <a:t>Biol</a:t>
            </a:r>
            <a:r>
              <a:rPr lang="nb-NO" sz="2400" dirty="0"/>
              <a:t> </a:t>
            </a:r>
            <a:r>
              <a:rPr lang="nb-NO" sz="2400" dirty="0" err="1"/>
              <a:t>Chem</a:t>
            </a:r>
            <a:r>
              <a:rPr lang="nb-NO" sz="2400" dirty="0"/>
              <a:t>. 2001;276(47):43627-34</a:t>
            </a:r>
            <a:endParaRPr lang="en-US" sz="2400" dirty="0"/>
          </a:p>
        </p:txBody>
      </p:sp>
      <p:sp>
        <p:nvSpPr>
          <p:cNvPr id="6" name="Content Placeholder 5"/>
          <p:cNvSpPr>
            <a:spLocks noGrp="1"/>
          </p:cNvSpPr>
          <p:nvPr>
            <p:ph idx="1"/>
          </p:nvPr>
        </p:nvSpPr>
        <p:spPr>
          <a:xfrm>
            <a:off x="0" y="1453450"/>
            <a:ext cx="9144000" cy="4525963"/>
          </a:xfrm>
        </p:spPr>
        <p:txBody>
          <a:bodyPr>
            <a:normAutofit fontScale="92500"/>
          </a:bodyPr>
          <a:lstStyle/>
          <a:p>
            <a:r>
              <a:rPr lang="en-US" dirty="0" smtClean="0"/>
              <a:t>Sulfate </a:t>
            </a:r>
            <a:r>
              <a:rPr lang="en-US" dirty="0"/>
              <a:t>is essential </a:t>
            </a:r>
            <a:r>
              <a:rPr lang="en-US" dirty="0" smtClean="0"/>
              <a:t>for: </a:t>
            </a:r>
            <a:endParaRPr lang="en-US" dirty="0"/>
          </a:p>
          <a:p>
            <a:pPr lvl="1"/>
            <a:r>
              <a:rPr lang="en-US" dirty="0"/>
              <a:t>Synthesis of extracellular matrix glycoproteins </a:t>
            </a:r>
            <a:r>
              <a:rPr lang="en-US" dirty="0" smtClean="0"/>
              <a:t> </a:t>
            </a:r>
            <a:endParaRPr lang="en-US" dirty="0"/>
          </a:p>
          <a:p>
            <a:pPr lvl="1"/>
            <a:r>
              <a:rPr lang="en-US" dirty="0"/>
              <a:t>Synthesis of </a:t>
            </a:r>
            <a:r>
              <a:rPr lang="en-US" dirty="0" err="1"/>
              <a:t>cerebroside</a:t>
            </a:r>
            <a:r>
              <a:rPr lang="en-US" dirty="0"/>
              <a:t> sulfate, in myelin in nerve fibers</a:t>
            </a:r>
          </a:p>
          <a:p>
            <a:pPr lvl="1"/>
            <a:r>
              <a:rPr lang="en-US" dirty="0"/>
              <a:t>Detoxification of many environmental </a:t>
            </a:r>
            <a:r>
              <a:rPr lang="en-US" dirty="0" smtClean="0"/>
              <a:t>toxins</a:t>
            </a:r>
          </a:p>
          <a:p>
            <a:r>
              <a:rPr lang="en-US" i="1" dirty="0" smtClean="0">
                <a:solidFill>
                  <a:srgbClr val="FF0000"/>
                </a:solidFill>
              </a:rPr>
              <a:t>Sulfate is flushed in the urine (lost) when kidney oxalate levels are high</a:t>
            </a:r>
            <a:endParaRPr lang="en-US" i="1" dirty="0">
              <a:solidFill>
                <a:srgbClr val="FF0000"/>
              </a:solidFill>
            </a:endParaRPr>
          </a:p>
          <a:p>
            <a:r>
              <a:rPr lang="en-US" dirty="0" err="1" smtClean="0"/>
              <a:t>Oxalobacter</a:t>
            </a:r>
            <a:r>
              <a:rPr lang="en-US" dirty="0" smtClean="0"/>
              <a:t> microbes degrade oxalate but they are killed by antibiotics such as </a:t>
            </a:r>
            <a:r>
              <a:rPr lang="en-US" dirty="0" err="1" smtClean="0"/>
              <a:t>Cipro</a:t>
            </a:r>
            <a:endParaRPr lang="en-US" dirty="0" smtClean="0"/>
          </a:p>
          <a:p>
            <a:pPr lvl="1"/>
            <a:r>
              <a:rPr lang="en-US" dirty="0" smtClean="0"/>
              <a:t>Oxalate decarboxylase depends on manganese as catalyst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808296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 y="274638"/>
            <a:ext cx="8838683" cy="1143000"/>
          </a:xfrm>
        </p:spPr>
        <p:txBody>
          <a:bodyPr>
            <a:noAutofit/>
          </a:bodyPr>
          <a:lstStyle/>
          <a:p>
            <a:r>
              <a:rPr lang="en-US" sz="3600" b="1" dirty="0"/>
              <a:t>Autism-like socio-communicative deficits and stereotypies in mice lacking </a:t>
            </a:r>
            <a:r>
              <a:rPr lang="en-US" sz="3600" b="1" dirty="0" err="1"/>
              <a:t>heparan</a:t>
            </a:r>
            <a:r>
              <a:rPr lang="en-US" sz="3600" b="1" dirty="0"/>
              <a:t> sulfate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67732" y="1600200"/>
            <a:ext cx="5615518" cy="2479675"/>
          </a:xfrm>
        </p:spPr>
        <p:txBody>
          <a:bodyPr>
            <a:noAutofit/>
          </a:bodyPr>
          <a:lstStyle/>
          <a:p>
            <a:r>
              <a:rPr lang="en-US" sz="2800" dirty="0" smtClean="0"/>
              <a:t>Experiment with “designer” mice: blocked </a:t>
            </a:r>
            <a:r>
              <a:rPr lang="en-US" sz="2800" dirty="0" err="1" smtClean="0"/>
              <a:t>heparan</a:t>
            </a:r>
            <a:r>
              <a:rPr lang="en-US" sz="2800" dirty="0" smtClean="0"/>
              <a:t> sulfate synthesis in brain ventricles</a:t>
            </a:r>
          </a:p>
          <a:p>
            <a:pPr lvl="1"/>
            <a:r>
              <a:rPr lang="en-US" sz="2400" dirty="0" smtClean="0"/>
              <a:t>Mice exhibited all the classic features of autism – both cognitive and social</a:t>
            </a:r>
          </a:p>
          <a:p>
            <a:pPr marL="0" indent="0">
              <a:buNone/>
            </a:pPr>
            <a:endParaRPr lang="en-US" sz="2800" dirty="0"/>
          </a:p>
        </p:txBody>
      </p:sp>
      <p:pic>
        <p:nvPicPr>
          <p:cNvPr id="4" name="Picture 3"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950" y="1600201"/>
            <a:ext cx="2861734" cy="2146300"/>
          </a:xfrm>
          <a:prstGeom prst="rect">
            <a:avLst/>
          </a:prstGeom>
        </p:spPr>
      </p:pic>
      <p:sp>
        <p:nvSpPr>
          <p:cNvPr id="5" name="TextBox 4"/>
          <p:cNvSpPr txBox="1"/>
          <p:nvPr/>
        </p:nvSpPr>
        <p:spPr>
          <a:xfrm>
            <a:off x="1971731" y="5824003"/>
            <a:ext cx="7172269" cy="461665"/>
          </a:xfrm>
          <a:prstGeom prst="rect">
            <a:avLst/>
          </a:prstGeom>
          <a:noFill/>
        </p:spPr>
        <p:txBody>
          <a:bodyPr wrap="square" rtlCol="0">
            <a:spAutoFit/>
          </a:bodyPr>
          <a:lstStyle/>
          <a:p>
            <a:r>
              <a:rPr lang="en-US" sz="2400" dirty="0" smtClean="0">
                <a:solidFill>
                  <a:srgbClr val="FF0000"/>
                </a:solidFill>
              </a:rPr>
              <a:t>*</a:t>
            </a:r>
            <a:r>
              <a:rPr lang="en-US" sz="2400" dirty="0" smtClean="0"/>
              <a:t> F</a:t>
            </a:r>
            <a:r>
              <a:rPr lang="en-US" sz="2400" dirty="0"/>
              <a:t>. </a:t>
            </a:r>
            <a:r>
              <a:rPr lang="en-US" sz="2400" dirty="0" err="1"/>
              <a:t>Irie</a:t>
            </a:r>
            <a:r>
              <a:rPr lang="en-US" sz="2400" dirty="0"/>
              <a:t> et al., </a:t>
            </a:r>
            <a:r>
              <a:rPr lang="en-US" sz="2400" dirty="0" smtClean="0"/>
              <a:t> PNAS </a:t>
            </a:r>
            <a:r>
              <a:rPr lang="en-US" sz="2400" dirty="0"/>
              <a:t>Mar. 27, 2012, 109(13), 5052-5056.</a:t>
            </a:r>
          </a:p>
        </p:txBody>
      </p:sp>
      <p:sp>
        <p:nvSpPr>
          <p:cNvPr id="6" name="Title 1"/>
          <p:cNvSpPr txBox="1">
            <a:spLocks/>
          </p:cNvSpPr>
          <p:nvPr/>
        </p:nvSpPr>
        <p:spPr>
          <a:xfrm>
            <a:off x="269875" y="4451624"/>
            <a:ext cx="8518526" cy="965063"/>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a:t>
            </a:r>
            <a:r>
              <a:rPr lang="en-US" sz="2400" dirty="0" err="1"/>
              <a:t>Fractone</a:t>
            </a:r>
            <a:r>
              <a:rPr lang="en-US" sz="2400" dirty="0"/>
              <a:t>-associated N-sulfated </a:t>
            </a:r>
            <a:r>
              <a:rPr lang="en-US" sz="2400" dirty="0" err="1"/>
              <a:t>heparan</a:t>
            </a:r>
            <a:r>
              <a:rPr lang="en-US" sz="2400" dirty="0"/>
              <a:t> sulfate shows reduced quantity in BTBR </a:t>
            </a:r>
            <a:r>
              <a:rPr lang="en-US" sz="2400" dirty="0" err="1"/>
              <a:t>T+tf</a:t>
            </a:r>
            <a:r>
              <a:rPr lang="en-US" sz="2400" dirty="0"/>
              <a:t>/J mice: a strong model of autism." </a:t>
            </a:r>
            <a:r>
              <a:rPr lang="en-US" sz="2400" dirty="0" smtClean="0">
                <a:solidFill>
                  <a:srgbClr val="FF0000"/>
                </a:solidFill>
              </a:rPr>
              <a:t>**</a:t>
            </a:r>
            <a:endParaRPr lang="en-US" sz="2400" dirty="0">
              <a:solidFill>
                <a:srgbClr val="FF0000"/>
              </a:solidFill>
            </a:endParaRPr>
          </a:p>
        </p:txBody>
      </p:sp>
      <p:sp>
        <p:nvSpPr>
          <p:cNvPr id="7" name="TextBox 6"/>
          <p:cNvSpPr txBox="1"/>
          <p:nvPr/>
        </p:nvSpPr>
        <p:spPr>
          <a:xfrm>
            <a:off x="2166331" y="6290875"/>
            <a:ext cx="6867084" cy="461665"/>
          </a:xfrm>
          <a:prstGeom prst="rect">
            <a:avLst/>
          </a:prstGeom>
          <a:noFill/>
        </p:spPr>
        <p:txBody>
          <a:bodyPr wrap="none" rtlCol="0">
            <a:spAutoFit/>
          </a:bodyPr>
          <a:lstStyle/>
          <a:p>
            <a:r>
              <a:rPr lang="nb-NO" sz="2400" dirty="0" smtClean="0">
                <a:solidFill>
                  <a:srgbClr val="FF0000"/>
                </a:solidFill>
              </a:rPr>
              <a:t>**</a:t>
            </a:r>
            <a:r>
              <a:rPr lang="nb-NO" sz="2400" dirty="0" smtClean="0"/>
              <a:t>KZ </a:t>
            </a:r>
            <a:r>
              <a:rPr lang="nb-NO" sz="2400" dirty="0" err="1"/>
              <a:t>Meyza</a:t>
            </a:r>
            <a:r>
              <a:rPr lang="nb-NO" sz="2400" dirty="0"/>
              <a:t> et al., </a:t>
            </a:r>
            <a:r>
              <a:rPr lang="nb-NO" sz="2400" dirty="0" err="1"/>
              <a:t>Behav</a:t>
            </a:r>
            <a:r>
              <a:rPr lang="nb-NO" sz="2400" dirty="0"/>
              <a:t> Brain Res 2012;228:247–53.</a:t>
            </a:r>
            <a:endParaRPr lang="en-US" sz="2400" dirty="0"/>
          </a:p>
        </p:txBody>
      </p:sp>
    </p:spTree>
    <p:extLst>
      <p:ext uri="{BB962C8B-B14F-4D97-AF65-F5344CB8AC3E}">
        <p14:creationId xmlns:p14="http://schemas.microsoft.com/office/powerpoint/2010/main" val="185143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118534"/>
            <a:ext cx="9211734" cy="2319867"/>
          </a:xfrm>
        </p:spPr>
        <p:txBody>
          <a:bodyPr>
            <a:normAutofit/>
          </a:bodyPr>
          <a:lstStyle/>
          <a:p>
            <a:r>
              <a:rPr lang="en-US" sz="3600" b="1" dirty="0"/>
              <a:t>“</a:t>
            </a:r>
            <a:r>
              <a:rPr lang="en-US" sz="3600" b="1" dirty="0" err="1"/>
              <a:t>Heparan</a:t>
            </a:r>
            <a:r>
              <a:rPr lang="en-US" sz="3600" b="1" dirty="0"/>
              <a:t> sulfate deficiency in autistic postmortem brain tissue from the </a:t>
            </a:r>
            <a:r>
              <a:rPr lang="en-US" sz="3600" b="1" dirty="0" err="1"/>
              <a:t>subventricular</a:t>
            </a:r>
            <a:r>
              <a:rPr lang="en-US" sz="3600" b="1" dirty="0"/>
              <a:t> zone of the </a:t>
            </a:r>
            <a:r>
              <a:rPr lang="en-US" sz="3600" b="1" dirty="0" smtClean="0"/>
              <a:t>lateral ventricles”</a:t>
            </a:r>
            <a:r>
              <a:rPr lang="en-US" sz="3600" b="1" dirty="0" smtClean="0">
                <a:solidFill>
                  <a:srgbClr val="FF0000"/>
                </a:solidFill>
              </a:rPr>
              <a:t>*</a:t>
            </a:r>
            <a:r>
              <a:rPr lang="en-US" sz="3600" b="1" dirty="0"/>
              <a:t/>
            </a:r>
            <a:br>
              <a:rPr lang="en-US" sz="3600" b="1" dirty="0"/>
            </a:br>
            <a:endParaRPr lang="en-US" sz="3600" b="1" dirty="0"/>
          </a:p>
        </p:txBody>
      </p:sp>
      <p:sp>
        <p:nvSpPr>
          <p:cNvPr id="3" name="Content Placeholder 2"/>
          <p:cNvSpPr>
            <a:spLocks noGrp="1"/>
          </p:cNvSpPr>
          <p:nvPr>
            <p:ph idx="1"/>
          </p:nvPr>
        </p:nvSpPr>
        <p:spPr>
          <a:xfrm>
            <a:off x="-507999" y="5977468"/>
            <a:ext cx="9533466" cy="499532"/>
          </a:xfrm>
        </p:spPr>
        <p:txBody>
          <a:bodyPr>
            <a:noAutofit/>
          </a:bodyPr>
          <a:lstStyle/>
          <a:p>
            <a:pPr marL="0" indent="0" algn="r">
              <a:buNone/>
            </a:pPr>
            <a:r>
              <a:rPr lang="en-US" sz="2800" dirty="0" smtClean="0">
                <a:solidFill>
                  <a:srgbClr val="FF0000"/>
                </a:solidFill>
              </a:rPr>
              <a:t>*</a:t>
            </a:r>
            <a:r>
              <a:rPr lang="en-US" sz="2800" dirty="0" smtClean="0"/>
              <a:t>BL Pearson et al., </a:t>
            </a:r>
            <a:r>
              <a:rPr lang="en-US" sz="2800" dirty="0" err="1" smtClean="0"/>
              <a:t>Behav</a:t>
            </a:r>
            <a:r>
              <a:rPr lang="en-US" sz="2800" dirty="0" smtClean="0"/>
              <a:t> </a:t>
            </a:r>
            <a:r>
              <a:rPr lang="en-US" sz="2800" dirty="0"/>
              <a:t>Brain Res. </a:t>
            </a:r>
            <a:r>
              <a:rPr lang="en-US" sz="2800" dirty="0" smtClean="0"/>
              <a:t>2013;243</a:t>
            </a:r>
            <a:r>
              <a:rPr lang="en-US" sz="2800" dirty="0"/>
              <a:t>:138-</a:t>
            </a:r>
            <a:r>
              <a:rPr lang="en-US" sz="2800" dirty="0" smtClean="0"/>
              <a:t>45</a:t>
            </a:r>
            <a:endParaRPr lang="en-US" sz="2800" dirty="0"/>
          </a:p>
        </p:txBody>
      </p:sp>
      <p:sp>
        <p:nvSpPr>
          <p:cNvPr id="4" name="TextBox 3"/>
          <p:cNvSpPr txBox="1"/>
          <p:nvPr/>
        </p:nvSpPr>
        <p:spPr>
          <a:xfrm>
            <a:off x="406401" y="1675341"/>
            <a:ext cx="8382000" cy="3046988"/>
          </a:xfrm>
          <a:prstGeom prst="rect">
            <a:avLst/>
          </a:prstGeom>
          <a:noFill/>
        </p:spPr>
        <p:txBody>
          <a:bodyPr wrap="square" rtlCol="0">
            <a:spAutoFit/>
          </a:bodyPr>
          <a:lstStyle/>
          <a:p>
            <a:r>
              <a:rPr lang="en-US" sz="3200" dirty="0" smtClean="0"/>
              <a:t>“Aberrant </a:t>
            </a:r>
            <a:r>
              <a:rPr lang="en-US" sz="3200" dirty="0"/>
              <a:t>extracellular matrix glycosaminoglycan function localized to the </a:t>
            </a:r>
            <a:r>
              <a:rPr lang="en-US" sz="3200" dirty="0" err="1"/>
              <a:t>subventricular</a:t>
            </a:r>
            <a:r>
              <a:rPr lang="en-US" sz="3200" dirty="0"/>
              <a:t> zone of the </a:t>
            </a:r>
            <a:r>
              <a:rPr lang="en-US" sz="3200" i="1" dirty="0">
                <a:solidFill>
                  <a:srgbClr val="FF0000"/>
                </a:solidFill>
              </a:rPr>
              <a:t>lateral ventricles </a:t>
            </a:r>
            <a:r>
              <a:rPr lang="en-US" sz="3200" dirty="0"/>
              <a:t>may be a biomarker for autism, and potentially involved in the etiology of the disorder</a:t>
            </a:r>
            <a:r>
              <a:rPr lang="en-US" sz="3200" dirty="0" smtClean="0"/>
              <a:t>.”</a:t>
            </a:r>
            <a:endParaRPr lang="en-US" sz="3200" dirty="0"/>
          </a:p>
          <a:p>
            <a:endParaRPr lang="en-US" sz="3200" dirty="0"/>
          </a:p>
        </p:txBody>
      </p:sp>
      <p:sp>
        <p:nvSpPr>
          <p:cNvPr id="5" name="Title 1"/>
          <p:cNvSpPr txBox="1">
            <a:spLocks/>
          </p:cNvSpPr>
          <p:nvPr/>
        </p:nvSpPr>
        <p:spPr>
          <a:xfrm>
            <a:off x="558801" y="420921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New neurons develop from stem cells in this zone through the action of “</a:t>
            </a:r>
            <a:r>
              <a:rPr lang="en-US" sz="2800" dirty="0" err="1" smtClean="0"/>
              <a:t>fractones</a:t>
            </a:r>
            <a:r>
              <a:rPr lang="en-US" sz="2800" dirty="0" smtClean="0"/>
              <a:t>” composed of  </a:t>
            </a:r>
            <a:r>
              <a:rPr lang="en-US" sz="2800" dirty="0" err="1" smtClean="0"/>
              <a:t>heparan</a:t>
            </a:r>
            <a:r>
              <a:rPr lang="en-US" sz="2800" dirty="0" smtClean="0"/>
              <a:t> sulfate proteoglycans</a:t>
            </a:r>
            <a:r>
              <a:rPr lang="en-US" sz="2800" dirty="0" smtClean="0">
                <a:solidFill>
                  <a:srgbClr val="FF0000"/>
                </a:solidFill>
              </a:rPr>
              <a:t>**</a:t>
            </a:r>
            <a:endParaRPr lang="en-US" sz="2800" dirty="0">
              <a:solidFill>
                <a:srgbClr val="FF0000"/>
              </a:solidFill>
            </a:endParaRPr>
          </a:p>
        </p:txBody>
      </p:sp>
      <p:sp>
        <p:nvSpPr>
          <p:cNvPr id="6" name="TextBox 5"/>
          <p:cNvSpPr txBox="1"/>
          <p:nvPr/>
        </p:nvSpPr>
        <p:spPr>
          <a:xfrm>
            <a:off x="186267" y="6333067"/>
            <a:ext cx="9080130" cy="523220"/>
          </a:xfrm>
          <a:prstGeom prst="rect">
            <a:avLst/>
          </a:prstGeom>
          <a:noFill/>
        </p:spPr>
        <p:txBody>
          <a:bodyPr wrap="none" rtlCol="0">
            <a:spAutoFit/>
          </a:bodyPr>
          <a:lstStyle/>
          <a:p>
            <a:r>
              <a:rPr lang="en-US" sz="2800" dirty="0" smtClean="0">
                <a:solidFill>
                  <a:srgbClr val="FF0000"/>
                </a:solidFill>
              </a:rPr>
              <a:t>**</a:t>
            </a:r>
            <a:r>
              <a:rPr lang="en-US" sz="2800" dirty="0" smtClean="0"/>
              <a:t>F. Mercier et al., Neuroscience </a:t>
            </a:r>
            <a:r>
              <a:rPr lang="en-US" sz="2800" dirty="0"/>
              <a:t>Letters 506 (2012) 208–213 </a:t>
            </a:r>
          </a:p>
        </p:txBody>
      </p:sp>
    </p:spTree>
    <p:extLst>
      <p:ext uri="{BB962C8B-B14F-4D97-AF65-F5344CB8AC3E}">
        <p14:creationId xmlns:p14="http://schemas.microsoft.com/office/powerpoint/2010/main" val="3328307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575"/>
            <a:ext cx="8229600" cy="1143000"/>
          </a:xfrm>
        </p:spPr>
        <p:txBody>
          <a:bodyPr>
            <a:normAutofit fontScale="90000"/>
          </a:bodyPr>
          <a:lstStyle/>
          <a:p>
            <a:r>
              <a:rPr lang="en-US" b="1" dirty="0"/>
              <a:t>Is Encephalopathy a Mechanism to Renew Sulfate in Autism</a:t>
            </a:r>
            <a:r>
              <a:rPr lang="en-US" b="1" dirty="0" smtClean="0"/>
              <a:t>?</a:t>
            </a:r>
            <a:r>
              <a:rPr lang="en-US" b="1" dirty="0" smtClean="0">
                <a:solidFill>
                  <a:srgbClr val="FF0000"/>
                </a:solidFill>
              </a:rPr>
              <a: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Abstract</a:t>
            </a:r>
            <a:r>
              <a:rPr lang="en-US" dirty="0" smtClean="0"/>
              <a:t>: “This </a:t>
            </a:r>
            <a:r>
              <a:rPr lang="en-US" dirty="0"/>
              <a:t>paper makes two claims</a:t>
            </a:r>
            <a:r>
              <a:rPr lang="en-US" dirty="0" smtClean="0"/>
              <a:t>:</a:t>
            </a:r>
          </a:p>
          <a:p>
            <a:pPr marL="0" indent="0">
              <a:buNone/>
            </a:pPr>
            <a:r>
              <a:rPr lang="en-US" dirty="0" smtClean="0"/>
              <a:t> </a:t>
            </a:r>
            <a:r>
              <a:rPr lang="en-US" dirty="0"/>
              <a:t>(1) autism can be characterized as a chronic low- grade encephalopathy, associated with excess exposure to nitric oxide, ammonia and glutamate in the central nervous system, which leads to hippocampal pathologies and resulting cognitive impairment, </a:t>
            </a:r>
            <a:r>
              <a:rPr lang="en-US" dirty="0" smtClean="0"/>
              <a:t>and</a:t>
            </a:r>
          </a:p>
          <a:p>
            <a:pPr marL="0" indent="0">
              <a:buNone/>
            </a:pPr>
            <a:r>
              <a:rPr lang="en-US" dirty="0" smtClean="0"/>
              <a:t> </a:t>
            </a:r>
            <a:r>
              <a:rPr lang="en-US" dirty="0"/>
              <a:t>(2), encephalitis is provoked by a systemic deficiency in sulfate, but associated seizures and fever support sulfate restoration. </a:t>
            </a:r>
            <a:r>
              <a:rPr lang="mr-IN" dirty="0" smtClean="0"/>
              <a:t>…</a:t>
            </a:r>
            <a:r>
              <a:rPr lang="en-US" dirty="0" smtClean="0"/>
              <a:t>”</a:t>
            </a:r>
            <a:endParaRPr lang="en-US" dirty="0"/>
          </a:p>
          <a:p>
            <a:endParaRPr lang="en-US" dirty="0"/>
          </a:p>
        </p:txBody>
      </p:sp>
      <p:sp>
        <p:nvSpPr>
          <p:cNvPr id="4" name="TextBox 3"/>
          <p:cNvSpPr txBox="1"/>
          <p:nvPr/>
        </p:nvSpPr>
        <p:spPr>
          <a:xfrm>
            <a:off x="3397250" y="6286500"/>
            <a:ext cx="5557381" cy="461665"/>
          </a:xfrm>
          <a:prstGeom prst="rect">
            <a:avLst/>
          </a:prstGeom>
          <a:noFill/>
        </p:spPr>
        <p:txBody>
          <a:bodyPr wrap="none" rtlCol="0">
            <a:spAutoFit/>
          </a:bodyPr>
          <a:lstStyle/>
          <a:p>
            <a:r>
              <a:rPr lang="nb-NO" sz="2400" dirty="0">
                <a:solidFill>
                  <a:srgbClr val="FF0000"/>
                </a:solidFill>
              </a:rPr>
              <a:t>*</a:t>
            </a:r>
            <a:r>
              <a:rPr lang="nb-NO" sz="2400" dirty="0"/>
              <a:t>S </a:t>
            </a:r>
            <a:r>
              <a:rPr lang="nb-NO" sz="2400" dirty="0" err="1"/>
              <a:t>seneff</a:t>
            </a:r>
            <a:r>
              <a:rPr lang="nb-NO" sz="2400" dirty="0"/>
              <a:t> et al., </a:t>
            </a:r>
            <a:r>
              <a:rPr lang="nb-NO" sz="2400" dirty="0" err="1"/>
              <a:t>Entropy</a:t>
            </a:r>
            <a:r>
              <a:rPr lang="nb-NO" sz="2400" dirty="0"/>
              <a:t> 2013; 15: 372-406.</a:t>
            </a:r>
            <a:endParaRPr lang="en-US" sz="2400" dirty="0"/>
          </a:p>
        </p:txBody>
      </p:sp>
    </p:spTree>
    <p:extLst>
      <p:ext uri="{BB962C8B-B14F-4D97-AF65-F5344CB8AC3E}">
        <p14:creationId xmlns:p14="http://schemas.microsoft.com/office/powerpoint/2010/main" val="3627446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nola_ba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120" y="2177395"/>
            <a:ext cx="2713567" cy="1770280"/>
          </a:xfrm>
          <a:prstGeom prst="rect">
            <a:avLst/>
          </a:prstGeom>
        </p:spPr>
      </p:pic>
      <p:pic>
        <p:nvPicPr>
          <p:cNvPr id="13" name="Picture 12" descr="hon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602" y="1826179"/>
            <a:ext cx="2435225" cy="2435225"/>
          </a:xfrm>
          <a:prstGeom prst="rect">
            <a:avLst/>
          </a:prstGeom>
        </p:spPr>
      </p:pic>
      <p:pic>
        <p:nvPicPr>
          <p:cNvPr id="5" name="Picture 4" descr="cheerio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3146" y="663137"/>
            <a:ext cx="3284538" cy="3284538"/>
          </a:xfrm>
          <a:prstGeom prst="rect">
            <a:avLst/>
          </a:prstGeom>
        </p:spPr>
      </p:pic>
      <p:pic>
        <p:nvPicPr>
          <p:cNvPr id="3" name="Picture 2" descr="roundu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3754" y="4250635"/>
            <a:ext cx="4847692" cy="2539267"/>
          </a:xfrm>
          <a:prstGeom prst="rect">
            <a:avLst/>
          </a:prstGeom>
        </p:spPr>
      </p:pic>
      <p:pic>
        <p:nvPicPr>
          <p:cNvPr id="6" name="Picture 5" descr="goldfish_cracker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747" y="663137"/>
            <a:ext cx="2658532" cy="1816664"/>
          </a:xfrm>
          <a:prstGeom prst="rect">
            <a:avLst/>
          </a:prstGeom>
        </p:spPr>
      </p:pic>
      <p:sp>
        <p:nvSpPr>
          <p:cNvPr id="2" name="Title 1"/>
          <p:cNvSpPr>
            <a:spLocks noGrp="1"/>
          </p:cNvSpPr>
          <p:nvPr>
            <p:ph type="title"/>
          </p:nvPr>
        </p:nvSpPr>
        <p:spPr>
          <a:xfrm>
            <a:off x="601846" y="-310621"/>
            <a:ext cx="8229600" cy="1143000"/>
          </a:xfrm>
        </p:spPr>
        <p:txBody>
          <a:bodyPr>
            <a:normAutofit fontScale="90000"/>
          </a:bodyPr>
          <a:lstStyle/>
          <a:p>
            <a:r>
              <a:rPr lang="en-US" b="1" dirty="0" smtClean="0"/>
              <a:t>Some Foods Containing Glyphosate</a:t>
            </a:r>
            <a:endParaRPr lang="en-US" b="1" dirty="0"/>
          </a:p>
        </p:txBody>
      </p:sp>
      <p:pic>
        <p:nvPicPr>
          <p:cNvPr id="7" name="Picture 6" descr="hummu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595" y="4201218"/>
            <a:ext cx="2588684" cy="2588684"/>
          </a:xfrm>
          <a:prstGeom prst="rect">
            <a:avLst/>
          </a:prstGeom>
        </p:spPr>
      </p:pic>
      <p:pic>
        <p:nvPicPr>
          <p:cNvPr id="10" name="Picture 9" descr="oreo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323092"/>
            <a:ext cx="1870120" cy="1137657"/>
          </a:xfrm>
          <a:prstGeom prst="rect">
            <a:avLst/>
          </a:prstGeom>
        </p:spPr>
      </p:pic>
      <p:pic>
        <p:nvPicPr>
          <p:cNvPr id="8" name="Picture 7" descr="wine.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2177" y="513385"/>
            <a:ext cx="1485896" cy="2228446"/>
          </a:xfrm>
          <a:prstGeom prst="rect">
            <a:avLst/>
          </a:prstGeom>
        </p:spPr>
      </p:pic>
    </p:spTree>
    <p:extLst>
      <p:ext uri="{BB962C8B-B14F-4D97-AF65-F5344CB8AC3E}">
        <p14:creationId xmlns:p14="http://schemas.microsoft.com/office/powerpoint/2010/main" val="4313507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ut_micro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04" y="4061255"/>
            <a:ext cx="3134178" cy="2907685"/>
          </a:xfrm>
          <a:prstGeom prst="rect">
            <a:avLst/>
          </a:prstGeom>
        </p:spPr>
      </p:pic>
      <p:pic>
        <p:nvPicPr>
          <p:cNvPr id="4" name="Content Placeholder 3" descr="the-liver.jpg"/>
          <p:cNvPicPr>
            <a:picLocks noGrp="1" noChangeAspect="1"/>
          </p:cNvPicPr>
          <p:nvPr>
            <p:ph idx="1"/>
          </p:nvPr>
        </p:nvPicPr>
        <p:blipFill>
          <a:blip r:embed="rId4">
            <a:extLst>
              <a:ext uri="{28A0092B-C50C-407E-A947-70E740481C1C}">
                <a14:useLocalDpi xmlns:a14="http://schemas.microsoft.com/office/drawing/2010/main" val="0"/>
              </a:ext>
            </a:extLst>
          </a:blip>
          <a:srcRect t="1835" b="1835"/>
          <a:stretch>
            <a:fillRect/>
          </a:stretch>
        </p:blipFill>
        <p:spPr>
          <a:xfrm>
            <a:off x="1942197" y="5094981"/>
            <a:ext cx="2538644" cy="1396157"/>
          </a:xfrm>
        </p:spPr>
      </p:pic>
      <p:pic>
        <p:nvPicPr>
          <p:cNvPr id="5" name="Picture 4" descr="hea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945" y="3159431"/>
            <a:ext cx="1464566" cy="1935550"/>
          </a:xfrm>
          <a:prstGeom prst="rect">
            <a:avLst/>
          </a:prstGeom>
        </p:spPr>
      </p:pic>
      <p:pic>
        <p:nvPicPr>
          <p:cNvPr id="6" name="Picture 5" descr="brai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500" y="733784"/>
            <a:ext cx="2590785" cy="2049075"/>
          </a:xfrm>
          <a:prstGeom prst="rect">
            <a:avLst/>
          </a:prstGeom>
        </p:spPr>
      </p:pic>
      <p:sp>
        <p:nvSpPr>
          <p:cNvPr id="9" name="TextBox 8"/>
          <p:cNvSpPr txBox="1"/>
          <p:nvPr/>
        </p:nvSpPr>
        <p:spPr>
          <a:xfrm>
            <a:off x="6636246" y="2253239"/>
            <a:ext cx="1113556" cy="461665"/>
          </a:xfrm>
          <a:prstGeom prst="rect">
            <a:avLst/>
          </a:prstGeom>
          <a:noFill/>
        </p:spPr>
        <p:txBody>
          <a:bodyPr wrap="none" rtlCol="0">
            <a:spAutoFit/>
          </a:bodyPr>
          <a:lstStyle/>
          <a:p>
            <a:r>
              <a:rPr lang="en-US" sz="2400" b="1" dirty="0" err="1" smtClean="0"/>
              <a:t>taurine</a:t>
            </a:r>
            <a:endParaRPr lang="en-US" sz="2400" b="1" dirty="0"/>
          </a:p>
        </p:txBody>
      </p:sp>
      <p:pic>
        <p:nvPicPr>
          <p:cNvPr id="10" name="Picture 9" descr="Taurine_molecule_b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5920" y="2900265"/>
            <a:ext cx="2549721" cy="1416370"/>
          </a:xfrm>
          <a:prstGeom prst="rect">
            <a:avLst/>
          </a:prstGeom>
        </p:spPr>
      </p:pic>
      <p:pic>
        <p:nvPicPr>
          <p:cNvPr id="11" name="Picture 10" descr="Sulfate-3D-ball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8431" y="2893984"/>
            <a:ext cx="1266323" cy="1239845"/>
          </a:xfrm>
          <a:prstGeom prst="rect">
            <a:avLst/>
          </a:prstGeom>
        </p:spPr>
      </p:pic>
      <p:sp>
        <p:nvSpPr>
          <p:cNvPr id="12" name="TextBox 11"/>
          <p:cNvSpPr txBox="1"/>
          <p:nvPr/>
        </p:nvSpPr>
        <p:spPr>
          <a:xfrm>
            <a:off x="4736388" y="2283493"/>
            <a:ext cx="1059154" cy="461665"/>
          </a:xfrm>
          <a:prstGeom prst="rect">
            <a:avLst/>
          </a:prstGeom>
          <a:noFill/>
        </p:spPr>
        <p:txBody>
          <a:bodyPr wrap="none" rtlCol="0">
            <a:spAutoFit/>
          </a:bodyPr>
          <a:lstStyle/>
          <a:p>
            <a:r>
              <a:rPr lang="en-US" sz="2400" b="1" dirty="0" smtClean="0"/>
              <a:t>sulfate</a:t>
            </a:r>
            <a:endParaRPr lang="en-US" sz="2400" b="1" dirty="0"/>
          </a:p>
        </p:txBody>
      </p:sp>
      <p:sp>
        <p:nvSpPr>
          <p:cNvPr id="13" name="Left Arrow 12"/>
          <p:cNvSpPr/>
          <p:nvPr/>
        </p:nvSpPr>
        <p:spPr>
          <a:xfrm>
            <a:off x="5689821" y="3127987"/>
            <a:ext cx="700097" cy="391331"/>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1653253" y="2215791"/>
            <a:ext cx="840604" cy="3695587"/>
          </a:xfrm>
          <a:custGeom>
            <a:avLst/>
            <a:gdLst>
              <a:gd name="connsiteX0" fmla="*/ 661510 w 840604"/>
              <a:gd name="connsiteY0" fmla="*/ 0 h 3695587"/>
              <a:gd name="connsiteX1" fmla="*/ 42819 w 840604"/>
              <a:gd name="connsiteY1" fmla="*/ 1481491 h 3695587"/>
              <a:gd name="connsiteX2" fmla="*/ 140507 w 840604"/>
              <a:gd name="connsiteY2" fmla="*/ 2979262 h 3695587"/>
              <a:gd name="connsiteX3" fmla="*/ 840604 w 840604"/>
              <a:gd name="connsiteY3" fmla="*/ 3695587 h 3695587"/>
            </a:gdLst>
            <a:ahLst/>
            <a:cxnLst>
              <a:cxn ang="0">
                <a:pos x="connsiteX0" y="connsiteY0"/>
              </a:cxn>
              <a:cxn ang="0">
                <a:pos x="connsiteX1" y="connsiteY1"/>
              </a:cxn>
              <a:cxn ang="0">
                <a:pos x="connsiteX2" y="connsiteY2"/>
              </a:cxn>
              <a:cxn ang="0">
                <a:pos x="connsiteX3" y="connsiteY3"/>
              </a:cxn>
            </a:cxnLst>
            <a:rect l="l" t="t" r="r" b="b"/>
            <a:pathLst>
              <a:path w="840604" h="3695587">
                <a:moveTo>
                  <a:pt x="661510" y="0"/>
                </a:moveTo>
                <a:cubicBezTo>
                  <a:pt x="395581" y="492473"/>
                  <a:pt x="129653" y="984947"/>
                  <a:pt x="42819" y="1481491"/>
                </a:cubicBezTo>
                <a:cubicBezTo>
                  <a:pt x="-44015" y="1978035"/>
                  <a:pt x="7543" y="2610246"/>
                  <a:pt x="140507" y="2979262"/>
                </a:cubicBezTo>
                <a:cubicBezTo>
                  <a:pt x="273471" y="3348278"/>
                  <a:pt x="840604" y="3695587"/>
                  <a:pt x="840604" y="3695587"/>
                </a:cubicBezTo>
              </a:path>
            </a:pathLst>
          </a:cu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838215" y="4061255"/>
            <a:ext cx="840604" cy="1292010"/>
          </a:xfrm>
          <a:custGeom>
            <a:avLst/>
            <a:gdLst>
              <a:gd name="connsiteX0" fmla="*/ 661510 w 840604"/>
              <a:gd name="connsiteY0" fmla="*/ 0 h 3695587"/>
              <a:gd name="connsiteX1" fmla="*/ 42819 w 840604"/>
              <a:gd name="connsiteY1" fmla="*/ 1481491 h 3695587"/>
              <a:gd name="connsiteX2" fmla="*/ 140507 w 840604"/>
              <a:gd name="connsiteY2" fmla="*/ 2979262 h 3695587"/>
              <a:gd name="connsiteX3" fmla="*/ 840604 w 840604"/>
              <a:gd name="connsiteY3" fmla="*/ 3695587 h 3695587"/>
            </a:gdLst>
            <a:ahLst/>
            <a:cxnLst>
              <a:cxn ang="0">
                <a:pos x="connsiteX0" y="connsiteY0"/>
              </a:cxn>
              <a:cxn ang="0">
                <a:pos x="connsiteX1" y="connsiteY1"/>
              </a:cxn>
              <a:cxn ang="0">
                <a:pos x="connsiteX2" y="connsiteY2"/>
              </a:cxn>
              <a:cxn ang="0">
                <a:pos x="connsiteX3" y="connsiteY3"/>
              </a:cxn>
            </a:cxnLst>
            <a:rect l="l" t="t" r="r" b="b"/>
            <a:pathLst>
              <a:path w="840604" h="3695587">
                <a:moveTo>
                  <a:pt x="661510" y="0"/>
                </a:moveTo>
                <a:cubicBezTo>
                  <a:pt x="395581" y="492473"/>
                  <a:pt x="129653" y="984947"/>
                  <a:pt x="42819" y="1481491"/>
                </a:cubicBezTo>
                <a:cubicBezTo>
                  <a:pt x="-44015" y="1978035"/>
                  <a:pt x="7543" y="2610246"/>
                  <a:pt x="140507" y="2979262"/>
                </a:cubicBezTo>
                <a:cubicBezTo>
                  <a:pt x="273471" y="3348278"/>
                  <a:pt x="840604" y="3695587"/>
                  <a:pt x="840604" y="3695587"/>
                </a:cubicBezTo>
              </a:path>
            </a:pathLst>
          </a:cu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942897" y="4787630"/>
            <a:ext cx="2149135" cy="700466"/>
          </a:xfrm>
          <a:custGeom>
            <a:avLst/>
            <a:gdLst>
              <a:gd name="connsiteX0" fmla="*/ 0 w 2149135"/>
              <a:gd name="connsiteY0" fmla="*/ 619065 h 700466"/>
              <a:gd name="connsiteX1" fmla="*/ 586128 w 2149135"/>
              <a:gd name="connsiteY1" fmla="*/ 421 h 700466"/>
              <a:gd name="connsiteX2" fmla="*/ 2149135 w 2149135"/>
              <a:gd name="connsiteY2" fmla="*/ 700466 h 700466"/>
            </a:gdLst>
            <a:ahLst/>
            <a:cxnLst>
              <a:cxn ang="0">
                <a:pos x="connsiteX0" y="connsiteY0"/>
              </a:cxn>
              <a:cxn ang="0">
                <a:pos x="connsiteX1" y="connsiteY1"/>
              </a:cxn>
              <a:cxn ang="0">
                <a:pos x="connsiteX2" y="connsiteY2"/>
              </a:cxn>
            </a:cxnLst>
            <a:rect l="l" t="t" r="r" b="b"/>
            <a:pathLst>
              <a:path w="2149135" h="700466">
                <a:moveTo>
                  <a:pt x="0" y="619065"/>
                </a:moveTo>
                <a:cubicBezTo>
                  <a:pt x="113969" y="302959"/>
                  <a:pt x="227939" y="-13146"/>
                  <a:pt x="586128" y="421"/>
                </a:cubicBezTo>
                <a:cubicBezTo>
                  <a:pt x="944317" y="13988"/>
                  <a:pt x="2149135" y="700466"/>
                  <a:pt x="2149135" y="700466"/>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3286126" y="2215791"/>
            <a:ext cx="1524000" cy="1149709"/>
          </a:xfrm>
          <a:custGeom>
            <a:avLst/>
            <a:gdLst>
              <a:gd name="connsiteX0" fmla="*/ 873125 w 873125"/>
              <a:gd name="connsiteY0" fmla="*/ 777875 h 777875"/>
              <a:gd name="connsiteX1" fmla="*/ 0 w 873125"/>
              <a:gd name="connsiteY1" fmla="*/ 0 h 777875"/>
              <a:gd name="connsiteX2" fmla="*/ 0 w 873125"/>
              <a:gd name="connsiteY2" fmla="*/ 0 h 777875"/>
            </a:gdLst>
            <a:ahLst/>
            <a:cxnLst>
              <a:cxn ang="0">
                <a:pos x="connsiteX0" y="connsiteY0"/>
              </a:cxn>
              <a:cxn ang="0">
                <a:pos x="connsiteX1" y="connsiteY1"/>
              </a:cxn>
              <a:cxn ang="0">
                <a:pos x="connsiteX2" y="connsiteY2"/>
              </a:cxn>
            </a:cxnLst>
            <a:rect l="l" t="t" r="r" b="b"/>
            <a:pathLst>
              <a:path w="873125" h="777875">
                <a:moveTo>
                  <a:pt x="873125" y="777875"/>
                </a:moveTo>
                <a:lnTo>
                  <a:pt x="0" y="0"/>
                </a:lnTo>
                <a:lnTo>
                  <a:pt x="0" y="0"/>
                </a:lnTo>
              </a:path>
            </a:pathLst>
          </a:custGeom>
          <a:solidFill>
            <a:srgbClr val="FF0000"/>
          </a:solidFill>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flipH="1">
            <a:off x="3876511" y="4061255"/>
            <a:ext cx="859877" cy="27262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Left Arrow 20"/>
          <p:cNvSpPr/>
          <p:nvPr/>
        </p:nvSpPr>
        <p:spPr>
          <a:xfrm>
            <a:off x="5887904" y="2344680"/>
            <a:ext cx="630505" cy="400478"/>
          </a:xfrm>
          <a:prstGeom prst="leftArrow">
            <a:avLst>
              <a:gd name="adj1" fmla="val 50000"/>
              <a:gd name="adj2" fmla="val 5605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250834" y="1147763"/>
            <a:ext cx="4278168" cy="830997"/>
          </a:xfrm>
          <a:prstGeom prst="rect">
            <a:avLst/>
          </a:prstGeom>
          <a:solidFill>
            <a:srgbClr val="FFF9A2"/>
          </a:solidFill>
          <a:ln>
            <a:solidFill>
              <a:schemeClr val="tx1"/>
            </a:solidFill>
          </a:ln>
        </p:spPr>
        <p:txBody>
          <a:bodyPr wrap="square" rtlCol="0">
            <a:spAutoFit/>
          </a:bodyPr>
          <a:lstStyle>
            <a:defPPr>
              <a:defRPr lang="en-US"/>
            </a:defPPr>
            <a:lvl1pPr algn="ctr">
              <a:defRPr sz="2800"/>
            </a:lvl1pPr>
          </a:lstStyle>
          <a:p>
            <a:r>
              <a:rPr lang="en-US" sz="2400" dirty="0" smtClean="0"/>
              <a:t>Glyphosate blocks </a:t>
            </a:r>
            <a:r>
              <a:rPr lang="en-US" sz="2400" dirty="0" err="1" smtClean="0"/>
              <a:t>taurine</a:t>
            </a:r>
            <a:r>
              <a:rPr lang="en-US" sz="2400" dirty="0" smtClean="0"/>
              <a:t> uptake into E coli microbes</a:t>
            </a:r>
            <a:r>
              <a:rPr lang="en-US" sz="2400" dirty="0" smtClean="0">
                <a:solidFill>
                  <a:srgbClr val="FF0000"/>
                </a:solidFill>
              </a:rPr>
              <a:t>*</a:t>
            </a:r>
            <a:endParaRPr lang="en-US" sz="2400" dirty="0">
              <a:solidFill>
                <a:srgbClr val="FF0000"/>
              </a:solidFill>
            </a:endParaRPr>
          </a:p>
        </p:txBody>
      </p:sp>
      <p:sp>
        <p:nvSpPr>
          <p:cNvPr id="23" name="TextBox 22"/>
          <p:cNvSpPr txBox="1"/>
          <p:nvPr/>
        </p:nvSpPr>
        <p:spPr>
          <a:xfrm>
            <a:off x="465591" y="6435209"/>
            <a:ext cx="4584659" cy="400110"/>
          </a:xfrm>
          <a:prstGeom prst="rect">
            <a:avLst/>
          </a:prstGeom>
          <a:noFill/>
        </p:spPr>
        <p:txBody>
          <a:bodyPr wrap="none" rtlCol="0">
            <a:spAutoFit/>
          </a:bodyPr>
          <a:lstStyle/>
          <a:p>
            <a:r>
              <a:rPr lang="nb-NO" sz="2000" dirty="0">
                <a:solidFill>
                  <a:srgbClr val="FF0000"/>
                </a:solidFill>
              </a:rPr>
              <a:t>*</a:t>
            </a:r>
            <a:r>
              <a:rPr lang="nb-NO" sz="2000" dirty="0"/>
              <a:t>W Lu et al. Mol </a:t>
            </a:r>
            <a:r>
              <a:rPr lang="nb-NO" sz="2000" dirty="0" err="1"/>
              <a:t>BioSyst</a:t>
            </a:r>
            <a:r>
              <a:rPr lang="nb-NO" sz="2000" dirty="0"/>
              <a:t> 2013; 9: 522-530.</a:t>
            </a:r>
            <a:endParaRPr lang="en-US" sz="2000" dirty="0"/>
          </a:p>
        </p:txBody>
      </p:sp>
      <p:sp>
        <p:nvSpPr>
          <p:cNvPr id="24" name="TextBox 23"/>
          <p:cNvSpPr txBox="1"/>
          <p:nvPr/>
        </p:nvSpPr>
        <p:spPr>
          <a:xfrm>
            <a:off x="760650" y="2897154"/>
            <a:ext cx="1113556" cy="461665"/>
          </a:xfrm>
          <a:prstGeom prst="rect">
            <a:avLst/>
          </a:prstGeom>
          <a:noFill/>
        </p:spPr>
        <p:txBody>
          <a:bodyPr wrap="none" rtlCol="0">
            <a:spAutoFit/>
          </a:bodyPr>
          <a:lstStyle/>
          <a:p>
            <a:r>
              <a:rPr lang="en-US" sz="2400" dirty="0" err="1" smtClean="0"/>
              <a:t>taurine</a:t>
            </a:r>
            <a:endParaRPr lang="en-US" sz="2400" dirty="0"/>
          </a:p>
        </p:txBody>
      </p:sp>
      <p:sp>
        <p:nvSpPr>
          <p:cNvPr id="25" name="TextBox 24"/>
          <p:cNvSpPr txBox="1"/>
          <p:nvPr/>
        </p:nvSpPr>
        <p:spPr>
          <a:xfrm>
            <a:off x="1792843" y="4652047"/>
            <a:ext cx="1113556" cy="461665"/>
          </a:xfrm>
          <a:prstGeom prst="rect">
            <a:avLst/>
          </a:prstGeom>
          <a:noFill/>
        </p:spPr>
        <p:txBody>
          <a:bodyPr wrap="none" rtlCol="0">
            <a:spAutoFit/>
          </a:bodyPr>
          <a:lstStyle/>
          <a:p>
            <a:r>
              <a:rPr lang="en-US" sz="2400" dirty="0" err="1" smtClean="0"/>
              <a:t>taurine</a:t>
            </a:r>
            <a:endParaRPr lang="en-US" sz="2400" dirty="0"/>
          </a:p>
        </p:txBody>
      </p:sp>
      <p:sp>
        <p:nvSpPr>
          <p:cNvPr id="26" name="TextBox 25"/>
          <p:cNvSpPr txBox="1"/>
          <p:nvPr/>
        </p:nvSpPr>
        <p:spPr>
          <a:xfrm>
            <a:off x="4041653" y="4864148"/>
            <a:ext cx="1113556" cy="461665"/>
          </a:xfrm>
          <a:prstGeom prst="rect">
            <a:avLst/>
          </a:prstGeom>
          <a:noFill/>
        </p:spPr>
        <p:txBody>
          <a:bodyPr wrap="none" rtlCol="0">
            <a:spAutoFit/>
          </a:bodyPr>
          <a:lstStyle/>
          <a:p>
            <a:r>
              <a:rPr lang="en-US" sz="2400" dirty="0" err="1" smtClean="0"/>
              <a:t>taurine</a:t>
            </a:r>
            <a:endParaRPr lang="en-US" sz="2400" dirty="0"/>
          </a:p>
        </p:txBody>
      </p:sp>
      <p:sp>
        <p:nvSpPr>
          <p:cNvPr id="2" name="Title 1"/>
          <p:cNvSpPr>
            <a:spLocks noGrp="1"/>
          </p:cNvSpPr>
          <p:nvPr>
            <p:ph type="title"/>
          </p:nvPr>
        </p:nvSpPr>
        <p:spPr>
          <a:xfrm>
            <a:off x="366041" y="4763"/>
            <a:ext cx="8229600" cy="1143000"/>
          </a:xfrm>
        </p:spPr>
        <p:txBody>
          <a:bodyPr/>
          <a:lstStyle/>
          <a:p>
            <a:r>
              <a:rPr lang="en-US" b="1" dirty="0" smtClean="0"/>
              <a:t>Gut Microbes to the Rescue!</a:t>
            </a:r>
            <a:endParaRPr lang="en-US" b="1" dirty="0"/>
          </a:p>
        </p:txBody>
      </p:sp>
    </p:spTree>
    <p:extLst>
      <p:ext uri="{BB962C8B-B14F-4D97-AF65-F5344CB8AC3E}">
        <p14:creationId xmlns:p14="http://schemas.microsoft.com/office/powerpoint/2010/main" val="1803665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2"/>
            <a:ext cx="8229600" cy="1143000"/>
          </a:xfrm>
        </p:spPr>
        <p:txBody>
          <a:bodyPr>
            <a:normAutofit fontScale="90000"/>
          </a:bodyPr>
          <a:lstStyle/>
          <a:p>
            <a:r>
              <a:rPr lang="en-US" b="1" dirty="0" smtClean="0"/>
              <a:t>Safe Sulfate Transport: Carbon Rings</a:t>
            </a:r>
            <a:endParaRPr lang="en-US" b="1" dirty="0"/>
          </a:p>
        </p:txBody>
      </p:sp>
      <p:pic>
        <p:nvPicPr>
          <p:cNvPr id="4" name="Picture 3" descr="cholesterol_sulf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805" y="2031999"/>
            <a:ext cx="3679195" cy="3679195"/>
          </a:xfrm>
          <a:prstGeom prst="rect">
            <a:avLst/>
          </a:prstGeom>
        </p:spPr>
      </p:pic>
      <p:pic>
        <p:nvPicPr>
          <p:cNvPr id="6" name="Picture 5" descr="estrone_sulf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64" y="4955988"/>
            <a:ext cx="2929027" cy="1691513"/>
          </a:xfrm>
          <a:prstGeom prst="rect">
            <a:avLst/>
          </a:prstGeom>
        </p:spPr>
      </p:pic>
      <p:sp>
        <p:nvSpPr>
          <p:cNvPr id="7" name="TextBox 6"/>
          <p:cNvSpPr txBox="1"/>
          <p:nvPr/>
        </p:nvSpPr>
        <p:spPr>
          <a:xfrm>
            <a:off x="363955" y="4757087"/>
            <a:ext cx="1302560" cy="954107"/>
          </a:xfrm>
          <a:prstGeom prst="rect">
            <a:avLst/>
          </a:prstGeom>
          <a:noFill/>
        </p:spPr>
        <p:txBody>
          <a:bodyPr wrap="none" rtlCol="0">
            <a:spAutoFit/>
          </a:bodyPr>
          <a:lstStyle/>
          <a:p>
            <a:r>
              <a:rPr lang="en-US" sz="2800" dirty="0" err="1"/>
              <a:t>e</a:t>
            </a:r>
            <a:r>
              <a:rPr lang="en-US" sz="2800" dirty="0" err="1" smtClean="0"/>
              <a:t>strone</a:t>
            </a:r>
            <a:endParaRPr lang="en-US" sz="2800" dirty="0" smtClean="0"/>
          </a:p>
          <a:p>
            <a:r>
              <a:rPr lang="en-US" sz="2800" dirty="0" smtClean="0"/>
              <a:t> sulfate</a:t>
            </a:r>
            <a:endParaRPr lang="en-US" sz="2800" dirty="0"/>
          </a:p>
        </p:txBody>
      </p:sp>
      <p:sp>
        <p:nvSpPr>
          <p:cNvPr id="9" name="TextBox 8"/>
          <p:cNvSpPr txBox="1"/>
          <p:nvPr/>
        </p:nvSpPr>
        <p:spPr>
          <a:xfrm>
            <a:off x="5816615" y="1518323"/>
            <a:ext cx="2885075" cy="523220"/>
          </a:xfrm>
          <a:prstGeom prst="rect">
            <a:avLst/>
          </a:prstGeom>
          <a:noFill/>
        </p:spPr>
        <p:txBody>
          <a:bodyPr wrap="none" rtlCol="0">
            <a:spAutoFit/>
          </a:bodyPr>
          <a:lstStyle/>
          <a:p>
            <a:r>
              <a:rPr lang="en-US" sz="2800" dirty="0"/>
              <a:t>c</a:t>
            </a:r>
            <a:r>
              <a:rPr lang="en-US" sz="2800" dirty="0" smtClean="0"/>
              <a:t>holesterol sulfate</a:t>
            </a:r>
            <a:endParaRPr lang="en-US" sz="2800" dirty="0"/>
          </a:p>
        </p:txBody>
      </p:sp>
      <p:pic>
        <p:nvPicPr>
          <p:cNvPr id="10" name="Picture 9" descr="vitaminD_sulfat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5" y="988497"/>
            <a:ext cx="2721636" cy="3238500"/>
          </a:xfrm>
          <a:prstGeom prst="rect">
            <a:avLst/>
          </a:prstGeom>
        </p:spPr>
      </p:pic>
      <p:sp>
        <p:nvSpPr>
          <p:cNvPr id="11" name="TextBox 10"/>
          <p:cNvSpPr txBox="1"/>
          <p:nvPr/>
        </p:nvSpPr>
        <p:spPr>
          <a:xfrm>
            <a:off x="163170" y="1238016"/>
            <a:ext cx="1754510" cy="954107"/>
          </a:xfrm>
          <a:prstGeom prst="rect">
            <a:avLst/>
          </a:prstGeom>
          <a:solidFill>
            <a:schemeClr val="bg1"/>
          </a:solidFill>
        </p:spPr>
        <p:txBody>
          <a:bodyPr wrap="square" rtlCol="0">
            <a:spAutoFit/>
          </a:bodyPr>
          <a:lstStyle/>
          <a:p>
            <a:r>
              <a:rPr lang="en-US" sz="2800" dirty="0"/>
              <a:t>v</a:t>
            </a:r>
            <a:r>
              <a:rPr lang="en-US" sz="2800" dirty="0" smtClean="0"/>
              <a:t>itamin D sulfate</a:t>
            </a:r>
            <a:endParaRPr lang="en-US" sz="2800" dirty="0"/>
          </a:p>
        </p:txBody>
      </p:sp>
      <p:pic>
        <p:nvPicPr>
          <p:cNvPr id="3" name="Picture 2" descr="serotonin_sulfat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088" y="988497"/>
            <a:ext cx="2997717" cy="2997717"/>
          </a:xfrm>
          <a:prstGeom prst="rect">
            <a:avLst/>
          </a:prstGeom>
        </p:spPr>
      </p:pic>
      <p:sp>
        <p:nvSpPr>
          <p:cNvPr id="12" name="TextBox 11"/>
          <p:cNvSpPr txBox="1"/>
          <p:nvPr/>
        </p:nvSpPr>
        <p:spPr>
          <a:xfrm>
            <a:off x="2649324" y="1141749"/>
            <a:ext cx="2815481" cy="523220"/>
          </a:xfrm>
          <a:prstGeom prst="rect">
            <a:avLst/>
          </a:prstGeom>
          <a:noFill/>
        </p:spPr>
        <p:txBody>
          <a:bodyPr wrap="square" rtlCol="0">
            <a:spAutoFit/>
          </a:bodyPr>
          <a:lstStyle/>
          <a:p>
            <a:r>
              <a:rPr lang="en-US" sz="2800" dirty="0"/>
              <a:t>s</a:t>
            </a:r>
            <a:r>
              <a:rPr lang="en-US" sz="2800" dirty="0" smtClean="0"/>
              <a:t>erotonin sulfate</a:t>
            </a:r>
            <a:endParaRPr lang="en-US" sz="2800" dirty="0"/>
          </a:p>
        </p:txBody>
      </p:sp>
      <p:pic>
        <p:nvPicPr>
          <p:cNvPr id="13" name="Picture 12" descr="dopamine_sulfa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3961" y="3042900"/>
            <a:ext cx="3123444" cy="3123444"/>
          </a:xfrm>
          <a:prstGeom prst="rect">
            <a:avLst/>
          </a:prstGeom>
        </p:spPr>
      </p:pic>
      <p:pic>
        <p:nvPicPr>
          <p:cNvPr id="5" name="Picture 4" descr="dhea_sulfat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221" y="4918712"/>
            <a:ext cx="2947718" cy="1939288"/>
          </a:xfrm>
          <a:prstGeom prst="rect">
            <a:avLst/>
          </a:prstGeom>
        </p:spPr>
      </p:pic>
      <p:sp>
        <p:nvSpPr>
          <p:cNvPr id="8" name="TextBox 7"/>
          <p:cNvSpPr txBox="1"/>
          <p:nvPr/>
        </p:nvSpPr>
        <p:spPr>
          <a:xfrm>
            <a:off x="6743150" y="6246418"/>
            <a:ext cx="2085577" cy="523220"/>
          </a:xfrm>
          <a:prstGeom prst="rect">
            <a:avLst/>
          </a:prstGeom>
          <a:noFill/>
        </p:spPr>
        <p:txBody>
          <a:bodyPr wrap="none" rtlCol="0">
            <a:spAutoFit/>
          </a:bodyPr>
          <a:lstStyle/>
          <a:p>
            <a:r>
              <a:rPr lang="en-US" sz="2800" dirty="0" smtClean="0"/>
              <a:t>DHEA sulfate</a:t>
            </a:r>
            <a:endParaRPr lang="en-US" sz="2800" dirty="0"/>
          </a:p>
        </p:txBody>
      </p:sp>
      <p:sp>
        <p:nvSpPr>
          <p:cNvPr id="14" name="TextBox 13"/>
          <p:cNvSpPr txBox="1"/>
          <p:nvPr/>
        </p:nvSpPr>
        <p:spPr>
          <a:xfrm>
            <a:off x="2831439" y="3509160"/>
            <a:ext cx="1978655" cy="954107"/>
          </a:xfrm>
          <a:prstGeom prst="rect">
            <a:avLst/>
          </a:prstGeom>
          <a:noFill/>
        </p:spPr>
        <p:txBody>
          <a:bodyPr wrap="square" rtlCol="0">
            <a:spAutoFit/>
          </a:bodyPr>
          <a:lstStyle/>
          <a:p>
            <a:r>
              <a:rPr lang="en-US" sz="2800" dirty="0"/>
              <a:t>d</a:t>
            </a:r>
            <a:r>
              <a:rPr lang="en-US" sz="2800" dirty="0" smtClean="0"/>
              <a:t>opamine sulfate</a:t>
            </a:r>
            <a:endParaRPr lang="en-US" sz="2800" dirty="0"/>
          </a:p>
        </p:txBody>
      </p:sp>
      <p:sp>
        <p:nvSpPr>
          <p:cNvPr id="15" name="TextBox 14"/>
          <p:cNvSpPr txBox="1"/>
          <p:nvPr/>
        </p:nvSpPr>
        <p:spPr>
          <a:xfrm>
            <a:off x="880088" y="2167969"/>
            <a:ext cx="7289800" cy="1384995"/>
          </a:xfrm>
          <a:prstGeom prst="rect">
            <a:avLst/>
          </a:prstGeom>
          <a:solidFill>
            <a:srgbClr val="FFF9A2"/>
          </a:solidFill>
          <a:ln>
            <a:solidFill>
              <a:schemeClr val="tx1"/>
            </a:solidFill>
          </a:ln>
        </p:spPr>
        <p:txBody>
          <a:bodyPr wrap="square" rtlCol="0">
            <a:spAutoFit/>
          </a:bodyPr>
          <a:lstStyle/>
          <a:p>
            <a:pPr algn="ctr"/>
            <a:r>
              <a:rPr lang="en-US" sz="2800" dirty="0" smtClean="0"/>
              <a:t>Glyphosate depletes serotonin and dopamine and disrupts enzymes involved with sterol </a:t>
            </a:r>
            <a:r>
              <a:rPr lang="en-US" sz="2800" dirty="0" err="1" smtClean="0"/>
              <a:t>sulfation</a:t>
            </a:r>
            <a:r>
              <a:rPr lang="en-US" sz="2800" dirty="0" smtClean="0"/>
              <a:t>: Imperiled sulfate transport</a:t>
            </a:r>
          </a:p>
        </p:txBody>
      </p:sp>
    </p:spTree>
    <p:extLst>
      <p:ext uri="{BB962C8B-B14F-4D97-AF65-F5344CB8AC3E}">
        <p14:creationId xmlns:p14="http://schemas.microsoft.com/office/powerpoint/2010/main" val="3244497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561" y="23416"/>
            <a:ext cx="8229600" cy="1143000"/>
          </a:xfrm>
        </p:spPr>
        <p:txBody>
          <a:bodyPr/>
          <a:lstStyle/>
          <a:p>
            <a:r>
              <a:rPr lang="en-US" b="1" dirty="0" smtClean="0"/>
              <a:t>Recapitulation</a:t>
            </a:r>
            <a:endParaRPr lang="en-US" b="1" dirty="0"/>
          </a:p>
        </p:txBody>
      </p:sp>
      <p:sp>
        <p:nvSpPr>
          <p:cNvPr id="3" name="Content Placeholder 2"/>
          <p:cNvSpPr>
            <a:spLocks noGrp="1"/>
          </p:cNvSpPr>
          <p:nvPr>
            <p:ph idx="1"/>
          </p:nvPr>
        </p:nvSpPr>
        <p:spPr>
          <a:xfrm>
            <a:off x="20759" y="1166416"/>
            <a:ext cx="9220926" cy="5471048"/>
          </a:xfrm>
        </p:spPr>
        <p:txBody>
          <a:bodyPr>
            <a:normAutofit fontScale="77500" lnSpcReduction="20000"/>
          </a:bodyPr>
          <a:lstStyle/>
          <a:p>
            <a:r>
              <a:rPr lang="en-US" dirty="0"/>
              <a:t>Sulfate plays many essential roles in the body</a:t>
            </a:r>
          </a:p>
          <a:p>
            <a:pPr lvl="1"/>
            <a:r>
              <a:rPr lang="en-US" dirty="0"/>
              <a:t>Sulfate deficiency is a core feature of autism</a:t>
            </a:r>
          </a:p>
          <a:p>
            <a:r>
              <a:rPr lang="en-US" dirty="0"/>
              <a:t>Maternal hypothyroidism is a risk factor for autism in the fetus</a:t>
            </a:r>
          </a:p>
          <a:p>
            <a:pPr lvl="1"/>
            <a:r>
              <a:rPr lang="en-US" dirty="0" smtClean="0"/>
              <a:t>Glyphosate </a:t>
            </a:r>
            <a:r>
              <a:rPr lang="en-US" dirty="0"/>
              <a:t>interferes with stimulation of thyroid gland</a:t>
            </a:r>
          </a:p>
          <a:p>
            <a:pPr lvl="1"/>
            <a:r>
              <a:rPr lang="en-US" dirty="0" smtClean="0"/>
              <a:t>Glyphosate </a:t>
            </a:r>
            <a:r>
              <a:rPr lang="en-US" dirty="0"/>
              <a:t>exposure to pregnant rats induced thyroid deficiency in pups</a:t>
            </a:r>
          </a:p>
          <a:p>
            <a:r>
              <a:rPr lang="en-US" dirty="0"/>
              <a:t>Sulfate synthesis and transfer depend critically on both glycine residues and </a:t>
            </a:r>
            <a:r>
              <a:rPr lang="en-US" dirty="0" smtClean="0"/>
              <a:t>molybdenum</a:t>
            </a:r>
          </a:p>
          <a:p>
            <a:r>
              <a:rPr lang="en-US" dirty="0" smtClean="0"/>
              <a:t>PCOS due to glycine mutation is risk factor for autism</a:t>
            </a:r>
            <a:endParaRPr lang="en-US" dirty="0"/>
          </a:p>
          <a:p>
            <a:r>
              <a:rPr lang="en-US" dirty="0"/>
              <a:t>Oxalate metabolism depends on microbial enzymes that are disrupted by glyphosate</a:t>
            </a:r>
          </a:p>
          <a:p>
            <a:pPr lvl="1"/>
            <a:r>
              <a:rPr lang="en-US" dirty="0"/>
              <a:t>High oxalate is linked to autism and causes sulfate flushing through urine</a:t>
            </a:r>
          </a:p>
          <a:p>
            <a:r>
              <a:rPr lang="en-US" dirty="0" err="1"/>
              <a:t>Heparan</a:t>
            </a:r>
            <a:r>
              <a:rPr lang="en-US" dirty="0"/>
              <a:t> sulfate deficiency in the brain is associated with autism in both humans and mouse models</a:t>
            </a:r>
          </a:p>
          <a:p>
            <a:r>
              <a:rPr lang="en-US" dirty="0"/>
              <a:t>A low grade encephalopathy characterizes autism and may reflect the need to synthesize sulfate </a:t>
            </a:r>
          </a:p>
          <a:p>
            <a:endParaRPr lang="en-US" dirty="0"/>
          </a:p>
        </p:txBody>
      </p:sp>
    </p:spTree>
    <p:extLst>
      <p:ext uri="{BB962C8B-B14F-4D97-AF65-F5344CB8AC3E}">
        <p14:creationId xmlns:p14="http://schemas.microsoft.com/office/powerpoint/2010/main" val="6468088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3743" y="2967335"/>
            <a:ext cx="679652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Sulfate and Histamines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596084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Heparan</a:t>
            </a:r>
            <a:r>
              <a:rPr lang="en-US" b="1" dirty="0" smtClean="0"/>
              <a:t> Sulfate Promotes </a:t>
            </a:r>
            <a:br>
              <a:rPr lang="en-US" b="1" dirty="0" smtClean="0"/>
            </a:br>
            <a:r>
              <a:rPr lang="en-US" b="1" dirty="0" smtClean="0"/>
              <a:t>Histamine Breakdown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Intestinal </a:t>
            </a:r>
            <a:r>
              <a:rPr lang="en-US" dirty="0" err="1" smtClean="0"/>
              <a:t>diamine</a:t>
            </a:r>
            <a:r>
              <a:rPr lang="en-US" dirty="0" smtClean="0"/>
              <a:t> oxidase (DAO) </a:t>
            </a:r>
            <a:r>
              <a:rPr lang="en-US" dirty="0"/>
              <a:t>is synthesized in the mature enterocytes of </a:t>
            </a:r>
            <a:r>
              <a:rPr lang="en-US" dirty="0" smtClean="0"/>
              <a:t>the villus tip </a:t>
            </a:r>
            <a:r>
              <a:rPr lang="en-US" dirty="0"/>
              <a:t>and is then transported to the binding sites on </a:t>
            </a:r>
            <a:r>
              <a:rPr lang="en-US" dirty="0" smtClean="0"/>
              <a:t>the intestinal </a:t>
            </a:r>
            <a:r>
              <a:rPr lang="en-US" dirty="0"/>
              <a:t>vasculature. </a:t>
            </a:r>
            <a:endParaRPr lang="en-US" dirty="0" smtClean="0"/>
          </a:p>
          <a:p>
            <a:r>
              <a:rPr lang="en-US" dirty="0" smtClean="0"/>
              <a:t>Heparin and </a:t>
            </a:r>
            <a:r>
              <a:rPr lang="en-US" dirty="0" err="1" smtClean="0"/>
              <a:t>heparan</a:t>
            </a:r>
            <a:r>
              <a:rPr lang="en-US" dirty="0" smtClean="0"/>
              <a:t> sulfate induce release of the bound DAO, so that it can break down histamine</a:t>
            </a:r>
          </a:p>
          <a:p>
            <a:r>
              <a:rPr lang="en-US" i="1" dirty="0" smtClean="0">
                <a:solidFill>
                  <a:srgbClr val="FF0000"/>
                </a:solidFill>
              </a:rPr>
              <a:t>Conclusion: deficiencies in </a:t>
            </a:r>
            <a:r>
              <a:rPr lang="en-US" i="1" dirty="0" err="1" smtClean="0">
                <a:solidFill>
                  <a:srgbClr val="FF0000"/>
                </a:solidFill>
              </a:rPr>
              <a:t>heparan</a:t>
            </a:r>
            <a:r>
              <a:rPr lang="en-US" i="1" dirty="0" smtClean="0">
                <a:solidFill>
                  <a:srgbClr val="FF0000"/>
                </a:solidFill>
              </a:rPr>
              <a:t> sulfate lead to build-up of histamines!</a:t>
            </a:r>
            <a:endParaRPr lang="en-US" i="1" dirty="0">
              <a:solidFill>
                <a:srgbClr val="FF0000"/>
              </a:solidFill>
            </a:endParaRPr>
          </a:p>
        </p:txBody>
      </p:sp>
      <p:sp>
        <p:nvSpPr>
          <p:cNvPr id="4" name="TextBox 3"/>
          <p:cNvSpPr txBox="1"/>
          <p:nvPr/>
        </p:nvSpPr>
        <p:spPr>
          <a:xfrm>
            <a:off x="262799" y="6396335"/>
            <a:ext cx="8424001" cy="461665"/>
          </a:xfrm>
          <a:prstGeom prst="rect">
            <a:avLst/>
          </a:prstGeom>
          <a:noFill/>
        </p:spPr>
        <p:txBody>
          <a:bodyPr wrap="none" rtlCol="0">
            <a:spAutoFit/>
          </a:bodyPr>
          <a:lstStyle/>
          <a:p>
            <a:r>
              <a:rPr lang="it-IT" sz="2400" dirty="0" smtClean="0">
                <a:solidFill>
                  <a:srgbClr val="FF0000"/>
                </a:solidFill>
              </a:rPr>
              <a:t>*</a:t>
            </a:r>
            <a:r>
              <a:rPr lang="it-IT" sz="2400" dirty="0" smtClean="0"/>
              <a:t> L. D'Agostino et al., </a:t>
            </a:r>
            <a:r>
              <a:rPr lang="en-US" sz="2400" i="1" dirty="0" err="1" smtClean="0"/>
              <a:t>Biochim</a:t>
            </a:r>
            <a:r>
              <a:rPr lang="en-US" sz="2400" i="1" dirty="0" smtClean="0"/>
              <a:t> </a:t>
            </a:r>
            <a:r>
              <a:rPr lang="en-US" sz="2400" i="1" dirty="0" err="1" smtClean="0"/>
              <a:t>Biophys</a:t>
            </a:r>
            <a:r>
              <a:rPr lang="en-US" sz="2400" i="1" dirty="0" smtClean="0"/>
              <a:t> </a:t>
            </a:r>
            <a:r>
              <a:rPr lang="en-US" sz="2400" i="1" dirty="0" err="1" smtClean="0"/>
              <a:t>Acta</a:t>
            </a:r>
            <a:r>
              <a:rPr lang="en-US" sz="2400" i="1" dirty="0"/>
              <a:t> </a:t>
            </a:r>
            <a:r>
              <a:rPr lang="en-US" sz="2400" dirty="0" smtClean="0"/>
              <a:t>1989;993(2-3):228-32.</a:t>
            </a:r>
          </a:p>
        </p:txBody>
      </p:sp>
    </p:spTree>
    <p:extLst>
      <p:ext uri="{BB962C8B-B14F-4D97-AF65-F5344CB8AC3E}">
        <p14:creationId xmlns:p14="http://schemas.microsoft.com/office/powerpoint/2010/main" val="28576766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
            <a:ext cx="8229600" cy="1143000"/>
          </a:xfrm>
        </p:spPr>
        <p:txBody>
          <a:bodyPr/>
          <a:lstStyle/>
          <a:p>
            <a:r>
              <a:rPr lang="en-US" b="1" dirty="0" smtClean="0"/>
              <a:t>Symptoms Caused by Histamines</a:t>
            </a:r>
            <a:r>
              <a:rPr lang="en-US" b="1" dirty="0" smtClean="0">
                <a:solidFill>
                  <a:srgbClr val="FF0000"/>
                </a:solidFill>
              </a:rPr>
              <a:t>*</a:t>
            </a:r>
            <a:endParaRPr lang="en-US" b="1" dirty="0">
              <a:solidFill>
                <a:srgbClr val="FF0000"/>
              </a:solidFill>
            </a:endParaRPr>
          </a:p>
        </p:txBody>
      </p:sp>
      <p:pic>
        <p:nvPicPr>
          <p:cNvPr id="4" name="Content Placeholder 3" descr="histamine_symptoms.png"/>
          <p:cNvPicPr>
            <a:picLocks noGrp="1" noChangeAspect="1"/>
          </p:cNvPicPr>
          <p:nvPr>
            <p:ph idx="1"/>
          </p:nvPr>
        </p:nvPicPr>
        <p:blipFill>
          <a:blip r:embed="rId3">
            <a:extLst>
              <a:ext uri="{28A0092B-C50C-407E-A947-70E740481C1C}">
                <a14:useLocalDpi xmlns:a14="http://schemas.microsoft.com/office/drawing/2010/main" val="0"/>
              </a:ext>
            </a:extLst>
          </a:blip>
          <a:srcRect l="-15464" r="-15464"/>
          <a:stretch>
            <a:fillRect/>
          </a:stretch>
        </p:blipFill>
        <p:spPr>
          <a:xfrm>
            <a:off x="-244854" y="1016001"/>
            <a:ext cx="10037549" cy="5520265"/>
          </a:xfrm>
        </p:spPr>
      </p:pic>
      <p:sp>
        <p:nvSpPr>
          <p:cNvPr id="5" name="TextBox 4"/>
          <p:cNvSpPr txBox="1"/>
          <p:nvPr/>
        </p:nvSpPr>
        <p:spPr>
          <a:xfrm>
            <a:off x="1827098" y="6504057"/>
            <a:ext cx="7316902" cy="707886"/>
          </a:xfrm>
          <a:prstGeom prst="rect">
            <a:avLst/>
          </a:prstGeom>
          <a:noFill/>
        </p:spPr>
        <p:txBody>
          <a:bodyPr wrap="none" rtlCol="0">
            <a:spAutoFit/>
          </a:bodyPr>
          <a:lstStyle/>
          <a:p>
            <a:r>
              <a:rPr lang="en-US" sz="2000" dirty="0" smtClean="0">
                <a:solidFill>
                  <a:srgbClr val="FF0000"/>
                </a:solidFill>
              </a:rPr>
              <a:t>*</a:t>
            </a:r>
            <a:r>
              <a:rPr lang="en-US" sz="2000" dirty="0" smtClean="0"/>
              <a:t>Figure 1, L. </a:t>
            </a:r>
            <a:r>
              <a:rPr lang="en-US" sz="2000" dirty="0" err="1" smtClean="0"/>
              <a:t>Maintz</a:t>
            </a:r>
            <a:r>
              <a:rPr lang="en-US" sz="2000" dirty="0" smtClean="0"/>
              <a:t> and N. Novak, </a:t>
            </a:r>
            <a:r>
              <a:rPr lang="cs-CZ" sz="2000" i="1" dirty="0" err="1"/>
              <a:t>Am</a:t>
            </a:r>
            <a:r>
              <a:rPr lang="cs-CZ" sz="2000" i="1" dirty="0"/>
              <a:t> J </a:t>
            </a:r>
            <a:r>
              <a:rPr lang="cs-CZ" sz="2000" i="1" dirty="0" err="1"/>
              <a:t>Clin</a:t>
            </a:r>
            <a:r>
              <a:rPr lang="cs-CZ" sz="2000" i="1" dirty="0"/>
              <a:t> </a:t>
            </a:r>
            <a:r>
              <a:rPr lang="cs-CZ" sz="2000" i="1" dirty="0" err="1"/>
              <a:t>Nutr</a:t>
            </a:r>
            <a:r>
              <a:rPr lang="cs-CZ" sz="2000" i="1" dirty="0"/>
              <a:t> </a:t>
            </a:r>
            <a:r>
              <a:rPr lang="cs-CZ" sz="2000" dirty="0"/>
              <a:t>2007;85:1185–96. </a:t>
            </a:r>
          </a:p>
          <a:p>
            <a:endParaRPr lang="en-US" sz="2000" dirty="0"/>
          </a:p>
        </p:txBody>
      </p:sp>
    </p:spTree>
    <p:extLst>
      <p:ext uri="{BB962C8B-B14F-4D97-AF65-F5344CB8AC3E}">
        <p14:creationId xmlns:p14="http://schemas.microsoft.com/office/powerpoint/2010/main" val="32922476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DAO Deficiency </a:t>
            </a:r>
            <a:r>
              <a:rPr lang="en-US" b="1" dirty="0" smtClean="0">
                <a:sym typeface="Wingdings"/>
              </a:rPr>
              <a:t> </a:t>
            </a:r>
            <a:br>
              <a:rPr lang="en-US" b="1" dirty="0" smtClean="0">
                <a:sym typeface="Wingdings"/>
              </a:rPr>
            </a:br>
            <a:r>
              <a:rPr lang="en-US" b="1" dirty="0" smtClean="0">
                <a:sym typeface="Wingdings"/>
              </a:rPr>
              <a:t>Histamine Accumulation</a:t>
            </a:r>
            <a:r>
              <a:rPr lang="en-US" b="1" dirty="0" smtClean="0">
                <a:solidFill>
                  <a:srgbClr val="FF0000"/>
                </a:solidFill>
                <a:sym typeface="Wingdings"/>
              </a:rPr>
              <a:t>*</a:t>
            </a:r>
            <a:endParaRPr lang="en-US" b="1" dirty="0">
              <a:solidFill>
                <a:srgbClr val="FF0000"/>
              </a:solidFill>
            </a:endParaRPr>
          </a:p>
        </p:txBody>
      </p:sp>
      <p:pic>
        <p:nvPicPr>
          <p:cNvPr id="4" name="Picture 3" descr="histamine_symptom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34" y="1417638"/>
            <a:ext cx="10308577" cy="4906120"/>
          </a:xfrm>
          <a:prstGeom prst="rect">
            <a:avLst/>
          </a:prstGeom>
        </p:spPr>
      </p:pic>
      <p:sp>
        <p:nvSpPr>
          <p:cNvPr id="5" name="TextBox 4"/>
          <p:cNvSpPr txBox="1"/>
          <p:nvPr/>
        </p:nvSpPr>
        <p:spPr>
          <a:xfrm>
            <a:off x="2319867" y="6340691"/>
            <a:ext cx="5930805" cy="707886"/>
          </a:xfrm>
          <a:prstGeom prst="rect">
            <a:avLst/>
          </a:prstGeom>
          <a:noFill/>
        </p:spPr>
        <p:txBody>
          <a:bodyPr wrap="none" rtlCol="0">
            <a:spAutoFit/>
          </a:bodyPr>
          <a:lstStyle/>
          <a:p>
            <a:r>
              <a:rPr lang="hr-HR" sz="2000" dirty="0">
                <a:solidFill>
                  <a:srgbClr val="FF0000"/>
                </a:solidFill>
              </a:rPr>
              <a:t>*</a:t>
            </a:r>
            <a:r>
              <a:rPr lang="hr-HR" sz="2000" dirty="0" smtClean="0"/>
              <a:t>www.deficitdao.org</a:t>
            </a:r>
            <a:r>
              <a:rPr lang="hr-HR" sz="2000" dirty="0"/>
              <a:t>/dao-deficiency/#.VRWYtWZGqDc</a:t>
            </a:r>
          </a:p>
          <a:p>
            <a:endParaRPr lang="en-US" sz="2000" dirty="0"/>
          </a:p>
        </p:txBody>
      </p:sp>
    </p:spTree>
    <p:extLst>
      <p:ext uri="{BB962C8B-B14F-4D97-AF65-F5344CB8AC3E}">
        <p14:creationId xmlns:p14="http://schemas.microsoft.com/office/powerpoint/2010/main" val="17029487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044" y="2967335"/>
            <a:ext cx="734193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and Vaccines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843192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Patreon</a:t>
            </a:r>
            <a:r>
              <a:rPr lang="en-US" b="1" dirty="0"/>
              <a:t> </a:t>
            </a:r>
            <a:r>
              <a:rPr lang="en-US" b="1" dirty="0" smtClean="0"/>
              <a:t>–</a:t>
            </a:r>
            <a:br>
              <a:rPr lang="en-US" b="1" dirty="0" smtClean="0"/>
            </a:br>
            <a:r>
              <a:rPr lang="en-US" b="1" dirty="0" smtClean="0"/>
              <a:t> </a:t>
            </a:r>
            <a:r>
              <a:rPr lang="en-US" b="1" dirty="0" err="1"/>
              <a:t>Microbiome</a:t>
            </a:r>
            <a:r>
              <a:rPr lang="en-US" b="1" dirty="0"/>
              <a:t> Vaccine Safety </a:t>
            </a:r>
            <a:r>
              <a:rPr lang="en-US" b="1" dirty="0" smtClean="0"/>
              <a:t>Project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"Gut </a:t>
            </a:r>
            <a:r>
              <a:rPr lang="en-US" dirty="0" err="1"/>
              <a:t>microbiota</a:t>
            </a:r>
            <a:r>
              <a:rPr lang="en-US" dirty="0"/>
              <a:t> have a significant effect on host response to vaccination where a reduced or absent population of commensal flora coupled with an overgrowth of pathogenic strains may become a microbial predisposition to adverse vaccine reaction. This may include reduced or absent protective </a:t>
            </a:r>
            <a:r>
              <a:rPr lang="en-US" dirty="0" err="1"/>
              <a:t>microbiota</a:t>
            </a:r>
            <a:r>
              <a:rPr lang="en-US" dirty="0"/>
              <a:t> such as </a:t>
            </a:r>
            <a:r>
              <a:rPr lang="en-US" dirty="0" err="1"/>
              <a:t>Bifidobacteria</a:t>
            </a:r>
            <a:r>
              <a:rPr lang="en-US" dirty="0"/>
              <a:t>, Lactobacillus and butyrate-producing Clostridia allowing immune </a:t>
            </a:r>
            <a:r>
              <a:rPr lang="en-US" dirty="0" err="1"/>
              <a:t>dysregulating</a:t>
            </a:r>
            <a:r>
              <a:rPr lang="en-US" dirty="0"/>
              <a:t> </a:t>
            </a:r>
            <a:r>
              <a:rPr lang="en-US" dirty="0" err="1"/>
              <a:t>Bacteroides</a:t>
            </a:r>
            <a:r>
              <a:rPr lang="en-US" dirty="0"/>
              <a:t> and </a:t>
            </a:r>
            <a:r>
              <a:rPr lang="en-US" dirty="0" err="1"/>
              <a:t>Proteobacteria</a:t>
            </a:r>
            <a:r>
              <a:rPr lang="en-US" dirty="0"/>
              <a:t> to be overgrown."</a:t>
            </a:r>
          </a:p>
        </p:txBody>
      </p:sp>
      <p:sp>
        <p:nvSpPr>
          <p:cNvPr id="4" name="TextBox 3"/>
          <p:cNvSpPr txBox="1"/>
          <p:nvPr/>
        </p:nvSpPr>
        <p:spPr>
          <a:xfrm>
            <a:off x="607452" y="6423192"/>
            <a:ext cx="7891904" cy="461665"/>
          </a:xfrm>
          <a:prstGeom prst="rect">
            <a:avLst/>
          </a:prstGeom>
          <a:noFill/>
        </p:spPr>
        <p:txBody>
          <a:bodyPr wrap="none" rtlCol="0">
            <a:spAutoFit/>
          </a:bodyPr>
          <a:lstStyle/>
          <a:p>
            <a:r>
              <a:rPr lang="en-US" sz="2400" dirty="0" smtClean="0">
                <a:solidFill>
                  <a:srgbClr val="FF0000"/>
                </a:solidFill>
              </a:rPr>
              <a:t>*</a:t>
            </a:r>
            <a:r>
              <a:rPr lang="en-US" sz="2400" dirty="0" err="1" smtClean="0"/>
              <a:t>thegutclub.org</a:t>
            </a:r>
            <a:r>
              <a:rPr lang="en-US" sz="2400" dirty="0"/>
              <a:t>/</a:t>
            </a:r>
            <a:r>
              <a:rPr lang="en-US" sz="2400" dirty="0" err="1"/>
              <a:t>patreon</a:t>
            </a:r>
            <a:r>
              <a:rPr lang="en-US" sz="2400" dirty="0"/>
              <a:t>-</a:t>
            </a:r>
            <a:r>
              <a:rPr lang="en-US" sz="2400" dirty="0" err="1"/>
              <a:t>microbiome</a:t>
            </a:r>
            <a:r>
              <a:rPr lang="en-US" sz="2400" dirty="0"/>
              <a:t>-vaccine-safety-project/</a:t>
            </a:r>
          </a:p>
        </p:txBody>
      </p:sp>
    </p:spTree>
    <p:extLst>
      <p:ext uri="{BB962C8B-B14F-4D97-AF65-F5344CB8AC3E}">
        <p14:creationId xmlns:p14="http://schemas.microsoft.com/office/powerpoint/2010/main" val="4472763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3"/>
            <a:ext cx="8229600" cy="1143000"/>
          </a:xfrm>
        </p:spPr>
        <p:txBody>
          <a:bodyPr/>
          <a:lstStyle/>
          <a:p>
            <a:r>
              <a:rPr lang="en-US" b="1" dirty="0" smtClean="0"/>
              <a:t>Glyphosate in Vaccines?</a:t>
            </a:r>
            <a:endParaRPr lang="en-US" b="1" dirty="0"/>
          </a:p>
        </p:txBody>
      </p:sp>
      <p:sp>
        <p:nvSpPr>
          <p:cNvPr id="3" name="Content Placeholder 2"/>
          <p:cNvSpPr>
            <a:spLocks noGrp="1"/>
          </p:cNvSpPr>
          <p:nvPr>
            <p:ph idx="1"/>
          </p:nvPr>
        </p:nvSpPr>
        <p:spPr>
          <a:xfrm>
            <a:off x="341750" y="1282734"/>
            <a:ext cx="8548250" cy="5236599"/>
          </a:xfrm>
        </p:spPr>
        <p:txBody>
          <a:bodyPr>
            <a:normAutofit fontScale="92500"/>
          </a:bodyPr>
          <a:lstStyle/>
          <a:p>
            <a:r>
              <a:rPr lang="en-US" dirty="0" smtClean="0"/>
              <a:t>For MMR, flu vaccine, and rabies vaccine, live virus is grown on gelatin derived from ligaments of pigs</a:t>
            </a:r>
          </a:p>
          <a:p>
            <a:pPr lvl="1"/>
            <a:r>
              <a:rPr lang="en-US" dirty="0" smtClean="0"/>
              <a:t>Pigs are fed GMO Roundup-Ready corn and soy feed</a:t>
            </a:r>
          </a:p>
          <a:p>
            <a:r>
              <a:rPr lang="en-US" dirty="0" smtClean="0"/>
              <a:t>The main component of gelatin is collagen</a:t>
            </a:r>
          </a:p>
          <a:p>
            <a:r>
              <a:rPr lang="en-US" dirty="0" smtClean="0"/>
              <a:t>By far the most common amino acid in collagen is glycine: glyphosate substitution is likely!</a:t>
            </a:r>
          </a:p>
          <a:p>
            <a:r>
              <a:rPr lang="en-US" dirty="0" smtClean="0"/>
              <a:t> There is also a significant amount of glutamate</a:t>
            </a:r>
          </a:p>
          <a:p>
            <a:pPr lvl="1"/>
            <a:r>
              <a:rPr lang="en-US" dirty="0"/>
              <a:t>E</a:t>
            </a:r>
            <a:r>
              <a:rPr lang="en-US" dirty="0" smtClean="0"/>
              <a:t>xcite NMDA  receptors in the brain</a:t>
            </a:r>
          </a:p>
          <a:p>
            <a:r>
              <a:rPr lang="en-US" dirty="0" smtClean="0"/>
              <a:t>Glyphosate’s known stimulation of NMDA receptors could cause neuronal burnout</a:t>
            </a:r>
            <a:endParaRPr lang="en-US" dirty="0"/>
          </a:p>
        </p:txBody>
      </p:sp>
    </p:spTree>
    <p:extLst>
      <p:ext uri="{BB962C8B-B14F-4D97-AF65-F5344CB8AC3E}">
        <p14:creationId xmlns:p14="http://schemas.microsoft.com/office/powerpoint/2010/main" val="4208820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eep_disor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95" y="188383"/>
            <a:ext cx="4671095" cy="3012017"/>
          </a:xfrm>
          <a:prstGeom prst="rect">
            <a:avLst/>
          </a:prstGeom>
        </p:spPr>
      </p:pic>
      <p:pic>
        <p:nvPicPr>
          <p:cNvPr id="5" name="Picture 4" descr="autis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523" y="234831"/>
            <a:ext cx="3558791" cy="2988733"/>
          </a:xfrm>
          <a:prstGeom prst="rect">
            <a:avLst/>
          </a:prstGeom>
        </p:spPr>
      </p:pic>
      <p:pic>
        <p:nvPicPr>
          <p:cNvPr id="6" name="Picture 5" descr="schizophreni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236" y="3312580"/>
            <a:ext cx="4808754" cy="3054351"/>
          </a:xfrm>
          <a:prstGeom prst="rect">
            <a:avLst/>
          </a:prstGeom>
        </p:spPr>
      </p:pic>
      <p:pic>
        <p:nvPicPr>
          <p:cNvPr id="7" name="Picture 6" descr="suicid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925" y="3454397"/>
            <a:ext cx="3983860" cy="2768600"/>
          </a:xfrm>
          <a:prstGeom prst="rect">
            <a:avLst/>
          </a:prstGeom>
        </p:spPr>
      </p:pic>
      <p:sp>
        <p:nvSpPr>
          <p:cNvPr id="8" name="TextBox 7"/>
          <p:cNvSpPr txBox="1"/>
          <p:nvPr/>
        </p:nvSpPr>
        <p:spPr>
          <a:xfrm>
            <a:off x="2370667" y="6368534"/>
            <a:ext cx="6420748" cy="461665"/>
          </a:xfrm>
          <a:prstGeom prst="rect">
            <a:avLst/>
          </a:prstGeom>
          <a:noFill/>
        </p:spPr>
        <p:txBody>
          <a:bodyPr wrap="none" rtlCol="0">
            <a:spAutoFit/>
          </a:bodyPr>
          <a:lstStyle/>
          <a:p>
            <a:r>
              <a:rPr lang="en-US" sz="2400" dirty="0">
                <a:solidFill>
                  <a:srgbClr val="FF0000"/>
                </a:solidFill>
              </a:rPr>
              <a:t>*</a:t>
            </a:r>
            <a:r>
              <a:rPr lang="en-US" sz="2400" dirty="0"/>
              <a:t>Seneff et al. Agricultural Sciences 2015; 6: 42-70.</a:t>
            </a:r>
          </a:p>
        </p:txBody>
      </p:sp>
      <p:sp>
        <p:nvSpPr>
          <p:cNvPr id="9" name="TextBox 8"/>
          <p:cNvSpPr txBox="1"/>
          <p:nvPr/>
        </p:nvSpPr>
        <p:spPr>
          <a:xfrm>
            <a:off x="1540933" y="188383"/>
            <a:ext cx="2047105" cy="461665"/>
          </a:xfrm>
          <a:prstGeom prst="rect">
            <a:avLst/>
          </a:prstGeom>
          <a:solidFill>
            <a:schemeClr val="bg1"/>
          </a:solidFill>
        </p:spPr>
        <p:txBody>
          <a:bodyPr wrap="none" rtlCol="0">
            <a:spAutoFit/>
          </a:bodyPr>
          <a:lstStyle/>
          <a:p>
            <a:r>
              <a:rPr lang="en-US" sz="2400" b="1" dirty="0" smtClean="0"/>
              <a:t>Sleep Disorder</a:t>
            </a:r>
            <a:endParaRPr lang="en-US" sz="2400" b="1" dirty="0"/>
          </a:p>
        </p:txBody>
      </p:sp>
      <p:sp>
        <p:nvSpPr>
          <p:cNvPr id="10" name="TextBox 9"/>
          <p:cNvSpPr txBox="1"/>
          <p:nvPr/>
        </p:nvSpPr>
        <p:spPr>
          <a:xfrm>
            <a:off x="6167635" y="0"/>
            <a:ext cx="1089661" cy="461665"/>
          </a:xfrm>
          <a:prstGeom prst="rect">
            <a:avLst/>
          </a:prstGeom>
          <a:solidFill>
            <a:schemeClr val="bg1"/>
          </a:solidFill>
        </p:spPr>
        <p:txBody>
          <a:bodyPr wrap="none" rtlCol="0">
            <a:spAutoFit/>
          </a:bodyPr>
          <a:lstStyle/>
          <a:p>
            <a:r>
              <a:rPr lang="en-US" sz="2400" b="1" dirty="0" smtClean="0"/>
              <a:t>Autism</a:t>
            </a:r>
            <a:endParaRPr lang="en-US" sz="2400" b="1" dirty="0"/>
          </a:p>
        </p:txBody>
      </p:sp>
      <p:sp>
        <p:nvSpPr>
          <p:cNvPr id="11" name="TextBox 10"/>
          <p:cNvSpPr txBox="1"/>
          <p:nvPr/>
        </p:nvSpPr>
        <p:spPr>
          <a:xfrm>
            <a:off x="1347114" y="3280830"/>
            <a:ext cx="1974819" cy="461665"/>
          </a:xfrm>
          <a:prstGeom prst="rect">
            <a:avLst/>
          </a:prstGeom>
          <a:solidFill>
            <a:schemeClr val="bg1"/>
          </a:solidFill>
        </p:spPr>
        <p:txBody>
          <a:bodyPr wrap="none" rtlCol="0">
            <a:spAutoFit/>
          </a:bodyPr>
          <a:lstStyle/>
          <a:p>
            <a:r>
              <a:rPr lang="en-US" sz="2400" b="1" dirty="0" smtClean="0"/>
              <a:t>Schizophrenia</a:t>
            </a:r>
            <a:endParaRPr lang="en-US" sz="2400" b="1" dirty="0"/>
          </a:p>
        </p:txBody>
      </p:sp>
      <p:sp>
        <p:nvSpPr>
          <p:cNvPr id="12" name="TextBox 11"/>
          <p:cNvSpPr txBox="1"/>
          <p:nvPr/>
        </p:nvSpPr>
        <p:spPr>
          <a:xfrm>
            <a:off x="5858933" y="3223564"/>
            <a:ext cx="2318213" cy="461665"/>
          </a:xfrm>
          <a:prstGeom prst="rect">
            <a:avLst/>
          </a:prstGeom>
          <a:solidFill>
            <a:schemeClr val="bg1"/>
          </a:solidFill>
        </p:spPr>
        <p:txBody>
          <a:bodyPr wrap="none" rtlCol="0">
            <a:spAutoFit/>
          </a:bodyPr>
          <a:lstStyle/>
          <a:p>
            <a:r>
              <a:rPr lang="en-US" sz="2400" b="1" dirty="0" smtClean="0"/>
              <a:t>Death by Suicide</a:t>
            </a:r>
            <a:endParaRPr lang="en-US" sz="2400" b="1" dirty="0"/>
          </a:p>
        </p:txBody>
      </p:sp>
      <p:sp>
        <p:nvSpPr>
          <p:cNvPr id="13" name="TextBox 12"/>
          <p:cNvSpPr txBox="1"/>
          <p:nvPr/>
        </p:nvSpPr>
        <p:spPr>
          <a:xfrm>
            <a:off x="6527800" y="-3937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66519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Contamination in Vaccines (Parts Per Billion)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t>Merck </a:t>
            </a:r>
            <a:r>
              <a:rPr lang="en-US" dirty="0" smtClean="0"/>
              <a:t>	ZOSTAVAX 		0.42  	Shingles</a:t>
            </a:r>
            <a:endParaRPr lang="en-US" dirty="0"/>
          </a:p>
          <a:p>
            <a:pPr marL="0" indent="0">
              <a:buNone/>
            </a:pPr>
            <a:r>
              <a:rPr lang="en-US" dirty="0">
                <a:solidFill>
                  <a:srgbClr val="FF0000"/>
                </a:solidFill>
              </a:rPr>
              <a:t>Merck </a:t>
            </a:r>
            <a:r>
              <a:rPr lang="en-US" dirty="0" smtClean="0">
                <a:solidFill>
                  <a:srgbClr val="FF0000"/>
                </a:solidFill>
              </a:rPr>
              <a:t>	MMR</a:t>
            </a:r>
            <a:r>
              <a:rPr lang="en-US" dirty="0">
                <a:solidFill>
                  <a:srgbClr val="FF0000"/>
                </a:solidFill>
              </a:rPr>
              <a:t>-II </a:t>
            </a:r>
            <a:r>
              <a:rPr lang="en-US" dirty="0" smtClean="0">
                <a:solidFill>
                  <a:srgbClr val="FF0000"/>
                </a:solidFill>
              </a:rPr>
              <a:t>			2.90  	Measles</a:t>
            </a:r>
            <a:r>
              <a:rPr lang="en-US" dirty="0">
                <a:solidFill>
                  <a:srgbClr val="FF0000"/>
                </a:solidFill>
              </a:rPr>
              <a:t>, Mumps </a:t>
            </a:r>
            <a:r>
              <a:rPr lang="en-US" dirty="0" smtClean="0">
                <a:solidFill>
                  <a:srgbClr val="FF0000"/>
                </a:solidFill>
              </a:rPr>
              <a:t>										and </a:t>
            </a:r>
            <a:r>
              <a:rPr lang="en-US" dirty="0">
                <a:solidFill>
                  <a:srgbClr val="FF0000"/>
                </a:solidFill>
              </a:rPr>
              <a:t>Rubella</a:t>
            </a:r>
          </a:p>
          <a:p>
            <a:pPr marL="0" indent="0">
              <a:buNone/>
            </a:pPr>
            <a:r>
              <a:rPr lang="en-US" dirty="0"/>
              <a:t>Merck </a:t>
            </a:r>
            <a:r>
              <a:rPr lang="en-US" dirty="0" smtClean="0"/>
              <a:t>	VARIVAX 		0.41	Varicella</a:t>
            </a:r>
            <a:r>
              <a:rPr lang="en-US" dirty="0"/>
              <a:t>, </a:t>
            </a:r>
            <a:r>
              <a:rPr lang="en-US" dirty="0" smtClean="0"/>
              <a:t>Chicken Pox</a:t>
            </a:r>
            <a:endParaRPr lang="en-US" dirty="0"/>
          </a:p>
          <a:p>
            <a:pPr marL="0" indent="0">
              <a:buNone/>
            </a:pPr>
            <a:r>
              <a:rPr lang="en-US" dirty="0"/>
              <a:t>MERCK </a:t>
            </a:r>
            <a:r>
              <a:rPr lang="en-US" dirty="0" smtClean="0"/>
              <a:t>	PNEUMOVAX	 ND 	Pneumococcal </a:t>
            </a:r>
            <a:r>
              <a:rPr lang="en-US" dirty="0"/>
              <a:t>18</a:t>
            </a:r>
          </a:p>
          <a:p>
            <a:pPr marL="0" indent="0">
              <a:buNone/>
            </a:pPr>
            <a:r>
              <a:rPr lang="en-US" dirty="0"/>
              <a:t>MERCK </a:t>
            </a:r>
            <a:r>
              <a:rPr lang="en-US" dirty="0" smtClean="0"/>
              <a:t>	PROQUAD 		0.43  	Measles, </a:t>
            </a:r>
            <a:r>
              <a:rPr lang="en-US" dirty="0"/>
              <a:t>Mumps, </a:t>
            </a:r>
            <a:r>
              <a:rPr lang="en-US" dirty="0" smtClean="0"/>
              <a:t>										Rubella</a:t>
            </a:r>
            <a:r>
              <a:rPr lang="en-US" dirty="0"/>
              <a:t>, Varicella</a:t>
            </a:r>
          </a:p>
          <a:p>
            <a:pPr marL="0" indent="0">
              <a:buNone/>
            </a:pPr>
            <a:r>
              <a:rPr lang="en-US" dirty="0" smtClean="0"/>
              <a:t>GSK		ENERGIX</a:t>
            </a:r>
            <a:r>
              <a:rPr lang="en-US" dirty="0"/>
              <a:t>-B </a:t>
            </a:r>
            <a:r>
              <a:rPr lang="en-US" dirty="0" smtClean="0"/>
              <a:t>		0.33  	</a:t>
            </a:r>
            <a:r>
              <a:rPr lang="en-US" dirty="0" err="1" smtClean="0"/>
              <a:t>Heptatitis</a:t>
            </a:r>
            <a:r>
              <a:rPr lang="en-US" dirty="0" smtClean="0"/>
              <a:t> </a:t>
            </a:r>
            <a:r>
              <a:rPr lang="en-US" dirty="0"/>
              <a:t>B</a:t>
            </a:r>
          </a:p>
        </p:txBody>
      </p:sp>
      <p:sp>
        <p:nvSpPr>
          <p:cNvPr id="4" name="TextBox 3"/>
          <p:cNvSpPr txBox="1"/>
          <p:nvPr/>
        </p:nvSpPr>
        <p:spPr>
          <a:xfrm>
            <a:off x="0" y="6314016"/>
            <a:ext cx="8846768" cy="400110"/>
          </a:xfrm>
          <a:prstGeom prst="rect">
            <a:avLst/>
          </a:prstGeom>
          <a:noFill/>
        </p:spPr>
        <p:txBody>
          <a:bodyPr wrap="none" rtlCol="0">
            <a:spAutoFit/>
          </a:bodyPr>
          <a:lstStyle/>
          <a:p>
            <a:r>
              <a:rPr lang="en-US" sz="2000" dirty="0">
                <a:solidFill>
                  <a:srgbClr val="FF0000"/>
                </a:solidFill>
              </a:rPr>
              <a:t>*</a:t>
            </a:r>
            <a:r>
              <a:rPr lang="en-US" sz="2000" dirty="0" smtClean="0"/>
              <a:t>A </a:t>
            </a:r>
            <a:r>
              <a:rPr lang="en-US" sz="2000" dirty="0" err="1"/>
              <a:t>Samsel</a:t>
            </a:r>
            <a:r>
              <a:rPr lang="en-US" sz="2000" dirty="0"/>
              <a:t> and S Seneff. Journal of Biological Physics and Chemistry 17 (2017) 8–32</a:t>
            </a:r>
          </a:p>
        </p:txBody>
      </p:sp>
    </p:spTree>
    <p:extLst>
      <p:ext uri="{BB962C8B-B14F-4D97-AF65-F5344CB8AC3E}">
        <p14:creationId xmlns:p14="http://schemas.microsoft.com/office/powerpoint/2010/main" val="43598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lstStyle/>
          <a:p>
            <a:r>
              <a:rPr lang="en-US" b="1" dirty="0" smtClean="0"/>
              <a:t>Measles Virus and </a:t>
            </a:r>
            <a:r>
              <a:rPr lang="en-US" b="1" dirty="0" err="1" smtClean="0"/>
              <a:t>Hemagglutinin</a:t>
            </a:r>
            <a:r>
              <a:rPr lang="en-US" b="1" dirty="0">
                <a:solidFill>
                  <a:srgbClr val="FF0000"/>
                </a:solidFill>
              </a:rPr>
              <a:t>*</a:t>
            </a:r>
          </a:p>
        </p:txBody>
      </p:sp>
      <p:sp>
        <p:nvSpPr>
          <p:cNvPr id="3" name="Content Placeholder 2"/>
          <p:cNvSpPr>
            <a:spLocks noGrp="1"/>
          </p:cNvSpPr>
          <p:nvPr>
            <p:ph idx="1"/>
          </p:nvPr>
        </p:nvSpPr>
        <p:spPr>
          <a:xfrm>
            <a:off x="270933" y="1045112"/>
            <a:ext cx="8534400" cy="4779962"/>
          </a:xfrm>
        </p:spPr>
        <p:txBody>
          <a:bodyPr>
            <a:normAutofit fontScale="92500" lnSpcReduction="10000"/>
          </a:bodyPr>
          <a:lstStyle/>
          <a:p>
            <a:r>
              <a:rPr lang="en-US" sz="2800" dirty="0" smtClean="0"/>
              <a:t>The measles virus synthesizes the protein </a:t>
            </a:r>
            <a:r>
              <a:rPr lang="en-US" sz="2800" dirty="0" err="1" smtClean="0"/>
              <a:t>hemagglutinin</a:t>
            </a:r>
            <a:endParaRPr lang="en-US" sz="2800" dirty="0"/>
          </a:p>
          <a:p>
            <a:pPr lvl="1"/>
            <a:r>
              <a:rPr lang="en-US" sz="2400" dirty="0"/>
              <a:t>A</a:t>
            </a:r>
            <a:r>
              <a:rPr lang="en-US" sz="2400" dirty="0" smtClean="0"/>
              <a:t>ntibodies to </a:t>
            </a:r>
            <a:r>
              <a:rPr lang="en-US" sz="2400" dirty="0" err="1" smtClean="0"/>
              <a:t>hemagglutinin</a:t>
            </a:r>
            <a:r>
              <a:rPr lang="en-US" sz="2400" dirty="0" smtClean="0"/>
              <a:t> are essential following MMR vaccination to induce immunity</a:t>
            </a:r>
          </a:p>
          <a:p>
            <a:r>
              <a:rPr lang="en-US" sz="2800" dirty="0" err="1" smtClean="0"/>
              <a:t>Hemagglutin</a:t>
            </a:r>
            <a:r>
              <a:rPr lang="en-US" sz="2800" dirty="0" smtClean="0"/>
              <a:t> bears a sequence resemblance to myelin basic protein (MBP) </a:t>
            </a:r>
            <a:r>
              <a:rPr lang="en-US" sz="2800" dirty="0" smtClean="0">
                <a:sym typeface="Wingdings"/>
              </a:rPr>
              <a:t> potential for autoimmune reaction</a:t>
            </a:r>
            <a:endParaRPr lang="en-US" sz="2800" dirty="0" smtClean="0"/>
          </a:p>
          <a:p>
            <a:r>
              <a:rPr lang="en-US" sz="2800" dirty="0" smtClean="0"/>
              <a:t>MBP is essential for the formation of the myelin sheath surrounding nerve fibers</a:t>
            </a:r>
          </a:p>
          <a:p>
            <a:pPr lvl="1"/>
            <a:r>
              <a:rPr lang="en-US" sz="2400" dirty="0" smtClean="0"/>
              <a:t>Children with a rare genetic defect involving deletion of MBP can suffer from microcephaly</a:t>
            </a:r>
            <a:r>
              <a:rPr lang="en-US" sz="2400" dirty="0" smtClean="0">
                <a:solidFill>
                  <a:srgbClr val="FF0000"/>
                </a:solidFill>
              </a:rPr>
              <a:t>**</a:t>
            </a:r>
          </a:p>
          <a:p>
            <a:r>
              <a:rPr lang="en-US" sz="2800" dirty="0"/>
              <a:t>Autoantibodies to MBP along with excessive levels of antibodies to measles </a:t>
            </a:r>
            <a:r>
              <a:rPr lang="en-US" sz="2800" dirty="0" err="1"/>
              <a:t>hemagglutinin</a:t>
            </a:r>
            <a:r>
              <a:rPr lang="en-US" sz="2800" dirty="0"/>
              <a:t> are linked to autism</a:t>
            </a:r>
            <a:r>
              <a:rPr lang="en-US" sz="2800" dirty="0">
                <a:solidFill>
                  <a:srgbClr val="FF0000"/>
                </a:solidFill>
              </a:rPr>
              <a:t>*** </a:t>
            </a:r>
            <a:endParaRPr lang="en-US" dirty="0"/>
          </a:p>
        </p:txBody>
      </p:sp>
      <p:sp>
        <p:nvSpPr>
          <p:cNvPr id="4" name="TextBox 3"/>
          <p:cNvSpPr txBox="1"/>
          <p:nvPr/>
        </p:nvSpPr>
        <p:spPr>
          <a:xfrm>
            <a:off x="220134" y="5606872"/>
            <a:ext cx="8643011" cy="1323439"/>
          </a:xfrm>
          <a:prstGeom prst="rect">
            <a:avLst/>
          </a:prstGeom>
          <a:noFill/>
        </p:spPr>
        <p:txBody>
          <a:bodyPr wrap="none" rtlCol="0">
            <a:spAutoFit/>
          </a:bodyPr>
          <a:lstStyle/>
          <a:p>
            <a:r>
              <a:rPr lang="en-US" sz="2000" dirty="0">
                <a:solidFill>
                  <a:srgbClr val="FF0000"/>
                </a:solidFill>
              </a:rPr>
              <a:t>*</a:t>
            </a:r>
            <a:r>
              <a:rPr lang="en-US" sz="2000" dirty="0" err="1"/>
              <a:t>Oldstone</a:t>
            </a:r>
            <a:r>
              <a:rPr lang="en-US" sz="2000" dirty="0"/>
              <a:t>, MBA, Ed. Molecular mimicry: Infection inducing autoimmune disease</a:t>
            </a:r>
            <a:r>
              <a:rPr lang="en-US" sz="2000" dirty="0" smtClean="0"/>
              <a:t>.</a:t>
            </a:r>
          </a:p>
          <a:p>
            <a:r>
              <a:rPr lang="en-US" sz="2000" dirty="0" smtClean="0"/>
              <a:t> </a:t>
            </a:r>
            <a:r>
              <a:rPr lang="en-US" sz="2000" dirty="0"/>
              <a:t>Springer Berlin Heidelberg; January 9, 2006.</a:t>
            </a:r>
          </a:p>
          <a:p>
            <a:r>
              <a:rPr lang="en-US" sz="2000" dirty="0">
                <a:solidFill>
                  <a:srgbClr val="FF0000"/>
                </a:solidFill>
              </a:rPr>
              <a:t>**</a:t>
            </a:r>
            <a:r>
              <a:rPr lang="en-US" sz="2000" dirty="0"/>
              <a:t>AD Kline et al., Am J. Hum. Genet. 1993;52:895-906.</a:t>
            </a:r>
          </a:p>
          <a:p>
            <a:r>
              <a:rPr lang="en-US" sz="2000" dirty="0">
                <a:solidFill>
                  <a:srgbClr val="FF0000"/>
                </a:solidFill>
              </a:rPr>
              <a:t>***</a:t>
            </a:r>
            <a:r>
              <a:rPr lang="en-US" sz="2000" dirty="0"/>
              <a:t>VK Singh et al., J Biomed </a:t>
            </a:r>
            <a:r>
              <a:rPr lang="en-US" sz="2000" dirty="0" err="1"/>
              <a:t>Sci</a:t>
            </a:r>
            <a:r>
              <a:rPr lang="en-US" sz="2000" dirty="0"/>
              <a:t> 2002;9(4):359-64.</a:t>
            </a:r>
          </a:p>
        </p:txBody>
      </p:sp>
    </p:spTree>
    <p:extLst>
      <p:ext uri="{BB962C8B-B14F-4D97-AF65-F5344CB8AC3E}">
        <p14:creationId xmlns:p14="http://schemas.microsoft.com/office/powerpoint/2010/main" val="10070153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Autism and Measles </a:t>
            </a:r>
            <a:r>
              <a:rPr lang="en-US" b="1" dirty="0" err="1" smtClean="0"/>
              <a:t>Hemagglutinin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7846" y="1600200"/>
            <a:ext cx="8836154" cy="4525963"/>
          </a:xfrm>
        </p:spPr>
        <p:txBody>
          <a:bodyPr>
            <a:normAutofit fontScale="92500" lnSpcReduction="10000"/>
          </a:bodyPr>
          <a:lstStyle/>
          <a:p>
            <a:r>
              <a:rPr lang="en-US" dirty="0" smtClean="0"/>
              <a:t>125 autistic children and 92 control children</a:t>
            </a:r>
          </a:p>
          <a:p>
            <a:r>
              <a:rPr lang="en-US" dirty="0" smtClean="0"/>
              <a:t>60% of the children with autism had high levels of antibodies to measles </a:t>
            </a:r>
            <a:r>
              <a:rPr lang="en-US" dirty="0" err="1" smtClean="0"/>
              <a:t>hemagglutinin</a:t>
            </a:r>
            <a:r>
              <a:rPr lang="en-US" dirty="0" smtClean="0"/>
              <a:t> specific to the MMR vaccine</a:t>
            </a:r>
          </a:p>
          <a:p>
            <a:pPr lvl="1"/>
            <a:r>
              <a:rPr lang="en-US" dirty="0" smtClean="0"/>
              <a:t>90% of these had autoantibodies to myelin basic protein (MBP)</a:t>
            </a:r>
          </a:p>
          <a:p>
            <a:r>
              <a:rPr lang="en-US" dirty="0" smtClean="0"/>
              <a:t>0% of the control children had high antibody titers to either </a:t>
            </a:r>
            <a:r>
              <a:rPr lang="en-US" dirty="0" err="1" smtClean="0"/>
              <a:t>hemagglutinin</a:t>
            </a:r>
            <a:r>
              <a:rPr lang="en-US" dirty="0" smtClean="0"/>
              <a:t> or MBP</a:t>
            </a:r>
          </a:p>
          <a:p>
            <a:r>
              <a:rPr lang="en-US" dirty="0" smtClean="0"/>
              <a:t>There were no elevations in antibodies detected against any proteins in the mumps or rubella viruses </a:t>
            </a:r>
            <a:endParaRPr lang="en-US" dirty="0"/>
          </a:p>
        </p:txBody>
      </p:sp>
      <p:sp>
        <p:nvSpPr>
          <p:cNvPr id="4" name="TextBox 3"/>
          <p:cNvSpPr txBox="1"/>
          <p:nvPr/>
        </p:nvSpPr>
        <p:spPr>
          <a:xfrm>
            <a:off x="3810000" y="6395068"/>
            <a:ext cx="5121790" cy="400110"/>
          </a:xfrm>
          <a:prstGeom prst="rect">
            <a:avLst/>
          </a:prstGeom>
          <a:noFill/>
        </p:spPr>
        <p:txBody>
          <a:bodyPr wrap="none" rtlCol="0">
            <a:spAutoFit/>
          </a:bodyPr>
          <a:lstStyle/>
          <a:p>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a:t>
            </a:r>
            <a:r>
              <a:rPr lang="en-US" sz="2000" dirty="0" smtClean="0"/>
              <a:t>64.</a:t>
            </a:r>
            <a:endParaRPr lang="en-US" sz="2000" dirty="0"/>
          </a:p>
        </p:txBody>
      </p:sp>
    </p:spTree>
    <p:extLst>
      <p:ext uri="{BB962C8B-B14F-4D97-AF65-F5344CB8AC3E}">
        <p14:creationId xmlns:p14="http://schemas.microsoft.com/office/powerpoint/2010/main" val="16856574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1596" y="2289770"/>
            <a:ext cx="2851524"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Solutions</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5888808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289300" cy="1487487"/>
          </a:xfrm>
        </p:spPr>
        <p:txBody>
          <a:bodyPr/>
          <a:lstStyle/>
          <a:p>
            <a:r>
              <a:rPr lang="en-US" dirty="0" smtClean="0"/>
              <a:t>Go Organic!</a:t>
            </a:r>
            <a:endParaRPr lang="en-US" dirty="0"/>
          </a:p>
        </p:txBody>
      </p:sp>
      <p:pic>
        <p:nvPicPr>
          <p:cNvPr id="4" name="Content Placeholder 3" descr="organic_sign_Wholefood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rot="5400000">
            <a:off x="-453446" y="3198607"/>
            <a:ext cx="4046965" cy="2225675"/>
          </a:xfrm>
        </p:spPr>
      </p:pic>
      <p:pic>
        <p:nvPicPr>
          <p:cNvPr id="5" name="Picture 4" descr="organic_isle_Foodl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08425" y="1751013"/>
            <a:ext cx="5461000" cy="4095750"/>
          </a:xfrm>
          <a:prstGeom prst="rect">
            <a:avLst/>
          </a:prstGeom>
        </p:spPr>
      </p:pic>
      <p:sp>
        <p:nvSpPr>
          <p:cNvPr id="6" name="TextBox 5"/>
          <p:cNvSpPr txBox="1"/>
          <p:nvPr/>
        </p:nvSpPr>
        <p:spPr>
          <a:xfrm>
            <a:off x="5653337" y="6069131"/>
            <a:ext cx="3665287" cy="461665"/>
          </a:xfrm>
          <a:prstGeom prst="rect">
            <a:avLst/>
          </a:prstGeom>
          <a:noFill/>
          <a:ln>
            <a:noFill/>
          </a:ln>
        </p:spPr>
        <p:txBody>
          <a:bodyPr wrap="square" rtlCol="0">
            <a:spAutoFit/>
          </a:bodyPr>
          <a:lstStyle/>
          <a:p>
            <a:r>
              <a:rPr lang="en-US" sz="2400" dirty="0" smtClean="0"/>
              <a:t>Foodland: organic shelf</a:t>
            </a:r>
            <a:endParaRPr lang="en-US" sz="2400" dirty="0"/>
          </a:p>
        </p:txBody>
      </p:sp>
      <p:sp>
        <p:nvSpPr>
          <p:cNvPr id="7" name="TextBox 6"/>
          <p:cNvSpPr txBox="1"/>
          <p:nvPr/>
        </p:nvSpPr>
        <p:spPr>
          <a:xfrm>
            <a:off x="475118" y="5386743"/>
            <a:ext cx="2207756" cy="830997"/>
          </a:xfrm>
          <a:prstGeom prst="rect">
            <a:avLst/>
          </a:prstGeom>
          <a:noFill/>
        </p:spPr>
        <p:txBody>
          <a:bodyPr wrap="none" rtlCol="0">
            <a:spAutoFit/>
          </a:bodyPr>
          <a:lstStyle/>
          <a:p>
            <a:r>
              <a:rPr lang="en-US" sz="2400" dirty="0" smtClean="0"/>
              <a:t>Wholefoods: </a:t>
            </a:r>
          </a:p>
          <a:p>
            <a:r>
              <a:rPr lang="en-US" sz="2400" dirty="0" smtClean="0"/>
              <a:t>Sign at Entrance</a:t>
            </a:r>
            <a:endParaRPr lang="en-US" sz="2400" dirty="0"/>
          </a:p>
        </p:txBody>
      </p:sp>
    </p:spTree>
    <p:extLst>
      <p:ext uri="{BB962C8B-B14F-4D97-AF65-F5344CB8AC3E}">
        <p14:creationId xmlns:p14="http://schemas.microsoft.com/office/powerpoint/2010/main" val="27217071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anuts.jpg"/>
          <p:cNvPicPr>
            <a:picLocks noChangeAspect="1"/>
          </p:cNvPicPr>
          <p:nvPr/>
        </p:nvPicPr>
        <p:blipFill>
          <a:blip r:embed="rId3"/>
          <a:stretch>
            <a:fillRect/>
          </a:stretch>
        </p:blipFill>
        <p:spPr>
          <a:xfrm>
            <a:off x="5912146" y="5215290"/>
            <a:ext cx="1222709" cy="917032"/>
          </a:xfrm>
          <a:prstGeom prst="rect">
            <a:avLst/>
          </a:prstGeom>
        </p:spPr>
      </p:pic>
      <p:pic>
        <p:nvPicPr>
          <p:cNvPr id="9" name="Picture 8" descr="liver.jpg"/>
          <p:cNvPicPr>
            <a:picLocks noChangeAspect="1"/>
          </p:cNvPicPr>
          <p:nvPr/>
        </p:nvPicPr>
        <p:blipFill>
          <a:blip r:embed="rId4"/>
          <a:stretch>
            <a:fillRect/>
          </a:stretch>
        </p:blipFill>
        <p:spPr>
          <a:xfrm>
            <a:off x="4480861" y="2874529"/>
            <a:ext cx="3250009" cy="2162732"/>
          </a:xfrm>
          <a:prstGeom prst="rect">
            <a:avLst/>
          </a:prstGeom>
        </p:spPr>
      </p:pic>
      <p:pic>
        <p:nvPicPr>
          <p:cNvPr id="10" name="Picture 9" descr="garlic.jpg"/>
          <p:cNvPicPr>
            <a:picLocks noChangeAspect="1"/>
          </p:cNvPicPr>
          <p:nvPr/>
        </p:nvPicPr>
        <p:blipFill>
          <a:blip r:embed="rId5"/>
          <a:stretch>
            <a:fillRect/>
          </a:stretch>
        </p:blipFill>
        <p:spPr>
          <a:xfrm>
            <a:off x="7962422" y="5209784"/>
            <a:ext cx="979134" cy="922538"/>
          </a:xfrm>
          <a:prstGeom prst="rect">
            <a:avLst/>
          </a:prstGeom>
        </p:spPr>
      </p:pic>
      <p:pic>
        <p:nvPicPr>
          <p:cNvPr id="11" name="Picture 10" descr="onion.gif"/>
          <p:cNvPicPr>
            <a:picLocks noChangeAspect="1"/>
          </p:cNvPicPr>
          <p:nvPr/>
        </p:nvPicPr>
        <p:blipFill>
          <a:blip r:embed="rId6"/>
          <a:stretch>
            <a:fillRect/>
          </a:stretch>
        </p:blipFill>
        <p:spPr>
          <a:xfrm>
            <a:off x="6985953" y="5411569"/>
            <a:ext cx="1204387" cy="1335604"/>
          </a:xfrm>
          <a:prstGeom prst="rect">
            <a:avLst/>
          </a:prstGeom>
        </p:spPr>
      </p:pic>
      <p:pic>
        <p:nvPicPr>
          <p:cNvPr id="12" name="Picture 11" descr="dried_apricots.jpg"/>
          <p:cNvPicPr>
            <a:picLocks noChangeAspect="1"/>
          </p:cNvPicPr>
          <p:nvPr/>
        </p:nvPicPr>
        <p:blipFill>
          <a:blip r:embed="rId7"/>
          <a:stretch>
            <a:fillRect/>
          </a:stretch>
        </p:blipFill>
        <p:spPr>
          <a:xfrm>
            <a:off x="284337" y="5488271"/>
            <a:ext cx="2441507" cy="1258902"/>
          </a:xfrm>
          <a:prstGeom prst="rect">
            <a:avLst/>
          </a:prstGeom>
        </p:spPr>
      </p:pic>
      <p:pic>
        <p:nvPicPr>
          <p:cNvPr id="13" name="Picture 12" descr="Cheddar-Cheese.jpg"/>
          <p:cNvPicPr>
            <a:picLocks noChangeAspect="1"/>
          </p:cNvPicPr>
          <p:nvPr/>
        </p:nvPicPr>
        <p:blipFill>
          <a:blip r:embed="rId8"/>
          <a:stretch>
            <a:fillRect/>
          </a:stretch>
        </p:blipFill>
        <p:spPr>
          <a:xfrm>
            <a:off x="0" y="3512677"/>
            <a:ext cx="3321288" cy="1975594"/>
          </a:xfrm>
          <a:prstGeom prst="rect">
            <a:avLst/>
          </a:prstGeom>
        </p:spPr>
      </p:pic>
      <p:pic>
        <p:nvPicPr>
          <p:cNvPr id="14" name="Picture 13" descr="chicken.jpg"/>
          <p:cNvPicPr>
            <a:picLocks noChangeAspect="1"/>
          </p:cNvPicPr>
          <p:nvPr/>
        </p:nvPicPr>
        <p:blipFill>
          <a:blip r:embed="rId9"/>
          <a:stretch>
            <a:fillRect/>
          </a:stretch>
        </p:blipFill>
        <p:spPr>
          <a:xfrm>
            <a:off x="3321288" y="5025871"/>
            <a:ext cx="2590858" cy="1721302"/>
          </a:xfrm>
          <a:prstGeom prst="rect">
            <a:avLst/>
          </a:prstGeom>
        </p:spPr>
      </p:pic>
      <p:pic>
        <p:nvPicPr>
          <p:cNvPr id="5" name="Picture 4" descr="cabbage.jpg"/>
          <p:cNvPicPr>
            <a:picLocks noChangeAspect="1"/>
          </p:cNvPicPr>
          <p:nvPr/>
        </p:nvPicPr>
        <p:blipFill>
          <a:blip r:embed="rId10"/>
          <a:stretch>
            <a:fillRect/>
          </a:stretch>
        </p:blipFill>
        <p:spPr>
          <a:xfrm>
            <a:off x="2503740" y="652272"/>
            <a:ext cx="3115574" cy="2438275"/>
          </a:xfrm>
          <a:prstGeom prst="rect">
            <a:avLst/>
          </a:prstGeom>
        </p:spPr>
      </p:pic>
      <p:pic>
        <p:nvPicPr>
          <p:cNvPr id="8" name="Picture 7" descr="egg.jpg"/>
          <p:cNvPicPr>
            <a:picLocks noChangeAspect="1"/>
          </p:cNvPicPr>
          <p:nvPr/>
        </p:nvPicPr>
        <p:blipFill>
          <a:blip r:embed="rId11"/>
          <a:stretch>
            <a:fillRect/>
          </a:stretch>
        </p:blipFill>
        <p:spPr>
          <a:xfrm>
            <a:off x="5468475" y="868564"/>
            <a:ext cx="2322696" cy="2005965"/>
          </a:xfrm>
          <a:prstGeom prst="rect">
            <a:avLst/>
          </a:prstGeom>
        </p:spPr>
      </p:pic>
      <p:pic>
        <p:nvPicPr>
          <p:cNvPr id="7" name="Picture 6" descr="scallops.jpg"/>
          <p:cNvPicPr>
            <a:picLocks noChangeAspect="1"/>
          </p:cNvPicPr>
          <p:nvPr/>
        </p:nvPicPr>
        <p:blipFill>
          <a:blip r:embed="rId12"/>
          <a:stretch>
            <a:fillRect/>
          </a:stretch>
        </p:blipFill>
        <p:spPr>
          <a:xfrm>
            <a:off x="2695401" y="3232385"/>
            <a:ext cx="1719484" cy="1626140"/>
          </a:xfrm>
          <a:prstGeom prst="rect">
            <a:avLst/>
          </a:prstGeom>
        </p:spPr>
      </p:pic>
      <p:pic>
        <p:nvPicPr>
          <p:cNvPr id="15" name="Picture 14" descr="crab.jpg"/>
          <p:cNvPicPr>
            <a:picLocks noChangeAspect="1"/>
          </p:cNvPicPr>
          <p:nvPr/>
        </p:nvPicPr>
        <p:blipFill>
          <a:blip r:embed="rId13"/>
          <a:stretch>
            <a:fillRect/>
          </a:stretch>
        </p:blipFill>
        <p:spPr>
          <a:xfrm>
            <a:off x="284337" y="652272"/>
            <a:ext cx="2885753" cy="1925338"/>
          </a:xfrm>
          <a:prstGeom prst="rect">
            <a:avLst/>
          </a:prstGeom>
        </p:spPr>
      </p:pic>
      <p:pic>
        <p:nvPicPr>
          <p:cNvPr id="6" name="Picture 5" descr="shrimp.jpg"/>
          <p:cNvPicPr>
            <a:picLocks noChangeAspect="1"/>
          </p:cNvPicPr>
          <p:nvPr/>
        </p:nvPicPr>
        <p:blipFill>
          <a:blip r:embed="rId14"/>
          <a:stretch>
            <a:fillRect/>
          </a:stretch>
        </p:blipFill>
        <p:spPr>
          <a:xfrm>
            <a:off x="391848" y="2270183"/>
            <a:ext cx="1341120" cy="1139952"/>
          </a:xfrm>
          <a:prstGeom prst="rect">
            <a:avLst/>
          </a:prstGeom>
        </p:spPr>
      </p:pic>
      <p:sp>
        <p:nvSpPr>
          <p:cNvPr id="2" name="Title 1"/>
          <p:cNvSpPr>
            <a:spLocks noGrp="1"/>
          </p:cNvSpPr>
          <p:nvPr>
            <p:ph type="title"/>
          </p:nvPr>
        </p:nvSpPr>
        <p:spPr>
          <a:xfrm>
            <a:off x="498574" y="-135100"/>
            <a:ext cx="8229600" cy="1143000"/>
          </a:xfrm>
        </p:spPr>
        <p:txBody>
          <a:bodyPr/>
          <a:lstStyle/>
          <a:p>
            <a:r>
              <a:rPr lang="en-US" b="1" dirty="0" smtClean="0"/>
              <a:t> Eat Foods </a:t>
            </a:r>
            <a:r>
              <a:rPr lang="en-US" b="1" dirty="0"/>
              <a:t>C</a:t>
            </a:r>
            <a:r>
              <a:rPr lang="en-US" b="1" dirty="0" smtClean="0"/>
              <a:t>ontaining Sulfur</a:t>
            </a:r>
            <a:endParaRPr lang="en-US" b="1" dirty="0"/>
          </a:p>
        </p:txBody>
      </p:sp>
      <p:pic>
        <p:nvPicPr>
          <p:cNvPr id="17" name="Content Placeholder 3" descr="pellegrino.jpg"/>
          <p:cNvPicPr>
            <a:picLocks noGrp="1" noChangeAspect="1"/>
          </p:cNvPicPr>
          <p:nvPr>
            <p:ph idx="1"/>
          </p:nvPr>
        </p:nvPicPr>
        <p:blipFill>
          <a:blip r:embed="rId15">
            <a:extLst>
              <a:ext uri="{28A0092B-C50C-407E-A947-70E740481C1C}">
                <a14:useLocalDpi xmlns:a14="http://schemas.microsoft.com/office/drawing/2010/main" val="0"/>
              </a:ext>
            </a:extLst>
          </a:blip>
          <a:srcRect l="-295249" r="-295249"/>
          <a:stretch>
            <a:fillRect/>
          </a:stretch>
        </p:blipFill>
        <p:spPr>
          <a:xfrm>
            <a:off x="4345192" y="652272"/>
            <a:ext cx="8229600" cy="4525963"/>
          </a:xfrm>
        </p:spPr>
      </p:pic>
    </p:spTree>
    <p:extLst>
      <p:ext uri="{BB962C8B-B14F-4D97-AF65-F5344CB8AC3E}">
        <p14:creationId xmlns:p14="http://schemas.microsoft.com/office/powerpoint/2010/main" val="2580065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rl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100" y="759390"/>
            <a:ext cx="3136900" cy="2590800"/>
          </a:xfrm>
          <a:prstGeom prst="rect">
            <a:avLst/>
          </a:prstGeom>
        </p:spPr>
      </p:pic>
      <p:sp>
        <p:nvSpPr>
          <p:cNvPr id="2" name="Title 1"/>
          <p:cNvSpPr>
            <a:spLocks noGrp="1"/>
          </p:cNvSpPr>
          <p:nvPr>
            <p:ph type="title"/>
          </p:nvPr>
        </p:nvSpPr>
        <p:spPr/>
        <p:txBody>
          <a:bodyPr/>
          <a:lstStyle/>
          <a:p>
            <a:r>
              <a:rPr lang="en-US" b="1" dirty="0" smtClean="0"/>
              <a:t>Some Important Nutrients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err="1" smtClean="0"/>
              <a:t>Curcumin</a:t>
            </a:r>
            <a:endParaRPr lang="en-US" dirty="0" smtClean="0"/>
          </a:p>
          <a:p>
            <a:r>
              <a:rPr lang="en-US" dirty="0" smtClean="0"/>
              <a:t>Garlic</a:t>
            </a:r>
          </a:p>
          <a:p>
            <a:r>
              <a:rPr lang="en-US" dirty="0" smtClean="0"/>
              <a:t>Vitamin </a:t>
            </a:r>
            <a:r>
              <a:rPr lang="en-US" dirty="0"/>
              <a:t>C</a:t>
            </a:r>
          </a:p>
          <a:p>
            <a:r>
              <a:rPr lang="en-US" dirty="0"/>
              <a:t>Probiotics</a:t>
            </a:r>
          </a:p>
          <a:p>
            <a:r>
              <a:rPr lang="en-US" dirty="0" smtClean="0"/>
              <a:t>Methyl </a:t>
            </a:r>
            <a:r>
              <a:rPr lang="en-US" dirty="0" err="1"/>
              <a:t>tetrahydrofolate</a:t>
            </a:r>
            <a:endParaRPr lang="en-US" dirty="0"/>
          </a:p>
          <a:p>
            <a:r>
              <a:rPr lang="en-US" dirty="0" err="1"/>
              <a:t>C</a:t>
            </a:r>
            <a:r>
              <a:rPr lang="en-US" dirty="0" err="1" smtClean="0"/>
              <a:t>obalamin</a:t>
            </a:r>
            <a:endParaRPr lang="en-US" dirty="0"/>
          </a:p>
          <a:p>
            <a:r>
              <a:rPr lang="en-US" dirty="0"/>
              <a:t>G</a:t>
            </a:r>
            <a:r>
              <a:rPr lang="en-US" dirty="0" smtClean="0"/>
              <a:t>lutathione</a:t>
            </a:r>
            <a:endParaRPr lang="en-US" dirty="0"/>
          </a:p>
          <a:p>
            <a:r>
              <a:rPr lang="en-US" dirty="0" err="1"/>
              <a:t>T</a:t>
            </a:r>
            <a:r>
              <a:rPr lang="en-US" dirty="0" err="1" smtClean="0"/>
              <a:t>aurine</a:t>
            </a:r>
            <a:endParaRPr lang="en-US" dirty="0"/>
          </a:p>
          <a:p>
            <a:r>
              <a:rPr lang="en-US" dirty="0"/>
              <a:t>Epsom salt baths</a:t>
            </a:r>
          </a:p>
        </p:txBody>
      </p:sp>
      <p:pic>
        <p:nvPicPr>
          <p:cNvPr id="6" name="Picture 5" descr="Curcum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243" y="4680081"/>
            <a:ext cx="3253435" cy="2177919"/>
          </a:xfrm>
          <a:prstGeom prst="rect">
            <a:avLst/>
          </a:prstGeom>
        </p:spPr>
      </p:pic>
      <p:pic>
        <p:nvPicPr>
          <p:cNvPr id="5" name="Picture 4" descr="oran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529" y="3350190"/>
            <a:ext cx="3079471" cy="1979660"/>
          </a:xfrm>
          <a:prstGeom prst="rect">
            <a:avLst/>
          </a:prstGeom>
        </p:spPr>
      </p:pic>
      <p:pic>
        <p:nvPicPr>
          <p:cNvPr id="7" name="Picture 6" descr="sauerkrau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2794" y="1417638"/>
            <a:ext cx="3074306" cy="1844584"/>
          </a:xfrm>
          <a:prstGeom prst="rect">
            <a:avLst/>
          </a:prstGeom>
        </p:spPr>
      </p:pic>
    </p:spTree>
    <p:extLst>
      <p:ext uri="{BB962C8B-B14F-4D97-AF65-F5344CB8AC3E}">
        <p14:creationId xmlns:p14="http://schemas.microsoft.com/office/powerpoint/2010/main" val="35828018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Treating Glyphosate Poisoning</a:t>
            </a:r>
            <a:br>
              <a:rPr lang="en-US" b="1" dirty="0" smtClean="0"/>
            </a:br>
            <a:r>
              <a:rPr lang="en-US" b="1" dirty="0" smtClean="0"/>
              <a:t> in Animals (e.g., cows) </a:t>
            </a:r>
            <a:r>
              <a:rPr lang="en-US" b="1" dirty="0" smtClean="0">
                <a:solidFill>
                  <a:srgbClr val="FF0000"/>
                </a:solidFill>
              </a:rPr>
              <a:t>*</a:t>
            </a:r>
            <a:endParaRPr lang="en-US" b="1" dirty="0">
              <a:solidFill>
                <a:srgbClr val="FF0000"/>
              </a:solidFill>
            </a:endParaRPr>
          </a:p>
        </p:txBody>
      </p:sp>
      <p:pic>
        <p:nvPicPr>
          <p:cNvPr id="5" name="Picture 4" descr="bentonite_cl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26" y="3683443"/>
            <a:ext cx="3580199" cy="2388505"/>
          </a:xfrm>
          <a:prstGeom prst="rect">
            <a:avLst/>
          </a:prstGeom>
        </p:spPr>
      </p:pic>
      <p:sp>
        <p:nvSpPr>
          <p:cNvPr id="6" name="TextBox 5"/>
          <p:cNvSpPr txBox="1"/>
          <p:nvPr/>
        </p:nvSpPr>
        <p:spPr>
          <a:xfrm>
            <a:off x="887433" y="6071948"/>
            <a:ext cx="2018501" cy="461665"/>
          </a:xfrm>
          <a:prstGeom prst="rect">
            <a:avLst/>
          </a:prstGeom>
          <a:noFill/>
        </p:spPr>
        <p:txBody>
          <a:bodyPr wrap="none" rtlCol="0">
            <a:spAutoFit/>
          </a:bodyPr>
          <a:lstStyle/>
          <a:p>
            <a:r>
              <a:rPr lang="en-US" sz="2400" dirty="0" err="1" smtClean="0"/>
              <a:t>Bentonite</a:t>
            </a:r>
            <a:r>
              <a:rPr lang="en-US" sz="2400" dirty="0" smtClean="0"/>
              <a:t> Clay</a:t>
            </a:r>
            <a:endParaRPr lang="en-US" sz="2400" dirty="0"/>
          </a:p>
        </p:txBody>
      </p:sp>
      <p:sp>
        <p:nvSpPr>
          <p:cNvPr id="7" name="TextBox 6"/>
          <p:cNvSpPr txBox="1"/>
          <p:nvPr/>
        </p:nvSpPr>
        <p:spPr>
          <a:xfrm>
            <a:off x="4601025" y="5855825"/>
            <a:ext cx="1508346" cy="461665"/>
          </a:xfrm>
          <a:prstGeom prst="rect">
            <a:avLst/>
          </a:prstGeom>
          <a:noFill/>
        </p:spPr>
        <p:txBody>
          <a:bodyPr wrap="none" rtlCol="0">
            <a:spAutoFit/>
          </a:bodyPr>
          <a:lstStyle/>
          <a:p>
            <a:r>
              <a:rPr lang="en-US" sz="2400" dirty="0" err="1" smtClean="0"/>
              <a:t>Fulvic</a:t>
            </a:r>
            <a:r>
              <a:rPr lang="en-US" sz="2400" dirty="0" smtClean="0"/>
              <a:t> Acid</a:t>
            </a:r>
            <a:endParaRPr lang="en-US" sz="2400" dirty="0"/>
          </a:p>
        </p:txBody>
      </p:sp>
      <p:sp>
        <p:nvSpPr>
          <p:cNvPr id="8" name="TextBox 7"/>
          <p:cNvSpPr txBox="1"/>
          <p:nvPr/>
        </p:nvSpPr>
        <p:spPr>
          <a:xfrm>
            <a:off x="2720296" y="6411780"/>
            <a:ext cx="6778150" cy="461665"/>
          </a:xfrm>
          <a:prstGeom prst="rect">
            <a:avLst/>
          </a:prstGeom>
          <a:noFill/>
        </p:spPr>
        <p:txBody>
          <a:bodyPr wrap="square" rtlCol="0">
            <a:spAutoFit/>
          </a:bodyPr>
          <a:lstStyle/>
          <a:p>
            <a:r>
              <a:rPr lang="fr-FR" sz="2400" dirty="0" smtClean="0">
                <a:solidFill>
                  <a:srgbClr val="FF0000"/>
                </a:solidFill>
              </a:rPr>
              <a:t>*</a:t>
            </a:r>
            <a:r>
              <a:rPr lang="fr-FR" sz="2400" dirty="0" smtClean="0"/>
              <a:t>H Gerlach </a:t>
            </a:r>
            <a:r>
              <a:rPr lang="fr-FR" sz="2400" dirty="0"/>
              <a:t>et al., J Environ Anal </a:t>
            </a:r>
            <a:r>
              <a:rPr lang="fr-FR" sz="2400" dirty="0" err="1"/>
              <a:t>Toxicol</a:t>
            </a:r>
            <a:r>
              <a:rPr lang="fr-FR" sz="2400" dirty="0"/>
              <a:t> 2014, 5:2 </a:t>
            </a:r>
          </a:p>
        </p:txBody>
      </p:sp>
      <p:pic>
        <p:nvPicPr>
          <p:cNvPr id="9" name="Picture 8" descr="activated-carb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233" y="3683443"/>
            <a:ext cx="2982021" cy="2064476"/>
          </a:xfrm>
          <a:prstGeom prst="rect">
            <a:avLst/>
          </a:prstGeom>
        </p:spPr>
      </p:pic>
      <p:sp>
        <p:nvSpPr>
          <p:cNvPr id="10" name="TextBox 9"/>
          <p:cNvSpPr txBox="1"/>
          <p:nvPr/>
        </p:nvSpPr>
        <p:spPr>
          <a:xfrm>
            <a:off x="7005424" y="5738427"/>
            <a:ext cx="2138576" cy="400110"/>
          </a:xfrm>
          <a:prstGeom prst="rect">
            <a:avLst/>
          </a:prstGeom>
          <a:noFill/>
        </p:spPr>
        <p:txBody>
          <a:bodyPr wrap="none" rtlCol="0">
            <a:spAutoFit/>
          </a:bodyPr>
          <a:lstStyle/>
          <a:p>
            <a:r>
              <a:rPr lang="en-US" sz="2000" dirty="0" smtClean="0"/>
              <a:t>Activated Charcoal</a:t>
            </a:r>
            <a:endParaRPr lang="en-US" sz="2000" dirty="0"/>
          </a:p>
        </p:txBody>
      </p:sp>
      <p:pic>
        <p:nvPicPr>
          <p:cNvPr id="11" name="Picture 10" descr="sauerkraut_jui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115" y="1647492"/>
            <a:ext cx="4206066" cy="2355397"/>
          </a:xfrm>
          <a:prstGeom prst="rect">
            <a:avLst/>
          </a:prstGeom>
        </p:spPr>
      </p:pic>
      <p:sp>
        <p:nvSpPr>
          <p:cNvPr id="12" name="TextBox 11"/>
          <p:cNvSpPr txBox="1"/>
          <p:nvPr/>
        </p:nvSpPr>
        <p:spPr>
          <a:xfrm>
            <a:off x="923048" y="2245274"/>
            <a:ext cx="1555083" cy="830997"/>
          </a:xfrm>
          <a:prstGeom prst="rect">
            <a:avLst/>
          </a:prstGeom>
          <a:noFill/>
          <a:ln>
            <a:noFill/>
          </a:ln>
        </p:spPr>
        <p:txBody>
          <a:bodyPr wrap="none" rtlCol="0">
            <a:spAutoFit/>
          </a:bodyPr>
          <a:lstStyle/>
          <a:p>
            <a:r>
              <a:rPr lang="en-US" sz="2400" dirty="0" smtClean="0">
                <a:solidFill>
                  <a:schemeClr val="bg1"/>
                </a:solidFill>
              </a:rPr>
              <a:t>Sauerkraut</a:t>
            </a:r>
          </a:p>
          <a:p>
            <a:r>
              <a:rPr lang="en-US" sz="2400" dirty="0" smtClean="0">
                <a:solidFill>
                  <a:schemeClr val="bg1"/>
                </a:solidFill>
              </a:rPr>
              <a:t> Juice</a:t>
            </a:r>
            <a:endParaRPr lang="en-US" sz="2400" dirty="0">
              <a:solidFill>
                <a:schemeClr val="bg1"/>
              </a:solidFill>
            </a:endParaRPr>
          </a:p>
        </p:txBody>
      </p:sp>
      <p:pic>
        <p:nvPicPr>
          <p:cNvPr id="4" name="Content Placeholder 3" descr="Fulvic_acid.png"/>
          <p:cNvPicPr>
            <a:picLocks noGrp="1" noChangeAspect="1"/>
          </p:cNvPicPr>
          <p:nvPr>
            <p:ph idx="1"/>
          </p:nvPr>
        </p:nvPicPr>
        <p:blipFill>
          <a:blip r:embed="rId6">
            <a:extLst>
              <a:ext uri="{28A0092B-C50C-407E-A947-70E740481C1C}">
                <a14:useLocalDpi xmlns:a14="http://schemas.microsoft.com/office/drawing/2010/main" val="0"/>
              </a:ext>
            </a:extLst>
          </a:blip>
          <a:srcRect l="675" r="675"/>
          <a:stretch>
            <a:fillRect/>
          </a:stretch>
        </p:blipFill>
        <p:spPr>
          <a:xfrm>
            <a:off x="3759825" y="4241504"/>
            <a:ext cx="2953008" cy="1624041"/>
          </a:xfrm>
        </p:spPr>
      </p:pic>
      <p:sp>
        <p:nvSpPr>
          <p:cNvPr id="13" name="TextBox 12"/>
          <p:cNvSpPr txBox="1"/>
          <p:nvPr/>
        </p:nvSpPr>
        <p:spPr>
          <a:xfrm>
            <a:off x="5060348" y="1726866"/>
            <a:ext cx="4128773" cy="1938992"/>
          </a:xfrm>
          <a:prstGeom prst="rect">
            <a:avLst/>
          </a:prstGeom>
          <a:noFill/>
        </p:spPr>
        <p:txBody>
          <a:bodyPr wrap="square" rtlCol="0">
            <a:spAutoFit/>
          </a:bodyPr>
          <a:lstStyle/>
          <a:p>
            <a:r>
              <a:rPr lang="en-US" sz="2000" dirty="0" smtClean="0"/>
              <a:t>Activated charcoal, </a:t>
            </a:r>
            <a:r>
              <a:rPr lang="en-US" sz="2000" dirty="0" err="1" smtClean="0"/>
              <a:t>bentonite</a:t>
            </a:r>
            <a:r>
              <a:rPr lang="en-US" sz="2000" dirty="0" smtClean="0"/>
              <a:t> clay, </a:t>
            </a:r>
            <a:r>
              <a:rPr lang="en-US" sz="2000" dirty="0" err="1" smtClean="0"/>
              <a:t>humic</a:t>
            </a:r>
            <a:r>
              <a:rPr lang="en-US" sz="2000" dirty="0" smtClean="0"/>
              <a:t> and </a:t>
            </a:r>
            <a:r>
              <a:rPr lang="en-US" sz="2000" dirty="0" err="1" smtClean="0"/>
              <a:t>fulvic</a:t>
            </a:r>
            <a:r>
              <a:rPr lang="en-US" sz="2000" dirty="0" smtClean="0"/>
              <a:t> acids, and sauerkraut juice have been shown to be effective in reducing urinary levels of glyphosate and improving animal health</a:t>
            </a:r>
            <a:endParaRPr lang="en-US" sz="2000" dirty="0"/>
          </a:p>
        </p:txBody>
      </p:sp>
    </p:spTree>
    <p:extLst>
      <p:ext uri="{BB962C8B-B14F-4D97-AF65-F5344CB8AC3E}">
        <p14:creationId xmlns:p14="http://schemas.microsoft.com/office/powerpoint/2010/main" val="29279299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Spend Time Outside in the Sunlight </a:t>
            </a:r>
            <a:r>
              <a:rPr lang="mr-IN" b="1" dirty="0" smtClean="0"/>
              <a:t>–</a:t>
            </a:r>
            <a:r>
              <a:rPr lang="en-US" b="1" dirty="0" smtClean="0"/>
              <a:t> Especially in the Ocean</a:t>
            </a:r>
            <a:endParaRPr lang="en-US" b="1" dirty="0"/>
          </a:p>
        </p:txBody>
      </p:sp>
      <p:pic>
        <p:nvPicPr>
          <p:cNvPr id="6" name="Picture 5" descr="sunlight_bea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079" y="1591734"/>
            <a:ext cx="7322187" cy="4758267"/>
          </a:xfrm>
          <a:prstGeom prst="rect">
            <a:avLst/>
          </a:prstGeom>
        </p:spPr>
      </p:pic>
    </p:spTree>
    <p:extLst>
      <p:ext uri="{BB962C8B-B14F-4D97-AF65-F5344CB8AC3E}">
        <p14:creationId xmlns:p14="http://schemas.microsoft.com/office/powerpoint/2010/main" val="3487479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Farming Solutions!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00201"/>
            <a:ext cx="8229600" cy="4234046"/>
          </a:xfrm>
        </p:spPr>
        <p:txBody>
          <a:bodyPr>
            <a:normAutofit fontScale="62500" lnSpcReduction="20000"/>
          </a:bodyPr>
          <a:lstStyle/>
          <a:p>
            <a:pPr marL="0" indent="0" algn="ctr">
              <a:buNone/>
            </a:pPr>
            <a:r>
              <a:rPr lang="en-US" sz="5100" dirty="0" smtClean="0"/>
              <a:t>Organic </a:t>
            </a:r>
            <a:r>
              <a:rPr lang="en-US" sz="5100" dirty="0" smtClean="0">
                <a:sym typeface="Wingdings"/>
              </a:rPr>
              <a:t> </a:t>
            </a:r>
            <a:r>
              <a:rPr lang="en-US" sz="5100" dirty="0" err="1" smtClean="0"/>
              <a:t>agroecological</a:t>
            </a:r>
            <a:r>
              <a:rPr lang="en-US" sz="5100" dirty="0" smtClean="0"/>
              <a:t> </a:t>
            </a:r>
            <a:r>
              <a:rPr lang="en-US" sz="5100" dirty="0" smtClean="0">
                <a:sym typeface="Wingdings"/>
              </a:rPr>
              <a:t> </a:t>
            </a:r>
            <a:r>
              <a:rPr lang="en-US" sz="5100" dirty="0" smtClean="0"/>
              <a:t> sustainable </a:t>
            </a:r>
            <a:r>
              <a:rPr lang="en-US" sz="5100" dirty="0" smtClean="0">
                <a:sym typeface="Wingdings"/>
              </a:rPr>
              <a:t></a:t>
            </a:r>
          </a:p>
          <a:p>
            <a:pPr marL="0" indent="0" algn="ctr">
              <a:buNone/>
            </a:pPr>
            <a:r>
              <a:rPr lang="en-US" sz="5100" dirty="0" smtClean="0">
                <a:sym typeface="Wingdings"/>
              </a:rPr>
              <a:t> </a:t>
            </a:r>
            <a:r>
              <a:rPr lang="en-US" sz="6400" dirty="0" smtClean="0">
                <a:solidFill>
                  <a:srgbClr val="FF0000"/>
                </a:solidFill>
              </a:rPr>
              <a:t>regenerative agriculture </a:t>
            </a:r>
          </a:p>
          <a:p>
            <a:pPr marL="0" indent="0" algn="ctr">
              <a:buNone/>
            </a:pPr>
            <a:endParaRPr lang="en-US" sz="4400" dirty="0">
              <a:solidFill>
                <a:srgbClr val="FF0000"/>
              </a:solidFill>
            </a:endParaRPr>
          </a:p>
          <a:p>
            <a:pPr marL="0" indent="0" algn="ctr">
              <a:buNone/>
            </a:pPr>
            <a:r>
              <a:rPr lang="en-US" sz="5800" dirty="0" smtClean="0">
                <a:solidFill>
                  <a:srgbClr val="FF0000"/>
                </a:solidFill>
              </a:rPr>
              <a:t>Vive la France!</a:t>
            </a:r>
          </a:p>
          <a:p>
            <a:pPr marL="0" indent="0">
              <a:buNone/>
            </a:pPr>
            <a:r>
              <a:rPr lang="en-US" sz="4400" dirty="0"/>
              <a:t>4. A tax for those farmers using glyphosate amounting to 1 Euro per Kilo of glyphosate used. This is referred to as a “</a:t>
            </a:r>
            <a:r>
              <a:rPr lang="en-US" sz="4400" dirty="0" err="1"/>
              <a:t>phytosanitary</a:t>
            </a:r>
            <a:r>
              <a:rPr lang="en-US" sz="4400" dirty="0"/>
              <a:t>” tax on the use of a pollutant. It is anticipated that this tax will generate $50 million euros ($57 million dollars) annually to help farmers transition away from pesticide use.</a:t>
            </a:r>
            <a:endParaRPr lang="en-US" sz="4400" dirty="0">
              <a:solidFill>
                <a:srgbClr val="FF0000"/>
              </a:solidFill>
            </a:endParaRPr>
          </a:p>
        </p:txBody>
      </p:sp>
      <p:sp>
        <p:nvSpPr>
          <p:cNvPr id="4" name="TextBox 3"/>
          <p:cNvSpPr txBox="1"/>
          <p:nvPr/>
        </p:nvSpPr>
        <p:spPr>
          <a:xfrm>
            <a:off x="69925" y="6066223"/>
            <a:ext cx="8853706"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www.independentsciencenews.org</a:t>
            </a:r>
            <a:r>
              <a:rPr lang="en-US" sz="2000" dirty="0"/>
              <a:t>/health/how-</a:t>
            </a:r>
            <a:r>
              <a:rPr lang="en-US" sz="2000" dirty="0" err="1"/>
              <a:t>france</a:t>
            </a:r>
            <a:r>
              <a:rPr lang="en-US" sz="2000" dirty="0"/>
              <a:t>-and-</a:t>
            </a:r>
            <a:r>
              <a:rPr lang="en-US" sz="2000" dirty="0" err="1"/>
              <a:t>germany</a:t>
            </a:r>
            <a:r>
              <a:rPr lang="en-US" sz="2000" dirty="0"/>
              <a:t>-are-ousting-</a:t>
            </a:r>
          </a:p>
          <a:p>
            <a:pPr algn="r"/>
            <a:r>
              <a:rPr lang="en-US" sz="2000" dirty="0"/>
              <a:t>glyphosate-in-a-search-for-healthy-soils-and-pesticide-free-crops/</a:t>
            </a:r>
          </a:p>
        </p:txBody>
      </p:sp>
    </p:spTree>
    <p:extLst>
      <p:ext uri="{BB962C8B-B14F-4D97-AF65-F5344CB8AC3E}">
        <p14:creationId xmlns:p14="http://schemas.microsoft.com/office/powerpoint/2010/main" val="11122522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5033" y="2289770"/>
            <a:ext cx="5184645"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as a </a:t>
            </a: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Glycine Analogue</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380815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229600" cy="5003800"/>
          </a:xfrm>
        </p:spPr>
        <p:txBody>
          <a:bodyPr>
            <a:normAutofit fontScale="77500" lnSpcReduction="20000"/>
          </a:bodyPr>
          <a:lstStyle/>
          <a:p>
            <a:r>
              <a:rPr lang="en-US" dirty="0" smtClean="0"/>
              <a:t>Glyphosate is pervasive in our environment and it is causing an epidemic in autism as well as many other debilitating diseases</a:t>
            </a:r>
          </a:p>
          <a:p>
            <a:r>
              <a:rPr lang="en-US" dirty="0" smtClean="0"/>
              <a:t>Hypothesis: Glyphosate has a unique mechanism of toxicity that involves substituting for glycine during protein synthesis</a:t>
            </a:r>
          </a:p>
          <a:p>
            <a:pPr lvl="1"/>
            <a:r>
              <a:rPr lang="en-US" dirty="0" smtClean="0"/>
              <a:t>This leads to disruption of many biological pathways, most notably causing severe sulfate deficiency, systemically</a:t>
            </a:r>
          </a:p>
          <a:p>
            <a:pPr lvl="1"/>
            <a:r>
              <a:rPr lang="en-US" dirty="0" smtClean="0"/>
              <a:t>This is a likely explanation for the strong correlations between glyphosate usage and autism rates</a:t>
            </a:r>
          </a:p>
          <a:p>
            <a:r>
              <a:rPr lang="en-US" dirty="0"/>
              <a:t>O</a:t>
            </a:r>
            <a:r>
              <a:rPr lang="en-US" dirty="0" smtClean="0"/>
              <a:t>rganic food, sunlight exposure, fermented foods and high sulfur diet can be effective to protect from or treat autism</a:t>
            </a:r>
          </a:p>
          <a:p>
            <a:r>
              <a:rPr lang="en-US" dirty="0" smtClean="0"/>
              <a:t>We need to go back to renewable organic agricultural methods to safeguard our families and the ecosystem</a:t>
            </a:r>
          </a:p>
          <a:p>
            <a:endParaRPr lang="en-US" dirty="0"/>
          </a:p>
        </p:txBody>
      </p:sp>
    </p:spTree>
    <p:extLst>
      <p:ext uri="{BB962C8B-B14F-4D97-AF65-F5344CB8AC3E}">
        <p14:creationId xmlns:p14="http://schemas.microsoft.com/office/powerpoint/2010/main" val="21916900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581"/>
            <a:ext cx="8229600" cy="1143000"/>
          </a:xfrm>
        </p:spPr>
        <p:txBody>
          <a:bodyPr/>
          <a:lstStyle/>
          <a:p>
            <a:r>
              <a:rPr lang="en-US" b="1" dirty="0" smtClean="0"/>
              <a:t>The Basics of Protein Synthesis</a:t>
            </a:r>
            <a:endParaRPr lang="en-US" b="1" dirty="0"/>
          </a:p>
        </p:txBody>
      </p:sp>
      <p:pic>
        <p:nvPicPr>
          <p:cNvPr id="4" name="Content Placeholder 3" descr="paper_dolls.png"/>
          <p:cNvPicPr>
            <a:picLocks noGrp="1" noChangeAspect="1"/>
          </p:cNvPicPr>
          <p:nvPr>
            <p:ph idx="1"/>
          </p:nvPr>
        </p:nvPicPr>
        <p:blipFill>
          <a:blip r:embed="rId2">
            <a:extLst>
              <a:ext uri="{28A0092B-C50C-407E-A947-70E740481C1C}">
                <a14:useLocalDpi xmlns:a14="http://schemas.microsoft.com/office/drawing/2010/main" val="0"/>
              </a:ext>
            </a:extLst>
          </a:blip>
          <a:srcRect t="-7827" b="-7827"/>
          <a:stretch>
            <a:fillRect/>
          </a:stretch>
        </p:blipFill>
        <p:spPr>
          <a:xfrm>
            <a:off x="1798117" y="3890819"/>
            <a:ext cx="5775562" cy="3176337"/>
          </a:xfrm>
        </p:spPr>
      </p:pic>
      <p:pic>
        <p:nvPicPr>
          <p:cNvPr id="5" name="Picture 4" descr="DNA_co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812" y="993804"/>
            <a:ext cx="6553200" cy="3190482"/>
          </a:xfrm>
          <a:prstGeom prst="rect">
            <a:avLst/>
          </a:prstGeom>
        </p:spPr>
      </p:pic>
      <p:pic>
        <p:nvPicPr>
          <p:cNvPr id="6" name="Picture 5" descr="evil_clow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813" y="4080911"/>
            <a:ext cx="1465704" cy="2777089"/>
          </a:xfrm>
          <a:prstGeom prst="rect">
            <a:avLst/>
          </a:prstGeom>
        </p:spPr>
      </p:pic>
      <p:sp>
        <p:nvSpPr>
          <p:cNvPr id="7" name="TextBox 6"/>
          <p:cNvSpPr txBox="1"/>
          <p:nvPr/>
        </p:nvSpPr>
        <p:spPr>
          <a:xfrm>
            <a:off x="326837" y="4055412"/>
            <a:ext cx="1257676" cy="523220"/>
          </a:xfrm>
          <a:prstGeom prst="rect">
            <a:avLst/>
          </a:prstGeom>
          <a:noFill/>
        </p:spPr>
        <p:txBody>
          <a:bodyPr wrap="none" rtlCol="0">
            <a:spAutoFit/>
          </a:bodyPr>
          <a:lstStyle/>
          <a:p>
            <a:r>
              <a:rPr lang="en-US" sz="2800" dirty="0" smtClean="0"/>
              <a:t>Glycine</a:t>
            </a:r>
            <a:endParaRPr lang="en-US" sz="2800" dirty="0"/>
          </a:p>
        </p:txBody>
      </p:sp>
      <p:cxnSp>
        <p:nvCxnSpPr>
          <p:cNvPr id="9" name="Straight Arrow Connector 8"/>
          <p:cNvCxnSpPr>
            <a:stCxn id="7" idx="2"/>
          </p:cNvCxnSpPr>
          <p:nvPr/>
        </p:nvCxnSpPr>
        <p:spPr>
          <a:xfrm>
            <a:off x="955675" y="4578632"/>
            <a:ext cx="842442" cy="17957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451" y="4055412"/>
            <a:ext cx="1834156" cy="523220"/>
          </a:xfrm>
          <a:prstGeom prst="rect">
            <a:avLst/>
          </a:prstGeom>
          <a:noFill/>
        </p:spPr>
        <p:txBody>
          <a:bodyPr wrap="none" rtlCol="0">
            <a:spAutoFit/>
          </a:bodyPr>
          <a:lstStyle/>
          <a:p>
            <a:r>
              <a:rPr lang="en-US" sz="2800" dirty="0" smtClean="0"/>
              <a:t>Glyphosate</a:t>
            </a:r>
            <a:endParaRPr lang="en-US" sz="2800" dirty="0"/>
          </a:p>
        </p:txBody>
      </p:sp>
    </p:spTree>
    <p:extLst>
      <p:ext uri="{BB962C8B-B14F-4D97-AF65-F5344CB8AC3E}">
        <p14:creationId xmlns:p14="http://schemas.microsoft.com/office/powerpoint/2010/main" val="3490268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78861" y="1695421"/>
            <a:ext cx="2691695" cy="1788659"/>
            <a:chOff x="178861" y="1695421"/>
            <a:chExt cx="2691695" cy="1788659"/>
          </a:xfrm>
        </p:grpSpPr>
        <p:pic>
          <p:nvPicPr>
            <p:cNvPr id="37" name="Picture 36"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61" y="1744180"/>
              <a:ext cx="2374900" cy="1739900"/>
            </a:xfrm>
            <a:prstGeom prst="rect">
              <a:avLst/>
            </a:prstGeom>
          </p:spPr>
        </p:pic>
        <p:sp>
          <p:nvSpPr>
            <p:cNvPr id="38" name="Freeform 37"/>
            <p:cNvSpPr/>
            <p:nvPr/>
          </p:nvSpPr>
          <p:spPr>
            <a:xfrm>
              <a:off x="1633011" y="1695421"/>
              <a:ext cx="1237545" cy="1232091"/>
            </a:xfrm>
            <a:custGeom>
              <a:avLst/>
              <a:gdLst>
                <a:gd name="connsiteX0" fmla="*/ 0 w 1237545"/>
                <a:gd name="connsiteY0" fmla="*/ 0 h 1232091"/>
                <a:gd name="connsiteX1" fmla="*/ 79375 w 1237545"/>
                <a:gd name="connsiteY1" fmla="*/ 889000 h 1232091"/>
                <a:gd name="connsiteX2" fmla="*/ 127000 w 1237545"/>
                <a:gd name="connsiteY2" fmla="*/ 1143000 h 1232091"/>
                <a:gd name="connsiteX3" fmla="*/ 1143000 w 1237545"/>
                <a:gd name="connsiteY3" fmla="*/ 1158875 h 1232091"/>
                <a:gd name="connsiteX4" fmla="*/ 1143000 w 1237545"/>
                <a:gd name="connsiteY4" fmla="*/ 238125 h 1232091"/>
                <a:gd name="connsiteX5" fmla="*/ 698500 w 1237545"/>
                <a:gd name="connsiteY5" fmla="*/ 47625 h 1232091"/>
                <a:gd name="connsiteX6" fmla="*/ 31750 w 1237545"/>
                <a:gd name="connsiteY6" fmla="*/ 47625 h 12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7545" h="1232091">
                  <a:moveTo>
                    <a:pt x="0" y="0"/>
                  </a:moveTo>
                  <a:cubicBezTo>
                    <a:pt x="29104" y="349250"/>
                    <a:pt x="58208" y="698500"/>
                    <a:pt x="79375" y="889000"/>
                  </a:cubicBezTo>
                  <a:cubicBezTo>
                    <a:pt x="100542" y="1079500"/>
                    <a:pt x="-50271" y="1098021"/>
                    <a:pt x="127000" y="1143000"/>
                  </a:cubicBezTo>
                  <a:cubicBezTo>
                    <a:pt x="304271" y="1187979"/>
                    <a:pt x="973667" y="1309688"/>
                    <a:pt x="1143000" y="1158875"/>
                  </a:cubicBezTo>
                  <a:cubicBezTo>
                    <a:pt x="1312333" y="1008062"/>
                    <a:pt x="1217083" y="423333"/>
                    <a:pt x="1143000" y="238125"/>
                  </a:cubicBezTo>
                  <a:cubicBezTo>
                    <a:pt x="1068917" y="52917"/>
                    <a:pt x="883708" y="79375"/>
                    <a:pt x="698500" y="47625"/>
                  </a:cubicBezTo>
                  <a:cubicBezTo>
                    <a:pt x="513292" y="15875"/>
                    <a:pt x="31750" y="47625"/>
                    <a:pt x="31750" y="47625"/>
                  </a:cubicBezTo>
                </a:path>
              </a:pathLst>
            </a:cu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Title 1"/>
          <p:cNvSpPr>
            <a:spLocks noGrp="1"/>
          </p:cNvSpPr>
          <p:nvPr>
            <p:ph type="title"/>
          </p:nvPr>
        </p:nvSpPr>
        <p:spPr>
          <a:xfrm>
            <a:off x="457200" y="179388"/>
            <a:ext cx="8229600" cy="1143000"/>
          </a:xfrm>
        </p:spPr>
        <p:txBody>
          <a:bodyPr>
            <a:normAutofit fontScale="90000"/>
          </a:bodyPr>
          <a:lstStyle/>
          <a:p>
            <a:r>
              <a:rPr lang="en-US" b="1" dirty="0" smtClean="0"/>
              <a:t>What if Glyphosate could Insert </a:t>
            </a:r>
            <a:r>
              <a:rPr lang="en-US" b="1" dirty="0"/>
              <a:t>i</a:t>
            </a:r>
            <a:r>
              <a:rPr lang="en-US" b="1" dirty="0" smtClean="0"/>
              <a:t>tself into Proteins during Synthesis???</a:t>
            </a:r>
            <a:endParaRPr lang="en-US" b="1" dirty="0"/>
          </a:p>
        </p:txBody>
      </p:sp>
      <p:sp>
        <p:nvSpPr>
          <p:cNvPr id="5" name="Rectangle 4"/>
          <p:cNvSpPr/>
          <p:nvPr/>
        </p:nvSpPr>
        <p:spPr>
          <a:xfrm>
            <a:off x="4402648" y="41169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2115" y="40915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64649" y="406399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0249" y="408304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75849" y="4099979"/>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10507" y="3555996"/>
            <a:ext cx="607859" cy="369332"/>
          </a:xfrm>
          <a:prstGeom prst="rect">
            <a:avLst/>
          </a:prstGeom>
          <a:solidFill>
            <a:srgbClr val="FFFFFF"/>
          </a:solidFill>
        </p:spPr>
        <p:txBody>
          <a:bodyPr wrap="none" rtlCol="0">
            <a:spAutoFit/>
          </a:bodyPr>
          <a:lstStyle/>
          <a:p>
            <a:r>
              <a:rPr lang="en-US" dirty="0" smtClean="0"/>
              <a:t>GGC</a:t>
            </a:r>
            <a:endParaRPr lang="en-US" dirty="0"/>
          </a:p>
        </p:txBody>
      </p:sp>
      <p:pic>
        <p:nvPicPr>
          <p:cNvPr id="11" name="Picture 10"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98" y="1650067"/>
            <a:ext cx="2374900" cy="1739900"/>
          </a:xfrm>
          <a:prstGeom prst="rect">
            <a:avLst/>
          </a:prstGeom>
        </p:spPr>
      </p:pic>
      <p:sp>
        <p:nvSpPr>
          <p:cNvPr id="12" name="TextBox 11"/>
          <p:cNvSpPr txBox="1"/>
          <p:nvPr/>
        </p:nvSpPr>
        <p:spPr>
          <a:xfrm>
            <a:off x="3418774" y="3965597"/>
            <a:ext cx="776963" cy="369332"/>
          </a:xfrm>
          <a:prstGeom prst="rect">
            <a:avLst/>
          </a:prstGeom>
          <a:solidFill>
            <a:srgbClr val="FFFFFF"/>
          </a:solidFill>
        </p:spPr>
        <p:txBody>
          <a:bodyPr wrap="none" rtlCol="0">
            <a:spAutoFit/>
          </a:bodyPr>
          <a:lstStyle/>
          <a:p>
            <a:r>
              <a:rPr lang="en-US" dirty="0" smtClean="0"/>
              <a:t>mRNA</a:t>
            </a:r>
            <a:endParaRPr lang="en-US" dirty="0"/>
          </a:p>
        </p:txBody>
      </p:sp>
      <p:cxnSp>
        <p:nvCxnSpPr>
          <p:cNvPr id="15" name="Straight Arrow Connector 14"/>
          <p:cNvCxnSpPr>
            <a:stCxn id="10" idx="2"/>
          </p:cNvCxnSpPr>
          <p:nvPr/>
        </p:nvCxnSpPr>
        <p:spPr>
          <a:xfrm>
            <a:off x="5314437" y="3925328"/>
            <a:ext cx="28012" cy="29106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901052" y="1511231"/>
            <a:ext cx="1776648" cy="523220"/>
          </a:xfrm>
          <a:prstGeom prst="rect">
            <a:avLst/>
          </a:prstGeom>
          <a:solidFill>
            <a:srgbClr val="FFFFFF"/>
          </a:solidFill>
        </p:spPr>
        <p:txBody>
          <a:bodyPr wrap="none" rtlCol="0">
            <a:spAutoFit/>
          </a:bodyPr>
          <a:lstStyle/>
          <a:p>
            <a:r>
              <a:rPr lang="en-US" sz="2800" dirty="0" smtClean="0"/>
              <a:t>glyphosate</a:t>
            </a:r>
            <a:endParaRPr lang="en-US" sz="2800" dirty="0"/>
          </a:p>
        </p:txBody>
      </p:sp>
      <p:sp>
        <p:nvSpPr>
          <p:cNvPr id="43" name="TextBox 42"/>
          <p:cNvSpPr txBox="1"/>
          <p:nvPr/>
        </p:nvSpPr>
        <p:spPr>
          <a:xfrm>
            <a:off x="3898881" y="4552430"/>
            <a:ext cx="892154" cy="369332"/>
          </a:xfrm>
          <a:prstGeom prst="rect">
            <a:avLst/>
          </a:prstGeom>
          <a:noFill/>
          <a:ln>
            <a:solidFill>
              <a:schemeClr val="tx1"/>
            </a:solidFill>
          </a:ln>
        </p:spPr>
        <p:txBody>
          <a:bodyPr wrap="none" rtlCol="0">
            <a:spAutoFit/>
          </a:bodyPr>
          <a:lstStyle/>
          <a:p>
            <a:r>
              <a:rPr lang="en-US" dirty="0" smtClean="0"/>
              <a:t>Alanine</a:t>
            </a:r>
            <a:endParaRPr lang="en-US" dirty="0"/>
          </a:p>
        </p:txBody>
      </p:sp>
      <p:sp>
        <p:nvSpPr>
          <p:cNvPr id="44" name="TextBox 43"/>
          <p:cNvSpPr txBox="1"/>
          <p:nvPr/>
        </p:nvSpPr>
        <p:spPr>
          <a:xfrm>
            <a:off x="4916528" y="4564614"/>
            <a:ext cx="848196" cy="369332"/>
          </a:xfrm>
          <a:prstGeom prst="rect">
            <a:avLst/>
          </a:prstGeom>
          <a:noFill/>
          <a:ln>
            <a:solidFill>
              <a:schemeClr val="tx1"/>
            </a:solidFill>
          </a:ln>
        </p:spPr>
        <p:txBody>
          <a:bodyPr wrap="none" rtlCol="0">
            <a:spAutoFit/>
          </a:bodyPr>
          <a:lstStyle/>
          <a:p>
            <a:r>
              <a:rPr lang="en-US" dirty="0" err="1" smtClean="0"/>
              <a:t>Proline</a:t>
            </a:r>
            <a:endParaRPr lang="en-US" dirty="0"/>
          </a:p>
        </p:txBody>
      </p:sp>
      <p:sp>
        <p:nvSpPr>
          <p:cNvPr id="45" name="TextBox 44"/>
          <p:cNvSpPr txBox="1"/>
          <p:nvPr/>
        </p:nvSpPr>
        <p:spPr>
          <a:xfrm>
            <a:off x="2560997" y="4545564"/>
            <a:ext cx="1245052" cy="369332"/>
          </a:xfrm>
          <a:prstGeom prst="rect">
            <a:avLst/>
          </a:prstGeom>
          <a:noFill/>
          <a:ln>
            <a:solidFill>
              <a:schemeClr val="tx1"/>
            </a:solidFill>
          </a:ln>
        </p:spPr>
        <p:txBody>
          <a:bodyPr wrap="none" rtlCol="0">
            <a:spAutoFit/>
          </a:bodyPr>
          <a:lstStyle/>
          <a:p>
            <a:r>
              <a:rPr lang="en-US" dirty="0" smtClean="0"/>
              <a:t>Glyphosate</a:t>
            </a:r>
            <a:endParaRPr lang="en-US" dirty="0"/>
          </a:p>
        </p:txBody>
      </p:sp>
      <p:sp>
        <p:nvSpPr>
          <p:cNvPr id="46" name="Freeform 45"/>
          <p:cNvSpPr/>
          <p:nvPr/>
        </p:nvSpPr>
        <p:spPr>
          <a:xfrm>
            <a:off x="2759431" y="3155946"/>
            <a:ext cx="637800" cy="1289050"/>
          </a:xfrm>
          <a:custGeom>
            <a:avLst/>
            <a:gdLst>
              <a:gd name="connsiteX0" fmla="*/ 637800 w 637800"/>
              <a:gd name="connsiteY0" fmla="*/ 0 h 1289050"/>
              <a:gd name="connsiteX1" fmla="*/ 2800 w 637800"/>
              <a:gd name="connsiteY1" fmla="*/ 552450 h 1289050"/>
              <a:gd name="connsiteX2" fmla="*/ 390150 w 637800"/>
              <a:gd name="connsiteY2" fmla="*/ 1289050 h 1289050"/>
            </a:gdLst>
            <a:ahLst/>
            <a:cxnLst>
              <a:cxn ang="0">
                <a:pos x="connsiteX0" y="connsiteY0"/>
              </a:cxn>
              <a:cxn ang="0">
                <a:pos x="connsiteX1" y="connsiteY1"/>
              </a:cxn>
              <a:cxn ang="0">
                <a:pos x="connsiteX2" y="connsiteY2"/>
              </a:cxn>
            </a:cxnLst>
            <a:rect l="l" t="t" r="r" b="b"/>
            <a:pathLst>
              <a:path w="637800" h="1289050">
                <a:moveTo>
                  <a:pt x="637800" y="0"/>
                </a:moveTo>
                <a:cubicBezTo>
                  <a:pt x="340937" y="168804"/>
                  <a:pt x="44075" y="337608"/>
                  <a:pt x="2800" y="552450"/>
                </a:cubicBezTo>
                <a:cubicBezTo>
                  <a:pt x="-38475" y="767292"/>
                  <a:pt x="390150" y="1289050"/>
                  <a:pt x="390150" y="1289050"/>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Content Placeholder 46"/>
          <p:cNvSpPr>
            <a:spLocks noGrp="1"/>
          </p:cNvSpPr>
          <p:nvPr>
            <p:ph idx="1"/>
          </p:nvPr>
        </p:nvSpPr>
        <p:spPr>
          <a:xfrm>
            <a:off x="233874" y="5464282"/>
            <a:ext cx="8229600" cy="1264998"/>
          </a:xfrm>
        </p:spPr>
        <p:txBody>
          <a:bodyPr/>
          <a:lstStyle/>
          <a:p>
            <a:pPr marL="0" indent="0">
              <a:buNone/>
            </a:pPr>
            <a:r>
              <a:rPr lang="en-US" dirty="0" smtClean="0"/>
              <a:t>-- Any proteins with conserved glycine residues are likely to be affected in a major way</a:t>
            </a:r>
            <a:endParaRPr lang="en-US" dirty="0"/>
          </a:p>
        </p:txBody>
      </p:sp>
      <p:sp>
        <p:nvSpPr>
          <p:cNvPr id="48" name="TextBox 47"/>
          <p:cNvSpPr txBox="1"/>
          <p:nvPr/>
        </p:nvSpPr>
        <p:spPr>
          <a:xfrm>
            <a:off x="5875849" y="4378122"/>
            <a:ext cx="634734" cy="523220"/>
          </a:xfrm>
          <a:prstGeom prst="rect">
            <a:avLst/>
          </a:prstGeom>
          <a:noFill/>
        </p:spPr>
        <p:txBody>
          <a:bodyPr wrap="none" rtlCol="0">
            <a:spAutoFit/>
          </a:bodyPr>
          <a:lstStyle/>
          <a:p>
            <a:r>
              <a:rPr lang="en-US" sz="2800" b="1" dirty="0" smtClean="0"/>
              <a:t>. . .</a:t>
            </a:r>
            <a:endParaRPr lang="en-US" sz="2800" b="1" dirty="0"/>
          </a:p>
        </p:txBody>
      </p:sp>
      <p:sp>
        <p:nvSpPr>
          <p:cNvPr id="49" name="TextBox 48"/>
          <p:cNvSpPr txBox="1"/>
          <p:nvPr/>
        </p:nvSpPr>
        <p:spPr>
          <a:xfrm>
            <a:off x="6231449" y="3903071"/>
            <a:ext cx="634734" cy="523220"/>
          </a:xfrm>
          <a:prstGeom prst="rect">
            <a:avLst/>
          </a:prstGeom>
          <a:noFill/>
        </p:spPr>
        <p:txBody>
          <a:bodyPr wrap="none" rtlCol="0">
            <a:spAutoFit/>
          </a:bodyPr>
          <a:lstStyle/>
          <a:p>
            <a:r>
              <a:rPr lang="en-US" sz="2800" b="1" dirty="0" smtClean="0"/>
              <a:t>. . .</a:t>
            </a:r>
            <a:endParaRPr lang="en-US" sz="2800" b="1" dirty="0"/>
          </a:p>
        </p:txBody>
      </p:sp>
      <p:grpSp>
        <p:nvGrpSpPr>
          <p:cNvPr id="51" name="Group 50"/>
          <p:cNvGrpSpPr/>
          <p:nvPr/>
        </p:nvGrpSpPr>
        <p:grpSpPr>
          <a:xfrm>
            <a:off x="4348674" y="2926125"/>
            <a:ext cx="993775" cy="822539"/>
            <a:chOff x="4348674" y="2926125"/>
            <a:chExt cx="993775" cy="822539"/>
          </a:xfrm>
        </p:grpSpPr>
        <p:sp>
          <p:nvSpPr>
            <p:cNvPr id="21" name="Freeform 20"/>
            <p:cNvSpPr/>
            <p:nvPr/>
          </p:nvSpPr>
          <p:spPr>
            <a:xfrm>
              <a:off x="4348674" y="2926125"/>
              <a:ext cx="558800" cy="555839"/>
            </a:xfrm>
            <a:custGeom>
              <a:avLst/>
              <a:gdLst>
                <a:gd name="connsiteX0" fmla="*/ 25400 w 558800"/>
                <a:gd name="connsiteY0" fmla="*/ 9975 h 555839"/>
                <a:gd name="connsiteX1" fmla="*/ 0 w 558800"/>
                <a:gd name="connsiteY1" fmla="*/ 86175 h 555839"/>
                <a:gd name="connsiteX2" fmla="*/ 25400 w 558800"/>
                <a:gd name="connsiteY2" fmla="*/ 187775 h 555839"/>
                <a:gd name="connsiteX3" fmla="*/ 76200 w 558800"/>
                <a:gd name="connsiteY3" fmla="*/ 257625 h 555839"/>
                <a:gd name="connsiteX4" fmla="*/ 82550 w 558800"/>
                <a:gd name="connsiteY4" fmla="*/ 340175 h 555839"/>
                <a:gd name="connsiteX5" fmla="*/ 50800 w 558800"/>
                <a:gd name="connsiteY5" fmla="*/ 448125 h 555839"/>
                <a:gd name="connsiteX6" fmla="*/ 57150 w 558800"/>
                <a:gd name="connsiteY6" fmla="*/ 537025 h 555839"/>
                <a:gd name="connsiteX7" fmla="*/ 127000 w 558800"/>
                <a:gd name="connsiteY7" fmla="*/ 549725 h 555839"/>
                <a:gd name="connsiteX8" fmla="*/ 254000 w 558800"/>
                <a:gd name="connsiteY8" fmla="*/ 460825 h 555839"/>
                <a:gd name="connsiteX9" fmla="*/ 393700 w 558800"/>
                <a:gd name="connsiteY9" fmla="*/ 283025 h 555839"/>
                <a:gd name="connsiteX10" fmla="*/ 520700 w 558800"/>
                <a:gd name="connsiteY10" fmla="*/ 156025 h 555839"/>
                <a:gd name="connsiteX11" fmla="*/ 558800 w 558800"/>
                <a:gd name="connsiteY11" fmla="*/ 73475 h 555839"/>
                <a:gd name="connsiteX12" fmla="*/ 520700 w 558800"/>
                <a:gd name="connsiteY12" fmla="*/ 3625 h 555839"/>
                <a:gd name="connsiteX13" fmla="*/ 425450 w 558800"/>
                <a:gd name="connsiteY13" fmla="*/ 22675 h 555839"/>
                <a:gd name="connsiteX14" fmla="*/ 304800 w 558800"/>
                <a:gd name="connsiteY14" fmla="*/ 98875 h 555839"/>
                <a:gd name="connsiteX15" fmla="*/ 165100 w 558800"/>
                <a:gd name="connsiteY15" fmla="*/ 35375 h 555839"/>
                <a:gd name="connsiteX16" fmla="*/ 76200 w 558800"/>
                <a:gd name="connsiteY16" fmla="*/ 3625 h 555839"/>
                <a:gd name="connsiteX17" fmla="*/ 25400 w 558800"/>
                <a:gd name="connsiteY17" fmla="*/ 9975 h 5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55839">
                  <a:moveTo>
                    <a:pt x="25400" y="9975"/>
                  </a:moveTo>
                  <a:cubicBezTo>
                    <a:pt x="12700" y="23733"/>
                    <a:pt x="0" y="56542"/>
                    <a:pt x="0" y="86175"/>
                  </a:cubicBezTo>
                  <a:cubicBezTo>
                    <a:pt x="0" y="115808"/>
                    <a:pt x="12700" y="159200"/>
                    <a:pt x="25400" y="187775"/>
                  </a:cubicBezTo>
                  <a:cubicBezTo>
                    <a:pt x="38100" y="216350"/>
                    <a:pt x="66675" y="232225"/>
                    <a:pt x="76200" y="257625"/>
                  </a:cubicBezTo>
                  <a:cubicBezTo>
                    <a:pt x="85725" y="283025"/>
                    <a:pt x="86783" y="308425"/>
                    <a:pt x="82550" y="340175"/>
                  </a:cubicBezTo>
                  <a:cubicBezTo>
                    <a:pt x="78317" y="371925"/>
                    <a:pt x="55033" y="415317"/>
                    <a:pt x="50800" y="448125"/>
                  </a:cubicBezTo>
                  <a:cubicBezTo>
                    <a:pt x="46567" y="480933"/>
                    <a:pt x="44450" y="520092"/>
                    <a:pt x="57150" y="537025"/>
                  </a:cubicBezTo>
                  <a:cubicBezTo>
                    <a:pt x="69850" y="553958"/>
                    <a:pt x="94192" y="562425"/>
                    <a:pt x="127000" y="549725"/>
                  </a:cubicBezTo>
                  <a:cubicBezTo>
                    <a:pt x="159808" y="537025"/>
                    <a:pt x="209550" y="505275"/>
                    <a:pt x="254000" y="460825"/>
                  </a:cubicBezTo>
                  <a:cubicBezTo>
                    <a:pt x="298450" y="416375"/>
                    <a:pt x="349250" y="333825"/>
                    <a:pt x="393700" y="283025"/>
                  </a:cubicBezTo>
                  <a:cubicBezTo>
                    <a:pt x="438150" y="232225"/>
                    <a:pt x="493183" y="190950"/>
                    <a:pt x="520700" y="156025"/>
                  </a:cubicBezTo>
                  <a:cubicBezTo>
                    <a:pt x="548217" y="121100"/>
                    <a:pt x="558800" y="98875"/>
                    <a:pt x="558800" y="73475"/>
                  </a:cubicBezTo>
                  <a:cubicBezTo>
                    <a:pt x="558800" y="48075"/>
                    <a:pt x="542925" y="12092"/>
                    <a:pt x="520700" y="3625"/>
                  </a:cubicBezTo>
                  <a:cubicBezTo>
                    <a:pt x="498475" y="-4842"/>
                    <a:pt x="461433" y="6800"/>
                    <a:pt x="425450" y="22675"/>
                  </a:cubicBezTo>
                  <a:cubicBezTo>
                    <a:pt x="389467" y="38550"/>
                    <a:pt x="348192" y="96758"/>
                    <a:pt x="304800" y="98875"/>
                  </a:cubicBezTo>
                  <a:cubicBezTo>
                    <a:pt x="261408" y="100992"/>
                    <a:pt x="203200" y="51250"/>
                    <a:pt x="165100" y="35375"/>
                  </a:cubicBezTo>
                  <a:cubicBezTo>
                    <a:pt x="127000" y="19500"/>
                    <a:pt x="98425" y="7858"/>
                    <a:pt x="76200" y="3625"/>
                  </a:cubicBezTo>
                  <a:cubicBezTo>
                    <a:pt x="53975" y="-608"/>
                    <a:pt x="38100" y="-3783"/>
                    <a:pt x="25400" y="997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513774" y="3382481"/>
              <a:ext cx="311150" cy="366183"/>
              <a:chOff x="1949450" y="3843867"/>
              <a:chExt cx="311150" cy="366183"/>
            </a:xfrm>
          </p:grpSpPr>
          <p:sp>
            <p:nvSpPr>
              <p:cNvPr id="24" name="Oval 23"/>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61424" y="3165523"/>
              <a:ext cx="311150" cy="366183"/>
              <a:chOff x="1949450" y="3843867"/>
              <a:chExt cx="311150" cy="366183"/>
            </a:xfrm>
          </p:grpSpPr>
          <p:sp>
            <p:nvSpPr>
              <p:cNvPr id="30" name="Oval 29"/>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999549" y="2959174"/>
              <a:ext cx="342900" cy="366183"/>
              <a:chOff x="1917700" y="3843867"/>
              <a:chExt cx="342900" cy="366183"/>
            </a:xfrm>
          </p:grpSpPr>
          <p:sp>
            <p:nvSpPr>
              <p:cNvPr id="33" name="Oval 32"/>
              <p:cNvSpPr/>
              <p:nvPr/>
            </p:nvSpPr>
            <p:spPr>
              <a:xfrm>
                <a:off x="191770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4716974" y="3547580"/>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66057" y="3314821"/>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5875849" y="2563318"/>
            <a:ext cx="2921677" cy="523220"/>
          </a:xfrm>
          <a:prstGeom prst="rect">
            <a:avLst/>
          </a:prstGeom>
          <a:solidFill>
            <a:srgbClr val="FFF9A2"/>
          </a:solidFill>
          <a:ln>
            <a:solidFill>
              <a:schemeClr val="tx1"/>
            </a:solidFill>
          </a:ln>
        </p:spPr>
        <p:txBody>
          <a:bodyPr wrap="square" rtlCol="0">
            <a:spAutoFit/>
          </a:bodyPr>
          <a:lstStyle/>
          <a:p>
            <a:pPr algn="ctr"/>
            <a:r>
              <a:rPr lang="en-US" sz="2800" dirty="0" smtClean="0"/>
              <a:t>Code for Glycine</a:t>
            </a:r>
          </a:p>
        </p:txBody>
      </p:sp>
      <p:sp>
        <p:nvSpPr>
          <p:cNvPr id="4" name="Freeform 3"/>
          <p:cNvSpPr/>
          <p:nvPr/>
        </p:nvSpPr>
        <p:spPr>
          <a:xfrm>
            <a:off x="5173631" y="3088942"/>
            <a:ext cx="2715146" cy="555808"/>
          </a:xfrm>
          <a:custGeom>
            <a:avLst/>
            <a:gdLst>
              <a:gd name="connsiteX0" fmla="*/ 2414360 w 2715146"/>
              <a:gd name="connsiteY0" fmla="*/ 0 h 555808"/>
              <a:gd name="connsiteX1" fmla="*/ 2586815 w 2715146"/>
              <a:gd name="connsiteY1" fmla="*/ 501757 h 555808"/>
              <a:gd name="connsiteX2" fmla="*/ 752528 w 2715146"/>
              <a:gd name="connsiteY2" fmla="*/ 533117 h 555808"/>
              <a:gd name="connsiteX3" fmla="*/ 0 w 2715146"/>
              <a:gd name="connsiteY3" fmla="*/ 423358 h 555808"/>
            </a:gdLst>
            <a:ahLst/>
            <a:cxnLst>
              <a:cxn ang="0">
                <a:pos x="connsiteX0" y="connsiteY0"/>
              </a:cxn>
              <a:cxn ang="0">
                <a:pos x="connsiteX1" y="connsiteY1"/>
              </a:cxn>
              <a:cxn ang="0">
                <a:pos x="connsiteX2" y="connsiteY2"/>
              </a:cxn>
              <a:cxn ang="0">
                <a:pos x="connsiteX3" y="connsiteY3"/>
              </a:cxn>
            </a:cxnLst>
            <a:rect l="l" t="t" r="r" b="b"/>
            <a:pathLst>
              <a:path w="2715146" h="555808">
                <a:moveTo>
                  <a:pt x="2414360" y="0"/>
                </a:moveTo>
                <a:cubicBezTo>
                  <a:pt x="2639073" y="206452"/>
                  <a:pt x="2863787" y="412904"/>
                  <a:pt x="2586815" y="501757"/>
                </a:cubicBezTo>
                <a:cubicBezTo>
                  <a:pt x="2309843" y="590610"/>
                  <a:pt x="1183664" y="546183"/>
                  <a:pt x="752528" y="533117"/>
                </a:cubicBezTo>
                <a:cubicBezTo>
                  <a:pt x="321392" y="520051"/>
                  <a:pt x="0" y="423358"/>
                  <a:pt x="0" y="423358"/>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6" name="Picture 35"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97" y="1742064"/>
            <a:ext cx="2374900" cy="1739900"/>
          </a:xfrm>
          <a:prstGeom prst="rect">
            <a:avLst/>
          </a:prstGeom>
        </p:spPr>
      </p:pic>
      <p:sp>
        <p:nvSpPr>
          <p:cNvPr id="3" name="Freeform 2"/>
          <p:cNvSpPr/>
          <p:nvPr/>
        </p:nvSpPr>
        <p:spPr>
          <a:xfrm>
            <a:off x="4622076" y="1385888"/>
            <a:ext cx="1237545" cy="1232091"/>
          </a:xfrm>
          <a:custGeom>
            <a:avLst/>
            <a:gdLst>
              <a:gd name="connsiteX0" fmla="*/ 0 w 1237545"/>
              <a:gd name="connsiteY0" fmla="*/ 0 h 1232091"/>
              <a:gd name="connsiteX1" fmla="*/ 79375 w 1237545"/>
              <a:gd name="connsiteY1" fmla="*/ 889000 h 1232091"/>
              <a:gd name="connsiteX2" fmla="*/ 127000 w 1237545"/>
              <a:gd name="connsiteY2" fmla="*/ 1143000 h 1232091"/>
              <a:gd name="connsiteX3" fmla="*/ 1143000 w 1237545"/>
              <a:gd name="connsiteY3" fmla="*/ 1158875 h 1232091"/>
              <a:gd name="connsiteX4" fmla="*/ 1143000 w 1237545"/>
              <a:gd name="connsiteY4" fmla="*/ 238125 h 1232091"/>
              <a:gd name="connsiteX5" fmla="*/ 698500 w 1237545"/>
              <a:gd name="connsiteY5" fmla="*/ 47625 h 1232091"/>
              <a:gd name="connsiteX6" fmla="*/ 31750 w 1237545"/>
              <a:gd name="connsiteY6" fmla="*/ 47625 h 123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7545" h="1232091">
                <a:moveTo>
                  <a:pt x="0" y="0"/>
                </a:moveTo>
                <a:cubicBezTo>
                  <a:pt x="29104" y="349250"/>
                  <a:pt x="58208" y="698500"/>
                  <a:pt x="79375" y="889000"/>
                </a:cubicBezTo>
                <a:cubicBezTo>
                  <a:pt x="100542" y="1079500"/>
                  <a:pt x="-50271" y="1098021"/>
                  <a:pt x="127000" y="1143000"/>
                </a:cubicBezTo>
                <a:cubicBezTo>
                  <a:pt x="304271" y="1187979"/>
                  <a:pt x="973667" y="1309688"/>
                  <a:pt x="1143000" y="1158875"/>
                </a:cubicBezTo>
                <a:cubicBezTo>
                  <a:pt x="1312333" y="1008062"/>
                  <a:pt x="1217083" y="423333"/>
                  <a:pt x="1143000" y="238125"/>
                </a:cubicBezTo>
                <a:cubicBezTo>
                  <a:pt x="1068917" y="52917"/>
                  <a:pt x="883708" y="79375"/>
                  <a:pt x="698500" y="47625"/>
                </a:cubicBezTo>
                <a:cubicBezTo>
                  <a:pt x="513292" y="15875"/>
                  <a:pt x="31750" y="47625"/>
                  <a:pt x="31750" y="47625"/>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6510583" y="1655585"/>
            <a:ext cx="1814519" cy="523220"/>
          </a:xfrm>
          <a:prstGeom prst="rect">
            <a:avLst/>
          </a:prstGeom>
          <a:noFill/>
        </p:spPr>
        <p:txBody>
          <a:bodyPr wrap="none" rtlCol="0">
            <a:spAutoFit/>
          </a:bodyPr>
          <a:lstStyle/>
          <a:p>
            <a:r>
              <a:rPr lang="en-US" sz="2800" dirty="0" smtClean="0"/>
              <a:t>Extra Stuff!</a:t>
            </a:r>
            <a:endParaRPr lang="en-US" sz="2800" dirty="0"/>
          </a:p>
        </p:txBody>
      </p:sp>
      <p:cxnSp>
        <p:nvCxnSpPr>
          <p:cNvPr id="17" name="Straight Arrow Connector 16"/>
          <p:cNvCxnSpPr>
            <a:stCxn id="14" idx="1"/>
          </p:cNvCxnSpPr>
          <p:nvPr/>
        </p:nvCxnSpPr>
        <p:spPr>
          <a:xfrm flipH="1">
            <a:off x="5590099" y="1917195"/>
            <a:ext cx="920484" cy="557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57200" y="3596265"/>
            <a:ext cx="1104389" cy="461665"/>
          </a:xfrm>
          <a:prstGeom prst="rect">
            <a:avLst/>
          </a:prstGeom>
          <a:noFill/>
        </p:spPr>
        <p:txBody>
          <a:bodyPr wrap="none" rtlCol="0">
            <a:spAutoFit/>
          </a:bodyPr>
          <a:lstStyle/>
          <a:p>
            <a:r>
              <a:rPr lang="en-US" sz="2400" dirty="0" smtClean="0"/>
              <a:t>Glycine</a:t>
            </a:r>
            <a:endParaRPr lang="en-US" sz="2400" dirty="0"/>
          </a:p>
        </p:txBody>
      </p:sp>
      <p:sp>
        <p:nvSpPr>
          <p:cNvPr id="52" name="TextBox 51"/>
          <p:cNvSpPr txBox="1"/>
          <p:nvPr/>
        </p:nvSpPr>
        <p:spPr>
          <a:xfrm>
            <a:off x="466725" y="3589915"/>
            <a:ext cx="1598515" cy="461665"/>
          </a:xfrm>
          <a:prstGeom prst="rect">
            <a:avLst/>
          </a:prstGeom>
          <a:solidFill>
            <a:srgbClr val="FFFFFF"/>
          </a:solidFill>
        </p:spPr>
        <p:txBody>
          <a:bodyPr wrap="none" rtlCol="0">
            <a:spAutoFit/>
          </a:bodyPr>
          <a:lstStyle/>
          <a:p>
            <a:r>
              <a:rPr lang="en-US" sz="2400" dirty="0" smtClean="0"/>
              <a:t>Glyphosate</a:t>
            </a:r>
            <a:endParaRPr lang="en-US" sz="2400" dirty="0"/>
          </a:p>
        </p:txBody>
      </p:sp>
    </p:spTree>
    <p:extLst>
      <p:ext uri="{BB962C8B-B14F-4D97-AF65-F5344CB8AC3E}">
        <p14:creationId xmlns:p14="http://schemas.microsoft.com/office/powerpoint/2010/main" val="396419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animBg="1"/>
      <p:bldP spid="46" grpId="0" animBg="1"/>
      <p:bldP spid="35" grpId="0" animBg="1"/>
      <p:bldP spid="4" grpId="0" animBg="1"/>
      <p:bldP spid="3" grpId="0" animBg="1"/>
      <p:bldP spid="14" grpId="0"/>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fontScale="90000"/>
          </a:bodyPr>
          <a:lstStyle/>
          <a:p>
            <a:r>
              <a:rPr lang="en-US" b="1" dirty="0" smtClean="0"/>
              <a:t>Extra Piece Sticks Out at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6102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fontScale="90000"/>
          </a:bodyPr>
          <a:lstStyle/>
          <a:p>
            <a:r>
              <a:rPr lang="en-US" b="1" dirty="0" smtClean="0"/>
              <a:t>Extra Piece Sticks Out at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1393870" y="1598249"/>
            <a:ext cx="6564797" cy="4031873"/>
          </a:xfrm>
          <a:prstGeom prst="rect">
            <a:avLst/>
          </a:prstGeom>
          <a:solidFill>
            <a:srgbClr val="FFFA92"/>
          </a:solidFill>
          <a:ln>
            <a:solidFill>
              <a:schemeClr val="tx1"/>
            </a:solidFill>
          </a:ln>
        </p:spPr>
        <p:txBody>
          <a:bodyPr wrap="square" rtlCol="0">
            <a:spAutoFit/>
          </a:bodyPr>
          <a:lstStyle/>
          <a:p>
            <a:endParaRPr lang="en-US" sz="3200" dirty="0" smtClean="0"/>
          </a:p>
          <a:p>
            <a:pPr algn="ctr"/>
            <a:r>
              <a:rPr lang="en-US" sz="3200" dirty="0" smtClean="0"/>
              <a:t>This explains how glyphosate disrupts EPSPS in the </a:t>
            </a:r>
            <a:r>
              <a:rPr lang="en-US" sz="3200" dirty="0" err="1" smtClean="0"/>
              <a:t>shikimate</a:t>
            </a:r>
            <a:r>
              <a:rPr lang="en-US" sz="3200" dirty="0" smtClean="0"/>
              <a:t> pathway: Multiple bacteria have developed resistance by replacing active site glycine with alanine and this is the basis for GMO Roundup Ready crops</a:t>
            </a:r>
            <a:r>
              <a:rPr lang="en-US" sz="3200" dirty="0" smtClean="0">
                <a:solidFill>
                  <a:srgbClr val="FF0000"/>
                </a:solidFill>
              </a:rPr>
              <a:t>*</a:t>
            </a:r>
          </a:p>
          <a:p>
            <a:endParaRPr lang="en-US" sz="3200" dirty="0"/>
          </a:p>
        </p:txBody>
      </p:sp>
      <p:sp>
        <p:nvSpPr>
          <p:cNvPr id="3" name="TextBox 2"/>
          <p:cNvSpPr txBox="1"/>
          <p:nvPr/>
        </p:nvSpPr>
        <p:spPr>
          <a:xfrm>
            <a:off x="190165" y="6059447"/>
            <a:ext cx="8953835" cy="707886"/>
          </a:xfrm>
          <a:prstGeom prst="rect">
            <a:avLst/>
          </a:prstGeom>
          <a:noFill/>
        </p:spPr>
        <p:txBody>
          <a:bodyPr wrap="square" rtlCol="0">
            <a:spAutoFit/>
          </a:bodyPr>
          <a:lstStyle/>
          <a:p>
            <a:r>
              <a:rPr lang="en-US" sz="2000" dirty="0">
                <a:solidFill>
                  <a:srgbClr val="FF0000"/>
                </a:solidFill>
              </a:rPr>
              <a:t>*</a:t>
            </a:r>
            <a:r>
              <a:rPr lang="en-US" sz="2000" dirty="0"/>
              <a:t>T </a:t>
            </a:r>
            <a:r>
              <a:rPr lang="en-US" sz="2000" dirty="0" err="1"/>
              <a:t>Funke</a:t>
            </a:r>
            <a:r>
              <a:rPr lang="en-US" sz="2000" dirty="0"/>
              <a:t> et al., Molecular basis for the herbicide resistance of Roundup Ready crops.  PNAS 2006;103(35):13010-13015.</a:t>
            </a:r>
          </a:p>
        </p:txBody>
      </p:sp>
    </p:spTree>
    <p:extLst>
      <p:ext uri="{BB962C8B-B14F-4D97-AF65-F5344CB8AC3E}">
        <p14:creationId xmlns:p14="http://schemas.microsoft.com/office/powerpoint/2010/main" val="18094791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24676</TotalTime>
  <Words>3502</Words>
  <Application>Microsoft Macintosh PowerPoint</Application>
  <PresentationFormat>On-screen Show (4:3)</PresentationFormat>
  <Paragraphs>384</Paragraphs>
  <Slides>50</Slides>
  <Notes>21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Glyphosate as a Glycine Analogue: Mechanisms of Toxicity</vt:lpstr>
      <vt:lpstr>Outline</vt:lpstr>
      <vt:lpstr>Some Foods Containing Glyphosate</vt:lpstr>
      <vt:lpstr>PowerPoint Presentation</vt:lpstr>
      <vt:lpstr>PowerPoint Presentation</vt:lpstr>
      <vt:lpstr>The Basics of Protein Synthesis</vt:lpstr>
      <vt:lpstr>What if Glyphosate could Insert itself into Proteins during Synthesis???</vt:lpstr>
      <vt:lpstr>Extra Piece Sticks Out at Active Site</vt:lpstr>
      <vt:lpstr>Extra Piece Sticks Out at Active Site</vt:lpstr>
      <vt:lpstr>Inhibition of EPSPS by glyphosate: Resistant E coli mutant*</vt:lpstr>
      <vt:lpstr>Only Glyphosate Works!*</vt:lpstr>
      <vt:lpstr>Quote from Monsanto Study (1989)*</vt:lpstr>
      <vt:lpstr>Some Predicted Consequences*</vt:lpstr>
      <vt:lpstr>Myosin in the Gut</vt:lpstr>
      <vt:lpstr>Glyphosate Disrupts  Cytochrome P450 (CYP) Enzymes*</vt:lpstr>
      <vt:lpstr>PowerPoint Presentation</vt:lpstr>
      <vt:lpstr>Sulfate in Fetal Development*</vt:lpstr>
      <vt:lpstr>Thyroid and Sulfate</vt:lpstr>
      <vt:lpstr>Rosemary Waring on Autism (1990)*</vt:lpstr>
      <vt:lpstr>Rosemary Waring Found Extremely Abnormal Urinary Sulfur Products in Autism*</vt:lpstr>
      <vt:lpstr>Glyphosate Disrupts Sulfur Enzymes</vt:lpstr>
      <vt:lpstr>Thyroid Deficiency and Glyphosate</vt:lpstr>
      <vt:lpstr>Protein Phosphatase 1 Has Many Highly Conserved Glycines!*</vt:lpstr>
      <vt:lpstr>PCOS, Autism, PAPS Synthase</vt:lpstr>
      <vt:lpstr>Autism Linked to Oxalate Crystals*</vt:lpstr>
      <vt:lpstr>Oxalate Causes Sulfate Flushing through Urine*</vt:lpstr>
      <vt:lpstr>Autism-like socio-communicative deficits and stereotypies in mice lacking heparan sulfate*</vt:lpstr>
      <vt:lpstr>“Heparan sulfate deficiency in autistic postmortem brain tissue from the subventricular zone of the lateral ventricles”* </vt:lpstr>
      <vt:lpstr>Is Encephalopathy a Mechanism to Renew Sulfate in Autism?* </vt:lpstr>
      <vt:lpstr>Gut Microbes to the Rescue!</vt:lpstr>
      <vt:lpstr>Safe Sulfate Transport: Carbon Rings</vt:lpstr>
      <vt:lpstr>Recapitulation</vt:lpstr>
      <vt:lpstr>PowerPoint Presentation</vt:lpstr>
      <vt:lpstr>Heparan Sulfate Promotes  Histamine Breakdown*</vt:lpstr>
      <vt:lpstr>Symptoms Caused by Histamines*</vt:lpstr>
      <vt:lpstr>DAO Deficiency   Histamine Accumulation*</vt:lpstr>
      <vt:lpstr>PowerPoint Presentation</vt:lpstr>
      <vt:lpstr>Patreon –  Microbiome Vaccine Safety Project*</vt:lpstr>
      <vt:lpstr>Glyphosate in Vaccines?</vt:lpstr>
      <vt:lpstr>Glyphosate Contamination in Vaccines (Parts Per Billion)*</vt:lpstr>
      <vt:lpstr>Measles Virus and Hemagglutinin*</vt:lpstr>
      <vt:lpstr>Autism and Measles Hemagglutinin*</vt:lpstr>
      <vt:lpstr>PowerPoint Presentation</vt:lpstr>
      <vt:lpstr>Go Organic!</vt:lpstr>
      <vt:lpstr> Eat Foods Containing Sulfur</vt:lpstr>
      <vt:lpstr>Some Important Nutrients</vt:lpstr>
      <vt:lpstr>Treating Glyphosate Poisoning  in Animals (e.g., cows) *</vt:lpstr>
      <vt:lpstr>Spend Time Outside in the Sunlight – Especially in the Ocean</vt:lpstr>
      <vt:lpstr>Farming Solutions!*</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Seneff</dc:creator>
  <cp:lastModifiedBy>Stephanie Seneff</cp:lastModifiedBy>
  <cp:revision>129</cp:revision>
  <cp:lastPrinted>2019-01-18T22:28:53Z</cp:lastPrinted>
  <dcterms:created xsi:type="dcterms:W3CDTF">2018-12-07T21:36:36Z</dcterms:created>
  <dcterms:modified xsi:type="dcterms:W3CDTF">2019-03-20T21:57:43Z</dcterms:modified>
</cp:coreProperties>
</file>