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734" r:id="rId3"/>
    <p:sldId id="368" r:id="rId4"/>
    <p:sldId id="603" r:id="rId5"/>
    <p:sldId id="364" r:id="rId6"/>
    <p:sldId id="331" r:id="rId7"/>
    <p:sldId id="735" r:id="rId8"/>
    <p:sldId id="682" r:id="rId9"/>
    <p:sldId id="472" r:id="rId10"/>
    <p:sldId id="669" r:id="rId11"/>
    <p:sldId id="726" r:id="rId12"/>
    <p:sldId id="705" r:id="rId13"/>
    <p:sldId id="261" r:id="rId14"/>
    <p:sldId id="321" r:id="rId15"/>
    <p:sldId id="721" r:id="rId16"/>
    <p:sldId id="371" r:id="rId17"/>
    <p:sldId id="736" r:id="rId18"/>
    <p:sldId id="737" r:id="rId19"/>
    <p:sldId id="738" r:id="rId20"/>
    <p:sldId id="304" r:id="rId21"/>
    <p:sldId id="367" r:id="rId22"/>
    <p:sldId id="474" r:id="rId23"/>
    <p:sldId id="709" r:id="rId24"/>
    <p:sldId id="292" r:id="rId25"/>
    <p:sldId id="293" r:id="rId26"/>
    <p:sldId id="294" r:id="rId27"/>
    <p:sldId id="295" r:id="rId28"/>
    <p:sldId id="732" r:id="rId29"/>
    <p:sldId id="297" r:id="rId30"/>
    <p:sldId id="725" r:id="rId31"/>
    <p:sldId id="298" r:id="rId32"/>
    <p:sldId id="286" r:id="rId33"/>
    <p:sldId id="372" r:id="rId34"/>
    <p:sldId id="710" r:id="rId35"/>
    <p:sldId id="730" r:id="rId36"/>
    <p:sldId id="365" r:id="rId37"/>
    <p:sldId id="706" r:id="rId38"/>
    <p:sldId id="301" r:id="rId39"/>
    <p:sldId id="300" r:id="rId40"/>
    <p:sldId id="707" r:id="rId41"/>
    <p:sldId id="729" r:id="rId42"/>
    <p:sldId id="711" r:id="rId43"/>
    <p:sldId id="731" r:id="rId44"/>
    <p:sldId id="287" r:id="rId45"/>
    <p:sldId id="386" r:id="rId46"/>
    <p:sldId id="382" r:id="rId47"/>
    <p:sldId id="733" r:id="rId48"/>
    <p:sldId id="384" r:id="rId49"/>
    <p:sldId id="302" r:id="rId50"/>
    <p:sldId id="739" r:id="rId51"/>
    <p:sldId id="713" r:id="rId52"/>
    <p:sldId id="258" r:id="rId53"/>
    <p:sldId id="714" r:id="rId54"/>
    <p:sldId id="717" r:id="rId55"/>
    <p:sldId id="716" r:id="rId56"/>
    <p:sldId id="698" r:id="rId57"/>
    <p:sldId id="700" r:id="rId58"/>
    <p:sldId id="310" r:id="rId59"/>
    <p:sldId id="299" r:id="rId60"/>
    <p:sldId id="712" r:id="rId61"/>
    <p:sldId id="498" r:id="rId62"/>
    <p:sldId id="724" r:id="rId63"/>
    <p:sldId id="392" r:id="rId64"/>
    <p:sldId id="393" r:id="rId65"/>
    <p:sldId id="701" r:id="rId66"/>
    <p:sldId id="30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4"/>
    <p:restoredTop sz="84621"/>
  </p:normalViewPr>
  <p:slideViewPr>
    <p:cSldViewPr snapToGrid="0" snapToObjects="1">
      <p:cViewPr varScale="1">
        <p:scale>
          <a:sx n="82" d="100"/>
          <a:sy n="82" d="100"/>
        </p:scale>
        <p:origin x="176" y="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00E59-73BB-E84C-9E42-78A295C548F8}" type="datetimeFigureOut">
              <a:rPr lang="en-US" smtClean="0"/>
              <a:t>6/26/22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2A927-6C5E-BB45-A834-E47355755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_in	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2011 Aug;22(6):653-9.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Dawson PA. Sulfate in fetal development.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 Dev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(2011), doi:10.1016/j.semcdb.2011.03.004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C2E42-A423-7645-BE7A-1573FF55B04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48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	</a:t>
            </a:r>
            <a:br>
              <a:rPr lang="en-US" dirty="0"/>
            </a:br>
            <a:r>
              <a:rPr lang="en-US" dirty="0"/>
              <a:t>2019/book/sulfate/</a:t>
            </a:r>
            <a:r>
              <a:rPr lang="en-US" dirty="0" err="1"/>
              <a:t>oxalatesulfate_oxalate_kidney_transport_Karen_Lyke.pdf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47347-F11C-FA40-9219-1BD567D2E1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1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book/sulfate/</a:t>
            </a:r>
            <a:r>
              <a:rPr lang="en-US" dirty="0" err="1"/>
              <a:t>sulfate_oxalate_kidney_transport_Karen_Lyke.pdf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47347-F11C-FA40-9219-1BD567D2E1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01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2016/Anthony/conserved_glycines_sulfotransferase_1994_WOW.pdf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./G473D_mutation_sulfite_oxidase_destroys_it_2006.pdf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85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2020/book/COVID/glycocalyx_undersulfated_in_severe_COVID19_2021_WOW.pdf</a:t>
            </a:r>
          </a:p>
          <a:p>
            <a:r>
              <a:rPr lang="en-US" dirty="0"/>
              <a:t>Figure: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SIRT1_endothelial_glycocalyx_fibrosis.pdf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36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GxxGxxK_motif_sulfotransferases_1995.pdf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F0E1-CACF-2F44-AB18-F14C3E1C3B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80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Sulfation_deficit_autism.text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glyphosate_alters_expression_of_many_genes_E_coli_2013.pdf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54A6-B959-0449-AF92-913A33D3C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23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/2022/project/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AutsimMagazine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thimerosal_exposure_sulfation_chemistry_autism_Geier.pdf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1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AutismOne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role_of_heparan_sulfate_in_autism_dendrites.pdf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3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2022/</a:t>
            </a:r>
            <a:r>
              <a:rPr lang="en-US" dirty="0" err="1"/>
              <a:t>book_chapter</a:t>
            </a:r>
            <a:r>
              <a:rPr lang="en-US" dirty="0"/>
              <a:t>/decreased_phenol_sulfotransferase_activity_autism_2021.pdf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1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Nancy/</a:t>
            </a:r>
            <a:r>
              <a:rPr lang="en-US" dirty="0" err="1"/>
              <a:t>latest_plots</a:t>
            </a:r>
            <a:r>
              <a:rPr lang="en-US" dirty="0"/>
              <a:t>/6-yr-old</a:t>
            </a:r>
            <a:r>
              <a:rPr lang="en-US" baseline="0" dirty="0"/>
              <a:t> </a:t>
            </a:r>
            <a:r>
              <a:rPr lang="en-US" baseline="0" dirty="0" err="1"/>
              <a:t>autism.gif</a:t>
            </a:r>
            <a:r>
              <a:rPr lang="en-US" baseline="0" dirty="0"/>
              <a:t>	</a:t>
            </a:r>
          </a:p>
          <a:p>
            <a:endParaRPr lang="en-US" baseline="0" dirty="0"/>
          </a:p>
          <a:p>
            <a:r>
              <a:rPr lang="en-US" dirty="0">
                <a:effectLst/>
              </a:rPr>
              <a:t>autism: USDE</a:t>
            </a:r>
          </a:p>
          <a:p>
            <a:r>
              <a:rPr lang="en-US" dirty="0">
                <a:effectLst/>
              </a:rPr>
              <a:t>oil consumption: USDA</a:t>
            </a:r>
          </a:p>
          <a:p>
            <a:r>
              <a:rPr lang="en-US" dirty="0">
                <a:effectLst/>
              </a:rPr>
              <a:t>glyphosate: USDA</a:t>
            </a:r>
          </a:p>
          <a:p>
            <a:r>
              <a:rPr lang="en-US" dirty="0">
                <a:effectLst/>
              </a:rPr>
              <a:t>GE crops: USDA</a:t>
            </a:r>
          </a:p>
          <a:p>
            <a:r>
              <a:rPr lang="en-US" dirty="0">
                <a:effectLst/>
              </a:rPr>
              <a:t>Mortality data: CDC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80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are they?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25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2022/</a:t>
            </a:r>
            <a:r>
              <a:rPr lang="en-US" dirty="0" err="1"/>
              <a:t>AutismOne</a:t>
            </a:r>
            <a:r>
              <a:rPr lang="en-US" dirty="0"/>
              <a:t>/</a:t>
            </a:r>
            <a:r>
              <a:rPr lang="en-US" dirty="0" err="1"/>
              <a:t>heparan_sulfate_deficiency_autism_postmortem_brain.pdf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67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vitaminK</a:t>
            </a:r>
            <a:r>
              <a:rPr lang="en-US" dirty="0"/>
              <a:t>/mice_no_heparan_sulfate_get_autism_2012.pdf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personal/Project/s</a:t>
            </a:r>
            <a:r>
              <a:rPr lang="cs-CZ" dirty="0" err="1"/>
              <a:t>amantha</a:t>
            </a:r>
            <a:r>
              <a:rPr lang="cs-CZ" dirty="0"/>
              <a:t>/</a:t>
            </a:r>
            <a:r>
              <a:rPr lang="cs-CZ" dirty="0" err="1"/>
              <a:t>heparan_sulfate_knockout_mice_get_autism.pdf</a:t>
            </a:r>
            <a:endParaRPr lang="cs-CZ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1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where?</a:t>
            </a:r>
          </a:p>
          <a:p>
            <a:r>
              <a:rPr lang="en-US" dirty="0"/>
              <a:t>https://</a:t>
            </a:r>
            <a:r>
              <a:rPr lang="en-US" dirty="0" err="1"/>
              <a:t>pubmed.ncbi.nlm.nih.gov</a:t>
            </a:r>
            <a:r>
              <a:rPr lang="en-US" dirty="0"/>
              <a:t>/33837468/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ECB97-848C-134B-9525-23CB1BEB9F2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7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AutismOne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/anxiety_in_mice_exposed_to_glyphosate_2022.pdf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46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pubmed.ncbi.nlm.nih.gov</a:t>
            </a:r>
            <a:r>
              <a:rPr lang="en-US" dirty="0"/>
              <a:t>/35628394/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3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csail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/2022/project/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AutismMagazine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//low_acetate_gut_autism_2011.pdf</a:t>
            </a:r>
          </a:p>
          <a:p>
            <a:r>
              <a:rPr lang="en-US" dirty="0"/>
              <a:t>2018/</a:t>
            </a:r>
            <a:r>
              <a:rPr lang="en-US" dirty="0" err="1"/>
              <a:t>AnthonySamsel</a:t>
            </a:r>
            <a:r>
              <a:rPr lang="en-US" dirty="0"/>
              <a:t>/scleroderma/glyphosate_reduces_acetate_gut_2018.pdf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csail</a:t>
            </a:r>
            <a:r>
              <a:rPr lang="en-US" dirty="0"/>
              <a:t>/2022/project/</a:t>
            </a:r>
            <a:r>
              <a:rPr lang="en-US" dirty="0" err="1"/>
              <a:t>AutismMagazine</a:t>
            </a:r>
            <a:r>
              <a:rPr lang="en-US" dirty="0"/>
              <a:t>/glyphosate_reduces_acetate_gut_2018.pdf</a:t>
            </a:r>
          </a:p>
          <a:p>
            <a:endParaRPr lang="en-US" dirty="0"/>
          </a:p>
          <a:p>
            <a:r>
              <a:rPr lang="en-US" dirty="0"/>
              <a:t>rats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5BEAA-7966-6643-81D3-63FD5EE07F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71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./low_acetate_gut_autism_2011.pdf</a:t>
            </a:r>
          </a:p>
          <a:p>
            <a:r>
              <a:rPr lang="en-US" dirty="0"/>
              <a:t>scleroderma/glyphosate_reduces_acetate_gut_2018.pdf</a:t>
            </a:r>
          </a:p>
          <a:p>
            <a:r>
              <a:rPr lang="en-US" dirty="0"/>
              <a:t>rats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5BEAA-7966-6643-81D3-63FD5EE07F8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56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2022/project/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AutismMagazine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/metabolic_niche_sulfate_reducing_bacteria_human_gut_2013.pdf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87D9-B6CF-584E-B953-EFEE8446E16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27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./metabolic_niche_sulfate_reducing_bacteria_human_gut_2013.pdf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87D9-B6CF-584E-B953-EFEE8446E16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0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folate from chorismite </a:t>
            </a:r>
          </a:p>
          <a:p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/articles/PMC1449997/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6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.From:</a:t>
            </a:r>
          </a:p>
          <a:p>
            <a:r>
              <a:rPr lang="en-US" dirty="0"/>
              <a:t>2018/May/May5.pptx</a:t>
            </a:r>
          </a:p>
          <a:p>
            <a:endParaRPr lang="en-US" dirty="0"/>
          </a:p>
          <a:p>
            <a:r>
              <a:rPr lang="en-US" dirty="0"/>
              <a:t>2022/project/</a:t>
            </a:r>
            <a:r>
              <a:rPr lang="en-US" dirty="0" err="1"/>
              <a:t>AutismMagazine</a:t>
            </a:r>
            <a:r>
              <a:rPr lang="en-US" dirty="0"/>
              <a:t>/</a:t>
            </a:r>
            <a:r>
              <a:rPr lang="en-US" dirty="0" err="1"/>
              <a:t>sulfur_assimilation_defects_iron_deficiency_anemia.pdf</a:t>
            </a:r>
            <a:endParaRPr lang="en-US" dirty="0"/>
          </a:p>
          <a:p>
            <a:r>
              <a:rPr lang="en-US" dirty="0" err="1"/>
              <a:t>Downregulated</a:t>
            </a:r>
            <a:r>
              <a:rPr lang="en-US" baseline="0" dirty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87D9-B6CF-584E-B953-EFEE8446E16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6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47347-F11C-FA40-9219-1BD567D2E1D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6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Munoz_et_al_Glyphosate_characteristics_endocrine_disruptor_2020.pdf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ECB97-848C-134B-9525-23CB1BEB9F2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56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2021/glyphosate/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Silver_et_al_prenatal_exposure_glyphosate_preterm_birth_EHP7295_2021.pdf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ECB97-848C-134B-9525-23CB1BEB9F2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6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2021/glyphosate/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Silver_et_al_prenatal_exposure_glyphosate_preterm_birth_EHP7295_2021.pdf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high in Puerto Rico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ECB97-848C-134B-9525-23CB1BEB9F2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81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2021/glyphosate/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Czech_study_US_sperm_testicular_cancer.pdf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ECB97-848C-134B-9525-23CB1BEB9F2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5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2021/glyphosate/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maternal_glyphosate_girls_anogenital_distance_testosterone.pdf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ECB97-848C-134B-9525-23CB1BEB9F2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8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Glyphosate/G8_glycine_rich_domain_polycystic_kidney_disease_2006.pdf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PCOS.pdf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2E81D-E8DE-604F-86FA-7BBD87BA9A9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72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Book/sulfate/./PCOS_and_autism_2018.pdf</a:t>
            </a:r>
          </a:p>
          <a:p>
            <a:r>
              <a:rPr lang="en-US" dirty="0"/>
              <a:t>./PAPS_synthase_glycine_mutation_PCOS_WOW_2015.pdf</a:t>
            </a:r>
          </a:p>
          <a:p>
            <a:r>
              <a:rPr lang="en-US" dirty="0"/>
              <a:t>101 different PAPS synthases all had glycine at 270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47347-F11C-FA40-9219-1BD567D2E1D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365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http://healthyeatingclub.com/info/books-phds/books/foodfacts/html/data/data5g.html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27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pubmed.ncbi.nlm.nih.gov</a:t>
            </a:r>
            <a:r>
              <a:rPr lang="en-US" dirty="0"/>
              <a:t>/16761297/</a:t>
            </a:r>
          </a:p>
          <a:p>
            <a:endParaRPr lang="en-US" dirty="0"/>
          </a:p>
          <a:p>
            <a:r>
              <a:rPr lang="en-US" dirty="0"/>
              <a:t>project/</a:t>
            </a:r>
            <a:r>
              <a:rPr lang="en-US" dirty="0" err="1"/>
              <a:t>AutismMagazine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167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Project/2014/Indianapolis./sulfur_in_human_nutrition_review.pdf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C48C9-082D-3F4F-8D89-A4B09220644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32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2022/glyphosate/glyphosate_mice_new_paper_2022.png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14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2021/Toronto/</a:t>
            </a:r>
            <a:r>
              <a:rPr lang="en-US" dirty="0" err="1"/>
              <a:t>BobMiller_shortened.pptx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pubmed.ncbi.nlm.nih.gov</a:t>
            </a:r>
            <a:r>
              <a:rPr lang="en-US" dirty="0"/>
              <a:t>/16916934/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6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2020/book/COVID/glycocalyx_undersulfated_in_severe_COVID19_2021_WOW.pdf</a:t>
            </a:r>
          </a:p>
          <a:p>
            <a:r>
              <a:rPr lang="en-US" dirty="0"/>
              <a:t>Figure: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SIRT1_endothelial_glycocalyx_fibrosis.pdf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11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2A927-6C5E-BB45-A834-E47355755E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attached/SeneffNighSulfateWater2019.pdf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843EA-4A96-FC42-A7C4-62AC08CCB8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3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F758-1553-9744-BC48-65F015E0A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0EFE9-0594-444E-9BA8-980661FD2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F5C5D-BEC7-A34F-A7E3-D15BDC3B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FDD17-5CB2-3544-A1AD-79073A1A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51419-66F9-9A47-A75A-63431398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4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B76FB-1D08-9248-BAF7-62DFE218E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4119F-6542-EA46-8E46-45B91D0EC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1451F-9F11-494B-AD37-B936E91C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1EC1F-D893-6E44-AA9C-9501B4A6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2C800-81FB-3B43-BEC8-5BE03732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8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C4A37-818C-BC41-BA1F-79B10EA8B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3A946-71CE-3C49-85A0-BF398D61E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48B9D-8586-7040-AEB2-6F1108226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20389-0FF2-D54C-817D-1B8893AB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DA5F3-8F37-D345-B90D-D2A31941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57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CC62D-BE30-AB41-9DA9-DB7B0758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4E1B-7607-6640-BB0C-4AD13E3C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A2808-680C-A64D-905F-050DDCB4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4268-708F-924D-A4E9-8E07537A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FB316-8E8C-5C47-9293-A637E257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7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FF2F-0784-B74B-8178-348EF083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6DAE6-58B0-5344-95C5-70699AB2A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74B0-2F19-7746-A43E-6D239312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B4B12-4D96-E54F-AB7D-8B448793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A03E1-9DB0-4F40-9131-EA50C6A4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0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9789-84D7-CE4E-A06B-3E6B40E4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375E3-FEF7-C34D-8D05-AFEE308C2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3AC7D-1DE3-F84D-BF53-F0BC549F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8A031-6C00-554F-B498-0658660F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75956-D87B-E845-99C2-AF2D013D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2765F-D797-C449-91FE-0E272533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5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3741-23B9-8245-8C53-53182CDE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24161-1853-5C4C-8AA4-27AC82BA8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5BEF0-27E3-3943-A5BE-DD4B137EC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115E9-3345-CB46-A68A-FA47BD927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8EDAC-DC14-D741-851D-8EA238A6D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9DD1B4-E633-274B-A4FD-95A93696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7AA2F-FB0D-E740-B0C9-AF35BB75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0E1F6-F8DA-984E-972A-E99F2178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3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A067-4F27-B84E-89C3-91EA116B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5F925-3ACD-7B46-9CCF-33EF4B1B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50FA1-016C-5C48-996C-7D6021A8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ABECA-C6CC-A447-8EB3-6BF0EF4E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54A83-D360-E94B-8E0D-BF4A3602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CB39D-F5BF-2548-A093-E074FE09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61D17-AA3A-AD45-AEFE-D236CD72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3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8056-6BFC-DD43-A6C0-66B98EA2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30F4C-A4C1-7142-B9B9-58A5729B1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B59B5-9F39-8D43-A3BF-72A643F57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7239A-D907-6143-B073-2577C3F8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3B0DB-74F1-A947-B47D-C101AF1C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65F19-7392-744E-AB47-B64FF070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6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7A04-5D17-BB41-B10F-199C2F42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FEB93-B0EB-1441-89DC-5BFC34E2F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D1D7C-10E8-4041-B198-3EFE28B12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1227A-144D-2F43-BBCA-19854584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9BE90-58FF-C948-BA36-44EBB012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41A98-E40D-E845-93C6-35DCDCE6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50F149-1966-4F41-90E2-951EEB3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533A-F284-3C45-9EB3-89C581B2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56749-198C-6040-9611-53380ED73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88D1F-F497-EE44-88D8-F0AF752F2BD0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27C7B-6776-3C46-94AA-CD21457C4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093C9-042A-4649-A9E9-22F8B2574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1C221-D988-8444-9DCF-A160AB1E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CF8F-9DF6-DB4F-9326-82D735382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437"/>
            <a:ext cx="9144000" cy="2387600"/>
          </a:xfrm>
        </p:spPr>
        <p:txBody>
          <a:bodyPr/>
          <a:lstStyle/>
          <a:p>
            <a:r>
              <a:rPr lang="en-US" b="1" dirty="0"/>
              <a:t>Glyphosate, Sulfate and Autism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0EC06-104E-BE47-AF73-0D3C2D8C6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315" y="2943905"/>
            <a:ext cx="3314700" cy="2033337"/>
          </a:xfrm>
        </p:spPr>
        <p:txBody>
          <a:bodyPr>
            <a:normAutofit/>
          </a:bodyPr>
          <a:lstStyle/>
          <a:p>
            <a:r>
              <a:rPr lang="en-US" sz="2800" dirty="0"/>
              <a:t>Stephanie Seneff</a:t>
            </a:r>
          </a:p>
          <a:p>
            <a:r>
              <a:rPr lang="en-US" sz="2800" dirty="0"/>
              <a:t>MIT CSAIL</a:t>
            </a:r>
          </a:p>
          <a:p>
            <a:r>
              <a:rPr lang="en-US" sz="2800" dirty="0" err="1"/>
              <a:t>AutismOne</a:t>
            </a:r>
            <a:endParaRPr lang="en-US" sz="2800" dirty="0"/>
          </a:p>
          <a:p>
            <a:r>
              <a:rPr lang="en-US" sz="2800" dirty="0"/>
              <a:t>August 19, 2022</a:t>
            </a:r>
          </a:p>
        </p:txBody>
      </p:sp>
      <p:pic>
        <p:nvPicPr>
          <p:cNvPr id="5" name="Picture 4" descr="Glyphosate-3D-balls.png">
            <a:extLst>
              <a:ext uri="{FF2B5EF4-FFF2-40B4-BE49-F238E27FC236}">
                <a16:creationId xmlns:a16="http://schemas.microsoft.com/office/drawing/2014/main" id="{14B376B6-85D2-1046-8BEA-58220C3A3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523"/>
            <a:ext cx="3630706" cy="1874765"/>
          </a:xfrm>
          <a:prstGeom prst="rect">
            <a:avLst/>
          </a:prstGeom>
        </p:spPr>
      </p:pic>
      <p:pic>
        <p:nvPicPr>
          <p:cNvPr id="6" name="Content Placeholder 3" descr="roundup_crossbones.jpeg">
            <a:extLst>
              <a:ext uri="{FF2B5EF4-FFF2-40B4-BE49-F238E27FC236}">
                <a16:creationId xmlns:a16="http://schemas.microsoft.com/office/drawing/2014/main" id="{B456F363-B706-7240-9F1E-81FE7B2A9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r="-509"/>
          <a:stretch>
            <a:fillRect/>
          </a:stretch>
        </p:blipFill>
        <p:spPr>
          <a:xfrm>
            <a:off x="7443788" y="2970933"/>
            <a:ext cx="4619225" cy="2540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CB0DF9-D54C-1440-8A04-53855FE5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841" y="4241131"/>
            <a:ext cx="4064000" cy="2286000"/>
          </a:xfrm>
          <a:prstGeom prst="rect">
            <a:avLst/>
          </a:prstGeom>
        </p:spPr>
      </p:pic>
      <p:pic>
        <p:nvPicPr>
          <p:cNvPr id="10" name="Picture 9" descr="A picture containing ball&#10;&#10;Description automatically generated">
            <a:extLst>
              <a:ext uri="{FF2B5EF4-FFF2-40B4-BE49-F238E27FC236}">
                <a16:creationId xmlns:a16="http://schemas.microsoft.com/office/drawing/2014/main" id="{A3ABBC88-3C53-BC40-B1F6-64A1CF798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5142978"/>
            <a:ext cx="1504631" cy="14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6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146467"/>
            <a:ext cx="10515600" cy="1325563"/>
          </a:xfrm>
        </p:spPr>
        <p:txBody>
          <a:bodyPr/>
          <a:lstStyle/>
          <a:p>
            <a:r>
              <a:rPr lang="en-US" b="1" dirty="0"/>
              <a:t>Main Toxic Effects of Glyphosate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47" y="1572962"/>
            <a:ext cx="11012905" cy="4351338"/>
          </a:xfrm>
        </p:spPr>
        <p:txBody>
          <a:bodyPr>
            <a:normAutofit/>
          </a:bodyPr>
          <a:lstStyle/>
          <a:p>
            <a:r>
              <a:rPr lang="en-US" dirty="0"/>
              <a:t>Kills beneficial gut bacteria and allows pathogens to overgrow</a:t>
            </a:r>
          </a:p>
          <a:p>
            <a:r>
              <a:rPr lang="en-US" dirty="0"/>
              <a:t>Interferes with function of cytochrome P450 (CYP) enzymes in the liver</a:t>
            </a:r>
          </a:p>
          <a:p>
            <a:pPr lvl="1"/>
            <a:r>
              <a:rPr lang="en-US" dirty="0"/>
              <a:t>These enzymes serve many important roles, including making bile acids, activating vitamin D, detoxifying many toxic chemicals and breaking down prescription drugs</a:t>
            </a:r>
          </a:p>
          <a:p>
            <a:r>
              <a:rPr lang="en-US" dirty="0"/>
              <a:t>Chelates (binds tightly to) important minerals like cobalt, manganese and zinc, making them unavailable to the cells</a:t>
            </a:r>
          </a:p>
          <a:p>
            <a:r>
              <a:rPr lang="en-US" dirty="0"/>
              <a:t>Interferes with the synthesis of aromatic amino acids and methionine</a:t>
            </a:r>
          </a:p>
          <a:p>
            <a:r>
              <a:rPr lang="en-US" dirty="0"/>
              <a:t>Disrupts sulfate synthesis and sulfate transport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6068" y="6126163"/>
            <a:ext cx="634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*</a:t>
            </a:r>
            <a:r>
              <a:rPr lang="en-US" sz="2400" i="1" dirty="0" err="1"/>
              <a:t>Samsel</a:t>
            </a:r>
            <a:r>
              <a:rPr lang="en-US" sz="2400" i="1" dirty="0"/>
              <a:t> and Seneff, Entropy </a:t>
            </a:r>
            <a:r>
              <a:rPr lang="en-US" sz="2400" b="1" dirty="0"/>
              <a:t>2013</a:t>
            </a:r>
            <a:r>
              <a:rPr lang="en-US" sz="2400" dirty="0"/>
              <a:t>, </a:t>
            </a:r>
            <a:r>
              <a:rPr lang="en-US" sz="2400" i="1" dirty="0"/>
              <a:t>15</a:t>
            </a:r>
            <a:r>
              <a:rPr lang="en-US" sz="2400" dirty="0"/>
              <a:t>, 1416-1463</a:t>
            </a:r>
          </a:p>
        </p:txBody>
      </p:sp>
    </p:spTree>
    <p:extLst>
      <p:ext uri="{BB962C8B-B14F-4D97-AF65-F5344CB8AC3E}">
        <p14:creationId xmlns:p14="http://schemas.microsoft.com/office/powerpoint/2010/main" val="809689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146467"/>
            <a:ext cx="10515600" cy="1325563"/>
          </a:xfrm>
        </p:spPr>
        <p:txBody>
          <a:bodyPr/>
          <a:lstStyle/>
          <a:p>
            <a:r>
              <a:rPr lang="en-US" b="1" dirty="0"/>
              <a:t>Main Toxic Effects of Glyphosate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47" y="1572962"/>
            <a:ext cx="11012905" cy="4351338"/>
          </a:xfrm>
        </p:spPr>
        <p:txBody>
          <a:bodyPr>
            <a:normAutofit/>
          </a:bodyPr>
          <a:lstStyle/>
          <a:p>
            <a:r>
              <a:rPr lang="en-US" dirty="0"/>
              <a:t>Kills beneficial gut bacteria and allows pathogens to overgrow</a:t>
            </a:r>
          </a:p>
          <a:p>
            <a:r>
              <a:rPr lang="en-US" dirty="0"/>
              <a:t>Interferes with function of cytochrome P450 (CYP) enzymes in the liver</a:t>
            </a:r>
          </a:p>
          <a:p>
            <a:pPr lvl="1"/>
            <a:r>
              <a:rPr lang="en-US" dirty="0"/>
              <a:t>These enzymes serve many important roles, including making bile acids, activating vitamin D, detoxifying many toxic chemicals and breaking down prescription drugs</a:t>
            </a:r>
          </a:p>
          <a:p>
            <a:r>
              <a:rPr lang="en-US" dirty="0"/>
              <a:t>Chelates (binds tightly to) important minerals like cobalt, manganese and zinc, making them unavailable to the cells</a:t>
            </a:r>
          </a:p>
          <a:p>
            <a:r>
              <a:rPr lang="en-US" dirty="0"/>
              <a:t>Interferes with the synthesis of aromatic amino acids and methionine</a:t>
            </a:r>
          </a:p>
          <a:p>
            <a:r>
              <a:rPr lang="en-US" i="1" dirty="0">
                <a:solidFill>
                  <a:srgbClr val="FF0000"/>
                </a:solidFill>
              </a:rPr>
              <a:t>Disrupts sulfate synthesis and sulfate transport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6068" y="6126163"/>
            <a:ext cx="634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*</a:t>
            </a:r>
            <a:r>
              <a:rPr lang="en-US" sz="2400" i="1" dirty="0" err="1"/>
              <a:t>Samsel</a:t>
            </a:r>
            <a:r>
              <a:rPr lang="en-US" sz="2400" i="1" dirty="0"/>
              <a:t> and Seneff, Entropy </a:t>
            </a:r>
            <a:r>
              <a:rPr lang="en-US" sz="2400" b="1" dirty="0"/>
              <a:t>2013</a:t>
            </a:r>
            <a:r>
              <a:rPr lang="en-US" sz="2400" dirty="0"/>
              <a:t>, </a:t>
            </a:r>
            <a:r>
              <a:rPr lang="en-US" sz="2400" i="1" dirty="0"/>
              <a:t>15</a:t>
            </a:r>
            <a:r>
              <a:rPr lang="en-US" sz="2400" dirty="0"/>
              <a:t>, 1416-1463</a:t>
            </a:r>
          </a:p>
        </p:txBody>
      </p:sp>
    </p:spTree>
    <p:extLst>
      <p:ext uri="{BB962C8B-B14F-4D97-AF65-F5344CB8AC3E}">
        <p14:creationId xmlns:p14="http://schemas.microsoft.com/office/powerpoint/2010/main" val="314908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402D-7F93-9B4D-ABE0-4ABE3F7A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324159"/>
            <a:ext cx="10515600" cy="19088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“The near universal presence of autism spectrum disorders in children with Smith-Lemli-Opitz syndrome”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/>
              <a:t>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664DE-1FBA-514B-8B27-B1751E8F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63" y="1938587"/>
            <a:ext cx="7634288" cy="29290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“SLOS is an autosomal recessive condition caused by a defect in cholesterol synthesis”</a:t>
            </a:r>
          </a:p>
          <a:p>
            <a:r>
              <a:rPr lang="en-US" dirty="0"/>
              <a:t>“SLOS appears to have the most consistent relationship with autism of any single gene disorder”</a:t>
            </a:r>
          </a:p>
          <a:p>
            <a:pPr lvl="1"/>
            <a:r>
              <a:rPr lang="en-US" dirty="0"/>
              <a:t>75% of the children with SLOS were diagnosed to be on the autism spectrum</a:t>
            </a:r>
          </a:p>
          <a:p>
            <a:r>
              <a:rPr lang="en-US" dirty="0"/>
              <a:t>“Therefore, a link between cholesterol       metabolism and autism is suggested”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82FA3-195C-554C-B885-1FAE8B916270}"/>
              </a:ext>
            </a:extLst>
          </p:cNvPr>
          <p:cNvSpPr txBox="1"/>
          <p:nvPr/>
        </p:nvSpPr>
        <p:spPr>
          <a:xfrm>
            <a:off x="3868183" y="6303008"/>
            <a:ext cx="8323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 err="1"/>
              <a:t>Darryn</a:t>
            </a:r>
            <a:r>
              <a:rPr lang="en-US" sz="2400" dirty="0"/>
              <a:t> M Sikora et al. Am J Med Genet A 2006; 140(14): 1511-8.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D44AFB-2693-9249-B2FA-E204E6D4AE7A}"/>
              </a:ext>
            </a:extLst>
          </p:cNvPr>
          <p:cNvSpPr txBox="1">
            <a:spLocks/>
          </p:cNvSpPr>
          <p:nvPr/>
        </p:nvSpPr>
        <p:spPr>
          <a:xfrm>
            <a:off x="730242" y="5118774"/>
            <a:ext cx="10515600" cy="1110843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Hypothesis: </a:t>
            </a:r>
            <a:r>
              <a:rPr lang="en-US" sz="3200" dirty="0"/>
              <a:t>Cholesterol sulfate synthesis in the skin is a major source of both cholesterol and sulfate to supply the brain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29AEBA6-F965-6548-925B-A5E23D1F7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75" y="1589785"/>
            <a:ext cx="5057775" cy="324540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941B6ED-3994-DF42-9102-B67EC7FD4F7C}"/>
              </a:ext>
            </a:extLst>
          </p:cNvPr>
          <p:cNvSpPr/>
          <p:nvPr/>
        </p:nvSpPr>
        <p:spPr>
          <a:xfrm>
            <a:off x="6540894" y="3668096"/>
            <a:ext cx="1503675" cy="1349934"/>
          </a:xfrm>
          <a:custGeom>
            <a:avLst/>
            <a:gdLst>
              <a:gd name="connsiteX0" fmla="*/ 268980 w 1503675"/>
              <a:gd name="connsiteY0" fmla="*/ 169978 h 1349934"/>
              <a:gd name="connsiteX1" fmla="*/ 1051032 w 1503675"/>
              <a:gd name="connsiteY1" fmla="*/ 1536 h 1349934"/>
              <a:gd name="connsiteX2" fmla="*/ 1303695 w 1503675"/>
              <a:gd name="connsiteY2" fmla="*/ 254199 h 1349934"/>
              <a:gd name="connsiteX3" fmla="*/ 1496201 w 1503675"/>
              <a:gd name="connsiteY3" fmla="*/ 927967 h 1349934"/>
              <a:gd name="connsiteX4" fmla="*/ 1039001 w 1503675"/>
              <a:gd name="connsiteY4" fmla="*/ 1312978 h 1349934"/>
              <a:gd name="connsiteX5" fmla="*/ 88506 w 1503675"/>
              <a:gd name="connsiteY5" fmla="*/ 1252820 h 1349934"/>
              <a:gd name="connsiteX6" fmla="*/ 64443 w 1503675"/>
              <a:gd name="connsiteY6" fmla="*/ 591083 h 1349934"/>
              <a:gd name="connsiteX7" fmla="*/ 268980 w 1503675"/>
              <a:gd name="connsiteY7" fmla="*/ 169978 h 134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3675" h="1349934">
                <a:moveTo>
                  <a:pt x="268980" y="169978"/>
                </a:moveTo>
                <a:cubicBezTo>
                  <a:pt x="433411" y="71720"/>
                  <a:pt x="878580" y="-12501"/>
                  <a:pt x="1051032" y="1536"/>
                </a:cubicBezTo>
                <a:cubicBezTo>
                  <a:pt x="1223484" y="15573"/>
                  <a:pt x="1229500" y="99794"/>
                  <a:pt x="1303695" y="254199"/>
                </a:cubicBezTo>
                <a:cubicBezTo>
                  <a:pt x="1377890" y="408604"/>
                  <a:pt x="1540317" y="751504"/>
                  <a:pt x="1496201" y="927967"/>
                </a:cubicBezTo>
                <a:cubicBezTo>
                  <a:pt x="1452085" y="1104430"/>
                  <a:pt x="1273617" y="1258836"/>
                  <a:pt x="1039001" y="1312978"/>
                </a:cubicBezTo>
                <a:cubicBezTo>
                  <a:pt x="804385" y="1367120"/>
                  <a:pt x="250932" y="1373136"/>
                  <a:pt x="88506" y="1252820"/>
                </a:cubicBezTo>
                <a:cubicBezTo>
                  <a:pt x="-73920" y="1132504"/>
                  <a:pt x="30353" y="775567"/>
                  <a:pt x="64443" y="591083"/>
                </a:cubicBezTo>
                <a:cubicBezTo>
                  <a:pt x="98532" y="406599"/>
                  <a:pt x="104549" y="268236"/>
                  <a:pt x="268980" y="16997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D4E8C-F303-454E-A534-383D884C3607}"/>
              </a:ext>
            </a:extLst>
          </p:cNvPr>
          <p:cNvSpPr txBox="1"/>
          <p:nvPr/>
        </p:nvSpPr>
        <p:spPr>
          <a:xfrm>
            <a:off x="8929971" y="4556365"/>
            <a:ext cx="252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Cholesterol Sulfate</a:t>
            </a:r>
          </a:p>
        </p:txBody>
      </p:sp>
    </p:spTree>
    <p:extLst>
      <p:ext uri="{BB962C8B-B14F-4D97-AF65-F5344CB8AC3E}">
        <p14:creationId xmlns:p14="http://schemas.microsoft.com/office/powerpoint/2010/main" val="31390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995" y="866308"/>
            <a:ext cx="2655421" cy="25626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83" y="1313539"/>
            <a:ext cx="9287891" cy="4525963"/>
          </a:xfrm>
        </p:spPr>
        <p:txBody>
          <a:bodyPr>
            <a:normAutofit/>
          </a:bodyPr>
          <a:lstStyle/>
          <a:p>
            <a:r>
              <a:rPr lang="en-US" i="1" dirty="0"/>
              <a:t>Cholesterol sulfate, produced in the skin, </a:t>
            </a:r>
            <a:r>
              <a:rPr lang="en-US" dirty="0"/>
              <a:t>supplies cholesterol, sulfate, and protons to all the tissues</a:t>
            </a:r>
          </a:p>
          <a:p>
            <a:r>
              <a:rPr lang="en-US" dirty="0"/>
              <a:t>Sulfate is synthesized from sulfide in the skin and blood stream utilizing the  energy in sunlight</a:t>
            </a:r>
          </a:p>
          <a:p>
            <a:r>
              <a:rPr lang="en-US" dirty="0"/>
              <a:t>Cholesterol sulfate from the skin goes into the blood and enters the membranes of red blood cells, platelets and lipid particles</a:t>
            </a:r>
          </a:p>
          <a:p>
            <a:pPr lvl="1"/>
            <a:r>
              <a:rPr lang="en-US" sz="2800" dirty="0"/>
              <a:t>It protects them all from glycation and oxidative damage</a:t>
            </a:r>
          </a:p>
          <a:p>
            <a:r>
              <a:rPr lang="en-US" dirty="0"/>
              <a:t> Sunscreen interferes with this process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39" y="1705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Importance of Cholesterol Sulfate</a:t>
            </a:r>
          </a:p>
        </p:txBody>
      </p:sp>
    </p:spTree>
    <p:extLst>
      <p:ext uri="{BB962C8B-B14F-4D97-AF65-F5344CB8AC3E}">
        <p14:creationId xmlns:p14="http://schemas.microsoft.com/office/powerpoint/2010/main" val="341269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57150"/>
            <a:ext cx="8877300" cy="1143000"/>
          </a:xfrm>
        </p:spPr>
        <p:txBody>
          <a:bodyPr>
            <a:noAutofit/>
          </a:bodyPr>
          <a:lstStyle/>
          <a:p>
            <a:r>
              <a:rPr lang="en-US" b="1" dirty="0"/>
              <a:t>Sulfated </a:t>
            </a:r>
            <a:r>
              <a:rPr lang="en-US" b="1" dirty="0" err="1"/>
              <a:t>Glycosaminoglycans</a:t>
            </a:r>
            <a:r>
              <a:rPr lang="en-US" b="1" dirty="0"/>
              <a:t> (</a:t>
            </a:r>
            <a:r>
              <a:rPr lang="en-US" b="1" dirty="0" err="1"/>
              <a:t>GAGs</a:t>
            </a:r>
            <a:r>
              <a:rPr lang="en-US" b="1" dirty="0"/>
              <a:t>)</a:t>
            </a:r>
          </a:p>
        </p:txBody>
      </p:sp>
      <p:pic>
        <p:nvPicPr>
          <p:cNvPr id="4" name="Content Placeholder 3" descr="sulfated_proteoglycans.gif"/>
          <p:cNvPicPr>
            <a:picLocks noGrp="1" noChangeAspect="1"/>
          </p:cNvPicPr>
          <p:nvPr>
            <p:ph idx="1"/>
          </p:nvPr>
        </p:nvPicPr>
        <p:blipFill>
          <a:blip r:embed="rId3"/>
          <a:srcRect l="-48228" r="-48228"/>
          <a:stretch>
            <a:fillRect/>
          </a:stretch>
        </p:blipFill>
        <p:spPr>
          <a:xfrm>
            <a:off x="2861422" y="1155700"/>
            <a:ext cx="9952879" cy="54737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3746" y="1018572"/>
            <a:ext cx="4404109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/>
              <a:t>Prominent in extracellular matrix of all cells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/>
              <a:t>Controls uptake of nutrients and signaling molecules 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/>
              <a:t>Amount of sulfate depends on availability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/>
              <a:t>Crucial for maintaining negative charge and gelled water</a:t>
            </a:r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7303872" y="2616200"/>
            <a:ext cx="482600" cy="279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4600" y="4876800"/>
            <a:ext cx="4699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03872" y="3975100"/>
            <a:ext cx="482600" cy="25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40600" y="5359400"/>
            <a:ext cx="482600" cy="3429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0" y="6223000"/>
            <a:ext cx="469900" cy="406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35700" y="6210300"/>
            <a:ext cx="469900" cy="406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03872" y="1244600"/>
            <a:ext cx="482600" cy="279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241" y="6260068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http://www.science-autism.org/sulphate.htm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97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9274" y="1807321"/>
            <a:ext cx="9403080" cy="2154436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Disrupts Sulfate Supply</a:t>
            </a:r>
          </a:p>
        </p:txBody>
      </p:sp>
    </p:spTree>
    <p:extLst>
      <p:ext uri="{BB962C8B-B14F-4D97-AF65-F5344CB8AC3E}">
        <p14:creationId xmlns:p14="http://schemas.microsoft.com/office/powerpoint/2010/main" val="3277213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If Glyphosate can get Inserted into Proteins by Mistake in Place of Glycine???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6648" y="4116914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16115" y="4091514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8649" y="4063997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44249" y="4083047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99849" y="4099980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34508" y="3555996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GGC</a:t>
            </a:r>
          </a:p>
        </p:txBody>
      </p:sp>
      <p:pic>
        <p:nvPicPr>
          <p:cNvPr id="11" name="Picture 10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98" y="1650067"/>
            <a:ext cx="2374900" cy="173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2775" y="3965597"/>
            <a:ext cx="776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mRNA</a:t>
            </a:r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6838437" y="3925328"/>
            <a:ext cx="28012" cy="29106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73659" y="2395548"/>
            <a:ext cx="154922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glyphosate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22881" y="4552430"/>
            <a:ext cx="8921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Alanine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40528" y="4564614"/>
            <a:ext cx="848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Proline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084997" y="4545564"/>
            <a:ext cx="124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Glyphosate</a:t>
            </a:r>
          </a:p>
        </p:txBody>
      </p:sp>
      <p:sp>
        <p:nvSpPr>
          <p:cNvPr id="46" name="Freeform 45"/>
          <p:cNvSpPr/>
          <p:nvPr/>
        </p:nvSpPr>
        <p:spPr>
          <a:xfrm>
            <a:off x="4283431" y="3155946"/>
            <a:ext cx="637800" cy="1289050"/>
          </a:xfrm>
          <a:custGeom>
            <a:avLst/>
            <a:gdLst>
              <a:gd name="connsiteX0" fmla="*/ 637800 w 637800"/>
              <a:gd name="connsiteY0" fmla="*/ 0 h 1289050"/>
              <a:gd name="connsiteX1" fmla="*/ 2800 w 637800"/>
              <a:gd name="connsiteY1" fmla="*/ 552450 h 1289050"/>
              <a:gd name="connsiteX2" fmla="*/ 390150 w 6378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800" h="1289050">
                <a:moveTo>
                  <a:pt x="637800" y="0"/>
                </a:moveTo>
                <a:cubicBezTo>
                  <a:pt x="340937" y="168804"/>
                  <a:pt x="44075" y="337608"/>
                  <a:pt x="2800" y="552450"/>
                </a:cubicBezTo>
                <a:cubicBezTo>
                  <a:pt x="-38475" y="767292"/>
                  <a:pt x="390150" y="1289050"/>
                  <a:pt x="390150" y="12890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2126174" y="5216191"/>
            <a:ext cx="8229600" cy="10032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Any proteins with highly conserved glycine residues  are likely to be affected in a major way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99849" y="4378122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. . 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755449" y="3903071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. . .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872675" y="2926126"/>
            <a:ext cx="993775" cy="822539"/>
            <a:chOff x="4348674" y="2926125"/>
            <a:chExt cx="993775" cy="822539"/>
          </a:xfrm>
        </p:grpSpPr>
        <p:sp>
          <p:nvSpPr>
            <p:cNvPr id="21" name="Freeform 20"/>
            <p:cNvSpPr/>
            <p:nvPr/>
          </p:nvSpPr>
          <p:spPr>
            <a:xfrm>
              <a:off x="4348674" y="2926125"/>
              <a:ext cx="558800" cy="555839"/>
            </a:xfrm>
            <a:custGeom>
              <a:avLst/>
              <a:gdLst>
                <a:gd name="connsiteX0" fmla="*/ 25400 w 558800"/>
                <a:gd name="connsiteY0" fmla="*/ 9975 h 555839"/>
                <a:gd name="connsiteX1" fmla="*/ 0 w 558800"/>
                <a:gd name="connsiteY1" fmla="*/ 86175 h 555839"/>
                <a:gd name="connsiteX2" fmla="*/ 25400 w 558800"/>
                <a:gd name="connsiteY2" fmla="*/ 187775 h 555839"/>
                <a:gd name="connsiteX3" fmla="*/ 76200 w 558800"/>
                <a:gd name="connsiteY3" fmla="*/ 257625 h 555839"/>
                <a:gd name="connsiteX4" fmla="*/ 82550 w 558800"/>
                <a:gd name="connsiteY4" fmla="*/ 340175 h 555839"/>
                <a:gd name="connsiteX5" fmla="*/ 50800 w 558800"/>
                <a:gd name="connsiteY5" fmla="*/ 448125 h 555839"/>
                <a:gd name="connsiteX6" fmla="*/ 57150 w 558800"/>
                <a:gd name="connsiteY6" fmla="*/ 537025 h 555839"/>
                <a:gd name="connsiteX7" fmla="*/ 127000 w 558800"/>
                <a:gd name="connsiteY7" fmla="*/ 549725 h 555839"/>
                <a:gd name="connsiteX8" fmla="*/ 254000 w 558800"/>
                <a:gd name="connsiteY8" fmla="*/ 460825 h 555839"/>
                <a:gd name="connsiteX9" fmla="*/ 393700 w 558800"/>
                <a:gd name="connsiteY9" fmla="*/ 283025 h 555839"/>
                <a:gd name="connsiteX10" fmla="*/ 520700 w 558800"/>
                <a:gd name="connsiteY10" fmla="*/ 156025 h 555839"/>
                <a:gd name="connsiteX11" fmla="*/ 558800 w 558800"/>
                <a:gd name="connsiteY11" fmla="*/ 73475 h 555839"/>
                <a:gd name="connsiteX12" fmla="*/ 520700 w 558800"/>
                <a:gd name="connsiteY12" fmla="*/ 3625 h 555839"/>
                <a:gd name="connsiteX13" fmla="*/ 425450 w 558800"/>
                <a:gd name="connsiteY13" fmla="*/ 22675 h 555839"/>
                <a:gd name="connsiteX14" fmla="*/ 304800 w 558800"/>
                <a:gd name="connsiteY14" fmla="*/ 98875 h 555839"/>
                <a:gd name="connsiteX15" fmla="*/ 165100 w 558800"/>
                <a:gd name="connsiteY15" fmla="*/ 35375 h 555839"/>
                <a:gd name="connsiteX16" fmla="*/ 76200 w 558800"/>
                <a:gd name="connsiteY16" fmla="*/ 3625 h 555839"/>
                <a:gd name="connsiteX17" fmla="*/ 25400 w 558800"/>
                <a:gd name="connsiteY17" fmla="*/ 9975 h 5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0" h="555839">
                  <a:moveTo>
                    <a:pt x="25400" y="9975"/>
                  </a:moveTo>
                  <a:cubicBezTo>
                    <a:pt x="12700" y="23733"/>
                    <a:pt x="0" y="56542"/>
                    <a:pt x="0" y="86175"/>
                  </a:cubicBezTo>
                  <a:cubicBezTo>
                    <a:pt x="0" y="115808"/>
                    <a:pt x="12700" y="159200"/>
                    <a:pt x="25400" y="187775"/>
                  </a:cubicBezTo>
                  <a:cubicBezTo>
                    <a:pt x="38100" y="216350"/>
                    <a:pt x="66675" y="232225"/>
                    <a:pt x="76200" y="257625"/>
                  </a:cubicBezTo>
                  <a:cubicBezTo>
                    <a:pt x="85725" y="283025"/>
                    <a:pt x="86783" y="308425"/>
                    <a:pt x="82550" y="340175"/>
                  </a:cubicBezTo>
                  <a:cubicBezTo>
                    <a:pt x="78317" y="371925"/>
                    <a:pt x="55033" y="415317"/>
                    <a:pt x="50800" y="448125"/>
                  </a:cubicBezTo>
                  <a:cubicBezTo>
                    <a:pt x="46567" y="480933"/>
                    <a:pt x="44450" y="520092"/>
                    <a:pt x="57150" y="537025"/>
                  </a:cubicBezTo>
                  <a:cubicBezTo>
                    <a:pt x="69850" y="553958"/>
                    <a:pt x="94192" y="562425"/>
                    <a:pt x="127000" y="549725"/>
                  </a:cubicBezTo>
                  <a:cubicBezTo>
                    <a:pt x="159808" y="537025"/>
                    <a:pt x="209550" y="505275"/>
                    <a:pt x="254000" y="460825"/>
                  </a:cubicBezTo>
                  <a:cubicBezTo>
                    <a:pt x="298450" y="416375"/>
                    <a:pt x="349250" y="333825"/>
                    <a:pt x="393700" y="283025"/>
                  </a:cubicBezTo>
                  <a:cubicBezTo>
                    <a:pt x="438150" y="232225"/>
                    <a:pt x="493183" y="190950"/>
                    <a:pt x="520700" y="156025"/>
                  </a:cubicBezTo>
                  <a:cubicBezTo>
                    <a:pt x="548217" y="121100"/>
                    <a:pt x="558800" y="98875"/>
                    <a:pt x="558800" y="73475"/>
                  </a:cubicBezTo>
                  <a:cubicBezTo>
                    <a:pt x="558800" y="48075"/>
                    <a:pt x="542925" y="12092"/>
                    <a:pt x="520700" y="3625"/>
                  </a:cubicBezTo>
                  <a:cubicBezTo>
                    <a:pt x="498475" y="-4842"/>
                    <a:pt x="461433" y="6800"/>
                    <a:pt x="425450" y="22675"/>
                  </a:cubicBezTo>
                  <a:cubicBezTo>
                    <a:pt x="389467" y="38550"/>
                    <a:pt x="348192" y="96758"/>
                    <a:pt x="304800" y="98875"/>
                  </a:cubicBezTo>
                  <a:cubicBezTo>
                    <a:pt x="261408" y="100992"/>
                    <a:pt x="203200" y="51250"/>
                    <a:pt x="165100" y="35375"/>
                  </a:cubicBezTo>
                  <a:cubicBezTo>
                    <a:pt x="127000" y="19500"/>
                    <a:pt x="98425" y="7858"/>
                    <a:pt x="76200" y="3625"/>
                  </a:cubicBezTo>
                  <a:cubicBezTo>
                    <a:pt x="53975" y="-608"/>
                    <a:pt x="38100" y="-3783"/>
                    <a:pt x="25400" y="997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3774" y="3382481"/>
              <a:ext cx="311150" cy="366183"/>
              <a:chOff x="1949450" y="3843867"/>
              <a:chExt cx="311150" cy="3661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1424" y="3165523"/>
              <a:ext cx="311150" cy="366183"/>
              <a:chOff x="1949450" y="3843867"/>
              <a:chExt cx="311150" cy="3661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999549" y="2959174"/>
              <a:ext cx="342900" cy="366183"/>
              <a:chOff x="1917700" y="3843867"/>
              <a:chExt cx="342900" cy="36618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91770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 flipV="1">
              <a:off x="4716974" y="3547580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6057" y="3314821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542460" y="2697754"/>
            <a:ext cx="2199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Code for glycine</a:t>
            </a:r>
          </a:p>
        </p:txBody>
      </p:sp>
      <p:sp>
        <p:nvSpPr>
          <p:cNvPr id="4" name="Freeform 3"/>
          <p:cNvSpPr/>
          <p:nvPr/>
        </p:nvSpPr>
        <p:spPr>
          <a:xfrm>
            <a:off x="6851200" y="3104844"/>
            <a:ext cx="1711056" cy="546876"/>
          </a:xfrm>
          <a:custGeom>
            <a:avLst/>
            <a:gdLst>
              <a:gd name="connsiteX0" fmla="*/ 1711056 w 1711056"/>
              <a:gd name="connsiteY0" fmla="*/ 0 h 546876"/>
              <a:gd name="connsiteX1" fmla="*/ 282237 w 1711056"/>
              <a:gd name="connsiteY1" fmla="*/ 264618 h 546876"/>
              <a:gd name="connsiteX2" fmla="*/ 1 w 1711056"/>
              <a:gd name="connsiteY2" fmla="*/ 546876 h 54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1056" h="546876">
                <a:moveTo>
                  <a:pt x="1711056" y="0"/>
                </a:moveTo>
                <a:cubicBezTo>
                  <a:pt x="1139234" y="86736"/>
                  <a:pt x="567413" y="173472"/>
                  <a:pt x="282237" y="264618"/>
                </a:cubicBezTo>
                <a:cubicBezTo>
                  <a:pt x="-2939" y="355764"/>
                  <a:pt x="1" y="546876"/>
                  <a:pt x="1" y="546876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2A2DFE-B421-554A-8BCC-8A2F3454948E}"/>
              </a:ext>
            </a:extLst>
          </p:cNvPr>
          <p:cNvSpPr txBox="1">
            <a:spLocks/>
          </p:cNvSpPr>
          <p:nvPr/>
        </p:nvSpPr>
        <p:spPr>
          <a:xfrm>
            <a:off x="1301742" y="613850"/>
            <a:ext cx="9015343" cy="472439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Multiple species of bacteria </a:t>
            </a:r>
          </a:p>
          <a:p>
            <a:r>
              <a:rPr lang="en-US" sz="3200" dirty="0"/>
              <a:t>and multiple species of weeds </a:t>
            </a:r>
          </a:p>
          <a:p>
            <a:r>
              <a:rPr lang="en-US" sz="3200" dirty="0"/>
              <a:t>have developed resistance to glyphosate   </a:t>
            </a:r>
          </a:p>
          <a:p>
            <a:r>
              <a:rPr lang="en-US" sz="3200" dirty="0"/>
              <a:t>by swapping out a crucial glycine residue in </a:t>
            </a:r>
          </a:p>
          <a:p>
            <a:r>
              <a:rPr lang="en-US" sz="3200" dirty="0"/>
              <a:t>the enzyme EPSP synthase in the </a:t>
            </a:r>
            <a:r>
              <a:rPr lang="en-US" sz="3200" dirty="0" err="1"/>
              <a:t>shikimate</a:t>
            </a:r>
            <a:r>
              <a:rPr lang="en-US" sz="3200" dirty="0"/>
              <a:t> </a:t>
            </a:r>
          </a:p>
          <a:p>
            <a:r>
              <a:rPr lang="en-US" sz="3200" dirty="0"/>
              <a:t>pathway, replacing it with alanine.</a:t>
            </a: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E8104-09C3-4341-8941-7EB34C0A27BC}"/>
              </a:ext>
            </a:extLst>
          </p:cNvPr>
          <p:cNvSpPr txBox="1"/>
          <p:nvPr/>
        </p:nvSpPr>
        <p:spPr>
          <a:xfrm>
            <a:off x="4597961" y="6244150"/>
            <a:ext cx="7268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S Seneff et al. J </a:t>
            </a:r>
            <a:r>
              <a:rPr lang="en-US" sz="2400" dirty="0" err="1"/>
              <a:t>Bioinfo</a:t>
            </a:r>
            <a:r>
              <a:rPr lang="en-US" sz="2400" dirty="0"/>
              <a:t> Proteomics Rev 2016; 2(3): 1-21.</a:t>
            </a:r>
          </a:p>
        </p:txBody>
      </p:sp>
    </p:spTree>
    <p:extLst>
      <p:ext uri="{BB962C8B-B14F-4D97-AF65-F5344CB8AC3E}">
        <p14:creationId xmlns:p14="http://schemas.microsoft.com/office/powerpoint/2010/main" val="125542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35D5-7573-854C-A3A9-EFB4418CA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6" y="196908"/>
            <a:ext cx="10212157" cy="1325563"/>
          </a:xfrm>
        </p:spPr>
        <p:txBody>
          <a:bodyPr>
            <a:normAutofit/>
          </a:bodyPr>
          <a:lstStyle/>
          <a:p>
            <a:r>
              <a:rPr lang="en-US" b="1" i="1" dirty="0"/>
              <a:t>Hypothesis: </a:t>
            </a:r>
            <a:r>
              <a:rPr lang="en-US" b="1" dirty="0"/>
              <a:t>Glyphosate Disrupts Proteins that Bind Phosphate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0F569-A6F0-0446-A462-4FDF7F798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60" y="1763608"/>
            <a:ext cx="10972800" cy="33307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Glyphosate kills plants by suppressing EPSP synthase</a:t>
            </a:r>
          </a:p>
          <a:p>
            <a:r>
              <a:rPr lang="en-US" dirty="0"/>
              <a:t>Glyphosate blocks EPSP synthase binding to the phosphate in PEP</a:t>
            </a:r>
          </a:p>
          <a:p>
            <a:r>
              <a:rPr lang="en-US" dirty="0"/>
              <a:t>Glyphosate is a glycine molecule with a </a:t>
            </a:r>
            <a:r>
              <a:rPr lang="en-US" dirty="0" err="1"/>
              <a:t>methylphosphonate</a:t>
            </a:r>
            <a:r>
              <a:rPr lang="en-US" dirty="0"/>
              <a:t> unit attached to the nitrogen atom</a:t>
            </a:r>
          </a:p>
          <a:p>
            <a:r>
              <a:rPr lang="en-US" dirty="0"/>
              <a:t>The binding site for PEP has a highly conserved glycine residue</a:t>
            </a:r>
          </a:p>
          <a:p>
            <a:pPr lvl="1"/>
            <a:r>
              <a:rPr lang="en-US" dirty="0"/>
              <a:t>If this glycine is swapped out for alanine, the enzyme becomes completely insensitive to glyphosate </a:t>
            </a:r>
          </a:p>
          <a:p>
            <a:pPr lvl="1"/>
            <a:r>
              <a:rPr lang="en-US" dirty="0"/>
              <a:t>This is the basis for many GMO glyphosate-resistant crops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1E286275-4A87-034A-8464-E50E38D0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2" y="5177242"/>
            <a:ext cx="2336800" cy="154093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AF459B74-8B58-1342-BFE4-EF6C2EA9C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990" y="5199124"/>
            <a:ext cx="2421467" cy="1490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E8790-BF27-4546-9459-F9A2EE520AE6}"/>
              </a:ext>
            </a:extLst>
          </p:cNvPr>
          <p:cNvSpPr txBox="1"/>
          <p:nvPr/>
        </p:nvSpPr>
        <p:spPr>
          <a:xfrm>
            <a:off x="6096000" y="5199124"/>
            <a:ext cx="252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Sodium Phosphate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FFD858-7422-5D45-A786-E110CA447C36}"/>
              </a:ext>
            </a:extLst>
          </p:cNvPr>
          <p:cNvSpPr txBox="1"/>
          <p:nvPr/>
        </p:nvSpPr>
        <p:spPr>
          <a:xfrm>
            <a:off x="194586" y="5167313"/>
            <a:ext cx="2173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Sodium Methyl-</a:t>
            </a:r>
          </a:p>
          <a:p>
            <a:r>
              <a:rPr lang="en-US" sz="2400" dirty="0"/>
              <a:t>phosphonate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E92DA-9F4A-9F4D-B6F2-5063E51DF34D}"/>
              </a:ext>
            </a:extLst>
          </p:cNvPr>
          <p:cNvSpPr txBox="1"/>
          <p:nvPr/>
        </p:nvSpPr>
        <p:spPr>
          <a:xfrm>
            <a:off x="7400425" y="5938679"/>
            <a:ext cx="4693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nb-NO" sz="2400" dirty="0"/>
              <a:t>T Funke et al. </a:t>
            </a:r>
            <a:r>
              <a:rPr lang="nb-NO" sz="2400" dirty="0" err="1"/>
              <a:t>Proc</a:t>
            </a:r>
            <a:r>
              <a:rPr lang="nb-NO" sz="2400" dirty="0"/>
              <a:t> </a:t>
            </a:r>
            <a:r>
              <a:rPr lang="nb-NO" sz="2400" dirty="0" err="1"/>
              <a:t>Natl</a:t>
            </a:r>
            <a:r>
              <a:rPr lang="nb-NO" sz="2400" dirty="0"/>
              <a:t> </a:t>
            </a:r>
            <a:r>
              <a:rPr lang="nb-NO" sz="2400" dirty="0" err="1"/>
              <a:t>Acad</a:t>
            </a:r>
            <a:r>
              <a:rPr lang="nb-NO" sz="2400" dirty="0"/>
              <a:t> </a:t>
            </a:r>
            <a:r>
              <a:rPr lang="nb-NO" sz="2400" dirty="0" err="1"/>
              <a:t>Sci</a:t>
            </a:r>
            <a:r>
              <a:rPr lang="nb-NO" sz="2400" dirty="0"/>
              <a:t> U S A 2006; 103(35): 13010-13015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9743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EF67-F540-4B4B-B204-181191C2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8601"/>
            <a:ext cx="10303329" cy="2006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“Pathogenesis of COVID-19 described through the lens of an </a:t>
            </a:r>
            <a:r>
              <a:rPr lang="en-US" b="1" dirty="0" err="1"/>
              <a:t>undersulfated</a:t>
            </a:r>
            <a:r>
              <a:rPr lang="en-US" b="1" dirty="0"/>
              <a:t> and degraded epithelial and endothelial glycocalyx”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DF37-DDA8-704C-9F2E-90F339EF7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94" y="2058706"/>
            <a:ext cx="4799054" cy="4570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"The </a:t>
            </a:r>
            <a:r>
              <a:rPr lang="en-US" sz="2600" dirty="0" err="1"/>
              <a:t>undersulfated</a:t>
            </a:r>
            <a:r>
              <a:rPr lang="en-US" sz="2600" dirty="0"/>
              <a:t> glycocalyx may not only increase susceptibility to SARS-CoV-2 infection, but would also result in a hyperinflammatory response, vascular permeability, and shedding of the glycocalyx components, giving rise to a procoagulant and antifibrinolytic state and eventual multiple organ failure."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5285C77-CEE6-314B-9199-1D6E82597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42" y="2037028"/>
            <a:ext cx="7085058" cy="3971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1FB13-94B6-1542-9D3B-991990495FCA}"/>
              </a:ext>
            </a:extLst>
          </p:cNvPr>
          <p:cNvSpPr txBox="1"/>
          <p:nvPr/>
        </p:nvSpPr>
        <p:spPr>
          <a:xfrm>
            <a:off x="298242" y="6413829"/>
            <a:ext cx="554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Heidi N. du </a:t>
            </a:r>
            <a:r>
              <a:rPr lang="en-US" sz="2000" dirty="0" err="1"/>
              <a:t>Preez</a:t>
            </a:r>
            <a:r>
              <a:rPr lang="en-US" sz="2000" dirty="0"/>
              <a:t> et al. FASEB J. 2022; 36: e22052z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64F53-61D9-B944-BE30-38753948363D}"/>
              </a:ext>
            </a:extLst>
          </p:cNvPr>
          <p:cNvSpPr txBox="1"/>
          <p:nvPr/>
        </p:nvSpPr>
        <p:spPr>
          <a:xfrm>
            <a:off x="5838669" y="6008954"/>
            <a:ext cx="562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from: V </a:t>
            </a:r>
            <a:r>
              <a:rPr lang="en-US" dirty="0" err="1"/>
              <a:t>Masola</a:t>
            </a:r>
            <a:r>
              <a:rPr lang="en-US" dirty="0"/>
              <a:t> et al. Int J Mol Sci 2021; 22: 2996. </a:t>
            </a:r>
          </a:p>
        </p:txBody>
      </p:sp>
    </p:spTree>
    <p:extLst>
      <p:ext uri="{BB962C8B-B14F-4D97-AF65-F5344CB8AC3E}">
        <p14:creationId xmlns:p14="http://schemas.microsoft.com/office/powerpoint/2010/main" val="427457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5C27-627D-E24E-B438-B82C8A7FD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Download these slides!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47D96-A1D5-6849-8CAF-966515354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people.csail.mit.edu</a:t>
            </a:r>
            <a:r>
              <a:rPr lang="en-US" dirty="0"/>
              <a:t>/</a:t>
            </a:r>
            <a:r>
              <a:rPr lang="en-US" dirty="0" err="1"/>
              <a:t>seneff</a:t>
            </a:r>
            <a:r>
              <a:rPr lang="en-US" dirty="0"/>
              <a:t>/2022/AutismOne2022.pptx</a:t>
            </a:r>
          </a:p>
          <a:p>
            <a:pPr marL="0" indent="0">
              <a:buNone/>
            </a:pPr>
            <a:r>
              <a:rPr lang="en-US" dirty="0" err="1"/>
              <a:t>Powerpoint</a:t>
            </a:r>
            <a:r>
              <a:rPr lang="en-US" dirty="0"/>
              <a:t> slides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people.csail.mit.edu</a:t>
            </a:r>
            <a:r>
              <a:rPr lang="en-US" dirty="0"/>
              <a:t>/</a:t>
            </a:r>
            <a:r>
              <a:rPr lang="en-US"/>
              <a:t>seneff</a:t>
            </a:r>
            <a:r>
              <a:rPr lang="en-US" dirty="0"/>
              <a:t>/2022/AutismOne2022.pdf</a:t>
            </a:r>
          </a:p>
          <a:p>
            <a:pPr marL="0" indent="0">
              <a:buNone/>
            </a:pPr>
            <a:r>
              <a:rPr lang="en-US" dirty="0"/>
              <a:t>PDF file – two per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3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65447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/>
              <a:t>Safe Sulfate Transport: Carbon Rings</a:t>
            </a:r>
          </a:p>
        </p:txBody>
      </p:sp>
      <p:pic>
        <p:nvPicPr>
          <p:cNvPr id="4" name="Picture 3" descr="cholesterol_sulf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33" y="1764629"/>
            <a:ext cx="4336691" cy="3679195"/>
          </a:xfrm>
          <a:prstGeom prst="rect">
            <a:avLst/>
          </a:prstGeom>
        </p:spPr>
      </p:pic>
      <p:pic>
        <p:nvPicPr>
          <p:cNvPr id="6" name="Picture 5" descr="estrone_sulf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3" y="5010810"/>
            <a:ext cx="3323680" cy="1691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48" y="4454058"/>
            <a:ext cx="14542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estrone</a:t>
            </a:r>
            <a:endParaRPr lang="en-US" sz="3200" dirty="0"/>
          </a:p>
          <a:p>
            <a:r>
              <a:rPr lang="en-US" sz="3200" dirty="0"/>
              <a:t> sulfate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505" y="1250951"/>
            <a:ext cx="3240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cholesterol sulfate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81" y="1203328"/>
            <a:ext cx="23393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vitamin D sulfate</a:t>
            </a:r>
          </a:p>
        </p:txBody>
      </p:sp>
      <p:pic>
        <p:nvPicPr>
          <p:cNvPr id="3" name="Picture 2" descr="serotonin_sulf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15" y="1101964"/>
            <a:ext cx="3221068" cy="29977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32470" y="1141750"/>
            <a:ext cx="375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serotonin sulfate</a:t>
            </a:r>
          </a:p>
        </p:txBody>
      </p:sp>
      <p:pic>
        <p:nvPicPr>
          <p:cNvPr id="13" name="Picture 12" descr="dopamine_sulf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33" y="3042907"/>
            <a:ext cx="3693571" cy="3123444"/>
          </a:xfrm>
          <a:prstGeom prst="rect">
            <a:avLst/>
          </a:prstGeom>
        </p:spPr>
      </p:pic>
      <p:pic>
        <p:nvPicPr>
          <p:cNvPr id="5" name="Picture 4" descr="dhea_sulfa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01" y="4702269"/>
            <a:ext cx="3187956" cy="193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0890" y="6029975"/>
            <a:ext cx="2339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DHEA sulfate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0882" y="3509198"/>
            <a:ext cx="2638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dopamine sulfate</a:t>
            </a:r>
          </a:p>
        </p:txBody>
      </p:sp>
      <p:pic>
        <p:nvPicPr>
          <p:cNvPr id="10" name="Picture 9" descr="vitaminD_sulfat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9" y="988499"/>
            <a:ext cx="2692179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91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65447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/>
              <a:t>Safe Sulfate Transport: Carbon Rings</a:t>
            </a:r>
          </a:p>
        </p:txBody>
      </p:sp>
      <p:pic>
        <p:nvPicPr>
          <p:cNvPr id="4" name="Picture 3" descr="cholesterol_sulf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33" y="1764629"/>
            <a:ext cx="4336691" cy="3679195"/>
          </a:xfrm>
          <a:prstGeom prst="rect">
            <a:avLst/>
          </a:prstGeom>
        </p:spPr>
      </p:pic>
      <p:pic>
        <p:nvPicPr>
          <p:cNvPr id="6" name="Picture 5" descr="estrone_sulf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3" y="5010810"/>
            <a:ext cx="3323680" cy="1691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48" y="4454058"/>
            <a:ext cx="14542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estrone</a:t>
            </a:r>
            <a:endParaRPr lang="en-US" sz="3200" dirty="0"/>
          </a:p>
          <a:p>
            <a:r>
              <a:rPr lang="en-US" sz="3200" dirty="0"/>
              <a:t> sulfate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505" y="1250951"/>
            <a:ext cx="3240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cholesterol sulfate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81" y="1203328"/>
            <a:ext cx="23393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vitamin D sulfate</a:t>
            </a:r>
          </a:p>
        </p:txBody>
      </p:sp>
      <p:pic>
        <p:nvPicPr>
          <p:cNvPr id="3" name="Picture 2" descr="serotonin_sulfa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15" y="1101964"/>
            <a:ext cx="3221068" cy="29977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32470" y="1141750"/>
            <a:ext cx="375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serotonin sulfate</a:t>
            </a:r>
          </a:p>
        </p:txBody>
      </p:sp>
      <p:pic>
        <p:nvPicPr>
          <p:cNvPr id="13" name="Picture 12" descr="dopamine_sulfa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33" y="3042907"/>
            <a:ext cx="3693571" cy="3123444"/>
          </a:xfrm>
          <a:prstGeom prst="rect">
            <a:avLst/>
          </a:prstGeom>
        </p:spPr>
      </p:pic>
      <p:pic>
        <p:nvPicPr>
          <p:cNvPr id="5" name="Picture 4" descr="dhea_sulfa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01" y="4702269"/>
            <a:ext cx="3187956" cy="193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0890" y="6029975"/>
            <a:ext cx="2339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DHEA sulfate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0882" y="3509198"/>
            <a:ext cx="2638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dopamine sulfate</a:t>
            </a:r>
          </a:p>
        </p:txBody>
      </p:sp>
      <p:pic>
        <p:nvPicPr>
          <p:cNvPr id="10" name="Picture 9" descr="vitaminD_sulfate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9" y="988499"/>
            <a:ext cx="2692179" cy="3238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2BD0AD-75D3-604E-A7B1-3DAC4B92B83E}"/>
              </a:ext>
            </a:extLst>
          </p:cNvPr>
          <p:cNvSpPr txBox="1"/>
          <p:nvPr/>
        </p:nvSpPr>
        <p:spPr>
          <a:xfrm>
            <a:off x="1173451" y="2168006"/>
            <a:ext cx="9719733" cy="181569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Glyphosate depletes serotonin and disrupts enzymes involved with sterol </a:t>
            </a:r>
            <a:r>
              <a:rPr lang="en-US" sz="3600" dirty="0" err="1"/>
              <a:t>sulfation</a:t>
            </a:r>
            <a:r>
              <a:rPr lang="en-US" sz="3600" dirty="0"/>
              <a:t>: </a:t>
            </a:r>
          </a:p>
          <a:p>
            <a:pPr algn="ctr"/>
            <a:r>
              <a:rPr lang="en-US" sz="3600" dirty="0"/>
              <a:t>Imperiled sulfate transport</a:t>
            </a:r>
          </a:p>
        </p:txBody>
      </p:sp>
    </p:spTree>
    <p:extLst>
      <p:ext uri="{BB962C8B-B14F-4D97-AF65-F5344CB8AC3E}">
        <p14:creationId xmlns:p14="http://schemas.microsoft.com/office/powerpoint/2010/main" val="4032332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A94D2F-7621-6A45-8713-992AC4E3DF02}"/>
              </a:ext>
            </a:extLst>
          </p:cNvPr>
          <p:cNvGrpSpPr/>
          <p:nvPr/>
        </p:nvGrpSpPr>
        <p:grpSpPr>
          <a:xfrm>
            <a:off x="6376416" y="1617644"/>
            <a:ext cx="5221735" cy="2636120"/>
            <a:chOff x="7546848" y="1894840"/>
            <a:chExt cx="5221735" cy="2636120"/>
          </a:xfrm>
        </p:grpSpPr>
        <p:pic>
          <p:nvPicPr>
            <p:cNvPr id="7" name="Picture 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6070391B-44FF-F448-BECB-4134370EB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6561" y="1894840"/>
              <a:ext cx="5132022" cy="263612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54F81-840A-D742-A6AD-691CF344E6C1}"/>
                </a:ext>
              </a:extLst>
            </p:cNvPr>
            <p:cNvSpPr/>
            <p:nvPr/>
          </p:nvSpPr>
          <p:spPr>
            <a:xfrm>
              <a:off x="7546848" y="2170176"/>
              <a:ext cx="1377696" cy="1877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92077"/>
            <a:ext cx="10515600" cy="1325563"/>
          </a:xfrm>
        </p:spPr>
        <p:txBody>
          <a:bodyPr/>
          <a:lstStyle/>
          <a:p>
            <a:r>
              <a:rPr lang="en-US" b="1" dirty="0"/>
              <a:t>Sulfate’s Critical Role for Maintaining </a:t>
            </a:r>
            <a:br>
              <a:rPr lang="en-US" b="1" dirty="0"/>
            </a:br>
            <a:r>
              <a:rPr lang="en-US" b="1" dirty="0"/>
              <a:t>Exclusion Zone Water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37" y="1577098"/>
            <a:ext cx="11616266" cy="4936065"/>
          </a:xfrm>
        </p:spPr>
        <p:txBody>
          <a:bodyPr>
            <a:normAutofit/>
          </a:bodyPr>
          <a:lstStyle/>
          <a:p>
            <a:r>
              <a:rPr lang="en-US" dirty="0"/>
              <a:t>The glycocalyx which lines blood vessels generates                                                      electricity to supply the cells</a:t>
            </a:r>
          </a:p>
          <a:p>
            <a:r>
              <a:rPr lang="en-US" dirty="0"/>
              <a:t>The glycocalyx  extrudes protons</a:t>
            </a:r>
          </a:p>
          <a:p>
            <a:r>
              <a:rPr lang="en-US" dirty="0"/>
              <a:t>Hypothesis: </a:t>
            </a:r>
          </a:p>
          <a:p>
            <a:pPr lvl="1"/>
            <a:r>
              <a:rPr lang="en-US" dirty="0"/>
              <a:t>Protons enter the cells along cytoskeletal “wires”</a:t>
            </a:r>
          </a:p>
          <a:p>
            <a:pPr lvl="1"/>
            <a:r>
              <a:rPr lang="en-US" dirty="0"/>
              <a:t>They fuel the mitochondrial intermembrane space</a:t>
            </a:r>
            <a:endParaRPr lang="en-US" sz="2000" dirty="0"/>
          </a:p>
          <a:p>
            <a:r>
              <a:rPr lang="en-US" dirty="0"/>
              <a:t>Sulfate is crucial for maintaining gelled water                                                              in the glycocalyx</a:t>
            </a:r>
          </a:p>
          <a:p>
            <a:r>
              <a:rPr lang="en-US" i="1" dirty="0">
                <a:solidFill>
                  <a:srgbClr val="FF0000"/>
                </a:solidFill>
              </a:rPr>
              <a:t>Sulfated glycosaminoglycans (GAGs) become depleted in sulfate with chronic exposure to glyphosate</a:t>
            </a:r>
            <a:endParaRPr lang="en-US" sz="24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B83CE-EAB2-E24F-8191-4A60C48EFA4C}"/>
              </a:ext>
            </a:extLst>
          </p:cNvPr>
          <p:cNvSpPr txBox="1"/>
          <p:nvPr/>
        </p:nvSpPr>
        <p:spPr>
          <a:xfrm>
            <a:off x="4158469" y="5770438"/>
            <a:ext cx="7550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S Seneff and G Nigh. Water 2019; 11: 22-42.</a:t>
            </a:r>
          </a:p>
          <a:p>
            <a:pPr algn="r"/>
            <a:r>
              <a:rPr lang="en-US" sz="2400" dirty="0"/>
              <a:t>https://</a:t>
            </a:r>
            <a:r>
              <a:rPr lang="en-US" sz="2400" dirty="0" err="1"/>
              <a:t>waterjournal.org</a:t>
            </a:r>
            <a:r>
              <a:rPr lang="en-US" sz="2400" dirty="0"/>
              <a:t>/current-volume/</a:t>
            </a:r>
            <a:r>
              <a:rPr lang="en-US" sz="2400" dirty="0" err="1"/>
              <a:t>seneff</a:t>
            </a:r>
            <a:r>
              <a:rPr lang="en-US" sz="2400" dirty="0"/>
              <a:t>-summary/</a:t>
            </a:r>
          </a:p>
        </p:txBody>
      </p:sp>
    </p:spTree>
    <p:extLst>
      <p:ext uri="{BB962C8B-B14F-4D97-AF65-F5344CB8AC3E}">
        <p14:creationId xmlns:p14="http://schemas.microsoft.com/office/powerpoint/2010/main" val="359830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9274" y="1807321"/>
            <a:ext cx="9403080" cy="1138773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Autism and Sulfate</a:t>
            </a:r>
          </a:p>
        </p:txBody>
      </p:sp>
    </p:spTree>
    <p:extLst>
      <p:ext uri="{BB962C8B-B14F-4D97-AF65-F5344CB8AC3E}">
        <p14:creationId xmlns:p14="http://schemas.microsoft.com/office/powerpoint/2010/main" val="3262689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92078"/>
            <a:ext cx="10515600" cy="1325563"/>
          </a:xfrm>
        </p:spPr>
        <p:txBody>
          <a:bodyPr/>
          <a:lstStyle/>
          <a:p>
            <a:r>
              <a:rPr lang="en-US" b="1" dirty="0"/>
              <a:t>Sulfate in Fetal Development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17642"/>
            <a:ext cx="10972800" cy="3754434"/>
          </a:xfrm>
        </p:spPr>
        <p:txBody>
          <a:bodyPr>
            <a:normAutofit/>
          </a:bodyPr>
          <a:lstStyle/>
          <a:p>
            <a:r>
              <a:rPr lang="en-US" dirty="0"/>
              <a:t>Fetus depends on mother for sulfate supply</a:t>
            </a:r>
          </a:p>
          <a:p>
            <a:r>
              <a:rPr lang="en-US" dirty="0"/>
              <a:t>Sulfate is essential for transporting sterols (like estrogen and DHEA) and supplying extracellular matrix proteins everywhere with sufficient negative charge</a:t>
            </a:r>
          </a:p>
          <a:p>
            <a:r>
              <a:rPr lang="en-US" dirty="0"/>
              <a:t>Sulfate detoxifies </a:t>
            </a:r>
            <a:r>
              <a:rPr lang="en-US" dirty="0" err="1"/>
              <a:t>xenobiotics</a:t>
            </a:r>
            <a:r>
              <a:rPr lang="en-US" dirty="0"/>
              <a:t> like </a:t>
            </a:r>
            <a:r>
              <a:rPr lang="en-US" dirty="0">
                <a:solidFill>
                  <a:srgbClr val="FF0000"/>
                </a:solidFill>
              </a:rPr>
              <a:t>acetaminophen (Tylenol) </a:t>
            </a:r>
            <a:r>
              <a:rPr lang="en-US" dirty="0"/>
              <a:t>and is essential for excreting toxins like </a:t>
            </a:r>
            <a:r>
              <a:rPr lang="en-US" dirty="0">
                <a:solidFill>
                  <a:srgbClr val="FF0000"/>
                </a:solidFill>
              </a:rPr>
              <a:t>aluminum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mercury</a:t>
            </a:r>
          </a:p>
          <a:p>
            <a:r>
              <a:rPr lang="en-US" dirty="0"/>
              <a:t>Sulfate is severely deficient in autistic children (1/3 the normal level of free sulfate in blood stream)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5469" y="5741759"/>
            <a:ext cx="5835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PA Dawson, “Sulfate in Fetal Development,” </a:t>
            </a:r>
          </a:p>
          <a:p>
            <a:pPr algn="r"/>
            <a:r>
              <a:rPr lang="en-US" sz="2400" dirty="0" err="1"/>
              <a:t>Semin</a:t>
            </a:r>
            <a:r>
              <a:rPr lang="en-US" sz="2400" dirty="0"/>
              <a:t> Cell Dev </a:t>
            </a:r>
            <a:r>
              <a:rPr lang="en-US" sz="2400" dirty="0" err="1"/>
              <a:t>Biol</a:t>
            </a:r>
            <a:r>
              <a:rPr lang="en-US" sz="2400" dirty="0"/>
              <a:t> 2011;22(6): 653-9.</a:t>
            </a:r>
          </a:p>
        </p:txBody>
      </p:sp>
      <p:pic>
        <p:nvPicPr>
          <p:cNvPr id="5" name="Picture 4" descr="A picture containing ball&#10;&#10;Description automatically generated">
            <a:extLst>
              <a:ext uri="{FF2B5EF4-FFF2-40B4-BE49-F238E27FC236}">
                <a16:creationId xmlns:a16="http://schemas.microsoft.com/office/drawing/2014/main" id="{7BC8CB9B-A3EB-6F47-B32C-D2860B60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5083171"/>
            <a:ext cx="1504631" cy="14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7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97" y="196892"/>
            <a:ext cx="10515600" cy="1325563"/>
          </a:xfrm>
        </p:spPr>
        <p:txBody>
          <a:bodyPr/>
          <a:lstStyle/>
          <a:p>
            <a:r>
              <a:rPr lang="en-US" b="1" dirty="0"/>
              <a:t>Thyroid and Sulfate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97" y="1635164"/>
            <a:ext cx="11339403" cy="3146425"/>
          </a:xfrm>
        </p:spPr>
        <p:txBody>
          <a:bodyPr>
            <a:normAutofit/>
          </a:bodyPr>
          <a:lstStyle/>
          <a:p>
            <a:r>
              <a:rPr lang="en-US" dirty="0"/>
              <a:t>Autism is associated with disrupted sulfate management </a:t>
            </a:r>
            <a:r>
              <a:rPr lang="en-US" dirty="0">
                <a:sym typeface="Wingdings"/>
              </a:rPr>
              <a:t>                  systemic sulfate deficiency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*</a:t>
            </a:r>
          </a:p>
          <a:p>
            <a:r>
              <a:rPr lang="en-US" dirty="0">
                <a:sym typeface="Wingdings"/>
              </a:rPr>
              <a:t>Glyphosate suppresses pituitary release of thyroid stimulating hormone (TSH)  hypothyroidism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**</a:t>
            </a:r>
          </a:p>
          <a:p>
            <a:r>
              <a:rPr lang="en-US" dirty="0">
                <a:sym typeface="Wingdings"/>
              </a:rPr>
              <a:t>Hypothyroidism in mom is linked to autism in child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***</a:t>
            </a:r>
          </a:p>
          <a:p>
            <a:r>
              <a:rPr lang="en-US" dirty="0">
                <a:sym typeface="Wingdings"/>
              </a:rPr>
              <a:t>Hypothyroidism causes sulfate loss in urine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****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4854" y="4964142"/>
            <a:ext cx="9363141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*</a:t>
            </a:r>
            <a:r>
              <a:rPr lang="en-US" sz="2600" dirty="0"/>
              <a:t>RH </a:t>
            </a:r>
            <a:r>
              <a:rPr lang="en-US" sz="2600" dirty="0" err="1"/>
              <a:t>Waring</a:t>
            </a:r>
            <a:r>
              <a:rPr lang="en-US" sz="2600" dirty="0"/>
              <a:t> and LV </a:t>
            </a:r>
            <a:r>
              <a:rPr lang="en-US" sz="2600" dirty="0" err="1"/>
              <a:t>Klovrza</a:t>
            </a:r>
            <a:r>
              <a:rPr lang="en-US" sz="2600" dirty="0"/>
              <a:t>. J </a:t>
            </a:r>
            <a:r>
              <a:rPr lang="en-US" sz="2600" dirty="0" err="1"/>
              <a:t>Nutr</a:t>
            </a:r>
            <a:r>
              <a:rPr lang="en-US" sz="2600" dirty="0"/>
              <a:t> &amp; Environ Med 2000; 10: 25-32.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**</a:t>
            </a:r>
            <a:r>
              <a:rPr lang="en-US" sz="2600" dirty="0"/>
              <a:t>JS de Souza et al. Toxicology. 2017 Feb 15;377:25-37.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***</a:t>
            </a:r>
            <a:r>
              <a:rPr lang="en-US" sz="2600" dirty="0"/>
              <a:t>GC </a:t>
            </a:r>
            <a:r>
              <a:rPr lang="en-US" sz="2600" dirty="0" err="1"/>
              <a:t>Román</a:t>
            </a:r>
            <a:r>
              <a:rPr lang="en-US" sz="2600" dirty="0"/>
              <a:t>, Ann </a:t>
            </a:r>
            <a:r>
              <a:rPr lang="en-US" sz="2600" dirty="0" err="1"/>
              <a:t>Neurol</a:t>
            </a:r>
            <a:r>
              <a:rPr lang="en-US" sz="2600" dirty="0"/>
              <a:t> 2013;74(5):733-42. </a:t>
            </a:r>
          </a:p>
          <a:p>
            <a:r>
              <a:rPr lang="en-US" sz="2600" dirty="0">
                <a:solidFill>
                  <a:srgbClr val="FF0000"/>
                </a:solidFill>
              </a:rPr>
              <a:t>****</a:t>
            </a:r>
            <a:r>
              <a:rPr lang="en-US" sz="2600" dirty="0"/>
              <a:t>K Sagawa et </a:t>
            </a:r>
            <a:r>
              <a:rPr lang="en-US" sz="2600" dirty="0" err="1"/>
              <a:t>asl</a:t>
            </a:r>
            <a:r>
              <a:rPr lang="en-US" sz="2600" dirty="0"/>
              <a:t>. Am J Physiol. 1999 Jan;276(1 </a:t>
            </a:r>
            <a:r>
              <a:rPr lang="en-US" sz="2600" dirty="0" err="1"/>
              <a:t>Pt</a:t>
            </a:r>
            <a:r>
              <a:rPr lang="en-US" sz="2600" dirty="0"/>
              <a:t> 2):F164-71.</a:t>
            </a:r>
          </a:p>
        </p:txBody>
      </p:sp>
    </p:spTree>
    <p:extLst>
      <p:ext uri="{BB962C8B-B14F-4D97-AF65-F5344CB8AC3E}">
        <p14:creationId xmlns:p14="http://schemas.microsoft.com/office/powerpoint/2010/main" val="1869378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9683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Rosemary </a:t>
            </a:r>
            <a:r>
              <a:rPr lang="en-US" b="1" dirty="0" err="1"/>
              <a:t>Waring</a:t>
            </a:r>
            <a:r>
              <a:rPr lang="en-US" b="1" dirty="0"/>
              <a:t> on Autism (1990)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450" y="1679144"/>
            <a:ext cx="113431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“These results indicate that there may be a fault either in manufacture of sulphate or that sulphate is being used up dramatically on an unknown toxic substance these children may be producing.”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271" y="5730172"/>
            <a:ext cx="1121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p. 198, O’Reilly, B.A.; </a:t>
            </a:r>
            <a:r>
              <a:rPr lang="en-US" sz="2400" dirty="0" err="1"/>
              <a:t>Waring</a:t>
            </a:r>
            <a:r>
              <a:rPr lang="en-US" sz="2400" dirty="0"/>
              <a:t>, R.H. Enzyme and </a:t>
            </a:r>
            <a:r>
              <a:rPr lang="en-US" sz="2400" dirty="0" err="1"/>
              <a:t>sulphur</a:t>
            </a:r>
            <a:r>
              <a:rPr lang="en-US" sz="2400" dirty="0"/>
              <a:t> oxidation deficiencies in autistic children with known food/chemical intolerances. </a:t>
            </a:r>
            <a:r>
              <a:rPr lang="en-US" sz="2400" i="1" dirty="0" err="1"/>
              <a:t>Xenobiotica</a:t>
            </a:r>
            <a:r>
              <a:rPr lang="en-US" sz="2400" i="1" dirty="0"/>
              <a:t>. </a:t>
            </a:r>
            <a:r>
              <a:rPr lang="en-US" sz="2400" dirty="0"/>
              <a:t>1990, </a:t>
            </a:r>
            <a:r>
              <a:rPr lang="en-US" sz="2400" i="1" dirty="0"/>
              <a:t>20</a:t>
            </a:r>
            <a:r>
              <a:rPr lang="en-US" sz="2400" dirty="0"/>
              <a:t>, 117–122.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5F010-B1DA-CB46-989B-8E72D84CCAA8}"/>
              </a:ext>
            </a:extLst>
          </p:cNvPr>
          <p:cNvSpPr txBox="1"/>
          <p:nvPr/>
        </p:nvSpPr>
        <p:spPr>
          <a:xfrm>
            <a:off x="1025268" y="3270548"/>
            <a:ext cx="985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Waring deduced that there must be a severe defect in the enzymes that are involved in attaching sulfate to organic molecules</a:t>
            </a:r>
          </a:p>
        </p:txBody>
      </p:sp>
    </p:spTree>
    <p:extLst>
      <p:ext uri="{BB962C8B-B14F-4D97-AF65-F5344CB8AC3E}">
        <p14:creationId xmlns:p14="http://schemas.microsoft.com/office/powerpoint/2010/main" val="2356759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75" y="274639"/>
            <a:ext cx="11054217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Rosemary </a:t>
            </a:r>
            <a:r>
              <a:rPr lang="en-US" sz="4000" b="1" dirty="0" err="1"/>
              <a:t>Waring</a:t>
            </a:r>
            <a:r>
              <a:rPr lang="en-US" sz="4000" b="1" dirty="0"/>
              <a:t> Found Extremely Abnormal Urinary Sulfur Products in Autism</a:t>
            </a:r>
            <a:r>
              <a:rPr lang="en-US" sz="4000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Content Placeholder 4" descr="Waring_autism_sulfate_ur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0" b="-1120"/>
          <a:stretch>
            <a:fillRect/>
          </a:stretch>
        </p:blipFill>
        <p:spPr>
          <a:xfrm>
            <a:off x="897467" y="1484451"/>
            <a:ext cx="9351433" cy="4525963"/>
          </a:xfrm>
        </p:spPr>
      </p:pic>
      <p:sp>
        <p:nvSpPr>
          <p:cNvPr id="4" name="TextBox 3"/>
          <p:cNvSpPr txBox="1"/>
          <p:nvPr/>
        </p:nvSpPr>
        <p:spPr>
          <a:xfrm>
            <a:off x="3517928" y="5878027"/>
            <a:ext cx="7847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/>
              <a:t>RH Waring and LV </a:t>
            </a:r>
            <a:r>
              <a:rPr lang="en-US" sz="2800" dirty="0" err="1"/>
              <a:t>Klovrza</a:t>
            </a:r>
            <a:r>
              <a:rPr lang="en-US" sz="2800" dirty="0"/>
              <a:t>. Journal of Nutritional &amp; </a:t>
            </a:r>
          </a:p>
          <a:p>
            <a:pPr algn="r"/>
            <a:r>
              <a:rPr lang="en-US" sz="2800" dirty="0"/>
              <a:t>Environmental Medicine 2000; 10: 25-32.</a:t>
            </a:r>
          </a:p>
        </p:txBody>
      </p:sp>
      <p:sp>
        <p:nvSpPr>
          <p:cNvPr id="6" name="Freeform 5"/>
          <p:cNvSpPr/>
          <p:nvPr/>
        </p:nvSpPr>
        <p:spPr>
          <a:xfrm>
            <a:off x="140291" y="3516574"/>
            <a:ext cx="10273710" cy="390145"/>
          </a:xfrm>
          <a:custGeom>
            <a:avLst/>
            <a:gdLst>
              <a:gd name="connsiteX0" fmla="*/ 482213 w 8645087"/>
              <a:gd name="connsiteY0" fmla="*/ 130089 h 390145"/>
              <a:gd name="connsiteX1" fmla="*/ 1037838 w 8645087"/>
              <a:gd name="connsiteY1" fmla="*/ 50714 h 390145"/>
              <a:gd name="connsiteX2" fmla="*/ 7895838 w 8645087"/>
              <a:gd name="connsiteY2" fmla="*/ 18964 h 390145"/>
              <a:gd name="connsiteX3" fmla="*/ 7641838 w 8645087"/>
              <a:gd name="connsiteY3" fmla="*/ 352339 h 390145"/>
              <a:gd name="connsiteX4" fmla="*/ 577463 w 8645087"/>
              <a:gd name="connsiteY4" fmla="*/ 352339 h 390145"/>
              <a:gd name="connsiteX5" fmla="*/ 402838 w 8645087"/>
              <a:gd name="connsiteY5" fmla="*/ 82464 h 390145"/>
              <a:gd name="connsiteX6" fmla="*/ 386963 w 8645087"/>
              <a:gd name="connsiteY6" fmla="*/ 66589 h 39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5087" h="390145">
                <a:moveTo>
                  <a:pt x="482213" y="130089"/>
                </a:moveTo>
                <a:cubicBezTo>
                  <a:pt x="142223" y="99662"/>
                  <a:pt x="-197766" y="69235"/>
                  <a:pt x="1037838" y="50714"/>
                </a:cubicBezTo>
                <a:cubicBezTo>
                  <a:pt x="2273442" y="32193"/>
                  <a:pt x="6795171" y="-31307"/>
                  <a:pt x="7895838" y="18964"/>
                </a:cubicBezTo>
                <a:cubicBezTo>
                  <a:pt x="8996505" y="69235"/>
                  <a:pt x="8861567" y="296777"/>
                  <a:pt x="7641838" y="352339"/>
                </a:cubicBezTo>
                <a:cubicBezTo>
                  <a:pt x="6422109" y="407901"/>
                  <a:pt x="1783963" y="397318"/>
                  <a:pt x="577463" y="352339"/>
                </a:cubicBezTo>
                <a:cubicBezTo>
                  <a:pt x="-629037" y="307360"/>
                  <a:pt x="434588" y="130089"/>
                  <a:pt x="402838" y="82464"/>
                </a:cubicBezTo>
                <a:cubicBezTo>
                  <a:pt x="371088" y="34839"/>
                  <a:pt x="386963" y="66589"/>
                  <a:pt x="386963" y="66589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6181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75" y="274639"/>
            <a:ext cx="11054217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Rosemary </a:t>
            </a:r>
            <a:r>
              <a:rPr lang="en-US" sz="4000" b="1" dirty="0" err="1"/>
              <a:t>Waring</a:t>
            </a:r>
            <a:r>
              <a:rPr lang="en-US" sz="4000" b="1" dirty="0"/>
              <a:t> Found Extremely Abnormal Urinary Sulfur Products in Autism</a:t>
            </a:r>
            <a:r>
              <a:rPr lang="en-US" sz="4000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Content Placeholder 4" descr="Waring_autism_sulfate_ur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0" b="-1120"/>
          <a:stretch>
            <a:fillRect/>
          </a:stretch>
        </p:blipFill>
        <p:spPr>
          <a:xfrm>
            <a:off x="897467" y="1484451"/>
            <a:ext cx="9351433" cy="4525963"/>
          </a:xfrm>
        </p:spPr>
      </p:pic>
      <p:sp>
        <p:nvSpPr>
          <p:cNvPr id="4" name="TextBox 3"/>
          <p:cNvSpPr txBox="1"/>
          <p:nvPr/>
        </p:nvSpPr>
        <p:spPr>
          <a:xfrm>
            <a:off x="3517928" y="5878027"/>
            <a:ext cx="7847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/>
              <a:t>RH Waring and LV </a:t>
            </a:r>
            <a:r>
              <a:rPr lang="en-US" sz="2800" dirty="0" err="1"/>
              <a:t>Klovrza</a:t>
            </a:r>
            <a:r>
              <a:rPr lang="en-US" sz="2800" dirty="0"/>
              <a:t>. Journal of Nutritional &amp; </a:t>
            </a:r>
          </a:p>
          <a:p>
            <a:pPr algn="r"/>
            <a:r>
              <a:rPr lang="en-US" sz="2800" dirty="0"/>
              <a:t>Environmental Medicine 2000; 10: 25-32.</a:t>
            </a:r>
          </a:p>
        </p:txBody>
      </p:sp>
      <p:sp>
        <p:nvSpPr>
          <p:cNvPr id="6" name="Freeform 5"/>
          <p:cNvSpPr/>
          <p:nvPr/>
        </p:nvSpPr>
        <p:spPr>
          <a:xfrm>
            <a:off x="140291" y="3516574"/>
            <a:ext cx="10273710" cy="390145"/>
          </a:xfrm>
          <a:custGeom>
            <a:avLst/>
            <a:gdLst>
              <a:gd name="connsiteX0" fmla="*/ 482213 w 8645087"/>
              <a:gd name="connsiteY0" fmla="*/ 130089 h 390145"/>
              <a:gd name="connsiteX1" fmla="*/ 1037838 w 8645087"/>
              <a:gd name="connsiteY1" fmla="*/ 50714 h 390145"/>
              <a:gd name="connsiteX2" fmla="*/ 7895838 w 8645087"/>
              <a:gd name="connsiteY2" fmla="*/ 18964 h 390145"/>
              <a:gd name="connsiteX3" fmla="*/ 7641838 w 8645087"/>
              <a:gd name="connsiteY3" fmla="*/ 352339 h 390145"/>
              <a:gd name="connsiteX4" fmla="*/ 577463 w 8645087"/>
              <a:gd name="connsiteY4" fmla="*/ 352339 h 390145"/>
              <a:gd name="connsiteX5" fmla="*/ 402838 w 8645087"/>
              <a:gd name="connsiteY5" fmla="*/ 82464 h 390145"/>
              <a:gd name="connsiteX6" fmla="*/ 386963 w 8645087"/>
              <a:gd name="connsiteY6" fmla="*/ 66589 h 39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5087" h="390145">
                <a:moveTo>
                  <a:pt x="482213" y="130089"/>
                </a:moveTo>
                <a:cubicBezTo>
                  <a:pt x="142223" y="99662"/>
                  <a:pt x="-197766" y="69235"/>
                  <a:pt x="1037838" y="50714"/>
                </a:cubicBezTo>
                <a:cubicBezTo>
                  <a:pt x="2273442" y="32193"/>
                  <a:pt x="6795171" y="-31307"/>
                  <a:pt x="7895838" y="18964"/>
                </a:cubicBezTo>
                <a:cubicBezTo>
                  <a:pt x="8996505" y="69235"/>
                  <a:pt x="8861567" y="296777"/>
                  <a:pt x="7641838" y="352339"/>
                </a:cubicBezTo>
                <a:cubicBezTo>
                  <a:pt x="6422109" y="407901"/>
                  <a:pt x="1783963" y="397318"/>
                  <a:pt x="577463" y="352339"/>
                </a:cubicBezTo>
                <a:cubicBezTo>
                  <a:pt x="-629037" y="307360"/>
                  <a:pt x="434588" y="130089"/>
                  <a:pt x="402838" y="82464"/>
                </a:cubicBezTo>
                <a:cubicBezTo>
                  <a:pt x="371088" y="34839"/>
                  <a:pt x="386963" y="66589"/>
                  <a:pt x="386963" y="66589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AE44F-5A62-D74E-AC19-1EA7D2C9F09E}"/>
              </a:ext>
            </a:extLst>
          </p:cNvPr>
          <p:cNvSpPr txBox="1"/>
          <p:nvPr/>
        </p:nvSpPr>
        <p:spPr>
          <a:xfrm>
            <a:off x="897468" y="1803128"/>
            <a:ext cx="9129936" cy="1077218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&gt; 50-fold increase in urinary sulfite suggests a deficiency in sulfite oxidase</a:t>
            </a:r>
          </a:p>
        </p:txBody>
      </p:sp>
    </p:spTree>
    <p:extLst>
      <p:ext uri="{BB962C8B-B14F-4D97-AF65-F5344CB8AC3E}">
        <p14:creationId xmlns:p14="http://schemas.microsoft.com/office/powerpoint/2010/main" val="3901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48" y="2933"/>
            <a:ext cx="12680569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Glyphosate Plausibly Disrupts Sulfur Enzymes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66" y="1069859"/>
            <a:ext cx="11921065" cy="4821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Sulfite oxidase (</a:t>
            </a:r>
            <a:r>
              <a:rPr lang="en-US" sz="3200" b="1" dirty="0" err="1"/>
              <a:t>SuOx</a:t>
            </a:r>
            <a:r>
              <a:rPr lang="en-US" sz="3200" b="1" dirty="0"/>
              <a:t>)</a:t>
            </a:r>
            <a:r>
              <a:rPr lang="en-US" sz="3200" b="1" dirty="0">
                <a:solidFill>
                  <a:srgbClr val="FF0000"/>
                </a:solidFill>
              </a:rPr>
              <a:t>*</a:t>
            </a:r>
          </a:p>
          <a:p>
            <a:r>
              <a:rPr lang="en-US" sz="2667" dirty="0"/>
              <a:t>Depends on molybdenum as catalyst (glyphosate chelation could make it unavailable)</a:t>
            </a:r>
          </a:p>
          <a:p>
            <a:r>
              <a:rPr lang="en-US" sz="2667" dirty="0"/>
              <a:t>Changing glycine at residue 473 with aspartate destroys enzyme activity</a:t>
            </a:r>
          </a:p>
          <a:p>
            <a:pPr lvl="1"/>
            <a:r>
              <a:rPr lang="en-US" dirty="0"/>
              <a:t>Leads to severe impairment in ability to bind sulfite and 5-fold reduction in catalysis  </a:t>
            </a:r>
          </a:p>
          <a:p>
            <a:pPr lvl="1"/>
            <a:r>
              <a:rPr lang="en-US" dirty="0"/>
              <a:t>Aspartate has similar properties as glyphosate, being bulky and negatively charged</a:t>
            </a:r>
          </a:p>
          <a:p>
            <a:r>
              <a:rPr lang="en-US" sz="2667" dirty="0"/>
              <a:t>Defective </a:t>
            </a:r>
            <a:r>
              <a:rPr lang="en-US" sz="2667" dirty="0" err="1"/>
              <a:t>SuOx</a:t>
            </a:r>
            <a:r>
              <a:rPr lang="en-US" sz="2667" dirty="0"/>
              <a:t> leads to severe birth defects and neurological problems resulting.   in early death  </a:t>
            </a:r>
          </a:p>
          <a:p>
            <a:pPr marL="0" indent="0">
              <a:buNone/>
            </a:pPr>
            <a:r>
              <a:rPr lang="en-US" sz="3200" b="1" dirty="0"/>
              <a:t>The </a:t>
            </a:r>
            <a:r>
              <a:rPr lang="en-US" sz="3200" b="1" dirty="0" err="1"/>
              <a:t>sulfotransferases</a:t>
            </a:r>
            <a:r>
              <a:rPr lang="en-US" sz="3200" b="1" dirty="0">
                <a:solidFill>
                  <a:srgbClr val="FF0000"/>
                </a:solidFill>
              </a:rPr>
              <a:t>**</a:t>
            </a:r>
          </a:p>
          <a:p>
            <a:r>
              <a:rPr lang="en-US" sz="2667" dirty="0" err="1"/>
              <a:t>GxxGxxK</a:t>
            </a:r>
            <a:r>
              <a:rPr lang="en-US" sz="2667" dirty="0"/>
              <a:t> motif required for binding PAPS (activated sulfate)</a:t>
            </a:r>
          </a:p>
          <a:p>
            <a:endParaRPr lang="en-US" sz="2667" dirty="0"/>
          </a:p>
        </p:txBody>
      </p:sp>
      <p:sp>
        <p:nvSpPr>
          <p:cNvPr id="4" name="TextBox 3"/>
          <p:cNvSpPr txBox="1"/>
          <p:nvPr/>
        </p:nvSpPr>
        <p:spPr>
          <a:xfrm>
            <a:off x="846667" y="6138297"/>
            <a:ext cx="113453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solidFill>
                  <a:srgbClr val="FF0000"/>
                </a:solidFill>
              </a:rPr>
              <a:t>**</a:t>
            </a:r>
            <a:r>
              <a:rPr lang="en-US" sz="2667" dirty="0"/>
              <a:t>K. Komatsu et al., </a:t>
            </a:r>
            <a:r>
              <a:rPr lang="en-US" sz="2667" dirty="0" err="1"/>
              <a:t>Biochem</a:t>
            </a:r>
            <a:r>
              <a:rPr lang="en-US" sz="2667" dirty="0"/>
              <a:t> and </a:t>
            </a:r>
            <a:r>
              <a:rPr lang="en-US" sz="2667" dirty="0" err="1"/>
              <a:t>Biophys</a:t>
            </a:r>
            <a:r>
              <a:rPr lang="en-US" sz="2667" dirty="0"/>
              <a:t> Res Comm 1994;204(3): 1178-1185.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2175" y="5780801"/>
            <a:ext cx="91401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solidFill>
                  <a:srgbClr val="FF0000"/>
                </a:solidFill>
              </a:rPr>
              <a:t>*</a:t>
            </a:r>
            <a:r>
              <a:rPr lang="en-US" sz="2667" dirty="0"/>
              <a:t>H.L. Wilson et al., Biochemistry 2006, 45, 2149-2160 2149.</a:t>
            </a:r>
          </a:p>
        </p:txBody>
      </p:sp>
    </p:spTree>
    <p:extLst>
      <p:ext uri="{BB962C8B-B14F-4D97-AF65-F5344CB8AC3E}">
        <p14:creationId xmlns:p14="http://schemas.microsoft.com/office/powerpoint/2010/main" val="215493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E22E-170C-864B-9211-0F8917D8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91228-B3AB-8941-83D1-0826B181F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Glyphosate Disrupts Sulfate Supply</a:t>
            </a:r>
          </a:p>
          <a:p>
            <a:r>
              <a:rPr lang="en-US" dirty="0"/>
              <a:t>Autism and Sulfate</a:t>
            </a:r>
          </a:p>
          <a:p>
            <a:r>
              <a:rPr lang="en-US" dirty="0"/>
              <a:t>Sulfate and the Brain</a:t>
            </a:r>
          </a:p>
          <a:p>
            <a:r>
              <a:rPr lang="en-US" dirty="0"/>
              <a:t>Glyphosate, Autism and the Gut</a:t>
            </a:r>
          </a:p>
          <a:p>
            <a:r>
              <a:rPr lang="en-US" dirty="0"/>
              <a:t>Glyphosate, Sulfate and Reproductive Issues</a:t>
            </a:r>
          </a:p>
          <a:p>
            <a:r>
              <a:rPr lang="en-US" dirty="0"/>
              <a:t>How to Keep Your Family Healthy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80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F01F0-0694-3346-9887-E909304D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00" y="192945"/>
            <a:ext cx="10515600" cy="1325563"/>
          </a:xfrm>
        </p:spPr>
        <p:txBody>
          <a:bodyPr/>
          <a:lstStyle/>
          <a:p>
            <a:r>
              <a:rPr lang="en-US" b="1" dirty="0"/>
              <a:t>Major Enzymes disrupted in </a:t>
            </a:r>
            <a:r>
              <a:rPr lang="en-US" b="1" dirty="0" err="1"/>
              <a:t>Sulfation</a:t>
            </a:r>
            <a:r>
              <a:rPr lang="en-US" b="1" dirty="0"/>
              <a:t> Pathways by Glyphosate?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AD657312-F014-8148-B6DE-7713FD69B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1049"/>
            <a:ext cx="9563100" cy="25781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ACF6347-6CED-2645-B17B-196E97DB83F3}"/>
              </a:ext>
            </a:extLst>
          </p:cNvPr>
          <p:cNvSpPr/>
          <p:nvPr/>
        </p:nvSpPr>
        <p:spPr>
          <a:xfrm>
            <a:off x="1404888" y="4284348"/>
            <a:ext cx="5267080" cy="647821"/>
          </a:xfrm>
          <a:custGeom>
            <a:avLst/>
            <a:gdLst>
              <a:gd name="connsiteX0" fmla="*/ 23862 w 5267080"/>
              <a:gd name="connsiteY0" fmla="*/ 173352 h 647821"/>
              <a:gd name="connsiteX1" fmla="*/ 238175 w 5267080"/>
              <a:gd name="connsiteY1" fmla="*/ 1902 h 647821"/>
              <a:gd name="connsiteX2" fmla="*/ 595362 w 5267080"/>
              <a:gd name="connsiteY2" fmla="*/ 101915 h 647821"/>
              <a:gd name="connsiteX3" fmla="*/ 2066975 w 5267080"/>
              <a:gd name="connsiteY3" fmla="*/ 401952 h 647821"/>
              <a:gd name="connsiteX4" fmla="*/ 2895650 w 5267080"/>
              <a:gd name="connsiteY4" fmla="*/ 87627 h 647821"/>
              <a:gd name="connsiteX5" fmla="*/ 4081512 w 5267080"/>
              <a:gd name="connsiteY5" fmla="*/ 130490 h 647821"/>
              <a:gd name="connsiteX6" fmla="*/ 5081637 w 5267080"/>
              <a:gd name="connsiteY6" fmla="*/ 130490 h 647821"/>
              <a:gd name="connsiteX7" fmla="*/ 4824462 w 5267080"/>
              <a:gd name="connsiteY7" fmla="*/ 516252 h 647821"/>
              <a:gd name="connsiteX8" fmla="*/ 809675 w 5267080"/>
              <a:gd name="connsiteY8" fmla="*/ 630552 h 647821"/>
              <a:gd name="connsiteX9" fmla="*/ 23862 w 5267080"/>
              <a:gd name="connsiteY9" fmla="*/ 173352 h 64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7080" h="647821">
                <a:moveTo>
                  <a:pt x="23862" y="173352"/>
                </a:moveTo>
                <a:cubicBezTo>
                  <a:pt x="-71388" y="68577"/>
                  <a:pt x="142925" y="13808"/>
                  <a:pt x="238175" y="1902"/>
                </a:cubicBezTo>
                <a:cubicBezTo>
                  <a:pt x="333425" y="-10004"/>
                  <a:pt x="290562" y="35240"/>
                  <a:pt x="595362" y="101915"/>
                </a:cubicBezTo>
                <a:cubicBezTo>
                  <a:pt x="900162" y="168590"/>
                  <a:pt x="1683594" y="404333"/>
                  <a:pt x="2066975" y="401952"/>
                </a:cubicBezTo>
                <a:cubicBezTo>
                  <a:pt x="2450356" y="399571"/>
                  <a:pt x="2559894" y="132871"/>
                  <a:pt x="2895650" y="87627"/>
                </a:cubicBezTo>
                <a:cubicBezTo>
                  <a:pt x="3231406" y="42383"/>
                  <a:pt x="3717181" y="123346"/>
                  <a:pt x="4081512" y="130490"/>
                </a:cubicBezTo>
                <a:cubicBezTo>
                  <a:pt x="4445843" y="137634"/>
                  <a:pt x="4957812" y="66196"/>
                  <a:pt x="5081637" y="130490"/>
                </a:cubicBezTo>
                <a:cubicBezTo>
                  <a:pt x="5205462" y="194784"/>
                  <a:pt x="5536456" y="432908"/>
                  <a:pt x="4824462" y="516252"/>
                </a:cubicBezTo>
                <a:cubicBezTo>
                  <a:pt x="4112468" y="599596"/>
                  <a:pt x="1616919" y="685321"/>
                  <a:pt x="809675" y="630552"/>
                </a:cubicBezTo>
                <a:cubicBezTo>
                  <a:pt x="2431" y="575783"/>
                  <a:pt x="119112" y="278127"/>
                  <a:pt x="23862" y="1733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0997C92-99C3-614B-B90B-40F7F6206CC8}"/>
              </a:ext>
            </a:extLst>
          </p:cNvPr>
          <p:cNvSpPr/>
          <p:nvPr/>
        </p:nvSpPr>
        <p:spPr>
          <a:xfrm>
            <a:off x="2744858" y="2023564"/>
            <a:ext cx="1095044" cy="1735227"/>
          </a:xfrm>
          <a:custGeom>
            <a:avLst/>
            <a:gdLst>
              <a:gd name="connsiteX0" fmla="*/ 98355 w 1095044"/>
              <a:gd name="connsiteY0" fmla="*/ 76698 h 1735227"/>
              <a:gd name="connsiteX1" fmla="*/ 12630 w 1095044"/>
              <a:gd name="connsiteY1" fmla="*/ 933948 h 1735227"/>
              <a:gd name="connsiteX2" fmla="*/ 384105 w 1095044"/>
              <a:gd name="connsiteY2" fmla="*/ 1719760 h 1735227"/>
              <a:gd name="connsiteX3" fmla="*/ 898455 w 1095044"/>
              <a:gd name="connsiteY3" fmla="*/ 1362573 h 1735227"/>
              <a:gd name="connsiteX4" fmla="*/ 1055617 w 1095044"/>
              <a:gd name="connsiteY4" fmla="*/ 262435 h 1735227"/>
              <a:gd name="connsiteX5" fmla="*/ 212655 w 1095044"/>
              <a:gd name="connsiteY5" fmla="*/ 62410 h 1735227"/>
              <a:gd name="connsiteX6" fmla="*/ 98355 w 1095044"/>
              <a:gd name="connsiteY6" fmla="*/ 76698 h 173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044" h="1735227">
                <a:moveTo>
                  <a:pt x="98355" y="76698"/>
                </a:moveTo>
                <a:cubicBezTo>
                  <a:pt x="65018" y="221954"/>
                  <a:pt x="-34995" y="660104"/>
                  <a:pt x="12630" y="933948"/>
                </a:cubicBezTo>
                <a:cubicBezTo>
                  <a:pt x="60255" y="1207792"/>
                  <a:pt x="236468" y="1648323"/>
                  <a:pt x="384105" y="1719760"/>
                </a:cubicBezTo>
                <a:cubicBezTo>
                  <a:pt x="531742" y="1791197"/>
                  <a:pt x="786536" y="1605460"/>
                  <a:pt x="898455" y="1362573"/>
                </a:cubicBezTo>
                <a:cubicBezTo>
                  <a:pt x="1010374" y="1119686"/>
                  <a:pt x="1169917" y="479129"/>
                  <a:pt x="1055617" y="262435"/>
                </a:cubicBezTo>
                <a:cubicBezTo>
                  <a:pt x="941317" y="45741"/>
                  <a:pt x="212655" y="62410"/>
                  <a:pt x="212655" y="62410"/>
                </a:cubicBezTo>
                <a:cubicBezTo>
                  <a:pt x="57874" y="31454"/>
                  <a:pt x="131692" y="-68558"/>
                  <a:pt x="98355" y="766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F91BFA3-23C8-3846-A66A-5C586FC8EA8C}"/>
              </a:ext>
            </a:extLst>
          </p:cNvPr>
          <p:cNvSpPr/>
          <p:nvPr/>
        </p:nvSpPr>
        <p:spPr>
          <a:xfrm>
            <a:off x="8477143" y="1754734"/>
            <a:ext cx="2038640" cy="572647"/>
          </a:xfrm>
          <a:custGeom>
            <a:avLst/>
            <a:gdLst>
              <a:gd name="connsiteX0" fmla="*/ 281095 w 2038640"/>
              <a:gd name="connsiteY0" fmla="*/ 2629 h 572647"/>
              <a:gd name="connsiteX1" fmla="*/ 181082 w 2038640"/>
              <a:gd name="connsiteY1" fmla="*/ 559841 h 572647"/>
              <a:gd name="connsiteX2" fmla="*/ 2038457 w 2038640"/>
              <a:gd name="connsiteY2" fmla="*/ 359816 h 572647"/>
              <a:gd name="connsiteX3" fmla="*/ 281095 w 2038640"/>
              <a:gd name="connsiteY3" fmla="*/ 2629 h 57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8640" h="572647">
                <a:moveTo>
                  <a:pt x="281095" y="2629"/>
                </a:moveTo>
                <a:cubicBezTo>
                  <a:pt x="-28468" y="35967"/>
                  <a:pt x="-111812" y="500310"/>
                  <a:pt x="181082" y="559841"/>
                </a:cubicBezTo>
                <a:cubicBezTo>
                  <a:pt x="473976" y="619372"/>
                  <a:pt x="2019407" y="457447"/>
                  <a:pt x="2038457" y="359816"/>
                </a:cubicBezTo>
                <a:cubicBezTo>
                  <a:pt x="2057507" y="262185"/>
                  <a:pt x="590658" y="-30709"/>
                  <a:pt x="281095" y="26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92469-FE41-9843-876D-FEF20DC054DB}"/>
              </a:ext>
            </a:extLst>
          </p:cNvPr>
          <p:cNvSpPr txBox="1"/>
          <p:nvPr/>
        </p:nvSpPr>
        <p:spPr>
          <a:xfrm>
            <a:off x="6774219" y="4377425"/>
            <a:ext cx="17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Glyphosate?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A778B-B782-224E-8FE9-E0BAAD7ED511}"/>
              </a:ext>
            </a:extLst>
          </p:cNvPr>
          <p:cNvSpPr txBox="1"/>
          <p:nvPr/>
        </p:nvSpPr>
        <p:spPr>
          <a:xfrm>
            <a:off x="2496232" y="2226905"/>
            <a:ext cx="17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Glyphosate?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FBD84-0A06-2641-B374-A73DEEC7BFB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641700" y="3613577"/>
            <a:ext cx="0" cy="7638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516636-464E-C94F-9AE6-9C1589C4BF12}"/>
              </a:ext>
            </a:extLst>
          </p:cNvPr>
          <p:cNvCxnSpPr/>
          <p:nvPr/>
        </p:nvCxnSpPr>
        <p:spPr>
          <a:xfrm flipH="1" flipV="1">
            <a:off x="3286790" y="2779802"/>
            <a:ext cx="1" cy="7638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F56474-B5E4-F945-8A37-CEC1511F3C71}"/>
              </a:ext>
            </a:extLst>
          </p:cNvPr>
          <p:cNvCxnSpPr/>
          <p:nvPr/>
        </p:nvCxnSpPr>
        <p:spPr>
          <a:xfrm>
            <a:off x="7423818" y="3613577"/>
            <a:ext cx="4000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18B68D-2C56-5445-9D97-525D24646F84}"/>
              </a:ext>
            </a:extLst>
          </p:cNvPr>
          <p:cNvCxnSpPr/>
          <p:nvPr/>
        </p:nvCxnSpPr>
        <p:spPr>
          <a:xfrm>
            <a:off x="3081331" y="3553170"/>
            <a:ext cx="4000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3367B9-5E73-0341-947C-4503E49F9C6B}"/>
              </a:ext>
            </a:extLst>
          </p:cNvPr>
          <p:cNvSpPr txBox="1">
            <a:spLocks/>
          </p:cNvSpPr>
          <p:nvPr/>
        </p:nvSpPr>
        <p:spPr>
          <a:xfrm>
            <a:off x="384643" y="5020646"/>
            <a:ext cx="10182225" cy="106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Both PAPS synthetase and the class of sulfotransferases have highly conserved glycine residues at sites that bind phosphate</a:t>
            </a:r>
          </a:p>
        </p:txBody>
      </p:sp>
    </p:spTree>
    <p:extLst>
      <p:ext uri="{BB962C8B-B14F-4D97-AF65-F5344CB8AC3E}">
        <p14:creationId xmlns:p14="http://schemas.microsoft.com/office/powerpoint/2010/main" val="488178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2375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GxxGxxK</a:t>
            </a:r>
            <a:r>
              <a:rPr lang="en-US" b="1" dirty="0"/>
              <a:t> Motif in </a:t>
            </a:r>
            <a:r>
              <a:rPr lang="en-US" b="1" dirty="0" err="1"/>
              <a:t>Sulfotransferases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4" name="Content Placeholder 3" descr="sulfotransferase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75" r="-77975"/>
          <a:stretch>
            <a:fillRect/>
          </a:stretch>
        </p:blipFill>
        <p:spPr>
          <a:xfrm>
            <a:off x="3406267" y="1172257"/>
            <a:ext cx="12392288" cy="511146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1339" y="1104432"/>
            <a:ext cx="7306555" cy="5077357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Sulfotransferases are crucial to attach sulfate ions to multiple bioactive molecules</a:t>
            </a:r>
          </a:p>
          <a:p>
            <a:r>
              <a:rPr lang="en-US" b="1" dirty="0"/>
              <a:t>Steroids</a:t>
            </a:r>
            <a:r>
              <a:rPr lang="en-US" dirty="0"/>
              <a:t> (cholesterol, estrogen, testosterone, vitamin D, ...)</a:t>
            </a:r>
          </a:p>
          <a:p>
            <a:r>
              <a:rPr lang="en-US" b="1" dirty="0" err="1"/>
              <a:t>Glycosaminoglycans</a:t>
            </a:r>
            <a:r>
              <a:rPr lang="en-US" dirty="0"/>
              <a:t>  (chondroitin sulfate, </a:t>
            </a:r>
            <a:r>
              <a:rPr lang="en-US" dirty="0" err="1"/>
              <a:t>heparan</a:t>
            </a:r>
            <a:r>
              <a:rPr lang="en-US" dirty="0"/>
              <a:t> sulfate, ...)</a:t>
            </a:r>
          </a:p>
          <a:p>
            <a:r>
              <a:rPr lang="en-US" b="1" dirty="0"/>
              <a:t>Polyphenols, aromatics </a:t>
            </a:r>
            <a:r>
              <a:rPr lang="en-US" dirty="0"/>
              <a:t>(</a:t>
            </a:r>
            <a:r>
              <a:rPr lang="en-US" dirty="0" err="1"/>
              <a:t>curcumin</a:t>
            </a:r>
            <a:r>
              <a:rPr lang="en-US" dirty="0"/>
              <a:t>, resveratrol, tryptophan, ...)</a:t>
            </a:r>
          </a:p>
          <a:p>
            <a:r>
              <a:rPr lang="en-US" b="1" dirty="0"/>
              <a:t>Neurotransmitters</a:t>
            </a:r>
            <a:r>
              <a:rPr lang="en-US" dirty="0"/>
              <a:t> (dopamine, serotonin, melatonin, ...)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9451" y="6355155"/>
            <a:ext cx="869680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667" dirty="0">
                <a:solidFill>
                  <a:srgbClr val="FF0000"/>
                </a:solidFill>
              </a:rPr>
              <a:t>*</a:t>
            </a:r>
            <a:r>
              <a:rPr lang="nb-NO" sz="2667" dirty="0"/>
              <a:t>H Chiba et al. </a:t>
            </a:r>
            <a:r>
              <a:rPr lang="nb-NO" sz="2667" dirty="0" err="1"/>
              <a:t>Proc</a:t>
            </a:r>
            <a:r>
              <a:rPr lang="nb-NO" sz="2667" dirty="0"/>
              <a:t>. </a:t>
            </a:r>
            <a:r>
              <a:rPr lang="nb-NO" sz="2667" dirty="0" err="1"/>
              <a:t>Natl</a:t>
            </a:r>
            <a:r>
              <a:rPr lang="nb-NO" sz="2667" dirty="0"/>
              <a:t>. </a:t>
            </a:r>
            <a:r>
              <a:rPr lang="nb-NO" sz="2667" dirty="0" err="1"/>
              <a:t>Acad</a:t>
            </a:r>
            <a:r>
              <a:rPr lang="nb-NO" sz="2667" dirty="0"/>
              <a:t>. </a:t>
            </a:r>
            <a:r>
              <a:rPr lang="nb-NO" sz="2667" dirty="0" err="1"/>
              <a:t>Sci</a:t>
            </a:r>
            <a:r>
              <a:rPr lang="nb-NO" sz="2667" dirty="0"/>
              <a:t>. USA 1995; 92:8176-8179.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823472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" y="270171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“</a:t>
            </a:r>
            <a:r>
              <a:rPr lang="en-US" sz="4000" b="1" dirty="0" err="1"/>
              <a:t>Sulfation</a:t>
            </a:r>
            <a:r>
              <a:rPr lang="en-US" sz="4000" b="1" dirty="0"/>
              <a:t> deficit in `low-functioning’ autistic children: a pilot study”</a:t>
            </a:r>
            <a:r>
              <a:rPr lang="en-US" sz="40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36" y="1813593"/>
            <a:ext cx="6428875" cy="4351338"/>
          </a:xfrm>
        </p:spPr>
        <p:txBody>
          <a:bodyPr/>
          <a:lstStyle/>
          <a:p>
            <a:r>
              <a:rPr lang="en-US" dirty="0"/>
              <a:t>Specifically looked at ability to metabolize acetaminophen</a:t>
            </a:r>
          </a:p>
          <a:p>
            <a:r>
              <a:rPr lang="en-US" dirty="0"/>
              <a:t>Found highly statistically significant result:</a:t>
            </a:r>
          </a:p>
          <a:p>
            <a:pPr lvl="1"/>
            <a:r>
              <a:rPr lang="en-US" dirty="0"/>
              <a:t>Autistic kids were unable to conjugate acetaminophen with </a:t>
            </a:r>
            <a:r>
              <a:rPr lang="en-US" i="1" dirty="0">
                <a:solidFill>
                  <a:srgbClr val="FF0000"/>
                </a:solidFill>
              </a:rPr>
              <a:t>sulfate</a:t>
            </a:r>
            <a:r>
              <a:rPr lang="en-US" dirty="0">
                <a:solidFill>
                  <a:srgbClr val="FF0000"/>
                </a:solidFill>
              </a:rPr>
              <a:t>!</a:t>
            </a:r>
            <a:r>
              <a:rPr lang="en-US" dirty="0"/>
              <a:t> (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hr-HR" dirty="0"/>
              <a:t>&lt; .00002)</a:t>
            </a:r>
            <a:r>
              <a:rPr lang="en-US" dirty="0"/>
              <a:t> </a:t>
            </a:r>
          </a:p>
          <a:p>
            <a:r>
              <a:rPr lang="en-US" dirty="0"/>
              <a:t>Glyphosate disrupts multiple enzymes involved in </a:t>
            </a:r>
            <a:r>
              <a:rPr lang="en-US" dirty="0" err="1"/>
              <a:t>sulfation</a:t>
            </a:r>
            <a:r>
              <a:rPr lang="en-US" dirty="0"/>
              <a:t> pathway in E coli</a:t>
            </a:r>
            <a:r>
              <a:rPr lang="en-US" dirty="0">
                <a:solidFill>
                  <a:srgbClr val="FF0000"/>
                </a:solidFill>
              </a:rPr>
              <a:t>**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8962" y="5833916"/>
            <a:ext cx="6256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dirty="0">
                <a:solidFill>
                  <a:srgbClr val="FF0000"/>
                </a:solidFill>
              </a:rPr>
              <a:t>*</a:t>
            </a:r>
            <a:r>
              <a:rPr lang="it-IT" sz="2000" dirty="0"/>
              <a:t>AA </a:t>
            </a:r>
            <a:r>
              <a:rPr lang="it-IT" sz="2000" dirty="0" err="1"/>
              <a:t>Pirrone</a:t>
            </a:r>
            <a:r>
              <a:rPr lang="it-IT" sz="2000" dirty="0"/>
              <a:t> et al., </a:t>
            </a:r>
            <a:r>
              <a:rPr lang="it-IT" sz="2000" dirty="0" err="1"/>
              <a:t>Biol</a:t>
            </a:r>
            <a:r>
              <a:rPr lang="it-IT" sz="2000" dirty="0"/>
              <a:t> </a:t>
            </a:r>
            <a:r>
              <a:rPr lang="it-IT" sz="2000" dirty="0" err="1"/>
              <a:t>Psychiatry</a:t>
            </a:r>
            <a:r>
              <a:rPr lang="it-IT" sz="2000" dirty="0"/>
              <a:t>. 1999 </a:t>
            </a:r>
            <a:r>
              <a:rPr lang="it-IT" sz="2000" dirty="0" err="1"/>
              <a:t>Aug</a:t>
            </a:r>
            <a:r>
              <a:rPr lang="it-IT" sz="2000" dirty="0"/>
              <a:t> 1;46(3):420-4.</a:t>
            </a:r>
          </a:p>
          <a:p>
            <a:pPr algn="r"/>
            <a:r>
              <a:rPr lang="nb-NO" sz="2000" dirty="0">
                <a:solidFill>
                  <a:srgbClr val="FF0000"/>
                </a:solidFill>
              </a:rPr>
              <a:t>**</a:t>
            </a:r>
            <a:r>
              <a:rPr lang="nb-NO" sz="2000" dirty="0"/>
              <a:t>W. Lu et al., Mol. </a:t>
            </a:r>
            <a:r>
              <a:rPr lang="nb-NO" sz="2000" dirty="0" err="1"/>
              <a:t>BioSyst</a:t>
            </a:r>
            <a:r>
              <a:rPr lang="nb-NO" sz="2000" dirty="0"/>
              <a:t>., 2013, 9, 522-530.</a:t>
            </a:r>
            <a:endParaRPr lang="en-US" sz="2000" dirty="0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E60ADA1-FA93-DB4C-94AA-D9FC5B77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811" y="1077343"/>
            <a:ext cx="2646947" cy="2646947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id="{8D52683D-348A-7944-A1D3-869AA4AF3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74" y="3706060"/>
            <a:ext cx="4040012" cy="16810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F2ECE-57D6-1C4D-ABE2-3534C74FD976}"/>
              </a:ext>
            </a:extLst>
          </p:cNvPr>
          <p:cNvSpPr txBox="1"/>
          <p:nvPr/>
        </p:nvSpPr>
        <p:spPr>
          <a:xfrm>
            <a:off x="8787498" y="5148862"/>
            <a:ext cx="3047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acetaminophen sulfate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8461AE0-0BC7-BC42-ADE3-8A40268D4998}"/>
              </a:ext>
            </a:extLst>
          </p:cNvPr>
          <p:cNvSpPr/>
          <p:nvPr/>
        </p:nvSpPr>
        <p:spPr>
          <a:xfrm>
            <a:off x="9502529" y="3387434"/>
            <a:ext cx="1822201" cy="1709049"/>
          </a:xfrm>
          <a:custGeom>
            <a:avLst/>
            <a:gdLst>
              <a:gd name="connsiteX0" fmla="*/ 127246 w 1822201"/>
              <a:gd name="connsiteY0" fmla="*/ 155866 h 1709049"/>
              <a:gd name="connsiteX1" fmla="*/ 1327396 w 1822201"/>
              <a:gd name="connsiteY1" fmla="*/ 98716 h 1709049"/>
              <a:gd name="connsiteX2" fmla="*/ 1813171 w 1822201"/>
              <a:gd name="connsiteY2" fmla="*/ 1313154 h 1709049"/>
              <a:gd name="connsiteX3" fmla="*/ 955921 w 1822201"/>
              <a:gd name="connsiteY3" fmla="*/ 1541754 h 1709049"/>
              <a:gd name="connsiteX4" fmla="*/ 141534 w 1822201"/>
              <a:gd name="connsiteY4" fmla="*/ 1670341 h 1709049"/>
              <a:gd name="connsiteX5" fmla="*/ 41521 w 1822201"/>
              <a:gd name="connsiteY5" fmla="*/ 827379 h 1709049"/>
              <a:gd name="connsiteX6" fmla="*/ 127246 w 1822201"/>
              <a:gd name="connsiteY6" fmla="*/ 155866 h 170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201" h="1709049">
                <a:moveTo>
                  <a:pt x="127246" y="155866"/>
                </a:moveTo>
                <a:cubicBezTo>
                  <a:pt x="341558" y="34422"/>
                  <a:pt x="1046409" y="-94165"/>
                  <a:pt x="1327396" y="98716"/>
                </a:cubicBezTo>
                <a:cubicBezTo>
                  <a:pt x="1608383" y="291597"/>
                  <a:pt x="1875083" y="1072648"/>
                  <a:pt x="1813171" y="1313154"/>
                </a:cubicBezTo>
                <a:cubicBezTo>
                  <a:pt x="1751259" y="1553660"/>
                  <a:pt x="1234527" y="1482223"/>
                  <a:pt x="955921" y="1541754"/>
                </a:cubicBezTo>
                <a:cubicBezTo>
                  <a:pt x="677315" y="1601285"/>
                  <a:pt x="293934" y="1789404"/>
                  <a:pt x="141534" y="1670341"/>
                </a:cubicBezTo>
                <a:cubicBezTo>
                  <a:pt x="-10866" y="1551278"/>
                  <a:pt x="51046" y="1079791"/>
                  <a:pt x="41521" y="827379"/>
                </a:cubicBezTo>
                <a:cubicBezTo>
                  <a:pt x="31996" y="574967"/>
                  <a:pt x="-87066" y="277310"/>
                  <a:pt x="127246" y="15586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42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44B5-95E8-AE43-A77E-33C4C3E8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81" y="289316"/>
            <a:ext cx="10700657" cy="15363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“Thimerosal Exposure and the Role of </a:t>
            </a:r>
            <a:r>
              <a:rPr lang="en-US" b="1" dirty="0" err="1"/>
              <a:t>Sulfation</a:t>
            </a:r>
            <a:r>
              <a:rPr lang="en-US" b="1" dirty="0"/>
              <a:t> Chemistry and Thiol Availability in Autism”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A0DF2-0334-0840-8944-4520AD20F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66" y="1825625"/>
            <a:ext cx="6852062" cy="396635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"The purpose of the present critical review is to provide mechanistic insight regarding how limited thiol </a:t>
            </a:r>
            <a:r>
              <a:rPr lang="en-US" i="1" dirty="0"/>
              <a:t>[organosulfur compound] </a:t>
            </a:r>
            <a:r>
              <a:rPr lang="en-US" dirty="0"/>
              <a:t>availability, </a:t>
            </a:r>
            <a:r>
              <a:rPr lang="en-US" i="1" dirty="0">
                <a:solidFill>
                  <a:srgbClr val="FF0000"/>
                </a:solidFill>
              </a:rPr>
              <a:t>abnormal </a:t>
            </a:r>
            <a:r>
              <a:rPr lang="en-US" i="1" dirty="0" err="1">
                <a:solidFill>
                  <a:srgbClr val="FF0000"/>
                </a:solidFill>
              </a:rPr>
              <a:t>sulfation</a:t>
            </a:r>
            <a:r>
              <a:rPr lang="en-US" i="1" dirty="0">
                <a:solidFill>
                  <a:srgbClr val="FF0000"/>
                </a:solidFill>
              </a:rPr>
              <a:t> chemistry</a:t>
            </a:r>
            <a:r>
              <a:rPr lang="en-US" dirty="0"/>
              <a:t>, and decreased GSH </a:t>
            </a:r>
            <a:r>
              <a:rPr lang="en-US" i="1" dirty="0"/>
              <a:t>[glutathione] </a:t>
            </a:r>
            <a:r>
              <a:rPr lang="en-US" dirty="0"/>
              <a:t>reserve capacity in children with an ASD could make them more susceptible to the toxic effects of TM </a:t>
            </a:r>
            <a:r>
              <a:rPr lang="en-US" i="1" dirty="0"/>
              <a:t>[Thimerosal] </a:t>
            </a:r>
            <a:r>
              <a:rPr lang="en-US" dirty="0"/>
              <a:t>routinely administered as part of mandated childhood immunization schedules."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176DABC-0ACC-1D48-B49E-A0BC0A1CF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828" y="2093800"/>
            <a:ext cx="4406724" cy="2938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3FDD1-A2CA-0B4C-808C-CC88B701383E}"/>
              </a:ext>
            </a:extLst>
          </p:cNvPr>
          <p:cNvSpPr txBox="1"/>
          <p:nvPr/>
        </p:nvSpPr>
        <p:spPr>
          <a:xfrm>
            <a:off x="1831786" y="6096867"/>
            <a:ext cx="10221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/>
              <a:t>JK Kern et al. Int. J. Environ. Res. Public Health 2013, 10, 3771-3800.</a:t>
            </a:r>
          </a:p>
        </p:txBody>
      </p:sp>
    </p:spTree>
    <p:extLst>
      <p:ext uri="{BB962C8B-B14F-4D97-AF65-F5344CB8AC3E}">
        <p14:creationId xmlns:p14="http://schemas.microsoft.com/office/powerpoint/2010/main" val="1221291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9274" y="1807321"/>
            <a:ext cx="9403080" cy="1138773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Sulfate and the Brain</a:t>
            </a:r>
          </a:p>
        </p:txBody>
      </p:sp>
    </p:spTree>
    <p:extLst>
      <p:ext uri="{BB962C8B-B14F-4D97-AF65-F5344CB8AC3E}">
        <p14:creationId xmlns:p14="http://schemas.microsoft.com/office/powerpoint/2010/main" val="305653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75FC-59B6-294E-AC51-4A892DCC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3" y="237001"/>
            <a:ext cx="10515600" cy="1325563"/>
          </a:xfrm>
        </p:spPr>
        <p:txBody>
          <a:bodyPr/>
          <a:lstStyle/>
          <a:p>
            <a:r>
              <a:rPr lang="en-US" b="1" dirty="0"/>
              <a:t>"The role of heparan sulfate deficiency in autistic phenotype”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E53-3F7D-D84E-8DAD-A8F332BF0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63" y="2046932"/>
            <a:ext cx="7313284" cy="4351338"/>
          </a:xfrm>
        </p:spPr>
        <p:txBody>
          <a:bodyPr/>
          <a:lstStyle/>
          <a:p>
            <a:r>
              <a:rPr lang="en-US" dirty="0" err="1"/>
              <a:t>Austistic</a:t>
            </a:r>
            <a:r>
              <a:rPr lang="en-US" dirty="0"/>
              <a:t> brains are structurally abnormal: too many dendritic spines and too few long-distance connections</a:t>
            </a:r>
          </a:p>
          <a:p>
            <a:r>
              <a:rPr lang="en-US" dirty="0"/>
              <a:t>Heparan sulfate plays a crucial role in neurodevelopment, regulating axonal guidance and dendritic spine formation</a:t>
            </a:r>
          </a:p>
          <a:p>
            <a:r>
              <a:rPr lang="en-US" dirty="0"/>
              <a:t>Heparan sulfate deficiency results in excess spine 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0D4DC-CC4E-AF41-82E9-804621F571F1}"/>
              </a:ext>
            </a:extLst>
          </p:cNvPr>
          <p:cNvSpPr txBox="1"/>
          <p:nvPr/>
        </p:nvSpPr>
        <p:spPr>
          <a:xfrm>
            <a:off x="4410325" y="6167438"/>
            <a:ext cx="731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Christine Pérez et al., Neural Development 2016; 11: 11.</a:t>
            </a:r>
          </a:p>
        </p:txBody>
      </p:sp>
      <p:pic>
        <p:nvPicPr>
          <p:cNvPr id="5" name="Picture 4" descr="dendritic_spines.jpg">
            <a:extLst>
              <a:ext uri="{FF2B5EF4-FFF2-40B4-BE49-F238E27FC236}">
                <a16:creationId xmlns:a16="http://schemas.microsoft.com/office/drawing/2014/main" id="{454B307F-2491-0146-8240-7A4D7C54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6" y="2194696"/>
            <a:ext cx="4054231" cy="3177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B17DD-CD54-0946-ACB8-8D842986F5BB}"/>
              </a:ext>
            </a:extLst>
          </p:cNvPr>
          <p:cNvSpPr txBox="1"/>
          <p:nvPr/>
        </p:nvSpPr>
        <p:spPr>
          <a:xfrm>
            <a:off x="9496567" y="5182628"/>
            <a:ext cx="2803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long-distance connection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3B0E0F-7E76-9349-89ED-B7772D769A65}"/>
              </a:ext>
            </a:extLst>
          </p:cNvPr>
          <p:cNvCxnSpPr>
            <a:cxnSpLocks/>
          </p:cNvCxnSpPr>
          <p:nvPr/>
        </p:nvCxnSpPr>
        <p:spPr>
          <a:xfrm flipH="1" flipV="1">
            <a:off x="10768262" y="4930816"/>
            <a:ext cx="146665" cy="308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62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D59BB-6FCE-0246-B0B5-7E560256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27" y="223592"/>
            <a:ext cx="10515600" cy="2111375"/>
          </a:xfrm>
        </p:spPr>
        <p:txBody>
          <a:bodyPr>
            <a:noAutofit/>
          </a:bodyPr>
          <a:lstStyle/>
          <a:p>
            <a:r>
              <a:rPr lang="en-US" sz="4000" b="1" dirty="0"/>
              <a:t>“Decreased phenol sulfotransferase activities </a:t>
            </a:r>
            <a:br>
              <a:rPr lang="en-US" sz="4000" b="1" dirty="0"/>
            </a:br>
            <a:r>
              <a:rPr lang="en-US" sz="4000" b="1" dirty="0"/>
              <a:t>associated with hyperserotonemia in autism </a:t>
            </a:r>
            <a:br>
              <a:rPr lang="en-US" sz="4000" b="1" dirty="0"/>
            </a:br>
            <a:r>
              <a:rPr lang="en-US" sz="4000" b="1" dirty="0"/>
              <a:t>spectrum disorders”</a:t>
            </a:r>
            <a:r>
              <a:rPr lang="en-US" sz="4000" b="1" dirty="0">
                <a:solidFill>
                  <a:srgbClr val="FF0000"/>
                </a:solidFill>
              </a:rPr>
              <a:t>*</a:t>
            </a:r>
            <a:r>
              <a:rPr lang="en-US" sz="4000" b="1" dirty="0"/>
              <a:t> 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9D63DD58-7DE9-EB4E-AF46-E42A53BB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339" y="1885284"/>
            <a:ext cx="11008166" cy="5072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EBE566-80C6-4441-A00B-B4D0371E942A}"/>
              </a:ext>
            </a:extLst>
          </p:cNvPr>
          <p:cNvSpPr txBox="1"/>
          <p:nvPr/>
        </p:nvSpPr>
        <p:spPr>
          <a:xfrm>
            <a:off x="5823829" y="1469785"/>
            <a:ext cx="388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Pagan et al. Translational Psychiatry </a:t>
            </a:r>
            <a:r>
              <a:rPr lang="en-US" sz="2400" dirty="0">
                <a:solidFill>
                  <a:srgbClr val="FF0000"/>
                </a:solidFill>
              </a:rPr>
              <a:t>2021</a:t>
            </a:r>
            <a:r>
              <a:rPr lang="en-US" sz="2400" dirty="0"/>
              <a:t>; 11:23.</a:t>
            </a:r>
          </a:p>
        </p:txBody>
      </p:sp>
    </p:spTree>
    <p:extLst>
      <p:ext uri="{BB962C8B-B14F-4D97-AF65-F5344CB8AC3E}">
        <p14:creationId xmlns:p14="http://schemas.microsoft.com/office/powerpoint/2010/main" val="2639738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1275"/>
            <a:ext cx="10720137" cy="1712280"/>
          </a:xfrm>
        </p:spPr>
        <p:txBody>
          <a:bodyPr>
            <a:noAutofit/>
          </a:bodyPr>
          <a:lstStyle/>
          <a:p>
            <a:r>
              <a:rPr lang="en-US" sz="3600" b="1" dirty="0"/>
              <a:t>The third ventricle is depleted in </a:t>
            </a:r>
            <a:r>
              <a:rPr lang="en-US" sz="3600" b="1" dirty="0" err="1"/>
              <a:t>heparan</a:t>
            </a:r>
            <a:r>
              <a:rPr lang="en-US" sz="3600" b="1" dirty="0"/>
              <a:t> sulfate in association with autism in both humans and mice</a:t>
            </a:r>
            <a:r>
              <a:rPr lang="en-US" sz="3600" b="1" dirty="0">
                <a:solidFill>
                  <a:srgbClr val="FF0000"/>
                </a:solidFill>
              </a:rPr>
              <a:t>*</a:t>
            </a:r>
            <a:r>
              <a:rPr lang="en-US" sz="3600" b="1" baseline="30000" dirty="0">
                <a:solidFill>
                  <a:srgbClr val="FF0000"/>
                </a:solidFill>
              </a:rPr>
              <a:t>,</a:t>
            </a:r>
            <a:r>
              <a:rPr lang="en-US" sz="3600" b="1" dirty="0">
                <a:solidFill>
                  <a:srgbClr val="FF0000"/>
                </a:solidFill>
              </a:rPr>
              <a:t>**</a:t>
            </a:r>
          </a:p>
        </p:txBody>
      </p:sp>
      <p:pic>
        <p:nvPicPr>
          <p:cNvPr id="4" name="Content Placeholder 3" descr="third_ventricl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6" b="-3066"/>
          <a:stretch>
            <a:fillRect/>
          </a:stretch>
        </p:blipFill>
        <p:spPr>
          <a:xfrm>
            <a:off x="56233" y="1414952"/>
            <a:ext cx="9669657" cy="5317939"/>
          </a:xfrm>
        </p:spPr>
      </p:pic>
      <p:sp>
        <p:nvSpPr>
          <p:cNvPr id="6" name="TextBox 5"/>
          <p:cNvSpPr txBox="1"/>
          <p:nvPr/>
        </p:nvSpPr>
        <p:spPr>
          <a:xfrm>
            <a:off x="4891305" y="4137525"/>
            <a:ext cx="2186282" cy="707886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Heparan</a:t>
            </a:r>
            <a:r>
              <a:rPr lang="en-US" sz="2000" dirty="0"/>
              <a:t> sulfate depleted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269005" y="4302624"/>
            <a:ext cx="622301" cy="228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94988D-F7EA-6B4F-9CF7-30CFCC2E29D8}"/>
              </a:ext>
            </a:extLst>
          </p:cNvPr>
          <p:cNvSpPr txBox="1"/>
          <p:nvPr/>
        </p:nvSpPr>
        <p:spPr>
          <a:xfrm>
            <a:off x="5031236" y="6123640"/>
            <a:ext cx="1638300" cy="400110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Pineal Gland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39BFF3-8051-9643-9D63-D889AD001B4C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4510536" y="6017121"/>
            <a:ext cx="520700" cy="30657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C30541F-D180-1344-AE3E-6FA5A664C4E6}"/>
              </a:ext>
            </a:extLst>
          </p:cNvPr>
          <p:cNvSpPr/>
          <p:nvPr/>
        </p:nvSpPr>
        <p:spPr>
          <a:xfrm>
            <a:off x="4144487" y="5652351"/>
            <a:ext cx="425424" cy="43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F0A60-35D7-DA4B-A6AD-A68F72725896}"/>
              </a:ext>
            </a:extLst>
          </p:cNvPr>
          <p:cNvSpPr txBox="1"/>
          <p:nvPr/>
        </p:nvSpPr>
        <p:spPr>
          <a:xfrm>
            <a:off x="7651838" y="1337154"/>
            <a:ext cx="4148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B.L. Pearson et al., </a:t>
            </a:r>
            <a:r>
              <a:rPr lang="fr-FR" sz="2400" dirty="0" err="1"/>
              <a:t>Behav</a:t>
            </a:r>
            <a:r>
              <a:rPr lang="fr-FR" sz="2400" dirty="0"/>
              <a:t> </a:t>
            </a:r>
            <a:r>
              <a:rPr lang="fr-FR" sz="2400" dirty="0" err="1"/>
              <a:t>Brain</a:t>
            </a:r>
            <a:r>
              <a:rPr lang="fr-FR" sz="2400" dirty="0"/>
              <a:t> </a:t>
            </a:r>
            <a:r>
              <a:rPr lang="fr-FR" sz="2400" dirty="0" err="1"/>
              <a:t>Res</a:t>
            </a:r>
            <a:r>
              <a:rPr lang="fr-FR" sz="2400" dirty="0"/>
              <a:t>. 2013 </a:t>
            </a:r>
            <a:r>
              <a:rPr lang="fr-FR" sz="2400" dirty="0" err="1"/>
              <a:t>Apr</a:t>
            </a:r>
            <a:r>
              <a:rPr lang="fr-FR" sz="2400" dirty="0"/>
              <a:t> 15;243:138-45. </a:t>
            </a:r>
          </a:p>
          <a:p>
            <a:pPr algn="r"/>
            <a:r>
              <a:rPr lang="fr-FR" sz="2400" dirty="0">
                <a:solidFill>
                  <a:srgbClr val="FF0000"/>
                </a:solidFill>
              </a:rPr>
              <a:t>**</a:t>
            </a:r>
            <a:r>
              <a:rPr lang="fr-FR" sz="2400" dirty="0"/>
              <a:t>F Mercie et al., </a:t>
            </a:r>
            <a:r>
              <a:rPr lang="fr-FR" sz="2400" dirty="0" err="1"/>
              <a:t>Neurosci</a:t>
            </a:r>
            <a:r>
              <a:rPr lang="fr-FR" sz="2400" dirty="0"/>
              <a:t> </a:t>
            </a:r>
            <a:r>
              <a:rPr lang="fr-FR" sz="2400" dirty="0" err="1"/>
              <a:t>Lett</a:t>
            </a:r>
            <a:r>
              <a:rPr lang="fr-FR" sz="2400" dirty="0"/>
              <a:t> 506, 2012, 208-213.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05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92" y="-118534"/>
            <a:ext cx="12095704" cy="2319867"/>
          </a:xfrm>
        </p:spPr>
        <p:txBody>
          <a:bodyPr>
            <a:noAutofit/>
          </a:bodyPr>
          <a:lstStyle/>
          <a:p>
            <a:r>
              <a:rPr lang="en-US" sz="3733" b="1" dirty="0"/>
              <a:t>“</a:t>
            </a:r>
            <a:r>
              <a:rPr lang="en-US" sz="3733" b="1" dirty="0" err="1"/>
              <a:t>Heparan</a:t>
            </a:r>
            <a:r>
              <a:rPr lang="en-US" sz="3733" b="1" dirty="0"/>
              <a:t> sulfate deficiency in autistic postmortem brain tissue from the </a:t>
            </a:r>
            <a:r>
              <a:rPr lang="en-US" sz="3733" b="1" dirty="0" err="1"/>
              <a:t>subventricular</a:t>
            </a:r>
            <a:r>
              <a:rPr lang="en-US" sz="3733" b="1" dirty="0"/>
              <a:t> zone of the lateral ventricles”</a:t>
            </a:r>
            <a:r>
              <a:rPr lang="en-US" sz="3733" b="1" dirty="0">
                <a:solidFill>
                  <a:srgbClr val="FF0000"/>
                </a:solidFill>
              </a:rPr>
              <a:t>*</a:t>
            </a:r>
            <a:br>
              <a:rPr lang="en-US" sz="3733" b="1" dirty="0"/>
            </a:br>
            <a:endParaRPr lang="en-US" sz="3733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735" y="5982990"/>
            <a:ext cx="8287265" cy="49953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BL Pearson et al., </a:t>
            </a:r>
            <a:r>
              <a:rPr lang="en-US" dirty="0" err="1"/>
              <a:t>Behav</a:t>
            </a:r>
            <a:r>
              <a:rPr lang="en-US" dirty="0"/>
              <a:t> Brain Res. 2013;243:138-45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719" y="1552306"/>
            <a:ext cx="1117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“Aberrant extracellular matrix glycosaminoglycan function localized to the subventricular zone of the </a:t>
            </a:r>
            <a:r>
              <a:rPr lang="en-US" sz="3200" i="1" dirty="0">
                <a:solidFill>
                  <a:srgbClr val="FF0000"/>
                </a:solidFill>
              </a:rPr>
              <a:t>lateral ventricles </a:t>
            </a:r>
            <a:r>
              <a:rPr lang="en-US" sz="3200" dirty="0"/>
              <a:t>may be a biomarker for autism, and potentially involved in the etiology of the disorder.”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4922" y="3872173"/>
            <a:ext cx="10193594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New neurons develop from stem cells in this zone                      through the action of “</a:t>
            </a:r>
            <a:r>
              <a:rPr lang="en-US" sz="3200" dirty="0" err="1"/>
              <a:t>fractones</a:t>
            </a:r>
            <a:r>
              <a:rPr lang="en-US" sz="3200" dirty="0"/>
              <a:t>” composed of                           heparan sulfate proteoglycans</a:t>
            </a:r>
            <a:r>
              <a:rPr lang="en-US" sz="3200" dirty="0">
                <a:solidFill>
                  <a:srgbClr val="FF0000"/>
                </a:solidFill>
              </a:rPr>
              <a:t>**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0262" y="6334780"/>
            <a:ext cx="912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**</a:t>
            </a:r>
            <a:r>
              <a:rPr lang="en-US" sz="2800" dirty="0"/>
              <a:t>F. Mercier et al., Neuroscience Letters 506 (2012) 208–213 </a:t>
            </a:r>
          </a:p>
        </p:txBody>
      </p:sp>
    </p:spTree>
    <p:extLst>
      <p:ext uri="{BB962C8B-B14F-4D97-AF65-F5344CB8AC3E}">
        <p14:creationId xmlns:p14="http://schemas.microsoft.com/office/powerpoint/2010/main" val="2365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83" y="274639"/>
            <a:ext cx="11784911" cy="1143000"/>
          </a:xfrm>
        </p:spPr>
        <p:txBody>
          <a:bodyPr>
            <a:noAutofit/>
          </a:bodyPr>
          <a:lstStyle/>
          <a:p>
            <a:r>
              <a:rPr lang="en-US" b="1" dirty="0"/>
              <a:t>Autism-like socio-communicative deficits and stereotypies in mice lacking </a:t>
            </a:r>
            <a:r>
              <a:rPr lang="en-US" b="1" dirty="0" err="1"/>
              <a:t>heparan</a:t>
            </a:r>
            <a:r>
              <a:rPr lang="en-US" b="1" dirty="0"/>
              <a:t> sulfate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10" y="1600201"/>
            <a:ext cx="7627846" cy="2479675"/>
          </a:xfrm>
        </p:spPr>
        <p:txBody>
          <a:bodyPr>
            <a:noAutofit/>
          </a:bodyPr>
          <a:lstStyle/>
          <a:p>
            <a:r>
              <a:rPr lang="en-US" sz="3200" dirty="0"/>
              <a:t>Experiment with “designer” mice: blocked </a:t>
            </a:r>
            <a:r>
              <a:rPr lang="en-US" sz="3200" dirty="0" err="1"/>
              <a:t>heparan</a:t>
            </a:r>
            <a:r>
              <a:rPr lang="en-US" sz="3200" dirty="0"/>
              <a:t> sulfate synthesis in brain ventricles</a:t>
            </a:r>
          </a:p>
          <a:p>
            <a:pPr lvl="1"/>
            <a:r>
              <a:rPr lang="en-US" sz="2800" dirty="0"/>
              <a:t>Mice exhibited all the classic features of autism – both cognitive and social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m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67" y="1600207"/>
            <a:ext cx="3815645" cy="214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3242" y="5735140"/>
            <a:ext cx="708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 F. </a:t>
            </a:r>
            <a:r>
              <a:rPr lang="en-US" sz="2400" dirty="0" err="1"/>
              <a:t>Irie</a:t>
            </a:r>
            <a:r>
              <a:rPr lang="en-US" sz="2400" dirty="0"/>
              <a:t> et al., PNAS Mar. 27, 2012, 109(13), 5052-5056.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833" y="4451662"/>
            <a:ext cx="11358035" cy="965063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"</a:t>
            </a:r>
            <a:r>
              <a:rPr lang="en-US" sz="3200" dirty="0" err="1"/>
              <a:t>Fractone</a:t>
            </a:r>
            <a:r>
              <a:rPr lang="en-US" sz="3200" dirty="0"/>
              <a:t>-associated N-sulfated heparan sulfate shows reduced quantity in BTBR </a:t>
            </a:r>
            <a:r>
              <a:rPr lang="en-US" sz="3200" dirty="0" err="1"/>
              <a:t>T+tf</a:t>
            </a:r>
            <a:r>
              <a:rPr lang="en-US" sz="3200" dirty="0"/>
              <a:t>/J mice: a strong model of autism."</a:t>
            </a:r>
            <a:r>
              <a:rPr lang="en-US" sz="3200" dirty="0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7941" y="6202013"/>
            <a:ext cx="682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**</a:t>
            </a:r>
            <a:r>
              <a:rPr lang="nb-NO" sz="2400" dirty="0"/>
              <a:t>KZ </a:t>
            </a:r>
            <a:r>
              <a:rPr lang="nb-NO" sz="2400" dirty="0" err="1"/>
              <a:t>Meyza</a:t>
            </a:r>
            <a:r>
              <a:rPr lang="nb-NO" sz="2400" dirty="0"/>
              <a:t> et al., </a:t>
            </a:r>
            <a:r>
              <a:rPr lang="nb-NO" sz="2400" dirty="0" err="1"/>
              <a:t>Behav</a:t>
            </a:r>
            <a:r>
              <a:rPr lang="nb-NO" sz="2400" dirty="0"/>
              <a:t> Brain Res 2012;228:247–53.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68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9274" y="1807321"/>
            <a:ext cx="9403080" cy="1138773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087308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E009-9B84-5B47-8223-B6F3D51C7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3644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b="1" dirty="0"/>
              <a:t>Glyphosate exposure induces synaptic impairment in hippocampal neurons and cognitive deficits in developing rats”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1B308-1C81-FF4D-80FC-CEA76D3A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2020038"/>
            <a:ext cx="9930517" cy="3523512"/>
          </a:xfrm>
        </p:spPr>
        <p:txBody>
          <a:bodyPr>
            <a:normAutofit/>
          </a:bodyPr>
          <a:lstStyle/>
          <a:p>
            <a:r>
              <a:rPr lang="en-US" dirty="0"/>
              <a:t>Glyphosate-treated hippocampal neurons in culture showed a decrease in dendritic complexity (fewer synaptic connections)  </a:t>
            </a:r>
          </a:p>
          <a:p>
            <a:r>
              <a:rPr lang="en-US" dirty="0"/>
              <a:t>Rat pups were exposed to glyphosate                                                    (every two days from 7 days old to 27 days old)</a:t>
            </a:r>
          </a:p>
          <a:p>
            <a:pPr lvl="1"/>
            <a:r>
              <a:rPr lang="en-US" dirty="0"/>
              <a:t>Induced cognitive impairments</a:t>
            </a:r>
          </a:p>
          <a:p>
            <a:pPr lvl="1"/>
            <a:r>
              <a:rPr lang="en-US" dirty="0"/>
              <a:t>Reduced synaptic protein expression in hippocampus</a:t>
            </a:r>
          </a:p>
          <a:p>
            <a:pPr lvl="1"/>
            <a:r>
              <a:rPr lang="en-US" dirty="0"/>
              <a:t>Too few long-distance connections just as observed                                                   in autism in humans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9BD0D-1B0C-CC4D-9430-662532BCF0C5}"/>
              </a:ext>
            </a:extLst>
          </p:cNvPr>
          <p:cNvSpPr txBox="1"/>
          <p:nvPr/>
        </p:nvSpPr>
        <p:spPr>
          <a:xfrm>
            <a:off x="4349931" y="6262677"/>
            <a:ext cx="765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Sebastian Luna et al. Arch </a:t>
            </a:r>
            <a:r>
              <a:rPr lang="en-US" sz="2400" dirty="0" err="1"/>
              <a:t>Toxicol</a:t>
            </a:r>
            <a:r>
              <a:rPr lang="en-US" sz="2400" dirty="0"/>
              <a:t> 2021; 95(6): 2137-2150. </a:t>
            </a:r>
          </a:p>
        </p:txBody>
      </p:sp>
      <p:pic>
        <p:nvPicPr>
          <p:cNvPr id="6" name="Picture 5" descr="A hand holding a white mouse&#10;&#10;Description automatically generated with medium confidence">
            <a:extLst>
              <a:ext uri="{FF2B5EF4-FFF2-40B4-BE49-F238E27FC236}">
                <a16:creationId xmlns:a16="http://schemas.microsoft.com/office/drawing/2014/main" id="{244AA0D2-FDDB-3749-9D10-0EDFE1EE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621" y="3104002"/>
            <a:ext cx="3586921" cy="26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4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t, mammal, rodent, white&#10;&#10;Description automatically generated">
            <a:extLst>
              <a:ext uri="{FF2B5EF4-FFF2-40B4-BE49-F238E27FC236}">
                <a16:creationId xmlns:a16="http://schemas.microsoft.com/office/drawing/2014/main" id="{7938F1BC-148B-C74A-8744-78160C6D8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75" y="2471737"/>
            <a:ext cx="4064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19322-D1B5-3A40-AC83-FA0FDD1E1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92868"/>
            <a:ext cx="107061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"Anxiety and Gene Expression Enhancement in Mice Exposed to Glyphosate-Based Herbicide”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2764D-0C5C-3D43-81EA-F66EE99F3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3" y="1690688"/>
            <a:ext cx="8505825" cy="4351338"/>
          </a:xfrm>
        </p:spPr>
        <p:txBody>
          <a:bodyPr/>
          <a:lstStyle/>
          <a:p>
            <a:r>
              <a:rPr lang="en-US" dirty="0"/>
              <a:t>Mice exposed to low-dose glyphosate-based herbicide for six weeks exhibited increased anxiety-like behavior</a:t>
            </a:r>
          </a:p>
          <a:p>
            <a:r>
              <a:rPr lang="en-US" dirty="0"/>
              <a:t>Decreased serotonin expression in the amygdala.       (the brain center for emotion)</a:t>
            </a:r>
          </a:p>
          <a:p>
            <a:r>
              <a:rPr lang="en-US" dirty="0"/>
              <a:t>Neuronal hyperactivity observed in the amygdala  </a:t>
            </a:r>
          </a:p>
          <a:p>
            <a:pPr lvl="1"/>
            <a:r>
              <a:rPr lang="en-US" dirty="0"/>
              <a:t>Linked to anxiety behaviors</a:t>
            </a:r>
          </a:p>
          <a:p>
            <a:r>
              <a:rPr lang="en-US" dirty="0"/>
              <a:t>Serotonin inhibits glutamate release</a:t>
            </a:r>
          </a:p>
          <a:p>
            <a:r>
              <a:rPr lang="en-US" dirty="0"/>
              <a:t>Glutamate activates receptors that induce excessive excitation of neurons and can lead to neurotoxicity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B6FA5-5AB3-AF47-B5DE-841C377C266D}"/>
              </a:ext>
            </a:extLst>
          </p:cNvPr>
          <p:cNvSpPr txBox="1"/>
          <p:nvPr/>
        </p:nvSpPr>
        <p:spPr>
          <a:xfrm>
            <a:off x="6286500" y="6083450"/>
            <a:ext cx="551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Yassine </a:t>
            </a:r>
            <a:r>
              <a:rPr lang="en-US" sz="2400" dirty="0" err="1"/>
              <a:t>Ait</a:t>
            </a:r>
            <a:r>
              <a:rPr lang="en-US" sz="2400" dirty="0"/>
              <a:t> </a:t>
            </a:r>
            <a:r>
              <a:rPr lang="en-US" sz="2400" dirty="0" err="1"/>
              <a:t>bali</a:t>
            </a:r>
            <a:r>
              <a:rPr lang="en-US" sz="2400" dirty="0"/>
              <a:t> et al. Toxics 2022; 10: 226.</a:t>
            </a:r>
          </a:p>
        </p:txBody>
      </p:sp>
    </p:spTree>
    <p:extLst>
      <p:ext uri="{BB962C8B-B14F-4D97-AF65-F5344CB8AC3E}">
        <p14:creationId xmlns:p14="http://schemas.microsoft.com/office/powerpoint/2010/main" val="2785917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9274" y="1807321"/>
            <a:ext cx="9403080" cy="2154436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Glyphosate, Autism and the Gut</a:t>
            </a:r>
          </a:p>
        </p:txBody>
      </p:sp>
    </p:spTree>
    <p:extLst>
      <p:ext uri="{BB962C8B-B14F-4D97-AF65-F5344CB8AC3E}">
        <p14:creationId xmlns:p14="http://schemas.microsoft.com/office/powerpoint/2010/main" val="725013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7C8107-6AC1-7440-810E-BBB7EC3C6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515600" cy="368968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459DCD-8D29-D14F-B876-E8BF9B3C6FCB}"/>
              </a:ext>
            </a:extLst>
          </p:cNvPr>
          <p:cNvSpPr txBox="1">
            <a:spLocks/>
          </p:cNvSpPr>
          <p:nvPr/>
        </p:nvSpPr>
        <p:spPr>
          <a:xfrm>
            <a:off x="226053" y="3893950"/>
            <a:ext cx="9144001" cy="1948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Lifelong exposure of mice to low doses of Roundup via drinking water</a:t>
            </a:r>
          </a:p>
          <a:p>
            <a:r>
              <a:rPr lang="en-US" sz="2400" dirty="0"/>
              <a:t>Increased repetitive behavior and impaired social interest</a:t>
            </a:r>
          </a:p>
          <a:p>
            <a:r>
              <a:rPr lang="en-US" sz="2400" dirty="0"/>
              <a:t>Evidence of increased gut permeability</a:t>
            </a:r>
          </a:p>
          <a:p>
            <a:r>
              <a:rPr lang="en-US" sz="2400" dirty="0"/>
              <a:t>Altered gut microbiome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212BF-E307-144A-B48E-71E036E13B60}"/>
              </a:ext>
            </a:extLst>
          </p:cNvPr>
          <p:cNvSpPr txBox="1"/>
          <p:nvPr/>
        </p:nvSpPr>
        <p:spPr>
          <a:xfrm>
            <a:off x="4798053" y="6214821"/>
            <a:ext cx="6903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Ingrid Del </a:t>
            </a:r>
            <a:r>
              <a:rPr lang="en-US" sz="2400" dirty="0" err="1"/>
              <a:t>Castilo</a:t>
            </a:r>
            <a:r>
              <a:rPr lang="en-US" sz="2400" dirty="0"/>
              <a:t> et al. Int. J. Mol. Sci. </a:t>
            </a:r>
            <a:r>
              <a:rPr lang="en-US" sz="2400" dirty="0">
                <a:solidFill>
                  <a:srgbClr val="FF0000"/>
                </a:solidFill>
              </a:rPr>
              <a:t>2022</a:t>
            </a:r>
            <a:r>
              <a:rPr lang="en-US" sz="2400" dirty="0"/>
              <a:t>, 23, 5583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D983E-FFD8-D141-9E89-308C000158BE}"/>
              </a:ext>
            </a:extLst>
          </p:cNvPr>
          <p:cNvSpPr txBox="1"/>
          <p:nvPr/>
        </p:nvSpPr>
        <p:spPr>
          <a:xfrm>
            <a:off x="5124867" y="204660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31456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TBR_acet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71" r="-85171"/>
          <a:stretch>
            <a:fillRect/>
          </a:stretch>
        </p:blipFill>
        <p:spPr>
          <a:xfrm>
            <a:off x="121743" y="1149536"/>
            <a:ext cx="4155387" cy="22853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43" y="-21013"/>
            <a:ext cx="8919882" cy="1488421"/>
          </a:xfrm>
        </p:spPr>
        <p:txBody>
          <a:bodyPr>
            <a:noAutofit/>
          </a:bodyPr>
          <a:lstStyle/>
          <a:p>
            <a:r>
              <a:rPr lang="en-US" sz="3600" b="1" dirty="0"/>
              <a:t>BTBR mice have low acetate, and glyphosate disrupts acetate synthesis in gut</a:t>
            </a:r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Picture 4" descr="glyphosate_pH_acet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7" y="3488220"/>
            <a:ext cx="9144000" cy="255820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252211" y="1419976"/>
            <a:ext cx="3864157" cy="169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Children with autism had only 3.5 mg/ml acetate in stool samples compared to 5.1 in controls.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377" y="1644837"/>
            <a:ext cx="1285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BTBR mice</a:t>
            </a:r>
          </a:p>
        </p:txBody>
      </p:sp>
      <p:sp>
        <p:nvSpPr>
          <p:cNvPr id="8" name="Freeform 7"/>
          <p:cNvSpPr/>
          <p:nvPr/>
        </p:nvSpPr>
        <p:spPr>
          <a:xfrm>
            <a:off x="2836229" y="2053946"/>
            <a:ext cx="762000" cy="582706"/>
          </a:xfrm>
          <a:custGeom>
            <a:avLst/>
            <a:gdLst>
              <a:gd name="connsiteX0" fmla="*/ 762000 w 762000"/>
              <a:gd name="connsiteY0" fmla="*/ 0 h 971177"/>
              <a:gd name="connsiteX1" fmla="*/ 433294 w 762000"/>
              <a:gd name="connsiteY1" fmla="*/ 717177 h 971177"/>
              <a:gd name="connsiteX2" fmla="*/ 0 w 762000"/>
              <a:gd name="connsiteY2" fmla="*/ 971177 h 97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971177">
                <a:moveTo>
                  <a:pt x="762000" y="0"/>
                </a:moveTo>
                <a:cubicBezTo>
                  <a:pt x="661147" y="277657"/>
                  <a:pt x="560294" y="555314"/>
                  <a:pt x="433294" y="717177"/>
                </a:cubicBezTo>
                <a:cubicBezTo>
                  <a:pt x="306294" y="879040"/>
                  <a:pt x="153147" y="925108"/>
                  <a:pt x="0" y="97117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03097" y="5878216"/>
            <a:ext cx="6648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LN Nielsen et al. Environmental Pollution 2018;233:364e376.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JB Adams et al. BMC Gastroenterology 2011; 11:22.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5618" y="3094814"/>
            <a:ext cx="2165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Glyphosate and pH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15250" y="3094814"/>
            <a:ext cx="2677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Glyphosate and Acetate</a:t>
            </a:r>
          </a:p>
        </p:txBody>
      </p:sp>
      <p:sp>
        <p:nvSpPr>
          <p:cNvPr id="11" name="Freeform 10"/>
          <p:cNvSpPr/>
          <p:nvPr/>
        </p:nvSpPr>
        <p:spPr>
          <a:xfrm>
            <a:off x="4277130" y="3584653"/>
            <a:ext cx="1333259" cy="472440"/>
          </a:xfrm>
          <a:custGeom>
            <a:avLst/>
            <a:gdLst>
              <a:gd name="connsiteX0" fmla="*/ 613246 w 1333259"/>
              <a:gd name="connsiteY0" fmla="*/ 29199 h 472440"/>
              <a:gd name="connsiteX1" fmla="*/ 14717 w 1333259"/>
              <a:gd name="connsiteY1" fmla="*/ 58397 h 472440"/>
              <a:gd name="connsiteX2" fmla="*/ 277486 w 1333259"/>
              <a:gd name="connsiteY2" fmla="*/ 467177 h 472440"/>
              <a:gd name="connsiteX3" fmla="*/ 1284767 w 1333259"/>
              <a:gd name="connsiteY3" fmla="*/ 277386 h 472440"/>
              <a:gd name="connsiteX4" fmla="*/ 1124186 w 1333259"/>
              <a:gd name="connsiteY4" fmla="*/ 87596 h 472440"/>
              <a:gd name="connsiteX5" fmla="*/ 686238 w 1333259"/>
              <a:gd name="connsiteY5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259" h="472440">
                <a:moveTo>
                  <a:pt x="613246" y="29199"/>
                </a:moveTo>
                <a:cubicBezTo>
                  <a:pt x="341961" y="7300"/>
                  <a:pt x="70677" y="-14599"/>
                  <a:pt x="14717" y="58397"/>
                </a:cubicBezTo>
                <a:cubicBezTo>
                  <a:pt x="-41243" y="131393"/>
                  <a:pt x="65811" y="430679"/>
                  <a:pt x="277486" y="467177"/>
                </a:cubicBezTo>
                <a:cubicBezTo>
                  <a:pt x="489161" y="503675"/>
                  <a:pt x="1143650" y="340649"/>
                  <a:pt x="1284767" y="277386"/>
                </a:cubicBezTo>
                <a:cubicBezTo>
                  <a:pt x="1425884" y="214123"/>
                  <a:pt x="1223941" y="133827"/>
                  <a:pt x="1124186" y="87596"/>
                </a:cubicBezTo>
                <a:cubicBezTo>
                  <a:pt x="1024431" y="41365"/>
                  <a:pt x="686238" y="0"/>
                  <a:pt x="686238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517659" y="3562613"/>
            <a:ext cx="1333259" cy="472440"/>
          </a:xfrm>
          <a:custGeom>
            <a:avLst/>
            <a:gdLst>
              <a:gd name="connsiteX0" fmla="*/ 613246 w 1333259"/>
              <a:gd name="connsiteY0" fmla="*/ 29199 h 472440"/>
              <a:gd name="connsiteX1" fmla="*/ 14717 w 1333259"/>
              <a:gd name="connsiteY1" fmla="*/ 58397 h 472440"/>
              <a:gd name="connsiteX2" fmla="*/ 277486 w 1333259"/>
              <a:gd name="connsiteY2" fmla="*/ 467177 h 472440"/>
              <a:gd name="connsiteX3" fmla="*/ 1284767 w 1333259"/>
              <a:gd name="connsiteY3" fmla="*/ 277386 h 472440"/>
              <a:gd name="connsiteX4" fmla="*/ 1124186 w 1333259"/>
              <a:gd name="connsiteY4" fmla="*/ 87596 h 472440"/>
              <a:gd name="connsiteX5" fmla="*/ 686238 w 1333259"/>
              <a:gd name="connsiteY5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259" h="472440">
                <a:moveTo>
                  <a:pt x="613246" y="29199"/>
                </a:moveTo>
                <a:cubicBezTo>
                  <a:pt x="341961" y="7300"/>
                  <a:pt x="70677" y="-14599"/>
                  <a:pt x="14717" y="58397"/>
                </a:cubicBezTo>
                <a:cubicBezTo>
                  <a:pt x="-41243" y="131393"/>
                  <a:pt x="65811" y="430679"/>
                  <a:pt x="277486" y="467177"/>
                </a:cubicBezTo>
                <a:cubicBezTo>
                  <a:pt x="489161" y="503675"/>
                  <a:pt x="1143650" y="340649"/>
                  <a:pt x="1284767" y="277386"/>
                </a:cubicBezTo>
                <a:cubicBezTo>
                  <a:pt x="1425884" y="214123"/>
                  <a:pt x="1223941" y="133827"/>
                  <a:pt x="1124186" y="87596"/>
                </a:cubicBezTo>
                <a:cubicBezTo>
                  <a:pt x="1024431" y="41365"/>
                  <a:pt x="686238" y="0"/>
                  <a:pt x="686238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TBR_acet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71" r="-85171"/>
          <a:stretch>
            <a:fillRect/>
          </a:stretch>
        </p:blipFill>
        <p:spPr>
          <a:xfrm>
            <a:off x="121743" y="1149536"/>
            <a:ext cx="4155387" cy="22853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43" y="-21013"/>
            <a:ext cx="8919882" cy="1488421"/>
          </a:xfrm>
        </p:spPr>
        <p:txBody>
          <a:bodyPr>
            <a:noAutofit/>
          </a:bodyPr>
          <a:lstStyle/>
          <a:p>
            <a:r>
              <a:rPr lang="en-US" sz="3600" b="1" dirty="0"/>
              <a:t>BTBR mice have low acetate, and glyphosate disrupts acetate synthesis in gut</a:t>
            </a:r>
            <a:r>
              <a:rPr lang="en-US" sz="3600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Picture 4" descr="glyphosate_pH_acet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7" y="3488220"/>
            <a:ext cx="9144000" cy="255820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252211" y="1419976"/>
            <a:ext cx="3864157" cy="169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Children with autism had only 3.5 mg/ml acetate in stool samples compared to 5.1 in controls.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377" y="1644837"/>
            <a:ext cx="1285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BTBR mice</a:t>
            </a:r>
          </a:p>
        </p:txBody>
      </p:sp>
      <p:sp>
        <p:nvSpPr>
          <p:cNvPr id="8" name="Freeform 7"/>
          <p:cNvSpPr/>
          <p:nvPr/>
        </p:nvSpPr>
        <p:spPr>
          <a:xfrm>
            <a:off x="2836229" y="2053946"/>
            <a:ext cx="762000" cy="582706"/>
          </a:xfrm>
          <a:custGeom>
            <a:avLst/>
            <a:gdLst>
              <a:gd name="connsiteX0" fmla="*/ 762000 w 762000"/>
              <a:gd name="connsiteY0" fmla="*/ 0 h 971177"/>
              <a:gd name="connsiteX1" fmla="*/ 433294 w 762000"/>
              <a:gd name="connsiteY1" fmla="*/ 717177 h 971177"/>
              <a:gd name="connsiteX2" fmla="*/ 0 w 762000"/>
              <a:gd name="connsiteY2" fmla="*/ 971177 h 97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971177">
                <a:moveTo>
                  <a:pt x="762000" y="0"/>
                </a:moveTo>
                <a:cubicBezTo>
                  <a:pt x="661147" y="277657"/>
                  <a:pt x="560294" y="555314"/>
                  <a:pt x="433294" y="717177"/>
                </a:cubicBezTo>
                <a:cubicBezTo>
                  <a:pt x="306294" y="879040"/>
                  <a:pt x="153147" y="925108"/>
                  <a:pt x="0" y="97117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03097" y="5878216"/>
            <a:ext cx="6648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LN Nielsen et al. Environmental Pollution 2018;233:364e376.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Adams et al. BMC Gastroenterology 2011; 11:22.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5618" y="3094814"/>
            <a:ext cx="2165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Glyphosate and pH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15250" y="3094814"/>
            <a:ext cx="2677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Glyphosate and Acetate</a:t>
            </a:r>
          </a:p>
        </p:txBody>
      </p:sp>
      <p:sp>
        <p:nvSpPr>
          <p:cNvPr id="11" name="Freeform 10"/>
          <p:cNvSpPr/>
          <p:nvPr/>
        </p:nvSpPr>
        <p:spPr>
          <a:xfrm>
            <a:off x="4277130" y="3584653"/>
            <a:ext cx="1333259" cy="472440"/>
          </a:xfrm>
          <a:custGeom>
            <a:avLst/>
            <a:gdLst>
              <a:gd name="connsiteX0" fmla="*/ 613246 w 1333259"/>
              <a:gd name="connsiteY0" fmla="*/ 29199 h 472440"/>
              <a:gd name="connsiteX1" fmla="*/ 14717 w 1333259"/>
              <a:gd name="connsiteY1" fmla="*/ 58397 h 472440"/>
              <a:gd name="connsiteX2" fmla="*/ 277486 w 1333259"/>
              <a:gd name="connsiteY2" fmla="*/ 467177 h 472440"/>
              <a:gd name="connsiteX3" fmla="*/ 1284767 w 1333259"/>
              <a:gd name="connsiteY3" fmla="*/ 277386 h 472440"/>
              <a:gd name="connsiteX4" fmla="*/ 1124186 w 1333259"/>
              <a:gd name="connsiteY4" fmla="*/ 87596 h 472440"/>
              <a:gd name="connsiteX5" fmla="*/ 686238 w 1333259"/>
              <a:gd name="connsiteY5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259" h="472440">
                <a:moveTo>
                  <a:pt x="613246" y="29199"/>
                </a:moveTo>
                <a:cubicBezTo>
                  <a:pt x="341961" y="7300"/>
                  <a:pt x="70677" y="-14599"/>
                  <a:pt x="14717" y="58397"/>
                </a:cubicBezTo>
                <a:cubicBezTo>
                  <a:pt x="-41243" y="131393"/>
                  <a:pt x="65811" y="430679"/>
                  <a:pt x="277486" y="467177"/>
                </a:cubicBezTo>
                <a:cubicBezTo>
                  <a:pt x="489161" y="503675"/>
                  <a:pt x="1143650" y="340649"/>
                  <a:pt x="1284767" y="277386"/>
                </a:cubicBezTo>
                <a:cubicBezTo>
                  <a:pt x="1425884" y="214123"/>
                  <a:pt x="1223941" y="133827"/>
                  <a:pt x="1124186" y="87596"/>
                </a:cubicBezTo>
                <a:cubicBezTo>
                  <a:pt x="1024431" y="41365"/>
                  <a:pt x="686238" y="0"/>
                  <a:pt x="686238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517659" y="3562613"/>
            <a:ext cx="1333259" cy="472440"/>
          </a:xfrm>
          <a:custGeom>
            <a:avLst/>
            <a:gdLst>
              <a:gd name="connsiteX0" fmla="*/ 613246 w 1333259"/>
              <a:gd name="connsiteY0" fmla="*/ 29199 h 472440"/>
              <a:gd name="connsiteX1" fmla="*/ 14717 w 1333259"/>
              <a:gd name="connsiteY1" fmla="*/ 58397 h 472440"/>
              <a:gd name="connsiteX2" fmla="*/ 277486 w 1333259"/>
              <a:gd name="connsiteY2" fmla="*/ 467177 h 472440"/>
              <a:gd name="connsiteX3" fmla="*/ 1284767 w 1333259"/>
              <a:gd name="connsiteY3" fmla="*/ 277386 h 472440"/>
              <a:gd name="connsiteX4" fmla="*/ 1124186 w 1333259"/>
              <a:gd name="connsiteY4" fmla="*/ 87596 h 472440"/>
              <a:gd name="connsiteX5" fmla="*/ 686238 w 1333259"/>
              <a:gd name="connsiteY5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259" h="472440">
                <a:moveTo>
                  <a:pt x="613246" y="29199"/>
                </a:moveTo>
                <a:cubicBezTo>
                  <a:pt x="341961" y="7300"/>
                  <a:pt x="70677" y="-14599"/>
                  <a:pt x="14717" y="58397"/>
                </a:cubicBezTo>
                <a:cubicBezTo>
                  <a:pt x="-41243" y="131393"/>
                  <a:pt x="65811" y="430679"/>
                  <a:pt x="277486" y="467177"/>
                </a:cubicBezTo>
                <a:cubicBezTo>
                  <a:pt x="489161" y="503675"/>
                  <a:pt x="1143650" y="340649"/>
                  <a:pt x="1284767" y="277386"/>
                </a:cubicBezTo>
                <a:cubicBezTo>
                  <a:pt x="1425884" y="214123"/>
                  <a:pt x="1223941" y="133827"/>
                  <a:pt x="1124186" y="87596"/>
                </a:cubicBezTo>
                <a:cubicBezTo>
                  <a:pt x="1024431" y="41365"/>
                  <a:pt x="686238" y="0"/>
                  <a:pt x="686238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1F2C912-3F22-FB4B-A60A-9E73DDEE9F16}"/>
              </a:ext>
            </a:extLst>
          </p:cNvPr>
          <p:cNvSpPr txBox="1">
            <a:spLocks/>
          </p:cNvSpPr>
          <p:nvPr/>
        </p:nvSpPr>
        <p:spPr>
          <a:xfrm>
            <a:off x="1981200" y="2015070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Elevated pH linked to glyphosate exposure results in small intestinal bacterial overgrowth (SIBO)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ndy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62" y="1044276"/>
            <a:ext cx="3854499" cy="216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11" y="34218"/>
            <a:ext cx="8900301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Sulfur Reducing Bacterial Overgrowth with Diet High in Simple Sugars and Fat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39" y="1263316"/>
            <a:ext cx="9144001" cy="4823472"/>
          </a:xfrm>
        </p:spPr>
        <p:txBody>
          <a:bodyPr>
            <a:noAutofit/>
          </a:bodyPr>
          <a:lstStyle/>
          <a:p>
            <a:r>
              <a:rPr lang="en-US" sz="2400" dirty="0"/>
              <a:t>Mouse study, two diets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High fat, high simple sugars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Low fat, high complex carbohydrates</a:t>
            </a:r>
            <a:endParaRPr lang="en-US" dirty="0"/>
          </a:p>
          <a:p>
            <a:r>
              <a:rPr lang="en-US" sz="2400" dirty="0"/>
              <a:t>Mice fed diet (1) had overgrowth of                                               </a:t>
            </a:r>
            <a:r>
              <a:rPr lang="en-US" sz="2400" dirty="0" err="1"/>
              <a:t>Desulfovibrio</a:t>
            </a:r>
            <a:r>
              <a:rPr lang="en-US" sz="2400" dirty="0"/>
              <a:t> due to extraction of sulfate from host </a:t>
            </a:r>
            <a:r>
              <a:rPr lang="en-US" sz="2400" dirty="0" err="1"/>
              <a:t>mucins</a:t>
            </a:r>
            <a:endParaRPr lang="en-US" sz="2400" dirty="0"/>
          </a:p>
          <a:p>
            <a:pPr lvl="1"/>
            <a:r>
              <a:rPr lang="en-US" dirty="0"/>
              <a:t>Associated with low levels of short chain fatty acids, acetate,      and propionate</a:t>
            </a:r>
          </a:p>
          <a:p>
            <a:r>
              <a:rPr lang="en-US" sz="2400" dirty="0"/>
              <a:t>High levels of hydrogen sulfide (H</a:t>
            </a:r>
            <a:r>
              <a:rPr lang="en-US" sz="2400" baseline="-25000" dirty="0"/>
              <a:t>2</a:t>
            </a:r>
            <a:r>
              <a:rPr lang="en-US" sz="2400" dirty="0"/>
              <a:t>S) led to suppression of cytochrome C oxidase in the mitochondria of host colonic cells</a:t>
            </a:r>
          </a:p>
          <a:p>
            <a:pPr lvl="1"/>
            <a:r>
              <a:rPr lang="en-US" dirty="0"/>
              <a:t>Lower metabolic activity; Reduced uptake of nutrients.</a:t>
            </a:r>
          </a:p>
          <a:p>
            <a:r>
              <a:rPr lang="en-US" sz="2400" dirty="0"/>
              <a:t>These results are consistent with observations of </a:t>
            </a:r>
            <a:r>
              <a:rPr lang="en-US" sz="2400" dirty="0" err="1"/>
              <a:t>Desulfovibrio</a:t>
            </a:r>
            <a:r>
              <a:rPr lang="en-US" sz="2400" dirty="0"/>
              <a:t> overgrowth, low acetate and propionate, and reduced nutrient uptake linked to autism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45124" y="6305828"/>
            <a:ext cx="955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*</a:t>
            </a:r>
            <a:r>
              <a:rPr lang="nb-NO" sz="2400" dirty="0"/>
              <a:t>FE </a:t>
            </a:r>
            <a:r>
              <a:rPr lang="nb-NO" sz="2400" dirty="0" err="1"/>
              <a:t>Rey</a:t>
            </a:r>
            <a:r>
              <a:rPr lang="nb-NO" sz="2400" dirty="0"/>
              <a:t> et al. </a:t>
            </a:r>
            <a:r>
              <a:rPr lang="nb-NO" sz="2400" dirty="0" err="1"/>
              <a:t>Proc</a:t>
            </a:r>
            <a:r>
              <a:rPr lang="nb-NO" sz="2400" dirty="0"/>
              <a:t> </a:t>
            </a:r>
            <a:r>
              <a:rPr lang="nb-NO" sz="2400" dirty="0" err="1"/>
              <a:t>Natl</a:t>
            </a:r>
            <a:r>
              <a:rPr lang="nb-NO" sz="2400" dirty="0"/>
              <a:t> </a:t>
            </a:r>
            <a:r>
              <a:rPr lang="nb-NO" sz="2400" dirty="0" err="1"/>
              <a:t>Acad</a:t>
            </a:r>
            <a:r>
              <a:rPr lang="nb-NO" sz="2400" dirty="0"/>
              <a:t> </a:t>
            </a:r>
            <a:r>
              <a:rPr lang="nb-NO" sz="2400" dirty="0" err="1"/>
              <a:t>Sci</a:t>
            </a:r>
            <a:r>
              <a:rPr lang="nb-NO" sz="2400" dirty="0"/>
              <a:t> U S A. 2013 </a:t>
            </a:r>
            <a:r>
              <a:rPr lang="nb-NO" sz="2400" dirty="0" err="1"/>
              <a:t>Aug</a:t>
            </a:r>
            <a:r>
              <a:rPr lang="nb-NO" sz="2400" dirty="0"/>
              <a:t> 13; 110(33): 13582-13587.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5414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ndy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62" y="1044276"/>
            <a:ext cx="3854499" cy="216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11" y="34218"/>
            <a:ext cx="8900301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Sulfur Reducing Bacterial Overgrowth with Diet High in Simple Sugars and Fat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39" y="1263316"/>
            <a:ext cx="9144001" cy="4823472"/>
          </a:xfrm>
        </p:spPr>
        <p:txBody>
          <a:bodyPr>
            <a:noAutofit/>
          </a:bodyPr>
          <a:lstStyle/>
          <a:p>
            <a:r>
              <a:rPr lang="en-US" sz="2400" dirty="0"/>
              <a:t>Mouse study, two diets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High fat, high simple sugars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Low fat, high complex carbohydrates</a:t>
            </a:r>
            <a:endParaRPr lang="en-US" dirty="0"/>
          </a:p>
          <a:p>
            <a:r>
              <a:rPr lang="en-US" sz="2400" dirty="0"/>
              <a:t>Mice fed diet (1) had overgrowth of                                               </a:t>
            </a:r>
            <a:r>
              <a:rPr lang="en-US" sz="2400" dirty="0" err="1"/>
              <a:t>Desulfovibrio</a:t>
            </a:r>
            <a:r>
              <a:rPr lang="en-US" sz="2400" dirty="0"/>
              <a:t> due to extraction of sulfate from host </a:t>
            </a:r>
            <a:r>
              <a:rPr lang="en-US" sz="2400" dirty="0" err="1"/>
              <a:t>mucins</a:t>
            </a:r>
            <a:endParaRPr lang="en-US" sz="2400" dirty="0"/>
          </a:p>
          <a:p>
            <a:pPr lvl="1"/>
            <a:r>
              <a:rPr lang="en-US" dirty="0"/>
              <a:t>Associated with low levels of short chain fatty acids, acetate,      and propionate</a:t>
            </a:r>
          </a:p>
          <a:p>
            <a:r>
              <a:rPr lang="en-US" sz="2400" dirty="0"/>
              <a:t>High levels of hydrogen sulfide (H</a:t>
            </a:r>
            <a:r>
              <a:rPr lang="en-US" sz="2400" baseline="-25000" dirty="0"/>
              <a:t>2</a:t>
            </a:r>
            <a:r>
              <a:rPr lang="en-US" sz="2400" dirty="0"/>
              <a:t>S) led to suppression of cytochrome C oxidase in the mitochondria of host colonic cells</a:t>
            </a:r>
          </a:p>
          <a:p>
            <a:pPr lvl="1"/>
            <a:r>
              <a:rPr lang="en-US" dirty="0"/>
              <a:t>Lower metabolic activity; Reduced uptake of nutrients.</a:t>
            </a:r>
          </a:p>
          <a:p>
            <a:r>
              <a:rPr lang="en-US" sz="2400" dirty="0"/>
              <a:t>These results are consistent with observations of </a:t>
            </a:r>
            <a:r>
              <a:rPr lang="en-US" sz="2400" dirty="0" err="1"/>
              <a:t>Desulfovibrio</a:t>
            </a:r>
            <a:r>
              <a:rPr lang="en-US" sz="2400" dirty="0"/>
              <a:t> overgrowth, low acetate and propionate, and reduced nutrient uptake linked to autism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45124" y="6305828"/>
            <a:ext cx="955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*</a:t>
            </a:r>
            <a:r>
              <a:rPr lang="nb-NO" sz="2400" dirty="0"/>
              <a:t>FE </a:t>
            </a:r>
            <a:r>
              <a:rPr lang="nb-NO" sz="2400" dirty="0" err="1"/>
              <a:t>Rey</a:t>
            </a:r>
            <a:r>
              <a:rPr lang="nb-NO" sz="2400" dirty="0"/>
              <a:t> et al. </a:t>
            </a:r>
            <a:r>
              <a:rPr lang="nb-NO" sz="2400" dirty="0" err="1"/>
              <a:t>Proc</a:t>
            </a:r>
            <a:r>
              <a:rPr lang="nb-NO" sz="2400" dirty="0"/>
              <a:t> </a:t>
            </a:r>
            <a:r>
              <a:rPr lang="nb-NO" sz="2400" dirty="0" err="1"/>
              <a:t>Natl</a:t>
            </a:r>
            <a:r>
              <a:rPr lang="nb-NO" sz="2400" dirty="0"/>
              <a:t> </a:t>
            </a:r>
            <a:r>
              <a:rPr lang="nb-NO" sz="2400" dirty="0" err="1"/>
              <a:t>Acad</a:t>
            </a:r>
            <a:r>
              <a:rPr lang="nb-NO" sz="2400" dirty="0"/>
              <a:t> </a:t>
            </a:r>
            <a:r>
              <a:rPr lang="nb-NO" sz="2400" dirty="0" err="1"/>
              <a:t>Sci</a:t>
            </a:r>
            <a:r>
              <a:rPr lang="nb-NO" sz="2400" dirty="0"/>
              <a:t> U S A. 2013 </a:t>
            </a:r>
            <a:r>
              <a:rPr lang="nb-NO" sz="2400" dirty="0" err="1"/>
              <a:t>Aug</a:t>
            </a:r>
            <a:r>
              <a:rPr lang="nb-NO" sz="2400" dirty="0"/>
              <a:t> 13; 110(33): 13582-13587.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9DC646-94D1-8C47-BF52-37A065305F88}"/>
              </a:ext>
            </a:extLst>
          </p:cNvPr>
          <p:cNvSpPr txBox="1">
            <a:spLocks/>
          </p:cNvSpPr>
          <p:nvPr/>
        </p:nvSpPr>
        <p:spPr>
          <a:xfrm>
            <a:off x="1783881" y="2346850"/>
            <a:ext cx="7946941" cy="2164300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Cheap vegetable-based fats (corn oil, soybean oil, cottonseed oil, canola oil) and simple sugars (cane sugar, beet sugar, high fructose corn syrup) can all be expected to be contaminated with glyphosate </a:t>
            </a:r>
          </a:p>
        </p:txBody>
      </p:sp>
    </p:spTree>
    <p:extLst>
      <p:ext uri="{BB962C8B-B14F-4D97-AF65-F5344CB8AC3E}">
        <p14:creationId xmlns:p14="http://schemas.microsoft.com/office/powerpoint/2010/main" val="3066983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26" y="2809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Dissimilatory</a:t>
            </a:r>
            <a:r>
              <a:rPr lang="en-US" b="1" dirty="0"/>
              <a:t> sulfate reduction induced by glyphosate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58" y="187375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Multiple enzymes involved in </a:t>
            </a:r>
            <a:r>
              <a:rPr lang="en-US" i="1" dirty="0">
                <a:solidFill>
                  <a:srgbClr val="FF0000"/>
                </a:solidFill>
              </a:rPr>
              <a:t>assimilatory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sulfate reduction in E coli are disrupted by glyphosate </a:t>
            </a:r>
            <a:r>
              <a:rPr lang="en-US" sz="3000" dirty="0"/>
              <a:t>(PAPS </a:t>
            </a:r>
            <a:r>
              <a:rPr lang="en-US" sz="3000" dirty="0" err="1"/>
              <a:t>reductase</a:t>
            </a:r>
            <a:r>
              <a:rPr lang="en-US" sz="3000" dirty="0"/>
              <a:t>, APS kinase, sulfite </a:t>
            </a:r>
            <a:r>
              <a:rPr lang="en-US" sz="3000" dirty="0" err="1"/>
              <a:t>reductase</a:t>
            </a:r>
            <a:r>
              <a:rPr lang="en-US" sz="3000" dirty="0"/>
              <a:t>)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/>
              <a:t>Causes deficiency in sulfur-containing amino acids</a:t>
            </a:r>
          </a:p>
          <a:p>
            <a:pPr lvl="1"/>
            <a:r>
              <a:rPr lang="en-US" dirty="0"/>
              <a:t>Leads to increase in </a:t>
            </a:r>
            <a:r>
              <a:rPr lang="en-US" dirty="0" err="1"/>
              <a:t>Desulfovibrio</a:t>
            </a:r>
            <a:r>
              <a:rPr lang="en-US" dirty="0"/>
              <a:t> and </a:t>
            </a:r>
            <a:r>
              <a:rPr lang="en-US" dirty="0" err="1"/>
              <a:t>Bilophila</a:t>
            </a:r>
            <a:r>
              <a:rPr lang="en-US" dirty="0"/>
              <a:t> </a:t>
            </a:r>
            <a:r>
              <a:rPr lang="en-US" dirty="0" err="1"/>
              <a:t>wadsworthia</a:t>
            </a:r>
            <a:r>
              <a:rPr lang="en-US" dirty="0"/>
              <a:t> species </a:t>
            </a:r>
          </a:p>
          <a:p>
            <a:pPr lvl="1"/>
            <a:r>
              <a:rPr lang="en-US" i="1" dirty="0" err="1">
                <a:solidFill>
                  <a:srgbClr val="FF0000"/>
                </a:solidFill>
              </a:rPr>
              <a:t>Dissimilatory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sulfate reduction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excessive hydrogen sulfide gas </a:t>
            </a:r>
            <a:r>
              <a:rPr lang="en-US" dirty="0">
                <a:sym typeface="Wingdings"/>
              </a:rPr>
              <a:t> brain fog</a:t>
            </a:r>
            <a:endParaRPr lang="en-US" dirty="0"/>
          </a:p>
          <a:p>
            <a:r>
              <a:rPr lang="en-US" dirty="0"/>
              <a:t>Disrupted sulfur assimilation leads to impaired iron absorption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pPr lvl="1"/>
            <a:r>
              <a:rPr lang="en-US" dirty="0"/>
              <a:t>Iron deficiency anemia is an epidemic worldwide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8958" y="5869211"/>
            <a:ext cx="5559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W Lu et al. </a:t>
            </a:r>
            <a:r>
              <a:rPr lang="en-US" sz="2000" dirty="0" err="1"/>
              <a:t>Mol</a:t>
            </a:r>
            <a:r>
              <a:rPr lang="en-US" sz="2000" dirty="0"/>
              <a:t> </a:t>
            </a:r>
            <a:r>
              <a:rPr lang="en-US" sz="2000" dirty="0" err="1"/>
              <a:t>Biosyst</a:t>
            </a:r>
            <a:r>
              <a:rPr lang="en-US" sz="2000" dirty="0"/>
              <a:t>. 2013 Mar;9(3):522-30.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BH Hudson et al. PNAS 2018 </a:t>
            </a:r>
            <a:r>
              <a:rPr lang="en-US" sz="2000" dirty="0" err="1"/>
              <a:t>ePub</a:t>
            </a:r>
            <a:r>
              <a:rPr lang="en-US" sz="2000" dirty="0"/>
              <a:t> ahead of print.</a:t>
            </a:r>
          </a:p>
        </p:txBody>
      </p:sp>
    </p:spTree>
    <p:extLst>
      <p:ext uri="{BB962C8B-B14F-4D97-AF65-F5344CB8AC3E}">
        <p14:creationId xmlns:p14="http://schemas.microsoft.com/office/powerpoint/2010/main" val="3723036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607296"/>
            <a:ext cx="9701463" cy="1143000"/>
          </a:xfrm>
        </p:spPr>
        <p:txBody>
          <a:bodyPr>
            <a:noAutofit/>
          </a:bodyPr>
          <a:lstStyle/>
          <a:p>
            <a:r>
              <a:rPr lang="en-US" b="1" dirty="0"/>
              <a:t>Is Encephalopathy a Mechanism to  Renew Sulfate in Autism?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874" y="1963822"/>
            <a:ext cx="10972800" cy="337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Abstract</a:t>
            </a:r>
            <a:r>
              <a:rPr lang="en-US" dirty="0"/>
              <a:t>: “This paper makes two claims:</a:t>
            </a:r>
          </a:p>
          <a:p>
            <a:pPr marL="0" indent="0">
              <a:buNone/>
            </a:pPr>
            <a:r>
              <a:rPr lang="en-US" dirty="0"/>
              <a:t> (1) Autism can be characterized as a chronic low-grade encephalopathy, associated with excess exposure to nitric oxide, ammonia and glutamate in the central nervous system, which leads to hippocampal pathologies and resulting cognitive impairment, and</a:t>
            </a:r>
          </a:p>
          <a:p>
            <a:pPr marL="0" indent="0">
              <a:buNone/>
            </a:pPr>
            <a:r>
              <a:rPr lang="en-US" dirty="0"/>
              <a:t> (2) Encephalitis is provoked by a systemic deficiency in sulfate, but associated seizures and fever support sulfate restoration. </a:t>
            </a:r>
            <a:r>
              <a:rPr lang="mr-IN" dirty="0"/>
              <a:t>…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9670" y="6127047"/>
            <a:ext cx="6479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*</a:t>
            </a:r>
            <a:r>
              <a:rPr lang="nb-NO" sz="2800" dirty="0"/>
              <a:t>S Seneff et al., </a:t>
            </a:r>
            <a:r>
              <a:rPr lang="nb-NO" sz="2800" dirty="0" err="1"/>
              <a:t>Entropy</a:t>
            </a:r>
            <a:r>
              <a:rPr lang="nb-NO" sz="2800" dirty="0"/>
              <a:t> 2013; 15: 372-406.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714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yr-old auti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319249"/>
            <a:ext cx="9105900" cy="641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43601" y="3371484"/>
            <a:ext cx="1100664" cy="26754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942663" y="2558686"/>
            <a:ext cx="16934" cy="10329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26988" y="6363417"/>
            <a:ext cx="599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dirty="0"/>
              <a:t>Figure 15, Seneff et al., Agricultural Sciences, 2015, 6, 42-70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52304" y="2465086"/>
            <a:ext cx="28440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= 0.9972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8342"/>
            <a:ext cx="91059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Autism Prevalence: 6-year-olds and Glyphosate Usage on Core Crops</a:t>
            </a:r>
            <a:r>
              <a:rPr lang="en-US" b="1" dirty="0">
                <a:solidFill>
                  <a:srgbClr val="FF0000"/>
                </a:solidFill>
              </a:rPr>
              <a:t>*        </a:t>
            </a:r>
          </a:p>
        </p:txBody>
      </p:sp>
    </p:spTree>
    <p:extLst>
      <p:ext uri="{BB962C8B-B14F-4D97-AF65-F5344CB8AC3E}">
        <p14:creationId xmlns:p14="http://schemas.microsoft.com/office/powerpoint/2010/main" val="3876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ut_microb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46" y="4061256"/>
            <a:ext cx="3399629" cy="2907685"/>
          </a:xfrm>
          <a:prstGeom prst="rect">
            <a:avLst/>
          </a:prstGeom>
        </p:spPr>
      </p:pic>
      <p:pic>
        <p:nvPicPr>
          <p:cNvPr id="4" name="Content Placeholder 3" descr="the-liver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b="1835"/>
          <a:stretch>
            <a:fillRect/>
          </a:stretch>
        </p:blipFill>
        <p:spPr>
          <a:xfrm>
            <a:off x="2894229" y="5009770"/>
            <a:ext cx="2793889" cy="1396157"/>
          </a:xfrm>
        </p:spPr>
      </p:pic>
      <p:pic>
        <p:nvPicPr>
          <p:cNvPr id="5" name="Picture 4" descr="hea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48" y="2802967"/>
            <a:ext cx="1742389" cy="1935551"/>
          </a:xfrm>
          <a:prstGeom prst="rect">
            <a:avLst/>
          </a:prstGeom>
        </p:spPr>
      </p:pic>
      <p:pic>
        <p:nvPicPr>
          <p:cNvPr id="6" name="Picture 5" descr="brai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32" y="576800"/>
            <a:ext cx="2644451" cy="2206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0836" y="2224184"/>
            <a:ext cx="1418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taurine</a:t>
            </a:r>
            <a:endParaRPr lang="en-US" sz="3200" b="1" dirty="0"/>
          </a:p>
        </p:txBody>
      </p:sp>
      <p:pic>
        <p:nvPicPr>
          <p:cNvPr id="10" name="Picture 9" descr="Taurine_molecule_ba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53" y="2773780"/>
            <a:ext cx="2653913" cy="1416371"/>
          </a:xfrm>
          <a:prstGeom prst="rect">
            <a:avLst/>
          </a:prstGeom>
        </p:spPr>
      </p:pic>
      <p:pic>
        <p:nvPicPr>
          <p:cNvPr id="11" name="Picture 10" descr="Sulfate-3D-ball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44" y="2765147"/>
            <a:ext cx="1307812" cy="12398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07858" y="2288023"/>
            <a:ext cx="1334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sulfate</a:t>
            </a:r>
          </a:p>
        </p:txBody>
      </p:sp>
      <p:sp>
        <p:nvSpPr>
          <p:cNvPr id="13" name="Left Arrow 12"/>
          <p:cNvSpPr/>
          <p:nvPr/>
        </p:nvSpPr>
        <p:spPr>
          <a:xfrm>
            <a:off x="7586439" y="3127994"/>
            <a:ext cx="933463" cy="2356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499F2D-F533-E04C-877B-F9ACE21A5C13}"/>
              </a:ext>
            </a:extLst>
          </p:cNvPr>
          <p:cNvGrpSpPr/>
          <p:nvPr/>
        </p:nvGrpSpPr>
        <p:grpSpPr>
          <a:xfrm>
            <a:off x="1724532" y="2253282"/>
            <a:ext cx="1931047" cy="3695587"/>
            <a:chOff x="1724532" y="2253282"/>
            <a:chExt cx="1931047" cy="3695587"/>
          </a:xfrm>
        </p:grpSpPr>
        <p:sp>
          <p:nvSpPr>
            <p:cNvPr id="14" name="Freeform 13"/>
            <p:cNvSpPr/>
            <p:nvPr/>
          </p:nvSpPr>
          <p:spPr>
            <a:xfrm>
              <a:off x="1724532" y="2253282"/>
              <a:ext cx="1727421" cy="3695587"/>
            </a:xfrm>
            <a:custGeom>
              <a:avLst/>
              <a:gdLst>
                <a:gd name="connsiteX0" fmla="*/ 661510 w 840604"/>
                <a:gd name="connsiteY0" fmla="*/ 0 h 3695587"/>
                <a:gd name="connsiteX1" fmla="*/ 42819 w 840604"/>
                <a:gd name="connsiteY1" fmla="*/ 1481491 h 3695587"/>
                <a:gd name="connsiteX2" fmla="*/ 140507 w 840604"/>
                <a:gd name="connsiteY2" fmla="*/ 2979262 h 3695587"/>
                <a:gd name="connsiteX3" fmla="*/ 840604 w 840604"/>
                <a:gd name="connsiteY3" fmla="*/ 3695587 h 36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604" h="3695587">
                  <a:moveTo>
                    <a:pt x="661510" y="0"/>
                  </a:moveTo>
                  <a:cubicBezTo>
                    <a:pt x="395581" y="492473"/>
                    <a:pt x="129653" y="984947"/>
                    <a:pt x="42819" y="1481491"/>
                  </a:cubicBezTo>
                  <a:cubicBezTo>
                    <a:pt x="-44015" y="1978035"/>
                    <a:pt x="7543" y="2610246"/>
                    <a:pt x="140507" y="2979262"/>
                  </a:cubicBezTo>
                  <a:cubicBezTo>
                    <a:pt x="273471" y="3348278"/>
                    <a:pt x="840604" y="3695587"/>
                    <a:pt x="840604" y="3695587"/>
                  </a:cubicBezTo>
                </a:path>
              </a:pathLst>
            </a:cu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345081" y="3704107"/>
              <a:ext cx="1310498" cy="1602120"/>
            </a:xfrm>
            <a:custGeom>
              <a:avLst/>
              <a:gdLst>
                <a:gd name="connsiteX0" fmla="*/ 661510 w 840604"/>
                <a:gd name="connsiteY0" fmla="*/ 0 h 3695587"/>
                <a:gd name="connsiteX1" fmla="*/ 42819 w 840604"/>
                <a:gd name="connsiteY1" fmla="*/ 1481491 h 3695587"/>
                <a:gd name="connsiteX2" fmla="*/ 140507 w 840604"/>
                <a:gd name="connsiteY2" fmla="*/ 2979262 h 3695587"/>
                <a:gd name="connsiteX3" fmla="*/ 840604 w 840604"/>
                <a:gd name="connsiteY3" fmla="*/ 3695587 h 36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604" h="3695587">
                  <a:moveTo>
                    <a:pt x="661510" y="0"/>
                  </a:moveTo>
                  <a:cubicBezTo>
                    <a:pt x="395581" y="492473"/>
                    <a:pt x="129653" y="984947"/>
                    <a:pt x="42819" y="1481491"/>
                  </a:cubicBezTo>
                  <a:cubicBezTo>
                    <a:pt x="-44015" y="1978035"/>
                    <a:pt x="7543" y="2610246"/>
                    <a:pt x="140507" y="2979262"/>
                  </a:cubicBezTo>
                  <a:cubicBezTo>
                    <a:pt x="273471" y="3348278"/>
                    <a:pt x="840604" y="3695587"/>
                    <a:pt x="840604" y="3695587"/>
                  </a:cubicBezTo>
                </a:path>
              </a:pathLst>
            </a:cu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6" name="Freeform 15"/>
          <p:cNvSpPr/>
          <p:nvPr/>
        </p:nvSpPr>
        <p:spPr>
          <a:xfrm>
            <a:off x="5257204" y="4787629"/>
            <a:ext cx="2865513" cy="700467"/>
          </a:xfrm>
          <a:custGeom>
            <a:avLst/>
            <a:gdLst>
              <a:gd name="connsiteX0" fmla="*/ 0 w 2149135"/>
              <a:gd name="connsiteY0" fmla="*/ 619065 h 700466"/>
              <a:gd name="connsiteX1" fmla="*/ 586128 w 2149135"/>
              <a:gd name="connsiteY1" fmla="*/ 421 h 700466"/>
              <a:gd name="connsiteX2" fmla="*/ 2149135 w 2149135"/>
              <a:gd name="connsiteY2" fmla="*/ 700466 h 70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9135" h="700466">
                <a:moveTo>
                  <a:pt x="0" y="619065"/>
                </a:moveTo>
                <a:cubicBezTo>
                  <a:pt x="113969" y="302959"/>
                  <a:pt x="227939" y="-13146"/>
                  <a:pt x="586128" y="421"/>
                </a:cubicBezTo>
                <a:cubicBezTo>
                  <a:pt x="944317" y="13988"/>
                  <a:pt x="2149135" y="700466"/>
                  <a:pt x="2149135" y="700466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944A04-CF6E-DE41-B1D7-EF7486FFC3C6}"/>
              </a:ext>
            </a:extLst>
          </p:cNvPr>
          <p:cNvGrpSpPr/>
          <p:nvPr/>
        </p:nvGrpSpPr>
        <p:grpSpPr>
          <a:xfrm>
            <a:off x="3737143" y="1998928"/>
            <a:ext cx="2676358" cy="2179433"/>
            <a:chOff x="3737143" y="1998928"/>
            <a:chExt cx="2676358" cy="2179433"/>
          </a:xfrm>
        </p:grpSpPr>
        <p:sp>
          <p:nvSpPr>
            <p:cNvPr id="17" name="Freeform 16"/>
            <p:cNvSpPr/>
            <p:nvPr/>
          </p:nvSpPr>
          <p:spPr>
            <a:xfrm>
              <a:off x="3737143" y="1998928"/>
              <a:ext cx="2676358" cy="1366573"/>
            </a:xfrm>
            <a:custGeom>
              <a:avLst/>
              <a:gdLst>
                <a:gd name="connsiteX0" fmla="*/ 873125 w 873125"/>
                <a:gd name="connsiteY0" fmla="*/ 777875 h 777875"/>
                <a:gd name="connsiteX1" fmla="*/ 0 w 873125"/>
                <a:gd name="connsiteY1" fmla="*/ 0 h 777875"/>
                <a:gd name="connsiteX2" fmla="*/ 0 w 873125"/>
                <a:gd name="connsiteY2" fmla="*/ 0 h 77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3125" h="777875">
                  <a:moveTo>
                    <a:pt x="873125" y="77787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5715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4876455" y="3905741"/>
              <a:ext cx="1146503" cy="27262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051726" y="971887"/>
            <a:ext cx="5704224" cy="1077218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BUT!</a:t>
            </a:r>
            <a:r>
              <a:rPr lang="en-US" sz="3200" dirty="0"/>
              <a:t> Glyphosate blocks taurine uptake into E coli microbes</a:t>
            </a:r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509" y="6292135"/>
            <a:ext cx="603222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667" dirty="0">
                <a:solidFill>
                  <a:srgbClr val="FF0000"/>
                </a:solidFill>
              </a:rPr>
              <a:t>*</a:t>
            </a:r>
            <a:r>
              <a:rPr lang="nb-NO" sz="2667" dirty="0"/>
              <a:t>W Lu et al. Mol </a:t>
            </a:r>
            <a:r>
              <a:rPr lang="nb-NO" sz="2667" dirty="0" err="1"/>
              <a:t>BioSyst</a:t>
            </a:r>
            <a:r>
              <a:rPr lang="nb-NO" sz="2667" dirty="0"/>
              <a:t> 2013; 9: 522-530.</a:t>
            </a:r>
            <a:endParaRPr lang="en-US" sz="2667" dirty="0"/>
          </a:p>
        </p:txBody>
      </p:sp>
      <p:sp>
        <p:nvSpPr>
          <p:cNvPr id="24" name="TextBox 23"/>
          <p:cNvSpPr txBox="1"/>
          <p:nvPr/>
        </p:nvSpPr>
        <p:spPr>
          <a:xfrm>
            <a:off x="786526" y="2832684"/>
            <a:ext cx="1388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taurine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2582565" y="4553087"/>
            <a:ext cx="1388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taurine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388880" y="4864185"/>
            <a:ext cx="1388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taurine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09" y="56120"/>
            <a:ext cx="10972800" cy="1143000"/>
          </a:xfrm>
        </p:spPr>
        <p:txBody>
          <a:bodyPr/>
          <a:lstStyle/>
          <a:p>
            <a:r>
              <a:rPr lang="en-US" b="1" dirty="0"/>
              <a:t>Gut Microbes to the Rescue!</a:t>
            </a:r>
          </a:p>
        </p:txBody>
      </p:sp>
    </p:spTree>
    <p:extLst>
      <p:ext uri="{BB962C8B-B14F-4D97-AF65-F5344CB8AC3E}">
        <p14:creationId xmlns:p14="http://schemas.microsoft.com/office/powerpoint/2010/main" val="39740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2" grpId="0" animBg="1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9274" y="1807321"/>
            <a:ext cx="9403080" cy="2154436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Glyphosate, Sulfate and Reproductive Issues</a:t>
            </a:r>
          </a:p>
        </p:txBody>
      </p:sp>
    </p:spTree>
    <p:extLst>
      <p:ext uri="{BB962C8B-B14F-4D97-AF65-F5344CB8AC3E}">
        <p14:creationId xmlns:p14="http://schemas.microsoft.com/office/powerpoint/2010/main" val="36664333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8309-3733-DE44-AC60-C1464FDE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3" y="-19964"/>
            <a:ext cx="10515600" cy="1325563"/>
          </a:xfrm>
        </p:spPr>
        <p:txBody>
          <a:bodyPr/>
          <a:lstStyle/>
          <a:p>
            <a:r>
              <a:rPr lang="en-US" b="1" dirty="0"/>
              <a:t>Glyphosate is an Endocrine Disruptor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6D8E5-70A9-144D-9740-5DDC0937B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24" y="1106905"/>
            <a:ext cx="8111514" cy="5221706"/>
          </a:xfrm>
        </p:spPr>
        <p:txBody>
          <a:bodyPr>
            <a:normAutofit fontScale="92500"/>
          </a:bodyPr>
          <a:lstStyle/>
          <a:p>
            <a:r>
              <a:rPr lang="en-US" dirty="0"/>
              <a:t>Glyphosate at parts per trillion triggers estrogen-sensitive breast cancer cells to proliferate</a:t>
            </a:r>
          </a:p>
          <a:p>
            <a:r>
              <a:rPr lang="en-US" dirty="0"/>
              <a:t>Glyphosate increases expression levels of estrogen and progesterone receptors </a:t>
            </a:r>
          </a:p>
          <a:p>
            <a:r>
              <a:rPr lang="en-US" dirty="0"/>
              <a:t>Glyphosate-based herbicides disrupt the hypothalamic-pituitary-thyroid (HPT) axis</a:t>
            </a:r>
          </a:p>
          <a:p>
            <a:r>
              <a:rPr lang="en-US" dirty="0"/>
              <a:t>Glyphosate alters circulating levels of hormones</a:t>
            </a:r>
          </a:p>
          <a:p>
            <a:r>
              <a:rPr lang="en-US" dirty="0"/>
              <a:t>Glyphosate induced hypothyroidism in female Wistar rats</a:t>
            </a:r>
          </a:p>
          <a:p>
            <a:r>
              <a:rPr lang="en-US" dirty="0"/>
              <a:t>Glyphosate-based formulations altered reproductive developmental parameters in animal models</a:t>
            </a:r>
          </a:p>
          <a:p>
            <a:r>
              <a:rPr lang="en-US" dirty="0"/>
              <a:t>Glyphosate induced malformation in zebrafish embryos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CD81D-5C7F-C744-AF0F-1F0013BF0692}"/>
              </a:ext>
            </a:extLst>
          </p:cNvPr>
          <p:cNvSpPr txBox="1"/>
          <p:nvPr/>
        </p:nvSpPr>
        <p:spPr>
          <a:xfrm>
            <a:off x="4547937" y="6328611"/>
            <a:ext cx="724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Juan P. Muñoz et al. Chemosphere October 19, 2020 [</a:t>
            </a:r>
            <a:r>
              <a:rPr lang="en-US" dirty="0" err="1"/>
              <a:t>Epub</a:t>
            </a:r>
            <a:r>
              <a:rPr lang="en-US" dirty="0"/>
              <a:t> ahead of print]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CBE8E3A-24A1-4B43-9E39-CF8688AE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438" y="1359567"/>
            <a:ext cx="3573438" cy="42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5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3F46-4329-5A40-AEE2-6B1F5277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26" y="159088"/>
            <a:ext cx="10515600" cy="1325563"/>
          </a:xfrm>
        </p:spPr>
        <p:txBody>
          <a:bodyPr/>
          <a:lstStyle/>
          <a:p>
            <a:r>
              <a:rPr lang="en-US" b="1" dirty="0"/>
              <a:t>Glyphosate and Premature Birth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Content Placeholder 4" descr="A baby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38729CD1-C03C-0E4A-AE8B-93399D06E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09551" y="1493388"/>
            <a:ext cx="3975323" cy="263365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BD5DF9-B3DC-3044-A642-42CBAD785921}"/>
              </a:ext>
            </a:extLst>
          </p:cNvPr>
          <p:cNvSpPr txBox="1">
            <a:spLocks/>
          </p:cNvSpPr>
          <p:nvPr/>
        </p:nvSpPr>
        <p:spPr>
          <a:xfrm>
            <a:off x="244764" y="1484651"/>
            <a:ext cx="7727149" cy="4680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Study based in Puerto Rico</a:t>
            </a:r>
          </a:p>
          <a:p>
            <a:r>
              <a:rPr lang="en-US" dirty="0"/>
              <a:t>53 cases (premature birth); 194 controls</a:t>
            </a:r>
          </a:p>
          <a:p>
            <a:r>
              <a:rPr lang="en-US" dirty="0"/>
              <a:t>Models are adjusted for maternal age, education,                                  pre-pregnancy BMI, and smoking</a:t>
            </a:r>
          </a:p>
          <a:p>
            <a:r>
              <a:rPr lang="en-US" dirty="0"/>
              <a:t>Measured both glyphosate and AMPA</a:t>
            </a:r>
          </a:p>
          <a:p>
            <a:pPr lvl="1"/>
            <a:r>
              <a:rPr lang="en-US" dirty="0"/>
              <a:t>AMPA is a breakdown product of glyphosate</a:t>
            </a:r>
          </a:p>
          <a:p>
            <a:r>
              <a:rPr lang="en-US" dirty="0"/>
              <a:t>Women who had high (&gt; 0.65 micrograms/Liter)                                     levels of AMPA in their urine at 26 weeks of gestation had a </a:t>
            </a:r>
            <a:r>
              <a:rPr lang="en-US" i="1" dirty="0">
                <a:solidFill>
                  <a:srgbClr val="FF0000"/>
                </a:solidFill>
              </a:rPr>
              <a:t>4.5-fold </a:t>
            </a:r>
            <a:r>
              <a:rPr lang="en-US" dirty="0"/>
              <a:t>increased risk of premature birth        (p&lt; 0.006).  High urinary glyphosate was associated with a  3.77-fold increased risk.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9E2D1-8B15-744B-BE21-2818F015BB7D}"/>
              </a:ext>
            </a:extLst>
          </p:cNvPr>
          <p:cNvSpPr txBox="1"/>
          <p:nvPr/>
        </p:nvSpPr>
        <p:spPr>
          <a:xfrm>
            <a:off x="3228110" y="6329580"/>
            <a:ext cx="838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Monica K Silver et al. Environmental Health Perspectives 2021; 29(5): 057011.</a:t>
            </a:r>
          </a:p>
        </p:txBody>
      </p:sp>
    </p:spTree>
    <p:extLst>
      <p:ext uri="{BB962C8B-B14F-4D97-AF65-F5344CB8AC3E}">
        <p14:creationId xmlns:p14="http://schemas.microsoft.com/office/powerpoint/2010/main" val="1080637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3F46-4329-5A40-AEE2-6B1F5277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26" y="159088"/>
            <a:ext cx="10515600" cy="1325563"/>
          </a:xfrm>
        </p:spPr>
        <p:txBody>
          <a:bodyPr/>
          <a:lstStyle/>
          <a:p>
            <a:r>
              <a:rPr lang="en-US" b="1" dirty="0"/>
              <a:t>Glyphosate and Premature Birth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Content Placeholder 4" descr="A baby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38729CD1-C03C-0E4A-AE8B-93399D06E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09551" y="1493388"/>
            <a:ext cx="3975323" cy="263365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BD5DF9-B3DC-3044-A642-42CBAD785921}"/>
              </a:ext>
            </a:extLst>
          </p:cNvPr>
          <p:cNvSpPr txBox="1">
            <a:spLocks/>
          </p:cNvSpPr>
          <p:nvPr/>
        </p:nvSpPr>
        <p:spPr>
          <a:xfrm>
            <a:off x="244764" y="1484651"/>
            <a:ext cx="7727149" cy="4680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Study based in Puerto Rico</a:t>
            </a:r>
          </a:p>
          <a:p>
            <a:r>
              <a:rPr lang="en-US" dirty="0"/>
              <a:t>53 cases (premature birth); 194 controls</a:t>
            </a:r>
          </a:p>
          <a:p>
            <a:r>
              <a:rPr lang="en-US" dirty="0"/>
              <a:t>Models are adjusted for maternal age, education,                                  pre-pregnancy BMI, and smoking</a:t>
            </a:r>
          </a:p>
          <a:p>
            <a:r>
              <a:rPr lang="en-US" dirty="0"/>
              <a:t>Measured both glyphosate and AMPA</a:t>
            </a:r>
          </a:p>
          <a:p>
            <a:pPr lvl="1"/>
            <a:r>
              <a:rPr lang="en-US" dirty="0"/>
              <a:t>AMPA is a breakdown product of glyphosate</a:t>
            </a:r>
          </a:p>
          <a:p>
            <a:r>
              <a:rPr lang="en-US" dirty="0"/>
              <a:t>Women who had high (&gt; 0.65 micrograms/Liter)                                     levels of AMPA in their urine at 26 weeks of gestation had a </a:t>
            </a:r>
            <a:r>
              <a:rPr lang="en-US" i="1" dirty="0">
                <a:solidFill>
                  <a:srgbClr val="FF0000"/>
                </a:solidFill>
              </a:rPr>
              <a:t>4.5-fold </a:t>
            </a:r>
            <a:r>
              <a:rPr lang="en-US" dirty="0"/>
              <a:t>increased risk of premature birth        (p&lt; 0.006).  High urinary glyphosate was associated with a  3.77-fold increased risk.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9E2D1-8B15-744B-BE21-2818F015BB7D}"/>
              </a:ext>
            </a:extLst>
          </p:cNvPr>
          <p:cNvSpPr txBox="1"/>
          <p:nvPr/>
        </p:nvSpPr>
        <p:spPr>
          <a:xfrm>
            <a:off x="3228110" y="6329580"/>
            <a:ext cx="838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Monica K Silver et al. Environmental Health Perspectives 2021; 29(5): 057011.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BC863-DDBA-AB44-A592-6A5B17F3CDEC}"/>
              </a:ext>
            </a:extLst>
          </p:cNvPr>
          <p:cNvSpPr txBox="1"/>
          <p:nvPr/>
        </p:nvSpPr>
        <p:spPr>
          <a:xfrm>
            <a:off x="2215281" y="1578896"/>
            <a:ext cx="6899290" cy="2677656"/>
          </a:xfrm>
          <a:prstGeom prst="rect">
            <a:avLst/>
          </a:prstGeom>
          <a:solidFill>
            <a:srgbClr val="FFF19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 "Preterm birth is a national epidemic, costing the United States $26.2 billion each year"</a:t>
            </a:r>
          </a:p>
          <a:p>
            <a:endParaRPr lang="en-US" sz="2800" dirty="0"/>
          </a:p>
          <a:p>
            <a:r>
              <a:rPr lang="en-US" sz="2800" dirty="0"/>
              <a:t>  -- American Psychological Association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69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507A1A51-09D3-004C-9387-8A60350F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579" y="1688656"/>
            <a:ext cx="4082989" cy="3334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3DCC8-CF40-4646-9391-E7219898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70" y="132328"/>
            <a:ext cx="10515600" cy="1325563"/>
          </a:xfrm>
        </p:spPr>
        <p:txBody>
          <a:bodyPr/>
          <a:lstStyle/>
          <a:p>
            <a:r>
              <a:rPr lang="en-US" b="1" dirty="0"/>
              <a:t>Glyphosate, Sperm Counts and Cancer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D6279443-3773-7843-8385-83F1C8EF5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92459" y="1482561"/>
            <a:ext cx="4032909" cy="3544027"/>
          </a:xfr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7F793A-AA70-7541-B55D-6E04C8B2B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4813"/>
            <a:ext cx="4466659" cy="3207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CC4780-C072-CB4E-981A-720A41AA9B14}"/>
              </a:ext>
            </a:extLst>
          </p:cNvPr>
          <p:cNvSpPr txBox="1"/>
          <p:nvPr/>
        </p:nvSpPr>
        <p:spPr>
          <a:xfrm>
            <a:off x="5747070" y="6292820"/>
            <a:ext cx="5908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B. </a:t>
            </a:r>
            <a:r>
              <a:rPr lang="en-US" sz="2000" dirty="0" err="1"/>
              <a:t>Sopko</a:t>
            </a:r>
            <a:r>
              <a:rPr lang="en-US" sz="2000" dirty="0"/>
              <a:t> et al., ACS Omega 2021; 6(23):14848–14857.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77079-66A3-D84C-8AB4-E01FC021F76E}"/>
              </a:ext>
            </a:extLst>
          </p:cNvPr>
          <p:cNvSpPr txBox="1"/>
          <p:nvPr/>
        </p:nvSpPr>
        <p:spPr>
          <a:xfrm>
            <a:off x="5747070" y="4032712"/>
            <a:ext cx="1906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testicular cancer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3E4139-F8D6-B749-A348-704AFC9A5A6F}"/>
              </a:ext>
            </a:extLst>
          </p:cNvPr>
          <p:cNvSpPr txBox="1"/>
          <p:nvPr/>
        </p:nvSpPr>
        <p:spPr>
          <a:xfrm>
            <a:off x="9178101" y="4075315"/>
            <a:ext cx="284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non-Hodgkin’s lymphoma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819F56-5A39-8E43-8901-09CCD78F4441}"/>
              </a:ext>
            </a:extLst>
          </p:cNvPr>
          <p:cNvSpPr txBox="1"/>
          <p:nvPr/>
        </p:nvSpPr>
        <p:spPr>
          <a:xfrm>
            <a:off x="1286294" y="4032712"/>
            <a:ext cx="159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sperm counts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EB157A-825E-5645-9426-3401B7A06176}"/>
              </a:ext>
            </a:extLst>
          </p:cNvPr>
          <p:cNvSpPr txBox="1"/>
          <p:nvPr/>
        </p:nvSpPr>
        <p:spPr>
          <a:xfrm>
            <a:off x="1441144" y="5058735"/>
            <a:ext cx="14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 &lt; .000015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7A05D2-F761-A54F-A4FD-353F37E53459}"/>
              </a:ext>
            </a:extLst>
          </p:cNvPr>
          <p:cNvSpPr txBox="1"/>
          <p:nvPr/>
        </p:nvSpPr>
        <p:spPr>
          <a:xfrm>
            <a:off x="10016663" y="5058735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 &lt; 0.0053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6C59D0-E796-784C-9B0F-1622E5BF5182}"/>
              </a:ext>
            </a:extLst>
          </p:cNvPr>
          <p:cNvSpPr txBox="1"/>
          <p:nvPr/>
        </p:nvSpPr>
        <p:spPr>
          <a:xfrm>
            <a:off x="5500464" y="5058735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 &lt; . 0.00000000039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2A3C9D-CA92-A446-AC44-2EA9679EA1DF}"/>
              </a:ext>
            </a:extLst>
          </p:cNvPr>
          <p:cNvSpPr txBox="1"/>
          <p:nvPr/>
        </p:nvSpPr>
        <p:spPr>
          <a:xfrm>
            <a:off x="235528" y="5645377"/>
            <a:ext cx="111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were obtained from publicly available databases maintained by the US government</a:t>
            </a:r>
          </a:p>
        </p:txBody>
      </p:sp>
    </p:spTree>
    <p:extLst>
      <p:ext uri="{BB962C8B-B14F-4D97-AF65-F5344CB8AC3E}">
        <p14:creationId xmlns:p14="http://schemas.microsoft.com/office/powerpoint/2010/main" val="3849623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B44C-7C63-7841-A20F-F68B68B5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3" y="182245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"Maternal urinary levels of glyphosate during pregnancy and anogenital distance in newborns                        in a US multicenter pregnancy cohort”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C13E3-C2CF-FC4D-86F3-0452F5666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83" y="2036536"/>
            <a:ext cx="10515600" cy="3543209"/>
          </a:xfrm>
        </p:spPr>
        <p:txBody>
          <a:bodyPr/>
          <a:lstStyle/>
          <a:p>
            <a:r>
              <a:rPr lang="en-US" dirty="0"/>
              <a:t>Glyphosate in urine measured mid-pregnancy</a:t>
            </a:r>
          </a:p>
          <a:p>
            <a:r>
              <a:rPr lang="en-US" dirty="0"/>
              <a:t>Anogenital distance in girls was longer (more male typical)                                                 in association with higher urinary levels of glyphosate</a:t>
            </a:r>
          </a:p>
          <a:p>
            <a:r>
              <a:rPr lang="en-US" dirty="0"/>
              <a:t>An earlier study on rats found a similar result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r>
              <a:rPr lang="en-US" dirty="0"/>
              <a:t>Glyphosate suppresses aromatase, which converts                              testosterone to estrogen</a:t>
            </a:r>
          </a:p>
          <a:p>
            <a:r>
              <a:rPr lang="en-US" dirty="0"/>
              <a:t>Confirms that glyphosate is an endocrine disruptor in humans</a:t>
            </a:r>
          </a:p>
        </p:txBody>
      </p:sp>
      <p:pic>
        <p:nvPicPr>
          <p:cNvPr id="5" name="Picture 4" descr="A baby sitting on a pink couch&#10;&#10;Description automatically generated with medium confidence">
            <a:extLst>
              <a:ext uri="{FF2B5EF4-FFF2-40B4-BE49-F238E27FC236}">
                <a16:creationId xmlns:a16="http://schemas.microsoft.com/office/drawing/2014/main" id="{5F80CBD3-6C43-9046-B193-2F66FC02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087" y="1642745"/>
            <a:ext cx="2733312" cy="2733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E958E-8390-8A4D-80E7-F8D0E577BD9F}"/>
              </a:ext>
            </a:extLst>
          </p:cNvPr>
          <p:cNvSpPr txBox="1"/>
          <p:nvPr/>
        </p:nvSpPr>
        <p:spPr>
          <a:xfrm>
            <a:off x="3150662" y="5696494"/>
            <a:ext cx="8394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Corina </a:t>
            </a:r>
            <a:r>
              <a:rPr lang="en-US" sz="2400" dirty="0" err="1"/>
              <a:t>Lesseur</a:t>
            </a:r>
            <a:r>
              <a:rPr lang="en-US" sz="2400" dirty="0"/>
              <a:t> et al. Environmental Pollution 2021; 280: 117002.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**</a:t>
            </a:r>
            <a:r>
              <a:rPr lang="en-US" sz="2400" dirty="0" err="1"/>
              <a:t>Manservisi</a:t>
            </a:r>
            <a:r>
              <a:rPr lang="en-US" sz="2400" dirty="0"/>
              <a:t> et al. Environmental Health 2019; 18: 15.</a:t>
            </a:r>
          </a:p>
        </p:txBody>
      </p:sp>
    </p:spTree>
    <p:extLst>
      <p:ext uri="{BB962C8B-B14F-4D97-AF65-F5344CB8AC3E}">
        <p14:creationId xmlns:p14="http://schemas.microsoft.com/office/powerpoint/2010/main" val="2943077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B7DE3-0D1A-E046-A442-B8D0175B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5" y="286748"/>
            <a:ext cx="10515600" cy="1325563"/>
          </a:xfrm>
        </p:spPr>
        <p:txBody>
          <a:bodyPr/>
          <a:lstStyle/>
          <a:p>
            <a:r>
              <a:rPr lang="en-US" b="1" dirty="0"/>
              <a:t>Longer anogenital distance in females is linked to infertility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16469-1E8C-DC4F-B821-C1F1F5FEF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35" y="1729241"/>
            <a:ext cx="11155983" cy="3399518"/>
          </a:xfrm>
        </p:spPr>
        <p:txBody>
          <a:bodyPr/>
          <a:lstStyle/>
          <a:p>
            <a:r>
              <a:rPr lang="en-US" dirty="0"/>
              <a:t>Women in the highest </a:t>
            </a:r>
            <a:r>
              <a:rPr lang="en-US" dirty="0" err="1"/>
              <a:t>tertile</a:t>
            </a:r>
            <a:r>
              <a:rPr lang="en-US" dirty="0"/>
              <a:t> of anogenital distance had an 18-fold increased risk of having polycystic ovary syndrome (PCOS)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/>
              <a:t>Associated with irregular periods or no menstrual cycle, plus excess growth of hair</a:t>
            </a:r>
          </a:p>
          <a:p>
            <a:r>
              <a:rPr lang="en-US" dirty="0"/>
              <a:t>PCOS is the most common cause of female infertility, affecting as much as 20% of the world’s female population</a:t>
            </a:r>
          </a:p>
          <a:p>
            <a:r>
              <a:rPr lang="en-US" dirty="0"/>
              <a:t>Women with PCOS have an increased risk of being diagnosed with autism and of having progeny with autism</a:t>
            </a:r>
            <a:r>
              <a:rPr lang="en-US" dirty="0">
                <a:solidFill>
                  <a:srgbClr val="FF0000"/>
                </a:solidFill>
              </a:rPr>
              <a:t>**,***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12728-CA3F-DA4C-A50A-AD102EF1D68C}"/>
              </a:ext>
            </a:extLst>
          </p:cNvPr>
          <p:cNvSpPr txBox="1"/>
          <p:nvPr/>
        </p:nvSpPr>
        <p:spPr>
          <a:xfrm>
            <a:off x="1617753" y="5577840"/>
            <a:ext cx="9851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 err="1"/>
              <a:t>Yingchen</a:t>
            </a:r>
            <a:r>
              <a:rPr lang="en-US" sz="2400" dirty="0"/>
              <a:t> Wu et al. Human Reproduction 2017 Apr 1;32(4):937-943.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**</a:t>
            </a:r>
            <a:r>
              <a:rPr lang="en-US" sz="2400" dirty="0"/>
              <a:t>Maria </a:t>
            </a:r>
            <a:r>
              <a:rPr lang="en-US" sz="2400" dirty="0" err="1"/>
              <a:t>Katsigianni</a:t>
            </a:r>
            <a:r>
              <a:rPr lang="en-US" sz="2400" dirty="0"/>
              <a:t> et al. Molecular Psychiatry 2019 Dec;24(12):1787-1797</a:t>
            </a:r>
            <a:r>
              <a:rPr lang="en-US" sz="2400" dirty="0">
                <a:solidFill>
                  <a:srgbClr val="FF0000"/>
                </a:solidFill>
              </a:rPr>
              <a:t>**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***</a:t>
            </a:r>
            <a:r>
              <a:rPr lang="en-US" sz="2400" dirty="0"/>
              <a:t>W </a:t>
            </a:r>
            <a:r>
              <a:rPr lang="en-US" sz="2400" dirty="0" err="1"/>
              <a:t>Oostdijk</a:t>
            </a:r>
            <a:r>
              <a:rPr lang="en-US" sz="2400" dirty="0"/>
              <a:t> et al. J Clin Endocrinol </a:t>
            </a:r>
            <a:r>
              <a:rPr lang="en-US" sz="2400" dirty="0" err="1"/>
              <a:t>Metab</a:t>
            </a:r>
            <a:r>
              <a:rPr lang="en-US" sz="2400" dirty="0"/>
              <a:t> 2015;100(4):E672-80. 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7325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cos_ov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19" y="3528221"/>
            <a:ext cx="5109881" cy="2443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32" y="99416"/>
            <a:ext cx="10515600" cy="1325563"/>
          </a:xfrm>
        </p:spPr>
        <p:txBody>
          <a:bodyPr/>
          <a:lstStyle/>
          <a:p>
            <a:r>
              <a:rPr lang="en-US" b="1" dirty="0"/>
              <a:t>Polycystic Ovarian Syndrome (PCOS)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31" y="1541067"/>
            <a:ext cx="6832387" cy="4525963"/>
          </a:xfrm>
        </p:spPr>
        <p:txBody>
          <a:bodyPr>
            <a:normAutofit/>
          </a:bodyPr>
          <a:lstStyle/>
          <a:p>
            <a:r>
              <a:rPr lang="en-US" dirty="0"/>
              <a:t>PCOS is the most common reproductive disorder in  the world</a:t>
            </a:r>
          </a:p>
          <a:p>
            <a:pPr lvl="1"/>
            <a:r>
              <a:rPr lang="en-US" dirty="0"/>
              <a:t>It affects 8-20% of women of reproductive age</a:t>
            </a:r>
          </a:p>
          <a:p>
            <a:r>
              <a:rPr lang="en-US" dirty="0"/>
              <a:t>40% of women with PCOS develop infertility</a:t>
            </a:r>
          </a:p>
          <a:p>
            <a:r>
              <a:rPr lang="en-US" dirty="0"/>
              <a:t>90-95% of women being treated in infertility clinics who have impaired ovulation suffer from PCOS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4033" y="6299205"/>
            <a:ext cx="11517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 err="1"/>
              <a:t>medium.com</a:t>
            </a:r>
            <a:r>
              <a:rPr lang="en-US" sz="2400" dirty="0"/>
              <a:t>/@</a:t>
            </a:r>
            <a:r>
              <a:rPr lang="en-US" sz="2400" dirty="0" err="1"/>
              <a:t>drjasonfung</a:t>
            </a:r>
            <a:r>
              <a:rPr lang="en-US" sz="2400" dirty="0"/>
              <a:t>/the-faces-of-polycystic-ovary-syndrome-pcos-4491740c69ae</a:t>
            </a:r>
          </a:p>
        </p:txBody>
      </p:sp>
    </p:spTree>
    <p:extLst>
      <p:ext uri="{BB962C8B-B14F-4D97-AF65-F5344CB8AC3E}">
        <p14:creationId xmlns:p14="http://schemas.microsoft.com/office/powerpoint/2010/main" val="1383275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ariancy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83" y="2310292"/>
            <a:ext cx="3629417" cy="3165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96" y="1042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PCOS, Autism, PAPS Synthase and Sulfotransferase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96" y="1398816"/>
            <a:ext cx="10972800" cy="4525963"/>
          </a:xfrm>
        </p:spPr>
        <p:txBody>
          <a:bodyPr>
            <a:noAutofit/>
          </a:bodyPr>
          <a:lstStyle/>
          <a:p>
            <a:r>
              <a:rPr lang="en-US" sz="3200" dirty="0"/>
              <a:t>PAPS synthase converts sulfate to the activated form of sulfate</a:t>
            </a:r>
          </a:p>
          <a:p>
            <a:pPr lvl="1"/>
            <a:r>
              <a:rPr lang="en-US" sz="2800" dirty="0"/>
              <a:t>It is essential for DHEA sulfate synthesis</a:t>
            </a:r>
          </a:p>
          <a:p>
            <a:r>
              <a:rPr lang="en-US" sz="3200" dirty="0"/>
              <a:t>Defective PAPS synthase </a:t>
            </a:r>
            <a:r>
              <a:rPr lang="en-US" sz="3200" dirty="0">
                <a:sym typeface="Wingdings"/>
              </a:rPr>
              <a:t>                                                   polycystic ovary syndrome (PCOS) in women,                                 high androgen</a:t>
            </a:r>
            <a:r>
              <a:rPr lang="en-US" sz="3200" dirty="0">
                <a:solidFill>
                  <a:srgbClr val="FF0000"/>
                </a:solidFill>
                <a:sym typeface="Wingdings"/>
              </a:rPr>
              <a:t>*</a:t>
            </a:r>
          </a:p>
          <a:p>
            <a:pPr lvl="1"/>
            <a:r>
              <a:rPr lang="en-US" dirty="0">
                <a:sym typeface="Wingdings"/>
              </a:rPr>
              <a:t>Glycine 270  aspartate mutation </a:t>
            </a:r>
          </a:p>
          <a:p>
            <a:pPr lvl="1"/>
            <a:r>
              <a:rPr lang="en-US" dirty="0">
                <a:sym typeface="Wingdings"/>
              </a:rPr>
              <a:t>Aspartate, like glyphosate, is bulky and negatively charged</a:t>
            </a:r>
          </a:p>
          <a:p>
            <a:r>
              <a:rPr lang="en-US" dirty="0">
                <a:sym typeface="Wingdings"/>
              </a:rPr>
              <a:t>Glyphosate’s disruption of sulfotransferases also                                          interferes with the synthesis of DHEA sulfate</a:t>
            </a:r>
            <a:r>
              <a:rPr lang="en-US" sz="3200" dirty="0">
                <a:sym typeface="Wingdings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7724" y="5908202"/>
            <a:ext cx="750513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67" dirty="0">
                <a:solidFill>
                  <a:srgbClr val="FF0000"/>
                </a:solidFill>
              </a:rPr>
              <a:t>*</a:t>
            </a:r>
            <a:r>
              <a:rPr lang="en-US" sz="2667" dirty="0" err="1"/>
              <a:t>Cherskov</a:t>
            </a:r>
            <a:r>
              <a:rPr lang="en-US" sz="2667" dirty="0"/>
              <a:t> et al. Translational Psychiatry 2018; 8:136.</a:t>
            </a:r>
          </a:p>
        </p:txBody>
      </p:sp>
    </p:spTree>
    <p:extLst>
      <p:ext uri="{BB962C8B-B14F-4D97-AF65-F5344CB8AC3E}">
        <p14:creationId xmlns:p14="http://schemas.microsoft.com/office/powerpoint/2010/main" val="11951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26" y="2021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Glyphosate vs. Other Pesticides: </a:t>
            </a:r>
            <a:br>
              <a:rPr lang="en-US" b="1" dirty="0"/>
            </a:br>
            <a:r>
              <a:rPr lang="en-US" b="1" dirty="0"/>
              <a:t>Usage in the United States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4" name="Content Placeholder 3" descr="glyphosate_percenta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1" r="-18111"/>
          <a:stretch>
            <a:fillRect/>
          </a:stretch>
        </p:blipFill>
        <p:spPr>
          <a:xfrm>
            <a:off x="-276720" y="1317548"/>
            <a:ext cx="10013600" cy="5507094"/>
          </a:xfrm>
        </p:spPr>
      </p:pic>
      <p:sp>
        <p:nvSpPr>
          <p:cNvPr id="5" name="TextBox 4"/>
          <p:cNvSpPr txBox="1"/>
          <p:nvPr/>
        </p:nvSpPr>
        <p:spPr>
          <a:xfrm>
            <a:off x="8262393" y="4071095"/>
            <a:ext cx="3929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http://</a:t>
            </a:r>
            <a:r>
              <a:rPr lang="en-US" dirty="0" err="1"/>
              <a:t>sustainablepulse.com</a:t>
            </a:r>
            <a:r>
              <a:rPr lang="en-US" dirty="0"/>
              <a:t>/            wp-content/uploads/GMO-</a:t>
            </a:r>
            <a:r>
              <a:rPr lang="en-US" dirty="0" err="1"/>
              <a:t>health.pdf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628134" y="3123350"/>
            <a:ext cx="1344706" cy="657412"/>
          </a:xfrm>
          <a:custGeom>
            <a:avLst/>
            <a:gdLst>
              <a:gd name="connsiteX0" fmla="*/ 0 w 1344706"/>
              <a:gd name="connsiteY0" fmla="*/ 0 h 657412"/>
              <a:gd name="connsiteX1" fmla="*/ 1060824 w 1344706"/>
              <a:gd name="connsiteY1" fmla="*/ 343647 h 657412"/>
              <a:gd name="connsiteX2" fmla="*/ 1344706 w 1344706"/>
              <a:gd name="connsiteY2" fmla="*/ 657412 h 65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4706" h="657412">
                <a:moveTo>
                  <a:pt x="0" y="0"/>
                </a:moveTo>
                <a:cubicBezTo>
                  <a:pt x="418353" y="117039"/>
                  <a:pt x="836706" y="234078"/>
                  <a:pt x="1060824" y="343647"/>
                </a:cubicBezTo>
                <a:cubicBezTo>
                  <a:pt x="1284942" y="453216"/>
                  <a:pt x="1344706" y="657412"/>
                  <a:pt x="1344706" y="657412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25900" y="2668400"/>
            <a:ext cx="1598515" cy="46166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Glyphosate</a:t>
            </a:r>
          </a:p>
        </p:txBody>
      </p:sp>
    </p:spTree>
    <p:extLst>
      <p:ext uri="{BB962C8B-B14F-4D97-AF65-F5344CB8AC3E}">
        <p14:creationId xmlns:p14="http://schemas.microsoft.com/office/powerpoint/2010/main" val="2129372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9274" y="1807321"/>
            <a:ext cx="9403080" cy="2154436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Keep Your Family Healthy</a:t>
            </a:r>
          </a:p>
        </p:txBody>
      </p:sp>
    </p:spTree>
    <p:extLst>
      <p:ext uri="{BB962C8B-B14F-4D97-AF65-F5344CB8AC3E}">
        <p14:creationId xmlns:p14="http://schemas.microsoft.com/office/powerpoint/2010/main" val="3652224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563908" y="-382832"/>
            <a:ext cx="16997286" cy="7623664"/>
          </a:xfrm>
        </p:spPr>
      </p:pic>
      <p:sp>
        <p:nvSpPr>
          <p:cNvPr id="3" name="TextBox 2"/>
          <p:cNvSpPr txBox="1"/>
          <p:nvPr/>
        </p:nvSpPr>
        <p:spPr>
          <a:xfrm>
            <a:off x="0" y="0"/>
            <a:ext cx="51273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Go Organic!</a:t>
            </a:r>
          </a:p>
        </p:txBody>
      </p:sp>
    </p:spTree>
    <p:extLst>
      <p:ext uri="{BB962C8B-B14F-4D97-AF65-F5344CB8AC3E}">
        <p14:creationId xmlns:p14="http://schemas.microsoft.com/office/powerpoint/2010/main" val="219577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0504-7332-1643-A159-9C092F5F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26094"/>
            <a:ext cx="10515600" cy="1325563"/>
          </a:xfrm>
        </p:spPr>
        <p:txBody>
          <a:bodyPr/>
          <a:lstStyle/>
          <a:p>
            <a:r>
              <a:rPr lang="en-US" b="1" dirty="0"/>
              <a:t>Eat Foods that are High in Cholesterol!</a:t>
            </a:r>
          </a:p>
        </p:txBody>
      </p:sp>
      <p:pic>
        <p:nvPicPr>
          <p:cNvPr id="5" name="Picture 4" descr="A picture containing yellow, plastic, butter, dishware&#10;&#10;Description automatically generated">
            <a:extLst>
              <a:ext uri="{FF2B5EF4-FFF2-40B4-BE49-F238E27FC236}">
                <a16:creationId xmlns:a16="http://schemas.microsoft.com/office/drawing/2014/main" id="{3605E2A2-FCE1-6F4D-A27D-5C555D82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32" y="3729857"/>
            <a:ext cx="3445023" cy="1913706"/>
          </a:xfrm>
          <a:prstGeom prst="rect">
            <a:avLst/>
          </a:prstGeom>
        </p:spPr>
      </p:pic>
      <p:pic>
        <p:nvPicPr>
          <p:cNvPr id="7" name="Picture 6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57731DB6-E68E-324E-B450-347C588D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80" y="1395500"/>
            <a:ext cx="3380320" cy="2240669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AD31705A-1E20-1A49-92B1-99444565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232" y="3113129"/>
            <a:ext cx="2325688" cy="3488532"/>
          </a:xfrm>
          <a:prstGeom prst="rect">
            <a:avLst/>
          </a:prstGeom>
        </p:spPr>
      </p:pic>
      <p:pic>
        <p:nvPicPr>
          <p:cNvPr id="11" name="Picture 10" descr="A picture containing arthropod, half, eaten, lobster&#10;&#10;Description automatically generated">
            <a:extLst>
              <a:ext uri="{FF2B5EF4-FFF2-40B4-BE49-F238E27FC236}">
                <a16:creationId xmlns:a16="http://schemas.microsoft.com/office/drawing/2014/main" id="{B72C6D4D-11D6-3247-AD30-70C2AF391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685" y="2039865"/>
            <a:ext cx="2356556" cy="1325563"/>
          </a:xfrm>
          <a:prstGeom prst="rect">
            <a:avLst/>
          </a:prstGeom>
        </p:spPr>
      </p:pic>
      <p:pic>
        <p:nvPicPr>
          <p:cNvPr id="13" name="Picture 12" descr="A group of cheeses on a cutting board&#10;&#10;Description automatically generated with medium confidence">
            <a:extLst>
              <a:ext uri="{FF2B5EF4-FFF2-40B4-BE49-F238E27FC236}">
                <a16:creationId xmlns:a16="http://schemas.microsoft.com/office/drawing/2014/main" id="{51601096-97B8-094F-808B-1C2ADF103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4155353"/>
            <a:ext cx="3919537" cy="2240669"/>
          </a:xfrm>
          <a:prstGeom prst="rect">
            <a:avLst/>
          </a:prstGeom>
        </p:spPr>
      </p:pic>
      <p:pic>
        <p:nvPicPr>
          <p:cNvPr id="15" name="Picture 14" descr="Food cooking in a pan&#10;&#10;Description automatically generated with medium confidence">
            <a:extLst>
              <a:ext uri="{FF2B5EF4-FFF2-40B4-BE49-F238E27FC236}">
                <a16:creationId xmlns:a16="http://schemas.microsoft.com/office/drawing/2014/main" id="{CD7B2876-F465-BB48-A382-5E688B968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848" y="1614231"/>
            <a:ext cx="3294315" cy="185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68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ece of raw meat&#10;&#10;Description automatically generated with medium confidence">
            <a:extLst>
              <a:ext uri="{FF2B5EF4-FFF2-40B4-BE49-F238E27FC236}">
                <a16:creationId xmlns:a16="http://schemas.microsoft.com/office/drawing/2014/main" id="{99AFE142-0D8E-D24A-B6D2-971EE9F0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280" y="110825"/>
            <a:ext cx="3720758" cy="2790569"/>
          </a:xfrm>
          <a:prstGeom prst="rect">
            <a:avLst/>
          </a:prstGeom>
        </p:spPr>
      </p:pic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863" y="5524441"/>
            <a:ext cx="1630279" cy="917032"/>
          </a:xfrm>
          <a:prstGeom prst="rect">
            <a:avLst/>
          </a:prstGeom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146" y="3935103"/>
            <a:ext cx="1152104" cy="922539"/>
          </a:xfrm>
          <a:prstGeom prst="rect">
            <a:avLst/>
          </a:prstGeom>
        </p:spPr>
      </p:pic>
      <p:pic>
        <p:nvPicPr>
          <p:cNvPr id="11" name="Picture 10" descr="on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615" y="5411571"/>
            <a:ext cx="1301949" cy="1335604"/>
          </a:xfrm>
          <a:prstGeom prst="rect">
            <a:avLst/>
          </a:prstGeom>
        </p:spPr>
      </p:pic>
      <p:pic>
        <p:nvPicPr>
          <p:cNvPr id="12" name="Picture 11" descr="dried_apricot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27" y="5488290"/>
            <a:ext cx="2269975" cy="1258903"/>
          </a:xfrm>
          <a:prstGeom prst="rect">
            <a:avLst/>
          </a:prstGeom>
        </p:spPr>
      </p:pic>
      <p:pic>
        <p:nvPicPr>
          <p:cNvPr id="13" name="Picture 12" descr="Cheddar-Chees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9221" y="3548846"/>
            <a:ext cx="3324994" cy="1975595"/>
          </a:xfrm>
          <a:prstGeom prst="rect">
            <a:avLst/>
          </a:prstGeom>
        </p:spPr>
      </p:pic>
      <p:pic>
        <p:nvPicPr>
          <p:cNvPr id="5" name="Picture 4" descr="cabba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2012" y="0"/>
            <a:ext cx="3361661" cy="2438275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7540" y="832246"/>
            <a:ext cx="2533032" cy="1735784"/>
          </a:xfrm>
          <a:prstGeom prst="rect">
            <a:avLst/>
          </a:prstGeom>
        </p:spPr>
      </p:pic>
      <p:pic>
        <p:nvPicPr>
          <p:cNvPr id="7" name="Picture 6" descr="scallop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7253" y="3148705"/>
            <a:ext cx="2062881" cy="1626140"/>
          </a:xfrm>
          <a:prstGeom prst="rect">
            <a:avLst/>
          </a:prstGeom>
        </p:spPr>
      </p:pic>
      <p:pic>
        <p:nvPicPr>
          <p:cNvPr id="15" name="Picture 14" descr="crab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1021" y="1365546"/>
            <a:ext cx="2853064" cy="1724373"/>
          </a:xfrm>
          <a:prstGeom prst="rect">
            <a:avLst/>
          </a:prstGeom>
        </p:spPr>
      </p:pic>
      <p:pic>
        <p:nvPicPr>
          <p:cNvPr id="6" name="Picture 5" descr="shrimp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464" y="2270183"/>
            <a:ext cx="1371889" cy="1139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433" y="-124758"/>
            <a:ext cx="10972800" cy="1143000"/>
          </a:xfrm>
        </p:spPr>
        <p:txBody>
          <a:bodyPr/>
          <a:lstStyle/>
          <a:p>
            <a:r>
              <a:rPr lang="en-US" b="1" dirty="0"/>
              <a:t> Eat Foods Containing Sulfur</a:t>
            </a:r>
          </a:p>
        </p:txBody>
      </p:sp>
      <p:pic>
        <p:nvPicPr>
          <p:cNvPr id="17" name="Picture 16" descr="A bunch of broccoli&#10;&#10;Description automatically generated">
            <a:extLst>
              <a:ext uri="{FF2B5EF4-FFF2-40B4-BE49-F238E27FC236}">
                <a16:creationId xmlns:a16="http://schemas.microsoft.com/office/drawing/2014/main" id="{F805F792-36E3-494B-8B22-9DF05B1512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8547" y="4927549"/>
            <a:ext cx="3106950" cy="1930451"/>
          </a:xfrm>
          <a:prstGeom prst="rect">
            <a:avLst/>
          </a:prstGeom>
        </p:spPr>
      </p:pic>
      <p:pic>
        <p:nvPicPr>
          <p:cNvPr id="14" name="Picture 13" descr="A group of watermelons&#10;&#10;Description automatically generated with medium confidence">
            <a:extLst>
              <a:ext uri="{FF2B5EF4-FFF2-40B4-BE49-F238E27FC236}">
                <a16:creationId xmlns:a16="http://schemas.microsoft.com/office/drawing/2014/main" id="{D7BACD05-8DBA-EF45-831F-A252C8FCFE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8981" y="2794760"/>
            <a:ext cx="2062882" cy="2062882"/>
          </a:xfrm>
          <a:prstGeom prst="rect">
            <a:avLst/>
          </a:prstGeom>
        </p:spPr>
      </p:pic>
      <p:pic>
        <p:nvPicPr>
          <p:cNvPr id="9" name="Picture 8" descr="liver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9638" y="3129779"/>
            <a:ext cx="3361661" cy="2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9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67" y="177790"/>
            <a:ext cx="10515600" cy="1325563"/>
          </a:xfrm>
        </p:spPr>
        <p:txBody>
          <a:bodyPr/>
          <a:lstStyle/>
          <a:p>
            <a:r>
              <a:rPr lang="en-US" b="1" dirty="0"/>
              <a:t>Supplemental Sources of Sulfur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55" y="137171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glucosamine sulfate</a:t>
            </a:r>
          </a:p>
          <a:p>
            <a:r>
              <a:rPr lang="fr-FR" dirty="0" err="1"/>
              <a:t>chondroitin</a:t>
            </a:r>
            <a:r>
              <a:rPr lang="fr-FR" dirty="0"/>
              <a:t> sulfate</a:t>
            </a:r>
          </a:p>
          <a:p>
            <a:r>
              <a:rPr lang="fr-FR" dirty="0" err="1"/>
              <a:t>glutathione</a:t>
            </a:r>
            <a:endParaRPr lang="fr-FR" dirty="0"/>
          </a:p>
          <a:p>
            <a:r>
              <a:rPr lang="fr-FR" dirty="0"/>
              <a:t>N-</a:t>
            </a:r>
            <a:r>
              <a:rPr lang="fr-FR" dirty="0" err="1"/>
              <a:t>acetylcysteine</a:t>
            </a:r>
            <a:endParaRPr lang="fr-FR" dirty="0"/>
          </a:p>
          <a:p>
            <a:r>
              <a:rPr lang="fr-FR" dirty="0"/>
              <a:t>alpha </a:t>
            </a:r>
            <a:r>
              <a:rPr lang="fr-FR" dirty="0" err="1"/>
              <a:t>lipoic</a:t>
            </a:r>
            <a:r>
              <a:rPr lang="fr-FR" dirty="0"/>
              <a:t> </a:t>
            </a:r>
            <a:r>
              <a:rPr lang="fr-FR" dirty="0" err="1"/>
              <a:t>acid</a:t>
            </a:r>
            <a:endParaRPr lang="fr-FR" dirty="0"/>
          </a:p>
          <a:p>
            <a:r>
              <a:rPr lang="en-US" dirty="0"/>
              <a:t>t</a:t>
            </a:r>
            <a:r>
              <a:rPr lang="fr-FR" dirty="0"/>
              <a:t>aurine</a:t>
            </a:r>
          </a:p>
          <a:p>
            <a:r>
              <a:rPr lang="fr-FR" dirty="0"/>
              <a:t>DMSO, MSM</a:t>
            </a:r>
          </a:p>
          <a:p>
            <a:r>
              <a:rPr lang="fr-FR" dirty="0"/>
              <a:t>S-</a:t>
            </a:r>
            <a:r>
              <a:rPr lang="fr-FR" dirty="0" err="1"/>
              <a:t>adenosylmethionine</a:t>
            </a:r>
            <a:r>
              <a:rPr lang="fr-FR" dirty="0"/>
              <a:t> (</a:t>
            </a:r>
            <a:r>
              <a:rPr lang="fr-FR" dirty="0" err="1"/>
              <a:t>SAMe</a:t>
            </a:r>
            <a:r>
              <a:rPr lang="fr-FR" dirty="0"/>
              <a:t>)</a:t>
            </a:r>
          </a:p>
          <a:p>
            <a:r>
              <a:rPr lang="fr-FR" dirty="0"/>
              <a:t>Epsom </a:t>
            </a:r>
            <a:r>
              <a:rPr lang="fr-FR" dirty="0" err="1"/>
              <a:t>salts</a:t>
            </a:r>
            <a:r>
              <a:rPr lang="fr-FR" dirty="0"/>
              <a:t> (Mg-sulfate)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4809" y="6302950"/>
            <a:ext cx="827391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</a:rPr>
              <a:t>*</a:t>
            </a:r>
            <a:r>
              <a:rPr lang="en-US" sz="2667" dirty="0"/>
              <a:t>S </a:t>
            </a:r>
            <a:r>
              <a:rPr lang="en-US" sz="2667" dirty="0" err="1"/>
              <a:t>Parcell</a:t>
            </a:r>
            <a:r>
              <a:rPr lang="en-US" sz="2667" dirty="0"/>
              <a:t>, Alternative Medicine Review 7(1), 2002, 22-44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5183" y="1620062"/>
            <a:ext cx="4906174" cy="954107"/>
          </a:xfrm>
          <a:prstGeom prst="rect">
            <a:avLst/>
          </a:prstGeom>
          <a:solidFill>
            <a:srgbClr val="FFF8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These can have many beneficial effects and are nearly nontoxic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0937" y="3277175"/>
            <a:ext cx="6741762" cy="954107"/>
          </a:xfrm>
          <a:prstGeom prst="rect">
            <a:avLst/>
          </a:prstGeom>
          <a:solidFill>
            <a:srgbClr val="FFF8A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My personal favorite is Epsom salt baths:</a:t>
            </a:r>
          </a:p>
          <a:p>
            <a:r>
              <a:rPr lang="en-US" sz="2800" dirty="0"/>
              <a:t>Magnesium sulfate uptake through the skin</a:t>
            </a:r>
          </a:p>
        </p:txBody>
      </p:sp>
    </p:spTree>
    <p:extLst>
      <p:ext uri="{BB962C8B-B14F-4D97-AF65-F5344CB8AC3E}">
        <p14:creationId xmlns:p14="http://schemas.microsoft.com/office/powerpoint/2010/main" val="29569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6BD7-C3D6-9241-9E3B-5A41B0AC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22" y="2929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Let the Sun Shine In!</a:t>
            </a:r>
          </a:p>
        </p:txBody>
      </p:sp>
      <p:pic>
        <p:nvPicPr>
          <p:cNvPr id="5" name="Content Placeholder 4" descr="A picture containing person, sky, outdoor&#10;&#10;Description automatically generated">
            <a:extLst>
              <a:ext uri="{FF2B5EF4-FFF2-40B4-BE49-F238E27FC236}">
                <a16:creationId xmlns:a16="http://schemas.microsoft.com/office/drawing/2014/main" id="{90B46911-CE6F-B048-9F7D-6DFCC176E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3391" y="3746251"/>
            <a:ext cx="4063999" cy="2709332"/>
          </a:xfrm>
        </p:spPr>
      </p:pic>
      <p:pic>
        <p:nvPicPr>
          <p:cNvPr id="7" name="Picture 6" descr="A picture containing person, outdoor, sky, person&#10;&#10;Description automatically generated">
            <a:extLst>
              <a:ext uri="{FF2B5EF4-FFF2-40B4-BE49-F238E27FC236}">
                <a16:creationId xmlns:a16="http://schemas.microsoft.com/office/drawing/2014/main" id="{CEE3CCA7-3493-7845-99CA-2EC293CA2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390" y="364638"/>
            <a:ext cx="4064000" cy="2705100"/>
          </a:xfrm>
          <a:prstGeom prst="rect">
            <a:avLst/>
          </a:prstGeom>
        </p:spPr>
      </p:pic>
      <p:pic>
        <p:nvPicPr>
          <p:cNvPr id="9" name="Picture 8" descr="A red circle with a black circle in the middle&#10;&#10;Description automatically generated with low confidence">
            <a:extLst>
              <a:ext uri="{FF2B5EF4-FFF2-40B4-BE49-F238E27FC236}">
                <a16:creationId xmlns:a16="http://schemas.microsoft.com/office/drawing/2014/main" id="{C7EB64D7-7AAC-B946-9DE0-8D631BC8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171" y="3943629"/>
            <a:ext cx="2244437" cy="2314576"/>
          </a:xfrm>
          <a:prstGeom prst="rect">
            <a:avLst/>
          </a:prstGeom>
        </p:spPr>
      </p:pic>
      <p:pic>
        <p:nvPicPr>
          <p:cNvPr id="13" name="Picture 12" descr="A person sitting on a beach&#10;&#10;Description automatically generated with medium confidence">
            <a:extLst>
              <a:ext uri="{FF2B5EF4-FFF2-40B4-BE49-F238E27FC236}">
                <a16:creationId xmlns:a16="http://schemas.microsoft.com/office/drawing/2014/main" id="{8AB63D2E-796F-854F-A832-61096FBCC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58" y="1787293"/>
            <a:ext cx="58420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90" y="0"/>
            <a:ext cx="10972800" cy="1143000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9" y="938463"/>
            <a:ext cx="11763268" cy="5919537"/>
          </a:xfrm>
        </p:spPr>
        <p:txBody>
          <a:bodyPr>
            <a:normAutofit/>
          </a:bodyPr>
          <a:lstStyle/>
          <a:p>
            <a:r>
              <a:rPr lang="en-US" dirty="0"/>
              <a:t>Sulfate plays many essential roles in the body</a:t>
            </a:r>
          </a:p>
          <a:p>
            <a:pPr lvl="1"/>
            <a:r>
              <a:rPr lang="en-US" dirty="0"/>
              <a:t>Sulfate dysbiosis is a core feature of autism</a:t>
            </a:r>
          </a:p>
          <a:p>
            <a:r>
              <a:rPr lang="en-US" dirty="0"/>
              <a:t>Heparan sulfate deficiency in the brain is associated with autism in both humans and mouse models</a:t>
            </a:r>
          </a:p>
          <a:p>
            <a:r>
              <a:rPr lang="en-US" dirty="0"/>
              <a:t>Sulfate synthesis and transfer depend critically on specific glycine residues in the enzymes that do this work </a:t>
            </a:r>
          </a:p>
          <a:p>
            <a:pPr lvl="1"/>
            <a:r>
              <a:rPr lang="en-US" dirty="0"/>
              <a:t>Glyphosate substitution for glycine would disrupt these enzymes</a:t>
            </a:r>
          </a:p>
          <a:p>
            <a:r>
              <a:rPr lang="en-US" dirty="0"/>
              <a:t>A low-grade encephalopathy characterizes autism, and it can induce a resupply of sulfate mediated by the amino acid taurine and the gut microbes</a:t>
            </a:r>
          </a:p>
          <a:p>
            <a:r>
              <a:rPr lang="en-US" dirty="0"/>
              <a:t>Glyphosate disrupts development in girls with a link to PCOS</a:t>
            </a:r>
          </a:p>
          <a:p>
            <a:pPr lvl="1"/>
            <a:r>
              <a:rPr lang="en-US" dirty="0"/>
              <a:t>PCOS is a major risk factor for female infertility and for autism</a:t>
            </a:r>
          </a:p>
          <a:p>
            <a:r>
              <a:rPr lang="en-US" dirty="0"/>
              <a:t>A high-sulfur certified organic diet and abundant sun exposure are keys to good health and longevity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9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99" y="26904"/>
            <a:ext cx="11600216" cy="1143000"/>
          </a:xfrm>
        </p:spPr>
        <p:txBody>
          <a:bodyPr>
            <a:normAutofit/>
          </a:bodyPr>
          <a:lstStyle/>
          <a:p>
            <a:r>
              <a:rPr lang="en-US" b="1" dirty="0"/>
              <a:t>Glyphosate is Pervasive in Our Food Supply!</a:t>
            </a:r>
          </a:p>
        </p:txBody>
      </p:sp>
      <p:pic>
        <p:nvPicPr>
          <p:cNvPr id="4" name="Content Placeholder 3" descr="baby_with_roundu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51" r="-36151"/>
          <a:stretch>
            <a:fillRect/>
          </a:stretch>
        </p:blipFill>
        <p:spPr>
          <a:xfrm>
            <a:off x="3747593" y="1600201"/>
            <a:ext cx="8666727" cy="4766366"/>
          </a:xfrm>
        </p:spPr>
      </p:pic>
      <p:pic>
        <p:nvPicPr>
          <p:cNvPr id="5" name="Picture 4" descr="Mitra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4" y="1042582"/>
            <a:ext cx="3824413" cy="56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0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07D4-2CAD-DD47-9E03-EABF14A3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60" y="84983"/>
            <a:ext cx="3772989" cy="1325563"/>
          </a:xfrm>
        </p:spPr>
        <p:txBody>
          <a:bodyPr/>
          <a:lstStyle/>
          <a:p>
            <a:r>
              <a:rPr lang="en-US" b="1" dirty="0"/>
              <a:t>My New Book!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30DA675-6A59-3B42-9188-E3C0C7DCD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0956" y="798751"/>
            <a:ext cx="3982844" cy="5974266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7CBA88-C5EA-C841-A7C0-05C46FBAD578}"/>
              </a:ext>
            </a:extLst>
          </p:cNvPr>
          <p:cNvSpPr txBox="1">
            <a:spLocks/>
          </p:cNvSpPr>
          <p:nvPr/>
        </p:nvSpPr>
        <p:spPr>
          <a:xfrm>
            <a:off x="162434" y="1410546"/>
            <a:ext cx="6818229" cy="4743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Released by Chelsea Green in July 2021</a:t>
            </a:r>
          </a:p>
          <a:p>
            <a:r>
              <a:rPr lang="en-US" sz="2800" dirty="0"/>
              <a:t>Presents extensive data on glyphosate toxicity to animals and humans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Shows how glyphosate interferes with sulfate homeostasis </a:t>
            </a:r>
          </a:p>
          <a:p>
            <a:r>
              <a:rPr lang="en-US" sz="2800" dirty="0"/>
              <a:t>Argues that glyphosate is insidiously, cumulatively toxic through its diabolical insertion into proteins by mistake in place of the coding amino acid glycine</a:t>
            </a:r>
          </a:p>
          <a:p>
            <a:pPr lvl="1"/>
            <a:r>
              <a:rPr lang="en-US" sz="2600" dirty="0"/>
              <a:t>This unique feature explains why it is causal in so many diseases</a:t>
            </a:r>
          </a:p>
        </p:txBody>
      </p:sp>
    </p:spTree>
    <p:extLst>
      <p:ext uri="{BB962C8B-B14F-4D97-AF65-F5344CB8AC3E}">
        <p14:creationId xmlns:p14="http://schemas.microsoft.com/office/powerpoint/2010/main" val="232011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FBBFF7DD-CBE3-0643-90B4-11DF2B9CC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4" y="2004189"/>
            <a:ext cx="5400521" cy="3024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" y="158368"/>
            <a:ext cx="10972800" cy="1143000"/>
          </a:xfrm>
        </p:spPr>
        <p:txBody>
          <a:bodyPr/>
          <a:lstStyle/>
          <a:p>
            <a:r>
              <a:rPr lang="en-US" b="1" dirty="0" err="1"/>
              <a:t>Shikimate</a:t>
            </a:r>
            <a:r>
              <a:rPr lang="en-US" b="1" dirty="0"/>
              <a:t> Pathway Disruption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2992" y="2167954"/>
            <a:ext cx="2402260" cy="646331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sz="3600" dirty="0" err="1"/>
              <a:t>shikimate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85003" y="4047554"/>
            <a:ext cx="2798216" cy="646331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sz="3600" dirty="0" err="1"/>
              <a:t>chorismate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007557" y="1097243"/>
            <a:ext cx="3949683" cy="954107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sz="2800" dirty="0"/>
              <a:t>Phenylalanine, tryptophan, tyrosine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9973" y="5393015"/>
            <a:ext cx="2798216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sz="2800" dirty="0"/>
              <a:t>Folate and niacin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9973" y="4624752"/>
            <a:ext cx="2798216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sz="2800" dirty="0"/>
              <a:t>Vitamin K</a:t>
            </a:r>
          </a:p>
        </p:txBody>
      </p:sp>
      <p:cxnSp>
        <p:nvCxnSpPr>
          <p:cNvPr id="11" name="Straight Arrow Connector 10"/>
          <p:cNvCxnSpPr>
            <a:stCxn id="4" idx="2"/>
            <a:endCxn id="6" idx="0"/>
          </p:cNvCxnSpPr>
          <p:nvPr/>
        </p:nvCxnSpPr>
        <p:spPr>
          <a:xfrm flipH="1">
            <a:off x="3684111" y="2814285"/>
            <a:ext cx="11" cy="1233269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6" idx="3"/>
          </p:cNvCxnSpPr>
          <p:nvPr/>
        </p:nvCxnSpPr>
        <p:spPr>
          <a:xfrm flipV="1">
            <a:off x="5083219" y="1397757"/>
            <a:ext cx="1911160" cy="297296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9" idx="1"/>
          </p:cNvCxnSpPr>
          <p:nvPr/>
        </p:nvCxnSpPr>
        <p:spPr>
          <a:xfrm>
            <a:off x="5083219" y="4370720"/>
            <a:ext cx="2486754" cy="51564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  <a:endCxn id="8" idx="1"/>
          </p:cNvCxnSpPr>
          <p:nvPr/>
        </p:nvCxnSpPr>
        <p:spPr>
          <a:xfrm>
            <a:off x="5083219" y="4370720"/>
            <a:ext cx="2486754" cy="128390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95955" y="2968674"/>
            <a:ext cx="3773500" cy="666786"/>
            <a:chOff x="58782" y="2798855"/>
            <a:chExt cx="2830125" cy="666786"/>
          </a:xfrm>
        </p:grpSpPr>
        <p:sp>
          <p:nvSpPr>
            <p:cNvPr id="18" name="TextBox 17"/>
            <p:cNvSpPr txBox="1"/>
            <p:nvPr/>
          </p:nvSpPr>
          <p:spPr>
            <a:xfrm>
              <a:off x="58782" y="2798855"/>
              <a:ext cx="1780825" cy="6667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733" dirty="0"/>
                <a:t>Glyphosate</a:t>
              </a:r>
            </a:p>
          </p:txBody>
        </p:sp>
        <p:pic>
          <p:nvPicPr>
            <p:cNvPr id="19" name="Picture 18" descr="block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226" y="2870203"/>
              <a:ext cx="417681" cy="524932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>
            <a:xfrm>
              <a:off x="1774052" y="2922455"/>
              <a:ext cx="663308" cy="468805"/>
            </a:xfrm>
            <a:prstGeom prst="rightArrow">
              <a:avLst>
                <a:gd name="adj1" fmla="val 57692"/>
                <a:gd name="adj2" fmla="val 5000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6243442" y="2693456"/>
            <a:ext cx="5477913" cy="1710998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ym typeface="Wingdings"/>
              </a:rPr>
              <a:t>Dopamine, adrenaline, serotonin, melatonin, melanin,</a:t>
            </a:r>
          </a:p>
          <a:p>
            <a:r>
              <a:rPr lang="en-US" sz="2800" b="1" dirty="0">
                <a:sym typeface="Wingdings"/>
              </a:rPr>
              <a:t>thyroid hormone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1BED4-1860-DC4F-B9D1-0D8E58063B05}"/>
              </a:ext>
            </a:extLst>
          </p:cNvPr>
          <p:cNvSpPr txBox="1"/>
          <p:nvPr/>
        </p:nvSpPr>
        <p:spPr>
          <a:xfrm>
            <a:off x="1261439" y="1333133"/>
            <a:ext cx="2721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Gut Microbes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48C7A6D-F799-B74F-AC49-C507B3D19EE3}"/>
              </a:ext>
            </a:extLst>
          </p:cNvPr>
          <p:cNvSpPr/>
          <p:nvPr/>
        </p:nvSpPr>
        <p:spPr>
          <a:xfrm>
            <a:off x="8764308" y="2240243"/>
            <a:ext cx="436180" cy="437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4D6966-3077-F240-A9EF-B77CBA5D3867}"/>
              </a:ext>
            </a:extLst>
          </p:cNvPr>
          <p:cNvSpPr txBox="1"/>
          <p:nvPr/>
        </p:nvSpPr>
        <p:spPr>
          <a:xfrm>
            <a:off x="7516852" y="6102354"/>
            <a:ext cx="2798216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sz="2800" dirty="0"/>
              <a:t>Ubiquinone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1A206A-717E-DA43-9E9A-4FD5B6BDFB2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083219" y="4370720"/>
            <a:ext cx="2433633" cy="204984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18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19809</TotalTime>
  <Words>5013</Words>
  <Application>Microsoft Macintosh PowerPoint</Application>
  <PresentationFormat>Widescreen</PresentationFormat>
  <Paragraphs>523</Paragraphs>
  <Slides>66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Glyphosate, Sulfate and Autism</vt:lpstr>
      <vt:lpstr>Download these slides!</vt:lpstr>
      <vt:lpstr>Outline</vt:lpstr>
      <vt:lpstr>PowerPoint Presentation</vt:lpstr>
      <vt:lpstr>Autism Prevalence: 6-year-olds and Glyphosate Usage on Core Crops*        </vt:lpstr>
      <vt:lpstr>Glyphosate vs. Other Pesticides:  Usage in the United States*</vt:lpstr>
      <vt:lpstr>Glyphosate is Pervasive in Our Food Supply!</vt:lpstr>
      <vt:lpstr>My New Book!</vt:lpstr>
      <vt:lpstr>Shikimate Pathway Disruption</vt:lpstr>
      <vt:lpstr>Main Toxic Effects of Glyphosate*</vt:lpstr>
      <vt:lpstr>Main Toxic Effects of Glyphosate*</vt:lpstr>
      <vt:lpstr>“The near universal presence of autism spectrum disorders in children with Smith-Lemli-Opitz syndrome”*  </vt:lpstr>
      <vt:lpstr>The Importance of Cholesterol Sulfate</vt:lpstr>
      <vt:lpstr>Sulfated Glycosaminoglycans (GAGs)</vt:lpstr>
      <vt:lpstr>PowerPoint Presentation</vt:lpstr>
      <vt:lpstr>What If Glyphosate can get Inserted into Proteins by Mistake in Place of Glycine???</vt:lpstr>
      <vt:lpstr>PowerPoint Presentation</vt:lpstr>
      <vt:lpstr>Hypothesis: Glyphosate Disrupts Proteins that Bind Phosphate</vt:lpstr>
      <vt:lpstr>“Pathogenesis of COVID-19 described through the lens of an undersulfated and degraded epithelial and endothelial glycocalyx”*  </vt:lpstr>
      <vt:lpstr>Safe Sulfate Transport: Carbon Rings</vt:lpstr>
      <vt:lpstr>Safe Sulfate Transport: Carbon Rings</vt:lpstr>
      <vt:lpstr>Sulfate’s Critical Role for Maintaining  Exclusion Zone Water*</vt:lpstr>
      <vt:lpstr>PowerPoint Presentation</vt:lpstr>
      <vt:lpstr>Sulfate in Fetal Development*</vt:lpstr>
      <vt:lpstr>Thyroid and Sulfate</vt:lpstr>
      <vt:lpstr>Rosemary Waring on Autism (1990)*</vt:lpstr>
      <vt:lpstr>Rosemary Waring Found Extremely Abnormal Urinary Sulfur Products in Autism*</vt:lpstr>
      <vt:lpstr>Rosemary Waring Found Extremely Abnormal Urinary Sulfur Products in Autism*</vt:lpstr>
      <vt:lpstr>Glyphosate Plausibly Disrupts Sulfur Enzymes</vt:lpstr>
      <vt:lpstr>Major Enzymes disrupted in Sulfation Pathways by Glyphosate?</vt:lpstr>
      <vt:lpstr>GxxGxxK Motif in Sulfotransferases*</vt:lpstr>
      <vt:lpstr>“Sulfation deficit in `low-functioning’ autistic children: a pilot study”*</vt:lpstr>
      <vt:lpstr>“Thimerosal Exposure and the Role of Sulfation Chemistry and Thiol Availability in Autism”* </vt:lpstr>
      <vt:lpstr>PowerPoint Presentation</vt:lpstr>
      <vt:lpstr>"The role of heparan sulfate deficiency in autistic phenotype”*</vt:lpstr>
      <vt:lpstr>“Decreased phenol sulfotransferase activities  associated with hyperserotonemia in autism  spectrum disorders”*  </vt:lpstr>
      <vt:lpstr>The third ventricle is depleted in heparan sulfate in association with autism in both humans and mice*,**</vt:lpstr>
      <vt:lpstr>“Heparan sulfate deficiency in autistic postmortem brain tissue from the subventricular zone of the lateral ventricles”* </vt:lpstr>
      <vt:lpstr>Autism-like socio-communicative deficits and stereotypies in mice lacking heparan sulfate*</vt:lpstr>
      <vt:lpstr>“Glyphosate exposure induces synaptic impairment in hippocampal neurons and cognitive deficits in developing rats”*</vt:lpstr>
      <vt:lpstr>"Anxiety and Gene Expression Enhancement in Mice Exposed to Glyphosate-Based Herbicide”*</vt:lpstr>
      <vt:lpstr>PowerPoint Presentation</vt:lpstr>
      <vt:lpstr>PowerPoint Presentation</vt:lpstr>
      <vt:lpstr>BTBR mice have low acetate, and glyphosate disrupts acetate synthesis in gut*</vt:lpstr>
      <vt:lpstr>BTBR mice have low acetate, and glyphosate disrupts acetate synthesis in gut*</vt:lpstr>
      <vt:lpstr>Sulfur Reducing Bacterial Overgrowth with Diet High in Simple Sugars and Fat*</vt:lpstr>
      <vt:lpstr>Sulfur Reducing Bacterial Overgrowth with Diet High in Simple Sugars and Fat*</vt:lpstr>
      <vt:lpstr>Dissimilatory sulfate reduction induced by glyphosate</vt:lpstr>
      <vt:lpstr>Is Encephalopathy a Mechanism to  Renew Sulfate in Autism?* </vt:lpstr>
      <vt:lpstr>Gut Microbes to the Rescue!</vt:lpstr>
      <vt:lpstr>PowerPoint Presentation</vt:lpstr>
      <vt:lpstr>Glyphosate is an Endocrine Disruptor*</vt:lpstr>
      <vt:lpstr>Glyphosate and Premature Birth*</vt:lpstr>
      <vt:lpstr>Glyphosate and Premature Birth*</vt:lpstr>
      <vt:lpstr>Glyphosate, Sperm Counts and Cancer*</vt:lpstr>
      <vt:lpstr>"Maternal urinary levels of glyphosate during pregnancy and anogenital distance in newborns                        in a US multicenter pregnancy cohort”*</vt:lpstr>
      <vt:lpstr>Longer anogenital distance in females is linked to infertility </vt:lpstr>
      <vt:lpstr>Polycystic Ovarian Syndrome (PCOS)*</vt:lpstr>
      <vt:lpstr>PCOS, Autism, PAPS Synthase and Sulfotransferase</vt:lpstr>
      <vt:lpstr>PowerPoint Presentation</vt:lpstr>
      <vt:lpstr>PowerPoint Presentation</vt:lpstr>
      <vt:lpstr>Eat Foods that are High in Cholesterol!</vt:lpstr>
      <vt:lpstr> Eat Foods Containing Sulfur</vt:lpstr>
      <vt:lpstr>Supplemental Sources of Sulfur*</vt:lpstr>
      <vt:lpstr>Let the Sun Shine In!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Glyphosate, Sulfate and Autism</dc:title>
  <dc:creator>Stephanie Seneff</dc:creator>
  <cp:lastModifiedBy>Stephanie Seneff</cp:lastModifiedBy>
  <cp:revision>164</cp:revision>
  <cp:lastPrinted>2022-06-27T02:33:42Z</cp:lastPrinted>
  <dcterms:created xsi:type="dcterms:W3CDTF">2022-04-04T21:21:10Z</dcterms:created>
  <dcterms:modified xsi:type="dcterms:W3CDTF">2022-06-27T22:31:09Z</dcterms:modified>
</cp:coreProperties>
</file>