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38.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56" r:id="rId2"/>
    <p:sldId id="973" r:id="rId3"/>
    <p:sldId id="1167" r:id="rId4"/>
    <p:sldId id="1166" r:id="rId5"/>
    <p:sldId id="689" r:id="rId6"/>
    <p:sldId id="623" r:id="rId7"/>
    <p:sldId id="315" r:id="rId8"/>
    <p:sldId id="687" r:id="rId9"/>
    <p:sldId id="297" r:id="rId10"/>
    <p:sldId id="474" r:id="rId11"/>
    <p:sldId id="484" r:id="rId12"/>
    <p:sldId id="311" r:id="rId13"/>
    <p:sldId id="1217" r:id="rId14"/>
    <p:sldId id="445" r:id="rId15"/>
    <p:sldId id="625" r:id="rId16"/>
    <p:sldId id="277" r:id="rId17"/>
    <p:sldId id="278" r:id="rId18"/>
    <p:sldId id="279" r:id="rId19"/>
    <p:sldId id="280" r:id="rId20"/>
    <p:sldId id="1192" r:id="rId21"/>
    <p:sldId id="1189" r:id="rId22"/>
    <p:sldId id="1197" r:id="rId23"/>
    <p:sldId id="1198" r:id="rId24"/>
    <p:sldId id="1172" r:id="rId25"/>
    <p:sldId id="330" r:id="rId26"/>
    <p:sldId id="583" r:id="rId27"/>
    <p:sldId id="1069" r:id="rId28"/>
    <p:sldId id="1216" r:id="rId29"/>
    <p:sldId id="514" r:id="rId30"/>
    <p:sldId id="1070" r:id="rId31"/>
    <p:sldId id="259" r:id="rId32"/>
    <p:sldId id="999" r:id="rId33"/>
    <p:sldId id="1177" r:id="rId34"/>
    <p:sldId id="313" r:id="rId35"/>
    <p:sldId id="351" r:id="rId36"/>
    <p:sldId id="1173" r:id="rId37"/>
    <p:sldId id="1174" r:id="rId38"/>
    <p:sldId id="1175" r:id="rId39"/>
    <p:sldId id="318" r:id="rId40"/>
    <p:sldId id="319" r:id="rId41"/>
    <p:sldId id="320" r:id="rId42"/>
    <p:sldId id="526" r:id="rId43"/>
    <p:sldId id="1212" r:id="rId44"/>
    <p:sldId id="1028" r:id="rId45"/>
    <p:sldId id="949" r:id="rId46"/>
    <p:sldId id="1199" r:id="rId47"/>
    <p:sldId id="1203" r:id="rId48"/>
    <p:sldId id="1202" r:id="rId49"/>
    <p:sldId id="1206" r:id="rId50"/>
    <p:sldId id="1207" r:id="rId51"/>
    <p:sldId id="1208" r:id="rId52"/>
    <p:sldId id="1209" r:id="rId53"/>
    <p:sldId id="1210" r:id="rId54"/>
    <p:sldId id="1170" r:id="rId55"/>
    <p:sldId id="269" r:id="rId56"/>
    <p:sldId id="1185" r:id="rId57"/>
    <p:sldId id="268" r:id="rId58"/>
    <p:sldId id="265" r:id="rId59"/>
    <p:sldId id="1213" r:id="rId60"/>
    <p:sldId id="1193" r:id="rId61"/>
    <p:sldId id="267" r:id="rId62"/>
    <p:sldId id="1211" r:id="rId63"/>
    <p:sldId id="1214" r:id="rId64"/>
    <p:sldId id="270" r:id="rId65"/>
    <p:sldId id="627" r:id="rId66"/>
    <p:sldId id="626" r:id="rId67"/>
    <p:sldId id="1178" r:id="rId68"/>
    <p:sldId id="1138" r:id="rId69"/>
    <p:sldId id="1215" r:id="rId70"/>
    <p:sldId id="1186" r:id="rId71"/>
    <p:sldId id="1182" r:id="rId72"/>
    <p:sldId id="1179" r:id="rId73"/>
    <p:sldId id="260" r:id="rId74"/>
    <p:sldId id="1180" r:id="rId75"/>
    <p:sldId id="1078" r:id="rId76"/>
    <p:sldId id="258" r:id="rId77"/>
    <p:sldId id="1089" r:id="rId78"/>
    <p:sldId id="1090" r:id="rId79"/>
    <p:sldId id="1181" r:id="rId80"/>
    <p:sldId id="1149" r:id="rId81"/>
    <p:sldId id="1097" r:id="rId82"/>
    <p:sldId id="1188" r:id="rId83"/>
    <p:sldId id="1187"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6170"/>
  </p:normalViewPr>
  <p:slideViewPr>
    <p:cSldViewPr snapToGrid="0">
      <p:cViewPr varScale="1">
        <p:scale>
          <a:sx n="118" d="100"/>
          <a:sy n="118" d="100"/>
        </p:scale>
        <p:origin x="3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62C35-2A17-9E44-B6B2-E80B934CE469}" type="datetimeFigureOut">
              <a:rPr lang="en-US" smtClean="0"/>
              <a:t>3/22/25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61BD86-5985-7C4D-B21D-1A9F699303F4}" type="slidenum">
              <a:rPr lang="en-US" smtClean="0"/>
              <a:t>‹#›</a:t>
            </a:fld>
            <a:endParaRPr lang="en-US"/>
          </a:p>
        </p:txBody>
      </p:sp>
    </p:spTree>
    <p:extLst>
      <p:ext uri="{BB962C8B-B14F-4D97-AF65-F5344CB8AC3E}">
        <p14:creationId xmlns:p14="http://schemas.microsoft.com/office/powerpoint/2010/main" val="3122102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CADA0-8132-2F4F-963C-D3FA3E071D08}" type="slidenum">
              <a:rPr lang="en-US" smtClean="0"/>
              <a:t>6</a:t>
            </a:fld>
            <a:endParaRPr lang="en-US"/>
          </a:p>
        </p:txBody>
      </p:sp>
    </p:spTree>
    <p:extLst>
      <p:ext uri="{BB962C8B-B14F-4D97-AF65-F5344CB8AC3E}">
        <p14:creationId xmlns:p14="http://schemas.microsoft.com/office/powerpoint/2010/main" val="51763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1BD86-5985-7C4D-B21D-1A9F699303F4}" type="slidenum">
              <a:rPr lang="en-US" smtClean="0"/>
              <a:t>15</a:t>
            </a:fld>
            <a:endParaRPr lang="en-US"/>
          </a:p>
        </p:txBody>
      </p:sp>
    </p:spTree>
    <p:extLst>
      <p:ext uri="{BB962C8B-B14F-4D97-AF65-F5344CB8AC3E}">
        <p14:creationId xmlns:p14="http://schemas.microsoft.com/office/powerpoint/2010/main" val="1358237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1BD86-5985-7C4D-B21D-1A9F699303F4}" type="slidenum">
              <a:rPr lang="en-US" smtClean="0"/>
              <a:t>17</a:t>
            </a:fld>
            <a:endParaRPr lang="en-US"/>
          </a:p>
        </p:txBody>
      </p:sp>
    </p:spTree>
    <p:extLst>
      <p:ext uri="{BB962C8B-B14F-4D97-AF65-F5344CB8AC3E}">
        <p14:creationId xmlns:p14="http://schemas.microsoft.com/office/powerpoint/2010/main" val="2814043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18</a:t>
            </a:fld>
            <a:endParaRPr lang="en-US"/>
          </a:p>
        </p:txBody>
      </p:sp>
    </p:spTree>
    <p:extLst>
      <p:ext uri="{BB962C8B-B14F-4D97-AF65-F5344CB8AC3E}">
        <p14:creationId xmlns:p14="http://schemas.microsoft.com/office/powerpoint/2010/main" val="4241215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treasures/</a:t>
            </a:r>
            <a:r>
              <a:rPr lang="en-US" dirty="0" err="1"/>
              <a:t>endothelial_glycocalyx_review.pdf</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 1 Schematic representation of the endothelial </a:t>
            </a:r>
            <a:r>
              <a:rPr lang="en-US" sz="1200" kern="1200" dirty="0" err="1">
                <a:solidFill>
                  <a:schemeClr val="tx1"/>
                </a:solidFill>
                <a:effectLst/>
                <a:latin typeface="+mn-lt"/>
                <a:ea typeface="+mn-ea"/>
                <a:cs typeface="+mn-cs"/>
              </a:rPr>
              <a:t>glycocalyx</a:t>
            </a:r>
            <a:r>
              <a:rPr lang="en-US" sz="1200" kern="1200" dirty="0">
                <a:solidFill>
                  <a:schemeClr val="tx1"/>
                </a:solidFill>
                <a:effectLst/>
                <a:latin typeface="+mn-lt"/>
                <a:ea typeface="+mn-ea"/>
                <a:cs typeface="+mn-cs"/>
              </a:rPr>
              <a:t>, showing its main components. Left: The endothelial </a:t>
            </a:r>
            <a:r>
              <a:rPr lang="en-US" sz="1200" kern="1200" dirty="0" err="1">
                <a:solidFill>
                  <a:schemeClr val="tx1"/>
                </a:solidFill>
                <a:effectLst/>
                <a:latin typeface="+mn-lt"/>
                <a:ea typeface="+mn-ea"/>
                <a:cs typeface="+mn-cs"/>
              </a:rPr>
              <a:t>glycocalyx</a:t>
            </a:r>
            <a:r>
              <a:rPr lang="en-US" sz="1200" kern="1200" dirty="0">
                <a:solidFill>
                  <a:schemeClr val="tx1"/>
                </a:solidFill>
                <a:effectLst/>
                <a:latin typeface="+mn-lt"/>
                <a:ea typeface="+mn-ea"/>
                <a:cs typeface="+mn-cs"/>
              </a:rPr>
              <a:t> can be observed in vivo as a red blood cell exclusion zone, located on the luminal side of the vascular endothelium. It consists of membrane- bound and soluble molecules. Right: Components of the endothelial </a:t>
            </a:r>
            <a:r>
              <a:rPr lang="en-US" sz="1200" kern="1200" dirty="0" err="1">
                <a:solidFill>
                  <a:schemeClr val="tx1"/>
                </a:solidFill>
                <a:effectLst/>
                <a:latin typeface="+mn-lt"/>
                <a:ea typeface="+mn-ea"/>
                <a:cs typeface="+mn-cs"/>
              </a:rPr>
              <a:t>glycocalyx</a:t>
            </a:r>
            <a:r>
              <a:rPr lang="en-US" sz="1200" kern="1200" dirty="0">
                <a:solidFill>
                  <a:schemeClr val="tx1"/>
                </a:solidFill>
                <a:effectLst/>
                <a:latin typeface="+mn-lt"/>
                <a:ea typeface="+mn-ea"/>
                <a:cs typeface="+mn-cs"/>
              </a:rPr>
              <a:t>. Bound to the endothelial membrane are proteoglycans, with long </a:t>
            </a:r>
            <a:r>
              <a:rPr lang="en-US" sz="1200" kern="1200" dirty="0" err="1">
                <a:solidFill>
                  <a:schemeClr val="tx1"/>
                </a:solidFill>
                <a:effectLst/>
                <a:latin typeface="+mn-lt"/>
                <a:ea typeface="+mn-ea"/>
                <a:cs typeface="+mn-cs"/>
              </a:rPr>
              <a:t>unbranched</a:t>
            </a:r>
            <a:r>
              <a:rPr lang="en-US" sz="1200" kern="1200" dirty="0">
                <a:solidFill>
                  <a:schemeClr val="tx1"/>
                </a:solidFill>
                <a:effectLst/>
                <a:latin typeface="+mn-lt"/>
                <a:ea typeface="+mn-ea"/>
                <a:cs typeface="+mn-cs"/>
              </a:rPr>
              <a:t> glycosaminoglycan side-chains (GAG-chain) and glycoproteins, with short branched carbohydrate side-chains. Incorporated in and on top of this grid are plasma and endothelium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derived soluble components, including hyaluronic acid and other soluble proteoglycans (e.g., </a:t>
            </a:r>
            <a:r>
              <a:rPr lang="en-US" sz="1200" kern="1200" dirty="0" err="1">
                <a:solidFill>
                  <a:schemeClr val="tx1"/>
                </a:solidFill>
                <a:effectLst/>
                <a:latin typeface="+mn-lt"/>
                <a:ea typeface="+mn-ea"/>
                <a:cs typeface="+mn-cs"/>
              </a:rPr>
              <a:t>thrombomodulin</a:t>
            </a:r>
            <a:r>
              <a:rPr lang="en-US" sz="1200" kern="1200" dirty="0">
                <a:solidFill>
                  <a:schemeClr val="tx1"/>
                </a:solidFill>
                <a:effectLst/>
                <a:latin typeface="+mn-lt"/>
                <a:ea typeface="+mn-ea"/>
                <a:cs typeface="+mn-cs"/>
              </a:rPr>
              <a:t>) and various proteins, such as extracellular superoxide dismutase (</a:t>
            </a:r>
            <a:r>
              <a:rPr lang="en-US" sz="1200" kern="1200" dirty="0" err="1">
                <a:solidFill>
                  <a:schemeClr val="tx1"/>
                </a:solidFill>
                <a:effectLst/>
                <a:latin typeface="+mn-lt"/>
                <a:ea typeface="+mn-ea"/>
                <a:cs typeface="+mn-cs"/>
              </a:rPr>
              <a:t>ec</a:t>
            </a:r>
            <a:r>
              <a:rPr lang="en-US" sz="1200" kern="1200" dirty="0">
                <a:solidFill>
                  <a:schemeClr val="tx1"/>
                </a:solidFill>
                <a:effectLst/>
                <a:latin typeface="+mn-lt"/>
                <a:ea typeface="+mn-ea"/>
                <a:cs typeface="+mn-cs"/>
              </a:rPr>
              <a:t>-SOD) and </a:t>
            </a:r>
            <a:r>
              <a:rPr lang="en-US" sz="1200" kern="1200" dirty="0" err="1">
                <a:solidFill>
                  <a:schemeClr val="tx1"/>
                </a:solidFill>
                <a:effectLst/>
                <a:latin typeface="+mn-lt"/>
                <a:ea typeface="+mn-ea"/>
                <a:cs typeface="+mn-cs"/>
              </a:rPr>
              <a:t>antithrombin</a:t>
            </a:r>
            <a:r>
              <a:rPr lang="en-US" sz="1200" kern="1200" dirty="0">
                <a:solidFill>
                  <a:schemeClr val="tx1"/>
                </a:solidFill>
                <a:effectLst/>
                <a:latin typeface="+mn-lt"/>
                <a:ea typeface="+mn-ea"/>
                <a:cs typeface="+mn-cs"/>
              </a:rPr>
              <a:t> III (AT III). Together, these components form the endothelial </a:t>
            </a:r>
            <a:r>
              <a:rPr lang="en-US" sz="1200" kern="1200" dirty="0" err="1">
                <a:solidFill>
                  <a:schemeClr val="tx1"/>
                </a:solidFill>
                <a:effectLst/>
                <a:latin typeface="+mn-lt"/>
                <a:ea typeface="+mn-ea"/>
                <a:cs typeface="+mn-cs"/>
              </a:rPr>
              <a:t>glycocalyx</a:t>
            </a:r>
            <a:r>
              <a:rPr lang="en-US" sz="1200" kern="1200" dirty="0">
                <a:solidFill>
                  <a:schemeClr val="tx1"/>
                </a:solidFill>
                <a:effectLst/>
                <a:latin typeface="+mn-lt"/>
                <a:ea typeface="+mn-ea"/>
                <a:cs typeface="+mn-cs"/>
              </a:rPr>
              <a:t> that functions as a barrier between blood plasma and the endothelium and exerts various roles in plasma and vessel wall homeostasis. Note that this figure is not drawn to scale; its purpose is to illustrate </a:t>
            </a:r>
            <a:r>
              <a:rPr lang="en-US" sz="1200" kern="1200" dirty="0" err="1">
                <a:solidFill>
                  <a:schemeClr val="tx1"/>
                </a:solidFill>
                <a:effectLst/>
                <a:latin typeface="+mn-lt"/>
                <a:ea typeface="+mn-ea"/>
                <a:cs typeface="+mn-cs"/>
              </a:rPr>
              <a:t>glycocalyx</a:t>
            </a:r>
            <a:r>
              <a:rPr lang="en-US" sz="1200" kern="1200" dirty="0">
                <a:solidFill>
                  <a:schemeClr val="tx1"/>
                </a:solidFill>
                <a:effectLst/>
                <a:latin typeface="+mn-lt"/>
                <a:ea typeface="+mn-ea"/>
                <a:cs typeface="+mn-cs"/>
              </a:rPr>
              <a:t> composition </a:t>
            </a:r>
            <a:endParaRPr lang="en-US" dirty="0"/>
          </a:p>
          <a:p>
            <a:endParaRPr lang="en-US" dirty="0"/>
          </a:p>
        </p:txBody>
      </p:sp>
      <p:sp>
        <p:nvSpPr>
          <p:cNvPr id="4" name="Slide Number Placeholder 3"/>
          <p:cNvSpPr>
            <a:spLocks noGrp="1"/>
          </p:cNvSpPr>
          <p:nvPr>
            <p:ph type="sldNum" sz="quarter" idx="10"/>
          </p:nvPr>
        </p:nvSpPr>
        <p:spPr/>
        <p:txBody>
          <a:bodyPr/>
          <a:lstStyle/>
          <a:p>
            <a:fld id="{8F00F853-0E0A-444C-BD4D-136AB0C77E28}" type="slidenum">
              <a:rPr lang="en-US" smtClean="0"/>
              <a:t>19</a:t>
            </a:fld>
            <a:endParaRPr lang="en-US"/>
          </a:p>
        </p:txBody>
      </p:sp>
    </p:spTree>
    <p:extLst>
      <p:ext uri="{BB962C8B-B14F-4D97-AF65-F5344CB8AC3E}">
        <p14:creationId xmlns:p14="http://schemas.microsoft.com/office/powerpoint/2010/main" val="1906206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6D95D-D8C6-91B3-D7B2-97F20B9148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7A92C-2FAE-154A-C18B-9E712BFAD78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74755E7-ACEA-7935-8193-10E9A1E3B7D7}"/>
              </a:ext>
            </a:extLst>
          </p:cNvPr>
          <p:cNvSpPr>
            <a:spLocks noGrp="1"/>
          </p:cNvSpPr>
          <p:nvPr>
            <p:ph type="body" idx="1"/>
          </p:nvPr>
        </p:nvSpPr>
        <p:spPr/>
        <p:txBody>
          <a:bodyPr/>
          <a:lstStyle/>
          <a:p>
            <a:r>
              <a:rPr lang="en-US" dirty="0"/>
              <a:t>treasures/</a:t>
            </a:r>
            <a:r>
              <a:rPr lang="en-US" dirty="0" err="1"/>
              <a:t>endothelial_glycocalyx_review.pdf</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 1 Schematic representation of the endothelial </a:t>
            </a:r>
            <a:r>
              <a:rPr lang="en-US" sz="1200" kern="1200" dirty="0" err="1">
                <a:solidFill>
                  <a:schemeClr val="tx1"/>
                </a:solidFill>
                <a:effectLst/>
                <a:latin typeface="+mn-lt"/>
                <a:ea typeface="+mn-ea"/>
                <a:cs typeface="+mn-cs"/>
              </a:rPr>
              <a:t>glycocalyx</a:t>
            </a:r>
            <a:r>
              <a:rPr lang="en-US" sz="1200" kern="1200" dirty="0">
                <a:solidFill>
                  <a:schemeClr val="tx1"/>
                </a:solidFill>
                <a:effectLst/>
                <a:latin typeface="+mn-lt"/>
                <a:ea typeface="+mn-ea"/>
                <a:cs typeface="+mn-cs"/>
              </a:rPr>
              <a:t>, showing its main components. Left: The endothelial </a:t>
            </a:r>
            <a:r>
              <a:rPr lang="en-US" sz="1200" kern="1200" dirty="0" err="1">
                <a:solidFill>
                  <a:schemeClr val="tx1"/>
                </a:solidFill>
                <a:effectLst/>
                <a:latin typeface="+mn-lt"/>
                <a:ea typeface="+mn-ea"/>
                <a:cs typeface="+mn-cs"/>
              </a:rPr>
              <a:t>glycocalyx</a:t>
            </a:r>
            <a:r>
              <a:rPr lang="en-US" sz="1200" kern="1200" dirty="0">
                <a:solidFill>
                  <a:schemeClr val="tx1"/>
                </a:solidFill>
                <a:effectLst/>
                <a:latin typeface="+mn-lt"/>
                <a:ea typeface="+mn-ea"/>
                <a:cs typeface="+mn-cs"/>
              </a:rPr>
              <a:t> can be observed in vivo as a red blood cell exclusion zone, located on the luminal side of the vascular endothelium. It consists of membrane- bound and soluble molecules. Right: Components of the endothelial </a:t>
            </a:r>
            <a:r>
              <a:rPr lang="en-US" sz="1200" kern="1200" dirty="0" err="1">
                <a:solidFill>
                  <a:schemeClr val="tx1"/>
                </a:solidFill>
                <a:effectLst/>
                <a:latin typeface="+mn-lt"/>
                <a:ea typeface="+mn-ea"/>
                <a:cs typeface="+mn-cs"/>
              </a:rPr>
              <a:t>glycocalyx</a:t>
            </a:r>
            <a:r>
              <a:rPr lang="en-US" sz="1200" kern="1200" dirty="0">
                <a:solidFill>
                  <a:schemeClr val="tx1"/>
                </a:solidFill>
                <a:effectLst/>
                <a:latin typeface="+mn-lt"/>
                <a:ea typeface="+mn-ea"/>
                <a:cs typeface="+mn-cs"/>
              </a:rPr>
              <a:t>. Bound to the endothelial membrane are proteoglycans, with long </a:t>
            </a:r>
            <a:r>
              <a:rPr lang="en-US" sz="1200" kern="1200" dirty="0" err="1">
                <a:solidFill>
                  <a:schemeClr val="tx1"/>
                </a:solidFill>
                <a:effectLst/>
                <a:latin typeface="+mn-lt"/>
                <a:ea typeface="+mn-ea"/>
                <a:cs typeface="+mn-cs"/>
              </a:rPr>
              <a:t>unbranched</a:t>
            </a:r>
            <a:r>
              <a:rPr lang="en-US" sz="1200" kern="1200" dirty="0">
                <a:solidFill>
                  <a:schemeClr val="tx1"/>
                </a:solidFill>
                <a:effectLst/>
                <a:latin typeface="+mn-lt"/>
                <a:ea typeface="+mn-ea"/>
                <a:cs typeface="+mn-cs"/>
              </a:rPr>
              <a:t> glycosaminoglycan side-chains (GAG-chain) and glycoproteins, with short branched carbohydrate side-chains. Incorporated in and on top of this grid are plasma and endothelium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derived soluble components, including hyaluronic acid and other soluble proteoglycans (e.g., </a:t>
            </a:r>
            <a:r>
              <a:rPr lang="en-US" sz="1200" kern="1200" dirty="0" err="1">
                <a:solidFill>
                  <a:schemeClr val="tx1"/>
                </a:solidFill>
                <a:effectLst/>
                <a:latin typeface="+mn-lt"/>
                <a:ea typeface="+mn-ea"/>
                <a:cs typeface="+mn-cs"/>
              </a:rPr>
              <a:t>thrombomodulin</a:t>
            </a:r>
            <a:r>
              <a:rPr lang="en-US" sz="1200" kern="1200" dirty="0">
                <a:solidFill>
                  <a:schemeClr val="tx1"/>
                </a:solidFill>
                <a:effectLst/>
                <a:latin typeface="+mn-lt"/>
                <a:ea typeface="+mn-ea"/>
                <a:cs typeface="+mn-cs"/>
              </a:rPr>
              <a:t>) and various proteins, such as extracellular superoxide dismutase (</a:t>
            </a:r>
            <a:r>
              <a:rPr lang="en-US" sz="1200" kern="1200" dirty="0" err="1">
                <a:solidFill>
                  <a:schemeClr val="tx1"/>
                </a:solidFill>
                <a:effectLst/>
                <a:latin typeface="+mn-lt"/>
                <a:ea typeface="+mn-ea"/>
                <a:cs typeface="+mn-cs"/>
              </a:rPr>
              <a:t>ec</a:t>
            </a:r>
            <a:r>
              <a:rPr lang="en-US" sz="1200" kern="1200" dirty="0">
                <a:solidFill>
                  <a:schemeClr val="tx1"/>
                </a:solidFill>
                <a:effectLst/>
                <a:latin typeface="+mn-lt"/>
                <a:ea typeface="+mn-ea"/>
                <a:cs typeface="+mn-cs"/>
              </a:rPr>
              <a:t>-SOD) and </a:t>
            </a:r>
            <a:r>
              <a:rPr lang="en-US" sz="1200" kern="1200" dirty="0" err="1">
                <a:solidFill>
                  <a:schemeClr val="tx1"/>
                </a:solidFill>
                <a:effectLst/>
                <a:latin typeface="+mn-lt"/>
                <a:ea typeface="+mn-ea"/>
                <a:cs typeface="+mn-cs"/>
              </a:rPr>
              <a:t>antithrombin</a:t>
            </a:r>
            <a:r>
              <a:rPr lang="en-US" sz="1200" kern="1200" dirty="0">
                <a:solidFill>
                  <a:schemeClr val="tx1"/>
                </a:solidFill>
                <a:effectLst/>
                <a:latin typeface="+mn-lt"/>
                <a:ea typeface="+mn-ea"/>
                <a:cs typeface="+mn-cs"/>
              </a:rPr>
              <a:t> III (AT III). Together, these components form the endothelial </a:t>
            </a:r>
            <a:r>
              <a:rPr lang="en-US" sz="1200" kern="1200" dirty="0" err="1">
                <a:solidFill>
                  <a:schemeClr val="tx1"/>
                </a:solidFill>
                <a:effectLst/>
                <a:latin typeface="+mn-lt"/>
                <a:ea typeface="+mn-ea"/>
                <a:cs typeface="+mn-cs"/>
              </a:rPr>
              <a:t>glycocalyx</a:t>
            </a:r>
            <a:r>
              <a:rPr lang="en-US" sz="1200" kern="1200" dirty="0">
                <a:solidFill>
                  <a:schemeClr val="tx1"/>
                </a:solidFill>
                <a:effectLst/>
                <a:latin typeface="+mn-lt"/>
                <a:ea typeface="+mn-ea"/>
                <a:cs typeface="+mn-cs"/>
              </a:rPr>
              <a:t> that functions as a barrier between blood plasma and the endothelium and exerts various roles in plasma and vessel wall homeostasis. Note that this figure is not drawn to scale; its purpose is to illustrate </a:t>
            </a:r>
            <a:r>
              <a:rPr lang="en-US" sz="1200" kern="1200" dirty="0" err="1">
                <a:solidFill>
                  <a:schemeClr val="tx1"/>
                </a:solidFill>
                <a:effectLst/>
                <a:latin typeface="+mn-lt"/>
                <a:ea typeface="+mn-ea"/>
                <a:cs typeface="+mn-cs"/>
              </a:rPr>
              <a:t>glycocalyx</a:t>
            </a:r>
            <a:r>
              <a:rPr lang="en-US" sz="1200" kern="1200" dirty="0">
                <a:solidFill>
                  <a:schemeClr val="tx1"/>
                </a:solidFill>
                <a:effectLst/>
                <a:latin typeface="+mn-lt"/>
                <a:ea typeface="+mn-ea"/>
                <a:cs typeface="+mn-cs"/>
              </a:rPr>
              <a:t> composition </a:t>
            </a:r>
            <a:endParaRPr lang="en-US" dirty="0"/>
          </a:p>
          <a:p>
            <a:endParaRPr lang="en-US" dirty="0"/>
          </a:p>
        </p:txBody>
      </p:sp>
      <p:sp>
        <p:nvSpPr>
          <p:cNvPr id="4" name="Slide Number Placeholder 3">
            <a:extLst>
              <a:ext uri="{FF2B5EF4-FFF2-40B4-BE49-F238E27FC236}">
                <a16:creationId xmlns:a16="http://schemas.microsoft.com/office/drawing/2014/main" id="{0B3E2A9B-0798-735F-F089-768D61D5F7AE}"/>
              </a:ext>
            </a:extLst>
          </p:cNvPr>
          <p:cNvSpPr>
            <a:spLocks noGrp="1"/>
          </p:cNvSpPr>
          <p:nvPr>
            <p:ph type="sldNum" sz="quarter" idx="10"/>
          </p:nvPr>
        </p:nvSpPr>
        <p:spPr/>
        <p:txBody>
          <a:bodyPr/>
          <a:lstStyle/>
          <a:p>
            <a:fld id="{8F00F853-0E0A-444C-BD4D-136AB0C77E28}" type="slidenum">
              <a:rPr lang="en-US" smtClean="0"/>
              <a:t>20</a:t>
            </a:fld>
            <a:endParaRPr lang="en-US"/>
          </a:p>
        </p:txBody>
      </p:sp>
    </p:spTree>
    <p:extLst>
      <p:ext uri="{BB962C8B-B14F-4D97-AF65-F5344CB8AC3E}">
        <p14:creationId xmlns:p14="http://schemas.microsoft.com/office/powerpoint/2010/main" val="1948826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Langmuir_Pollack_flow_through_tube_protons_gather_2013.pdf </a:t>
            </a:r>
          </a:p>
          <a:p>
            <a:r>
              <a:rPr lang="en-US" dirty="0"/>
              <a:t>Images/Pollack1.jpg</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9. (a) Distribution of charge in the exclusion zone and water beyond the exclusion zone as shown by electrical potential measurements and pH- sensitive dye studies. Protons spread in bulk water, although some cling to the negatively charged EZ. (b) Disposition of charge anticipated in a tubular configuration. </a:t>
            </a:r>
            <a:endParaRPr lang="en-US" dirty="0"/>
          </a:p>
          <a:p>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21</a:t>
            </a:fld>
            <a:endParaRPr lang="en-US"/>
          </a:p>
        </p:txBody>
      </p:sp>
    </p:spTree>
    <p:extLst>
      <p:ext uri="{BB962C8B-B14F-4D97-AF65-F5344CB8AC3E}">
        <p14:creationId xmlns:p14="http://schemas.microsoft.com/office/powerpoint/2010/main" val="110330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dirty="0" err="1"/>
              <a:t>Newsweek_on_glyphosate_overuse.text</a:t>
            </a:r>
            <a:endParaRPr lang="en-US" dirty="0"/>
          </a:p>
          <a:p>
            <a:endParaRPr lang="en-US" dirty="0"/>
          </a:p>
        </p:txBody>
      </p:sp>
      <p:sp>
        <p:nvSpPr>
          <p:cNvPr id="4" name="Slide Number Placeholder 3"/>
          <p:cNvSpPr>
            <a:spLocks noGrp="1"/>
          </p:cNvSpPr>
          <p:nvPr>
            <p:ph type="sldNum" sz="quarter" idx="10"/>
          </p:nvPr>
        </p:nvSpPr>
        <p:spPr/>
        <p:txBody>
          <a:bodyPr/>
          <a:lstStyle/>
          <a:p>
            <a:fld id="{FACDEB22-E773-5B46-8A0F-EA80E4F178C3}" type="slidenum">
              <a:rPr lang="en-US" smtClean="0"/>
              <a:t>25</a:t>
            </a:fld>
            <a:endParaRPr lang="en-US"/>
          </a:p>
        </p:txBody>
      </p:sp>
    </p:spTree>
    <p:extLst>
      <p:ext uri="{BB962C8B-B14F-4D97-AF65-F5344CB8AC3E}">
        <p14:creationId xmlns:p14="http://schemas.microsoft.com/office/powerpoint/2010/main" val="2831211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2025/glyphosate/</a:t>
            </a:r>
            <a:r>
              <a:rPr lang="en-US" dirty="0">
                <a:solidFill>
                  <a:srgbClr val="000000"/>
                </a:solidFill>
                <a:effectLst/>
                <a:latin typeface="Menlo" panose="020B0609030804020204" pitchFamily="49" charset="0"/>
              </a:rPr>
              <a:t>Pleiotropic Outcomes of Glyphosate Exposure- From Organ Damage to Effects on </a:t>
            </a:r>
            <a:r>
              <a:rPr lang="en-US" dirty="0" err="1">
                <a:solidFill>
                  <a:srgbClr val="000000"/>
                </a:solidFill>
                <a:effectLst/>
                <a:latin typeface="Menlo" panose="020B0609030804020204" pitchFamily="49" charset="0"/>
              </a:rPr>
              <a:t>Inflammation.pdf</a:t>
            </a:r>
            <a:endParaRPr lang="en-US" dirty="0">
              <a:solidFill>
                <a:srgbClr val="000000"/>
              </a:solidFill>
              <a:effectLst/>
              <a:latin typeface="Menlo" panose="020B0609030804020204" pitchFamily="49" charset="0"/>
            </a:endParaRPr>
          </a:p>
          <a:p>
            <a:endParaRPr lang="en-US" dirty="0"/>
          </a:p>
        </p:txBody>
      </p:sp>
      <p:sp>
        <p:nvSpPr>
          <p:cNvPr id="4" name="Slide Number Placeholder 3"/>
          <p:cNvSpPr>
            <a:spLocks noGrp="1"/>
          </p:cNvSpPr>
          <p:nvPr>
            <p:ph type="sldNum" sz="quarter" idx="5"/>
          </p:nvPr>
        </p:nvSpPr>
        <p:spPr/>
        <p:txBody>
          <a:bodyPr/>
          <a:lstStyle/>
          <a:p>
            <a:fld id="{C661BD86-5985-7C4D-B21D-1A9F699303F4}" type="slidenum">
              <a:rPr lang="en-US" smtClean="0"/>
              <a:t>28</a:t>
            </a:fld>
            <a:endParaRPr lang="en-US"/>
          </a:p>
        </p:txBody>
      </p:sp>
    </p:spTree>
    <p:extLst>
      <p:ext uri="{BB962C8B-B14F-4D97-AF65-F5344CB8AC3E}">
        <p14:creationId xmlns:p14="http://schemas.microsoft.com/office/powerpoint/2010/main" val="18014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Hospital</a:t>
            </a:r>
            <a:r>
              <a:rPr lang="en-US" baseline="0" dirty="0"/>
              <a:t> discharge diagnoses per 100,000</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30</a:t>
            </a:fld>
            <a:endParaRPr lang="en-US"/>
          </a:p>
        </p:txBody>
      </p:sp>
    </p:spTree>
    <p:extLst>
      <p:ext uri="{BB962C8B-B14F-4D97-AF65-F5344CB8AC3E}">
        <p14:creationId xmlns:p14="http://schemas.microsoft.com/office/powerpoint/2010/main" val="88501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2025/glyphosate/glyphosate_Alzheimers_like_mice_2024.pdf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2025/Bartholomew_glyphosate_Alzheimers_mice_2024.docx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enlo" panose="020B0609030804020204" pitchFamily="49" charset="0"/>
            </a:endParaRPr>
          </a:p>
          <a:p>
            <a:endParaRPr lang="en-US" dirty="0"/>
          </a:p>
        </p:txBody>
      </p:sp>
      <p:sp>
        <p:nvSpPr>
          <p:cNvPr id="4" name="Slide Number Placeholder 3"/>
          <p:cNvSpPr>
            <a:spLocks noGrp="1"/>
          </p:cNvSpPr>
          <p:nvPr>
            <p:ph type="sldNum" sz="quarter" idx="5"/>
          </p:nvPr>
        </p:nvSpPr>
        <p:spPr/>
        <p:txBody>
          <a:bodyPr/>
          <a:lstStyle/>
          <a:p>
            <a:fld id="{C661BD86-5985-7C4D-B21D-1A9F699303F4}" type="slidenum">
              <a:rPr lang="en-US" smtClean="0"/>
              <a:t>31</a:t>
            </a:fld>
            <a:endParaRPr lang="en-US"/>
          </a:p>
        </p:txBody>
      </p:sp>
    </p:spTree>
    <p:extLst>
      <p:ext uri="{BB962C8B-B14F-4D97-AF65-F5344CB8AC3E}">
        <p14:creationId xmlns:p14="http://schemas.microsoft.com/office/powerpoint/2010/main" val="167095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GregNigh</a:t>
            </a:r>
            <a:r>
              <a:rPr lang="en-US" dirty="0"/>
              <a:t>/deuterium_intoxication_mice_1964.pdf</a:t>
            </a:r>
          </a:p>
        </p:txBody>
      </p:sp>
      <p:sp>
        <p:nvSpPr>
          <p:cNvPr id="4" name="Slide Number Placeholder 3"/>
          <p:cNvSpPr>
            <a:spLocks noGrp="1"/>
          </p:cNvSpPr>
          <p:nvPr>
            <p:ph type="sldNum" sz="quarter" idx="10"/>
          </p:nvPr>
        </p:nvSpPr>
        <p:spPr/>
        <p:txBody>
          <a:bodyPr/>
          <a:lstStyle/>
          <a:p>
            <a:fld id="{F17CADA0-8132-2F4F-963C-D3FA3E071D08}" type="slidenum">
              <a:rPr lang="en-US" smtClean="0"/>
              <a:t>7</a:t>
            </a:fld>
            <a:endParaRPr lang="en-US"/>
          </a:p>
        </p:txBody>
      </p:sp>
    </p:spTree>
    <p:extLst>
      <p:ext uri="{BB962C8B-B14F-4D97-AF65-F5344CB8AC3E}">
        <p14:creationId xmlns:p14="http://schemas.microsoft.com/office/powerpoint/2010/main" val="3040588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CADA0-8132-2F4F-963C-D3FA3E071D08}" type="slidenum">
              <a:rPr lang="en-US" smtClean="0"/>
              <a:t>32</a:t>
            </a:fld>
            <a:endParaRPr lang="en-US"/>
          </a:p>
        </p:txBody>
      </p:sp>
    </p:spTree>
    <p:extLst>
      <p:ext uri="{BB962C8B-B14F-4D97-AF65-F5344CB8AC3E}">
        <p14:creationId xmlns:p14="http://schemas.microsoft.com/office/powerpoint/2010/main" val="1535404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p:txBody>
      </p:sp>
      <p:sp>
        <p:nvSpPr>
          <p:cNvPr id="4" name="Slide Number Placeholder 3"/>
          <p:cNvSpPr>
            <a:spLocks noGrp="1"/>
          </p:cNvSpPr>
          <p:nvPr>
            <p:ph type="sldNum" sz="quarter" idx="5"/>
          </p:nvPr>
        </p:nvSpPr>
        <p:spPr/>
        <p:txBody>
          <a:bodyPr/>
          <a:lstStyle/>
          <a:p>
            <a:fld id="{C661BD86-5985-7C4D-B21D-1A9F699303F4}" type="slidenum">
              <a:rPr lang="en-US" smtClean="0"/>
              <a:t>37</a:t>
            </a:fld>
            <a:endParaRPr lang="en-US"/>
          </a:p>
        </p:txBody>
      </p:sp>
    </p:spTree>
    <p:extLst>
      <p:ext uri="{BB962C8B-B14F-4D97-AF65-F5344CB8AC3E}">
        <p14:creationId xmlns:p14="http://schemas.microsoft.com/office/powerpoint/2010/main" val="255302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1BD86-5985-7C4D-B21D-1A9F699303F4}" type="slidenum">
              <a:rPr lang="en-US" smtClean="0"/>
              <a:t>38</a:t>
            </a:fld>
            <a:endParaRPr lang="en-US"/>
          </a:p>
        </p:txBody>
      </p:sp>
    </p:spTree>
    <p:extLst>
      <p:ext uri="{BB962C8B-B14F-4D97-AF65-F5344CB8AC3E}">
        <p14:creationId xmlns:p14="http://schemas.microsoft.com/office/powerpoint/2010/main" val="1997307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2021/Toronto/</a:t>
            </a:r>
            <a:r>
              <a:rPr lang="en-US" dirty="0" err="1"/>
              <a:t>BobMiller_shortened.pptx</a:t>
            </a:r>
            <a:endParaRPr lang="en-US" dirty="0"/>
          </a:p>
          <a:p>
            <a:endParaRPr lang="en-US" dirty="0"/>
          </a:p>
        </p:txBody>
      </p:sp>
      <p:sp>
        <p:nvSpPr>
          <p:cNvPr id="4" name="Slide Number Placeholder 3"/>
          <p:cNvSpPr>
            <a:spLocks noGrp="1"/>
          </p:cNvSpPr>
          <p:nvPr>
            <p:ph type="sldNum" sz="quarter" idx="5"/>
          </p:nvPr>
        </p:nvSpPr>
        <p:spPr/>
        <p:txBody>
          <a:bodyPr/>
          <a:lstStyle/>
          <a:p>
            <a:fld id="{94B2A927-6C5E-BB45-A834-E47355755E5E}" type="slidenum">
              <a:rPr lang="en-US" smtClean="0"/>
              <a:t>42</a:t>
            </a:fld>
            <a:endParaRPr lang="en-US"/>
          </a:p>
        </p:txBody>
      </p:sp>
    </p:spTree>
    <p:extLst>
      <p:ext uri="{BB962C8B-B14F-4D97-AF65-F5344CB8AC3E}">
        <p14:creationId xmlns:p14="http://schemas.microsoft.com/office/powerpoint/2010/main" val="376283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2C76A-B092-ECE8-F1CC-F8DDDF2CC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EE03E-2F9A-F041-9D8E-AB3B757B2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D3575-487E-2380-E027-BE1D96CB3713}"/>
              </a:ext>
            </a:extLst>
          </p:cNvPr>
          <p:cNvSpPr>
            <a:spLocks noGrp="1"/>
          </p:cNvSpPr>
          <p:nvPr>
            <p:ph type="body" idx="1"/>
          </p:nvPr>
        </p:nvSpPr>
        <p:spPr/>
        <p:txBody>
          <a:bodyPr/>
          <a:lstStyle/>
          <a:p>
            <a:r>
              <a:rPr lang="en-US" dirty="0"/>
              <a:t>From 2021/Toronto/</a:t>
            </a:r>
            <a:r>
              <a:rPr lang="en-US" dirty="0" err="1"/>
              <a:t>BobMiller_shortened.pptx</a:t>
            </a:r>
            <a:endParaRPr lang="en-US" dirty="0"/>
          </a:p>
          <a:p>
            <a:endParaRPr lang="en-US" dirty="0"/>
          </a:p>
        </p:txBody>
      </p:sp>
      <p:sp>
        <p:nvSpPr>
          <p:cNvPr id="4" name="Slide Number Placeholder 3">
            <a:extLst>
              <a:ext uri="{FF2B5EF4-FFF2-40B4-BE49-F238E27FC236}">
                <a16:creationId xmlns:a16="http://schemas.microsoft.com/office/drawing/2014/main" id="{0145768E-E3BE-39A7-1A5A-0CF03C56CF18}"/>
              </a:ext>
            </a:extLst>
          </p:cNvPr>
          <p:cNvSpPr>
            <a:spLocks noGrp="1"/>
          </p:cNvSpPr>
          <p:nvPr>
            <p:ph type="sldNum" sz="quarter" idx="5"/>
          </p:nvPr>
        </p:nvSpPr>
        <p:spPr/>
        <p:txBody>
          <a:bodyPr/>
          <a:lstStyle/>
          <a:p>
            <a:fld id="{94B2A927-6C5E-BB45-A834-E47355755E5E}" type="slidenum">
              <a:rPr lang="en-US" smtClean="0"/>
              <a:t>43</a:t>
            </a:fld>
            <a:endParaRPr lang="en-US"/>
          </a:p>
        </p:txBody>
      </p:sp>
    </p:spTree>
    <p:extLst>
      <p:ext uri="{BB962C8B-B14F-4D97-AF65-F5344CB8AC3E}">
        <p14:creationId xmlns:p14="http://schemas.microsoft.com/office/powerpoint/2010/main" val="2912784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C78CF1-666B-D24D-ABC4-B8963AD6514B}" type="slidenum">
              <a:rPr lang="en-US" smtClean="0"/>
              <a:t>44</a:t>
            </a:fld>
            <a:endParaRPr lang="en-US"/>
          </a:p>
        </p:txBody>
      </p:sp>
    </p:spTree>
    <p:extLst>
      <p:ext uri="{BB962C8B-B14F-4D97-AF65-F5344CB8AC3E}">
        <p14:creationId xmlns:p14="http://schemas.microsoft.com/office/powerpoint/2010/main" val="266595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C78CF1-666B-D24D-ABC4-B8963AD6514B}" type="slidenum">
              <a:rPr lang="en-US" smtClean="0"/>
              <a:t>45</a:t>
            </a:fld>
            <a:endParaRPr lang="en-US"/>
          </a:p>
        </p:txBody>
      </p:sp>
    </p:spTree>
    <p:extLst>
      <p:ext uri="{BB962C8B-B14F-4D97-AF65-F5344CB8AC3E}">
        <p14:creationId xmlns:p14="http://schemas.microsoft.com/office/powerpoint/2010/main" val="1893368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2016/Anthony/conserved_glycines_sulfotransferase_1994_WOW.pdf</a:t>
            </a:r>
          </a:p>
          <a:p>
            <a:r>
              <a:rPr lang="en-US" sz="1200" kern="1200" dirty="0">
                <a:solidFill>
                  <a:schemeClr val="tx1"/>
                </a:solidFill>
                <a:latin typeface="+mn-lt"/>
                <a:ea typeface="+mn-ea"/>
                <a:cs typeface="+mn-cs"/>
              </a:rPr>
              <a:t>./G473D_mutation_sulfite_oxidase_destroys_it_2006.pdf </a:t>
            </a:r>
          </a:p>
          <a:p>
            <a:endParaRPr lang="en-US" dirty="0"/>
          </a:p>
        </p:txBody>
      </p:sp>
      <p:sp>
        <p:nvSpPr>
          <p:cNvPr id="4" name="Slide Number Placeholder 3"/>
          <p:cNvSpPr>
            <a:spLocks noGrp="1"/>
          </p:cNvSpPr>
          <p:nvPr>
            <p:ph type="sldNum" sz="quarter" idx="10"/>
          </p:nvPr>
        </p:nvSpPr>
        <p:spPr/>
        <p:txBody>
          <a:bodyPr/>
          <a:lstStyle/>
          <a:p>
            <a:fld id="{437AD2FC-C4B6-9043-AE73-5D1D90B3F850}" type="slidenum">
              <a:rPr lang="en-US" smtClean="0"/>
              <a:t>49</a:t>
            </a:fld>
            <a:endParaRPr lang="en-US"/>
          </a:p>
        </p:txBody>
      </p:sp>
    </p:spTree>
    <p:extLst>
      <p:ext uri="{BB962C8B-B14F-4D97-AF65-F5344CB8AC3E}">
        <p14:creationId xmlns:p14="http://schemas.microsoft.com/office/powerpoint/2010/main" val="2615037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GxxGxxK_motif_sulfotransferases_1995.pdf</a:t>
            </a:r>
          </a:p>
          <a:p>
            <a:endParaRPr lang="en-US" dirty="0"/>
          </a:p>
        </p:txBody>
      </p:sp>
      <p:sp>
        <p:nvSpPr>
          <p:cNvPr id="4" name="Slide Number Placeholder 3"/>
          <p:cNvSpPr>
            <a:spLocks noGrp="1"/>
          </p:cNvSpPr>
          <p:nvPr>
            <p:ph type="sldNum" sz="quarter" idx="10"/>
          </p:nvPr>
        </p:nvSpPr>
        <p:spPr/>
        <p:txBody>
          <a:bodyPr/>
          <a:lstStyle/>
          <a:p>
            <a:fld id="{B594F0E1-CACF-2F44-AB18-F14C3E1C3B32}" type="slidenum">
              <a:rPr lang="en-US" smtClean="0"/>
              <a:t>50</a:t>
            </a:fld>
            <a:endParaRPr lang="en-US"/>
          </a:p>
        </p:txBody>
      </p:sp>
    </p:spTree>
    <p:extLst>
      <p:ext uri="{BB962C8B-B14F-4D97-AF65-F5344CB8AC3E}">
        <p14:creationId xmlns:p14="http://schemas.microsoft.com/office/powerpoint/2010/main" val="1147158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000000"/>
                </a:solidFill>
                <a:effectLst/>
                <a:latin typeface="Menlo" panose="020B0609030804020204" pitchFamily="49" charset="0"/>
              </a:rPr>
              <a:t>csail</a:t>
            </a:r>
            <a:r>
              <a:rPr lang="en-US" dirty="0">
                <a:solidFill>
                  <a:srgbClr val="000000"/>
                </a:solidFill>
                <a:effectLst/>
                <a:latin typeface="Menlo" panose="020B0609030804020204" pitchFamily="49" charset="0"/>
              </a:rPr>
              <a:t>/2025/glycocalyx/intestinal_sulfation_essential_protect_colitis_2021.pdf</a:t>
            </a:r>
          </a:p>
          <a:p>
            <a:endParaRPr lang="en-US" dirty="0"/>
          </a:p>
        </p:txBody>
      </p:sp>
      <p:sp>
        <p:nvSpPr>
          <p:cNvPr id="4" name="Slide Number Placeholder 3"/>
          <p:cNvSpPr>
            <a:spLocks noGrp="1"/>
          </p:cNvSpPr>
          <p:nvPr>
            <p:ph type="sldNum" sz="quarter" idx="5"/>
          </p:nvPr>
        </p:nvSpPr>
        <p:spPr/>
        <p:txBody>
          <a:bodyPr/>
          <a:lstStyle/>
          <a:p>
            <a:fld id="{C661BD86-5985-7C4D-B21D-1A9F699303F4}" type="slidenum">
              <a:rPr lang="en-US" smtClean="0"/>
              <a:t>52</a:t>
            </a:fld>
            <a:endParaRPr lang="en-US"/>
          </a:p>
        </p:txBody>
      </p:sp>
    </p:spTree>
    <p:extLst>
      <p:ext uri="{BB962C8B-B14F-4D97-AF65-F5344CB8AC3E}">
        <p14:creationId xmlns:p14="http://schemas.microsoft.com/office/powerpoint/2010/main" val="2479633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LaszloBoros</a:t>
            </a:r>
            <a:r>
              <a:rPr lang="en-US" sz="1200" kern="1200" dirty="0">
                <a:solidFill>
                  <a:schemeClr val="tx1"/>
                </a:solidFill>
                <a:effectLst/>
                <a:latin typeface="+mn-lt"/>
                <a:ea typeface="+mn-ea"/>
                <a:cs typeface="+mn-cs"/>
              </a:rPr>
              <a:t>/2021/Olgun_deuterons_in_ATPase_pumps_WOW_2007.pdf </a:t>
            </a: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8</a:t>
            </a:fld>
            <a:endParaRPr lang="en-US"/>
          </a:p>
        </p:txBody>
      </p:sp>
    </p:spTree>
    <p:extLst>
      <p:ext uri="{BB962C8B-B14F-4D97-AF65-F5344CB8AC3E}">
        <p14:creationId xmlns:p14="http://schemas.microsoft.com/office/powerpoint/2010/main" val="1328738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1BD86-5985-7C4D-B21D-1A9F699303F4}" type="slidenum">
              <a:rPr lang="en-US" smtClean="0"/>
              <a:t>56</a:t>
            </a:fld>
            <a:endParaRPr lang="en-US"/>
          </a:p>
        </p:txBody>
      </p:sp>
    </p:spTree>
    <p:extLst>
      <p:ext uri="{BB962C8B-B14F-4D97-AF65-F5344CB8AC3E}">
        <p14:creationId xmlns:p14="http://schemas.microsoft.com/office/powerpoint/2010/main" val="134166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1BD86-5985-7C4D-B21D-1A9F699303F4}" type="slidenum">
              <a:rPr lang="en-US" smtClean="0"/>
              <a:t>58</a:t>
            </a:fld>
            <a:endParaRPr lang="en-US"/>
          </a:p>
        </p:txBody>
      </p:sp>
    </p:spTree>
    <p:extLst>
      <p:ext uri="{BB962C8B-B14F-4D97-AF65-F5344CB8AC3E}">
        <p14:creationId xmlns:p14="http://schemas.microsoft.com/office/powerpoint/2010/main" val="1040437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2025/glycocalyx/histamine_mucosa_rats_1980.pdf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Menlo" panose="020B0609030804020204" pitchFamily="49" charset="0"/>
                <a:ea typeface="+mn-ea"/>
                <a:cs typeface="+mn-cs"/>
              </a:rPr>
              <a:t>2025/glycocalyx/</a:t>
            </a:r>
            <a:r>
              <a:rPr lang="en-US" sz="1200" kern="1200" dirty="0" err="1">
                <a:solidFill>
                  <a:srgbClr val="000000"/>
                </a:solidFill>
                <a:effectLst/>
                <a:latin typeface="Menlo" panose="020B0609030804020204" pitchFamily="49" charset="0"/>
                <a:ea typeface="+mn-ea"/>
                <a:cs typeface="+mn-cs"/>
              </a:rPr>
              <a:t>histamine</a:t>
            </a:r>
            <a:r>
              <a:rPr lang="en-US" dirty="0" err="1">
                <a:solidFill>
                  <a:srgbClr val="000000"/>
                </a:solidFill>
                <a:effectLst/>
                <a:latin typeface="Menlo" panose="020B0609030804020204" pitchFamily="49" charset="0"/>
              </a:rPr>
              <a:t>_and_histamine_intolerance.pdf</a:t>
            </a:r>
            <a:endParaRPr lang="en-US" dirty="0">
              <a:solidFill>
                <a:srgbClr val="000000"/>
              </a:solidFill>
              <a:effectLst/>
              <a:latin typeface="Menlo" panose="020B0609030804020204" pitchFamily="49" charset="0"/>
            </a:endParaRPr>
          </a:p>
          <a:p>
            <a:endParaRPr lang="en-US" dirty="0"/>
          </a:p>
        </p:txBody>
      </p:sp>
      <p:sp>
        <p:nvSpPr>
          <p:cNvPr id="4" name="Slide Number Placeholder 3"/>
          <p:cNvSpPr>
            <a:spLocks noGrp="1"/>
          </p:cNvSpPr>
          <p:nvPr>
            <p:ph type="sldNum" sz="quarter" idx="5"/>
          </p:nvPr>
        </p:nvSpPr>
        <p:spPr/>
        <p:txBody>
          <a:bodyPr/>
          <a:lstStyle/>
          <a:p>
            <a:fld id="{C661BD86-5985-7C4D-B21D-1A9F699303F4}" type="slidenum">
              <a:rPr lang="en-US" smtClean="0"/>
              <a:t>59</a:t>
            </a:fld>
            <a:endParaRPr lang="en-US"/>
          </a:p>
        </p:txBody>
      </p:sp>
    </p:spTree>
    <p:extLst>
      <p:ext uri="{BB962C8B-B14F-4D97-AF65-F5344CB8AC3E}">
        <p14:creationId xmlns:p14="http://schemas.microsoft.com/office/powerpoint/2010/main" val="2697870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C4E7C-08BC-0095-6E9A-80A1C7B60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2AF9C-24F3-EAA4-31AC-B8828A4406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6FE90-1668-C618-DCA9-F640B3A4A1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2025/glycocalyx/histamine_mucosa_rats_1980.pdf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Menlo" panose="020B0609030804020204" pitchFamily="49" charset="0"/>
                <a:ea typeface="+mn-ea"/>
                <a:cs typeface="+mn-cs"/>
              </a:rPr>
              <a:t>2025/glycocalyx/</a:t>
            </a:r>
            <a:r>
              <a:rPr lang="en-US" sz="1200" kern="1200" dirty="0" err="1">
                <a:solidFill>
                  <a:srgbClr val="000000"/>
                </a:solidFill>
                <a:effectLst/>
                <a:latin typeface="Menlo" panose="020B0609030804020204" pitchFamily="49" charset="0"/>
                <a:ea typeface="+mn-ea"/>
                <a:cs typeface="+mn-cs"/>
              </a:rPr>
              <a:t>histamine</a:t>
            </a:r>
            <a:r>
              <a:rPr lang="en-US" dirty="0" err="1">
                <a:solidFill>
                  <a:srgbClr val="000000"/>
                </a:solidFill>
                <a:effectLst/>
                <a:latin typeface="Menlo" panose="020B0609030804020204" pitchFamily="49" charset="0"/>
              </a:rPr>
              <a:t>_and_histamine_intolerance.pdf</a:t>
            </a:r>
            <a:endParaRPr lang="en-US" dirty="0">
              <a:solidFill>
                <a:srgbClr val="000000"/>
              </a:solidFill>
              <a:effectLst/>
              <a:latin typeface="Menlo" panose="020B0609030804020204" pitchFamily="49" charset="0"/>
            </a:endParaRPr>
          </a:p>
          <a:p>
            <a:endParaRPr lang="en-US" dirty="0"/>
          </a:p>
          <a:p>
            <a:r>
              <a:rPr lang="en-US" dirty="0"/>
              <a:t>https://</a:t>
            </a:r>
            <a:r>
              <a:rPr lang="en-US" dirty="0" err="1"/>
              <a:t>www.sciencedirect.com</a:t>
            </a:r>
            <a:r>
              <a:rPr lang="en-US" dirty="0"/>
              <a:t>/science/article/</a:t>
            </a:r>
            <a:r>
              <a:rPr lang="en-US" dirty="0" err="1"/>
              <a:t>pii</a:t>
            </a:r>
            <a:r>
              <a:rPr lang="en-US" dirty="0"/>
              <a:t>/S0002916523280533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Histamine and histamine intolerance</a:t>
            </a:r>
          </a:p>
          <a:p>
            <a:endParaRPr lang="en-US" dirty="0"/>
          </a:p>
        </p:txBody>
      </p:sp>
      <p:sp>
        <p:nvSpPr>
          <p:cNvPr id="4" name="Slide Number Placeholder 3">
            <a:extLst>
              <a:ext uri="{FF2B5EF4-FFF2-40B4-BE49-F238E27FC236}">
                <a16:creationId xmlns:a16="http://schemas.microsoft.com/office/drawing/2014/main" id="{050EB137-32DF-8EDD-1CCC-94F5017493FA}"/>
              </a:ext>
            </a:extLst>
          </p:cNvPr>
          <p:cNvSpPr>
            <a:spLocks noGrp="1"/>
          </p:cNvSpPr>
          <p:nvPr>
            <p:ph type="sldNum" sz="quarter" idx="5"/>
          </p:nvPr>
        </p:nvSpPr>
        <p:spPr/>
        <p:txBody>
          <a:bodyPr/>
          <a:lstStyle/>
          <a:p>
            <a:fld id="{C661BD86-5985-7C4D-B21D-1A9F699303F4}" type="slidenum">
              <a:rPr lang="en-US" smtClean="0"/>
              <a:t>60</a:t>
            </a:fld>
            <a:endParaRPr lang="en-US"/>
          </a:p>
        </p:txBody>
      </p:sp>
    </p:spTree>
    <p:extLst>
      <p:ext uri="{BB962C8B-B14F-4D97-AF65-F5344CB8AC3E}">
        <p14:creationId xmlns:p14="http://schemas.microsoft.com/office/powerpoint/2010/main" val="2906887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C10/histamine_metabolite_in_wastewater_2018.pdf</a:t>
            </a:r>
          </a:p>
          <a:p>
            <a:endParaRPr lang="en-US" dirty="0"/>
          </a:p>
        </p:txBody>
      </p:sp>
      <p:sp>
        <p:nvSpPr>
          <p:cNvPr id="4" name="Slide Number Placeholder 3"/>
          <p:cNvSpPr>
            <a:spLocks noGrp="1"/>
          </p:cNvSpPr>
          <p:nvPr>
            <p:ph type="sldNum" sz="quarter" idx="5"/>
          </p:nvPr>
        </p:nvSpPr>
        <p:spPr/>
        <p:txBody>
          <a:bodyPr/>
          <a:lstStyle/>
          <a:p>
            <a:fld id="{C661BD86-5985-7C4D-B21D-1A9F699303F4}" type="slidenum">
              <a:rPr lang="en-US" smtClean="0"/>
              <a:t>61</a:t>
            </a:fld>
            <a:endParaRPr lang="en-US"/>
          </a:p>
        </p:txBody>
      </p:sp>
    </p:spTree>
    <p:extLst>
      <p:ext uri="{BB962C8B-B14F-4D97-AF65-F5344CB8AC3E}">
        <p14:creationId xmlns:p14="http://schemas.microsoft.com/office/powerpoint/2010/main" val="1151471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1BD86-5985-7C4D-B21D-1A9F699303F4}" type="slidenum">
              <a:rPr lang="en-US" smtClean="0"/>
              <a:t>62</a:t>
            </a:fld>
            <a:endParaRPr lang="en-US"/>
          </a:p>
        </p:txBody>
      </p:sp>
    </p:spTree>
    <p:extLst>
      <p:ext uri="{BB962C8B-B14F-4D97-AF65-F5344CB8AC3E}">
        <p14:creationId xmlns:p14="http://schemas.microsoft.com/office/powerpoint/2010/main" val="191023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81DA3-C283-21B0-EE07-72C1CA702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10917-D5EB-8B05-810A-44A90B83FD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2FD60-91BB-80E8-93E8-86B0C0ACC1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54CF90-4288-1F3E-6A28-0DC81D3BF258}"/>
              </a:ext>
            </a:extLst>
          </p:cNvPr>
          <p:cNvSpPr>
            <a:spLocks noGrp="1"/>
          </p:cNvSpPr>
          <p:nvPr>
            <p:ph type="sldNum" sz="quarter" idx="5"/>
          </p:nvPr>
        </p:nvSpPr>
        <p:spPr/>
        <p:txBody>
          <a:bodyPr/>
          <a:lstStyle/>
          <a:p>
            <a:fld id="{C661BD86-5985-7C4D-B21D-1A9F699303F4}" type="slidenum">
              <a:rPr lang="en-US" smtClean="0"/>
              <a:t>63</a:t>
            </a:fld>
            <a:endParaRPr lang="en-US"/>
          </a:p>
        </p:txBody>
      </p:sp>
    </p:spTree>
    <p:extLst>
      <p:ext uri="{BB962C8B-B14F-4D97-AF65-F5344CB8AC3E}">
        <p14:creationId xmlns:p14="http://schemas.microsoft.com/office/powerpoint/2010/main" val="1538817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https://</a:t>
            </a:r>
            <a:r>
              <a:rPr lang="en-US" dirty="0" err="1"/>
              <a:t>pubmed.ncbi.nlm.nih.gov</a:t>
            </a:r>
            <a:r>
              <a:rPr lang="en-US" dirty="0"/>
              <a:t>/25354888/</a:t>
            </a:r>
          </a:p>
          <a:p>
            <a:r>
              <a:rPr lang="en-US" dirty="0"/>
              <a:t>C10./H-D_exchange_in_imidazole_histidine_phosphorylation_2014.pdf</a:t>
            </a:r>
          </a:p>
        </p:txBody>
      </p:sp>
      <p:sp>
        <p:nvSpPr>
          <p:cNvPr id="4" name="Slide Number Placeholder 3"/>
          <p:cNvSpPr>
            <a:spLocks noGrp="1"/>
          </p:cNvSpPr>
          <p:nvPr>
            <p:ph type="sldNum" sz="quarter" idx="5"/>
          </p:nvPr>
        </p:nvSpPr>
        <p:spPr/>
        <p:txBody>
          <a:bodyPr/>
          <a:lstStyle/>
          <a:p>
            <a:fld id="{C661BD86-5985-7C4D-B21D-1A9F699303F4}" type="slidenum">
              <a:rPr lang="en-US" smtClean="0"/>
              <a:t>64</a:t>
            </a:fld>
            <a:endParaRPr lang="en-US"/>
          </a:p>
        </p:txBody>
      </p:sp>
    </p:spTree>
    <p:extLst>
      <p:ext uri="{BB962C8B-B14F-4D97-AF65-F5344CB8AC3E}">
        <p14:creationId xmlns:p14="http://schemas.microsoft.com/office/powerpoint/2010/main" val="1750974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2025/Antonis/C10/</a:t>
            </a:r>
            <a:r>
              <a:rPr lang="en-US" dirty="0">
                <a:solidFill>
                  <a:srgbClr val="000000"/>
                </a:solidFill>
                <a:effectLst/>
                <a:latin typeface="Menlo" panose="020B0609030804020204" pitchFamily="49" charset="0"/>
              </a:rPr>
              <a:t>Miyagi_histidine_HDX_2024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https://</a:t>
            </a:r>
            <a:r>
              <a:rPr lang="en-US" dirty="0" err="1">
                <a:solidFill>
                  <a:srgbClr val="000000"/>
                </a:solidFill>
                <a:effectLst/>
                <a:latin typeface="Menlo" panose="020B0609030804020204" pitchFamily="49" charset="0"/>
              </a:rPr>
              <a:t>pmc.ncbi.nlm.nih.gov</a:t>
            </a:r>
            <a:r>
              <a:rPr lang="en-US" dirty="0">
                <a:solidFill>
                  <a:srgbClr val="000000"/>
                </a:solidFill>
                <a:effectLst/>
                <a:latin typeface="Menlo" panose="020B0609030804020204" pitchFamily="49" charset="0"/>
              </a:rPr>
              <a:t>/articles/PMC10813008/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Chart showing IPA best at trapping deuterium at high </a:t>
            </a:r>
            <a:r>
              <a:rPr lang="en-US" dirty="0" err="1">
                <a:solidFill>
                  <a:srgbClr val="000000"/>
                </a:solidFill>
                <a:effectLst/>
                <a:latin typeface="Menlo" panose="020B0609030804020204" pitchFamily="49" charset="0"/>
              </a:rPr>
              <a:t>pH.</a:t>
            </a:r>
            <a:endParaRPr lang="en-US" dirty="0">
              <a:solidFill>
                <a:srgbClr val="000000"/>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C10/images/histamine_HDX_data_Miyagi_2024.png </a:t>
            </a:r>
          </a:p>
          <a:p>
            <a:endParaRPr lang="en-US" dirty="0"/>
          </a:p>
        </p:txBody>
      </p:sp>
      <p:sp>
        <p:nvSpPr>
          <p:cNvPr id="4" name="Slide Number Placeholder 3"/>
          <p:cNvSpPr>
            <a:spLocks noGrp="1"/>
          </p:cNvSpPr>
          <p:nvPr>
            <p:ph type="sldNum" sz="quarter" idx="5"/>
          </p:nvPr>
        </p:nvSpPr>
        <p:spPr/>
        <p:txBody>
          <a:bodyPr/>
          <a:lstStyle/>
          <a:p>
            <a:fld id="{C661BD86-5985-7C4D-B21D-1A9F699303F4}" type="slidenum">
              <a:rPr lang="en-US" smtClean="0"/>
              <a:t>65</a:t>
            </a:fld>
            <a:endParaRPr lang="en-US"/>
          </a:p>
        </p:txBody>
      </p:sp>
    </p:spTree>
    <p:extLst>
      <p:ext uri="{BB962C8B-B14F-4D97-AF65-F5344CB8AC3E}">
        <p14:creationId xmlns:p14="http://schemas.microsoft.com/office/powerpoint/2010/main" val="1987397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pubmed.ncbi.nlm.nih.gov</a:t>
            </a:r>
            <a:r>
              <a:rPr lang="en-US" dirty="0"/>
              <a:t>/30401435/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C10/imidazole_propionate_gut_microbes_diabetes_2018.pdf</a:t>
            </a:r>
          </a:p>
          <a:p>
            <a:endParaRPr lang="en-US" dirty="0"/>
          </a:p>
        </p:txBody>
      </p:sp>
      <p:sp>
        <p:nvSpPr>
          <p:cNvPr id="4" name="Slide Number Placeholder 3"/>
          <p:cNvSpPr>
            <a:spLocks noGrp="1"/>
          </p:cNvSpPr>
          <p:nvPr>
            <p:ph type="sldNum" sz="quarter" idx="5"/>
          </p:nvPr>
        </p:nvSpPr>
        <p:spPr/>
        <p:txBody>
          <a:bodyPr/>
          <a:lstStyle/>
          <a:p>
            <a:fld id="{39C70555-080C-A341-AC75-E67498A24C1C}" type="slidenum">
              <a:rPr lang="en-US" smtClean="0"/>
              <a:t>66</a:t>
            </a:fld>
            <a:endParaRPr lang="en-US"/>
          </a:p>
        </p:txBody>
      </p:sp>
    </p:spTree>
    <p:extLst>
      <p:ext uri="{BB962C8B-B14F-4D97-AF65-F5344CB8AC3E}">
        <p14:creationId xmlns:p14="http://schemas.microsoft.com/office/powerpoint/2010/main" val="4291873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2020/</a:t>
            </a:r>
            <a:r>
              <a:rPr lang="en-US" sz="1200" kern="1200" dirty="0" err="1">
                <a:solidFill>
                  <a:schemeClr val="tx1"/>
                </a:solidFill>
                <a:latin typeface="+mn-lt"/>
                <a:ea typeface="+mn-ea"/>
                <a:cs typeface="+mn-cs"/>
              </a:rPr>
              <a:t>GregNigh</a:t>
            </a:r>
            <a:r>
              <a:rPr lang="en-US" sz="1200" kern="1200" dirty="0">
                <a:solidFill>
                  <a:schemeClr val="tx1"/>
                </a:solidFill>
                <a:latin typeface="+mn-lt"/>
                <a:ea typeface="+mn-ea"/>
                <a:cs typeface="+mn-cs"/>
              </a:rPr>
              <a:t>/deuterium_depression_US_water_2015.pdf</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 1. Depression rates and deuterium content of tap water. (A) Correlation between reported rates of major depressive disorder in US states and content of deuterium in tap water in the USA. (B) The reported prevalence of individuals with depression in among adults aged ≥18 years in each US state [Centers for Disease Control and Prevention. Mental illness surveillance among adults in the United States. MMWR 2011;60 (Suppl):1–30]. (C) Geographical distribution of average deuterium content in the tap water in the continental USA from samples collected from each state for 2004–2013. </a:t>
            </a:r>
            <a:endParaRPr lang="en-US" dirty="0"/>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9</a:t>
            </a:fld>
            <a:endParaRPr lang="en-US"/>
          </a:p>
        </p:txBody>
      </p:sp>
    </p:spTree>
    <p:extLst>
      <p:ext uri="{BB962C8B-B14F-4D97-AF65-F5344CB8AC3E}">
        <p14:creationId xmlns:p14="http://schemas.microsoft.com/office/powerpoint/2010/main" val="2092387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2025/glycocalyx/IPA_diabetes_mTORC_2018.pdf</a:t>
            </a:r>
          </a:p>
          <a:p>
            <a:r>
              <a:rPr lang="en-US" dirty="0"/>
              <a:t>https://</a:t>
            </a:r>
            <a:r>
              <a:rPr lang="en-US" dirty="0" err="1"/>
              <a:t>pmc.ncbi.nlm.nih.gov</a:t>
            </a:r>
            <a:r>
              <a:rPr lang="en-US" dirty="0"/>
              <a:t>/articles/PMC5910003/</a:t>
            </a:r>
          </a:p>
        </p:txBody>
      </p:sp>
      <p:sp>
        <p:nvSpPr>
          <p:cNvPr id="4" name="Slide Number Placeholder 3"/>
          <p:cNvSpPr>
            <a:spLocks noGrp="1"/>
          </p:cNvSpPr>
          <p:nvPr>
            <p:ph type="sldNum" sz="quarter" idx="5"/>
          </p:nvPr>
        </p:nvSpPr>
        <p:spPr/>
        <p:txBody>
          <a:bodyPr/>
          <a:lstStyle/>
          <a:p>
            <a:fld id="{C661BD86-5985-7C4D-B21D-1A9F699303F4}" type="slidenum">
              <a:rPr lang="en-US" smtClean="0"/>
              <a:t>67</a:t>
            </a:fld>
            <a:endParaRPr lang="en-US"/>
          </a:p>
        </p:txBody>
      </p:sp>
    </p:spTree>
    <p:extLst>
      <p:ext uri="{BB962C8B-B14F-4D97-AF65-F5344CB8AC3E}">
        <p14:creationId xmlns:p14="http://schemas.microsoft.com/office/powerpoint/2010/main" val="3226967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FF275D-DB9C-214B-BB06-44D1BCA74727}" type="slidenum">
              <a:rPr lang="en-US" smtClean="0"/>
              <a:t>68</a:t>
            </a:fld>
            <a:endParaRPr lang="en-US"/>
          </a:p>
        </p:txBody>
      </p:sp>
    </p:spTree>
    <p:extLst>
      <p:ext uri="{BB962C8B-B14F-4D97-AF65-F5344CB8AC3E}">
        <p14:creationId xmlns:p14="http://schemas.microsoft.com/office/powerpoint/2010/main" val="15620555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8749-6036-9F46-74F2-4F914DBD5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251C4-856A-40F9-6447-2D0816E39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8BC49-E4F7-13B1-10BA-CE7BD749B9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8B00AF-3D8D-60F0-F318-A5A82FEFD851}"/>
              </a:ext>
            </a:extLst>
          </p:cNvPr>
          <p:cNvSpPr>
            <a:spLocks noGrp="1"/>
          </p:cNvSpPr>
          <p:nvPr>
            <p:ph type="sldNum" sz="quarter" idx="5"/>
          </p:nvPr>
        </p:nvSpPr>
        <p:spPr/>
        <p:txBody>
          <a:bodyPr/>
          <a:lstStyle/>
          <a:p>
            <a:fld id="{7AFF275D-DB9C-214B-BB06-44D1BCA74727}" type="slidenum">
              <a:rPr lang="en-US" smtClean="0"/>
              <a:t>69</a:t>
            </a:fld>
            <a:endParaRPr lang="en-US"/>
          </a:p>
        </p:txBody>
      </p:sp>
    </p:spTree>
    <p:extLst>
      <p:ext uri="{BB962C8B-B14F-4D97-AF65-F5344CB8AC3E}">
        <p14:creationId xmlns:p14="http://schemas.microsoft.com/office/powerpoint/2010/main" val="3003424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Hoy_wildlife_2015.pdf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dobeFangsongStd"/>
              </a:rPr>
              <a:t>The High Cost of Pesticides: Human and Animal Diseases </a:t>
            </a:r>
            <a:endParaRPr lang="en-US" dirty="0"/>
          </a:p>
          <a:p>
            <a:endParaRPr lang="en-US" dirty="0"/>
          </a:p>
        </p:txBody>
      </p:sp>
      <p:sp>
        <p:nvSpPr>
          <p:cNvPr id="4" name="Slide Number Placeholder 3"/>
          <p:cNvSpPr>
            <a:spLocks noGrp="1"/>
          </p:cNvSpPr>
          <p:nvPr>
            <p:ph type="sldNum" sz="quarter" idx="5"/>
          </p:nvPr>
        </p:nvSpPr>
        <p:spPr/>
        <p:txBody>
          <a:bodyPr/>
          <a:lstStyle/>
          <a:p>
            <a:fld id="{8486970A-9C84-954F-95D3-B759C2418C7C}" type="slidenum">
              <a:rPr lang="en-US" smtClean="0"/>
              <a:t>73</a:t>
            </a:fld>
            <a:endParaRPr lang="en-US"/>
          </a:p>
        </p:txBody>
      </p:sp>
    </p:spTree>
    <p:extLst>
      <p:ext uri="{BB962C8B-B14F-4D97-AF65-F5344CB8AC3E}">
        <p14:creationId xmlns:p14="http://schemas.microsoft.com/office/powerpoint/2010/main" val="2988953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2024/glyphosate/images</a:t>
            </a:r>
          </a:p>
          <a:p>
            <a:r>
              <a:rPr lang="en-US" dirty="0"/>
              <a:t>deuterium/</a:t>
            </a:r>
            <a:r>
              <a:rPr lang="en-US" dirty="0" err="1"/>
              <a:t>fatty_acids.text</a:t>
            </a:r>
            <a:endParaRPr lang="en-US" dirty="0"/>
          </a:p>
          <a:p>
            <a:r>
              <a:rPr lang="en-US" dirty="0"/>
              <a:t>https://</a:t>
            </a:r>
            <a:r>
              <a:rPr lang="en-US" dirty="0" err="1"/>
              <a:t>www.ncbi.nlm.nih.gov</a:t>
            </a:r>
            <a:r>
              <a:rPr lang="en-US" dirty="0"/>
              <a:t>/books/NBK583531/</a:t>
            </a:r>
          </a:p>
          <a:p>
            <a:r>
              <a:rPr lang="en-US" dirty="0" err="1"/>
              <a:t>Uniprot</a:t>
            </a:r>
            <a:r>
              <a:rPr lang="en-US" dirty="0"/>
              <a:t>:</a:t>
            </a:r>
          </a:p>
          <a:p>
            <a:r>
              <a:rPr lang="en-US" dirty="0"/>
              <a:t>https://</a:t>
            </a:r>
            <a:r>
              <a:rPr lang="en-US" dirty="0" err="1"/>
              <a:t>www.uniprot.org</a:t>
            </a:r>
            <a:r>
              <a:rPr lang="en-US" dirty="0"/>
              <a:t>/</a:t>
            </a:r>
            <a:r>
              <a:rPr lang="en-US" dirty="0" err="1"/>
              <a:t>uniprotkb</a:t>
            </a:r>
            <a:r>
              <a:rPr lang="en-US" dirty="0"/>
              <a:t>/F0P0Y1/entry</a:t>
            </a:r>
          </a:p>
        </p:txBody>
      </p:sp>
      <p:sp>
        <p:nvSpPr>
          <p:cNvPr id="4" name="Slide Number Placeholder 3"/>
          <p:cNvSpPr>
            <a:spLocks noGrp="1"/>
          </p:cNvSpPr>
          <p:nvPr>
            <p:ph type="sldNum" sz="quarter" idx="5"/>
          </p:nvPr>
        </p:nvSpPr>
        <p:spPr/>
        <p:txBody>
          <a:bodyPr/>
          <a:lstStyle/>
          <a:p>
            <a:fld id="{8486970A-9C84-954F-95D3-B759C2418C7C}" type="slidenum">
              <a:rPr lang="en-US" smtClean="0"/>
              <a:t>74</a:t>
            </a:fld>
            <a:endParaRPr lang="en-US"/>
          </a:p>
        </p:txBody>
      </p:sp>
    </p:spTree>
    <p:extLst>
      <p:ext uri="{BB962C8B-B14F-4D97-AF65-F5344CB8AC3E}">
        <p14:creationId xmlns:p14="http://schemas.microsoft.com/office/powerpoint/2010/main" val="752950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/articles/PMC5059195/</a:t>
            </a:r>
          </a:p>
        </p:txBody>
      </p:sp>
      <p:sp>
        <p:nvSpPr>
          <p:cNvPr id="4" name="Slide Number Placeholder 3"/>
          <p:cNvSpPr>
            <a:spLocks noGrp="1"/>
          </p:cNvSpPr>
          <p:nvPr>
            <p:ph type="sldNum" sz="quarter" idx="5"/>
          </p:nvPr>
        </p:nvSpPr>
        <p:spPr/>
        <p:txBody>
          <a:bodyPr/>
          <a:lstStyle/>
          <a:p>
            <a:fld id="{8486970A-9C84-954F-95D3-B759C2418C7C}" type="slidenum">
              <a:rPr lang="en-US" smtClean="0"/>
              <a:t>75</a:t>
            </a:fld>
            <a:endParaRPr lang="en-US"/>
          </a:p>
        </p:txBody>
      </p:sp>
    </p:spTree>
    <p:extLst>
      <p:ext uri="{BB962C8B-B14F-4D97-AF65-F5344CB8AC3E}">
        <p14:creationId xmlns:p14="http://schemas.microsoft.com/office/powerpoint/2010/main" val="18237585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2024/glyphosate//glyphosate_lipidomics_profile_China_study_WOW_2023.pdf</a:t>
            </a:r>
          </a:p>
        </p:txBody>
      </p:sp>
      <p:sp>
        <p:nvSpPr>
          <p:cNvPr id="4" name="Slide Number Placeholder 3"/>
          <p:cNvSpPr>
            <a:spLocks noGrp="1"/>
          </p:cNvSpPr>
          <p:nvPr>
            <p:ph type="sldNum" sz="quarter" idx="5"/>
          </p:nvPr>
        </p:nvSpPr>
        <p:spPr/>
        <p:txBody>
          <a:bodyPr/>
          <a:lstStyle/>
          <a:p>
            <a:fld id="{C661BD86-5985-7C4D-B21D-1A9F699303F4}" type="slidenum">
              <a:rPr lang="en-US" smtClean="0"/>
              <a:t>76</a:t>
            </a:fld>
            <a:endParaRPr lang="en-US"/>
          </a:p>
        </p:txBody>
      </p:sp>
    </p:spTree>
    <p:extLst>
      <p:ext uri="{BB962C8B-B14F-4D97-AF65-F5344CB8AC3E}">
        <p14:creationId xmlns:p14="http://schemas.microsoft.com/office/powerpoint/2010/main" val="4105506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sequence logo</a:t>
            </a:r>
          </a:p>
        </p:txBody>
      </p:sp>
      <p:sp>
        <p:nvSpPr>
          <p:cNvPr id="4" name="Slide Number Placeholder 3"/>
          <p:cNvSpPr>
            <a:spLocks noGrp="1"/>
          </p:cNvSpPr>
          <p:nvPr>
            <p:ph type="sldNum" sz="quarter" idx="5"/>
          </p:nvPr>
        </p:nvSpPr>
        <p:spPr/>
        <p:txBody>
          <a:bodyPr/>
          <a:lstStyle/>
          <a:p>
            <a:fld id="{8486970A-9C84-954F-95D3-B759C2418C7C}" type="slidenum">
              <a:rPr lang="en-US" smtClean="0"/>
              <a:t>78</a:t>
            </a:fld>
            <a:endParaRPr lang="en-US"/>
          </a:p>
        </p:txBody>
      </p:sp>
    </p:spTree>
    <p:extLst>
      <p:ext uri="{BB962C8B-B14F-4D97-AF65-F5344CB8AC3E}">
        <p14:creationId xmlns:p14="http://schemas.microsoft.com/office/powerpoint/2010/main" val="15664554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Dietrich_Klinghardt</a:t>
            </a:r>
            <a:r>
              <a:rPr lang="en-US" dirty="0"/>
              <a:t>./Mills_fatty_liver_disease_glyphosate_2020.pdf</a:t>
            </a:r>
          </a:p>
        </p:txBody>
      </p:sp>
      <p:sp>
        <p:nvSpPr>
          <p:cNvPr id="4" name="Slide Number Placeholder 3"/>
          <p:cNvSpPr>
            <a:spLocks noGrp="1"/>
          </p:cNvSpPr>
          <p:nvPr>
            <p:ph type="sldNum" sz="quarter" idx="5"/>
          </p:nvPr>
        </p:nvSpPr>
        <p:spPr/>
        <p:txBody>
          <a:bodyPr/>
          <a:lstStyle/>
          <a:p>
            <a:fld id="{A95FCAF3-8092-D640-942E-3BA9FB6E5224}" type="slidenum">
              <a:rPr lang="en-US" smtClean="0"/>
              <a:t>81</a:t>
            </a:fld>
            <a:endParaRPr lang="en-US"/>
          </a:p>
        </p:txBody>
      </p:sp>
    </p:spTree>
    <p:extLst>
      <p:ext uri="{BB962C8B-B14F-4D97-AF65-F5344CB8AC3E}">
        <p14:creationId xmlns:p14="http://schemas.microsoft.com/office/powerpoint/2010/main" val="1171330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1BD86-5985-7C4D-B21D-1A9F699303F4}" type="slidenum">
              <a:rPr lang="en-US" smtClean="0"/>
              <a:t>83</a:t>
            </a:fld>
            <a:endParaRPr lang="en-US"/>
          </a:p>
        </p:txBody>
      </p:sp>
    </p:spTree>
    <p:extLst>
      <p:ext uri="{BB962C8B-B14F-4D97-AF65-F5344CB8AC3E}">
        <p14:creationId xmlns:p14="http://schemas.microsoft.com/office/powerpoint/2010/main" val="1310097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attached/SeneffNighSulfateWater2019.pdf </a:t>
            </a:r>
          </a:p>
          <a:p>
            <a:endParaRPr lang="en-US" dirty="0"/>
          </a:p>
        </p:txBody>
      </p:sp>
      <p:sp>
        <p:nvSpPr>
          <p:cNvPr id="4" name="Slide Number Placeholder 3"/>
          <p:cNvSpPr>
            <a:spLocks noGrp="1"/>
          </p:cNvSpPr>
          <p:nvPr>
            <p:ph type="sldNum" sz="quarter" idx="5"/>
          </p:nvPr>
        </p:nvSpPr>
        <p:spPr/>
        <p:txBody>
          <a:bodyPr/>
          <a:lstStyle/>
          <a:p>
            <a:fld id="{7D4843EA-4A96-FC42-A7C4-62AC08CCB82F}" type="slidenum">
              <a:rPr lang="en-US" smtClean="0"/>
              <a:t>10</a:t>
            </a:fld>
            <a:endParaRPr lang="en-US"/>
          </a:p>
        </p:txBody>
      </p:sp>
    </p:spTree>
    <p:extLst>
      <p:ext uri="{BB962C8B-B14F-4D97-AF65-F5344CB8AC3E}">
        <p14:creationId xmlns:p14="http://schemas.microsoft.com/office/powerpoint/2010/main" val="1285676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Graphical Abstract</a:t>
            </a:r>
          </a:p>
        </p:txBody>
      </p:sp>
      <p:sp>
        <p:nvSpPr>
          <p:cNvPr id="4" name="Slide Number Placeholder 3"/>
          <p:cNvSpPr>
            <a:spLocks noGrp="1"/>
          </p:cNvSpPr>
          <p:nvPr>
            <p:ph type="sldNum" sz="quarter" idx="5"/>
          </p:nvPr>
        </p:nvSpPr>
        <p:spPr/>
        <p:txBody>
          <a:bodyPr/>
          <a:lstStyle/>
          <a:p>
            <a:fld id="{42A763D1-C2A1-CB40-AE11-F1C3D9F355B8}" type="slidenum">
              <a:rPr lang="en-US" smtClean="0"/>
              <a:t>11</a:t>
            </a:fld>
            <a:endParaRPr lang="en-US"/>
          </a:p>
        </p:txBody>
      </p:sp>
    </p:spTree>
    <p:extLst>
      <p:ext uri="{BB962C8B-B14F-4D97-AF65-F5344CB8AC3E}">
        <p14:creationId xmlns:p14="http://schemas.microsoft.com/office/powerpoint/2010/main" val="272404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Where?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csail</a:t>
            </a:r>
            <a:r>
              <a:rPr lang="en-US" sz="1200" kern="1200" dirty="0">
                <a:solidFill>
                  <a:schemeClr val="tx1"/>
                </a:solidFill>
                <a:latin typeface="+mn-lt"/>
                <a:ea typeface="+mn-ea"/>
                <a:cs typeface="+mn-cs"/>
              </a:rPr>
              <a:t>/2020/</a:t>
            </a:r>
            <a:r>
              <a:rPr lang="en-US" sz="1200" kern="1200" dirty="0" err="1">
                <a:solidFill>
                  <a:schemeClr val="tx1"/>
                </a:solidFill>
                <a:latin typeface="+mn-lt"/>
                <a:ea typeface="+mn-ea"/>
                <a:cs typeface="+mn-cs"/>
              </a:rPr>
              <a:t>lLaszlo_Boros</a:t>
            </a:r>
            <a:r>
              <a:rPr lang="en-US" sz="1200" kern="1200" dirty="0">
                <a:solidFill>
                  <a:schemeClr val="tx1"/>
                </a:solidFill>
                <a:latin typeface="+mn-lt"/>
                <a:ea typeface="+mn-ea"/>
                <a:cs typeface="+mn-cs"/>
              </a:rPr>
              <a:t>/Krichevsky_1961_formate_formation_produces_deuterium_depleted_hydrogen.pdf</a:t>
            </a:r>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12</a:t>
            </a:fld>
            <a:endParaRPr lang="en-US"/>
          </a:p>
        </p:txBody>
      </p:sp>
    </p:spTree>
    <p:extLst>
      <p:ext uri="{BB962C8B-B14F-4D97-AF65-F5344CB8AC3E}">
        <p14:creationId xmlns:p14="http://schemas.microsoft.com/office/powerpoint/2010/main" val="1786124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1E674-294A-1380-D475-59FD4BA3C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7CA93-D431-26AB-B8DF-7EAB34C77A9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2D941D5-34DA-1535-9E0F-D737F7664F72}"/>
              </a:ext>
            </a:extLst>
          </p:cNvPr>
          <p:cNvSpPr>
            <a:spLocks noGrp="1"/>
          </p:cNvSpPr>
          <p:nvPr>
            <p:ph type="body" idx="1"/>
          </p:nvPr>
        </p:nvSpPr>
        <p:spPr/>
        <p:txBody>
          <a:bodyPr/>
          <a:lstStyle/>
          <a:p>
            <a:r>
              <a:rPr lang="en-US" dirty="0"/>
              <a:t>https://</a:t>
            </a:r>
            <a:r>
              <a:rPr lang="en-US" dirty="0" err="1"/>
              <a:t>www.fixyourgut.com</a:t>
            </a:r>
            <a:r>
              <a:rPr lang="en-US" dirty="0"/>
              <a:t>/</a:t>
            </a:r>
            <a:r>
              <a:rPr lang="en-US" dirty="0" err="1"/>
              <a:t>sibo</a:t>
            </a:r>
            <a:r>
              <a:rPr lang="en-US" dirty="0"/>
              <a:t>-methane-or-hydrogen-dominant-what-is-the-difference/</a:t>
            </a:r>
          </a:p>
        </p:txBody>
      </p:sp>
      <p:sp>
        <p:nvSpPr>
          <p:cNvPr id="4" name="Slide Number Placeholder 3">
            <a:extLst>
              <a:ext uri="{FF2B5EF4-FFF2-40B4-BE49-F238E27FC236}">
                <a16:creationId xmlns:a16="http://schemas.microsoft.com/office/drawing/2014/main" id="{016ED872-D8B4-3580-90FB-E76B818FD7BC}"/>
              </a:ext>
            </a:extLst>
          </p:cNvPr>
          <p:cNvSpPr>
            <a:spLocks noGrp="1"/>
          </p:cNvSpPr>
          <p:nvPr>
            <p:ph type="sldNum" sz="quarter" idx="10"/>
          </p:nvPr>
        </p:nvSpPr>
        <p:spPr/>
        <p:txBody>
          <a:bodyPr/>
          <a:lstStyle/>
          <a:p>
            <a:fld id="{F17CADA0-8132-2F4F-963C-D3FA3E071D08}" type="slidenum">
              <a:rPr lang="en-US" smtClean="0"/>
              <a:t>13</a:t>
            </a:fld>
            <a:endParaRPr lang="en-US"/>
          </a:p>
        </p:txBody>
      </p:sp>
    </p:spTree>
    <p:extLst>
      <p:ext uri="{BB962C8B-B14F-4D97-AF65-F5344CB8AC3E}">
        <p14:creationId xmlns:p14="http://schemas.microsoft.com/office/powerpoint/2010/main" val="2037415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Chemistry/Laszlo_Boros_Med_Hyp_deuterium_depleting_water_2016.pdf</a:t>
            </a:r>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14</a:t>
            </a:fld>
            <a:endParaRPr lang="en-US"/>
          </a:p>
        </p:txBody>
      </p:sp>
    </p:spTree>
    <p:extLst>
      <p:ext uri="{BB962C8B-B14F-4D97-AF65-F5344CB8AC3E}">
        <p14:creationId xmlns:p14="http://schemas.microsoft.com/office/powerpoint/2010/main" val="2914292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8E1F0-4D7F-5B1F-18C2-68476D9ECA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B2E188-FDEC-BD25-D060-2F06E99C55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D117DE-E341-BCD6-6DFC-98BF5D92BF2A}"/>
              </a:ext>
            </a:extLst>
          </p:cNvPr>
          <p:cNvSpPr>
            <a:spLocks noGrp="1"/>
          </p:cNvSpPr>
          <p:nvPr>
            <p:ph type="dt" sz="half" idx="10"/>
          </p:nvPr>
        </p:nvSpPr>
        <p:spPr/>
        <p:txBody>
          <a:bodyPr/>
          <a:lstStyle/>
          <a:p>
            <a:fld id="{79CCF3A5-9823-804C-9442-AA1B135F11B7}" type="datetimeFigureOut">
              <a:rPr lang="en-US" smtClean="0"/>
              <a:t>3/22/25</a:t>
            </a:fld>
            <a:endParaRPr lang="en-US"/>
          </a:p>
        </p:txBody>
      </p:sp>
      <p:sp>
        <p:nvSpPr>
          <p:cNvPr id="5" name="Footer Placeholder 4">
            <a:extLst>
              <a:ext uri="{FF2B5EF4-FFF2-40B4-BE49-F238E27FC236}">
                <a16:creationId xmlns:a16="http://schemas.microsoft.com/office/drawing/2014/main" id="{A6BE1493-93F8-766F-A108-4A3672129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4012F-61B1-E122-6BA9-8C55C8E20894}"/>
              </a:ext>
            </a:extLst>
          </p:cNvPr>
          <p:cNvSpPr>
            <a:spLocks noGrp="1"/>
          </p:cNvSpPr>
          <p:nvPr>
            <p:ph type="sldNum" sz="quarter" idx="12"/>
          </p:nvPr>
        </p:nvSpPr>
        <p:spPr/>
        <p:txBody>
          <a:bodyPr/>
          <a:lstStyle/>
          <a:p>
            <a:fld id="{EFD49BF7-467E-6B4C-80C6-AF6842986998}" type="slidenum">
              <a:rPr lang="en-US" smtClean="0"/>
              <a:t>‹#›</a:t>
            </a:fld>
            <a:endParaRPr lang="en-US"/>
          </a:p>
        </p:txBody>
      </p:sp>
    </p:spTree>
    <p:extLst>
      <p:ext uri="{BB962C8B-B14F-4D97-AF65-F5344CB8AC3E}">
        <p14:creationId xmlns:p14="http://schemas.microsoft.com/office/powerpoint/2010/main" val="1224694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6EAB-583B-662F-FD52-8F07AF71EC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75C88E-C09B-D03B-DBAD-0D79260DCE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990C6-8C2B-3F23-123B-306EE3BD6451}"/>
              </a:ext>
            </a:extLst>
          </p:cNvPr>
          <p:cNvSpPr>
            <a:spLocks noGrp="1"/>
          </p:cNvSpPr>
          <p:nvPr>
            <p:ph type="dt" sz="half" idx="10"/>
          </p:nvPr>
        </p:nvSpPr>
        <p:spPr/>
        <p:txBody>
          <a:bodyPr/>
          <a:lstStyle/>
          <a:p>
            <a:fld id="{79CCF3A5-9823-804C-9442-AA1B135F11B7}" type="datetimeFigureOut">
              <a:rPr lang="en-US" smtClean="0"/>
              <a:t>3/22/25</a:t>
            </a:fld>
            <a:endParaRPr lang="en-US"/>
          </a:p>
        </p:txBody>
      </p:sp>
      <p:sp>
        <p:nvSpPr>
          <p:cNvPr id="5" name="Footer Placeholder 4">
            <a:extLst>
              <a:ext uri="{FF2B5EF4-FFF2-40B4-BE49-F238E27FC236}">
                <a16:creationId xmlns:a16="http://schemas.microsoft.com/office/drawing/2014/main" id="{78B880BD-9234-402D-F433-6B59599F28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1D54DB-20F4-28DE-341D-C4C010F1AD78}"/>
              </a:ext>
            </a:extLst>
          </p:cNvPr>
          <p:cNvSpPr>
            <a:spLocks noGrp="1"/>
          </p:cNvSpPr>
          <p:nvPr>
            <p:ph type="sldNum" sz="quarter" idx="12"/>
          </p:nvPr>
        </p:nvSpPr>
        <p:spPr/>
        <p:txBody>
          <a:bodyPr/>
          <a:lstStyle/>
          <a:p>
            <a:fld id="{EFD49BF7-467E-6B4C-80C6-AF6842986998}" type="slidenum">
              <a:rPr lang="en-US" smtClean="0"/>
              <a:t>‹#›</a:t>
            </a:fld>
            <a:endParaRPr lang="en-US"/>
          </a:p>
        </p:txBody>
      </p:sp>
    </p:spTree>
    <p:extLst>
      <p:ext uri="{BB962C8B-B14F-4D97-AF65-F5344CB8AC3E}">
        <p14:creationId xmlns:p14="http://schemas.microsoft.com/office/powerpoint/2010/main" val="70372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70665F-C6C1-E5BF-2988-6F195CB8E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C5B7E8-64BE-1E09-EB19-F814D5BBFC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0F599-8E8F-6C70-1BCE-D404B1E31E7C}"/>
              </a:ext>
            </a:extLst>
          </p:cNvPr>
          <p:cNvSpPr>
            <a:spLocks noGrp="1"/>
          </p:cNvSpPr>
          <p:nvPr>
            <p:ph type="dt" sz="half" idx="10"/>
          </p:nvPr>
        </p:nvSpPr>
        <p:spPr/>
        <p:txBody>
          <a:bodyPr/>
          <a:lstStyle/>
          <a:p>
            <a:fld id="{79CCF3A5-9823-804C-9442-AA1B135F11B7}" type="datetimeFigureOut">
              <a:rPr lang="en-US" smtClean="0"/>
              <a:t>3/22/25</a:t>
            </a:fld>
            <a:endParaRPr lang="en-US"/>
          </a:p>
        </p:txBody>
      </p:sp>
      <p:sp>
        <p:nvSpPr>
          <p:cNvPr id="5" name="Footer Placeholder 4">
            <a:extLst>
              <a:ext uri="{FF2B5EF4-FFF2-40B4-BE49-F238E27FC236}">
                <a16:creationId xmlns:a16="http://schemas.microsoft.com/office/drawing/2014/main" id="{CC2A606B-3B67-4BA6-A0FF-FFD4B5B65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E8250B-D93E-CA2C-25A3-37A26548AD65}"/>
              </a:ext>
            </a:extLst>
          </p:cNvPr>
          <p:cNvSpPr>
            <a:spLocks noGrp="1"/>
          </p:cNvSpPr>
          <p:nvPr>
            <p:ph type="sldNum" sz="quarter" idx="12"/>
          </p:nvPr>
        </p:nvSpPr>
        <p:spPr/>
        <p:txBody>
          <a:bodyPr/>
          <a:lstStyle/>
          <a:p>
            <a:fld id="{EFD49BF7-467E-6B4C-80C6-AF6842986998}" type="slidenum">
              <a:rPr lang="en-US" smtClean="0"/>
              <a:t>‹#›</a:t>
            </a:fld>
            <a:endParaRPr lang="en-US"/>
          </a:p>
        </p:txBody>
      </p:sp>
    </p:spTree>
    <p:extLst>
      <p:ext uri="{BB962C8B-B14F-4D97-AF65-F5344CB8AC3E}">
        <p14:creationId xmlns:p14="http://schemas.microsoft.com/office/powerpoint/2010/main" val="311019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9D6ED-416A-B8D7-47B9-23690351E4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F34CC3-3CFC-3DD4-B7AA-859DD767E6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E6E49-06DD-2A49-9DFD-61D1F75ECBAD}"/>
              </a:ext>
            </a:extLst>
          </p:cNvPr>
          <p:cNvSpPr>
            <a:spLocks noGrp="1"/>
          </p:cNvSpPr>
          <p:nvPr>
            <p:ph type="dt" sz="half" idx="10"/>
          </p:nvPr>
        </p:nvSpPr>
        <p:spPr/>
        <p:txBody>
          <a:bodyPr/>
          <a:lstStyle/>
          <a:p>
            <a:fld id="{79CCF3A5-9823-804C-9442-AA1B135F11B7}" type="datetimeFigureOut">
              <a:rPr lang="en-US" smtClean="0"/>
              <a:t>3/22/25</a:t>
            </a:fld>
            <a:endParaRPr lang="en-US"/>
          </a:p>
        </p:txBody>
      </p:sp>
      <p:sp>
        <p:nvSpPr>
          <p:cNvPr id="5" name="Footer Placeholder 4">
            <a:extLst>
              <a:ext uri="{FF2B5EF4-FFF2-40B4-BE49-F238E27FC236}">
                <a16:creationId xmlns:a16="http://schemas.microsoft.com/office/drawing/2014/main" id="{6E3FD9FF-63B8-6BEE-E255-002DDE4C6F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4ADCC-B2E8-18D8-9B4E-4CB606030611}"/>
              </a:ext>
            </a:extLst>
          </p:cNvPr>
          <p:cNvSpPr>
            <a:spLocks noGrp="1"/>
          </p:cNvSpPr>
          <p:nvPr>
            <p:ph type="sldNum" sz="quarter" idx="12"/>
          </p:nvPr>
        </p:nvSpPr>
        <p:spPr/>
        <p:txBody>
          <a:bodyPr/>
          <a:lstStyle/>
          <a:p>
            <a:fld id="{EFD49BF7-467E-6B4C-80C6-AF6842986998}" type="slidenum">
              <a:rPr lang="en-US" smtClean="0"/>
              <a:t>‹#›</a:t>
            </a:fld>
            <a:endParaRPr lang="en-US"/>
          </a:p>
        </p:txBody>
      </p:sp>
    </p:spTree>
    <p:extLst>
      <p:ext uri="{BB962C8B-B14F-4D97-AF65-F5344CB8AC3E}">
        <p14:creationId xmlns:p14="http://schemas.microsoft.com/office/powerpoint/2010/main" val="1192826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E7D4-96D0-B361-E985-338ECA3ABF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593181-FDF7-52B2-3317-C356F61933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63F91-98AC-9CCD-264F-3A8C53A7CC43}"/>
              </a:ext>
            </a:extLst>
          </p:cNvPr>
          <p:cNvSpPr>
            <a:spLocks noGrp="1"/>
          </p:cNvSpPr>
          <p:nvPr>
            <p:ph type="dt" sz="half" idx="10"/>
          </p:nvPr>
        </p:nvSpPr>
        <p:spPr/>
        <p:txBody>
          <a:bodyPr/>
          <a:lstStyle/>
          <a:p>
            <a:fld id="{79CCF3A5-9823-804C-9442-AA1B135F11B7}" type="datetimeFigureOut">
              <a:rPr lang="en-US" smtClean="0"/>
              <a:t>3/22/25</a:t>
            </a:fld>
            <a:endParaRPr lang="en-US"/>
          </a:p>
        </p:txBody>
      </p:sp>
      <p:sp>
        <p:nvSpPr>
          <p:cNvPr id="5" name="Footer Placeholder 4">
            <a:extLst>
              <a:ext uri="{FF2B5EF4-FFF2-40B4-BE49-F238E27FC236}">
                <a16:creationId xmlns:a16="http://schemas.microsoft.com/office/drawing/2014/main" id="{73BCC941-C90C-D797-55B6-586C4C90C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FA196-469A-58BA-ACE7-3560E59B0914}"/>
              </a:ext>
            </a:extLst>
          </p:cNvPr>
          <p:cNvSpPr>
            <a:spLocks noGrp="1"/>
          </p:cNvSpPr>
          <p:nvPr>
            <p:ph type="sldNum" sz="quarter" idx="12"/>
          </p:nvPr>
        </p:nvSpPr>
        <p:spPr/>
        <p:txBody>
          <a:bodyPr/>
          <a:lstStyle/>
          <a:p>
            <a:fld id="{EFD49BF7-467E-6B4C-80C6-AF6842986998}" type="slidenum">
              <a:rPr lang="en-US" smtClean="0"/>
              <a:t>‹#›</a:t>
            </a:fld>
            <a:endParaRPr lang="en-US"/>
          </a:p>
        </p:txBody>
      </p:sp>
    </p:spTree>
    <p:extLst>
      <p:ext uri="{BB962C8B-B14F-4D97-AF65-F5344CB8AC3E}">
        <p14:creationId xmlns:p14="http://schemas.microsoft.com/office/powerpoint/2010/main" val="2215746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1D540-258E-AFF3-27AB-A4B83F3635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73A390-8776-7BF4-A209-F3B5BC9909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5944A4-FFF4-24CE-A6E7-148825657F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7670E9-D3A3-6A96-DE3E-47FA94125CFE}"/>
              </a:ext>
            </a:extLst>
          </p:cNvPr>
          <p:cNvSpPr>
            <a:spLocks noGrp="1"/>
          </p:cNvSpPr>
          <p:nvPr>
            <p:ph type="dt" sz="half" idx="10"/>
          </p:nvPr>
        </p:nvSpPr>
        <p:spPr/>
        <p:txBody>
          <a:bodyPr/>
          <a:lstStyle/>
          <a:p>
            <a:fld id="{79CCF3A5-9823-804C-9442-AA1B135F11B7}" type="datetimeFigureOut">
              <a:rPr lang="en-US" smtClean="0"/>
              <a:t>3/22/25</a:t>
            </a:fld>
            <a:endParaRPr lang="en-US"/>
          </a:p>
        </p:txBody>
      </p:sp>
      <p:sp>
        <p:nvSpPr>
          <p:cNvPr id="6" name="Footer Placeholder 5">
            <a:extLst>
              <a:ext uri="{FF2B5EF4-FFF2-40B4-BE49-F238E27FC236}">
                <a16:creationId xmlns:a16="http://schemas.microsoft.com/office/drawing/2014/main" id="{8FE4AB63-DAD7-7CFB-A828-E6B07AB1D3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43D44-8A92-7CAC-ACA5-435C80174065}"/>
              </a:ext>
            </a:extLst>
          </p:cNvPr>
          <p:cNvSpPr>
            <a:spLocks noGrp="1"/>
          </p:cNvSpPr>
          <p:nvPr>
            <p:ph type="sldNum" sz="quarter" idx="12"/>
          </p:nvPr>
        </p:nvSpPr>
        <p:spPr/>
        <p:txBody>
          <a:bodyPr/>
          <a:lstStyle/>
          <a:p>
            <a:fld id="{EFD49BF7-467E-6B4C-80C6-AF6842986998}" type="slidenum">
              <a:rPr lang="en-US" smtClean="0"/>
              <a:t>‹#›</a:t>
            </a:fld>
            <a:endParaRPr lang="en-US"/>
          </a:p>
        </p:txBody>
      </p:sp>
    </p:spTree>
    <p:extLst>
      <p:ext uri="{BB962C8B-B14F-4D97-AF65-F5344CB8AC3E}">
        <p14:creationId xmlns:p14="http://schemas.microsoft.com/office/powerpoint/2010/main" val="4050642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6C17-50B9-C236-9350-FC180D5261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0C98D1-823B-15D8-B4CE-B7AD8E2FA5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87AA62-459B-0AFA-9FB7-A92603D15C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27346F-EA98-0B81-2038-6344A6ED67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B80C76-9961-A2E8-F745-6D11BF2F25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08C4E9-33E8-5C95-9913-81BF0995D111}"/>
              </a:ext>
            </a:extLst>
          </p:cNvPr>
          <p:cNvSpPr>
            <a:spLocks noGrp="1"/>
          </p:cNvSpPr>
          <p:nvPr>
            <p:ph type="dt" sz="half" idx="10"/>
          </p:nvPr>
        </p:nvSpPr>
        <p:spPr/>
        <p:txBody>
          <a:bodyPr/>
          <a:lstStyle/>
          <a:p>
            <a:fld id="{79CCF3A5-9823-804C-9442-AA1B135F11B7}" type="datetimeFigureOut">
              <a:rPr lang="en-US" smtClean="0"/>
              <a:t>3/22/25</a:t>
            </a:fld>
            <a:endParaRPr lang="en-US"/>
          </a:p>
        </p:txBody>
      </p:sp>
      <p:sp>
        <p:nvSpPr>
          <p:cNvPr id="8" name="Footer Placeholder 7">
            <a:extLst>
              <a:ext uri="{FF2B5EF4-FFF2-40B4-BE49-F238E27FC236}">
                <a16:creationId xmlns:a16="http://schemas.microsoft.com/office/drawing/2014/main" id="{8859A8F8-B962-D8AE-60EE-B373704472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BDBEC9-4441-8C3F-0199-81B189C2EB92}"/>
              </a:ext>
            </a:extLst>
          </p:cNvPr>
          <p:cNvSpPr>
            <a:spLocks noGrp="1"/>
          </p:cNvSpPr>
          <p:nvPr>
            <p:ph type="sldNum" sz="quarter" idx="12"/>
          </p:nvPr>
        </p:nvSpPr>
        <p:spPr/>
        <p:txBody>
          <a:bodyPr/>
          <a:lstStyle/>
          <a:p>
            <a:fld id="{EFD49BF7-467E-6B4C-80C6-AF6842986998}" type="slidenum">
              <a:rPr lang="en-US" smtClean="0"/>
              <a:t>‹#›</a:t>
            </a:fld>
            <a:endParaRPr lang="en-US"/>
          </a:p>
        </p:txBody>
      </p:sp>
    </p:spTree>
    <p:extLst>
      <p:ext uri="{BB962C8B-B14F-4D97-AF65-F5344CB8AC3E}">
        <p14:creationId xmlns:p14="http://schemas.microsoft.com/office/powerpoint/2010/main" val="1333179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75AF-A92B-8534-2A29-CC9851A10E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441236-EE78-C73A-484B-49924A9EEC7A}"/>
              </a:ext>
            </a:extLst>
          </p:cNvPr>
          <p:cNvSpPr>
            <a:spLocks noGrp="1"/>
          </p:cNvSpPr>
          <p:nvPr>
            <p:ph type="dt" sz="half" idx="10"/>
          </p:nvPr>
        </p:nvSpPr>
        <p:spPr/>
        <p:txBody>
          <a:bodyPr/>
          <a:lstStyle/>
          <a:p>
            <a:fld id="{79CCF3A5-9823-804C-9442-AA1B135F11B7}" type="datetimeFigureOut">
              <a:rPr lang="en-US" smtClean="0"/>
              <a:t>3/22/25</a:t>
            </a:fld>
            <a:endParaRPr lang="en-US"/>
          </a:p>
        </p:txBody>
      </p:sp>
      <p:sp>
        <p:nvSpPr>
          <p:cNvPr id="4" name="Footer Placeholder 3">
            <a:extLst>
              <a:ext uri="{FF2B5EF4-FFF2-40B4-BE49-F238E27FC236}">
                <a16:creationId xmlns:a16="http://schemas.microsoft.com/office/drawing/2014/main" id="{B6BAEAE8-2478-6DD2-4CC8-343798F801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EAF7D2-E61E-AFC6-605E-2A9DE58FA8BB}"/>
              </a:ext>
            </a:extLst>
          </p:cNvPr>
          <p:cNvSpPr>
            <a:spLocks noGrp="1"/>
          </p:cNvSpPr>
          <p:nvPr>
            <p:ph type="sldNum" sz="quarter" idx="12"/>
          </p:nvPr>
        </p:nvSpPr>
        <p:spPr/>
        <p:txBody>
          <a:bodyPr/>
          <a:lstStyle/>
          <a:p>
            <a:fld id="{EFD49BF7-467E-6B4C-80C6-AF6842986998}" type="slidenum">
              <a:rPr lang="en-US" smtClean="0"/>
              <a:t>‹#›</a:t>
            </a:fld>
            <a:endParaRPr lang="en-US"/>
          </a:p>
        </p:txBody>
      </p:sp>
    </p:spTree>
    <p:extLst>
      <p:ext uri="{BB962C8B-B14F-4D97-AF65-F5344CB8AC3E}">
        <p14:creationId xmlns:p14="http://schemas.microsoft.com/office/powerpoint/2010/main" val="127034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18DABC-4C78-C51F-7A10-43428D56E476}"/>
              </a:ext>
            </a:extLst>
          </p:cNvPr>
          <p:cNvSpPr>
            <a:spLocks noGrp="1"/>
          </p:cNvSpPr>
          <p:nvPr>
            <p:ph type="dt" sz="half" idx="10"/>
          </p:nvPr>
        </p:nvSpPr>
        <p:spPr/>
        <p:txBody>
          <a:bodyPr/>
          <a:lstStyle/>
          <a:p>
            <a:fld id="{79CCF3A5-9823-804C-9442-AA1B135F11B7}" type="datetimeFigureOut">
              <a:rPr lang="en-US" smtClean="0"/>
              <a:t>3/22/25</a:t>
            </a:fld>
            <a:endParaRPr lang="en-US"/>
          </a:p>
        </p:txBody>
      </p:sp>
      <p:sp>
        <p:nvSpPr>
          <p:cNvPr id="3" name="Footer Placeholder 2">
            <a:extLst>
              <a:ext uri="{FF2B5EF4-FFF2-40B4-BE49-F238E27FC236}">
                <a16:creationId xmlns:a16="http://schemas.microsoft.com/office/drawing/2014/main" id="{B8AC1FC3-6A95-808E-17BA-01BABB9359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8BD2AC-38A4-D1F1-95ED-30908C0B94B6}"/>
              </a:ext>
            </a:extLst>
          </p:cNvPr>
          <p:cNvSpPr>
            <a:spLocks noGrp="1"/>
          </p:cNvSpPr>
          <p:nvPr>
            <p:ph type="sldNum" sz="quarter" idx="12"/>
          </p:nvPr>
        </p:nvSpPr>
        <p:spPr/>
        <p:txBody>
          <a:bodyPr/>
          <a:lstStyle/>
          <a:p>
            <a:fld id="{EFD49BF7-467E-6B4C-80C6-AF6842986998}" type="slidenum">
              <a:rPr lang="en-US" smtClean="0"/>
              <a:t>‹#›</a:t>
            </a:fld>
            <a:endParaRPr lang="en-US"/>
          </a:p>
        </p:txBody>
      </p:sp>
    </p:spTree>
    <p:extLst>
      <p:ext uri="{BB962C8B-B14F-4D97-AF65-F5344CB8AC3E}">
        <p14:creationId xmlns:p14="http://schemas.microsoft.com/office/powerpoint/2010/main" val="2956157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D0578-F90E-3081-71E8-04AFB9BFA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8E135-EDE8-7A59-3573-CF3754BB85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49353C-622D-9D26-5782-3C279A420E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3F636A-5303-FA80-82D4-3099BB3F5DC5}"/>
              </a:ext>
            </a:extLst>
          </p:cNvPr>
          <p:cNvSpPr>
            <a:spLocks noGrp="1"/>
          </p:cNvSpPr>
          <p:nvPr>
            <p:ph type="dt" sz="half" idx="10"/>
          </p:nvPr>
        </p:nvSpPr>
        <p:spPr/>
        <p:txBody>
          <a:bodyPr/>
          <a:lstStyle/>
          <a:p>
            <a:fld id="{79CCF3A5-9823-804C-9442-AA1B135F11B7}" type="datetimeFigureOut">
              <a:rPr lang="en-US" smtClean="0"/>
              <a:t>3/22/25</a:t>
            </a:fld>
            <a:endParaRPr lang="en-US"/>
          </a:p>
        </p:txBody>
      </p:sp>
      <p:sp>
        <p:nvSpPr>
          <p:cNvPr id="6" name="Footer Placeholder 5">
            <a:extLst>
              <a:ext uri="{FF2B5EF4-FFF2-40B4-BE49-F238E27FC236}">
                <a16:creationId xmlns:a16="http://schemas.microsoft.com/office/drawing/2014/main" id="{FD7039CF-44DF-649A-C749-C358B3EA4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1F3D1-987C-3A13-259E-5B67EA7CBA25}"/>
              </a:ext>
            </a:extLst>
          </p:cNvPr>
          <p:cNvSpPr>
            <a:spLocks noGrp="1"/>
          </p:cNvSpPr>
          <p:nvPr>
            <p:ph type="sldNum" sz="quarter" idx="12"/>
          </p:nvPr>
        </p:nvSpPr>
        <p:spPr/>
        <p:txBody>
          <a:bodyPr/>
          <a:lstStyle/>
          <a:p>
            <a:fld id="{EFD49BF7-467E-6B4C-80C6-AF6842986998}" type="slidenum">
              <a:rPr lang="en-US" smtClean="0"/>
              <a:t>‹#›</a:t>
            </a:fld>
            <a:endParaRPr lang="en-US"/>
          </a:p>
        </p:txBody>
      </p:sp>
    </p:spTree>
    <p:extLst>
      <p:ext uri="{BB962C8B-B14F-4D97-AF65-F5344CB8AC3E}">
        <p14:creationId xmlns:p14="http://schemas.microsoft.com/office/powerpoint/2010/main" val="2001202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E9948-24BB-0198-7D9B-08A34D9B1A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F1C8E0-ADB7-F01D-F20A-F1B8EB2C8F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2E385F-EFCA-E0C1-BB04-A2537B30D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4F9483-5C0C-06B1-58FA-BCEEA776D037}"/>
              </a:ext>
            </a:extLst>
          </p:cNvPr>
          <p:cNvSpPr>
            <a:spLocks noGrp="1"/>
          </p:cNvSpPr>
          <p:nvPr>
            <p:ph type="dt" sz="half" idx="10"/>
          </p:nvPr>
        </p:nvSpPr>
        <p:spPr/>
        <p:txBody>
          <a:bodyPr/>
          <a:lstStyle/>
          <a:p>
            <a:fld id="{79CCF3A5-9823-804C-9442-AA1B135F11B7}" type="datetimeFigureOut">
              <a:rPr lang="en-US" smtClean="0"/>
              <a:t>3/22/25</a:t>
            </a:fld>
            <a:endParaRPr lang="en-US"/>
          </a:p>
        </p:txBody>
      </p:sp>
      <p:sp>
        <p:nvSpPr>
          <p:cNvPr id="6" name="Footer Placeholder 5">
            <a:extLst>
              <a:ext uri="{FF2B5EF4-FFF2-40B4-BE49-F238E27FC236}">
                <a16:creationId xmlns:a16="http://schemas.microsoft.com/office/drawing/2014/main" id="{7E21FD6A-BC26-2E9D-96F2-D8F8E85ADC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7FBE59-6FA8-2114-5AB3-B1398FC7C186}"/>
              </a:ext>
            </a:extLst>
          </p:cNvPr>
          <p:cNvSpPr>
            <a:spLocks noGrp="1"/>
          </p:cNvSpPr>
          <p:nvPr>
            <p:ph type="sldNum" sz="quarter" idx="12"/>
          </p:nvPr>
        </p:nvSpPr>
        <p:spPr/>
        <p:txBody>
          <a:bodyPr/>
          <a:lstStyle/>
          <a:p>
            <a:fld id="{EFD49BF7-467E-6B4C-80C6-AF6842986998}" type="slidenum">
              <a:rPr lang="en-US" smtClean="0"/>
              <a:t>‹#›</a:t>
            </a:fld>
            <a:endParaRPr lang="en-US"/>
          </a:p>
        </p:txBody>
      </p:sp>
    </p:spTree>
    <p:extLst>
      <p:ext uri="{BB962C8B-B14F-4D97-AF65-F5344CB8AC3E}">
        <p14:creationId xmlns:p14="http://schemas.microsoft.com/office/powerpoint/2010/main" val="189911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A2FFE3-4713-795E-2EB5-0480BDFA4A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042603-7297-B9F8-9164-34638571B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B1758-831A-8CA6-1E68-A619A5F005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CCF3A5-9823-804C-9442-AA1B135F11B7}" type="datetimeFigureOut">
              <a:rPr lang="en-US" smtClean="0"/>
              <a:t>3/22/25</a:t>
            </a:fld>
            <a:endParaRPr lang="en-US"/>
          </a:p>
        </p:txBody>
      </p:sp>
      <p:sp>
        <p:nvSpPr>
          <p:cNvPr id="5" name="Footer Placeholder 4">
            <a:extLst>
              <a:ext uri="{FF2B5EF4-FFF2-40B4-BE49-F238E27FC236}">
                <a16:creationId xmlns:a16="http://schemas.microsoft.com/office/drawing/2014/main" id="{921EC078-062E-C5EC-7AA9-306AF65307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27CB4C1-2387-A2E8-33E6-67595440D8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D49BF7-467E-6B4C-80C6-AF6842986998}" type="slidenum">
              <a:rPr lang="en-US" smtClean="0"/>
              <a:t>‹#›</a:t>
            </a:fld>
            <a:endParaRPr lang="en-US"/>
          </a:p>
        </p:txBody>
      </p:sp>
    </p:spTree>
    <p:extLst>
      <p:ext uri="{BB962C8B-B14F-4D97-AF65-F5344CB8AC3E}">
        <p14:creationId xmlns:p14="http://schemas.microsoft.com/office/powerpoint/2010/main" val="1692693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77D8-38F0-581F-BF03-08466F7733B0}"/>
              </a:ext>
            </a:extLst>
          </p:cNvPr>
          <p:cNvSpPr>
            <a:spLocks noGrp="1"/>
          </p:cNvSpPr>
          <p:nvPr>
            <p:ph type="ctrTitle"/>
          </p:nvPr>
        </p:nvSpPr>
        <p:spPr>
          <a:xfrm>
            <a:off x="2585005" y="381493"/>
            <a:ext cx="9144000" cy="2387600"/>
          </a:xfrm>
        </p:spPr>
        <p:txBody>
          <a:bodyPr>
            <a:normAutofit/>
          </a:bodyPr>
          <a:lstStyle/>
          <a:p>
            <a:r>
              <a:rPr lang="en-US" dirty="0"/>
              <a:t>Deuterium</a:t>
            </a:r>
            <a:r>
              <a:rPr lang="en-US"/>
              <a:t>, Glyphosate, </a:t>
            </a:r>
            <a:r>
              <a:rPr lang="en-US" dirty="0"/>
              <a:t>and the Glycocalyx  </a:t>
            </a:r>
          </a:p>
        </p:txBody>
      </p:sp>
      <p:sp>
        <p:nvSpPr>
          <p:cNvPr id="3" name="Subtitle 2">
            <a:extLst>
              <a:ext uri="{FF2B5EF4-FFF2-40B4-BE49-F238E27FC236}">
                <a16:creationId xmlns:a16="http://schemas.microsoft.com/office/drawing/2014/main" id="{812885BD-1844-D8F2-E858-E59BF26C3AA0}"/>
              </a:ext>
            </a:extLst>
          </p:cNvPr>
          <p:cNvSpPr>
            <a:spLocks noGrp="1"/>
          </p:cNvSpPr>
          <p:nvPr>
            <p:ph type="subTitle" idx="1"/>
          </p:nvPr>
        </p:nvSpPr>
        <p:spPr>
          <a:xfrm>
            <a:off x="5485185" y="2735380"/>
            <a:ext cx="3853144" cy="1655762"/>
          </a:xfrm>
        </p:spPr>
        <p:txBody>
          <a:bodyPr>
            <a:normAutofit/>
          </a:bodyPr>
          <a:lstStyle/>
          <a:p>
            <a:r>
              <a:rPr lang="en-US" sz="2800" dirty="0"/>
              <a:t>Stephanie Seneff</a:t>
            </a:r>
          </a:p>
          <a:p>
            <a:r>
              <a:rPr lang="en-US" sz="2800" dirty="0"/>
              <a:t>CSAIL, MIT</a:t>
            </a:r>
          </a:p>
          <a:p>
            <a:r>
              <a:rPr lang="en-US" sz="2800" dirty="0"/>
              <a:t>Sunday, March 23, 2025</a:t>
            </a:r>
          </a:p>
        </p:txBody>
      </p:sp>
      <p:grpSp>
        <p:nvGrpSpPr>
          <p:cNvPr id="4" name="Group 3">
            <a:extLst>
              <a:ext uri="{FF2B5EF4-FFF2-40B4-BE49-F238E27FC236}">
                <a16:creationId xmlns:a16="http://schemas.microsoft.com/office/drawing/2014/main" id="{4A27ED70-7E3F-185B-0FDD-D6370B732ABC}"/>
              </a:ext>
            </a:extLst>
          </p:cNvPr>
          <p:cNvGrpSpPr/>
          <p:nvPr/>
        </p:nvGrpSpPr>
        <p:grpSpPr>
          <a:xfrm>
            <a:off x="9171448" y="3034241"/>
            <a:ext cx="3081337" cy="2469847"/>
            <a:chOff x="8557747" y="3418408"/>
            <a:chExt cx="3370917" cy="2588542"/>
          </a:xfrm>
        </p:grpSpPr>
        <p:sp>
          <p:nvSpPr>
            <p:cNvPr id="5" name="Oval 4">
              <a:extLst>
                <a:ext uri="{FF2B5EF4-FFF2-40B4-BE49-F238E27FC236}">
                  <a16:creationId xmlns:a16="http://schemas.microsoft.com/office/drawing/2014/main" id="{56B48300-A8B4-3590-56DB-8CD7D3F3DA37}"/>
                </a:ext>
              </a:extLst>
            </p:cNvPr>
            <p:cNvSpPr/>
            <p:nvPr/>
          </p:nvSpPr>
          <p:spPr>
            <a:xfrm rot="2700000">
              <a:off x="9387298" y="3016547"/>
              <a:ext cx="1711815" cy="337091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61010FCA-73F2-4E4D-8EB5-05D7D0B72EA7}"/>
                </a:ext>
              </a:extLst>
            </p:cNvPr>
            <p:cNvSpPr/>
            <p:nvPr/>
          </p:nvSpPr>
          <p:spPr>
            <a:xfrm rot="600000">
              <a:off x="9252879" y="3418408"/>
              <a:ext cx="1959304" cy="2588542"/>
            </a:xfrm>
            <a:custGeom>
              <a:avLst/>
              <a:gdLst>
                <a:gd name="connsiteX0" fmla="*/ 1873858 w 2693731"/>
                <a:gd name="connsiteY0" fmla="*/ 348175 h 3343747"/>
                <a:gd name="connsiteX1" fmla="*/ 1950591 w 2693731"/>
                <a:gd name="connsiteY1" fmla="*/ 54032 h 3343747"/>
                <a:gd name="connsiteX2" fmla="*/ 2270311 w 2693731"/>
                <a:gd name="connsiteY2" fmla="*/ 15666 h 3343747"/>
                <a:gd name="connsiteX3" fmla="*/ 2500510 w 2693731"/>
                <a:gd name="connsiteY3" fmla="*/ 233076 h 3343747"/>
                <a:gd name="connsiteX4" fmla="*/ 2590031 w 2693731"/>
                <a:gd name="connsiteY4" fmla="*/ 514429 h 3343747"/>
                <a:gd name="connsiteX5" fmla="*/ 2302283 w 2693731"/>
                <a:gd name="connsiteY5" fmla="*/ 648712 h 3343747"/>
                <a:gd name="connsiteX6" fmla="*/ 2206367 w 2693731"/>
                <a:gd name="connsiteY6" fmla="*/ 719050 h 3343747"/>
                <a:gd name="connsiteX7" fmla="*/ 2327861 w 2693731"/>
                <a:gd name="connsiteY7" fmla="*/ 821361 h 3343747"/>
                <a:gd name="connsiteX8" fmla="*/ 2590031 w 2693731"/>
                <a:gd name="connsiteY8" fmla="*/ 757417 h 3343747"/>
                <a:gd name="connsiteX9" fmla="*/ 2692342 w 2693731"/>
                <a:gd name="connsiteY9" fmla="*/ 910883 h 3343747"/>
                <a:gd name="connsiteX10" fmla="*/ 2526087 w 2693731"/>
                <a:gd name="connsiteY10" fmla="*/ 1160264 h 3343747"/>
                <a:gd name="connsiteX11" fmla="*/ 2257522 w 2693731"/>
                <a:gd name="connsiteY11" fmla="*/ 1096320 h 3343747"/>
                <a:gd name="connsiteX12" fmla="*/ 2097662 w 2693731"/>
                <a:gd name="connsiteY12" fmla="*/ 1057954 h 3343747"/>
                <a:gd name="connsiteX13" fmla="*/ 2187184 w 2693731"/>
                <a:gd name="connsiteY13" fmla="*/ 1185842 h 3343747"/>
                <a:gd name="connsiteX14" fmla="*/ 2442960 w 2693731"/>
                <a:gd name="connsiteY14" fmla="*/ 1441618 h 3343747"/>
                <a:gd name="connsiteX15" fmla="*/ 2340650 w 2693731"/>
                <a:gd name="connsiteY15" fmla="*/ 1595084 h 3343747"/>
                <a:gd name="connsiteX16" fmla="*/ 1976169 w 2693731"/>
                <a:gd name="connsiteY16" fmla="*/ 1537534 h 3343747"/>
                <a:gd name="connsiteX17" fmla="*/ 1777942 w 2693731"/>
                <a:gd name="connsiteY17" fmla="*/ 1364885 h 3343747"/>
                <a:gd name="connsiteX18" fmla="*/ 1579715 w 2693731"/>
                <a:gd name="connsiteY18" fmla="*/ 1460801 h 3343747"/>
                <a:gd name="connsiteX19" fmla="*/ 1758759 w 2693731"/>
                <a:gd name="connsiteY19" fmla="*/ 1601478 h 3343747"/>
                <a:gd name="connsiteX20" fmla="*/ 2020929 w 2693731"/>
                <a:gd name="connsiteY20" fmla="*/ 1780522 h 3343747"/>
                <a:gd name="connsiteX21" fmla="*/ 2078479 w 2693731"/>
                <a:gd name="connsiteY21" fmla="*/ 2004326 h 3343747"/>
                <a:gd name="connsiteX22" fmla="*/ 1848280 w 2693731"/>
                <a:gd name="connsiteY22" fmla="*/ 2017115 h 3343747"/>
                <a:gd name="connsiteX23" fmla="*/ 1522166 w 2693731"/>
                <a:gd name="connsiteY23" fmla="*/ 1831677 h 3343747"/>
                <a:gd name="connsiteX24" fmla="*/ 1285573 w 2693731"/>
                <a:gd name="connsiteY24" fmla="*/ 1678211 h 3343747"/>
                <a:gd name="connsiteX25" fmla="*/ 1196051 w 2693731"/>
                <a:gd name="connsiteY25" fmla="*/ 1780522 h 3343747"/>
                <a:gd name="connsiteX26" fmla="*/ 1496588 w 2693731"/>
                <a:gd name="connsiteY26" fmla="*/ 2023509 h 3343747"/>
                <a:gd name="connsiteX27" fmla="*/ 1809914 w 2693731"/>
                <a:gd name="connsiteY27" fmla="*/ 2176975 h 3343747"/>
                <a:gd name="connsiteX28" fmla="*/ 1867464 w 2693731"/>
                <a:gd name="connsiteY28" fmla="*/ 2432751 h 3343747"/>
                <a:gd name="connsiteX29" fmla="*/ 1720392 w 2693731"/>
                <a:gd name="connsiteY29" fmla="*/ 2586217 h 3343747"/>
                <a:gd name="connsiteX30" fmla="*/ 1445433 w 2693731"/>
                <a:gd name="connsiteY30" fmla="*/ 2535062 h 3343747"/>
                <a:gd name="connsiteX31" fmla="*/ 1189657 w 2693731"/>
                <a:gd name="connsiteY31" fmla="*/ 2356018 h 3343747"/>
                <a:gd name="connsiteX32" fmla="*/ 1004219 w 2693731"/>
                <a:gd name="connsiteY32" fmla="*/ 2324046 h 3343747"/>
                <a:gd name="connsiteX33" fmla="*/ 991430 w 2693731"/>
                <a:gd name="connsiteY33" fmla="*/ 2522273 h 3343747"/>
                <a:gd name="connsiteX34" fmla="*/ 1221629 w 2693731"/>
                <a:gd name="connsiteY34" fmla="*/ 2650161 h 3343747"/>
                <a:gd name="connsiteX35" fmla="*/ 1387883 w 2693731"/>
                <a:gd name="connsiteY35" fmla="*/ 2771655 h 3343747"/>
                <a:gd name="connsiteX36" fmla="*/ 1298362 w 2693731"/>
                <a:gd name="connsiteY36" fmla="*/ 2931515 h 3343747"/>
                <a:gd name="connsiteX37" fmla="*/ 1119318 w 2693731"/>
                <a:gd name="connsiteY37" fmla="*/ 3008248 h 3343747"/>
                <a:gd name="connsiteX38" fmla="*/ 818781 w 2693731"/>
                <a:gd name="connsiteY38" fmla="*/ 2989064 h 3343747"/>
                <a:gd name="connsiteX39" fmla="*/ 569399 w 2693731"/>
                <a:gd name="connsiteY39" fmla="*/ 2816415 h 3343747"/>
                <a:gd name="connsiteX40" fmla="*/ 454300 w 2693731"/>
                <a:gd name="connsiteY40" fmla="*/ 2861176 h 3343747"/>
                <a:gd name="connsiteX41" fmla="*/ 550216 w 2693731"/>
                <a:gd name="connsiteY41" fmla="*/ 3033825 h 3343747"/>
                <a:gd name="connsiteX42" fmla="*/ 735654 w 2693731"/>
                <a:gd name="connsiteY42" fmla="*/ 3136136 h 3343747"/>
                <a:gd name="connsiteX43" fmla="*/ 780415 w 2693731"/>
                <a:gd name="connsiteY43" fmla="*/ 3283207 h 3343747"/>
                <a:gd name="connsiteX44" fmla="*/ 518244 w 2693731"/>
                <a:gd name="connsiteY44" fmla="*/ 3334362 h 3343747"/>
                <a:gd name="connsiteX45" fmla="*/ 160157 w 2693731"/>
                <a:gd name="connsiteY45" fmla="*/ 3104164 h 3343747"/>
                <a:gd name="connsiteX46" fmla="*/ 297 w 2693731"/>
                <a:gd name="connsiteY46" fmla="*/ 2758866 h 3343747"/>
                <a:gd name="connsiteX47" fmla="*/ 128185 w 2693731"/>
                <a:gd name="connsiteY47" fmla="*/ 2413568 h 3343747"/>
                <a:gd name="connsiteX48" fmla="*/ 396750 w 2693731"/>
                <a:gd name="connsiteY48" fmla="*/ 2413568 h 3343747"/>
                <a:gd name="connsiteX49" fmla="*/ 594977 w 2693731"/>
                <a:gd name="connsiteY49" fmla="*/ 2535062 h 3343747"/>
                <a:gd name="connsiteX50" fmla="*/ 767626 w 2693731"/>
                <a:gd name="connsiteY50" fmla="*/ 2407173 h 3343747"/>
                <a:gd name="connsiteX51" fmla="*/ 454300 w 2693731"/>
                <a:gd name="connsiteY51" fmla="*/ 2189764 h 3343747"/>
                <a:gd name="connsiteX52" fmla="*/ 230496 w 2693731"/>
                <a:gd name="connsiteY52" fmla="*/ 2119425 h 3343747"/>
                <a:gd name="connsiteX53" fmla="*/ 268862 w 2693731"/>
                <a:gd name="connsiteY53" fmla="*/ 1844466 h 3343747"/>
                <a:gd name="connsiteX54" fmla="*/ 409539 w 2693731"/>
                <a:gd name="connsiteY54" fmla="*/ 1761338 h 3343747"/>
                <a:gd name="connsiteX55" fmla="*/ 716471 w 2693731"/>
                <a:gd name="connsiteY55" fmla="*/ 1927593 h 3343747"/>
                <a:gd name="connsiteX56" fmla="*/ 965852 w 2693731"/>
                <a:gd name="connsiteY56" fmla="*/ 2087453 h 3343747"/>
                <a:gd name="connsiteX57" fmla="*/ 1183262 w 2693731"/>
                <a:gd name="connsiteY57" fmla="*/ 2087453 h 3343747"/>
                <a:gd name="connsiteX58" fmla="*/ 863542 w 2693731"/>
                <a:gd name="connsiteY58" fmla="*/ 1799705 h 3343747"/>
                <a:gd name="connsiteX59" fmla="*/ 607766 w 2693731"/>
                <a:gd name="connsiteY59" fmla="*/ 1614267 h 3343747"/>
                <a:gd name="connsiteX60" fmla="*/ 543822 w 2693731"/>
                <a:gd name="connsiteY60" fmla="*/ 1320125 h 3343747"/>
                <a:gd name="connsiteX61" fmla="*/ 722865 w 2693731"/>
                <a:gd name="connsiteY61" fmla="*/ 1038771 h 3343747"/>
                <a:gd name="connsiteX62" fmla="*/ 869936 w 2693731"/>
                <a:gd name="connsiteY62" fmla="*/ 1128292 h 3343747"/>
                <a:gd name="connsiteX63" fmla="*/ 1068163 w 2693731"/>
                <a:gd name="connsiteY63" fmla="*/ 1307336 h 3343747"/>
                <a:gd name="connsiteX64" fmla="*/ 1272784 w 2693731"/>
                <a:gd name="connsiteY64" fmla="*/ 1467196 h 3343747"/>
                <a:gd name="connsiteX65" fmla="*/ 1381489 w 2693731"/>
                <a:gd name="connsiteY65" fmla="*/ 1390463 h 3343747"/>
                <a:gd name="connsiteX66" fmla="*/ 1144896 w 2693731"/>
                <a:gd name="connsiteY66" fmla="*/ 1121898 h 3343747"/>
                <a:gd name="connsiteX67" fmla="*/ 959458 w 2693731"/>
                <a:gd name="connsiteY67" fmla="*/ 834150 h 3343747"/>
                <a:gd name="connsiteX68" fmla="*/ 1055374 w 2693731"/>
                <a:gd name="connsiteY68" fmla="*/ 687078 h 3343747"/>
                <a:gd name="connsiteX69" fmla="*/ 1336728 w 2693731"/>
                <a:gd name="connsiteY69" fmla="*/ 827755 h 3343747"/>
                <a:gd name="connsiteX70" fmla="*/ 1515771 w 2693731"/>
                <a:gd name="connsiteY70" fmla="*/ 1083531 h 3343747"/>
                <a:gd name="connsiteX71" fmla="*/ 1777942 w 2693731"/>
                <a:gd name="connsiteY71" fmla="*/ 1185842 h 3343747"/>
                <a:gd name="connsiteX72" fmla="*/ 1758759 w 2693731"/>
                <a:gd name="connsiteY72" fmla="*/ 968432 h 3343747"/>
                <a:gd name="connsiteX73" fmla="*/ 1407066 w 2693731"/>
                <a:gd name="connsiteY73" fmla="*/ 667895 h 3343747"/>
                <a:gd name="connsiteX74" fmla="*/ 1317545 w 2693731"/>
                <a:gd name="connsiteY74" fmla="*/ 380147 h 3343747"/>
                <a:gd name="connsiteX75" fmla="*/ 1502983 w 2693731"/>
                <a:gd name="connsiteY75" fmla="*/ 194709 h 3343747"/>
                <a:gd name="connsiteX76" fmla="*/ 1656448 w 2693731"/>
                <a:gd name="connsiteY76" fmla="*/ 188315 h 3343747"/>
                <a:gd name="connsiteX77" fmla="*/ 1701209 w 2693731"/>
                <a:gd name="connsiteY77" fmla="*/ 386541 h 3343747"/>
                <a:gd name="connsiteX78" fmla="*/ 1829097 w 2693731"/>
                <a:gd name="connsiteY78" fmla="*/ 540007 h 3343747"/>
                <a:gd name="connsiteX79" fmla="*/ 1873858 w 2693731"/>
                <a:gd name="connsiteY79" fmla="*/ 348175 h 334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93731" h="3343747">
                  <a:moveTo>
                    <a:pt x="1873858" y="348175"/>
                  </a:moveTo>
                  <a:cubicBezTo>
                    <a:pt x="1894107" y="267179"/>
                    <a:pt x="1884516" y="109450"/>
                    <a:pt x="1950591" y="54032"/>
                  </a:cubicBezTo>
                  <a:cubicBezTo>
                    <a:pt x="2016666" y="-1386"/>
                    <a:pt x="2178658" y="-14175"/>
                    <a:pt x="2270311" y="15666"/>
                  </a:cubicBezTo>
                  <a:cubicBezTo>
                    <a:pt x="2361964" y="45507"/>
                    <a:pt x="2447223" y="149949"/>
                    <a:pt x="2500510" y="233076"/>
                  </a:cubicBezTo>
                  <a:cubicBezTo>
                    <a:pt x="2553797" y="316203"/>
                    <a:pt x="2623069" y="445156"/>
                    <a:pt x="2590031" y="514429"/>
                  </a:cubicBezTo>
                  <a:cubicBezTo>
                    <a:pt x="2556993" y="583702"/>
                    <a:pt x="2366227" y="614609"/>
                    <a:pt x="2302283" y="648712"/>
                  </a:cubicBezTo>
                  <a:cubicBezTo>
                    <a:pt x="2238339" y="682815"/>
                    <a:pt x="2202104" y="690275"/>
                    <a:pt x="2206367" y="719050"/>
                  </a:cubicBezTo>
                  <a:cubicBezTo>
                    <a:pt x="2210630" y="747825"/>
                    <a:pt x="2263917" y="814966"/>
                    <a:pt x="2327861" y="821361"/>
                  </a:cubicBezTo>
                  <a:cubicBezTo>
                    <a:pt x="2391805" y="827756"/>
                    <a:pt x="2529284" y="742497"/>
                    <a:pt x="2590031" y="757417"/>
                  </a:cubicBezTo>
                  <a:cubicBezTo>
                    <a:pt x="2650778" y="772337"/>
                    <a:pt x="2702999" y="843742"/>
                    <a:pt x="2692342" y="910883"/>
                  </a:cubicBezTo>
                  <a:cubicBezTo>
                    <a:pt x="2681685" y="978024"/>
                    <a:pt x="2598557" y="1129358"/>
                    <a:pt x="2526087" y="1160264"/>
                  </a:cubicBezTo>
                  <a:cubicBezTo>
                    <a:pt x="2453617" y="1191170"/>
                    <a:pt x="2257522" y="1096320"/>
                    <a:pt x="2257522" y="1096320"/>
                  </a:cubicBezTo>
                  <a:cubicBezTo>
                    <a:pt x="2186118" y="1079268"/>
                    <a:pt x="2109385" y="1043034"/>
                    <a:pt x="2097662" y="1057954"/>
                  </a:cubicBezTo>
                  <a:cubicBezTo>
                    <a:pt x="2085939" y="1072874"/>
                    <a:pt x="2129634" y="1121898"/>
                    <a:pt x="2187184" y="1185842"/>
                  </a:cubicBezTo>
                  <a:cubicBezTo>
                    <a:pt x="2244734" y="1249786"/>
                    <a:pt x="2417382" y="1373411"/>
                    <a:pt x="2442960" y="1441618"/>
                  </a:cubicBezTo>
                  <a:cubicBezTo>
                    <a:pt x="2468538" y="1509825"/>
                    <a:pt x="2418449" y="1579098"/>
                    <a:pt x="2340650" y="1595084"/>
                  </a:cubicBezTo>
                  <a:cubicBezTo>
                    <a:pt x="2262852" y="1611070"/>
                    <a:pt x="2069954" y="1575900"/>
                    <a:pt x="1976169" y="1537534"/>
                  </a:cubicBezTo>
                  <a:cubicBezTo>
                    <a:pt x="1882384" y="1499168"/>
                    <a:pt x="1844018" y="1377674"/>
                    <a:pt x="1777942" y="1364885"/>
                  </a:cubicBezTo>
                  <a:cubicBezTo>
                    <a:pt x="1711866" y="1352096"/>
                    <a:pt x="1582912" y="1421369"/>
                    <a:pt x="1579715" y="1460801"/>
                  </a:cubicBezTo>
                  <a:cubicBezTo>
                    <a:pt x="1576518" y="1500233"/>
                    <a:pt x="1685223" y="1548191"/>
                    <a:pt x="1758759" y="1601478"/>
                  </a:cubicBezTo>
                  <a:cubicBezTo>
                    <a:pt x="1832295" y="1654765"/>
                    <a:pt x="1967642" y="1713381"/>
                    <a:pt x="2020929" y="1780522"/>
                  </a:cubicBezTo>
                  <a:cubicBezTo>
                    <a:pt x="2074216" y="1847663"/>
                    <a:pt x="2107254" y="1964894"/>
                    <a:pt x="2078479" y="2004326"/>
                  </a:cubicBezTo>
                  <a:cubicBezTo>
                    <a:pt x="2049704" y="2043758"/>
                    <a:pt x="1940999" y="2045890"/>
                    <a:pt x="1848280" y="2017115"/>
                  </a:cubicBezTo>
                  <a:cubicBezTo>
                    <a:pt x="1755561" y="1988340"/>
                    <a:pt x="1615951" y="1888161"/>
                    <a:pt x="1522166" y="1831677"/>
                  </a:cubicBezTo>
                  <a:cubicBezTo>
                    <a:pt x="1428381" y="1775193"/>
                    <a:pt x="1339925" y="1686737"/>
                    <a:pt x="1285573" y="1678211"/>
                  </a:cubicBezTo>
                  <a:cubicBezTo>
                    <a:pt x="1231221" y="1669685"/>
                    <a:pt x="1160882" y="1722972"/>
                    <a:pt x="1196051" y="1780522"/>
                  </a:cubicBezTo>
                  <a:cubicBezTo>
                    <a:pt x="1231220" y="1838072"/>
                    <a:pt x="1394277" y="1957434"/>
                    <a:pt x="1496588" y="2023509"/>
                  </a:cubicBezTo>
                  <a:cubicBezTo>
                    <a:pt x="1598898" y="2089585"/>
                    <a:pt x="1748101" y="2108768"/>
                    <a:pt x="1809914" y="2176975"/>
                  </a:cubicBezTo>
                  <a:cubicBezTo>
                    <a:pt x="1871727" y="2245182"/>
                    <a:pt x="1882384" y="2364544"/>
                    <a:pt x="1867464" y="2432751"/>
                  </a:cubicBezTo>
                  <a:cubicBezTo>
                    <a:pt x="1852544" y="2500958"/>
                    <a:pt x="1790730" y="2569165"/>
                    <a:pt x="1720392" y="2586217"/>
                  </a:cubicBezTo>
                  <a:cubicBezTo>
                    <a:pt x="1650054" y="2603269"/>
                    <a:pt x="1533889" y="2573428"/>
                    <a:pt x="1445433" y="2535062"/>
                  </a:cubicBezTo>
                  <a:cubicBezTo>
                    <a:pt x="1356977" y="2496696"/>
                    <a:pt x="1263193" y="2391187"/>
                    <a:pt x="1189657" y="2356018"/>
                  </a:cubicBezTo>
                  <a:cubicBezTo>
                    <a:pt x="1116121" y="2320849"/>
                    <a:pt x="1037257" y="2296337"/>
                    <a:pt x="1004219" y="2324046"/>
                  </a:cubicBezTo>
                  <a:cubicBezTo>
                    <a:pt x="971181" y="2351755"/>
                    <a:pt x="955195" y="2467920"/>
                    <a:pt x="991430" y="2522273"/>
                  </a:cubicBezTo>
                  <a:cubicBezTo>
                    <a:pt x="1027665" y="2576626"/>
                    <a:pt x="1155553" y="2608597"/>
                    <a:pt x="1221629" y="2650161"/>
                  </a:cubicBezTo>
                  <a:cubicBezTo>
                    <a:pt x="1287704" y="2691725"/>
                    <a:pt x="1375094" y="2724763"/>
                    <a:pt x="1387883" y="2771655"/>
                  </a:cubicBezTo>
                  <a:cubicBezTo>
                    <a:pt x="1400672" y="2818547"/>
                    <a:pt x="1343123" y="2892083"/>
                    <a:pt x="1298362" y="2931515"/>
                  </a:cubicBezTo>
                  <a:cubicBezTo>
                    <a:pt x="1253601" y="2970947"/>
                    <a:pt x="1199248" y="2998657"/>
                    <a:pt x="1119318" y="3008248"/>
                  </a:cubicBezTo>
                  <a:cubicBezTo>
                    <a:pt x="1039388" y="3017840"/>
                    <a:pt x="910434" y="3021036"/>
                    <a:pt x="818781" y="2989064"/>
                  </a:cubicBezTo>
                  <a:cubicBezTo>
                    <a:pt x="727128" y="2957092"/>
                    <a:pt x="630146" y="2837730"/>
                    <a:pt x="569399" y="2816415"/>
                  </a:cubicBezTo>
                  <a:cubicBezTo>
                    <a:pt x="508652" y="2795100"/>
                    <a:pt x="457497" y="2824941"/>
                    <a:pt x="454300" y="2861176"/>
                  </a:cubicBezTo>
                  <a:cubicBezTo>
                    <a:pt x="451103" y="2897411"/>
                    <a:pt x="503324" y="2987998"/>
                    <a:pt x="550216" y="3033825"/>
                  </a:cubicBezTo>
                  <a:cubicBezTo>
                    <a:pt x="597108" y="3079652"/>
                    <a:pt x="697287" y="3094572"/>
                    <a:pt x="735654" y="3136136"/>
                  </a:cubicBezTo>
                  <a:cubicBezTo>
                    <a:pt x="774021" y="3177700"/>
                    <a:pt x="816650" y="3250169"/>
                    <a:pt x="780415" y="3283207"/>
                  </a:cubicBezTo>
                  <a:cubicBezTo>
                    <a:pt x="744180" y="3316245"/>
                    <a:pt x="621620" y="3364202"/>
                    <a:pt x="518244" y="3334362"/>
                  </a:cubicBezTo>
                  <a:cubicBezTo>
                    <a:pt x="414868" y="3304522"/>
                    <a:pt x="246481" y="3200080"/>
                    <a:pt x="160157" y="3104164"/>
                  </a:cubicBezTo>
                  <a:cubicBezTo>
                    <a:pt x="73832" y="3008248"/>
                    <a:pt x="5626" y="2873965"/>
                    <a:pt x="297" y="2758866"/>
                  </a:cubicBezTo>
                  <a:cubicBezTo>
                    <a:pt x="-5032" y="2643767"/>
                    <a:pt x="62109" y="2471118"/>
                    <a:pt x="128185" y="2413568"/>
                  </a:cubicBezTo>
                  <a:cubicBezTo>
                    <a:pt x="194260" y="2356018"/>
                    <a:pt x="318951" y="2393319"/>
                    <a:pt x="396750" y="2413568"/>
                  </a:cubicBezTo>
                  <a:cubicBezTo>
                    <a:pt x="474549" y="2433817"/>
                    <a:pt x="533164" y="2536128"/>
                    <a:pt x="594977" y="2535062"/>
                  </a:cubicBezTo>
                  <a:cubicBezTo>
                    <a:pt x="656790" y="2533996"/>
                    <a:pt x="791072" y="2464723"/>
                    <a:pt x="767626" y="2407173"/>
                  </a:cubicBezTo>
                  <a:cubicBezTo>
                    <a:pt x="744180" y="2349623"/>
                    <a:pt x="543822" y="2237722"/>
                    <a:pt x="454300" y="2189764"/>
                  </a:cubicBezTo>
                  <a:cubicBezTo>
                    <a:pt x="364778" y="2141806"/>
                    <a:pt x="261402" y="2176975"/>
                    <a:pt x="230496" y="2119425"/>
                  </a:cubicBezTo>
                  <a:cubicBezTo>
                    <a:pt x="199590" y="2061875"/>
                    <a:pt x="239022" y="1904147"/>
                    <a:pt x="268862" y="1844466"/>
                  </a:cubicBezTo>
                  <a:cubicBezTo>
                    <a:pt x="298702" y="1784785"/>
                    <a:pt x="334938" y="1747484"/>
                    <a:pt x="409539" y="1761338"/>
                  </a:cubicBezTo>
                  <a:cubicBezTo>
                    <a:pt x="484140" y="1775192"/>
                    <a:pt x="623752" y="1873241"/>
                    <a:pt x="716471" y="1927593"/>
                  </a:cubicBezTo>
                  <a:cubicBezTo>
                    <a:pt x="809190" y="1981945"/>
                    <a:pt x="888054" y="2060810"/>
                    <a:pt x="965852" y="2087453"/>
                  </a:cubicBezTo>
                  <a:cubicBezTo>
                    <a:pt x="1043650" y="2114096"/>
                    <a:pt x="1200314" y="2135411"/>
                    <a:pt x="1183262" y="2087453"/>
                  </a:cubicBezTo>
                  <a:cubicBezTo>
                    <a:pt x="1166210" y="2039495"/>
                    <a:pt x="959458" y="1878569"/>
                    <a:pt x="863542" y="1799705"/>
                  </a:cubicBezTo>
                  <a:cubicBezTo>
                    <a:pt x="767626" y="1720841"/>
                    <a:pt x="661053" y="1694197"/>
                    <a:pt x="607766" y="1614267"/>
                  </a:cubicBezTo>
                  <a:cubicBezTo>
                    <a:pt x="554479" y="1534337"/>
                    <a:pt x="524639" y="1416041"/>
                    <a:pt x="543822" y="1320125"/>
                  </a:cubicBezTo>
                  <a:cubicBezTo>
                    <a:pt x="563005" y="1224209"/>
                    <a:pt x="668513" y="1070743"/>
                    <a:pt x="722865" y="1038771"/>
                  </a:cubicBezTo>
                  <a:cubicBezTo>
                    <a:pt x="777217" y="1006799"/>
                    <a:pt x="812386" y="1083531"/>
                    <a:pt x="869936" y="1128292"/>
                  </a:cubicBezTo>
                  <a:cubicBezTo>
                    <a:pt x="927486" y="1173053"/>
                    <a:pt x="1001022" y="1250852"/>
                    <a:pt x="1068163" y="1307336"/>
                  </a:cubicBezTo>
                  <a:cubicBezTo>
                    <a:pt x="1135304" y="1363820"/>
                    <a:pt x="1220563" y="1453342"/>
                    <a:pt x="1272784" y="1467196"/>
                  </a:cubicBezTo>
                  <a:cubicBezTo>
                    <a:pt x="1325005" y="1481050"/>
                    <a:pt x="1402804" y="1448013"/>
                    <a:pt x="1381489" y="1390463"/>
                  </a:cubicBezTo>
                  <a:cubicBezTo>
                    <a:pt x="1360174" y="1332913"/>
                    <a:pt x="1215234" y="1214617"/>
                    <a:pt x="1144896" y="1121898"/>
                  </a:cubicBezTo>
                  <a:cubicBezTo>
                    <a:pt x="1074558" y="1029179"/>
                    <a:pt x="974378" y="906620"/>
                    <a:pt x="959458" y="834150"/>
                  </a:cubicBezTo>
                  <a:cubicBezTo>
                    <a:pt x="944538" y="761680"/>
                    <a:pt x="992496" y="688144"/>
                    <a:pt x="1055374" y="687078"/>
                  </a:cubicBezTo>
                  <a:cubicBezTo>
                    <a:pt x="1118252" y="686012"/>
                    <a:pt x="1259995" y="761680"/>
                    <a:pt x="1336728" y="827755"/>
                  </a:cubicBezTo>
                  <a:cubicBezTo>
                    <a:pt x="1413461" y="893830"/>
                    <a:pt x="1442235" y="1023850"/>
                    <a:pt x="1515771" y="1083531"/>
                  </a:cubicBezTo>
                  <a:cubicBezTo>
                    <a:pt x="1589307" y="1143212"/>
                    <a:pt x="1737444" y="1205025"/>
                    <a:pt x="1777942" y="1185842"/>
                  </a:cubicBezTo>
                  <a:cubicBezTo>
                    <a:pt x="1818440" y="1166659"/>
                    <a:pt x="1820572" y="1054756"/>
                    <a:pt x="1758759" y="968432"/>
                  </a:cubicBezTo>
                  <a:cubicBezTo>
                    <a:pt x="1696946" y="882108"/>
                    <a:pt x="1480602" y="765942"/>
                    <a:pt x="1407066" y="667895"/>
                  </a:cubicBezTo>
                  <a:cubicBezTo>
                    <a:pt x="1333530" y="569848"/>
                    <a:pt x="1301559" y="459011"/>
                    <a:pt x="1317545" y="380147"/>
                  </a:cubicBezTo>
                  <a:cubicBezTo>
                    <a:pt x="1333531" y="301283"/>
                    <a:pt x="1446499" y="226681"/>
                    <a:pt x="1502983" y="194709"/>
                  </a:cubicBezTo>
                  <a:cubicBezTo>
                    <a:pt x="1559467" y="162737"/>
                    <a:pt x="1623410" y="156343"/>
                    <a:pt x="1656448" y="188315"/>
                  </a:cubicBezTo>
                  <a:cubicBezTo>
                    <a:pt x="1689486" y="220287"/>
                    <a:pt x="1672434" y="327926"/>
                    <a:pt x="1701209" y="386541"/>
                  </a:cubicBezTo>
                  <a:cubicBezTo>
                    <a:pt x="1729984" y="445156"/>
                    <a:pt x="1802454" y="548533"/>
                    <a:pt x="1829097" y="540007"/>
                  </a:cubicBezTo>
                  <a:cubicBezTo>
                    <a:pt x="1855740" y="531481"/>
                    <a:pt x="1853609" y="429171"/>
                    <a:pt x="1873858" y="34817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descr="A close-up of a lake&#10;&#10;Description automatically generated">
            <a:extLst>
              <a:ext uri="{FF2B5EF4-FFF2-40B4-BE49-F238E27FC236}">
                <a16:creationId xmlns:a16="http://schemas.microsoft.com/office/drawing/2014/main" id="{00070BD3-4E80-7A15-5154-35BA5F08AE88}"/>
              </a:ext>
            </a:extLst>
          </p:cNvPr>
          <p:cNvPicPr>
            <a:picLocks noChangeAspect="1"/>
          </p:cNvPicPr>
          <p:nvPr/>
        </p:nvPicPr>
        <p:blipFill>
          <a:blip r:embed="rId2"/>
          <a:stretch>
            <a:fillRect/>
          </a:stretch>
        </p:blipFill>
        <p:spPr>
          <a:xfrm>
            <a:off x="409119" y="3326655"/>
            <a:ext cx="3772614" cy="2888408"/>
          </a:xfrm>
          <a:prstGeom prst="rect">
            <a:avLst/>
          </a:prstGeom>
        </p:spPr>
      </p:pic>
      <p:pic>
        <p:nvPicPr>
          <p:cNvPr id="9" name="Picture 8" descr="deuterium.gif">
            <a:extLst>
              <a:ext uri="{FF2B5EF4-FFF2-40B4-BE49-F238E27FC236}">
                <a16:creationId xmlns:a16="http://schemas.microsoft.com/office/drawing/2014/main" id="{5B45124A-F970-B082-BD99-C8A038857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30" y="224609"/>
            <a:ext cx="2218959" cy="2751181"/>
          </a:xfrm>
          <a:prstGeom prst="rect">
            <a:avLst/>
          </a:prstGeom>
        </p:spPr>
      </p:pic>
      <p:pic>
        <p:nvPicPr>
          <p:cNvPr id="11" name="Picture 10" descr="A molecule model with white balls and red blue and white spheres&#10;&#10;Description automatically generated">
            <a:extLst>
              <a:ext uri="{FF2B5EF4-FFF2-40B4-BE49-F238E27FC236}">
                <a16:creationId xmlns:a16="http://schemas.microsoft.com/office/drawing/2014/main" id="{5CBAD119-3615-272B-5E23-3FDA04FA00F6}"/>
              </a:ext>
            </a:extLst>
          </p:cNvPr>
          <p:cNvPicPr>
            <a:picLocks noChangeAspect="1"/>
          </p:cNvPicPr>
          <p:nvPr/>
        </p:nvPicPr>
        <p:blipFill>
          <a:blip r:embed="rId4"/>
          <a:stretch>
            <a:fillRect/>
          </a:stretch>
        </p:blipFill>
        <p:spPr>
          <a:xfrm>
            <a:off x="4545933" y="4211224"/>
            <a:ext cx="4698080" cy="2469848"/>
          </a:xfrm>
          <a:prstGeom prst="rect">
            <a:avLst/>
          </a:prstGeom>
        </p:spPr>
      </p:pic>
    </p:spTree>
    <p:extLst>
      <p:ext uri="{BB962C8B-B14F-4D97-AF65-F5344CB8AC3E}">
        <p14:creationId xmlns:p14="http://schemas.microsoft.com/office/powerpoint/2010/main" val="116387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5A94D2F-7621-6A45-8713-992AC4E3DF02}"/>
              </a:ext>
            </a:extLst>
          </p:cNvPr>
          <p:cNvGrpSpPr/>
          <p:nvPr/>
        </p:nvGrpSpPr>
        <p:grpSpPr>
          <a:xfrm>
            <a:off x="6376416" y="2110940"/>
            <a:ext cx="5221735" cy="2636120"/>
            <a:chOff x="7546848" y="1894840"/>
            <a:chExt cx="5221735" cy="2636120"/>
          </a:xfrm>
        </p:grpSpPr>
        <p:pic>
          <p:nvPicPr>
            <p:cNvPr id="7" name="Picture 6" descr="Diagram&#10;&#10;Description automatically generated with medium confidence">
              <a:extLst>
                <a:ext uri="{FF2B5EF4-FFF2-40B4-BE49-F238E27FC236}">
                  <a16:creationId xmlns:a16="http://schemas.microsoft.com/office/drawing/2014/main" id="{6070391B-44FF-F448-BECB-4134370EB525}"/>
                </a:ext>
              </a:extLst>
            </p:cNvPr>
            <p:cNvPicPr>
              <a:picLocks noChangeAspect="1"/>
            </p:cNvPicPr>
            <p:nvPr/>
          </p:nvPicPr>
          <p:blipFill>
            <a:blip r:embed="rId3"/>
            <a:stretch>
              <a:fillRect/>
            </a:stretch>
          </p:blipFill>
          <p:spPr>
            <a:xfrm>
              <a:off x="7636561" y="1894840"/>
              <a:ext cx="5132022" cy="2636120"/>
            </a:xfrm>
            <a:prstGeom prst="rect">
              <a:avLst/>
            </a:prstGeom>
          </p:spPr>
        </p:pic>
        <p:sp>
          <p:nvSpPr>
            <p:cNvPr id="8" name="Rectangle 7">
              <a:extLst>
                <a:ext uri="{FF2B5EF4-FFF2-40B4-BE49-F238E27FC236}">
                  <a16:creationId xmlns:a16="http://schemas.microsoft.com/office/drawing/2014/main" id="{50B54F81-840A-D742-A6AD-691CF344E6C1}"/>
                </a:ext>
              </a:extLst>
            </p:cNvPr>
            <p:cNvSpPr/>
            <p:nvPr/>
          </p:nvSpPr>
          <p:spPr>
            <a:xfrm>
              <a:off x="7546848" y="2170176"/>
              <a:ext cx="1377696" cy="1877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287867" y="92077"/>
            <a:ext cx="10515600" cy="1325563"/>
          </a:xfrm>
        </p:spPr>
        <p:txBody>
          <a:bodyPr/>
          <a:lstStyle/>
          <a:p>
            <a:r>
              <a:rPr lang="en-US" b="1" dirty="0"/>
              <a:t>Sulfate’s Critical Role for Maintaining </a:t>
            </a:r>
            <a:br>
              <a:rPr lang="en-US" b="1" dirty="0"/>
            </a:br>
            <a:r>
              <a:rPr lang="en-US" b="1" dirty="0"/>
              <a:t>Exclusion Zone Water</a:t>
            </a:r>
            <a:r>
              <a:rPr lang="en-US" b="1" dirty="0">
                <a:solidFill>
                  <a:srgbClr val="FF0000"/>
                </a:solidFill>
              </a:rPr>
              <a:t>*</a:t>
            </a:r>
          </a:p>
        </p:txBody>
      </p:sp>
      <p:sp>
        <p:nvSpPr>
          <p:cNvPr id="3" name="Content Placeholder 2"/>
          <p:cNvSpPr>
            <a:spLocks noGrp="1"/>
          </p:cNvSpPr>
          <p:nvPr>
            <p:ph idx="1"/>
          </p:nvPr>
        </p:nvSpPr>
        <p:spPr>
          <a:xfrm>
            <a:off x="373211" y="1396624"/>
            <a:ext cx="11616266" cy="4936065"/>
          </a:xfrm>
        </p:spPr>
        <p:txBody>
          <a:bodyPr>
            <a:normAutofit/>
          </a:bodyPr>
          <a:lstStyle/>
          <a:p>
            <a:r>
              <a:rPr lang="en-US" dirty="0"/>
              <a:t>The glycocalyx which lines blood vessels releases protons (H+) and creates a battery</a:t>
            </a:r>
          </a:p>
          <a:p>
            <a:r>
              <a:rPr lang="en-US" dirty="0"/>
              <a:t>(Hypothesis) The glycocalyx traps                                                                    deuterium and extrudes D-depleted protons</a:t>
            </a:r>
          </a:p>
          <a:p>
            <a:pPr lvl="1"/>
            <a:r>
              <a:rPr lang="en-US" dirty="0"/>
              <a:t>HDO ionizes mainly into H+ and OD- </a:t>
            </a:r>
            <a:endParaRPr lang="en-US" sz="1600" dirty="0"/>
          </a:p>
          <a:p>
            <a:r>
              <a:rPr lang="en-US" dirty="0"/>
              <a:t>Sulfate is crucial for maintaining gelled water                                                              in the glycocalyx</a:t>
            </a:r>
          </a:p>
          <a:p>
            <a:r>
              <a:rPr lang="en-US" dirty="0"/>
              <a:t>The </a:t>
            </a:r>
            <a:r>
              <a:rPr lang="en-US" dirty="0" err="1"/>
              <a:t>sulfomucins</a:t>
            </a:r>
            <a:r>
              <a:rPr lang="en-US" dirty="0"/>
              <a:t> lining the epithelium in                                                                       the gut serve a similar purpose</a:t>
            </a:r>
          </a:p>
          <a:p>
            <a:r>
              <a:rPr lang="en-US" dirty="0"/>
              <a:t>Sulfated glycosaminoglycans (GAGs) become depleted in sulfate when chronically exposed to glyphosate</a:t>
            </a:r>
            <a:endParaRPr lang="en-US" sz="2400" dirty="0"/>
          </a:p>
          <a:p>
            <a:endParaRPr lang="en-US" dirty="0"/>
          </a:p>
        </p:txBody>
      </p:sp>
      <p:sp>
        <p:nvSpPr>
          <p:cNvPr id="4" name="TextBox 3">
            <a:extLst>
              <a:ext uri="{FF2B5EF4-FFF2-40B4-BE49-F238E27FC236}">
                <a16:creationId xmlns:a16="http://schemas.microsoft.com/office/drawing/2014/main" id="{747B83CE-EAB2-E24F-8191-4A60C48EFA4C}"/>
              </a:ext>
            </a:extLst>
          </p:cNvPr>
          <p:cNvSpPr txBox="1"/>
          <p:nvPr/>
        </p:nvSpPr>
        <p:spPr>
          <a:xfrm>
            <a:off x="4524229" y="6027003"/>
            <a:ext cx="7550592" cy="830997"/>
          </a:xfrm>
          <a:prstGeom prst="rect">
            <a:avLst/>
          </a:prstGeom>
          <a:noFill/>
        </p:spPr>
        <p:txBody>
          <a:bodyPr wrap="none" rtlCol="0">
            <a:spAutoFit/>
          </a:bodyPr>
          <a:lstStyle/>
          <a:p>
            <a:pPr algn="r"/>
            <a:r>
              <a:rPr lang="en-US" sz="2400" dirty="0">
                <a:solidFill>
                  <a:srgbClr val="FF0000"/>
                </a:solidFill>
              </a:rPr>
              <a:t>*</a:t>
            </a:r>
            <a:r>
              <a:rPr lang="en-US" sz="2400" dirty="0"/>
              <a:t>S Seneff and G Nigh. Water 2019; 11: 22-42.</a:t>
            </a:r>
          </a:p>
          <a:p>
            <a:pPr algn="r"/>
            <a:r>
              <a:rPr lang="en-US" sz="2400" dirty="0"/>
              <a:t>https://</a:t>
            </a:r>
            <a:r>
              <a:rPr lang="en-US" sz="2400" dirty="0" err="1"/>
              <a:t>waterjournal.org</a:t>
            </a:r>
            <a:r>
              <a:rPr lang="en-US" sz="2400" dirty="0"/>
              <a:t>/current-volume/</a:t>
            </a:r>
            <a:r>
              <a:rPr lang="en-US" sz="2400" dirty="0" err="1"/>
              <a:t>seneff</a:t>
            </a:r>
            <a:r>
              <a:rPr lang="en-US" sz="2400" dirty="0"/>
              <a:t>-summary/</a:t>
            </a:r>
          </a:p>
        </p:txBody>
      </p:sp>
    </p:spTree>
    <p:extLst>
      <p:ext uri="{BB962C8B-B14F-4D97-AF65-F5344CB8AC3E}">
        <p14:creationId xmlns:p14="http://schemas.microsoft.com/office/powerpoint/2010/main" val="1018234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D844A2E-BAC7-AC88-1FD3-947787AFAFF9}"/>
              </a:ext>
            </a:extLst>
          </p:cNvPr>
          <p:cNvSpPr/>
          <p:nvPr/>
        </p:nvSpPr>
        <p:spPr>
          <a:xfrm>
            <a:off x="269853" y="4407484"/>
            <a:ext cx="5768328" cy="1332685"/>
          </a:xfrm>
          <a:custGeom>
            <a:avLst/>
            <a:gdLst>
              <a:gd name="connsiteX0" fmla="*/ 0 w 5768328"/>
              <a:gd name="connsiteY0" fmla="*/ 785226 h 1332685"/>
              <a:gd name="connsiteX1" fmla="*/ 490331 w 5768328"/>
              <a:gd name="connsiteY1" fmla="*/ 506931 h 1332685"/>
              <a:gd name="connsiteX2" fmla="*/ 1166192 w 5768328"/>
              <a:gd name="connsiteY2" fmla="*/ 228635 h 1332685"/>
              <a:gd name="connsiteX3" fmla="*/ 2358887 w 5768328"/>
              <a:gd name="connsiteY3" fmla="*/ 3348 h 1332685"/>
              <a:gd name="connsiteX4" fmla="*/ 3644348 w 5768328"/>
              <a:gd name="connsiteY4" fmla="*/ 109366 h 1332685"/>
              <a:gd name="connsiteX5" fmla="*/ 4651514 w 5768328"/>
              <a:gd name="connsiteY5" fmla="*/ 321400 h 1332685"/>
              <a:gd name="connsiteX6" fmla="*/ 5380383 w 5768328"/>
              <a:gd name="connsiteY6" fmla="*/ 480426 h 1332685"/>
              <a:gd name="connsiteX7" fmla="*/ 5671931 w 5768328"/>
              <a:gd name="connsiteY7" fmla="*/ 652705 h 1332685"/>
              <a:gd name="connsiteX8" fmla="*/ 5738192 w 5768328"/>
              <a:gd name="connsiteY8" fmla="*/ 1103279 h 1332685"/>
              <a:gd name="connsiteX9" fmla="*/ 5221357 w 5768328"/>
              <a:gd name="connsiteY9" fmla="*/ 1328566 h 1332685"/>
              <a:gd name="connsiteX10" fmla="*/ 2610679 w 5768328"/>
              <a:gd name="connsiteY10" fmla="*/ 1249053 h 1332685"/>
              <a:gd name="connsiteX11" fmla="*/ 1351722 w 5768328"/>
              <a:gd name="connsiteY11" fmla="*/ 1249053 h 1332685"/>
              <a:gd name="connsiteX12" fmla="*/ 397566 w 5768328"/>
              <a:gd name="connsiteY12" fmla="*/ 1315313 h 1332685"/>
              <a:gd name="connsiteX13" fmla="*/ 26505 w 5768328"/>
              <a:gd name="connsiteY13" fmla="*/ 1143035 h 1332685"/>
              <a:gd name="connsiteX14" fmla="*/ 53009 w 5768328"/>
              <a:gd name="connsiteY14" fmla="*/ 732218 h 1332685"/>
              <a:gd name="connsiteX15" fmla="*/ 53009 w 5768328"/>
              <a:gd name="connsiteY15" fmla="*/ 732218 h 133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68328" h="1332685">
                <a:moveTo>
                  <a:pt x="0" y="785226"/>
                </a:moveTo>
                <a:cubicBezTo>
                  <a:pt x="147983" y="692461"/>
                  <a:pt x="295966" y="599696"/>
                  <a:pt x="490331" y="506931"/>
                </a:cubicBezTo>
                <a:cubicBezTo>
                  <a:pt x="684696" y="414166"/>
                  <a:pt x="854766" y="312565"/>
                  <a:pt x="1166192" y="228635"/>
                </a:cubicBezTo>
                <a:cubicBezTo>
                  <a:pt x="1477618" y="144704"/>
                  <a:pt x="1945861" y="23226"/>
                  <a:pt x="2358887" y="3348"/>
                </a:cubicBezTo>
                <a:cubicBezTo>
                  <a:pt x="2771913" y="-16530"/>
                  <a:pt x="3262244" y="56357"/>
                  <a:pt x="3644348" y="109366"/>
                </a:cubicBezTo>
                <a:cubicBezTo>
                  <a:pt x="4026452" y="162375"/>
                  <a:pt x="4651514" y="321400"/>
                  <a:pt x="4651514" y="321400"/>
                </a:cubicBezTo>
                <a:cubicBezTo>
                  <a:pt x="4940853" y="383243"/>
                  <a:pt x="5210314" y="425209"/>
                  <a:pt x="5380383" y="480426"/>
                </a:cubicBezTo>
                <a:cubicBezTo>
                  <a:pt x="5550452" y="535643"/>
                  <a:pt x="5612296" y="548896"/>
                  <a:pt x="5671931" y="652705"/>
                </a:cubicBezTo>
                <a:cubicBezTo>
                  <a:pt x="5731566" y="756514"/>
                  <a:pt x="5813288" y="990636"/>
                  <a:pt x="5738192" y="1103279"/>
                </a:cubicBezTo>
                <a:cubicBezTo>
                  <a:pt x="5663096" y="1215923"/>
                  <a:pt x="5742609" y="1304270"/>
                  <a:pt x="5221357" y="1328566"/>
                </a:cubicBezTo>
                <a:cubicBezTo>
                  <a:pt x="4700105" y="1352862"/>
                  <a:pt x="3255618" y="1262305"/>
                  <a:pt x="2610679" y="1249053"/>
                </a:cubicBezTo>
                <a:cubicBezTo>
                  <a:pt x="1965740" y="1235801"/>
                  <a:pt x="1720574" y="1238010"/>
                  <a:pt x="1351722" y="1249053"/>
                </a:cubicBezTo>
                <a:cubicBezTo>
                  <a:pt x="982870" y="1260096"/>
                  <a:pt x="618436" y="1332983"/>
                  <a:pt x="397566" y="1315313"/>
                </a:cubicBezTo>
                <a:cubicBezTo>
                  <a:pt x="176696" y="1297643"/>
                  <a:pt x="83931" y="1240218"/>
                  <a:pt x="26505" y="1143035"/>
                </a:cubicBezTo>
                <a:cubicBezTo>
                  <a:pt x="-30921" y="1045853"/>
                  <a:pt x="53009" y="732218"/>
                  <a:pt x="53009" y="732218"/>
                </a:cubicBezTo>
                <a:lnTo>
                  <a:pt x="53009" y="732218"/>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BA172153-2BB9-F2BE-9B93-B187CF3F6F29}"/>
              </a:ext>
            </a:extLst>
          </p:cNvPr>
          <p:cNvSpPr/>
          <p:nvPr/>
        </p:nvSpPr>
        <p:spPr>
          <a:xfrm>
            <a:off x="6038181" y="4121468"/>
            <a:ext cx="5768328" cy="1485085"/>
          </a:xfrm>
          <a:custGeom>
            <a:avLst/>
            <a:gdLst>
              <a:gd name="connsiteX0" fmla="*/ 0 w 5768328"/>
              <a:gd name="connsiteY0" fmla="*/ 785226 h 1332685"/>
              <a:gd name="connsiteX1" fmla="*/ 490331 w 5768328"/>
              <a:gd name="connsiteY1" fmla="*/ 506931 h 1332685"/>
              <a:gd name="connsiteX2" fmla="*/ 1166192 w 5768328"/>
              <a:gd name="connsiteY2" fmla="*/ 228635 h 1332685"/>
              <a:gd name="connsiteX3" fmla="*/ 2358887 w 5768328"/>
              <a:gd name="connsiteY3" fmla="*/ 3348 h 1332685"/>
              <a:gd name="connsiteX4" fmla="*/ 3644348 w 5768328"/>
              <a:gd name="connsiteY4" fmla="*/ 109366 h 1332685"/>
              <a:gd name="connsiteX5" fmla="*/ 4651514 w 5768328"/>
              <a:gd name="connsiteY5" fmla="*/ 321400 h 1332685"/>
              <a:gd name="connsiteX6" fmla="*/ 5380383 w 5768328"/>
              <a:gd name="connsiteY6" fmla="*/ 480426 h 1332685"/>
              <a:gd name="connsiteX7" fmla="*/ 5671931 w 5768328"/>
              <a:gd name="connsiteY7" fmla="*/ 652705 h 1332685"/>
              <a:gd name="connsiteX8" fmla="*/ 5738192 w 5768328"/>
              <a:gd name="connsiteY8" fmla="*/ 1103279 h 1332685"/>
              <a:gd name="connsiteX9" fmla="*/ 5221357 w 5768328"/>
              <a:gd name="connsiteY9" fmla="*/ 1328566 h 1332685"/>
              <a:gd name="connsiteX10" fmla="*/ 2610679 w 5768328"/>
              <a:gd name="connsiteY10" fmla="*/ 1249053 h 1332685"/>
              <a:gd name="connsiteX11" fmla="*/ 1351722 w 5768328"/>
              <a:gd name="connsiteY11" fmla="*/ 1249053 h 1332685"/>
              <a:gd name="connsiteX12" fmla="*/ 397566 w 5768328"/>
              <a:gd name="connsiteY12" fmla="*/ 1315313 h 1332685"/>
              <a:gd name="connsiteX13" fmla="*/ 26505 w 5768328"/>
              <a:gd name="connsiteY13" fmla="*/ 1143035 h 1332685"/>
              <a:gd name="connsiteX14" fmla="*/ 53009 w 5768328"/>
              <a:gd name="connsiteY14" fmla="*/ 732218 h 1332685"/>
              <a:gd name="connsiteX15" fmla="*/ 53009 w 5768328"/>
              <a:gd name="connsiteY15" fmla="*/ 732218 h 133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68328" h="1332685">
                <a:moveTo>
                  <a:pt x="0" y="785226"/>
                </a:moveTo>
                <a:cubicBezTo>
                  <a:pt x="147983" y="692461"/>
                  <a:pt x="295966" y="599696"/>
                  <a:pt x="490331" y="506931"/>
                </a:cubicBezTo>
                <a:cubicBezTo>
                  <a:pt x="684696" y="414166"/>
                  <a:pt x="854766" y="312565"/>
                  <a:pt x="1166192" y="228635"/>
                </a:cubicBezTo>
                <a:cubicBezTo>
                  <a:pt x="1477618" y="144704"/>
                  <a:pt x="1945861" y="23226"/>
                  <a:pt x="2358887" y="3348"/>
                </a:cubicBezTo>
                <a:cubicBezTo>
                  <a:pt x="2771913" y="-16530"/>
                  <a:pt x="3262244" y="56357"/>
                  <a:pt x="3644348" y="109366"/>
                </a:cubicBezTo>
                <a:cubicBezTo>
                  <a:pt x="4026452" y="162375"/>
                  <a:pt x="4651514" y="321400"/>
                  <a:pt x="4651514" y="321400"/>
                </a:cubicBezTo>
                <a:cubicBezTo>
                  <a:pt x="4940853" y="383243"/>
                  <a:pt x="5210314" y="425209"/>
                  <a:pt x="5380383" y="480426"/>
                </a:cubicBezTo>
                <a:cubicBezTo>
                  <a:pt x="5550452" y="535643"/>
                  <a:pt x="5612296" y="548896"/>
                  <a:pt x="5671931" y="652705"/>
                </a:cubicBezTo>
                <a:cubicBezTo>
                  <a:pt x="5731566" y="756514"/>
                  <a:pt x="5813288" y="990636"/>
                  <a:pt x="5738192" y="1103279"/>
                </a:cubicBezTo>
                <a:cubicBezTo>
                  <a:pt x="5663096" y="1215923"/>
                  <a:pt x="5742609" y="1304270"/>
                  <a:pt x="5221357" y="1328566"/>
                </a:cubicBezTo>
                <a:cubicBezTo>
                  <a:pt x="4700105" y="1352862"/>
                  <a:pt x="3255618" y="1262305"/>
                  <a:pt x="2610679" y="1249053"/>
                </a:cubicBezTo>
                <a:cubicBezTo>
                  <a:pt x="1965740" y="1235801"/>
                  <a:pt x="1720574" y="1238010"/>
                  <a:pt x="1351722" y="1249053"/>
                </a:cubicBezTo>
                <a:cubicBezTo>
                  <a:pt x="982870" y="1260096"/>
                  <a:pt x="618436" y="1332983"/>
                  <a:pt x="397566" y="1315313"/>
                </a:cubicBezTo>
                <a:cubicBezTo>
                  <a:pt x="176696" y="1297643"/>
                  <a:pt x="83931" y="1240218"/>
                  <a:pt x="26505" y="1143035"/>
                </a:cubicBezTo>
                <a:cubicBezTo>
                  <a:pt x="-30921" y="1045853"/>
                  <a:pt x="53009" y="732218"/>
                  <a:pt x="53009" y="732218"/>
                </a:cubicBezTo>
                <a:lnTo>
                  <a:pt x="53009" y="732218"/>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7EF3468-D443-7883-EB0B-F33A1C406937}"/>
              </a:ext>
            </a:extLst>
          </p:cNvPr>
          <p:cNvGrpSpPr/>
          <p:nvPr/>
        </p:nvGrpSpPr>
        <p:grpSpPr>
          <a:xfrm rot="12000000" flipH="1">
            <a:off x="7287801" y="4467408"/>
            <a:ext cx="1541578" cy="902741"/>
            <a:chOff x="7738653" y="4875207"/>
            <a:chExt cx="2232904" cy="1274059"/>
          </a:xfrm>
        </p:grpSpPr>
        <p:sp>
          <p:nvSpPr>
            <p:cNvPr id="8" name="Freeform 7">
              <a:extLst>
                <a:ext uri="{FF2B5EF4-FFF2-40B4-BE49-F238E27FC236}">
                  <a16:creationId xmlns:a16="http://schemas.microsoft.com/office/drawing/2014/main" id="{B31852FC-88F0-4B0C-E5F3-019BBADA31D5}"/>
                </a:ext>
              </a:extLst>
            </p:cNvPr>
            <p:cNvSpPr/>
            <p:nvPr/>
          </p:nvSpPr>
          <p:spPr>
            <a:xfrm>
              <a:off x="7738653" y="4875207"/>
              <a:ext cx="2232904" cy="1274059"/>
            </a:xfrm>
            <a:custGeom>
              <a:avLst/>
              <a:gdLst>
                <a:gd name="connsiteX0" fmla="*/ 398182 w 2232904"/>
                <a:gd name="connsiteY0" fmla="*/ 293141 h 1274059"/>
                <a:gd name="connsiteX1" fmla="*/ 729486 w 2232904"/>
                <a:gd name="connsiteY1" fmla="*/ 120863 h 1274059"/>
                <a:gd name="connsiteX2" fmla="*/ 1219817 w 2232904"/>
                <a:gd name="connsiteY2" fmla="*/ 1593 h 1274059"/>
                <a:gd name="connsiteX3" fmla="*/ 1630634 w 2232904"/>
                <a:gd name="connsiteY3" fmla="*/ 67854 h 1274059"/>
                <a:gd name="connsiteX4" fmla="*/ 1948686 w 2232904"/>
                <a:gd name="connsiteY4" fmla="*/ 279889 h 1274059"/>
                <a:gd name="connsiteX5" fmla="*/ 2213730 w 2232904"/>
                <a:gd name="connsiteY5" fmla="*/ 584689 h 1274059"/>
                <a:gd name="connsiteX6" fmla="*/ 2173973 w 2232904"/>
                <a:gd name="connsiteY6" fmla="*/ 942497 h 1274059"/>
                <a:gd name="connsiteX7" fmla="*/ 1869173 w 2232904"/>
                <a:gd name="connsiteY7" fmla="*/ 1207541 h 1274059"/>
                <a:gd name="connsiteX8" fmla="*/ 1458356 w 2232904"/>
                <a:gd name="connsiteY8" fmla="*/ 1128028 h 1274059"/>
                <a:gd name="connsiteX9" fmla="*/ 981277 w 2232904"/>
                <a:gd name="connsiteY9" fmla="*/ 1128028 h 1274059"/>
                <a:gd name="connsiteX10" fmla="*/ 557208 w 2232904"/>
                <a:gd name="connsiteY10" fmla="*/ 1273802 h 1274059"/>
                <a:gd name="connsiteX11" fmla="*/ 106634 w 2232904"/>
                <a:gd name="connsiteY11" fmla="*/ 1154532 h 1274059"/>
                <a:gd name="connsiteX12" fmla="*/ 617 w 2232904"/>
                <a:gd name="connsiteY12" fmla="*/ 849732 h 1274059"/>
                <a:gd name="connsiteX13" fmla="*/ 133138 w 2232904"/>
                <a:gd name="connsiteY13" fmla="*/ 637697 h 1274059"/>
                <a:gd name="connsiteX14" fmla="*/ 398182 w 2232904"/>
                <a:gd name="connsiteY14" fmla="*/ 293141 h 127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2904" h="1274059">
                  <a:moveTo>
                    <a:pt x="398182" y="293141"/>
                  </a:moveTo>
                  <a:cubicBezTo>
                    <a:pt x="497573" y="207002"/>
                    <a:pt x="592547" y="169454"/>
                    <a:pt x="729486" y="120863"/>
                  </a:cubicBezTo>
                  <a:cubicBezTo>
                    <a:pt x="866425" y="72272"/>
                    <a:pt x="1069626" y="10428"/>
                    <a:pt x="1219817" y="1593"/>
                  </a:cubicBezTo>
                  <a:cubicBezTo>
                    <a:pt x="1370008" y="-7242"/>
                    <a:pt x="1509156" y="21471"/>
                    <a:pt x="1630634" y="67854"/>
                  </a:cubicBezTo>
                  <a:cubicBezTo>
                    <a:pt x="1752112" y="114237"/>
                    <a:pt x="1851503" y="193750"/>
                    <a:pt x="1948686" y="279889"/>
                  </a:cubicBezTo>
                  <a:cubicBezTo>
                    <a:pt x="2045869" y="366028"/>
                    <a:pt x="2176182" y="474254"/>
                    <a:pt x="2213730" y="584689"/>
                  </a:cubicBezTo>
                  <a:cubicBezTo>
                    <a:pt x="2251278" y="695124"/>
                    <a:pt x="2231399" y="838688"/>
                    <a:pt x="2173973" y="942497"/>
                  </a:cubicBezTo>
                  <a:cubicBezTo>
                    <a:pt x="2116547" y="1046306"/>
                    <a:pt x="1988443" y="1176619"/>
                    <a:pt x="1869173" y="1207541"/>
                  </a:cubicBezTo>
                  <a:cubicBezTo>
                    <a:pt x="1749904" y="1238463"/>
                    <a:pt x="1606339" y="1141280"/>
                    <a:pt x="1458356" y="1128028"/>
                  </a:cubicBezTo>
                  <a:cubicBezTo>
                    <a:pt x="1310373" y="1114776"/>
                    <a:pt x="1131468" y="1103732"/>
                    <a:pt x="981277" y="1128028"/>
                  </a:cubicBezTo>
                  <a:cubicBezTo>
                    <a:pt x="831086" y="1152324"/>
                    <a:pt x="702982" y="1269385"/>
                    <a:pt x="557208" y="1273802"/>
                  </a:cubicBezTo>
                  <a:cubicBezTo>
                    <a:pt x="411434" y="1278219"/>
                    <a:pt x="199399" y="1225210"/>
                    <a:pt x="106634" y="1154532"/>
                  </a:cubicBezTo>
                  <a:cubicBezTo>
                    <a:pt x="13869" y="1083854"/>
                    <a:pt x="-3800" y="935871"/>
                    <a:pt x="617" y="849732"/>
                  </a:cubicBezTo>
                  <a:cubicBezTo>
                    <a:pt x="5034" y="763593"/>
                    <a:pt x="66877" y="737088"/>
                    <a:pt x="133138" y="637697"/>
                  </a:cubicBezTo>
                  <a:cubicBezTo>
                    <a:pt x="199399" y="538306"/>
                    <a:pt x="298791" y="379280"/>
                    <a:pt x="398182" y="293141"/>
                  </a:cubicBezTo>
                  <a:close/>
                </a:path>
              </a:pathLst>
            </a:cu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AAA843AF-F5CF-94EB-C86A-9889C29C8A11}"/>
                </a:ext>
              </a:extLst>
            </p:cNvPr>
            <p:cNvSpPr/>
            <p:nvPr/>
          </p:nvSpPr>
          <p:spPr>
            <a:xfrm>
              <a:off x="7977759" y="4980942"/>
              <a:ext cx="1908390" cy="1014447"/>
            </a:xfrm>
            <a:custGeom>
              <a:avLst/>
              <a:gdLst>
                <a:gd name="connsiteX0" fmla="*/ 238589 w 1908390"/>
                <a:gd name="connsiteY0" fmla="*/ 531962 h 1014447"/>
                <a:gd name="connsiteX1" fmla="*/ 212084 w 1908390"/>
                <a:gd name="connsiteY1" fmla="*/ 386188 h 1014447"/>
                <a:gd name="connsiteX2" fmla="*/ 291598 w 1908390"/>
                <a:gd name="connsiteY2" fmla="*/ 240415 h 1014447"/>
                <a:gd name="connsiteX3" fmla="*/ 437371 w 1908390"/>
                <a:gd name="connsiteY3" fmla="*/ 319928 h 1014447"/>
                <a:gd name="connsiteX4" fmla="*/ 503632 w 1908390"/>
                <a:gd name="connsiteY4" fmla="*/ 372936 h 1014447"/>
                <a:gd name="connsiteX5" fmla="*/ 543389 w 1908390"/>
                <a:gd name="connsiteY5" fmla="*/ 227162 h 1014447"/>
                <a:gd name="connsiteX6" fmla="*/ 583145 w 1908390"/>
                <a:gd name="connsiteY6" fmla="*/ 68136 h 1014447"/>
                <a:gd name="connsiteX7" fmla="*/ 795180 w 1908390"/>
                <a:gd name="connsiteY7" fmla="*/ 1875 h 1014447"/>
                <a:gd name="connsiteX8" fmla="*/ 927702 w 1908390"/>
                <a:gd name="connsiteY8" fmla="*/ 134397 h 1014447"/>
                <a:gd name="connsiteX9" fmla="*/ 954206 w 1908390"/>
                <a:gd name="connsiteY9" fmla="*/ 253667 h 1014447"/>
                <a:gd name="connsiteX10" fmla="*/ 1086728 w 1908390"/>
                <a:gd name="connsiteY10" fmla="*/ 200658 h 1014447"/>
                <a:gd name="connsiteX11" fmla="*/ 1245754 w 1908390"/>
                <a:gd name="connsiteY11" fmla="*/ 54884 h 1014447"/>
                <a:gd name="connsiteX12" fmla="*/ 1524050 w 1908390"/>
                <a:gd name="connsiteY12" fmla="*/ 121145 h 1014447"/>
                <a:gd name="connsiteX13" fmla="*/ 1484293 w 1908390"/>
                <a:gd name="connsiteY13" fmla="*/ 425945 h 1014447"/>
                <a:gd name="connsiteX14" fmla="*/ 1736084 w 1908390"/>
                <a:gd name="connsiteY14" fmla="*/ 319928 h 1014447"/>
                <a:gd name="connsiteX15" fmla="*/ 1855354 w 1908390"/>
                <a:gd name="connsiteY15" fmla="*/ 505458 h 1014447"/>
                <a:gd name="connsiteX16" fmla="*/ 1709580 w 1908390"/>
                <a:gd name="connsiteY16" fmla="*/ 637980 h 1014447"/>
                <a:gd name="connsiteX17" fmla="*/ 1908363 w 1908390"/>
                <a:gd name="connsiteY17" fmla="*/ 757249 h 1014447"/>
                <a:gd name="connsiteX18" fmla="*/ 1722832 w 1908390"/>
                <a:gd name="connsiteY18" fmla="*/ 969284 h 1014447"/>
                <a:gd name="connsiteX19" fmla="*/ 1563806 w 1908390"/>
                <a:gd name="connsiteY19" fmla="*/ 651232 h 1014447"/>
                <a:gd name="connsiteX20" fmla="*/ 1444537 w 1908390"/>
                <a:gd name="connsiteY20" fmla="*/ 889771 h 1014447"/>
                <a:gd name="connsiteX21" fmla="*/ 1219250 w 1908390"/>
                <a:gd name="connsiteY21" fmla="*/ 850015 h 1014447"/>
                <a:gd name="connsiteX22" fmla="*/ 1126484 w 1908390"/>
                <a:gd name="connsiteY22" fmla="*/ 558467 h 1014447"/>
                <a:gd name="connsiteX23" fmla="*/ 954206 w 1908390"/>
                <a:gd name="connsiteY23" fmla="*/ 783754 h 1014447"/>
                <a:gd name="connsiteX24" fmla="*/ 755424 w 1908390"/>
                <a:gd name="connsiteY24" fmla="*/ 889771 h 1014447"/>
                <a:gd name="connsiteX25" fmla="*/ 583145 w 1908390"/>
                <a:gd name="connsiteY25" fmla="*/ 664484 h 1014447"/>
                <a:gd name="connsiteX26" fmla="*/ 583145 w 1908390"/>
                <a:gd name="connsiteY26" fmla="*/ 956032 h 1014447"/>
                <a:gd name="connsiteX27" fmla="*/ 331354 w 1908390"/>
                <a:gd name="connsiteY27" fmla="*/ 995788 h 1014447"/>
                <a:gd name="connsiteX28" fmla="*/ 384363 w 1908390"/>
                <a:gd name="connsiteY28" fmla="*/ 730745 h 1014447"/>
                <a:gd name="connsiteX29" fmla="*/ 119319 w 1908390"/>
                <a:gd name="connsiteY29" fmla="*/ 876519 h 1014447"/>
                <a:gd name="connsiteX30" fmla="*/ 50 w 1908390"/>
                <a:gd name="connsiteY30" fmla="*/ 611475 h 1014447"/>
                <a:gd name="connsiteX31" fmla="*/ 106067 w 1908390"/>
                <a:gd name="connsiteY31" fmla="*/ 478954 h 1014447"/>
                <a:gd name="connsiteX32" fmla="*/ 238589 w 1908390"/>
                <a:gd name="connsiteY32" fmla="*/ 531962 h 101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8390" h="1014447">
                  <a:moveTo>
                    <a:pt x="238589" y="531962"/>
                  </a:moveTo>
                  <a:cubicBezTo>
                    <a:pt x="256258" y="516501"/>
                    <a:pt x="203249" y="434779"/>
                    <a:pt x="212084" y="386188"/>
                  </a:cubicBezTo>
                  <a:cubicBezTo>
                    <a:pt x="220919" y="337597"/>
                    <a:pt x="254050" y="251458"/>
                    <a:pt x="291598" y="240415"/>
                  </a:cubicBezTo>
                  <a:cubicBezTo>
                    <a:pt x="329146" y="229372"/>
                    <a:pt x="437371" y="319928"/>
                    <a:pt x="437371" y="319928"/>
                  </a:cubicBezTo>
                  <a:cubicBezTo>
                    <a:pt x="472710" y="342015"/>
                    <a:pt x="485962" y="388397"/>
                    <a:pt x="503632" y="372936"/>
                  </a:cubicBezTo>
                  <a:cubicBezTo>
                    <a:pt x="521302" y="357475"/>
                    <a:pt x="530137" y="277962"/>
                    <a:pt x="543389" y="227162"/>
                  </a:cubicBezTo>
                  <a:cubicBezTo>
                    <a:pt x="556641" y="176362"/>
                    <a:pt x="541180" y="105684"/>
                    <a:pt x="583145" y="68136"/>
                  </a:cubicBezTo>
                  <a:cubicBezTo>
                    <a:pt x="625110" y="30588"/>
                    <a:pt x="737754" y="-9168"/>
                    <a:pt x="795180" y="1875"/>
                  </a:cubicBezTo>
                  <a:cubicBezTo>
                    <a:pt x="852606" y="12918"/>
                    <a:pt x="901198" y="92432"/>
                    <a:pt x="927702" y="134397"/>
                  </a:cubicBezTo>
                  <a:cubicBezTo>
                    <a:pt x="954206" y="176362"/>
                    <a:pt x="927702" y="242623"/>
                    <a:pt x="954206" y="253667"/>
                  </a:cubicBezTo>
                  <a:cubicBezTo>
                    <a:pt x="980710" y="264711"/>
                    <a:pt x="1038137" y="233788"/>
                    <a:pt x="1086728" y="200658"/>
                  </a:cubicBezTo>
                  <a:cubicBezTo>
                    <a:pt x="1135319" y="167528"/>
                    <a:pt x="1172867" y="68136"/>
                    <a:pt x="1245754" y="54884"/>
                  </a:cubicBezTo>
                  <a:cubicBezTo>
                    <a:pt x="1318641" y="41632"/>
                    <a:pt x="1484294" y="59302"/>
                    <a:pt x="1524050" y="121145"/>
                  </a:cubicBezTo>
                  <a:cubicBezTo>
                    <a:pt x="1563806" y="182988"/>
                    <a:pt x="1448954" y="392815"/>
                    <a:pt x="1484293" y="425945"/>
                  </a:cubicBezTo>
                  <a:cubicBezTo>
                    <a:pt x="1519632" y="459075"/>
                    <a:pt x="1674241" y="306676"/>
                    <a:pt x="1736084" y="319928"/>
                  </a:cubicBezTo>
                  <a:cubicBezTo>
                    <a:pt x="1797927" y="333180"/>
                    <a:pt x="1859771" y="452449"/>
                    <a:pt x="1855354" y="505458"/>
                  </a:cubicBezTo>
                  <a:cubicBezTo>
                    <a:pt x="1850937" y="558467"/>
                    <a:pt x="1700745" y="596015"/>
                    <a:pt x="1709580" y="637980"/>
                  </a:cubicBezTo>
                  <a:cubicBezTo>
                    <a:pt x="1718415" y="679945"/>
                    <a:pt x="1906154" y="702032"/>
                    <a:pt x="1908363" y="757249"/>
                  </a:cubicBezTo>
                  <a:cubicBezTo>
                    <a:pt x="1910572" y="812466"/>
                    <a:pt x="1780258" y="986953"/>
                    <a:pt x="1722832" y="969284"/>
                  </a:cubicBezTo>
                  <a:cubicBezTo>
                    <a:pt x="1665406" y="951615"/>
                    <a:pt x="1610188" y="664484"/>
                    <a:pt x="1563806" y="651232"/>
                  </a:cubicBezTo>
                  <a:cubicBezTo>
                    <a:pt x="1517424" y="637980"/>
                    <a:pt x="1501963" y="856641"/>
                    <a:pt x="1444537" y="889771"/>
                  </a:cubicBezTo>
                  <a:cubicBezTo>
                    <a:pt x="1387111" y="922901"/>
                    <a:pt x="1272259" y="905232"/>
                    <a:pt x="1219250" y="850015"/>
                  </a:cubicBezTo>
                  <a:cubicBezTo>
                    <a:pt x="1166241" y="794798"/>
                    <a:pt x="1170658" y="569510"/>
                    <a:pt x="1126484" y="558467"/>
                  </a:cubicBezTo>
                  <a:cubicBezTo>
                    <a:pt x="1082310" y="547424"/>
                    <a:pt x="1016049" y="728537"/>
                    <a:pt x="954206" y="783754"/>
                  </a:cubicBezTo>
                  <a:cubicBezTo>
                    <a:pt x="892363" y="838971"/>
                    <a:pt x="817267" y="909649"/>
                    <a:pt x="755424" y="889771"/>
                  </a:cubicBezTo>
                  <a:cubicBezTo>
                    <a:pt x="693581" y="869893"/>
                    <a:pt x="611858" y="653441"/>
                    <a:pt x="583145" y="664484"/>
                  </a:cubicBezTo>
                  <a:cubicBezTo>
                    <a:pt x="554432" y="675527"/>
                    <a:pt x="625110" y="900815"/>
                    <a:pt x="583145" y="956032"/>
                  </a:cubicBezTo>
                  <a:cubicBezTo>
                    <a:pt x="541180" y="1011249"/>
                    <a:pt x="364484" y="1033336"/>
                    <a:pt x="331354" y="995788"/>
                  </a:cubicBezTo>
                  <a:cubicBezTo>
                    <a:pt x="298224" y="958240"/>
                    <a:pt x="419702" y="750623"/>
                    <a:pt x="384363" y="730745"/>
                  </a:cubicBezTo>
                  <a:cubicBezTo>
                    <a:pt x="349024" y="710867"/>
                    <a:pt x="183371" y="896397"/>
                    <a:pt x="119319" y="876519"/>
                  </a:cubicBezTo>
                  <a:cubicBezTo>
                    <a:pt x="55267" y="856641"/>
                    <a:pt x="2259" y="677736"/>
                    <a:pt x="50" y="611475"/>
                  </a:cubicBezTo>
                  <a:cubicBezTo>
                    <a:pt x="-2159" y="545214"/>
                    <a:pt x="68519" y="485580"/>
                    <a:pt x="106067" y="478954"/>
                  </a:cubicBezTo>
                  <a:cubicBezTo>
                    <a:pt x="143615" y="472328"/>
                    <a:pt x="220920" y="547423"/>
                    <a:pt x="238589" y="531962"/>
                  </a:cubicBez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8C28E1C9-480D-B15E-3F6D-1FC606BE997F}"/>
              </a:ext>
            </a:extLst>
          </p:cNvPr>
          <p:cNvGrpSpPr/>
          <p:nvPr/>
        </p:nvGrpSpPr>
        <p:grpSpPr>
          <a:xfrm rot="21000000">
            <a:off x="1226099" y="4626692"/>
            <a:ext cx="1541578" cy="902741"/>
            <a:chOff x="7738653" y="4875207"/>
            <a:chExt cx="2232904" cy="1274059"/>
          </a:xfrm>
        </p:grpSpPr>
        <p:sp>
          <p:nvSpPr>
            <p:cNvPr id="11" name="Freeform 10">
              <a:extLst>
                <a:ext uri="{FF2B5EF4-FFF2-40B4-BE49-F238E27FC236}">
                  <a16:creationId xmlns:a16="http://schemas.microsoft.com/office/drawing/2014/main" id="{88CB8440-D34B-024F-9FB5-93E01954AE47}"/>
                </a:ext>
              </a:extLst>
            </p:cNvPr>
            <p:cNvSpPr/>
            <p:nvPr/>
          </p:nvSpPr>
          <p:spPr>
            <a:xfrm>
              <a:off x="7738653" y="4875207"/>
              <a:ext cx="2232904" cy="1274059"/>
            </a:xfrm>
            <a:custGeom>
              <a:avLst/>
              <a:gdLst>
                <a:gd name="connsiteX0" fmla="*/ 398182 w 2232904"/>
                <a:gd name="connsiteY0" fmla="*/ 293141 h 1274059"/>
                <a:gd name="connsiteX1" fmla="*/ 729486 w 2232904"/>
                <a:gd name="connsiteY1" fmla="*/ 120863 h 1274059"/>
                <a:gd name="connsiteX2" fmla="*/ 1219817 w 2232904"/>
                <a:gd name="connsiteY2" fmla="*/ 1593 h 1274059"/>
                <a:gd name="connsiteX3" fmla="*/ 1630634 w 2232904"/>
                <a:gd name="connsiteY3" fmla="*/ 67854 h 1274059"/>
                <a:gd name="connsiteX4" fmla="*/ 1948686 w 2232904"/>
                <a:gd name="connsiteY4" fmla="*/ 279889 h 1274059"/>
                <a:gd name="connsiteX5" fmla="*/ 2213730 w 2232904"/>
                <a:gd name="connsiteY5" fmla="*/ 584689 h 1274059"/>
                <a:gd name="connsiteX6" fmla="*/ 2173973 w 2232904"/>
                <a:gd name="connsiteY6" fmla="*/ 942497 h 1274059"/>
                <a:gd name="connsiteX7" fmla="*/ 1869173 w 2232904"/>
                <a:gd name="connsiteY7" fmla="*/ 1207541 h 1274059"/>
                <a:gd name="connsiteX8" fmla="*/ 1458356 w 2232904"/>
                <a:gd name="connsiteY8" fmla="*/ 1128028 h 1274059"/>
                <a:gd name="connsiteX9" fmla="*/ 981277 w 2232904"/>
                <a:gd name="connsiteY9" fmla="*/ 1128028 h 1274059"/>
                <a:gd name="connsiteX10" fmla="*/ 557208 w 2232904"/>
                <a:gd name="connsiteY10" fmla="*/ 1273802 h 1274059"/>
                <a:gd name="connsiteX11" fmla="*/ 106634 w 2232904"/>
                <a:gd name="connsiteY11" fmla="*/ 1154532 h 1274059"/>
                <a:gd name="connsiteX12" fmla="*/ 617 w 2232904"/>
                <a:gd name="connsiteY12" fmla="*/ 849732 h 1274059"/>
                <a:gd name="connsiteX13" fmla="*/ 133138 w 2232904"/>
                <a:gd name="connsiteY13" fmla="*/ 637697 h 1274059"/>
                <a:gd name="connsiteX14" fmla="*/ 398182 w 2232904"/>
                <a:gd name="connsiteY14" fmla="*/ 293141 h 127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2904" h="1274059">
                  <a:moveTo>
                    <a:pt x="398182" y="293141"/>
                  </a:moveTo>
                  <a:cubicBezTo>
                    <a:pt x="497573" y="207002"/>
                    <a:pt x="592547" y="169454"/>
                    <a:pt x="729486" y="120863"/>
                  </a:cubicBezTo>
                  <a:cubicBezTo>
                    <a:pt x="866425" y="72272"/>
                    <a:pt x="1069626" y="10428"/>
                    <a:pt x="1219817" y="1593"/>
                  </a:cubicBezTo>
                  <a:cubicBezTo>
                    <a:pt x="1370008" y="-7242"/>
                    <a:pt x="1509156" y="21471"/>
                    <a:pt x="1630634" y="67854"/>
                  </a:cubicBezTo>
                  <a:cubicBezTo>
                    <a:pt x="1752112" y="114237"/>
                    <a:pt x="1851503" y="193750"/>
                    <a:pt x="1948686" y="279889"/>
                  </a:cubicBezTo>
                  <a:cubicBezTo>
                    <a:pt x="2045869" y="366028"/>
                    <a:pt x="2176182" y="474254"/>
                    <a:pt x="2213730" y="584689"/>
                  </a:cubicBezTo>
                  <a:cubicBezTo>
                    <a:pt x="2251278" y="695124"/>
                    <a:pt x="2231399" y="838688"/>
                    <a:pt x="2173973" y="942497"/>
                  </a:cubicBezTo>
                  <a:cubicBezTo>
                    <a:pt x="2116547" y="1046306"/>
                    <a:pt x="1988443" y="1176619"/>
                    <a:pt x="1869173" y="1207541"/>
                  </a:cubicBezTo>
                  <a:cubicBezTo>
                    <a:pt x="1749904" y="1238463"/>
                    <a:pt x="1606339" y="1141280"/>
                    <a:pt x="1458356" y="1128028"/>
                  </a:cubicBezTo>
                  <a:cubicBezTo>
                    <a:pt x="1310373" y="1114776"/>
                    <a:pt x="1131468" y="1103732"/>
                    <a:pt x="981277" y="1128028"/>
                  </a:cubicBezTo>
                  <a:cubicBezTo>
                    <a:pt x="831086" y="1152324"/>
                    <a:pt x="702982" y="1269385"/>
                    <a:pt x="557208" y="1273802"/>
                  </a:cubicBezTo>
                  <a:cubicBezTo>
                    <a:pt x="411434" y="1278219"/>
                    <a:pt x="199399" y="1225210"/>
                    <a:pt x="106634" y="1154532"/>
                  </a:cubicBezTo>
                  <a:cubicBezTo>
                    <a:pt x="13869" y="1083854"/>
                    <a:pt x="-3800" y="935871"/>
                    <a:pt x="617" y="849732"/>
                  </a:cubicBezTo>
                  <a:cubicBezTo>
                    <a:pt x="5034" y="763593"/>
                    <a:pt x="66877" y="737088"/>
                    <a:pt x="133138" y="637697"/>
                  </a:cubicBezTo>
                  <a:cubicBezTo>
                    <a:pt x="199399" y="538306"/>
                    <a:pt x="298791" y="379280"/>
                    <a:pt x="398182" y="293141"/>
                  </a:cubicBezTo>
                  <a:close/>
                </a:path>
              </a:pathLst>
            </a:cu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F58F631-F998-708C-661F-CBF6ED321B8F}"/>
                </a:ext>
              </a:extLst>
            </p:cNvPr>
            <p:cNvSpPr/>
            <p:nvPr/>
          </p:nvSpPr>
          <p:spPr>
            <a:xfrm>
              <a:off x="7977759" y="4980942"/>
              <a:ext cx="1908390" cy="1014447"/>
            </a:xfrm>
            <a:custGeom>
              <a:avLst/>
              <a:gdLst>
                <a:gd name="connsiteX0" fmla="*/ 238589 w 1908390"/>
                <a:gd name="connsiteY0" fmla="*/ 531962 h 1014447"/>
                <a:gd name="connsiteX1" fmla="*/ 212084 w 1908390"/>
                <a:gd name="connsiteY1" fmla="*/ 386188 h 1014447"/>
                <a:gd name="connsiteX2" fmla="*/ 291598 w 1908390"/>
                <a:gd name="connsiteY2" fmla="*/ 240415 h 1014447"/>
                <a:gd name="connsiteX3" fmla="*/ 437371 w 1908390"/>
                <a:gd name="connsiteY3" fmla="*/ 319928 h 1014447"/>
                <a:gd name="connsiteX4" fmla="*/ 503632 w 1908390"/>
                <a:gd name="connsiteY4" fmla="*/ 372936 h 1014447"/>
                <a:gd name="connsiteX5" fmla="*/ 543389 w 1908390"/>
                <a:gd name="connsiteY5" fmla="*/ 227162 h 1014447"/>
                <a:gd name="connsiteX6" fmla="*/ 583145 w 1908390"/>
                <a:gd name="connsiteY6" fmla="*/ 68136 h 1014447"/>
                <a:gd name="connsiteX7" fmla="*/ 795180 w 1908390"/>
                <a:gd name="connsiteY7" fmla="*/ 1875 h 1014447"/>
                <a:gd name="connsiteX8" fmla="*/ 927702 w 1908390"/>
                <a:gd name="connsiteY8" fmla="*/ 134397 h 1014447"/>
                <a:gd name="connsiteX9" fmla="*/ 954206 w 1908390"/>
                <a:gd name="connsiteY9" fmla="*/ 253667 h 1014447"/>
                <a:gd name="connsiteX10" fmla="*/ 1086728 w 1908390"/>
                <a:gd name="connsiteY10" fmla="*/ 200658 h 1014447"/>
                <a:gd name="connsiteX11" fmla="*/ 1245754 w 1908390"/>
                <a:gd name="connsiteY11" fmla="*/ 54884 h 1014447"/>
                <a:gd name="connsiteX12" fmla="*/ 1524050 w 1908390"/>
                <a:gd name="connsiteY12" fmla="*/ 121145 h 1014447"/>
                <a:gd name="connsiteX13" fmla="*/ 1484293 w 1908390"/>
                <a:gd name="connsiteY13" fmla="*/ 425945 h 1014447"/>
                <a:gd name="connsiteX14" fmla="*/ 1736084 w 1908390"/>
                <a:gd name="connsiteY14" fmla="*/ 319928 h 1014447"/>
                <a:gd name="connsiteX15" fmla="*/ 1855354 w 1908390"/>
                <a:gd name="connsiteY15" fmla="*/ 505458 h 1014447"/>
                <a:gd name="connsiteX16" fmla="*/ 1709580 w 1908390"/>
                <a:gd name="connsiteY16" fmla="*/ 637980 h 1014447"/>
                <a:gd name="connsiteX17" fmla="*/ 1908363 w 1908390"/>
                <a:gd name="connsiteY17" fmla="*/ 757249 h 1014447"/>
                <a:gd name="connsiteX18" fmla="*/ 1722832 w 1908390"/>
                <a:gd name="connsiteY18" fmla="*/ 969284 h 1014447"/>
                <a:gd name="connsiteX19" fmla="*/ 1563806 w 1908390"/>
                <a:gd name="connsiteY19" fmla="*/ 651232 h 1014447"/>
                <a:gd name="connsiteX20" fmla="*/ 1444537 w 1908390"/>
                <a:gd name="connsiteY20" fmla="*/ 889771 h 1014447"/>
                <a:gd name="connsiteX21" fmla="*/ 1219250 w 1908390"/>
                <a:gd name="connsiteY21" fmla="*/ 850015 h 1014447"/>
                <a:gd name="connsiteX22" fmla="*/ 1126484 w 1908390"/>
                <a:gd name="connsiteY22" fmla="*/ 558467 h 1014447"/>
                <a:gd name="connsiteX23" fmla="*/ 954206 w 1908390"/>
                <a:gd name="connsiteY23" fmla="*/ 783754 h 1014447"/>
                <a:gd name="connsiteX24" fmla="*/ 755424 w 1908390"/>
                <a:gd name="connsiteY24" fmla="*/ 889771 h 1014447"/>
                <a:gd name="connsiteX25" fmla="*/ 583145 w 1908390"/>
                <a:gd name="connsiteY25" fmla="*/ 664484 h 1014447"/>
                <a:gd name="connsiteX26" fmla="*/ 583145 w 1908390"/>
                <a:gd name="connsiteY26" fmla="*/ 956032 h 1014447"/>
                <a:gd name="connsiteX27" fmla="*/ 331354 w 1908390"/>
                <a:gd name="connsiteY27" fmla="*/ 995788 h 1014447"/>
                <a:gd name="connsiteX28" fmla="*/ 384363 w 1908390"/>
                <a:gd name="connsiteY28" fmla="*/ 730745 h 1014447"/>
                <a:gd name="connsiteX29" fmla="*/ 119319 w 1908390"/>
                <a:gd name="connsiteY29" fmla="*/ 876519 h 1014447"/>
                <a:gd name="connsiteX30" fmla="*/ 50 w 1908390"/>
                <a:gd name="connsiteY30" fmla="*/ 611475 h 1014447"/>
                <a:gd name="connsiteX31" fmla="*/ 106067 w 1908390"/>
                <a:gd name="connsiteY31" fmla="*/ 478954 h 1014447"/>
                <a:gd name="connsiteX32" fmla="*/ 238589 w 1908390"/>
                <a:gd name="connsiteY32" fmla="*/ 531962 h 101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8390" h="1014447">
                  <a:moveTo>
                    <a:pt x="238589" y="531962"/>
                  </a:moveTo>
                  <a:cubicBezTo>
                    <a:pt x="256258" y="516501"/>
                    <a:pt x="203249" y="434779"/>
                    <a:pt x="212084" y="386188"/>
                  </a:cubicBezTo>
                  <a:cubicBezTo>
                    <a:pt x="220919" y="337597"/>
                    <a:pt x="254050" y="251458"/>
                    <a:pt x="291598" y="240415"/>
                  </a:cubicBezTo>
                  <a:cubicBezTo>
                    <a:pt x="329146" y="229372"/>
                    <a:pt x="437371" y="319928"/>
                    <a:pt x="437371" y="319928"/>
                  </a:cubicBezTo>
                  <a:cubicBezTo>
                    <a:pt x="472710" y="342015"/>
                    <a:pt x="485962" y="388397"/>
                    <a:pt x="503632" y="372936"/>
                  </a:cubicBezTo>
                  <a:cubicBezTo>
                    <a:pt x="521302" y="357475"/>
                    <a:pt x="530137" y="277962"/>
                    <a:pt x="543389" y="227162"/>
                  </a:cubicBezTo>
                  <a:cubicBezTo>
                    <a:pt x="556641" y="176362"/>
                    <a:pt x="541180" y="105684"/>
                    <a:pt x="583145" y="68136"/>
                  </a:cubicBezTo>
                  <a:cubicBezTo>
                    <a:pt x="625110" y="30588"/>
                    <a:pt x="737754" y="-9168"/>
                    <a:pt x="795180" y="1875"/>
                  </a:cubicBezTo>
                  <a:cubicBezTo>
                    <a:pt x="852606" y="12918"/>
                    <a:pt x="901198" y="92432"/>
                    <a:pt x="927702" y="134397"/>
                  </a:cubicBezTo>
                  <a:cubicBezTo>
                    <a:pt x="954206" y="176362"/>
                    <a:pt x="927702" y="242623"/>
                    <a:pt x="954206" y="253667"/>
                  </a:cubicBezTo>
                  <a:cubicBezTo>
                    <a:pt x="980710" y="264711"/>
                    <a:pt x="1038137" y="233788"/>
                    <a:pt x="1086728" y="200658"/>
                  </a:cubicBezTo>
                  <a:cubicBezTo>
                    <a:pt x="1135319" y="167528"/>
                    <a:pt x="1172867" y="68136"/>
                    <a:pt x="1245754" y="54884"/>
                  </a:cubicBezTo>
                  <a:cubicBezTo>
                    <a:pt x="1318641" y="41632"/>
                    <a:pt x="1484294" y="59302"/>
                    <a:pt x="1524050" y="121145"/>
                  </a:cubicBezTo>
                  <a:cubicBezTo>
                    <a:pt x="1563806" y="182988"/>
                    <a:pt x="1448954" y="392815"/>
                    <a:pt x="1484293" y="425945"/>
                  </a:cubicBezTo>
                  <a:cubicBezTo>
                    <a:pt x="1519632" y="459075"/>
                    <a:pt x="1674241" y="306676"/>
                    <a:pt x="1736084" y="319928"/>
                  </a:cubicBezTo>
                  <a:cubicBezTo>
                    <a:pt x="1797927" y="333180"/>
                    <a:pt x="1859771" y="452449"/>
                    <a:pt x="1855354" y="505458"/>
                  </a:cubicBezTo>
                  <a:cubicBezTo>
                    <a:pt x="1850937" y="558467"/>
                    <a:pt x="1700745" y="596015"/>
                    <a:pt x="1709580" y="637980"/>
                  </a:cubicBezTo>
                  <a:cubicBezTo>
                    <a:pt x="1718415" y="679945"/>
                    <a:pt x="1906154" y="702032"/>
                    <a:pt x="1908363" y="757249"/>
                  </a:cubicBezTo>
                  <a:cubicBezTo>
                    <a:pt x="1910572" y="812466"/>
                    <a:pt x="1780258" y="986953"/>
                    <a:pt x="1722832" y="969284"/>
                  </a:cubicBezTo>
                  <a:cubicBezTo>
                    <a:pt x="1665406" y="951615"/>
                    <a:pt x="1610188" y="664484"/>
                    <a:pt x="1563806" y="651232"/>
                  </a:cubicBezTo>
                  <a:cubicBezTo>
                    <a:pt x="1517424" y="637980"/>
                    <a:pt x="1501963" y="856641"/>
                    <a:pt x="1444537" y="889771"/>
                  </a:cubicBezTo>
                  <a:cubicBezTo>
                    <a:pt x="1387111" y="922901"/>
                    <a:pt x="1272259" y="905232"/>
                    <a:pt x="1219250" y="850015"/>
                  </a:cubicBezTo>
                  <a:cubicBezTo>
                    <a:pt x="1166241" y="794798"/>
                    <a:pt x="1170658" y="569510"/>
                    <a:pt x="1126484" y="558467"/>
                  </a:cubicBezTo>
                  <a:cubicBezTo>
                    <a:pt x="1082310" y="547424"/>
                    <a:pt x="1016049" y="728537"/>
                    <a:pt x="954206" y="783754"/>
                  </a:cubicBezTo>
                  <a:cubicBezTo>
                    <a:pt x="892363" y="838971"/>
                    <a:pt x="817267" y="909649"/>
                    <a:pt x="755424" y="889771"/>
                  </a:cubicBezTo>
                  <a:cubicBezTo>
                    <a:pt x="693581" y="869893"/>
                    <a:pt x="611858" y="653441"/>
                    <a:pt x="583145" y="664484"/>
                  </a:cubicBezTo>
                  <a:cubicBezTo>
                    <a:pt x="554432" y="675527"/>
                    <a:pt x="625110" y="900815"/>
                    <a:pt x="583145" y="956032"/>
                  </a:cubicBezTo>
                  <a:cubicBezTo>
                    <a:pt x="541180" y="1011249"/>
                    <a:pt x="364484" y="1033336"/>
                    <a:pt x="331354" y="995788"/>
                  </a:cubicBezTo>
                  <a:cubicBezTo>
                    <a:pt x="298224" y="958240"/>
                    <a:pt x="419702" y="750623"/>
                    <a:pt x="384363" y="730745"/>
                  </a:cubicBezTo>
                  <a:cubicBezTo>
                    <a:pt x="349024" y="710867"/>
                    <a:pt x="183371" y="896397"/>
                    <a:pt x="119319" y="876519"/>
                  </a:cubicBezTo>
                  <a:cubicBezTo>
                    <a:pt x="55267" y="856641"/>
                    <a:pt x="2259" y="677736"/>
                    <a:pt x="50" y="611475"/>
                  </a:cubicBezTo>
                  <a:cubicBezTo>
                    <a:pt x="-2159" y="545214"/>
                    <a:pt x="68519" y="485580"/>
                    <a:pt x="106067" y="478954"/>
                  </a:cubicBezTo>
                  <a:cubicBezTo>
                    <a:pt x="143615" y="472328"/>
                    <a:pt x="220920" y="547423"/>
                    <a:pt x="238589" y="531962"/>
                  </a:cubicBez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B8AB4B36-3450-0625-8473-F4B5C725A904}"/>
              </a:ext>
            </a:extLst>
          </p:cNvPr>
          <p:cNvGrpSpPr/>
          <p:nvPr/>
        </p:nvGrpSpPr>
        <p:grpSpPr>
          <a:xfrm>
            <a:off x="9673709" y="4594836"/>
            <a:ext cx="1973745" cy="902741"/>
            <a:chOff x="7738653" y="4875207"/>
            <a:chExt cx="2232904" cy="1274059"/>
          </a:xfrm>
        </p:grpSpPr>
        <p:sp>
          <p:nvSpPr>
            <p:cNvPr id="14" name="Freeform 13">
              <a:extLst>
                <a:ext uri="{FF2B5EF4-FFF2-40B4-BE49-F238E27FC236}">
                  <a16:creationId xmlns:a16="http://schemas.microsoft.com/office/drawing/2014/main" id="{21F88288-D17F-054B-AE22-73F4E530AE01}"/>
                </a:ext>
              </a:extLst>
            </p:cNvPr>
            <p:cNvSpPr/>
            <p:nvPr/>
          </p:nvSpPr>
          <p:spPr>
            <a:xfrm>
              <a:off x="7738653" y="4875207"/>
              <a:ext cx="2232904" cy="1274059"/>
            </a:xfrm>
            <a:custGeom>
              <a:avLst/>
              <a:gdLst>
                <a:gd name="connsiteX0" fmla="*/ 398182 w 2232904"/>
                <a:gd name="connsiteY0" fmla="*/ 293141 h 1274059"/>
                <a:gd name="connsiteX1" fmla="*/ 729486 w 2232904"/>
                <a:gd name="connsiteY1" fmla="*/ 120863 h 1274059"/>
                <a:gd name="connsiteX2" fmla="*/ 1219817 w 2232904"/>
                <a:gd name="connsiteY2" fmla="*/ 1593 h 1274059"/>
                <a:gd name="connsiteX3" fmla="*/ 1630634 w 2232904"/>
                <a:gd name="connsiteY3" fmla="*/ 67854 h 1274059"/>
                <a:gd name="connsiteX4" fmla="*/ 1948686 w 2232904"/>
                <a:gd name="connsiteY4" fmla="*/ 279889 h 1274059"/>
                <a:gd name="connsiteX5" fmla="*/ 2213730 w 2232904"/>
                <a:gd name="connsiteY5" fmla="*/ 584689 h 1274059"/>
                <a:gd name="connsiteX6" fmla="*/ 2173973 w 2232904"/>
                <a:gd name="connsiteY6" fmla="*/ 942497 h 1274059"/>
                <a:gd name="connsiteX7" fmla="*/ 1869173 w 2232904"/>
                <a:gd name="connsiteY7" fmla="*/ 1207541 h 1274059"/>
                <a:gd name="connsiteX8" fmla="*/ 1458356 w 2232904"/>
                <a:gd name="connsiteY8" fmla="*/ 1128028 h 1274059"/>
                <a:gd name="connsiteX9" fmla="*/ 981277 w 2232904"/>
                <a:gd name="connsiteY9" fmla="*/ 1128028 h 1274059"/>
                <a:gd name="connsiteX10" fmla="*/ 557208 w 2232904"/>
                <a:gd name="connsiteY10" fmla="*/ 1273802 h 1274059"/>
                <a:gd name="connsiteX11" fmla="*/ 106634 w 2232904"/>
                <a:gd name="connsiteY11" fmla="*/ 1154532 h 1274059"/>
                <a:gd name="connsiteX12" fmla="*/ 617 w 2232904"/>
                <a:gd name="connsiteY12" fmla="*/ 849732 h 1274059"/>
                <a:gd name="connsiteX13" fmla="*/ 133138 w 2232904"/>
                <a:gd name="connsiteY13" fmla="*/ 637697 h 1274059"/>
                <a:gd name="connsiteX14" fmla="*/ 398182 w 2232904"/>
                <a:gd name="connsiteY14" fmla="*/ 293141 h 127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2904" h="1274059">
                  <a:moveTo>
                    <a:pt x="398182" y="293141"/>
                  </a:moveTo>
                  <a:cubicBezTo>
                    <a:pt x="497573" y="207002"/>
                    <a:pt x="592547" y="169454"/>
                    <a:pt x="729486" y="120863"/>
                  </a:cubicBezTo>
                  <a:cubicBezTo>
                    <a:pt x="866425" y="72272"/>
                    <a:pt x="1069626" y="10428"/>
                    <a:pt x="1219817" y="1593"/>
                  </a:cubicBezTo>
                  <a:cubicBezTo>
                    <a:pt x="1370008" y="-7242"/>
                    <a:pt x="1509156" y="21471"/>
                    <a:pt x="1630634" y="67854"/>
                  </a:cubicBezTo>
                  <a:cubicBezTo>
                    <a:pt x="1752112" y="114237"/>
                    <a:pt x="1851503" y="193750"/>
                    <a:pt x="1948686" y="279889"/>
                  </a:cubicBezTo>
                  <a:cubicBezTo>
                    <a:pt x="2045869" y="366028"/>
                    <a:pt x="2176182" y="474254"/>
                    <a:pt x="2213730" y="584689"/>
                  </a:cubicBezTo>
                  <a:cubicBezTo>
                    <a:pt x="2251278" y="695124"/>
                    <a:pt x="2231399" y="838688"/>
                    <a:pt x="2173973" y="942497"/>
                  </a:cubicBezTo>
                  <a:cubicBezTo>
                    <a:pt x="2116547" y="1046306"/>
                    <a:pt x="1988443" y="1176619"/>
                    <a:pt x="1869173" y="1207541"/>
                  </a:cubicBezTo>
                  <a:cubicBezTo>
                    <a:pt x="1749904" y="1238463"/>
                    <a:pt x="1606339" y="1141280"/>
                    <a:pt x="1458356" y="1128028"/>
                  </a:cubicBezTo>
                  <a:cubicBezTo>
                    <a:pt x="1310373" y="1114776"/>
                    <a:pt x="1131468" y="1103732"/>
                    <a:pt x="981277" y="1128028"/>
                  </a:cubicBezTo>
                  <a:cubicBezTo>
                    <a:pt x="831086" y="1152324"/>
                    <a:pt x="702982" y="1269385"/>
                    <a:pt x="557208" y="1273802"/>
                  </a:cubicBezTo>
                  <a:cubicBezTo>
                    <a:pt x="411434" y="1278219"/>
                    <a:pt x="199399" y="1225210"/>
                    <a:pt x="106634" y="1154532"/>
                  </a:cubicBezTo>
                  <a:cubicBezTo>
                    <a:pt x="13869" y="1083854"/>
                    <a:pt x="-3800" y="935871"/>
                    <a:pt x="617" y="849732"/>
                  </a:cubicBezTo>
                  <a:cubicBezTo>
                    <a:pt x="5034" y="763593"/>
                    <a:pt x="66877" y="737088"/>
                    <a:pt x="133138" y="637697"/>
                  </a:cubicBezTo>
                  <a:cubicBezTo>
                    <a:pt x="199399" y="538306"/>
                    <a:pt x="298791" y="379280"/>
                    <a:pt x="398182" y="293141"/>
                  </a:cubicBezTo>
                  <a:close/>
                </a:path>
              </a:pathLst>
            </a:cu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20484047-8808-9D47-C695-9B115BA8E1DD}"/>
                </a:ext>
              </a:extLst>
            </p:cNvPr>
            <p:cNvSpPr/>
            <p:nvPr/>
          </p:nvSpPr>
          <p:spPr>
            <a:xfrm>
              <a:off x="7977759" y="4980942"/>
              <a:ext cx="1908390" cy="1014447"/>
            </a:xfrm>
            <a:custGeom>
              <a:avLst/>
              <a:gdLst>
                <a:gd name="connsiteX0" fmla="*/ 238589 w 1908390"/>
                <a:gd name="connsiteY0" fmla="*/ 531962 h 1014447"/>
                <a:gd name="connsiteX1" fmla="*/ 212084 w 1908390"/>
                <a:gd name="connsiteY1" fmla="*/ 386188 h 1014447"/>
                <a:gd name="connsiteX2" fmla="*/ 291598 w 1908390"/>
                <a:gd name="connsiteY2" fmla="*/ 240415 h 1014447"/>
                <a:gd name="connsiteX3" fmla="*/ 437371 w 1908390"/>
                <a:gd name="connsiteY3" fmla="*/ 319928 h 1014447"/>
                <a:gd name="connsiteX4" fmla="*/ 503632 w 1908390"/>
                <a:gd name="connsiteY4" fmla="*/ 372936 h 1014447"/>
                <a:gd name="connsiteX5" fmla="*/ 543389 w 1908390"/>
                <a:gd name="connsiteY5" fmla="*/ 227162 h 1014447"/>
                <a:gd name="connsiteX6" fmla="*/ 583145 w 1908390"/>
                <a:gd name="connsiteY6" fmla="*/ 68136 h 1014447"/>
                <a:gd name="connsiteX7" fmla="*/ 795180 w 1908390"/>
                <a:gd name="connsiteY7" fmla="*/ 1875 h 1014447"/>
                <a:gd name="connsiteX8" fmla="*/ 927702 w 1908390"/>
                <a:gd name="connsiteY8" fmla="*/ 134397 h 1014447"/>
                <a:gd name="connsiteX9" fmla="*/ 954206 w 1908390"/>
                <a:gd name="connsiteY9" fmla="*/ 253667 h 1014447"/>
                <a:gd name="connsiteX10" fmla="*/ 1086728 w 1908390"/>
                <a:gd name="connsiteY10" fmla="*/ 200658 h 1014447"/>
                <a:gd name="connsiteX11" fmla="*/ 1245754 w 1908390"/>
                <a:gd name="connsiteY11" fmla="*/ 54884 h 1014447"/>
                <a:gd name="connsiteX12" fmla="*/ 1524050 w 1908390"/>
                <a:gd name="connsiteY12" fmla="*/ 121145 h 1014447"/>
                <a:gd name="connsiteX13" fmla="*/ 1484293 w 1908390"/>
                <a:gd name="connsiteY13" fmla="*/ 425945 h 1014447"/>
                <a:gd name="connsiteX14" fmla="*/ 1736084 w 1908390"/>
                <a:gd name="connsiteY14" fmla="*/ 319928 h 1014447"/>
                <a:gd name="connsiteX15" fmla="*/ 1855354 w 1908390"/>
                <a:gd name="connsiteY15" fmla="*/ 505458 h 1014447"/>
                <a:gd name="connsiteX16" fmla="*/ 1709580 w 1908390"/>
                <a:gd name="connsiteY16" fmla="*/ 637980 h 1014447"/>
                <a:gd name="connsiteX17" fmla="*/ 1908363 w 1908390"/>
                <a:gd name="connsiteY17" fmla="*/ 757249 h 1014447"/>
                <a:gd name="connsiteX18" fmla="*/ 1722832 w 1908390"/>
                <a:gd name="connsiteY18" fmla="*/ 969284 h 1014447"/>
                <a:gd name="connsiteX19" fmla="*/ 1563806 w 1908390"/>
                <a:gd name="connsiteY19" fmla="*/ 651232 h 1014447"/>
                <a:gd name="connsiteX20" fmla="*/ 1444537 w 1908390"/>
                <a:gd name="connsiteY20" fmla="*/ 889771 h 1014447"/>
                <a:gd name="connsiteX21" fmla="*/ 1219250 w 1908390"/>
                <a:gd name="connsiteY21" fmla="*/ 850015 h 1014447"/>
                <a:gd name="connsiteX22" fmla="*/ 1126484 w 1908390"/>
                <a:gd name="connsiteY22" fmla="*/ 558467 h 1014447"/>
                <a:gd name="connsiteX23" fmla="*/ 954206 w 1908390"/>
                <a:gd name="connsiteY23" fmla="*/ 783754 h 1014447"/>
                <a:gd name="connsiteX24" fmla="*/ 755424 w 1908390"/>
                <a:gd name="connsiteY24" fmla="*/ 889771 h 1014447"/>
                <a:gd name="connsiteX25" fmla="*/ 583145 w 1908390"/>
                <a:gd name="connsiteY25" fmla="*/ 664484 h 1014447"/>
                <a:gd name="connsiteX26" fmla="*/ 583145 w 1908390"/>
                <a:gd name="connsiteY26" fmla="*/ 956032 h 1014447"/>
                <a:gd name="connsiteX27" fmla="*/ 331354 w 1908390"/>
                <a:gd name="connsiteY27" fmla="*/ 995788 h 1014447"/>
                <a:gd name="connsiteX28" fmla="*/ 384363 w 1908390"/>
                <a:gd name="connsiteY28" fmla="*/ 730745 h 1014447"/>
                <a:gd name="connsiteX29" fmla="*/ 119319 w 1908390"/>
                <a:gd name="connsiteY29" fmla="*/ 876519 h 1014447"/>
                <a:gd name="connsiteX30" fmla="*/ 50 w 1908390"/>
                <a:gd name="connsiteY30" fmla="*/ 611475 h 1014447"/>
                <a:gd name="connsiteX31" fmla="*/ 106067 w 1908390"/>
                <a:gd name="connsiteY31" fmla="*/ 478954 h 1014447"/>
                <a:gd name="connsiteX32" fmla="*/ 238589 w 1908390"/>
                <a:gd name="connsiteY32" fmla="*/ 531962 h 101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8390" h="1014447">
                  <a:moveTo>
                    <a:pt x="238589" y="531962"/>
                  </a:moveTo>
                  <a:cubicBezTo>
                    <a:pt x="256258" y="516501"/>
                    <a:pt x="203249" y="434779"/>
                    <a:pt x="212084" y="386188"/>
                  </a:cubicBezTo>
                  <a:cubicBezTo>
                    <a:pt x="220919" y="337597"/>
                    <a:pt x="254050" y="251458"/>
                    <a:pt x="291598" y="240415"/>
                  </a:cubicBezTo>
                  <a:cubicBezTo>
                    <a:pt x="329146" y="229372"/>
                    <a:pt x="437371" y="319928"/>
                    <a:pt x="437371" y="319928"/>
                  </a:cubicBezTo>
                  <a:cubicBezTo>
                    <a:pt x="472710" y="342015"/>
                    <a:pt x="485962" y="388397"/>
                    <a:pt x="503632" y="372936"/>
                  </a:cubicBezTo>
                  <a:cubicBezTo>
                    <a:pt x="521302" y="357475"/>
                    <a:pt x="530137" y="277962"/>
                    <a:pt x="543389" y="227162"/>
                  </a:cubicBezTo>
                  <a:cubicBezTo>
                    <a:pt x="556641" y="176362"/>
                    <a:pt x="541180" y="105684"/>
                    <a:pt x="583145" y="68136"/>
                  </a:cubicBezTo>
                  <a:cubicBezTo>
                    <a:pt x="625110" y="30588"/>
                    <a:pt x="737754" y="-9168"/>
                    <a:pt x="795180" y="1875"/>
                  </a:cubicBezTo>
                  <a:cubicBezTo>
                    <a:pt x="852606" y="12918"/>
                    <a:pt x="901198" y="92432"/>
                    <a:pt x="927702" y="134397"/>
                  </a:cubicBezTo>
                  <a:cubicBezTo>
                    <a:pt x="954206" y="176362"/>
                    <a:pt x="927702" y="242623"/>
                    <a:pt x="954206" y="253667"/>
                  </a:cubicBezTo>
                  <a:cubicBezTo>
                    <a:pt x="980710" y="264711"/>
                    <a:pt x="1038137" y="233788"/>
                    <a:pt x="1086728" y="200658"/>
                  </a:cubicBezTo>
                  <a:cubicBezTo>
                    <a:pt x="1135319" y="167528"/>
                    <a:pt x="1172867" y="68136"/>
                    <a:pt x="1245754" y="54884"/>
                  </a:cubicBezTo>
                  <a:cubicBezTo>
                    <a:pt x="1318641" y="41632"/>
                    <a:pt x="1484294" y="59302"/>
                    <a:pt x="1524050" y="121145"/>
                  </a:cubicBezTo>
                  <a:cubicBezTo>
                    <a:pt x="1563806" y="182988"/>
                    <a:pt x="1448954" y="392815"/>
                    <a:pt x="1484293" y="425945"/>
                  </a:cubicBezTo>
                  <a:cubicBezTo>
                    <a:pt x="1519632" y="459075"/>
                    <a:pt x="1674241" y="306676"/>
                    <a:pt x="1736084" y="319928"/>
                  </a:cubicBezTo>
                  <a:cubicBezTo>
                    <a:pt x="1797927" y="333180"/>
                    <a:pt x="1859771" y="452449"/>
                    <a:pt x="1855354" y="505458"/>
                  </a:cubicBezTo>
                  <a:cubicBezTo>
                    <a:pt x="1850937" y="558467"/>
                    <a:pt x="1700745" y="596015"/>
                    <a:pt x="1709580" y="637980"/>
                  </a:cubicBezTo>
                  <a:cubicBezTo>
                    <a:pt x="1718415" y="679945"/>
                    <a:pt x="1906154" y="702032"/>
                    <a:pt x="1908363" y="757249"/>
                  </a:cubicBezTo>
                  <a:cubicBezTo>
                    <a:pt x="1910572" y="812466"/>
                    <a:pt x="1780258" y="986953"/>
                    <a:pt x="1722832" y="969284"/>
                  </a:cubicBezTo>
                  <a:cubicBezTo>
                    <a:pt x="1665406" y="951615"/>
                    <a:pt x="1610188" y="664484"/>
                    <a:pt x="1563806" y="651232"/>
                  </a:cubicBezTo>
                  <a:cubicBezTo>
                    <a:pt x="1517424" y="637980"/>
                    <a:pt x="1501963" y="856641"/>
                    <a:pt x="1444537" y="889771"/>
                  </a:cubicBezTo>
                  <a:cubicBezTo>
                    <a:pt x="1387111" y="922901"/>
                    <a:pt x="1272259" y="905232"/>
                    <a:pt x="1219250" y="850015"/>
                  </a:cubicBezTo>
                  <a:cubicBezTo>
                    <a:pt x="1166241" y="794798"/>
                    <a:pt x="1170658" y="569510"/>
                    <a:pt x="1126484" y="558467"/>
                  </a:cubicBezTo>
                  <a:cubicBezTo>
                    <a:pt x="1082310" y="547424"/>
                    <a:pt x="1016049" y="728537"/>
                    <a:pt x="954206" y="783754"/>
                  </a:cubicBezTo>
                  <a:cubicBezTo>
                    <a:pt x="892363" y="838971"/>
                    <a:pt x="817267" y="909649"/>
                    <a:pt x="755424" y="889771"/>
                  </a:cubicBezTo>
                  <a:cubicBezTo>
                    <a:pt x="693581" y="869893"/>
                    <a:pt x="611858" y="653441"/>
                    <a:pt x="583145" y="664484"/>
                  </a:cubicBezTo>
                  <a:cubicBezTo>
                    <a:pt x="554432" y="675527"/>
                    <a:pt x="625110" y="900815"/>
                    <a:pt x="583145" y="956032"/>
                  </a:cubicBezTo>
                  <a:cubicBezTo>
                    <a:pt x="541180" y="1011249"/>
                    <a:pt x="364484" y="1033336"/>
                    <a:pt x="331354" y="995788"/>
                  </a:cubicBezTo>
                  <a:cubicBezTo>
                    <a:pt x="298224" y="958240"/>
                    <a:pt x="419702" y="750623"/>
                    <a:pt x="384363" y="730745"/>
                  </a:cubicBezTo>
                  <a:cubicBezTo>
                    <a:pt x="349024" y="710867"/>
                    <a:pt x="183371" y="896397"/>
                    <a:pt x="119319" y="876519"/>
                  </a:cubicBezTo>
                  <a:cubicBezTo>
                    <a:pt x="55267" y="856641"/>
                    <a:pt x="2259" y="677736"/>
                    <a:pt x="50" y="611475"/>
                  </a:cubicBezTo>
                  <a:cubicBezTo>
                    <a:pt x="-2159" y="545214"/>
                    <a:pt x="68519" y="485580"/>
                    <a:pt x="106067" y="478954"/>
                  </a:cubicBezTo>
                  <a:cubicBezTo>
                    <a:pt x="143615" y="472328"/>
                    <a:pt x="220920" y="547423"/>
                    <a:pt x="238589" y="531962"/>
                  </a:cubicBez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9B5E2B6-2EA7-2E75-C571-3E6C4075E50E}"/>
              </a:ext>
            </a:extLst>
          </p:cNvPr>
          <p:cNvGrpSpPr/>
          <p:nvPr/>
        </p:nvGrpSpPr>
        <p:grpSpPr>
          <a:xfrm rot="1800000">
            <a:off x="3245946" y="4602013"/>
            <a:ext cx="1541578" cy="902741"/>
            <a:chOff x="7688784" y="4903260"/>
            <a:chExt cx="2232904" cy="1274059"/>
          </a:xfrm>
        </p:grpSpPr>
        <p:sp>
          <p:nvSpPr>
            <p:cNvPr id="17" name="Freeform 16">
              <a:extLst>
                <a:ext uri="{FF2B5EF4-FFF2-40B4-BE49-F238E27FC236}">
                  <a16:creationId xmlns:a16="http://schemas.microsoft.com/office/drawing/2014/main" id="{C70B43D8-5485-0344-D27B-6DFABFB4B449}"/>
                </a:ext>
              </a:extLst>
            </p:cNvPr>
            <p:cNvSpPr/>
            <p:nvPr/>
          </p:nvSpPr>
          <p:spPr>
            <a:xfrm>
              <a:off x="7688784" y="4903260"/>
              <a:ext cx="2232904" cy="1274059"/>
            </a:xfrm>
            <a:custGeom>
              <a:avLst/>
              <a:gdLst>
                <a:gd name="connsiteX0" fmla="*/ 398182 w 2232904"/>
                <a:gd name="connsiteY0" fmla="*/ 293141 h 1274059"/>
                <a:gd name="connsiteX1" fmla="*/ 729486 w 2232904"/>
                <a:gd name="connsiteY1" fmla="*/ 120863 h 1274059"/>
                <a:gd name="connsiteX2" fmla="*/ 1219817 w 2232904"/>
                <a:gd name="connsiteY2" fmla="*/ 1593 h 1274059"/>
                <a:gd name="connsiteX3" fmla="*/ 1630634 w 2232904"/>
                <a:gd name="connsiteY3" fmla="*/ 67854 h 1274059"/>
                <a:gd name="connsiteX4" fmla="*/ 1948686 w 2232904"/>
                <a:gd name="connsiteY4" fmla="*/ 279889 h 1274059"/>
                <a:gd name="connsiteX5" fmla="*/ 2213730 w 2232904"/>
                <a:gd name="connsiteY5" fmla="*/ 584689 h 1274059"/>
                <a:gd name="connsiteX6" fmla="*/ 2173973 w 2232904"/>
                <a:gd name="connsiteY6" fmla="*/ 942497 h 1274059"/>
                <a:gd name="connsiteX7" fmla="*/ 1869173 w 2232904"/>
                <a:gd name="connsiteY7" fmla="*/ 1207541 h 1274059"/>
                <a:gd name="connsiteX8" fmla="*/ 1458356 w 2232904"/>
                <a:gd name="connsiteY8" fmla="*/ 1128028 h 1274059"/>
                <a:gd name="connsiteX9" fmla="*/ 981277 w 2232904"/>
                <a:gd name="connsiteY9" fmla="*/ 1128028 h 1274059"/>
                <a:gd name="connsiteX10" fmla="*/ 557208 w 2232904"/>
                <a:gd name="connsiteY10" fmla="*/ 1273802 h 1274059"/>
                <a:gd name="connsiteX11" fmla="*/ 106634 w 2232904"/>
                <a:gd name="connsiteY11" fmla="*/ 1154532 h 1274059"/>
                <a:gd name="connsiteX12" fmla="*/ 617 w 2232904"/>
                <a:gd name="connsiteY12" fmla="*/ 849732 h 1274059"/>
                <a:gd name="connsiteX13" fmla="*/ 133138 w 2232904"/>
                <a:gd name="connsiteY13" fmla="*/ 637697 h 1274059"/>
                <a:gd name="connsiteX14" fmla="*/ 398182 w 2232904"/>
                <a:gd name="connsiteY14" fmla="*/ 293141 h 127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2904" h="1274059">
                  <a:moveTo>
                    <a:pt x="398182" y="293141"/>
                  </a:moveTo>
                  <a:cubicBezTo>
                    <a:pt x="497573" y="207002"/>
                    <a:pt x="592547" y="169454"/>
                    <a:pt x="729486" y="120863"/>
                  </a:cubicBezTo>
                  <a:cubicBezTo>
                    <a:pt x="866425" y="72272"/>
                    <a:pt x="1069626" y="10428"/>
                    <a:pt x="1219817" y="1593"/>
                  </a:cubicBezTo>
                  <a:cubicBezTo>
                    <a:pt x="1370008" y="-7242"/>
                    <a:pt x="1509156" y="21471"/>
                    <a:pt x="1630634" y="67854"/>
                  </a:cubicBezTo>
                  <a:cubicBezTo>
                    <a:pt x="1752112" y="114237"/>
                    <a:pt x="1851503" y="193750"/>
                    <a:pt x="1948686" y="279889"/>
                  </a:cubicBezTo>
                  <a:cubicBezTo>
                    <a:pt x="2045869" y="366028"/>
                    <a:pt x="2176182" y="474254"/>
                    <a:pt x="2213730" y="584689"/>
                  </a:cubicBezTo>
                  <a:cubicBezTo>
                    <a:pt x="2251278" y="695124"/>
                    <a:pt x="2231399" y="838688"/>
                    <a:pt x="2173973" y="942497"/>
                  </a:cubicBezTo>
                  <a:cubicBezTo>
                    <a:pt x="2116547" y="1046306"/>
                    <a:pt x="1988443" y="1176619"/>
                    <a:pt x="1869173" y="1207541"/>
                  </a:cubicBezTo>
                  <a:cubicBezTo>
                    <a:pt x="1749904" y="1238463"/>
                    <a:pt x="1606339" y="1141280"/>
                    <a:pt x="1458356" y="1128028"/>
                  </a:cubicBezTo>
                  <a:cubicBezTo>
                    <a:pt x="1310373" y="1114776"/>
                    <a:pt x="1131468" y="1103732"/>
                    <a:pt x="981277" y="1128028"/>
                  </a:cubicBezTo>
                  <a:cubicBezTo>
                    <a:pt x="831086" y="1152324"/>
                    <a:pt x="702982" y="1269385"/>
                    <a:pt x="557208" y="1273802"/>
                  </a:cubicBezTo>
                  <a:cubicBezTo>
                    <a:pt x="411434" y="1278219"/>
                    <a:pt x="199399" y="1225210"/>
                    <a:pt x="106634" y="1154532"/>
                  </a:cubicBezTo>
                  <a:cubicBezTo>
                    <a:pt x="13869" y="1083854"/>
                    <a:pt x="-3800" y="935871"/>
                    <a:pt x="617" y="849732"/>
                  </a:cubicBezTo>
                  <a:cubicBezTo>
                    <a:pt x="5034" y="763593"/>
                    <a:pt x="66877" y="737088"/>
                    <a:pt x="133138" y="637697"/>
                  </a:cubicBezTo>
                  <a:cubicBezTo>
                    <a:pt x="199399" y="538306"/>
                    <a:pt x="298791" y="379280"/>
                    <a:pt x="398182" y="293141"/>
                  </a:cubicBezTo>
                  <a:close/>
                </a:path>
              </a:pathLst>
            </a:cu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F3A58650-7F5D-E216-8F5B-6D77601021B0}"/>
                </a:ext>
              </a:extLst>
            </p:cNvPr>
            <p:cNvSpPr/>
            <p:nvPr/>
          </p:nvSpPr>
          <p:spPr>
            <a:xfrm>
              <a:off x="7977759" y="4980942"/>
              <a:ext cx="1908390" cy="1014447"/>
            </a:xfrm>
            <a:custGeom>
              <a:avLst/>
              <a:gdLst>
                <a:gd name="connsiteX0" fmla="*/ 238589 w 1908390"/>
                <a:gd name="connsiteY0" fmla="*/ 531962 h 1014447"/>
                <a:gd name="connsiteX1" fmla="*/ 212084 w 1908390"/>
                <a:gd name="connsiteY1" fmla="*/ 386188 h 1014447"/>
                <a:gd name="connsiteX2" fmla="*/ 291598 w 1908390"/>
                <a:gd name="connsiteY2" fmla="*/ 240415 h 1014447"/>
                <a:gd name="connsiteX3" fmla="*/ 437371 w 1908390"/>
                <a:gd name="connsiteY3" fmla="*/ 319928 h 1014447"/>
                <a:gd name="connsiteX4" fmla="*/ 503632 w 1908390"/>
                <a:gd name="connsiteY4" fmla="*/ 372936 h 1014447"/>
                <a:gd name="connsiteX5" fmla="*/ 543389 w 1908390"/>
                <a:gd name="connsiteY5" fmla="*/ 227162 h 1014447"/>
                <a:gd name="connsiteX6" fmla="*/ 583145 w 1908390"/>
                <a:gd name="connsiteY6" fmla="*/ 68136 h 1014447"/>
                <a:gd name="connsiteX7" fmla="*/ 795180 w 1908390"/>
                <a:gd name="connsiteY7" fmla="*/ 1875 h 1014447"/>
                <a:gd name="connsiteX8" fmla="*/ 927702 w 1908390"/>
                <a:gd name="connsiteY8" fmla="*/ 134397 h 1014447"/>
                <a:gd name="connsiteX9" fmla="*/ 954206 w 1908390"/>
                <a:gd name="connsiteY9" fmla="*/ 253667 h 1014447"/>
                <a:gd name="connsiteX10" fmla="*/ 1086728 w 1908390"/>
                <a:gd name="connsiteY10" fmla="*/ 200658 h 1014447"/>
                <a:gd name="connsiteX11" fmla="*/ 1245754 w 1908390"/>
                <a:gd name="connsiteY11" fmla="*/ 54884 h 1014447"/>
                <a:gd name="connsiteX12" fmla="*/ 1524050 w 1908390"/>
                <a:gd name="connsiteY12" fmla="*/ 121145 h 1014447"/>
                <a:gd name="connsiteX13" fmla="*/ 1484293 w 1908390"/>
                <a:gd name="connsiteY13" fmla="*/ 425945 h 1014447"/>
                <a:gd name="connsiteX14" fmla="*/ 1736084 w 1908390"/>
                <a:gd name="connsiteY14" fmla="*/ 319928 h 1014447"/>
                <a:gd name="connsiteX15" fmla="*/ 1855354 w 1908390"/>
                <a:gd name="connsiteY15" fmla="*/ 505458 h 1014447"/>
                <a:gd name="connsiteX16" fmla="*/ 1709580 w 1908390"/>
                <a:gd name="connsiteY16" fmla="*/ 637980 h 1014447"/>
                <a:gd name="connsiteX17" fmla="*/ 1908363 w 1908390"/>
                <a:gd name="connsiteY17" fmla="*/ 757249 h 1014447"/>
                <a:gd name="connsiteX18" fmla="*/ 1722832 w 1908390"/>
                <a:gd name="connsiteY18" fmla="*/ 969284 h 1014447"/>
                <a:gd name="connsiteX19" fmla="*/ 1563806 w 1908390"/>
                <a:gd name="connsiteY19" fmla="*/ 651232 h 1014447"/>
                <a:gd name="connsiteX20" fmla="*/ 1444537 w 1908390"/>
                <a:gd name="connsiteY20" fmla="*/ 889771 h 1014447"/>
                <a:gd name="connsiteX21" fmla="*/ 1219250 w 1908390"/>
                <a:gd name="connsiteY21" fmla="*/ 850015 h 1014447"/>
                <a:gd name="connsiteX22" fmla="*/ 1126484 w 1908390"/>
                <a:gd name="connsiteY22" fmla="*/ 558467 h 1014447"/>
                <a:gd name="connsiteX23" fmla="*/ 954206 w 1908390"/>
                <a:gd name="connsiteY23" fmla="*/ 783754 h 1014447"/>
                <a:gd name="connsiteX24" fmla="*/ 755424 w 1908390"/>
                <a:gd name="connsiteY24" fmla="*/ 889771 h 1014447"/>
                <a:gd name="connsiteX25" fmla="*/ 583145 w 1908390"/>
                <a:gd name="connsiteY25" fmla="*/ 664484 h 1014447"/>
                <a:gd name="connsiteX26" fmla="*/ 583145 w 1908390"/>
                <a:gd name="connsiteY26" fmla="*/ 956032 h 1014447"/>
                <a:gd name="connsiteX27" fmla="*/ 331354 w 1908390"/>
                <a:gd name="connsiteY27" fmla="*/ 995788 h 1014447"/>
                <a:gd name="connsiteX28" fmla="*/ 384363 w 1908390"/>
                <a:gd name="connsiteY28" fmla="*/ 730745 h 1014447"/>
                <a:gd name="connsiteX29" fmla="*/ 119319 w 1908390"/>
                <a:gd name="connsiteY29" fmla="*/ 876519 h 1014447"/>
                <a:gd name="connsiteX30" fmla="*/ 50 w 1908390"/>
                <a:gd name="connsiteY30" fmla="*/ 611475 h 1014447"/>
                <a:gd name="connsiteX31" fmla="*/ 106067 w 1908390"/>
                <a:gd name="connsiteY31" fmla="*/ 478954 h 1014447"/>
                <a:gd name="connsiteX32" fmla="*/ 238589 w 1908390"/>
                <a:gd name="connsiteY32" fmla="*/ 531962 h 101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8390" h="1014447">
                  <a:moveTo>
                    <a:pt x="238589" y="531962"/>
                  </a:moveTo>
                  <a:cubicBezTo>
                    <a:pt x="256258" y="516501"/>
                    <a:pt x="203249" y="434779"/>
                    <a:pt x="212084" y="386188"/>
                  </a:cubicBezTo>
                  <a:cubicBezTo>
                    <a:pt x="220919" y="337597"/>
                    <a:pt x="254050" y="251458"/>
                    <a:pt x="291598" y="240415"/>
                  </a:cubicBezTo>
                  <a:cubicBezTo>
                    <a:pt x="329146" y="229372"/>
                    <a:pt x="437371" y="319928"/>
                    <a:pt x="437371" y="319928"/>
                  </a:cubicBezTo>
                  <a:cubicBezTo>
                    <a:pt x="472710" y="342015"/>
                    <a:pt x="485962" y="388397"/>
                    <a:pt x="503632" y="372936"/>
                  </a:cubicBezTo>
                  <a:cubicBezTo>
                    <a:pt x="521302" y="357475"/>
                    <a:pt x="530137" y="277962"/>
                    <a:pt x="543389" y="227162"/>
                  </a:cubicBezTo>
                  <a:cubicBezTo>
                    <a:pt x="556641" y="176362"/>
                    <a:pt x="541180" y="105684"/>
                    <a:pt x="583145" y="68136"/>
                  </a:cubicBezTo>
                  <a:cubicBezTo>
                    <a:pt x="625110" y="30588"/>
                    <a:pt x="737754" y="-9168"/>
                    <a:pt x="795180" y="1875"/>
                  </a:cubicBezTo>
                  <a:cubicBezTo>
                    <a:pt x="852606" y="12918"/>
                    <a:pt x="901198" y="92432"/>
                    <a:pt x="927702" y="134397"/>
                  </a:cubicBezTo>
                  <a:cubicBezTo>
                    <a:pt x="954206" y="176362"/>
                    <a:pt x="927702" y="242623"/>
                    <a:pt x="954206" y="253667"/>
                  </a:cubicBezTo>
                  <a:cubicBezTo>
                    <a:pt x="980710" y="264711"/>
                    <a:pt x="1038137" y="233788"/>
                    <a:pt x="1086728" y="200658"/>
                  </a:cubicBezTo>
                  <a:cubicBezTo>
                    <a:pt x="1135319" y="167528"/>
                    <a:pt x="1172867" y="68136"/>
                    <a:pt x="1245754" y="54884"/>
                  </a:cubicBezTo>
                  <a:cubicBezTo>
                    <a:pt x="1318641" y="41632"/>
                    <a:pt x="1484294" y="59302"/>
                    <a:pt x="1524050" y="121145"/>
                  </a:cubicBezTo>
                  <a:cubicBezTo>
                    <a:pt x="1563806" y="182988"/>
                    <a:pt x="1448954" y="392815"/>
                    <a:pt x="1484293" y="425945"/>
                  </a:cubicBezTo>
                  <a:cubicBezTo>
                    <a:pt x="1519632" y="459075"/>
                    <a:pt x="1674241" y="306676"/>
                    <a:pt x="1736084" y="319928"/>
                  </a:cubicBezTo>
                  <a:cubicBezTo>
                    <a:pt x="1797927" y="333180"/>
                    <a:pt x="1859771" y="452449"/>
                    <a:pt x="1855354" y="505458"/>
                  </a:cubicBezTo>
                  <a:cubicBezTo>
                    <a:pt x="1850937" y="558467"/>
                    <a:pt x="1700745" y="596015"/>
                    <a:pt x="1709580" y="637980"/>
                  </a:cubicBezTo>
                  <a:cubicBezTo>
                    <a:pt x="1718415" y="679945"/>
                    <a:pt x="1906154" y="702032"/>
                    <a:pt x="1908363" y="757249"/>
                  </a:cubicBezTo>
                  <a:cubicBezTo>
                    <a:pt x="1910572" y="812466"/>
                    <a:pt x="1780258" y="986953"/>
                    <a:pt x="1722832" y="969284"/>
                  </a:cubicBezTo>
                  <a:cubicBezTo>
                    <a:pt x="1665406" y="951615"/>
                    <a:pt x="1610188" y="664484"/>
                    <a:pt x="1563806" y="651232"/>
                  </a:cubicBezTo>
                  <a:cubicBezTo>
                    <a:pt x="1517424" y="637980"/>
                    <a:pt x="1501963" y="856641"/>
                    <a:pt x="1444537" y="889771"/>
                  </a:cubicBezTo>
                  <a:cubicBezTo>
                    <a:pt x="1387111" y="922901"/>
                    <a:pt x="1272259" y="905232"/>
                    <a:pt x="1219250" y="850015"/>
                  </a:cubicBezTo>
                  <a:cubicBezTo>
                    <a:pt x="1166241" y="794798"/>
                    <a:pt x="1170658" y="569510"/>
                    <a:pt x="1126484" y="558467"/>
                  </a:cubicBezTo>
                  <a:cubicBezTo>
                    <a:pt x="1082310" y="547424"/>
                    <a:pt x="1016049" y="728537"/>
                    <a:pt x="954206" y="783754"/>
                  </a:cubicBezTo>
                  <a:cubicBezTo>
                    <a:pt x="892363" y="838971"/>
                    <a:pt x="817267" y="909649"/>
                    <a:pt x="755424" y="889771"/>
                  </a:cubicBezTo>
                  <a:cubicBezTo>
                    <a:pt x="693581" y="869893"/>
                    <a:pt x="611858" y="653441"/>
                    <a:pt x="583145" y="664484"/>
                  </a:cubicBezTo>
                  <a:cubicBezTo>
                    <a:pt x="554432" y="675527"/>
                    <a:pt x="625110" y="900815"/>
                    <a:pt x="583145" y="956032"/>
                  </a:cubicBezTo>
                  <a:cubicBezTo>
                    <a:pt x="541180" y="1011249"/>
                    <a:pt x="364484" y="1033336"/>
                    <a:pt x="331354" y="995788"/>
                  </a:cubicBezTo>
                  <a:cubicBezTo>
                    <a:pt x="298224" y="958240"/>
                    <a:pt x="419702" y="750623"/>
                    <a:pt x="384363" y="730745"/>
                  </a:cubicBezTo>
                  <a:cubicBezTo>
                    <a:pt x="349024" y="710867"/>
                    <a:pt x="183371" y="896397"/>
                    <a:pt x="119319" y="876519"/>
                  </a:cubicBezTo>
                  <a:cubicBezTo>
                    <a:pt x="55267" y="856641"/>
                    <a:pt x="2259" y="677736"/>
                    <a:pt x="50" y="611475"/>
                  </a:cubicBezTo>
                  <a:cubicBezTo>
                    <a:pt x="-2159" y="545214"/>
                    <a:pt x="68519" y="485580"/>
                    <a:pt x="106067" y="478954"/>
                  </a:cubicBezTo>
                  <a:cubicBezTo>
                    <a:pt x="143615" y="472328"/>
                    <a:pt x="220920" y="547423"/>
                    <a:pt x="238589" y="531962"/>
                  </a:cubicBez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12E179B-D141-A396-3C43-F8400A18F9B0}"/>
              </a:ext>
            </a:extLst>
          </p:cNvPr>
          <p:cNvGrpSpPr/>
          <p:nvPr/>
        </p:nvGrpSpPr>
        <p:grpSpPr>
          <a:xfrm flipV="1">
            <a:off x="2716940" y="1262925"/>
            <a:ext cx="3434396" cy="1660113"/>
            <a:chOff x="1632778" y="1054100"/>
            <a:chExt cx="8926446" cy="4399475"/>
          </a:xfrm>
        </p:grpSpPr>
        <p:pic>
          <p:nvPicPr>
            <p:cNvPr id="20" name="Picture 19" descr="A red circle with a black background&#10;&#10;Description automatically generated">
              <a:extLst>
                <a:ext uri="{FF2B5EF4-FFF2-40B4-BE49-F238E27FC236}">
                  <a16:creationId xmlns:a16="http://schemas.microsoft.com/office/drawing/2014/main" id="{0501A816-1139-F735-469B-1A486ED86E64}"/>
                </a:ext>
              </a:extLst>
            </p:cNvPr>
            <p:cNvPicPr>
              <a:picLocks noChangeAspect="1"/>
            </p:cNvPicPr>
            <p:nvPr/>
          </p:nvPicPr>
          <p:blipFill>
            <a:blip r:embed="rId3"/>
            <a:stretch>
              <a:fillRect/>
            </a:stretch>
          </p:blipFill>
          <p:spPr>
            <a:xfrm>
              <a:off x="1632778" y="1404425"/>
              <a:ext cx="3175000" cy="2374900"/>
            </a:xfrm>
            <a:prstGeom prst="rect">
              <a:avLst/>
            </a:prstGeom>
          </p:spPr>
        </p:pic>
        <p:pic>
          <p:nvPicPr>
            <p:cNvPr id="21" name="Picture 20" descr="A red circle with a black background&#10;&#10;Description automatically generated">
              <a:extLst>
                <a:ext uri="{FF2B5EF4-FFF2-40B4-BE49-F238E27FC236}">
                  <a16:creationId xmlns:a16="http://schemas.microsoft.com/office/drawing/2014/main" id="{136F98F1-3AE4-77F4-285C-1DE37EB0F609}"/>
                </a:ext>
              </a:extLst>
            </p:cNvPr>
            <p:cNvPicPr>
              <a:picLocks noChangeAspect="1"/>
            </p:cNvPicPr>
            <p:nvPr/>
          </p:nvPicPr>
          <p:blipFill>
            <a:blip r:embed="rId3"/>
            <a:stretch>
              <a:fillRect/>
            </a:stretch>
          </p:blipFill>
          <p:spPr>
            <a:xfrm>
              <a:off x="3375439" y="3078675"/>
              <a:ext cx="3175000" cy="2374900"/>
            </a:xfrm>
            <a:prstGeom prst="rect">
              <a:avLst/>
            </a:prstGeom>
          </p:spPr>
        </p:pic>
        <p:pic>
          <p:nvPicPr>
            <p:cNvPr id="22" name="Picture 21" descr="A red circle with a black background&#10;&#10;Description automatically generated">
              <a:extLst>
                <a:ext uri="{FF2B5EF4-FFF2-40B4-BE49-F238E27FC236}">
                  <a16:creationId xmlns:a16="http://schemas.microsoft.com/office/drawing/2014/main" id="{C4AE6952-49F9-EAF7-48AC-DD10AF818EA4}"/>
                </a:ext>
              </a:extLst>
            </p:cNvPr>
            <p:cNvPicPr>
              <a:picLocks noChangeAspect="1"/>
            </p:cNvPicPr>
            <p:nvPr/>
          </p:nvPicPr>
          <p:blipFill>
            <a:blip r:embed="rId3"/>
            <a:stretch>
              <a:fillRect/>
            </a:stretch>
          </p:blipFill>
          <p:spPr>
            <a:xfrm>
              <a:off x="4962939" y="1760084"/>
              <a:ext cx="3175000" cy="2374900"/>
            </a:xfrm>
            <a:prstGeom prst="rect">
              <a:avLst/>
            </a:prstGeom>
          </p:spPr>
        </p:pic>
        <p:pic>
          <p:nvPicPr>
            <p:cNvPr id="23" name="Picture 22" descr="A red circle with a black background&#10;&#10;Description automatically generated">
              <a:extLst>
                <a:ext uri="{FF2B5EF4-FFF2-40B4-BE49-F238E27FC236}">
                  <a16:creationId xmlns:a16="http://schemas.microsoft.com/office/drawing/2014/main" id="{7257BF3F-0AE7-D542-CFA9-A444E09CE09C}"/>
                </a:ext>
              </a:extLst>
            </p:cNvPr>
            <p:cNvPicPr>
              <a:picLocks noChangeAspect="1"/>
            </p:cNvPicPr>
            <p:nvPr/>
          </p:nvPicPr>
          <p:blipFill>
            <a:blip r:embed="rId3"/>
            <a:stretch>
              <a:fillRect/>
            </a:stretch>
          </p:blipFill>
          <p:spPr>
            <a:xfrm>
              <a:off x="7384224" y="1054100"/>
              <a:ext cx="3175000" cy="2374900"/>
            </a:xfrm>
            <a:prstGeom prst="rect">
              <a:avLst/>
            </a:prstGeom>
          </p:spPr>
        </p:pic>
      </p:grpSp>
      <p:grpSp>
        <p:nvGrpSpPr>
          <p:cNvPr id="24" name="Group 23">
            <a:extLst>
              <a:ext uri="{FF2B5EF4-FFF2-40B4-BE49-F238E27FC236}">
                <a16:creationId xmlns:a16="http://schemas.microsoft.com/office/drawing/2014/main" id="{F8625C9B-5081-E2E2-432F-0631891766B2}"/>
              </a:ext>
            </a:extLst>
          </p:cNvPr>
          <p:cNvGrpSpPr/>
          <p:nvPr/>
        </p:nvGrpSpPr>
        <p:grpSpPr>
          <a:xfrm>
            <a:off x="176138" y="1237032"/>
            <a:ext cx="3296453" cy="1643361"/>
            <a:chOff x="1632778" y="1054100"/>
            <a:chExt cx="8926446" cy="4399475"/>
          </a:xfrm>
        </p:grpSpPr>
        <p:pic>
          <p:nvPicPr>
            <p:cNvPr id="25" name="Picture 24" descr="A red circle with a black background&#10;&#10;Description automatically generated">
              <a:extLst>
                <a:ext uri="{FF2B5EF4-FFF2-40B4-BE49-F238E27FC236}">
                  <a16:creationId xmlns:a16="http://schemas.microsoft.com/office/drawing/2014/main" id="{4CBFCC61-360A-FC8B-547B-DBF423ACCD8E}"/>
                </a:ext>
              </a:extLst>
            </p:cNvPr>
            <p:cNvPicPr>
              <a:picLocks noChangeAspect="1"/>
            </p:cNvPicPr>
            <p:nvPr/>
          </p:nvPicPr>
          <p:blipFill>
            <a:blip r:embed="rId3"/>
            <a:stretch>
              <a:fillRect/>
            </a:stretch>
          </p:blipFill>
          <p:spPr>
            <a:xfrm>
              <a:off x="1632778" y="1404425"/>
              <a:ext cx="3175000" cy="2374900"/>
            </a:xfrm>
            <a:prstGeom prst="rect">
              <a:avLst/>
            </a:prstGeom>
          </p:spPr>
        </p:pic>
        <p:pic>
          <p:nvPicPr>
            <p:cNvPr id="26" name="Picture 25" descr="A red circle with a black background&#10;&#10;Description automatically generated">
              <a:extLst>
                <a:ext uri="{FF2B5EF4-FFF2-40B4-BE49-F238E27FC236}">
                  <a16:creationId xmlns:a16="http://schemas.microsoft.com/office/drawing/2014/main" id="{F1E983B4-EE58-D4C9-87FC-696E230B2336}"/>
                </a:ext>
              </a:extLst>
            </p:cNvPr>
            <p:cNvPicPr>
              <a:picLocks noChangeAspect="1"/>
            </p:cNvPicPr>
            <p:nvPr/>
          </p:nvPicPr>
          <p:blipFill>
            <a:blip r:embed="rId3"/>
            <a:stretch>
              <a:fillRect/>
            </a:stretch>
          </p:blipFill>
          <p:spPr>
            <a:xfrm>
              <a:off x="3375439" y="3078675"/>
              <a:ext cx="3175000" cy="2374900"/>
            </a:xfrm>
            <a:prstGeom prst="rect">
              <a:avLst/>
            </a:prstGeom>
          </p:spPr>
        </p:pic>
        <p:pic>
          <p:nvPicPr>
            <p:cNvPr id="27" name="Picture 26" descr="A red circle with a black background&#10;&#10;Description automatically generated">
              <a:extLst>
                <a:ext uri="{FF2B5EF4-FFF2-40B4-BE49-F238E27FC236}">
                  <a16:creationId xmlns:a16="http://schemas.microsoft.com/office/drawing/2014/main" id="{54DAA6DF-B50E-DAB3-53DA-B3A09E579E78}"/>
                </a:ext>
              </a:extLst>
            </p:cNvPr>
            <p:cNvPicPr>
              <a:picLocks noChangeAspect="1"/>
            </p:cNvPicPr>
            <p:nvPr/>
          </p:nvPicPr>
          <p:blipFill>
            <a:blip r:embed="rId3"/>
            <a:stretch>
              <a:fillRect/>
            </a:stretch>
          </p:blipFill>
          <p:spPr>
            <a:xfrm>
              <a:off x="4962939" y="1760084"/>
              <a:ext cx="3175000" cy="2374900"/>
            </a:xfrm>
            <a:prstGeom prst="rect">
              <a:avLst/>
            </a:prstGeom>
          </p:spPr>
        </p:pic>
        <p:pic>
          <p:nvPicPr>
            <p:cNvPr id="28" name="Picture 27" descr="A red circle with a black background&#10;&#10;Description automatically generated">
              <a:extLst>
                <a:ext uri="{FF2B5EF4-FFF2-40B4-BE49-F238E27FC236}">
                  <a16:creationId xmlns:a16="http://schemas.microsoft.com/office/drawing/2014/main" id="{95C25172-FEE4-3152-A5B9-6D6A6E7D5092}"/>
                </a:ext>
              </a:extLst>
            </p:cNvPr>
            <p:cNvPicPr>
              <a:picLocks noChangeAspect="1"/>
            </p:cNvPicPr>
            <p:nvPr/>
          </p:nvPicPr>
          <p:blipFill>
            <a:blip r:embed="rId3"/>
            <a:stretch>
              <a:fillRect/>
            </a:stretch>
          </p:blipFill>
          <p:spPr>
            <a:xfrm>
              <a:off x="7384224" y="1054100"/>
              <a:ext cx="3175000" cy="2374900"/>
            </a:xfrm>
            <a:prstGeom prst="rect">
              <a:avLst/>
            </a:prstGeom>
          </p:spPr>
        </p:pic>
      </p:grpSp>
      <p:grpSp>
        <p:nvGrpSpPr>
          <p:cNvPr id="63" name="Group 62">
            <a:extLst>
              <a:ext uri="{FF2B5EF4-FFF2-40B4-BE49-F238E27FC236}">
                <a16:creationId xmlns:a16="http://schemas.microsoft.com/office/drawing/2014/main" id="{324A3579-4ADC-6A53-1D49-D9428248883D}"/>
              </a:ext>
            </a:extLst>
          </p:cNvPr>
          <p:cNvGrpSpPr/>
          <p:nvPr/>
        </p:nvGrpSpPr>
        <p:grpSpPr>
          <a:xfrm>
            <a:off x="6224183" y="3028574"/>
            <a:ext cx="5216575" cy="1521337"/>
            <a:chOff x="610591" y="3527807"/>
            <a:chExt cx="5216575" cy="1521337"/>
          </a:xfrm>
        </p:grpSpPr>
        <p:sp>
          <p:nvSpPr>
            <p:cNvPr id="29" name="Freeform 28">
              <a:extLst>
                <a:ext uri="{FF2B5EF4-FFF2-40B4-BE49-F238E27FC236}">
                  <a16:creationId xmlns:a16="http://schemas.microsoft.com/office/drawing/2014/main" id="{D512767B-D2EF-015C-9583-0135B881DB0F}"/>
                </a:ext>
              </a:extLst>
            </p:cNvPr>
            <p:cNvSpPr/>
            <p:nvPr/>
          </p:nvSpPr>
          <p:spPr>
            <a:xfrm>
              <a:off x="4798269" y="3723861"/>
              <a:ext cx="250809" cy="1060174"/>
            </a:xfrm>
            <a:custGeom>
              <a:avLst/>
              <a:gdLst>
                <a:gd name="connsiteX0" fmla="*/ 105035 w 250809"/>
                <a:gd name="connsiteY0" fmla="*/ 0 h 1060174"/>
                <a:gd name="connsiteX1" fmla="*/ 250809 w 250809"/>
                <a:gd name="connsiteY1" fmla="*/ 357809 h 1060174"/>
                <a:gd name="connsiteX2" fmla="*/ 250809 w 250809"/>
                <a:gd name="connsiteY2" fmla="*/ 357809 h 1060174"/>
                <a:gd name="connsiteX3" fmla="*/ 184548 w 250809"/>
                <a:gd name="connsiteY3" fmla="*/ 477078 h 1060174"/>
                <a:gd name="connsiteX4" fmla="*/ 12270 w 250809"/>
                <a:gd name="connsiteY4" fmla="*/ 675861 h 1060174"/>
                <a:gd name="connsiteX5" fmla="*/ 25522 w 250809"/>
                <a:gd name="connsiteY5" fmla="*/ 927652 h 1060174"/>
                <a:gd name="connsiteX6" fmla="*/ 118288 w 250809"/>
                <a:gd name="connsiteY6" fmla="*/ 1060174 h 106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809" h="1060174">
                  <a:moveTo>
                    <a:pt x="105035" y="0"/>
                  </a:moveTo>
                  <a:lnTo>
                    <a:pt x="250809" y="357809"/>
                  </a:lnTo>
                  <a:lnTo>
                    <a:pt x="250809" y="357809"/>
                  </a:lnTo>
                  <a:cubicBezTo>
                    <a:pt x="239766" y="377687"/>
                    <a:pt x="224305" y="424069"/>
                    <a:pt x="184548" y="477078"/>
                  </a:cubicBezTo>
                  <a:cubicBezTo>
                    <a:pt x="144792" y="530087"/>
                    <a:pt x="38774" y="600765"/>
                    <a:pt x="12270" y="675861"/>
                  </a:cubicBezTo>
                  <a:cubicBezTo>
                    <a:pt x="-14234" y="750957"/>
                    <a:pt x="7852" y="863600"/>
                    <a:pt x="25522" y="927652"/>
                  </a:cubicBezTo>
                  <a:cubicBezTo>
                    <a:pt x="43192" y="991704"/>
                    <a:pt x="80740" y="1025939"/>
                    <a:pt x="118288" y="106017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F5F6F160-C952-A22D-0823-66907AF4A0BA}"/>
                </a:ext>
              </a:extLst>
            </p:cNvPr>
            <p:cNvSpPr/>
            <p:nvPr/>
          </p:nvSpPr>
          <p:spPr>
            <a:xfrm>
              <a:off x="4366015" y="3763617"/>
              <a:ext cx="189297" cy="1007166"/>
            </a:xfrm>
            <a:custGeom>
              <a:avLst/>
              <a:gdLst>
                <a:gd name="connsiteX0" fmla="*/ 179481 w 189297"/>
                <a:gd name="connsiteY0" fmla="*/ 0 h 1007166"/>
                <a:gd name="connsiteX1" fmla="*/ 7202 w 189297"/>
                <a:gd name="connsiteY1" fmla="*/ 304800 h 1007166"/>
                <a:gd name="connsiteX2" fmla="*/ 46959 w 189297"/>
                <a:gd name="connsiteY2" fmla="*/ 662609 h 1007166"/>
                <a:gd name="connsiteX3" fmla="*/ 179481 w 189297"/>
                <a:gd name="connsiteY3" fmla="*/ 861392 h 1007166"/>
                <a:gd name="connsiteX4" fmla="*/ 179481 w 189297"/>
                <a:gd name="connsiteY4" fmla="*/ 1007166 h 1007166"/>
                <a:gd name="connsiteX5" fmla="*/ 179481 w 189297"/>
                <a:gd name="connsiteY5" fmla="*/ 1007166 h 100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97" h="1007166">
                  <a:moveTo>
                    <a:pt x="179481" y="0"/>
                  </a:moveTo>
                  <a:cubicBezTo>
                    <a:pt x="104385" y="97182"/>
                    <a:pt x="29289" y="194365"/>
                    <a:pt x="7202" y="304800"/>
                  </a:cubicBezTo>
                  <a:cubicBezTo>
                    <a:pt x="-14885" y="415235"/>
                    <a:pt x="18246" y="569844"/>
                    <a:pt x="46959" y="662609"/>
                  </a:cubicBezTo>
                  <a:cubicBezTo>
                    <a:pt x="75672" y="755374"/>
                    <a:pt x="157394" y="803966"/>
                    <a:pt x="179481" y="861392"/>
                  </a:cubicBezTo>
                  <a:cubicBezTo>
                    <a:pt x="201568" y="918818"/>
                    <a:pt x="179481" y="1007166"/>
                    <a:pt x="179481" y="1007166"/>
                  </a:cubicBezTo>
                  <a:lnTo>
                    <a:pt x="179481" y="100716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B3E41962-5D0A-4C6B-C861-65A552893037}"/>
                </a:ext>
              </a:extLst>
            </p:cNvPr>
            <p:cNvSpPr/>
            <p:nvPr/>
          </p:nvSpPr>
          <p:spPr>
            <a:xfrm>
              <a:off x="3220278" y="3763617"/>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371EB78F-28CC-93CC-1BF3-ECB72EDAD255}"/>
                </a:ext>
              </a:extLst>
            </p:cNvPr>
            <p:cNvSpPr/>
            <p:nvPr/>
          </p:nvSpPr>
          <p:spPr>
            <a:xfrm>
              <a:off x="2310379" y="3723861"/>
              <a:ext cx="390306" cy="820989"/>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83053654-DBD2-1E8A-F42D-5FA244E484AD}"/>
                </a:ext>
              </a:extLst>
            </p:cNvPr>
            <p:cNvSpPr/>
            <p:nvPr/>
          </p:nvSpPr>
          <p:spPr>
            <a:xfrm>
              <a:off x="1020417" y="4002159"/>
              <a:ext cx="331305" cy="808383"/>
            </a:xfrm>
            <a:custGeom>
              <a:avLst/>
              <a:gdLst>
                <a:gd name="connsiteX0" fmla="*/ 0 w 331305"/>
                <a:gd name="connsiteY0" fmla="*/ 0 h 808383"/>
                <a:gd name="connsiteX1" fmla="*/ 238540 w 331305"/>
                <a:gd name="connsiteY1" fmla="*/ 238539 h 808383"/>
                <a:gd name="connsiteX2" fmla="*/ 198783 w 331305"/>
                <a:gd name="connsiteY2" fmla="*/ 477078 h 808383"/>
                <a:gd name="connsiteX3" fmla="*/ 331305 w 331305"/>
                <a:gd name="connsiteY3" fmla="*/ 808383 h 808383"/>
              </a:gdLst>
              <a:ahLst/>
              <a:cxnLst>
                <a:cxn ang="0">
                  <a:pos x="connsiteX0" y="connsiteY0"/>
                </a:cxn>
                <a:cxn ang="0">
                  <a:pos x="connsiteX1" y="connsiteY1"/>
                </a:cxn>
                <a:cxn ang="0">
                  <a:pos x="connsiteX2" y="connsiteY2"/>
                </a:cxn>
                <a:cxn ang="0">
                  <a:pos x="connsiteX3" y="connsiteY3"/>
                </a:cxn>
              </a:cxnLst>
              <a:rect l="l" t="t" r="r" b="b"/>
              <a:pathLst>
                <a:path w="331305" h="808383">
                  <a:moveTo>
                    <a:pt x="0" y="0"/>
                  </a:moveTo>
                  <a:cubicBezTo>
                    <a:pt x="102705" y="79513"/>
                    <a:pt x="205410" y="159026"/>
                    <a:pt x="238540" y="238539"/>
                  </a:cubicBezTo>
                  <a:cubicBezTo>
                    <a:pt x="271670" y="318052"/>
                    <a:pt x="183322" y="382104"/>
                    <a:pt x="198783" y="477078"/>
                  </a:cubicBezTo>
                  <a:cubicBezTo>
                    <a:pt x="214244" y="572052"/>
                    <a:pt x="272774" y="690217"/>
                    <a:pt x="331305" y="80838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7581E73E-C9C2-8497-7EDD-E3F2A5D986D4}"/>
                </a:ext>
              </a:extLst>
            </p:cNvPr>
            <p:cNvSpPr/>
            <p:nvPr/>
          </p:nvSpPr>
          <p:spPr>
            <a:xfrm>
              <a:off x="5681112" y="4274101"/>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72F52945-A3F8-886D-B6F7-C580E2A21008}"/>
                </a:ext>
              </a:extLst>
            </p:cNvPr>
            <p:cNvSpPr/>
            <p:nvPr/>
          </p:nvSpPr>
          <p:spPr>
            <a:xfrm>
              <a:off x="1432651" y="3734408"/>
              <a:ext cx="189297" cy="1007166"/>
            </a:xfrm>
            <a:custGeom>
              <a:avLst/>
              <a:gdLst>
                <a:gd name="connsiteX0" fmla="*/ 179481 w 189297"/>
                <a:gd name="connsiteY0" fmla="*/ 0 h 1007166"/>
                <a:gd name="connsiteX1" fmla="*/ 7202 w 189297"/>
                <a:gd name="connsiteY1" fmla="*/ 304800 h 1007166"/>
                <a:gd name="connsiteX2" fmla="*/ 46959 w 189297"/>
                <a:gd name="connsiteY2" fmla="*/ 662609 h 1007166"/>
                <a:gd name="connsiteX3" fmla="*/ 179481 w 189297"/>
                <a:gd name="connsiteY3" fmla="*/ 861392 h 1007166"/>
                <a:gd name="connsiteX4" fmla="*/ 179481 w 189297"/>
                <a:gd name="connsiteY4" fmla="*/ 1007166 h 1007166"/>
                <a:gd name="connsiteX5" fmla="*/ 179481 w 189297"/>
                <a:gd name="connsiteY5" fmla="*/ 1007166 h 100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97" h="1007166">
                  <a:moveTo>
                    <a:pt x="179481" y="0"/>
                  </a:moveTo>
                  <a:cubicBezTo>
                    <a:pt x="104385" y="97182"/>
                    <a:pt x="29289" y="194365"/>
                    <a:pt x="7202" y="304800"/>
                  </a:cubicBezTo>
                  <a:cubicBezTo>
                    <a:pt x="-14885" y="415235"/>
                    <a:pt x="18246" y="569844"/>
                    <a:pt x="46959" y="662609"/>
                  </a:cubicBezTo>
                  <a:cubicBezTo>
                    <a:pt x="75672" y="755374"/>
                    <a:pt x="157394" y="803966"/>
                    <a:pt x="179481" y="861392"/>
                  </a:cubicBezTo>
                  <a:cubicBezTo>
                    <a:pt x="201568" y="918818"/>
                    <a:pt x="179481" y="1007166"/>
                    <a:pt x="179481" y="1007166"/>
                  </a:cubicBezTo>
                  <a:lnTo>
                    <a:pt x="179481" y="100716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E102877D-24C9-05AA-F756-F838BDFC15C1}"/>
                </a:ext>
              </a:extLst>
            </p:cNvPr>
            <p:cNvSpPr/>
            <p:nvPr/>
          </p:nvSpPr>
          <p:spPr>
            <a:xfrm>
              <a:off x="3323680" y="3710674"/>
              <a:ext cx="189297" cy="1007166"/>
            </a:xfrm>
            <a:custGeom>
              <a:avLst/>
              <a:gdLst>
                <a:gd name="connsiteX0" fmla="*/ 179481 w 189297"/>
                <a:gd name="connsiteY0" fmla="*/ 0 h 1007166"/>
                <a:gd name="connsiteX1" fmla="*/ 7202 w 189297"/>
                <a:gd name="connsiteY1" fmla="*/ 304800 h 1007166"/>
                <a:gd name="connsiteX2" fmla="*/ 46959 w 189297"/>
                <a:gd name="connsiteY2" fmla="*/ 662609 h 1007166"/>
                <a:gd name="connsiteX3" fmla="*/ 179481 w 189297"/>
                <a:gd name="connsiteY3" fmla="*/ 861392 h 1007166"/>
                <a:gd name="connsiteX4" fmla="*/ 179481 w 189297"/>
                <a:gd name="connsiteY4" fmla="*/ 1007166 h 1007166"/>
                <a:gd name="connsiteX5" fmla="*/ 179481 w 189297"/>
                <a:gd name="connsiteY5" fmla="*/ 1007166 h 100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97" h="1007166">
                  <a:moveTo>
                    <a:pt x="179481" y="0"/>
                  </a:moveTo>
                  <a:cubicBezTo>
                    <a:pt x="104385" y="97182"/>
                    <a:pt x="29289" y="194365"/>
                    <a:pt x="7202" y="304800"/>
                  </a:cubicBezTo>
                  <a:cubicBezTo>
                    <a:pt x="-14885" y="415235"/>
                    <a:pt x="18246" y="569844"/>
                    <a:pt x="46959" y="662609"/>
                  </a:cubicBezTo>
                  <a:cubicBezTo>
                    <a:pt x="75672" y="755374"/>
                    <a:pt x="157394" y="803966"/>
                    <a:pt x="179481" y="861392"/>
                  </a:cubicBezTo>
                  <a:cubicBezTo>
                    <a:pt x="201568" y="918818"/>
                    <a:pt x="179481" y="1007166"/>
                    <a:pt x="179481" y="1007166"/>
                  </a:cubicBezTo>
                  <a:lnTo>
                    <a:pt x="179481" y="100716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9336FACF-1AAC-8260-6CCB-E37D7829985B}"/>
                </a:ext>
              </a:extLst>
            </p:cNvPr>
            <p:cNvSpPr/>
            <p:nvPr/>
          </p:nvSpPr>
          <p:spPr>
            <a:xfrm>
              <a:off x="1982075" y="3760370"/>
              <a:ext cx="331305" cy="808383"/>
            </a:xfrm>
            <a:custGeom>
              <a:avLst/>
              <a:gdLst>
                <a:gd name="connsiteX0" fmla="*/ 0 w 331305"/>
                <a:gd name="connsiteY0" fmla="*/ 0 h 808383"/>
                <a:gd name="connsiteX1" fmla="*/ 238540 w 331305"/>
                <a:gd name="connsiteY1" fmla="*/ 238539 h 808383"/>
                <a:gd name="connsiteX2" fmla="*/ 198783 w 331305"/>
                <a:gd name="connsiteY2" fmla="*/ 477078 h 808383"/>
                <a:gd name="connsiteX3" fmla="*/ 331305 w 331305"/>
                <a:gd name="connsiteY3" fmla="*/ 808383 h 808383"/>
              </a:gdLst>
              <a:ahLst/>
              <a:cxnLst>
                <a:cxn ang="0">
                  <a:pos x="connsiteX0" y="connsiteY0"/>
                </a:cxn>
                <a:cxn ang="0">
                  <a:pos x="connsiteX1" y="connsiteY1"/>
                </a:cxn>
                <a:cxn ang="0">
                  <a:pos x="connsiteX2" y="connsiteY2"/>
                </a:cxn>
                <a:cxn ang="0">
                  <a:pos x="connsiteX3" y="connsiteY3"/>
                </a:cxn>
              </a:cxnLst>
              <a:rect l="l" t="t" r="r" b="b"/>
              <a:pathLst>
                <a:path w="331305" h="808383">
                  <a:moveTo>
                    <a:pt x="0" y="0"/>
                  </a:moveTo>
                  <a:cubicBezTo>
                    <a:pt x="102705" y="79513"/>
                    <a:pt x="205410" y="159026"/>
                    <a:pt x="238540" y="238539"/>
                  </a:cubicBezTo>
                  <a:cubicBezTo>
                    <a:pt x="271670" y="318052"/>
                    <a:pt x="183322" y="382104"/>
                    <a:pt x="198783" y="477078"/>
                  </a:cubicBezTo>
                  <a:cubicBezTo>
                    <a:pt x="214244" y="572052"/>
                    <a:pt x="272774" y="690217"/>
                    <a:pt x="331305" y="80838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2043A736-A39D-6DB6-DD74-9E93D101643C}"/>
                </a:ext>
              </a:extLst>
            </p:cNvPr>
            <p:cNvSpPr/>
            <p:nvPr/>
          </p:nvSpPr>
          <p:spPr>
            <a:xfrm>
              <a:off x="3944099" y="3803374"/>
              <a:ext cx="164075" cy="834887"/>
            </a:xfrm>
            <a:custGeom>
              <a:avLst/>
              <a:gdLst>
                <a:gd name="connsiteX0" fmla="*/ 164075 w 164075"/>
                <a:gd name="connsiteY0" fmla="*/ 0 h 834887"/>
                <a:gd name="connsiteX1" fmla="*/ 5049 w 164075"/>
                <a:gd name="connsiteY1" fmla="*/ 357809 h 834887"/>
                <a:gd name="connsiteX2" fmla="*/ 44805 w 164075"/>
                <a:gd name="connsiteY2" fmla="*/ 543339 h 834887"/>
                <a:gd name="connsiteX3" fmla="*/ 97814 w 164075"/>
                <a:gd name="connsiteY3" fmla="*/ 768626 h 834887"/>
                <a:gd name="connsiteX4" fmla="*/ 71310 w 164075"/>
                <a:gd name="connsiteY4" fmla="*/ 834887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75" h="834887">
                  <a:moveTo>
                    <a:pt x="164075" y="0"/>
                  </a:moveTo>
                  <a:cubicBezTo>
                    <a:pt x="94501" y="133626"/>
                    <a:pt x="24927" y="267253"/>
                    <a:pt x="5049" y="357809"/>
                  </a:cubicBezTo>
                  <a:cubicBezTo>
                    <a:pt x="-14829" y="448366"/>
                    <a:pt x="29344" y="474870"/>
                    <a:pt x="44805" y="543339"/>
                  </a:cubicBezTo>
                  <a:cubicBezTo>
                    <a:pt x="60266" y="611808"/>
                    <a:pt x="97814" y="768626"/>
                    <a:pt x="97814" y="768626"/>
                  </a:cubicBezTo>
                  <a:cubicBezTo>
                    <a:pt x="102232" y="817217"/>
                    <a:pt x="86771" y="826052"/>
                    <a:pt x="71310" y="83488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6E8500D1-1D4D-3BA8-D6BD-60405FFCAFE7}"/>
                </a:ext>
              </a:extLst>
            </p:cNvPr>
            <p:cNvSpPr/>
            <p:nvPr/>
          </p:nvSpPr>
          <p:spPr>
            <a:xfrm>
              <a:off x="610591" y="4214257"/>
              <a:ext cx="164075" cy="834887"/>
            </a:xfrm>
            <a:custGeom>
              <a:avLst/>
              <a:gdLst>
                <a:gd name="connsiteX0" fmla="*/ 164075 w 164075"/>
                <a:gd name="connsiteY0" fmla="*/ 0 h 834887"/>
                <a:gd name="connsiteX1" fmla="*/ 5049 w 164075"/>
                <a:gd name="connsiteY1" fmla="*/ 357809 h 834887"/>
                <a:gd name="connsiteX2" fmla="*/ 44805 w 164075"/>
                <a:gd name="connsiteY2" fmla="*/ 543339 h 834887"/>
                <a:gd name="connsiteX3" fmla="*/ 97814 w 164075"/>
                <a:gd name="connsiteY3" fmla="*/ 768626 h 834887"/>
                <a:gd name="connsiteX4" fmla="*/ 71310 w 164075"/>
                <a:gd name="connsiteY4" fmla="*/ 834887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75" h="834887">
                  <a:moveTo>
                    <a:pt x="164075" y="0"/>
                  </a:moveTo>
                  <a:cubicBezTo>
                    <a:pt x="94501" y="133626"/>
                    <a:pt x="24927" y="267253"/>
                    <a:pt x="5049" y="357809"/>
                  </a:cubicBezTo>
                  <a:cubicBezTo>
                    <a:pt x="-14829" y="448366"/>
                    <a:pt x="29344" y="474870"/>
                    <a:pt x="44805" y="543339"/>
                  </a:cubicBezTo>
                  <a:cubicBezTo>
                    <a:pt x="60266" y="611808"/>
                    <a:pt x="97814" y="768626"/>
                    <a:pt x="97814" y="768626"/>
                  </a:cubicBezTo>
                  <a:cubicBezTo>
                    <a:pt x="102232" y="817217"/>
                    <a:pt x="86771" y="826052"/>
                    <a:pt x="71310" y="83488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7F21D86B-C07D-1FED-49B6-6390B0204E21}"/>
                </a:ext>
              </a:extLst>
            </p:cNvPr>
            <p:cNvSpPr/>
            <p:nvPr/>
          </p:nvSpPr>
          <p:spPr>
            <a:xfrm>
              <a:off x="2811114" y="3748995"/>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C13D0C0C-5B77-9A33-30BE-95EB25C5478F}"/>
                </a:ext>
              </a:extLst>
            </p:cNvPr>
            <p:cNvSpPr/>
            <p:nvPr/>
          </p:nvSpPr>
          <p:spPr>
            <a:xfrm>
              <a:off x="1810033" y="3837946"/>
              <a:ext cx="164075" cy="834887"/>
            </a:xfrm>
            <a:custGeom>
              <a:avLst/>
              <a:gdLst>
                <a:gd name="connsiteX0" fmla="*/ 164075 w 164075"/>
                <a:gd name="connsiteY0" fmla="*/ 0 h 834887"/>
                <a:gd name="connsiteX1" fmla="*/ 5049 w 164075"/>
                <a:gd name="connsiteY1" fmla="*/ 357809 h 834887"/>
                <a:gd name="connsiteX2" fmla="*/ 44805 w 164075"/>
                <a:gd name="connsiteY2" fmla="*/ 543339 h 834887"/>
                <a:gd name="connsiteX3" fmla="*/ 97814 w 164075"/>
                <a:gd name="connsiteY3" fmla="*/ 768626 h 834887"/>
                <a:gd name="connsiteX4" fmla="*/ 71310 w 164075"/>
                <a:gd name="connsiteY4" fmla="*/ 834887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75" h="834887">
                  <a:moveTo>
                    <a:pt x="164075" y="0"/>
                  </a:moveTo>
                  <a:cubicBezTo>
                    <a:pt x="94501" y="133626"/>
                    <a:pt x="24927" y="267253"/>
                    <a:pt x="5049" y="357809"/>
                  </a:cubicBezTo>
                  <a:cubicBezTo>
                    <a:pt x="-14829" y="448366"/>
                    <a:pt x="29344" y="474870"/>
                    <a:pt x="44805" y="543339"/>
                  </a:cubicBezTo>
                  <a:cubicBezTo>
                    <a:pt x="60266" y="611808"/>
                    <a:pt x="97814" y="768626"/>
                    <a:pt x="97814" y="768626"/>
                  </a:cubicBezTo>
                  <a:cubicBezTo>
                    <a:pt x="102232" y="817217"/>
                    <a:pt x="86771" y="826052"/>
                    <a:pt x="71310" y="83488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CD6E2939-797D-1F0B-C6C4-1B6FF6F1EE1B}"/>
                </a:ext>
              </a:extLst>
            </p:cNvPr>
            <p:cNvSpPr/>
            <p:nvPr/>
          </p:nvSpPr>
          <p:spPr>
            <a:xfrm>
              <a:off x="3635751" y="3799627"/>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FD9996A5-E0D0-0A84-26DC-ACF86D09F491}"/>
                </a:ext>
              </a:extLst>
            </p:cNvPr>
            <p:cNvSpPr/>
            <p:nvPr/>
          </p:nvSpPr>
          <p:spPr>
            <a:xfrm>
              <a:off x="4227537" y="3885437"/>
              <a:ext cx="106611" cy="874644"/>
            </a:xfrm>
            <a:custGeom>
              <a:avLst/>
              <a:gdLst>
                <a:gd name="connsiteX0" fmla="*/ 106228 w 106611"/>
                <a:gd name="connsiteY0" fmla="*/ 0 h 874644"/>
                <a:gd name="connsiteX1" fmla="*/ 210 w 106611"/>
                <a:gd name="connsiteY1" fmla="*/ 132522 h 874644"/>
                <a:gd name="connsiteX2" fmla="*/ 79723 w 106611"/>
                <a:gd name="connsiteY2" fmla="*/ 371061 h 874644"/>
                <a:gd name="connsiteX3" fmla="*/ 106228 w 106611"/>
                <a:gd name="connsiteY3" fmla="*/ 596348 h 874644"/>
                <a:gd name="connsiteX4" fmla="*/ 92976 w 106611"/>
                <a:gd name="connsiteY4" fmla="*/ 874644 h 8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11" h="874644">
                  <a:moveTo>
                    <a:pt x="106228" y="0"/>
                  </a:moveTo>
                  <a:cubicBezTo>
                    <a:pt x="55427" y="35339"/>
                    <a:pt x="4627" y="70679"/>
                    <a:pt x="210" y="132522"/>
                  </a:cubicBezTo>
                  <a:cubicBezTo>
                    <a:pt x="-4208" y="194366"/>
                    <a:pt x="62053" y="293757"/>
                    <a:pt x="79723" y="371061"/>
                  </a:cubicBezTo>
                  <a:cubicBezTo>
                    <a:pt x="97393" y="448365"/>
                    <a:pt x="104019" y="512418"/>
                    <a:pt x="106228" y="596348"/>
                  </a:cubicBezTo>
                  <a:cubicBezTo>
                    <a:pt x="108437" y="680278"/>
                    <a:pt x="100706" y="777461"/>
                    <a:pt x="92976" y="87464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27C2982C-A56B-208B-CB64-E76CDB020FDF}"/>
                </a:ext>
              </a:extLst>
            </p:cNvPr>
            <p:cNvSpPr/>
            <p:nvPr/>
          </p:nvSpPr>
          <p:spPr>
            <a:xfrm>
              <a:off x="3424736" y="3742643"/>
              <a:ext cx="106611" cy="874644"/>
            </a:xfrm>
            <a:custGeom>
              <a:avLst/>
              <a:gdLst>
                <a:gd name="connsiteX0" fmla="*/ 106228 w 106611"/>
                <a:gd name="connsiteY0" fmla="*/ 0 h 874644"/>
                <a:gd name="connsiteX1" fmla="*/ 210 w 106611"/>
                <a:gd name="connsiteY1" fmla="*/ 132522 h 874644"/>
                <a:gd name="connsiteX2" fmla="*/ 79723 w 106611"/>
                <a:gd name="connsiteY2" fmla="*/ 371061 h 874644"/>
                <a:gd name="connsiteX3" fmla="*/ 106228 w 106611"/>
                <a:gd name="connsiteY3" fmla="*/ 596348 h 874644"/>
                <a:gd name="connsiteX4" fmla="*/ 92976 w 106611"/>
                <a:gd name="connsiteY4" fmla="*/ 874644 h 8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11" h="874644">
                  <a:moveTo>
                    <a:pt x="106228" y="0"/>
                  </a:moveTo>
                  <a:cubicBezTo>
                    <a:pt x="55427" y="35339"/>
                    <a:pt x="4627" y="70679"/>
                    <a:pt x="210" y="132522"/>
                  </a:cubicBezTo>
                  <a:cubicBezTo>
                    <a:pt x="-4208" y="194366"/>
                    <a:pt x="62053" y="293757"/>
                    <a:pt x="79723" y="371061"/>
                  </a:cubicBezTo>
                  <a:cubicBezTo>
                    <a:pt x="97393" y="448365"/>
                    <a:pt x="104019" y="512418"/>
                    <a:pt x="106228" y="596348"/>
                  </a:cubicBezTo>
                  <a:cubicBezTo>
                    <a:pt x="108437" y="680278"/>
                    <a:pt x="100706" y="777461"/>
                    <a:pt x="92976" y="87464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F453E21B-FE08-DEFA-3A31-C193F17A998D}"/>
                </a:ext>
              </a:extLst>
            </p:cNvPr>
            <p:cNvSpPr/>
            <p:nvPr/>
          </p:nvSpPr>
          <p:spPr>
            <a:xfrm>
              <a:off x="956611" y="4225601"/>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4CCB47B6-5A23-30E4-054F-BD8F679075B8}"/>
                </a:ext>
              </a:extLst>
            </p:cNvPr>
            <p:cNvSpPr/>
            <p:nvPr/>
          </p:nvSpPr>
          <p:spPr>
            <a:xfrm>
              <a:off x="3041423" y="3613160"/>
              <a:ext cx="106611" cy="874644"/>
            </a:xfrm>
            <a:custGeom>
              <a:avLst/>
              <a:gdLst>
                <a:gd name="connsiteX0" fmla="*/ 106228 w 106611"/>
                <a:gd name="connsiteY0" fmla="*/ 0 h 874644"/>
                <a:gd name="connsiteX1" fmla="*/ 210 w 106611"/>
                <a:gd name="connsiteY1" fmla="*/ 132522 h 874644"/>
                <a:gd name="connsiteX2" fmla="*/ 79723 w 106611"/>
                <a:gd name="connsiteY2" fmla="*/ 371061 h 874644"/>
                <a:gd name="connsiteX3" fmla="*/ 106228 w 106611"/>
                <a:gd name="connsiteY3" fmla="*/ 596348 h 874644"/>
                <a:gd name="connsiteX4" fmla="*/ 92976 w 106611"/>
                <a:gd name="connsiteY4" fmla="*/ 874644 h 8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11" h="874644">
                  <a:moveTo>
                    <a:pt x="106228" y="0"/>
                  </a:moveTo>
                  <a:cubicBezTo>
                    <a:pt x="55427" y="35339"/>
                    <a:pt x="4627" y="70679"/>
                    <a:pt x="210" y="132522"/>
                  </a:cubicBezTo>
                  <a:cubicBezTo>
                    <a:pt x="-4208" y="194366"/>
                    <a:pt x="62053" y="293757"/>
                    <a:pt x="79723" y="371061"/>
                  </a:cubicBezTo>
                  <a:cubicBezTo>
                    <a:pt x="97393" y="448365"/>
                    <a:pt x="104019" y="512418"/>
                    <a:pt x="106228" y="596348"/>
                  </a:cubicBezTo>
                  <a:cubicBezTo>
                    <a:pt x="108437" y="680278"/>
                    <a:pt x="100706" y="777461"/>
                    <a:pt x="92976" y="87464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5CD7D19F-011B-6B48-D10A-73107C15BCBF}"/>
                </a:ext>
              </a:extLst>
            </p:cNvPr>
            <p:cNvSpPr/>
            <p:nvPr/>
          </p:nvSpPr>
          <p:spPr>
            <a:xfrm>
              <a:off x="4485860" y="3916017"/>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C4B20C21-C6E7-D83F-4629-086F6A1EDBA7}"/>
                </a:ext>
              </a:extLst>
            </p:cNvPr>
            <p:cNvSpPr/>
            <p:nvPr/>
          </p:nvSpPr>
          <p:spPr>
            <a:xfrm>
              <a:off x="4076696" y="3901395"/>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a:extLst>
                <a:ext uri="{FF2B5EF4-FFF2-40B4-BE49-F238E27FC236}">
                  <a16:creationId xmlns:a16="http://schemas.microsoft.com/office/drawing/2014/main" id="{E21D9B2A-B11D-3B9E-C894-218C9E5E29A9}"/>
                </a:ext>
              </a:extLst>
            </p:cNvPr>
            <p:cNvSpPr/>
            <p:nvPr/>
          </p:nvSpPr>
          <p:spPr>
            <a:xfrm>
              <a:off x="3577854" y="3671856"/>
              <a:ext cx="106611" cy="874644"/>
            </a:xfrm>
            <a:custGeom>
              <a:avLst/>
              <a:gdLst>
                <a:gd name="connsiteX0" fmla="*/ 106228 w 106611"/>
                <a:gd name="connsiteY0" fmla="*/ 0 h 874644"/>
                <a:gd name="connsiteX1" fmla="*/ 210 w 106611"/>
                <a:gd name="connsiteY1" fmla="*/ 132522 h 874644"/>
                <a:gd name="connsiteX2" fmla="*/ 79723 w 106611"/>
                <a:gd name="connsiteY2" fmla="*/ 371061 h 874644"/>
                <a:gd name="connsiteX3" fmla="*/ 106228 w 106611"/>
                <a:gd name="connsiteY3" fmla="*/ 596348 h 874644"/>
                <a:gd name="connsiteX4" fmla="*/ 92976 w 106611"/>
                <a:gd name="connsiteY4" fmla="*/ 874644 h 8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11" h="874644">
                  <a:moveTo>
                    <a:pt x="106228" y="0"/>
                  </a:moveTo>
                  <a:cubicBezTo>
                    <a:pt x="55427" y="35339"/>
                    <a:pt x="4627" y="70679"/>
                    <a:pt x="210" y="132522"/>
                  </a:cubicBezTo>
                  <a:cubicBezTo>
                    <a:pt x="-4208" y="194366"/>
                    <a:pt x="62053" y="293757"/>
                    <a:pt x="79723" y="371061"/>
                  </a:cubicBezTo>
                  <a:cubicBezTo>
                    <a:pt x="97393" y="448365"/>
                    <a:pt x="104019" y="512418"/>
                    <a:pt x="106228" y="596348"/>
                  </a:cubicBezTo>
                  <a:cubicBezTo>
                    <a:pt x="108437" y="680278"/>
                    <a:pt x="100706" y="777461"/>
                    <a:pt x="92976" y="87464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a:extLst>
                <a:ext uri="{FF2B5EF4-FFF2-40B4-BE49-F238E27FC236}">
                  <a16:creationId xmlns:a16="http://schemas.microsoft.com/office/drawing/2014/main" id="{478D0BB9-380E-CE54-4480-9FDD00AEC807}"/>
                </a:ext>
              </a:extLst>
            </p:cNvPr>
            <p:cNvSpPr/>
            <p:nvPr/>
          </p:nvSpPr>
          <p:spPr>
            <a:xfrm>
              <a:off x="4817165" y="4154559"/>
              <a:ext cx="331305" cy="808383"/>
            </a:xfrm>
            <a:custGeom>
              <a:avLst/>
              <a:gdLst>
                <a:gd name="connsiteX0" fmla="*/ 0 w 331305"/>
                <a:gd name="connsiteY0" fmla="*/ 0 h 808383"/>
                <a:gd name="connsiteX1" fmla="*/ 238540 w 331305"/>
                <a:gd name="connsiteY1" fmla="*/ 238539 h 808383"/>
                <a:gd name="connsiteX2" fmla="*/ 198783 w 331305"/>
                <a:gd name="connsiteY2" fmla="*/ 477078 h 808383"/>
                <a:gd name="connsiteX3" fmla="*/ 331305 w 331305"/>
                <a:gd name="connsiteY3" fmla="*/ 808383 h 808383"/>
              </a:gdLst>
              <a:ahLst/>
              <a:cxnLst>
                <a:cxn ang="0">
                  <a:pos x="connsiteX0" y="connsiteY0"/>
                </a:cxn>
                <a:cxn ang="0">
                  <a:pos x="connsiteX1" y="connsiteY1"/>
                </a:cxn>
                <a:cxn ang="0">
                  <a:pos x="connsiteX2" y="connsiteY2"/>
                </a:cxn>
                <a:cxn ang="0">
                  <a:pos x="connsiteX3" y="connsiteY3"/>
                </a:cxn>
              </a:cxnLst>
              <a:rect l="l" t="t" r="r" b="b"/>
              <a:pathLst>
                <a:path w="331305" h="808383">
                  <a:moveTo>
                    <a:pt x="0" y="0"/>
                  </a:moveTo>
                  <a:cubicBezTo>
                    <a:pt x="102705" y="79513"/>
                    <a:pt x="205410" y="159026"/>
                    <a:pt x="238540" y="238539"/>
                  </a:cubicBezTo>
                  <a:cubicBezTo>
                    <a:pt x="271670" y="318052"/>
                    <a:pt x="183322" y="382104"/>
                    <a:pt x="198783" y="477078"/>
                  </a:cubicBezTo>
                  <a:cubicBezTo>
                    <a:pt x="214244" y="572052"/>
                    <a:pt x="272774" y="690217"/>
                    <a:pt x="331305" y="80838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a:extLst>
                <a:ext uri="{FF2B5EF4-FFF2-40B4-BE49-F238E27FC236}">
                  <a16:creationId xmlns:a16="http://schemas.microsoft.com/office/drawing/2014/main" id="{63196CDA-5EDC-64AB-8B42-35EB224D000D}"/>
                </a:ext>
              </a:extLst>
            </p:cNvPr>
            <p:cNvSpPr/>
            <p:nvPr/>
          </p:nvSpPr>
          <p:spPr>
            <a:xfrm>
              <a:off x="5229399" y="3886808"/>
              <a:ext cx="189297" cy="1007166"/>
            </a:xfrm>
            <a:custGeom>
              <a:avLst/>
              <a:gdLst>
                <a:gd name="connsiteX0" fmla="*/ 179481 w 189297"/>
                <a:gd name="connsiteY0" fmla="*/ 0 h 1007166"/>
                <a:gd name="connsiteX1" fmla="*/ 7202 w 189297"/>
                <a:gd name="connsiteY1" fmla="*/ 304800 h 1007166"/>
                <a:gd name="connsiteX2" fmla="*/ 46959 w 189297"/>
                <a:gd name="connsiteY2" fmla="*/ 662609 h 1007166"/>
                <a:gd name="connsiteX3" fmla="*/ 179481 w 189297"/>
                <a:gd name="connsiteY3" fmla="*/ 861392 h 1007166"/>
                <a:gd name="connsiteX4" fmla="*/ 179481 w 189297"/>
                <a:gd name="connsiteY4" fmla="*/ 1007166 h 1007166"/>
                <a:gd name="connsiteX5" fmla="*/ 179481 w 189297"/>
                <a:gd name="connsiteY5" fmla="*/ 1007166 h 100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97" h="1007166">
                  <a:moveTo>
                    <a:pt x="179481" y="0"/>
                  </a:moveTo>
                  <a:cubicBezTo>
                    <a:pt x="104385" y="97182"/>
                    <a:pt x="29289" y="194365"/>
                    <a:pt x="7202" y="304800"/>
                  </a:cubicBezTo>
                  <a:cubicBezTo>
                    <a:pt x="-14885" y="415235"/>
                    <a:pt x="18246" y="569844"/>
                    <a:pt x="46959" y="662609"/>
                  </a:cubicBezTo>
                  <a:cubicBezTo>
                    <a:pt x="75672" y="755374"/>
                    <a:pt x="157394" y="803966"/>
                    <a:pt x="179481" y="861392"/>
                  </a:cubicBezTo>
                  <a:cubicBezTo>
                    <a:pt x="201568" y="918818"/>
                    <a:pt x="179481" y="1007166"/>
                    <a:pt x="179481" y="1007166"/>
                  </a:cubicBezTo>
                  <a:lnTo>
                    <a:pt x="179481" y="100716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22B210DC-0BB9-4BC7-AAFE-B9D12C4BC0DD}"/>
                </a:ext>
              </a:extLst>
            </p:cNvPr>
            <p:cNvSpPr/>
            <p:nvPr/>
          </p:nvSpPr>
          <p:spPr>
            <a:xfrm>
              <a:off x="5507963" y="4049122"/>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a:extLst>
                <a:ext uri="{FF2B5EF4-FFF2-40B4-BE49-F238E27FC236}">
                  <a16:creationId xmlns:a16="http://schemas.microsoft.com/office/drawing/2014/main" id="{1AD38962-AC4E-4AE2-8A21-7B50F1ABC681}"/>
                </a:ext>
              </a:extLst>
            </p:cNvPr>
            <p:cNvSpPr/>
            <p:nvPr/>
          </p:nvSpPr>
          <p:spPr>
            <a:xfrm>
              <a:off x="1970190" y="3527807"/>
              <a:ext cx="250809" cy="1060174"/>
            </a:xfrm>
            <a:custGeom>
              <a:avLst/>
              <a:gdLst>
                <a:gd name="connsiteX0" fmla="*/ 105035 w 250809"/>
                <a:gd name="connsiteY0" fmla="*/ 0 h 1060174"/>
                <a:gd name="connsiteX1" fmla="*/ 250809 w 250809"/>
                <a:gd name="connsiteY1" fmla="*/ 357809 h 1060174"/>
                <a:gd name="connsiteX2" fmla="*/ 250809 w 250809"/>
                <a:gd name="connsiteY2" fmla="*/ 357809 h 1060174"/>
                <a:gd name="connsiteX3" fmla="*/ 184548 w 250809"/>
                <a:gd name="connsiteY3" fmla="*/ 477078 h 1060174"/>
                <a:gd name="connsiteX4" fmla="*/ 12270 w 250809"/>
                <a:gd name="connsiteY4" fmla="*/ 675861 h 1060174"/>
                <a:gd name="connsiteX5" fmla="*/ 25522 w 250809"/>
                <a:gd name="connsiteY5" fmla="*/ 927652 h 1060174"/>
                <a:gd name="connsiteX6" fmla="*/ 118288 w 250809"/>
                <a:gd name="connsiteY6" fmla="*/ 1060174 h 106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809" h="1060174">
                  <a:moveTo>
                    <a:pt x="105035" y="0"/>
                  </a:moveTo>
                  <a:lnTo>
                    <a:pt x="250809" y="357809"/>
                  </a:lnTo>
                  <a:lnTo>
                    <a:pt x="250809" y="357809"/>
                  </a:lnTo>
                  <a:cubicBezTo>
                    <a:pt x="239766" y="377687"/>
                    <a:pt x="224305" y="424069"/>
                    <a:pt x="184548" y="477078"/>
                  </a:cubicBezTo>
                  <a:cubicBezTo>
                    <a:pt x="144792" y="530087"/>
                    <a:pt x="38774" y="600765"/>
                    <a:pt x="12270" y="675861"/>
                  </a:cubicBezTo>
                  <a:cubicBezTo>
                    <a:pt x="-14234" y="750957"/>
                    <a:pt x="7852" y="863600"/>
                    <a:pt x="25522" y="927652"/>
                  </a:cubicBezTo>
                  <a:cubicBezTo>
                    <a:pt x="43192" y="991704"/>
                    <a:pt x="80740" y="1025939"/>
                    <a:pt x="118288" y="106017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a:extLst>
                <a:ext uri="{FF2B5EF4-FFF2-40B4-BE49-F238E27FC236}">
                  <a16:creationId xmlns:a16="http://schemas.microsoft.com/office/drawing/2014/main" id="{F931A262-48E6-8212-9234-7DB70EC297F7}"/>
                </a:ext>
              </a:extLst>
            </p:cNvPr>
            <p:cNvSpPr/>
            <p:nvPr/>
          </p:nvSpPr>
          <p:spPr>
            <a:xfrm>
              <a:off x="1286679" y="3714083"/>
              <a:ext cx="189297" cy="1007166"/>
            </a:xfrm>
            <a:custGeom>
              <a:avLst/>
              <a:gdLst>
                <a:gd name="connsiteX0" fmla="*/ 179481 w 189297"/>
                <a:gd name="connsiteY0" fmla="*/ 0 h 1007166"/>
                <a:gd name="connsiteX1" fmla="*/ 7202 w 189297"/>
                <a:gd name="connsiteY1" fmla="*/ 304800 h 1007166"/>
                <a:gd name="connsiteX2" fmla="*/ 46959 w 189297"/>
                <a:gd name="connsiteY2" fmla="*/ 662609 h 1007166"/>
                <a:gd name="connsiteX3" fmla="*/ 179481 w 189297"/>
                <a:gd name="connsiteY3" fmla="*/ 861392 h 1007166"/>
                <a:gd name="connsiteX4" fmla="*/ 179481 w 189297"/>
                <a:gd name="connsiteY4" fmla="*/ 1007166 h 1007166"/>
                <a:gd name="connsiteX5" fmla="*/ 179481 w 189297"/>
                <a:gd name="connsiteY5" fmla="*/ 1007166 h 100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97" h="1007166">
                  <a:moveTo>
                    <a:pt x="179481" y="0"/>
                  </a:moveTo>
                  <a:cubicBezTo>
                    <a:pt x="104385" y="97182"/>
                    <a:pt x="29289" y="194365"/>
                    <a:pt x="7202" y="304800"/>
                  </a:cubicBezTo>
                  <a:cubicBezTo>
                    <a:pt x="-14885" y="415235"/>
                    <a:pt x="18246" y="569844"/>
                    <a:pt x="46959" y="662609"/>
                  </a:cubicBezTo>
                  <a:cubicBezTo>
                    <a:pt x="75672" y="755374"/>
                    <a:pt x="157394" y="803966"/>
                    <a:pt x="179481" y="861392"/>
                  </a:cubicBezTo>
                  <a:cubicBezTo>
                    <a:pt x="201568" y="918818"/>
                    <a:pt x="179481" y="1007166"/>
                    <a:pt x="179481" y="1007166"/>
                  </a:cubicBezTo>
                  <a:lnTo>
                    <a:pt x="179481" y="100716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a:extLst>
                <a:ext uri="{FF2B5EF4-FFF2-40B4-BE49-F238E27FC236}">
                  <a16:creationId xmlns:a16="http://schemas.microsoft.com/office/drawing/2014/main" id="{953E9DE4-4452-0A66-73A1-B8FC40EC4968}"/>
                </a:ext>
              </a:extLst>
            </p:cNvPr>
            <p:cNvSpPr/>
            <p:nvPr/>
          </p:nvSpPr>
          <p:spPr>
            <a:xfrm>
              <a:off x="4642222" y="3893408"/>
              <a:ext cx="180792"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a:extLst>
                <a:ext uri="{FF2B5EF4-FFF2-40B4-BE49-F238E27FC236}">
                  <a16:creationId xmlns:a16="http://schemas.microsoft.com/office/drawing/2014/main" id="{52FF9828-1785-1DF5-F9B0-6C8BA65CD21D}"/>
                </a:ext>
              </a:extLst>
            </p:cNvPr>
            <p:cNvSpPr/>
            <p:nvPr/>
          </p:nvSpPr>
          <p:spPr>
            <a:xfrm>
              <a:off x="2339110" y="3593857"/>
              <a:ext cx="189297" cy="1007166"/>
            </a:xfrm>
            <a:custGeom>
              <a:avLst/>
              <a:gdLst>
                <a:gd name="connsiteX0" fmla="*/ 179481 w 189297"/>
                <a:gd name="connsiteY0" fmla="*/ 0 h 1007166"/>
                <a:gd name="connsiteX1" fmla="*/ 7202 w 189297"/>
                <a:gd name="connsiteY1" fmla="*/ 304800 h 1007166"/>
                <a:gd name="connsiteX2" fmla="*/ 46959 w 189297"/>
                <a:gd name="connsiteY2" fmla="*/ 662609 h 1007166"/>
                <a:gd name="connsiteX3" fmla="*/ 179481 w 189297"/>
                <a:gd name="connsiteY3" fmla="*/ 861392 h 1007166"/>
                <a:gd name="connsiteX4" fmla="*/ 179481 w 189297"/>
                <a:gd name="connsiteY4" fmla="*/ 1007166 h 1007166"/>
                <a:gd name="connsiteX5" fmla="*/ 179481 w 189297"/>
                <a:gd name="connsiteY5" fmla="*/ 1007166 h 100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97" h="1007166">
                  <a:moveTo>
                    <a:pt x="179481" y="0"/>
                  </a:moveTo>
                  <a:cubicBezTo>
                    <a:pt x="104385" y="97182"/>
                    <a:pt x="29289" y="194365"/>
                    <a:pt x="7202" y="304800"/>
                  </a:cubicBezTo>
                  <a:cubicBezTo>
                    <a:pt x="-14885" y="415235"/>
                    <a:pt x="18246" y="569844"/>
                    <a:pt x="46959" y="662609"/>
                  </a:cubicBezTo>
                  <a:cubicBezTo>
                    <a:pt x="75672" y="755374"/>
                    <a:pt x="157394" y="803966"/>
                    <a:pt x="179481" y="861392"/>
                  </a:cubicBezTo>
                  <a:cubicBezTo>
                    <a:pt x="201568" y="918818"/>
                    <a:pt x="179481" y="1007166"/>
                    <a:pt x="179481" y="1007166"/>
                  </a:cubicBezTo>
                  <a:lnTo>
                    <a:pt x="179481" y="100716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15FBF855-30B7-B619-3D4F-1BB06C9C3B4A}"/>
                </a:ext>
              </a:extLst>
            </p:cNvPr>
            <p:cNvSpPr/>
            <p:nvPr/>
          </p:nvSpPr>
          <p:spPr>
            <a:xfrm>
              <a:off x="2605573" y="3750646"/>
              <a:ext cx="106611" cy="874644"/>
            </a:xfrm>
            <a:custGeom>
              <a:avLst/>
              <a:gdLst>
                <a:gd name="connsiteX0" fmla="*/ 106228 w 106611"/>
                <a:gd name="connsiteY0" fmla="*/ 0 h 874644"/>
                <a:gd name="connsiteX1" fmla="*/ 210 w 106611"/>
                <a:gd name="connsiteY1" fmla="*/ 132522 h 874644"/>
                <a:gd name="connsiteX2" fmla="*/ 79723 w 106611"/>
                <a:gd name="connsiteY2" fmla="*/ 371061 h 874644"/>
                <a:gd name="connsiteX3" fmla="*/ 106228 w 106611"/>
                <a:gd name="connsiteY3" fmla="*/ 596348 h 874644"/>
                <a:gd name="connsiteX4" fmla="*/ 92976 w 106611"/>
                <a:gd name="connsiteY4" fmla="*/ 874644 h 8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11" h="874644">
                  <a:moveTo>
                    <a:pt x="106228" y="0"/>
                  </a:moveTo>
                  <a:cubicBezTo>
                    <a:pt x="55427" y="35339"/>
                    <a:pt x="4627" y="70679"/>
                    <a:pt x="210" y="132522"/>
                  </a:cubicBezTo>
                  <a:cubicBezTo>
                    <a:pt x="-4208" y="194366"/>
                    <a:pt x="62053" y="293757"/>
                    <a:pt x="79723" y="371061"/>
                  </a:cubicBezTo>
                  <a:cubicBezTo>
                    <a:pt x="97393" y="448365"/>
                    <a:pt x="104019" y="512418"/>
                    <a:pt x="106228" y="596348"/>
                  </a:cubicBezTo>
                  <a:cubicBezTo>
                    <a:pt x="108437" y="680278"/>
                    <a:pt x="100706" y="777461"/>
                    <a:pt x="92976" y="87464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F245C664-2307-8F44-DE18-D60F7E95A13B}"/>
                </a:ext>
              </a:extLst>
            </p:cNvPr>
            <p:cNvSpPr/>
            <p:nvPr/>
          </p:nvSpPr>
          <p:spPr>
            <a:xfrm>
              <a:off x="1657781" y="3719963"/>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a:extLst>
                <a:ext uri="{FF2B5EF4-FFF2-40B4-BE49-F238E27FC236}">
                  <a16:creationId xmlns:a16="http://schemas.microsoft.com/office/drawing/2014/main" id="{28E35BBD-571D-899F-119C-14D50C3538AC}"/>
                </a:ext>
              </a:extLst>
            </p:cNvPr>
            <p:cNvSpPr/>
            <p:nvPr/>
          </p:nvSpPr>
          <p:spPr>
            <a:xfrm>
              <a:off x="801453" y="4028661"/>
              <a:ext cx="106611" cy="874644"/>
            </a:xfrm>
            <a:custGeom>
              <a:avLst/>
              <a:gdLst>
                <a:gd name="connsiteX0" fmla="*/ 106228 w 106611"/>
                <a:gd name="connsiteY0" fmla="*/ 0 h 874644"/>
                <a:gd name="connsiteX1" fmla="*/ 210 w 106611"/>
                <a:gd name="connsiteY1" fmla="*/ 132522 h 874644"/>
                <a:gd name="connsiteX2" fmla="*/ 79723 w 106611"/>
                <a:gd name="connsiteY2" fmla="*/ 371061 h 874644"/>
                <a:gd name="connsiteX3" fmla="*/ 106228 w 106611"/>
                <a:gd name="connsiteY3" fmla="*/ 596348 h 874644"/>
                <a:gd name="connsiteX4" fmla="*/ 92976 w 106611"/>
                <a:gd name="connsiteY4" fmla="*/ 874644 h 8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11" h="874644">
                  <a:moveTo>
                    <a:pt x="106228" y="0"/>
                  </a:moveTo>
                  <a:cubicBezTo>
                    <a:pt x="55427" y="35339"/>
                    <a:pt x="4627" y="70679"/>
                    <a:pt x="210" y="132522"/>
                  </a:cubicBezTo>
                  <a:cubicBezTo>
                    <a:pt x="-4208" y="194366"/>
                    <a:pt x="62053" y="293757"/>
                    <a:pt x="79723" y="371061"/>
                  </a:cubicBezTo>
                  <a:cubicBezTo>
                    <a:pt x="97393" y="448365"/>
                    <a:pt x="104019" y="512418"/>
                    <a:pt x="106228" y="596348"/>
                  </a:cubicBezTo>
                  <a:cubicBezTo>
                    <a:pt x="108437" y="680278"/>
                    <a:pt x="100706" y="777461"/>
                    <a:pt x="92976" y="87464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a:extLst>
                <a:ext uri="{FF2B5EF4-FFF2-40B4-BE49-F238E27FC236}">
                  <a16:creationId xmlns:a16="http://schemas.microsoft.com/office/drawing/2014/main" id="{909ED59C-D186-9B6F-3EC1-65E191DDB9B1}"/>
                </a:ext>
              </a:extLst>
            </p:cNvPr>
            <p:cNvSpPr/>
            <p:nvPr/>
          </p:nvSpPr>
          <p:spPr>
            <a:xfrm>
              <a:off x="3765612" y="3877640"/>
              <a:ext cx="331305" cy="808383"/>
            </a:xfrm>
            <a:custGeom>
              <a:avLst/>
              <a:gdLst>
                <a:gd name="connsiteX0" fmla="*/ 0 w 331305"/>
                <a:gd name="connsiteY0" fmla="*/ 0 h 808383"/>
                <a:gd name="connsiteX1" fmla="*/ 238540 w 331305"/>
                <a:gd name="connsiteY1" fmla="*/ 238539 h 808383"/>
                <a:gd name="connsiteX2" fmla="*/ 198783 w 331305"/>
                <a:gd name="connsiteY2" fmla="*/ 477078 h 808383"/>
                <a:gd name="connsiteX3" fmla="*/ 331305 w 331305"/>
                <a:gd name="connsiteY3" fmla="*/ 808383 h 808383"/>
              </a:gdLst>
              <a:ahLst/>
              <a:cxnLst>
                <a:cxn ang="0">
                  <a:pos x="connsiteX0" y="connsiteY0"/>
                </a:cxn>
                <a:cxn ang="0">
                  <a:pos x="connsiteX1" y="connsiteY1"/>
                </a:cxn>
                <a:cxn ang="0">
                  <a:pos x="connsiteX2" y="connsiteY2"/>
                </a:cxn>
                <a:cxn ang="0">
                  <a:pos x="connsiteX3" y="connsiteY3"/>
                </a:cxn>
              </a:cxnLst>
              <a:rect l="l" t="t" r="r" b="b"/>
              <a:pathLst>
                <a:path w="331305" h="808383">
                  <a:moveTo>
                    <a:pt x="0" y="0"/>
                  </a:moveTo>
                  <a:cubicBezTo>
                    <a:pt x="102705" y="79513"/>
                    <a:pt x="205410" y="159026"/>
                    <a:pt x="238540" y="238539"/>
                  </a:cubicBezTo>
                  <a:cubicBezTo>
                    <a:pt x="271670" y="318052"/>
                    <a:pt x="183322" y="382104"/>
                    <a:pt x="198783" y="477078"/>
                  </a:cubicBezTo>
                  <a:cubicBezTo>
                    <a:pt x="214244" y="572052"/>
                    <a:pt x="272774" y="690217"/>
                    <a:pt x="331305" y="80838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a:extLst>
                <a:ext uri="{FF2B5EF4-FFF2-40B4-BE49-F238E27FC236}">
                  <a16:creationId xmlns:a16="http://schemas.microsoft.com/office/drawing/2014/main" id="{F41AC54F-0D17-7230-B0A6-5DBBFA417199}"/>
                </a:ext>
              </a:extLst>
            </p:cNvPr>
            <p:cNvSpPr/>
            <p:nvPr/>
          </p:nvSpPr>
          <p:spPr>
            <a:xfrm>
              <a:off x="2401320" y="3690754"/>
              <a:ext cx="189297" cy="1007166"/>
            </a:xfrm>
            <a:custGeom>
              <a:avLst/>
              <a:gdLst>
                <a:gd name="connsiteX0" fmla="*/ 179481 w 189297"/>
                <a:gd name="connsiteY0" fmla="*/ 0 h 1007166"/>
                <a:gd name="connsiteX1" fmla="*/ 7202 w 189297"/>
                <a:gd name="connsiteY1" fmla="*/ 304800 h 1007166"/>
                <a:gd name="connsiteX2" fmla="*/ 46959 w 189297"/>
                <a:gd name="connsiteY2" fmla="*/ 662609 h 1007166"/>
                <a:gd name="connsiteX3" fmla="*/ 179481 w 189297"/>
                <a:gd name="connsiteY3" fmla="*/ 861392 h 1007166"/>
                <a:gd name="connsiteX4" fmla="*/ 179481 w 189297"/>
                <a:gd name="connsiteY4" fmla="*/ 1007166 h 1007166"/>
                <a:gd name="connsiteX5" fmla="*/ 179481 w 189297"/>
                <a:gd name="connsiteY5" fmla="*/ 1007166 h 100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97" h="1007166">
                  <a:moveTo>
                    <a:pt x="179481" y="0"/>
                  </a:moveTo>
                  <a:cubicBezTo>
                    <a:pt x="104385" y="97182"/>
                    <a:pt x="29289" y="194365"/>
                    <a:pt x="7202" y="304800"/>
                  </a:cubicBezTo>
                  <a:cubicBezTo>
                    <a:pt x="-14885" y="415235"/>
                    <a:pt x="18246" y="569844"/>
                    <a:pt x="46959" y="662609"/>
                  </a:cubicBezTo>
                  <a:cubicBezTo>
                    <a:pt x="75672" y="755374"/>
                    <a:pt x="157394" y="803966"/>
                    <a:pt x="179481" y="861392"/>
                  </a:cubicBezTo>
                  <a:cubicBezTo>
                    <a:pt x="201568" y="918818"/>
                    <a:pt x="179481" y="1007166"/>
                    <a:pt x="179481" y="1007166"/>
                  </a:cubicBezTo>
                  <a:lnTo>
                    <a:pt x="179481" y="100716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a:extLst>
                <a:ext uri="{FF2B5EF4-FFF2-40B4-BE49-F238E27FC236}">
                  <a16:creationId xmlns:a16="http://schemas.microsoft.com/office/drawing/2014/main" id="{C95B44A6-0DE7-6071-60B2-622A8E60A5B0}"/>
                </a:ext>
              </a:extLst>
            </p:cNvPr>
            <p:cNvSpPr/>
            <p:nvPr/>
          </p:nvSpPr>
          <p:spPr>
            <a:xfrm>
              <a:off x="2679884" y="3853068"/>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51531B78-6627-09DA-3330-BDDF1B8722A4}"/>
              </a:ext>
            </a:extLst>
          </p:cNvPr>
          <p:cNvGrpSpPr/>
          <p:nvPr/>
        </p:nvGrpSpPr>
        <p:grpSpPr>
          <a:xfrm>
            <a:off x="710581" y="3271158"/>
            <a:ext cx="5216575" cy="1521337"/>
            <a:chOff x="610591" y="3527807"/>
            <a:chExt cx="5216575" cy="1521337"/>
          </a:xfrm>
        </p:grpSpPr>
        <p:sp>
          <p:nvSpPr>
            <p:cNvPr id="65" name="Freeform 64">
              <a:extLst>
                <a:ext uri="{FF2B5EF4-FFF2-40B4-BE49-F238E27FC236}">
                  <a16:creationId xmlns:a16="http://schemas.microsoft.com/office/drawing/2014/main" id="{E61D9155-90AE-5B23-8AB3-1345219E2DB4}"/>
                </a:ext>
              </a:extLst>
            </p:cNvPr>
            <p:cNvSpPr/>
            <p:nvPr/>
          </p:nvSpPr>
          <p:spPr>
            <a:xfrm>
              <a:off x="4798269" y="3723861"/>
              <a:ext cx="250809" cy="1060174"/>
            </a:xfrm>
            <a:custGeom>
              <a:avLst/>
              <a:gdLst>
                <a:gd name="connsiteX0" fmla="*/ 105035 w 250809"/>
                <a:gd name="connsiteY0" fmla="*/ 0 h 1060174"/>
                <a:gd name="connsiteX1" fmla="*/ 250809 w 250809"/>
                <a:gd name="connsiteY1" fmla="*/ 357809 h 1060174"/>
                <a:gd name="connsiteX2" fmla="*/ 250809 w 250809"/>
                <a:gd name="connsiteY2" fmla="*/ 357809 h 1060174"/>
                <a:gd name="connsiteX3" fmla="*/ 184548 w 250809"/>
                <a:gd name="connsiteY3" fmla="*/ 477078 h 1060174"/>
                <a:gd name="connsiteX4" fmla="*/ 12270 w 250809"/>
                <a:gd name="connsiteY4" fmla="*/ 675861 h 1060174"/>
                <a:gd name="connsiteX5" fmla="*/ 25522 w 250809"/>
                <a:gd name="connsiteY5" fmla="*/ 927652 h 1060174"/>
                <a:gd name="connsiteX6" fmla="*/ 118288 w 250809"/>
                <a:gd name="connsiteY6" fmla="*/ 1060174 h 106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809" h="1060174">
                  <a:moveTo>
                    <a:pt x="105035" y="0"/>
                  </a:moveTo>
                  <a:lnTo>
                    <a:pt x="250809" y="357809"/>
                  </a:lnTo>
                  <a:lnTo>
                    <a:pt x="250809" y="357809"/>
                  </a:lnTo>
                  <a:cubicBezTo>
                    <a:pt x="239766" y="377687"/>
                    <a:pt x="224305" y="424069"/>
                    <a:pt x="184548" y="477078"/>
                  </a:cubicBezTo>
                  <a:cubicBezTo>
                    <a:pt x="144792" y="530087"/>
                    <a:pt x="38774" y="600765"/>
                    <a:pt x="12270" y="675861"/>
                  </a:cubicBezTo>
                  <a:cubicBezTo>
                    <a:pt x="-14234" y="750957"/>
                    <a:pt x="7852" y="863600"/>
                    <a:pt x="25522" y="927652"/>
                  </a:cubicBezTo>
                  <a:cubicBezTo>
                    <a:pt x="43192" y="991704"/>
                    <a:pt x="80740" y="1025939"/>
                    <a:pt x="118288" y="106017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a:extLst>
                <a:ext uri="{FF2B5EF4-FFF2-40B4-BE49-F238E27FC236}">
                  <a16:creationId xmlns:a16="http://schemas.microsoft.com/office/drawing/2014/main" id="{4672997B-CDED-EFCD-D545-AEA6A845EC42}"/>
                </a:ext>
              </a:extLst>
            </p:cNvPr>
            <p:cNvSpPr/>
            <p:nvPr/>
          </p:nvSpPr>
          <p:spPr>
            <a:xfrm>
              <a:off x="4366015" y="3763617"/>
              <a:ext cx="189297" cy="1007166"/>
            </a:xfrm>
            <a:custGeom>
              <a:avLst/>
              <a:gdLst>
                <a:gd name="connsiteX0" fmla="*/ 179481 w 189297"/>
                <a:gd name="connsiteY0" fmla="*/ 0 h 1007166"/>
                <a:gd name="connsiteX1" fmla="*/ 7202 w 189297"/>
                <a:gd name="connsiteY1" fmla="*/ 304800 h 1007166"/>
                <a:gd name="connsiteX2" fmla="*/ 46959 w 189297"/>
                <a:gd name="connsiteY2" fmla="*/ 662609 h 1007166"/>
                <a:gd name="connsiteX3" fmla="*/ 179481 w 189297"/>
                <a:gd name="connsiteY3" fmla="*/ 861392 h 1007166"/>
                <a:gd name="connsiteX4" fmla="*/ 179481 w 189297"/>
                <a:gd name="connsiteY4" fmla="*/ 1007166 h 1007166"/>
                <a:gd name="connsiteX5" fmla="*/ 179481 w 189297"/>
                <a:gd name="connsiteY5" fmla="*/ 1007166 h 100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97" h="1007166">
                  <a:moveTo>
                    <a:pt x="179481" y="0"/>
                  </a:moveTo>
                  <a:cubicBezTo>
                    <a:pt x="104385" y="97182"/>
                    <a:pt x="29289" y="194365"/>
                    <a:pt x="7202" y="304800"/>
                  </a:cubicBezTo>
                  <a:cubicBezTo>
                    <a:pt x="-14885" y="415235"/>
                    <a:pt x="18246" y="569844"/>
                    <a:pt x="46959" y="662609"/>
                  </a:cubicBezTo>
                  <a:cubicBezTo>
                    <a:pt x="75672" y="755374"/>
                    <a:pt x="157394" y="803966"/>
                    <a:pt x="179481" y="861392"/>
                  </a:cubicBezTo>
                  <a:cubicBezTo>
                    <a:pt x="201568" y="918818"/>
                    <a:pt x="179481" y="1007166"/>
                    <a:pt x="179481" y="1007166"/>
                  </a:cubicBezTo>
                  <a:lnTo>
                    <a:pt x="179481" y="100716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a:extLst>
                <a:ext uri="{FF2B5EF4-FFF2-40B4-BE49-F238E27FC236}">
                  <a16:creationId xmlns:a16="http://schemas.microsoft.com/office/drawing/2014/main" id="{568FA96F-6F15-6826-8CB1-3D8E867B7089}"/>
                </a:ext>
              </a:extLst>
            </p:cNvPr>
            <p:cNvSpPr/>
            <p:nvPr/>
          </p:nvSpPr>
          <p:spPr>
            <a:xfrm>
              <a:off x="3220278" y="3763617"/>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DFB58E1E-E9FC-9899-513F-1B7B7F75B403}"/>
                </a:ext>
              </a:extLst>
            </p:cNvPr>
            <p:cNvSpPr/>
            <p:nvPr/>
          </p:nvSpPr>
          <p:spPr>
            <a:xfrm>
              <a:off x="2310379" y="3723861"/>
              <a:ext cx="390306" cy="820989"/>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a:extLst>
                <a:ext uri="{FF2B5EF4-FFF2-40B4-BE49-F238E27FC236}">
                  <a16:creationId xmlns:a16="http://schemas.microsoft.com/office/drawing/2014/main" id="{859CC6C8-A11F-7B24-25B7-01E3E72FE49B}"/>
                </a:ext>
              </a:extLst>
            </p:cNvPr>
            <p:cNvSpPr/>
            <p:nvPr/>
          </p:nvSpPr>
          <p:spPr>
            <a:xfrm>
              <a:off x="1020417" y="4002159"/>
              <a:ext cx="331305" cy="808383"/>
            </a:xfrm>
            <a:custGeom>
              <a:avLst/>
              <a:gdLst>
                <a:gd name="connsiteX0" fmla="*/ 0 w 331305"/>
                <a:gd name="connsiteY0" fmla="*/ 0 h 808383"/>
                <a:gd name="connsiteX1" fmla="*/ 238540 w 331305"/>
                <a:gd name="connsiteY1" fmla="*/ 238539 h 808383"/>
                <a:gd name="connsiteX2" fmla="*/ 198783 w 331305"/>
                <a:gd name="connsiteY2" fmla="*/ 477078 h 808383"/>
                <a:gd name="connsiteX3" fmla="*/ 331305 w 331305"/>
                <a:gd name="connsiteY3" fmla="*/ 808383 h 808383"/>
              </a:gdLst>
              <a:ahLst/>
              <a:cxnLst>
                <a:cxn ang="0">
                  <a:pos x="connsiteX0" y="connsiteY0"/>
                </a:cxn>
                <a:cxn ang="0">
                  <a:pos x="connsiteX1" y="connsiteY1"/>
                </a:cxn>
                <a:cxn ang="0">
                  <a:pos x="connsiteX2" y="connsiteY2"/>
                </a:cxn>
                <a:cxn ang="0">
                  <a:pos x="connsiteX3" y="connsiteY3"/>
                </a:cxn>
              </a:cxnLst>
              <a:rect l="l" t="t" r="r" b="b"/>
              <a:pathLst>
                <a:path w="331305" h="808383">
                  <a:moveTo>
                    <a:pt x="0" y="0"/>
                  </a:moveTo>
                  <a:cubicBezTo>
                    <a:pt x="102705" y="79513"/>
                    <a:pt x="205410" y="159026"/>
                    <a:pt x="238540" y="238539"/>
                  </a:cubicBezTo>
                  <a:cubicBezTo>
                    <a:pt x="271670" y="318052"/>
                    <a:pt x="183322" y="382104"/>
                    <a:pt x="198783" y="477078"/>
                  </a:cubicBezTo>
                  <a:cubicBezTo>
                    <a:pt x="214244" y="572052"/>
                    <a:pt x="272774" y="690217"/>
                    <a:pt x="331305" y="80838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a:extLst>
                <a:ext uri="{FF2B5EF4-FFF2-40B4-BE49-F238E27FC236}">
                  <a16:creationId xmlns:a16="http://schemas.microsoft.com/office/drawing/2014/main" id="{68AE828E-6E4A-2802-B0CB-0D85C38BB604}"/>
                </a:ext>
              </a:extLst>
            </p:cNvPr>
            <p:cNvSpPr/>
            <p:nvPr/>
          </p:nvSpPr>
          <p:spPr>
            <a:xfrm>
              <a:off x="5681112" y="4274101"/>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A5930F8E-6B92-2077-136A-0F9DD019DB28}"/>
                </a:ext>
              </a:extLst>
            </p:cNvPr>
            <p:cNvSpPr/>
            <p:nvPr/>
          </p:nvSpPr>
          <p:spPr>
            <a:xfrm>
              <a:off x="1432651" y="3734408"/>
              <a:ext cx="189297" cy="1007166"/>
            </a:xfrm>
            <a:custGeom>
              <a:avLst/>
              <a:gdLst>
                <a:gd name="connsiteX0" fmla="*/ 179481 w 189297"/>
                <a:gd name="connsiteY0" fmla="*/ 0 h 1007166"/>
                <a:gd name="connsiteX1" fmla="*/ 7202 w 189297"/>
                <a:gd name="connsiteY1" fmla="*/ 304800 h 1007166"/>
                <a:gd name="connsiteX2" fmla="*/ 46959 w 189297"/>
                <a:gd name="connsiteY2" fmla="*/ 662609 h 1007166"/>
                <a:gd name="connsiteX3" fmla="*/ 179481 w 189297"/>
                <a:gd name="connsiteY3" fmla="*/ 861392 h 1007166"/>
                <a:gd name="connsiteX4" fmla="*/ 179481 w 189297"/>
                <a:gd name="connsiteY4" fmla="*/ 1007166 h 1007166"/>
                <a:gd name="connsiteX5" fmla="*/ 179481 w 189297"/>
                <a:gd name="connsiteY5" fmla="*/ 1007166 h 100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97" h="1007166">
                  <a:moveTo>
                    <a:pt x="179481" y="0"/>
                  </a:moveTo>
                  <a:cubicBezTo>
                    <a:pt x="104385" y="97182"/>
                    <a:pt x="29289" y="194365"/>
                    <a:pt x="7202" y="304800"/>
                  </a:cubicBezTo>
                  <a:cubicBezTo>
                    <a:pt x="-14885" y="415235"/>
                    <a:pt x="18246" y="569844"/>
                    <a:pt x="46959" y="662609"/>
                  </a:cubicBezTo>
                  <a:cubicBezTo>
                    <a:pt x="75672" y="755374"/>
                    <a:pt x="157394" y="803966"/>
                    <a:pt x="179481" y="861392"/>
                  </a:cubicBezTo>
                  <a:cubicBezTo>
                    <a:pt x="201568" y="918818"/>
                    <a:pt x="179481" y="1007166"/>
                    <a:pt x="179481" y="1007166"/>
                  </a:cubicBezTo>
                  <a:lnTo>
                    <a:pt x="179481" y="100716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a:extLst>
                <a:ext uri="{FF2B5EF4-FFF2-40B4-BE49-F238E27FC236}">
                  <a16:creationId xmlns:a16="http://schemas.microsoft.com/office/drawing/2014/main" id="{B75AEBB3-BB66-2DD5-9FC7-7CF076899CAE}"/>
                </a:ext>
              </a:extLst>
            </p:cNvPr>
            <p:cNvSpPr/>
            <p:nvPr/>
          </p:nvSpPr>
          <p:spPr>
            <a:xfrm>
              <a:off x="3323680" y="3710674"/>
              <a:ext cx="189297" cy="1007166"/>
            </a:xfrm>
            <a:custGeom>
              <a:avLst/>
              <a:gdLst>
                <a:gd name="connsiteX0" fmla="*/ 179481 w 189297"/>
                <a:gd name="connsiteY0" fmla="*/ 0 h 1007166"/>
                <a:gd name="connsiteX1" fmla="*/ 7202 w 189297"/>
                <a:gd name="connsiteY1" fmla="*/ 304800 h 1007166"/>
                <a:gd name="connsiteX2" fmla="*/ 46959 w 189297"/>
                <a:gd name="connsiteY2" fmla="*/ 662609 h 1007166"/>
                <a:gd name="connsiteX3" fmla="*/ 179481 w 189297"/>
                <a:gd name="connsiteY3" fmla="*/ 861392 h 1007166"/>
                <a:gd name="connsiteX4" fmla="*/ 179481 w 189297"/>
                <a:gd name="connsiteY4" fmla="*/ 1007166 h 1007166"/>
                <a:gd name="connsiteX5" fmla="*/ 179481 w 189297"/>
                <a:gd name="connsiteY5" fmla="*/ 1007166 h 100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97" h="1007166">
                  <a:moveTo>
                    <a:pt x="179481" y="0"/>
                  </a:moveTo>
                  <a:cubicBezTo>
                    <a:pt x="104385" y="97182"/>
                    <a:pt x="29289" y="194365"/>
                    <a:pt x="7202" y="304800"/>
                  </a:cubicBezTo>
                  <a:cubicBezTo>
                    <a:pt x="-14885" y="415235"/>
                    <a:pt x="18246" y="569844"/>
                    <a:pt x="46959" y="662609"/>
                  </a:cubicBezTo>
                  <a:cubicBezTo>
                    <a:pt x="75672" y="755374"/>
                    <a:pt x="157394" y="803966"/>
                    <a:pt x="179481" y="861392"/>
                  </a:cubicBezTo>
                  <a:cubicBezTo>
                    <a:pt x="201568" y="918818"/>
                    <a:pt x="179481" y="1007166"/>
                    <a:pt x="179481" y="1007166"/>
                  </a:cubicBezTo>
                  <a:lnTo>
                    <a:pt x="179481" y="100716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a:extLst>
                <a:ext uri="{FF2B5EF4-FFF2-40B4-BE49-F238E27FC236}">
                  <a16:creationId xmlns:a16="http://schemas.microsoft.com/office/drawing/2014/main" id="{28A07838-A8CA-6F51-81CA-0A95382EEB76}"/>
                </a:ext>
              </a:extLst>
            </p:cNvPr>
            <p:cNvSpPr/>
            <p:nvPr/>
          </p:nvSpPr>
          <p:spPr>
            <a:xfrm>
              <a:off x="1982075" y="3760370"/>
              <a:ext cx="331305" cy="808383"/>
            </a:xfrm>
            <a:custGeom>
              <a:avLst/>
              <a:gdLst>
                <a:gd name="connsiteX0" fmla="*/ 0 w 331305"/>
                <a:gd name="connsiteY0" fmla="*/ 0 h 808383"/>
                <a:gd name="connsiteX1" fmla="*/ 238540 w 331305"/>
                <a:gd name="connsiteY1" fmla="*/ 238539 h 808383"/>
                <a:gd name="connsiteX2" fmla="*/ 198783 w 331305"/>
                <a:gd name="connsiteY2" fmla="*/ 477078 h 808383"/>
                <a:gd name="connsiteX3" fmla="*/ 331305 w 331305"/>
                <a:gd name="connsiteY3" fmla="*/ 808383 h 808383"/>
              </a:gdLst>
              <a:ahLst/>
              <a:cxnLst>
                <a:cxn ang="0">
                  <a:pos x="connsiteX0" y="connsiteY0"/>
                </a:cxn>
                <a:cxn ang="0">
                  <a:pos x="connsiteX1" y="connsiteY1"/>
                </a:cxn>
                <a:cxn ang="0">
                  <a:pos x="connsiteX2" y="connsiteY2"/>
                </a:cxn>
                <a:cxn ang="0">
                  <a:pos x="connsiteX3" y="connsiteY3"/>
                </a:cxn>
              </a:cxnLst>
              <a:rect l="l" t="t" r="r" b="b"/>
              <a:pathLst>
                <a:path w="331305" h="808383">
                  <a:moveTo>
                    <a:pt x="0" y="0"/>
                  </a:moveTo>
                  <a:cubicBezTo>
                    <a:pt x="102705" y="79513"/>
                    <a:pt x="205410" y="159026"/>
                    <a:pt x="238540" y="238539"/>
                  </a:cubicBezTo>
                  <a:cubicBezTo>
                    <a:pt x="271670" y="318052"/>
                    <a:pt x="183322" y="382104"/>
                    <a:pt x="198783" y="477078"/>
                  </a:cubicBezTo>
                  <a:cubicBezTo>
                    <a:pt x="214244" y="572052"/>
                    <a:pt x="272774" y="690217"/>
                    <a:pt x="331305" y="80838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a:extLst>
                <a:ext uri="{FF2B5EF4-FFF2-40B4-BE49-F238E27FC236}">
                  <a16:creationId xmlns:a16="http://schemas.microsoft.com/office/drawing/2014/main" id="{F0F71C7A-ED48-BAF4-9108-D73D77B518D8}"/>
                </a:ext>
              </a:extLst>
            </p:cNvPr>
            <p:cNvSpPr/>
            <p:nvPr/>
          </p:nvSpPr>
          <p:spPr>
            <a:xfrm>
              <a:off x="3944099" y="3803374"/>
              <a:ext cx="164075" cy="834887"/>
            </a:xfrm>
            <a:custGeom>
              <a:avLst/>
              <a:gdLst>
                <a:gd name="connsiteX0" fmla="*/ 164075 w 164075"/>
                <a:gd name="connsiteY0" fmla="*/ 0 h 834887"/>
                <a:gd name="connsiteX1" fmla="*/ 5049 w 164075"/>
                <a:gd name="connsiteY1" fmla="*/ 357809 h 834887"/>
                <a:gd name="connsiteX2" fmla="*/ 44805 w 164075"/>
                <a:gd name="connsiteY2" fmla="*/ 543339 h 834887"/>
                <a:gd name="connsiteX3" fmla="*/ 97814 w 164075"/>
                <a:gd name="connsiteY3" fmla="*/ 768626 h 834887"/>
                <a:gd name="connsiteX4" fmla="*/ 71310 w 164075"/>
                <a:gd name="connsiteY4" fmla="*/ 834887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75" h="834887">
                  <a:moveTo>
                    <a:pt x="164075" y="0"/>
                  </a:moveTo>
                  <a:cubicBezTo>
                    <a:pt x="94501" y="133626"/>
                    <a:pt x="24927" y="267253"/>
                    <a:pt x="5049" y="357809"/>
                  </a:cubicBezTo>
                  <a:cubicBezTo>
                    <a:pt x="-14829" y="448366"/>
                    <a:pt x="29344" y="474870"/>
                    <a:pt x="44805" y="543339"/>
                  </a:cubicBezTo>
                  <a:cubicBezTo>
                    <a:pt x="60266" y="611808"/>
                    <a:pt x="97814" y="768626"/>
                    <a:pt x="97814" y="768626"/>
                  </a:cubicBezTo>
                  <a:cubicBezTo>
                    <a:pt x="102232" y="817217"/>
                    <a:pt x="86771" y="826052"/>
                    <a:pt x="71310" y="83488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a:extLst>
                <a:ext uri="{FF2B5EF4-FFF2-40B4-BE49-F238E27FC236}">
                  <a16:creationId xmlns:a16="http://schemas.microsoft.com/office/drawing/2014/main" id="{051930E8-2DEC-A3D2-792B-D46891192A3C}"/>
                </a:ext>
              </a:extLst>
            </p:cNvPr>
            <p:cNvSpPr/>
            <p:nvPr/>
          </p:nvSpPr>
          <p:spPr>
            <a:xfrm>
              <a:off x="610591" y="4214257"/>
              <a:ext cx="164075" cy="834887"/>
            </a:xfrm>
            <a:custGeom>
              <a:avLst/>
              <a:gdLst>
                <a:gd name="connsiteX0" fmla="*/ 164075 w 164075"/>
                <a:gd name="connsiteY0" fmla="*/ 0 h 834887"/>
                <a:gd name="connsiteX1" fmla="*/ 5049 w 164075"/>
                <a:gd name="connsiteY1" fmla="*/ 357809 h 834887"/>
                <a:gd name="connsiteX2" fmla="*/ 44805 w 164075"/>
                <a:gd name="connsiteY2" fmla="*/ 543339 h 834887"/>
                <a:gd name="connsiteX3" fmla="*/ 97814 w 164075"/>
                <a:gd name="connsiteY3" fmla="*/ 768626 h 834887"/>
                <a:gd name="connsiteX4" fmla="*/ 71310 w 164075"/>
                <a:gd name="connsiteY4" fmla="*/ 834887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75" h="834887">
                  <a:moveTo>
                    <a:pt x="164075" y="0"/>
                  </a:moveTo>
                  <a:cubicBezTo>
                    <a:pt x="94501" y="133626"/>
                    <a:pt x="24927" y="267253"/>
                    <a:pt x="5049" y="357809"/>
                  </a:cubicBezTo>
                  <a:cubicBezTo>
                    <a:pt x="-14829" y="448366"/>
                    <a:pt x="29344" y="474870"/>
                    <a:pt x="44805" y="543339"/>
                  </a:cubicBezTo>
                  <a:cubicBezTo>
                    <a:pt x="60266" y="611808"/>
                    <a:pt x="97814" y="768626"/>
                    <a:pt x="97814" y="768626"/>
                  </a:cubicBezTo>
                  <a:cubicBezTo>
                    <a:pt x="102232" y="817217"/>
                    <a:pt x="86771" y="826052"/>
                    <a:pt x="71310" y="83488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ACE40E1E-F1B4-9AEC-AC41-0013665EAD93}"/>
                </a:ext>
              </a:extLst>
            </p:cNvPr>
            <p:cNvSpPr/>
            <p:nvPr/>
          </p:nvSpPr>
          <p:spPr>
            <a:xfrm>
              <a:off x="2811114" y="3748995"/>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B105684E-FA07-D911-7D2A-8AE07AAC3D86}"/>
                </a:ext>
              </a:extLst>
            </p:cNvPr>
            <p:cNvSpPr/>
            <p:nvPr/>
          </p:nvSpPr>
          <p:spPr>
            <a:xfrm>
              <a:off x="1810033" y="3837946"/>
              <a:ext cx="164075" cy="834887"/>
            </a:xfrm>
            <a:custGeom>
              <a:avLst/>
              <a:gdLst>
                <a:gd name="connsiteX0" fmla="*/ 164075 w 164075"/>
                <a:gd name="connsiteY0" fmla="*/ 0 h 834887"/>
                <a:gd name="connsiteX1" fmla="*/ 5049 w 164075"/>
                <a:gd name="connsiteY1" fmla="*/ 357809 h 834887"/>
                <a:gd name="connsiteX2" fmla="*/ 44805 w 164075"/>
                <a:gd name="connsiteY2" fmla="*/ 543339 h 834887"/>
                <a:gd name="connsiteX3" fmla="*/ 97814 w 164075"/>
                <a:gd name="connsiteY3" fmla="*/ 768626 h 834887"/>
                <a:gd name="connsiteX4" fmla="*/ 71310 w 164075"/>
                <a:gd name="connsiteY4" fmla="*/ 834887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75" h="834887">
                  <a:moveTo>
                    <a:pt x="164075" y="0"/>
                  </a:moveTo>
                  <a:cubicBezTo>
                    <a:pt x="94501" y="133626"/>
                    <a:pt x="24927" y="267253"/>
                    <a:pt x="5049" y="357809"/>
                  </a:cubicBezTo>
                  <a:cubicBezTo>
                    <a:pt x="-14829" y="448366"/>
                    <a:pt x="29344" y="474870"/>
                    <a:pt x="44805" y="543339"/>
                  </a:cubicBezTo>
                  <a:cubicBezTo>
                    <a:pt x="60266" y="611808"/>
                    <a:pt x="97814" y="768626"/>
                    <a:pt x="97814" y="768626"/>
                  </a:cubicBezTo>
                  <a:cubicBezTo>
                    <a:pt x="102232" y="817217"/>
                    <a:pt x="86771" y="826052"/>
                    <a:pt x="71310" y="83488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a:extLst>
                <a:ext uri="{FF2B5EF4-FFF2-40B4-BE49-F238E27FC236}">
                  <a16:creationId xmlns:a16="http://schemas.microsoft.com/office/drawing/2014/main" id="{89077FC8-BA77-2945-FDEA-BA17107C18D0}"/>
                </a:ext>
              </a:extLst>
            </p:cNvPr>
            <p:cNvSpPr/>
            <p:nvPr/>
          </p:nvSpPr>
          <p:spPr>
            <a:xfrm>
              <a:off x="3635751" y="3799627"/>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a:extLst>
                <a:ext uri="{FF2B5EF4-FFF2-40B4-BE49-F238E27FC236}">
                  <a16:creationId xmlns:a16="http://schemas.microsoft.com/office/drawing/2014/main" id="{70AD0140-7897-F42A-9871-C97C6143FDFD}"/>
                </a:ext>
              </a:extLst>
            </p:cNvPr>
            <p:cNvSpPr/>
            <p:nvPr/>
          </p:nvSpPr>
          <p:spPr>
            <a:xfrm>
              <a:off x="4227537" y="3885437"/>
              <a:ext cx="106611" cy="874644"/>
            </a:xfrm>
            <a:custGeom>
              <a:avLst/>
              <a:gdLst>
                <a:gd name="connsiteX0" fmla="*/ 106228 w 106611"/>
                <a:gd name="connsiteY0" fmla="*/ 0 h 874644"/>
                <a:gd name="connsiteX1" fmla="*/ 210 w 106611"/>
                <a:gd name="connsiteY1" fmla="*/ 132522 h 874644"/>
                <a:gd name="connsiteX2" fmla="*/ 79723 w 106611"/>
                <a:gd name="connsiteY2" fmla="*/ 371061 h 874644"/>
                <a:gd name="connsiteX3" fmla="*/ 106228 w 106611"/>
                <a:gd name="connsiteY3" fmla="*/ 596348 h 874644"/>
                <a:gd name="connsiteX4" fmla="*/ 92976 w 106611"/>
                <a:gd name="connsiteY4" fmla="*/ 874644 h 8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11" h="874644">
                  <a:moveTo>
                    <a:pt x="106228" y="0"/>
                  </a:moveTo>
                  <a:cubicBezTo>
                    <a:pt x="55427" y="35339"/>
                    <a:pt x="4627" y="70679"/>
                    <a:pt x="210" y="132522"/>
                  </a:cubicBezTo>
                  <a:cubicBezTo>
                    <a:pt x="-4208" y="194366"/>
                    <a:pt x="62053" y="293757"/>
                    <a:pt x="79723" y="371061"/>
                  </a:cubicBezTo>
                  <a:cubicBezTo>
                    <a:pt x="97393" y="448365"/>
                    <a:pt x="104019" y="512418"/>
                    <a:pt x="106228" y="596348"/>
                  </a:cubicBezTo>
                  <a:cubicBezTo>
                    <a:pt x="108437" y="680278"/>
                    <a:pt x="100706" y="777461"/>
                    <a:pt x="92976" y="87464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7A8FEE5C-FD07-CE63-1362-C2AEB3932D20}"/>
                </a:ext>
              </a:extLst>
            </p:cNvPr>
            <p:cNvSpPr/>
            <p:nvPr/>
          </p:nvSpPr>
          <p:spPr>
            <a:xfrm>
              <a:off x="3424736" y="3742643"/>
              <a:ext cx="106611" cy="874644"/>
            </a:xfrm>
            <a:custGeom>
              <a:avLst/>
              <a:gdLst>
                <a:gd name="connsiteX0" fmla="*/ 106228 w 106611"/>
                <a:gd name="connsiteY0" fmla="*/ 0 h 874644"/>
                <a:gd name="connsiteX1" fmla="*/ 210 w 106611"/>
                <a:gd name="connsiteY1" fmla="*/ 132522 h 874644"/>
                <a:gd name="connsiteX2" fmla="*/ 79723 w 106611"/>
                <a:gd name="connsiteY2" fmla="*/ 371061 h 874644"/>
                <a:gd name="connsiteX3" fmla="*/ 106228 w 106611"/>
                <a:gd name="connsiteY3" fmla="*/ 596348 h 874644"/>
                <a:gd name="connsiteX4" fmla="*/ 92976 w 106611"/>
                <a:gd name="connsiteY4" fmla="*/ 874644 h 8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11" h="874644">
                  <a:moveTo>
                    <a:pt x="106228" y="0"/>
                  </a:moveTo>
                  <a:cubicBezTo>
                    <a:pt x="55427" y="35339"/>
                    <a:pt x="4627" y="70679"/>
                    <a:pt x="210" y="132522"/>
                  </a:cubicBezTo>
                  <a:cubicBezTo>
                    <a:pt x="-4208" y="194366"/>
                    <a:pt x="62053" y="293757"/>
                    <a:pt x="79723" y="371061"/>
                  </a:cubicBezTo>
                  <a:cubicBezTo>
                    <a:pt x="97393" y="448365"/>
                    <a:pt x="104019" y="512418"/>
                    <a:pt x="106228" y="596348"/>
                  </a:cubicBezTo>
                  <a:cubicBezTo>
                    <a:pt x="108437" y="680278"/>
                    <a:pt x="100706" y="777461"/>
                    <a:pt x="92976" y="87464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2B9F3E90-9FEA-E6DA-3207-256E8D275164}"/>
                </a:ext>
              </a:extLst>
            </p:cNvPr>
            <p:cNvSpPr/>
            <p:nvPr/>
          </p:nvSpPr>
          <p:spPr>
            <a:xfrm>
              <a:off x="956611" y="4225601"/>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a:extLst>
                <a:ext uri="{FF2B5EF4-FFF2-40B4-BE49-F238E27FC236}">
                  <a16:creationId xmlns:a16="http://schemas.microsoft.com/office/drawing/2014/main" id="{52C3FCE7-D7BE-39EE-4693-B618941ACFE3}"/>
                </a:ext>
              </a:extLst>
            </p:cNvPr>
            <p:cNvSpPr/>
            <p:nvPr/>
          </p:nvSpPr>
          <p:spPr>
            <a:xfrm>
              <a:off x="3041423" y="3613160"/>
              <a:ext cx="106611" cy="874644"/>
            </a:xfrm>
            <a:custGeom>
              <a:avLst/>
              <a:gdLst>
                <a:gd name="connsiteX0" fmla="*/ 106228 w 106611"/>
                <a:gd name="connsiteY0" fmla="*/ 0 h 874644"/>
                <a:gd name="connsiteX1" fmla="*/ 210 w 106611"/>
                <a:gd name="connsiteY1" fmla="*/ 132522 h 874644"/>
                <a:gd name="connsiteX2" fmla="*/ 79723 w 106611"/>
                <a:gd name="connsiteY2" fmla="*/ 371061 h 874644"/>
                <a:gd name="connsiteX3" fmla="*/ 106228 w 106611"/>
                <a:gd name="connsiteY3" fmla="*/ 596348 h 874644"/>
                <a:gd name="connsiteX4" fmla="*/ 92976 w 106611"/>
                <a:gd name="connsiteY4" fmla="*/ 874644 h 8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11" h="874644">
                  <a:moveTo>
                    <a:pt x="106228" y="0"/>
                  </a:moveTo>
                  <a:cubicBezTo>
                    <a:pt x="55427" y="35339"/>
                    <a:pt x="4627" y="70679"/>
                    <a:pt x="210" y="132522"/>
                  </a:cubicBezTo>
                  <a:cubicBezTo>
                    <a:pt x="-4208" y="194366"/>
                    <a:pt x="62053" y="293757"/>
                    <a:pt x="79723" y="371061"/>
                  </a:cubicBezTo>
                  <a:cubicBezTo>
                    <a:pt x="97393" y="448365"/>
                    <a:pt x="104019" y="512418"/>
                    <a:pt x="106228" y="596348"/>
                  </a:cubicBezTo>
                  <a:cubicBezTo>
                    <a:pt x="108437" y="680278"/>
                    <a:pt x="100706" y="777461"/>
                    <a:pt x="92976" y="87464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a:extLst>
                <a:ext uri="{FF2B5EF4-FFF2-40B4-BE49-F238E27FC236}">
                  <a16:creationId xmlns:a16="http://schemas.microsoft.com/office/drawing/2014/main" id="{F7CCB112-52FA-80E9-9F32-5E5F53E254EA}"/>
                </a:ext>
              </a:extLst>
            </p:cNvPr>
            <p:cNvSpPr/>
            <p:nvPr/>
          </p:nvSpPr>
          <p:spPr>
            <a:xfrm>
              <a:off x="4485860" y="3916017"/>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a:extLst>
                <a:ext uri="{FF2B5EF4-FFF2-40B4-BE49-F238E27FC236}">
                  <a16:creationId xmlns:a16="http://schemas.microsoft.com/office/drawing/2014/main" id="{C7524D67-CE8A-0FD4-D024-C9B77AEED62A}"/>
                </a:ext>
              </a:extLst>
            </p:cNvPr>
            <p:cNvSpPr/>
            <p:nvPr/>
          </p:nvSpPr>
          <p:spPr>
            <a:xfrm>
              <a:off x="4076696" y="3901395"/>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a:extLst>
                <a:ext uri="{FF2B5EF4-FFF2-40B4-BE49-F238E27FC236}">
                  <a16:creationId xmlns:a16="http://schemas.microsoft.com/office/drawing/2014/main" id="{346F679C-7F83-2FEE-7BCE-48D58F495C08}"/>
                </a:ext>
              </a:extLst>
            </p:cNvPr>
            <p:cNvSpPr/>
            <p:nvPr/>
          </p:nvSpPr>
          <p:spPr>
            <a:xfrm>
              <a:off x="3577854" y="3671856"/>
              <a:ext cx="106611" cy="874644"/>
            </a:xfrm>
            <a:custGeom>
              <a:avLst/>
              <a:gdLst>
                <a:gd name="connsiteX0" fmla="*/ 106228 w 106611"/>
                <a:gd name="connsiteY0" fmla="*/ 0 h 874644"/>
                <a:gd name="connsiteX1" fmla="*/ 210 w 106611"/>
                <a:gd name="connsiteY1" fmla="*/ 132522 h 874644"/>
                <a:gd name="connsiteX2" fmla="*/ 79723 w 106611"/>
                <a:gd name="connsiteY2" fmla="*/ 371061 h 874644"/>
                <a:gd name="connsiteX3" fmla="*/ 106228 w 106611"/>
                <a:gd name="connsiteY3" fmla="*/ 596348 h 874644"/>
                <a:gd name="connsiteX4" fmla="*/ 92976 w 106611"/>
                <a:gd name="connsiteY4" fmla="*/ 874644 h 8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11" h="874644">
                  <a:moveTo>
                    <a:pt x="106228" y="0"/>
                  </a:moveTo>
                  <a:cubicBezTo>
                    <a:pt x="55427" y="35339"/>
                    <a:pt x="4627" y="70679"/>
                    <a:pt x="210" y="132522"/>
                  </a:cubicBezTo>
                  <a:cubicBezTo>
                    <a:pt x="-4208" y="194366"/>
                    <a:pt x="62053" y="293757"/>
                    <a:pt x="79723" y="371061"/>
                  </a:cubicBezTo>
                  <a:cubicBezTo>
                    <a:pt x="97393" y="448365"/>
                    <a:pt x="104019" y="512418"/>
                    <a:pt x="106228" y="596348"/>
                  </a:cubicBezTo>
                  <a:cubicBezTo>
                    <a:pt x="108437" y="680278"/>
                    <a:pt x="100706" y="777461"/>
                    <a:pt x="92976" y="87464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a:extLst>
                <a:ext uri="{FF2B5EF4-FFF2-40B4-BE49-F238E27FC236}">
                  <a16:creationId xmlns:a16="http://schemas.microsoft.com/office/drawing/2014/main" id="{BCE6B685-48F5-49C2-79B6-D48CFB804C0A}"/>
                </a:ext>
              </a:extLst>
            </p:cNvPr>
            <p:cNvSpPr/>
            <p:nvPr/>
          </p:nvSpPr>
          <p:spPr>
            <a:xfrm>
              <a:off x="4817165" y="4154559"/>
              <a:ext cx="331305" cy="808383"/>
            </a:xfrm>
            <a:custGeom>
              <a:avLst/>
              <a:gdLst>
                <a:gd name="connsiteX0" fmla="*/ 0 w 331305"/>
                <a:gd name="connsiteY0" fmla="*/ 0 h 808383"/>
                <a:gd name="connsiteX1" fmla="*/ 238540 w 331305"/>
                <a:gd name="connsiteY1" fmla="*/ 238539 h 808383"/>
                <a:gd name="connsiteX2" fmla="*/ 198783 w 331305"/>
                <a:gd name="connsiteY2" fmla="*/ 477078 h 808383"/>
                <a:gd name="connsiteX3" fmla="*/ 331305 w 331305"/>
                <a:gd name="connsiteY3" fmla="*/ 808383 h 808383"/>
              </a:gdLst>
              <a:ahLst/>
              <a:cxnLst>
                <a:cxn ang="0">
                  <a:pos x="connsiteX0" y="connsiteY0"/>
                </a:cxn>
                <a:cxn ang="0">
                  <a:pos x="connsiteX1" y="connsiteY1"/>
                </a:cxn>
                <a:cxn ang="0">
                  <a:pos x="connsiteX2" y="connsiteY2"/>
                </a:cxn>
                <a:cxn ang="0">
                  <a:pos x="connsiteX3" y="connsiteY3"/>
                </a:cxn>
              </a:cxnLst>
              <a:rect l="l" t="t" r="r" b="b"/>
              <a:pathLst>
                <a:path w="331305" h="808383">
                  <a:moveTo>
                    <a:pt x="0" y="0"/>
                  </a:moveTo>
                  <a:cubicBezTo>
                    <a:pt x="102705" y="79513"/>
                    <a:pt x="205410" y="159026"/>
                    <a:pt x="238540" y="238539"/>
                  </a:cubicBezTo>
                  <a:cubicBezTo>
                    <a:pt x="271670" y="318052"/>
                    <a:pt x="183322" y="382104"/>
                    <a:pt x="198783" y="477078"/>
                  </a:cubicBezTo>
                  <a:cubicBezTo>
                    <a:pt x="214244" y="572052"/>
                    <a:pt x="272774" y="690217"/>
                    <a:pt x="331305" y="80838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a:extLst>
                <a:ext uri="{FF2B5EF4-FFF2-40B4-BE49-F238E27FC236}">
                  <a16:creationId xmlns:a16="http://schemas.microsoft.com/office/drawing/2014/main" id="{490DA164-547C-F525-2EA4-B72784C64754}"/>
                </a:ext>
              </a:extLst>
            </p:cNvPr>
            <p:cNvSpPr/>
            <p:nvPr/>
          </p:nvSpPr>
          <p:spPr>
            <a:xfrm>
              <a:off x="5229399" y="3886808"/>
              <a:ext cx="189297" cy="1007166"/>
            </a:xfrm>
            <a:custGeom>
              <a:avLst/>
              <a:gdLst>
                <a:gd name="connsiteX0" fmla="*/ 179481 w 189297"/>
                <a:gd name="connsiteY0" fmla="*/ 0 h 1007166"/>
                <a:gd name="connsiteX1" fmla="*/ 7202 w 189297"/>
                <a:gd name="connsiteY1" fmla="*/ 304800 h 1007166"/>
                <a:gd name="connsiteX2" fmla="*/ 46959 w 189297"/>
                <a:gd name="connsiteY2" fmla="*/ 662609 h 1007166"/>
                <a:gd name="connsiteX3" fmla="*/ 179481 w 189297"/>
                <a:gd name="connsiteY3" fmla="*/ 861392 h 1007166"/>
                <a:gd name="connsiteX4" fmla="*/ 179481 w 189297"/>
                <a:gd name="connsiteY4" fmla="*/ 1007166 h 1007166"/>
                <a:gd name="connsiteX5" fmla="*/ 179481 w 189297"/>
                <a:gd name="connsiteY5" fmla="*/ 1007166 h 100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97" h="1007166">
                  <a:moveTo>
                    <a:pt x="179481" y="0"/>
                  </a:moveTo>
                  <a:cubicBezTo>
                    <a:pt x="104385" y="97182"/>
                    <a:pt x="29289" y="194365"/>
                    <a:pt x="7202" y="304800"/>
                  </a:cubicBezTo>
                  <a:cubicBezTo>
                    <a:pt x="-14885" y="415235"/>
                    <a:pt x="18246" y="569844"/>
                    <a:pt x="46959" y="662609"/>
                  </a:cubicBezTo>
                  <a:cubicBezTo>
                    <a:pt x="75672" y="755374"/>
                    <a:pt x="157394" y="803966"/>
                    <a:pt x="179481" y="861392"/>
                  </a:cubicBezTo>
                  <a:cubicBezTo>
                    <a:pt x="201568" y="918818"/>
                    <a:pt x="179481" y="1007166"/>
                    <a:pt x="179481" y="1007166"/>
                  </a:cubicBezTo>
                  <a:lnTo>
                    <a:pt x="179481" y="100716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a:extLst>
                <a:ext uri="{FF2B5EF4-FFF2-40B4-BE49-F238E27FC236}">
                  <a16:creationId xmlns:a16="http://schemas.microsoft.com/office/drawing/2014/main" id="{59059DF8-9DB1-B612-939C-F28EDC1F2730}"/>
                </a:ext>
              </a:extLst>
            </p:cNvPr>
            <p:cNvSpPr/>
            <p:nvPr/>
          </p:nvSpPr>
          <p:spPr>
            <a:xfrm>
              <a:off x="5507963" y="4049122"/>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a:extLst>
                <a:ext uri="{FF2B5EF4-FFF2-40B4-BE49-F238E27FC236}">
                  <a16:creationId xmlns:a16="http://schemas.microsoft.com/office/drawing/2014/main" id="{561B7F2C-9ED0-58C6-A83E-4A886D265B45}"/>
                </a:ext>
              </a:extLst>
            </p:cNvPr>
            <p:cNvSpPr/>
            <p:nvPr/>
          </p:nvSpPr>
          <p:spPr>
            <a:xfrm>
              <a:off x="1970190" y="3527807"/>
              <a:ext cx="250809" cy="1060174"/>
            </a:xfrm>
            <a:custGeom>
              <a:avLst/>
              <a:gdLst>
                <a:gd name="connsiteX0" fmla="*/ 105035 w 250809"/>
                <a:gd name="connsiteY0" fmla="*/ 0 h 1060174"/>
                <a:gd name="connsiteX1" fmla="*/ 250809 w 250809"/>
                <a:gd name="connsiteY1" fmla="*/ 357809 h 1060174"/>
                <a:gd name="connsiteX2" fmla="*/ 250809 w 250809"/>
                <a:gd name="connsiteY2" fmla="*/ 357809 h 1060174"/>
                <a:gd name="connsiteX3" fmla="*/ 184548 w 250809"/>
                <a:gd name="connsiteY3" fmla="*/ 477078 h 1060174"/>
                <a:gd name="connsiteX4" fmla="*/ 12270 w 250809"/>
                <a:gd name="connsiteY4" fmla="*/ 675861 h 1060174"/>
                <a:gd name="connsiteX5" fmla="*/ 25522 w 250809"/>
                <a:gd name="connsiteY5" fmla="*/ 927652 h 1060174"/>
                <a:gd name="connsiteX6" fmla="*/ 118288 w 250809"/>
                <a:gd name="connsiteY6" fmla="*/ 1060174 h 106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809" h="1060174">
                  <a:moveTo>
                    <a:pt x="105035" y="0"/>
                  </a:moveTo>
                  <a:lnTo>
                    <a:pt x="250809" y="357809"/>
                  </a:lnTo>
                  <a:lnTo>
                    <a:pt x="250809" y="357809"/>
                  </a:lnTo>
                  <a:cubicBezTo>
                    <a:pt x="239766" y="377687"/>
                    <a:pt x="224305" y="424069"/>
                    <a:pt x="184548" y="477078"/>
                  </a:cubicBezTo>
                  <a:cubicBezTo>
                    <a:pt x="144792" y="530087"/>
                    <a:pt x="38774" y="600765"/>
                    <a:pt x="12270" y="675861"/>
                  </a:cubicBezTo>
                  <a:cubicBezTo>
                    <a:pt x="-14234" y="750957"/>
                    <a:pt x="7852" y="863600"/>
                    <a:pt x="25522" y="927652"/>
                  </a:cubicBezTo>
                  <a:cubicBezTo>
                    <a:pt x="43192" y="991704"/>
                    <a:pt x="80740" y="1025939"/>
                    <a:pt x="118288" y="106017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a:extLst>
                <a:ext uri="{FF2B5EF4-FFF2-40B4-BE49-F238E27FC236}">
                  <a16:creationId xmlns:a16="http://schemas.microsoft.com/office/drawing/2014/main" id="{4E8A9BED-8F01-E972-7CC3-0C55BD7CD745}"/>
                </a:ext>
              </a:extLst>
            </p:cNvPr>
            <p:cNvSpPr/>
            <p:nvPr/>
          </p:nvSpPr>
          <p:spPr>
            <a:xfrm>
              <a:off x="1286679" y="3714083"/>
              <a:ext cx="189297" cy="1007166"/>
            </a:xfrm>
            <a:custGeom>
              <a:avLst/>
              <a:gdLst>
                <a:gd name="connsiteX0" fmla="*/ 179481 w 189297"/>
                <a:gd name="connsiteY0" fmla="*/ 0 h 1007166"/>
                <a:gd name="connsiteX1" fmla="*/ 7202 w 189297"/>
                <a:gd name="connsiteY1" fmla="*/ 304800 h 1007166"/>
                <a:gd name="connsiteX2" fmla="*/ 46959 w 189297"/>
                <a:gd name="connsiteY2" fmla="*/ 662609 h 1007166"/>
                <a:gd name="connsiteX3" fmla="*/ 179481 w 189297"/>
                <a:gd name="connsiteY3" fmla="*/ 861392 h 1007166"/>
                <a:gd name="connsiteX4" fmla="*/ 179481 w 189297"/>
                <a:gd name="connsiteY4" fmla="*/ 1007166 h 1007166"/>
                <a:gd name="connsiteX5" fmla="*/ 179481 w 189297"/>
                <a:gd name="connsiteY5" fmla="*/ 1007166 h 100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97" h="1007166">
                  <a:moveTo>
                    <a:pt x="179481" y="0"/>
                  </a:moveTo>
                  <a:cubicBezTo>
                    <a:pt x="104385" y="97182"/>
                    <a:pt x="29289" y="194365"/>
                    <a:pt x="7202" y="304800"/>
                  </a:cubicBezTo>
                  <a:cubicBezTo>
                    <a:pt x="-14885" y="415235"/>
                    <a:pt x="18246" y="569844"/>
                    <a:pt x="46959" y="662609"/>
                  </a:cubicBezTo>
                  <a:cubicBezTo>
                    <a:pt x="75672" y="755374"/>
                    <a:pt x="157394" y="803966"/>
                    <a:pt x="179481" y="861392"/>
                  </a:cubicBezTo>
                  <a:cubicBezTo>
                    <a:pt x="201568" y="918818"/>
                    <a:pt x="179481" y="1007166"/>
                    <a:pt x="179481" y="1007166"/>
                  </a:cubicBezTo>
                  <a:lnTo>
                    <a:pt x="179481" y="100716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a:extLst>
                <a:ext uri="{FF2B5EF4-FFF2-40B4-BE49-F238E27FC236}">
                  <a16:creationId xmlns:a16="http://schemas.microsoft.com/office/drawing/2014/main" id="{75E111C5-F1BB-72C1-B43D-85B1886B5C91}"/>
                </a:ext>
              </a:extLst>
            </p:cNvPr>
            <p:cNvSpPr/>
            <p:nvPr/>
          </p:nvSpPr>
          <p:spPr>
            <a:xfrm>
              <a:off x="4642222" y="3893408"/>
              <a:ext cx="180792"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a:extLst>
                <a:ext uri="{FF2B5EF4-FFF2-40B4-BE49-F238E27FC236}">
                  <a16:creationId xmlns:a16="http://schemas.microsoft.com/office/drawing/2014/main" id="{C6782304-55B9-B24E-F1AF-7BEBDC25639F}"/>
                </a:ext>
              </a:extLst>
            </p:cNvPr>
            <p:cNvSpPr/>
            <p:nvPr/>
          </p:nvSpPr>
          <p:spPr>
            <a:xfrm>
              <a:off x="2339110" y="3593857"/>
              <a:ext cx="189297" cy="1007166"/>
            </a:xfrm>
            <a:custGeom>
              <a:avLst/>
              <a:gdLst>
                <a:gd name="connsiteX0" fmla="*/ 179481 w 189297"/>
                <a:gd name="connsiteY0" fmla="*/ 0 h 1007166"/>
                <a:gd name="connsiteX1" fmla="*/ 7202 w 189297"/>
                <a:gd name="connsiteY1" fmla="*/ 304800 h 1007166"/>
                <a:gd name="connsiteX2" fmla="*/ 46959 w 189297"/>
                <a:gd name="connsiteY2" fmla="*/ 662609 h 1007166"/>
                <a:gd name="connsiteX3" fmla="*/ 179481 w 189297"/>
                <a:gd name="connsiteY3" fmla="*/ 861392 h 1007166"/>
                <a:gd name="connsiteX4" fmla="*/ 179481 w 189297"/>
                <a:gd name="connsiteY4" fmla="*/ 1007166 h 1007166"/>
                <a:gd name="connsiteX5" fmla="*/ 179481 w 189297"/>
                <a:gd name="connsiteY5" fmla="*/ 1007166 h 100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97" h="1007166">
                  <a:moveTo>
                    <a:pt x="179481" y="0"/>
                  </a:moveTo>
                  <a:cubicBezTo>
                    <a:pt x="104385" y="97182"/>
                    <a:pt x="29289" y="194365"/>
                    <a:pt x="7202" y="304800"/>
                  </a:cubicBezTo>
                  <a:cubicBezTo>
                    <a:pt x="-14885" y="415235"/>
                    <a:pt x="18246" y="569844"/>
                    <a:pt x="46959" y="662609"/>
                  </a:cubicBezTo>
                  <a:cubicBezTo>
                    <a:pt x="75672" y="755374"/>
                    <a:pt x="157394" y="803966"/>
                    <a:pt x="179481" y="861392"/>
                  </a:cubicBezTo>
                  <a:cubicBezTo>
                    <a:pt x="201568" y="918818"/>
                    <a:pt x="179481" y="1007166"/>
                    <a:pt x="179481" y="1007166"/>
                  </a:cubicBezTo>
                  <a:lnTo>
                    <a:pt x="179481" y="100716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a:extLst>
                <a:ext uri="{FF2B5EF4-FFF2-40B4-BE49-F238E27FC236}">
                  <a16:creationId xmlns:a16="http://schemas.microsoft.com/office/drawing/2014/main" id="{EC2AAC17-3195-47B5-04EA-04D4EBF25A52}"/>
                </a:ext>
              </a:extLst>
            </p:cNvPr>
            <p:cNvSpPr/>
            <p:nvPr/>
          </p:nvSpPr>
          <p:spPr>
            <a:xfrm>
              <a:off x="2605573" y="3750646"/>
              <a:ext cx="106611" cy="874644"/>
            </a:xfrm>
            <a:custGeom>
              <a:avLst/>
              <a:gdLst>
                <a:gd name="connsiteX0" fmla="*/ 106228 w 106611"/>
                <a:gd name="connsiteY0" fmla="*/ 0 h 874644"/>
                <a:gd name="connsiteX1" fmla="*/ 210 w 106611"/>
                <a:gd name="connsiteY1" fmla="*/ 132522 h 874644"/>
                <a:gd name="connsiteX2" fmla="*/ 79723 w 106611"/>
                <a:gd name="connsiteY2" fmla="*/ 371061 h 874644"/>
                <a:gd name="connsiteX3" fmla="*/ 106228 w 106611"/>
                <a:gd name="connsiteY3" fmla="*/ 596348 h 874644"/>
                <a:gd name="connsiteX4" fmla="*/ 92976 w 106611"/>
                <a:gd name="connsiteY4" fmla="*/ 874644 h 8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11" h="874644">
                  <a:moveTo>
                    <a:pt x="106228" y="0"/>
                  </a:moveTo>
                  <a:cubicBezTo>
                    <a:pt x="55427" y="35339"/>
                    <a:pt x="4627" y="70679"/>
                    <a:pt x="210" y="132522"/>
                  </a:cubicBezTo>
                  <a:cubicBezTo>
                    <a:pt x="-4208" y="194366"/>
                    <a:pt x="62053" y="293757"/>
                    <a:pt x="79723" y="371061"/>
                  </a:cubicBezTo>
                  <a:cubicBezTo>
                    <a:pt x="97393" y="448365"/>
                    <a:pt x="104019" y="512418"/>
                    <a:pt x="106228" y="596348"/>
                  </a:cubicBezTo>
                  <a:cubicBezTo>
                    <a:pt x="108437" y="680278"/>
                    <a:pt x="100706" y="777461"/>
                    <a:pt x="92976" y="87464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a:extLst>
                <a:ext uri="{FF2B5EF4-FFF2-40B4-BE49-F238E27FC236}">
                  <a16:creationId xmlns:a16="http://schemas.microsoft.com/office/drawing/2014/main" id="{3DE57FFE-D739-AE0D-1944-C90C5FC03458}"/>
                </a:ext>
              </a:extLst>
            </p:cNvPr>
            <p:cNvSpPr/>
            <p:nvPr/>
          </p:nvSpPr>
          <p:spPr>
            <a:xfrm>
              <a:off x="1657781" y="3719963"/>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a:extLst>
                <a:ext uri="{FF2B5EF4-FFF2-40B4-BE49-F238E27FC236}">
                  <a16:creationId xmlns:a16="http://schemas.microsoft.com/office/drawing/2014/main" id="{02C27554-33D6-568B-B02C-FF81F0B2D0B4}"/>
                </a:ext>
              </a:extLst>
            </p:cNvPr>
            <p:cNvSpPr/>
            <p:nvPr/>
          </p:nvSpPr>
          <p:spPr>
            <a:xfrm>
              <a:off x="801453" y="4028661"/>
              <a:ext cx="106611" cy="874644"/>
            </a:xfrm>
            <a:custGeom>
              <a:avLst/>
              <a:gdLst>
                <a:gd name="connsiteX0" fmla="*/ 106228 w 106611"/>
                <a:gd name="connsiteY0" fmla="*/ 0 h 874644"/>
                <a:gd name="connsiteX1" fmla="*/ 210 w 106611"/>
                <a:gd name="connsiteY1" fmla="*/ 132522 h 874644"/>
                <a:gd name="connsiteX2" fmla="*/ 79723 w 106611"/>
                <a:gd name="connsiteY2" fmla="*/ 371061 h 874644"/>
                <a:gd name="connsiteX3" fmla="*/ 106228 w 106611"/>
                <a:gd name="connsiteY3" fmla="*/ 596348 h 874644"/>
                <a:gd name="connsiteX4" fmla="*/ 92976 w 106611"/>
                <a:gd name="connsiteY4" fmla="*/ 874644 h 8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11" h="874644">
                  <a:moveTo>
                    <a:pt x="106228" y="0"/>
                  </a:moveTo>
                  <a:cubicBezTo>
                    <a:pt x="55427" y="35339"/>
                    <a:pt x="4627" y="70679"/>
                    <a:pt x="210" y="132522"/>
                  </a:cubicBezTo>
                  <a:cubicBezTo>
                    <a:pt x="-4208" y="194366"/>
                    <a:pt x="62053" y="293757"/>
                    <a:pt x="79723" y="371061"/>
                  </a:cubicBezTo>
                  <a:cubicBezTo>
                    <a:pt x="97393" y="448365"/>
                    <a:pt x="104019" y="512418"/>
                    <a:pt x="106228" y="596348"/>
                  </a:cubicBezTo>
                  <a:cubicBezTo>
                    <a:pt x="108437" y="680278"/>
                    <a:pt x="100706" y="777461"/>
                    <a:pt x="92976" y="87464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a:extLst>
                <a:ext uri="{FF2B5EF4-FFF2-40B4-BE49-F238E27FC236}">
                  <a16:creationId xmlns:a16="http://schemas.microsoft.com/office/drawing/2014/main" id="{EC29FB81-8EAC-E5AD-DF32-256DBCA73CDB}"/>
                </a:ext>
              </a:extLst>
            </p:cNvPr>
            <p:cNvSpPr/>
            <p:nvPr/>
          </p:nvSpPr>
          <p:spPr>
            <a:xfrm>
              <a:off x="3765612" y="3877640"/>
              <a:ext cx="331305" cy="808383"/>
            </a:xfrm>
            <a:custGeom>
              <a:avLst/>
              <a:gdLst>
                <a:gd name="connsiteX0" fmla="*/ 0 w 331305"/>
                <a:gd name="connsiteY0" fmla="*/ 0 h 808383"/>
                <a:gd name="connsiteX1" fmla="*/ 238540 w 331305"/>
                <a:gd name="connsiteY1" fmla="*/ 238539 h 808383"/>
                <a:gd name="connsiteX2" fmla="*/ 198783 w 331305"/>
                <a:gd name="connsiteY2" fmla="*/ 477078 h 808383"/>
                <a:gd name="connsiteX3" fmla="*/ 331305 w 331305"/>
                <a:gd name="connsiteY3" fmla="*/ 808383 h 808383"/>
              </a:gdLst>
              <a:ahLst/>
              <a:cxnLst>
                <a:cxn ang="0">
                  <a:pos x="connsiteX0" y="connsiteY0"/>
                </a:cxn>
                <a:cxn ang="0">
                  <a:pos x="connsiteX1" y="connsiteY1"/>
                </a:cxn>
                <a:cxn ang="0">
                  <a:pos x="connsiteX2" y="connsiteY2"/>
                </a:cxn>
                <a:cxn ang="0">
                  <a:pos x="connsiteX3" y="connsiteY3"/>
                </a:cxn>
              </a:cxnLst>
              <a:rect l="l" t="t" r="r" b="b"/>
              <a:pathLst>
                <a:path w="331305" h="808383">
                  <a:moveTo>
                    <a:pt x="0" y="0"/>
                  </a:moveTo>
                  <a:cubicBezTo>
                    <a:pt x="102705" y="79513"/>
                    <a:pt x="205410" y="159026"/>
                    <a:pt x="238540" y="238539"/>
                  </a:cubicBezTo>
                  <a:cubicBezTo>
                    <a:pt x="271670" y="318052"/>
                    <a:pt x="183322" y="382104"/>
                    <a:pt x="198783" y="477078"/>
                  </a:cubicBezTo>
                  <a:cubicBezTo>
                    <a:pt x="214244" y="572052"/>
                    <a:pt x="272774" y="690217"/>
                    <a:pt x="331305" y="80838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a:extLst>
                <a:ext uri="{FF2B5EF4-FFF2-40B4-BE49-F238E27FC236}">
                  <a16:creationId xmlns:a16="http://schemas.microsoft.com/office/drawing/2014/main" id="{BB3DEDF1-DC35-9BB2-9AA7-8ABD81573604}"/>
                </a:ext>
              </a:extLst>
            </p:cNvPr>
            <p:cNvSpPr/>
            <p:nvPr/>
          </p:nvSpPr>
          <p:spPr>
            <a:xfrm>
              <a:off x="2401320" y="3690754"/>
              <a:ext cx="189297" cy="1007166"/>
            </a:xfrm>
            <a:custGeom>
              <a:avLst/>
              <a:gdLst>
                <a:gd name="connsiteX0" fmla="*/ 179481 w 189297"/>
                <a:gd name="connsiteY0" fmla="*/ 0 h 1007166"/>
                <a:gd name="connsiteX1" fmla="*/ 7202 w 189297"/>
                <a:gd name="connsiteY1" fmla="*/ 304800 h 1007166"/>
                <a:gd name="connsiteX2" fmla="*/ 46959 w 189297"/>
                <a:gd name="connsiteY2" fmla="*/ 662609 h 1007166"/>
                <a:gd name="connsiteX3" fmla="*/ 179481 w 189297"/>
                <a:gd name="connsiteY3" fmla="*/ 861392 h 1007166"/>
                <a:gd name="connsiteX4" fmla="*/ 179481 w 189297"/>
                <a:gd name="connsiteY4" fmla="*/ 1007166 h 1007166"/>
                <a:gd name="connsiteX5" fmla="*/ 179481 w 189297"/>
                <a:gd name="connsiteY5" fmla="*/ 1007166 h 100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97" h="1007166">
                  <a:moveTo>
                    <a:pt x="179481" y="0"/>
                  </a:moveTo>
                  <a:cubicBezTo>
                    <a:pt x="104385" y="97182"/>
                    <a:pt x="29289" y="194365"/>
                    <a:pt x="7202" y="304800"/>
                  </a:cubicBezTo>
                  <a:cubicBezTo>
                    <a:pt x="-14885" y="415235"/>
                    <a:pt x="18246" y="569844"/>
                    <a:pt x="46959" y="662609"/>
                  </a:cubicBezTo>
                  <a:cubicBezTo>
                    <a:pt x="75672" y="755374"/>
                    <a:pt x="157394" y="803966"/>
                    <a:pt x="179481" y="861392"/>
                  </a:cubicBezTo>
                  <a:cubicBezTo>
                    <a:pt x="201568" y="918818"/>
                    <a:pt x="179481" y="1007166"/>
                    <a:pt x="179481" y="1007166"/>
                  </a:cubicBezTo>
                  <a:lnTo>
                    <a:pt x="179481" y="100716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a:extLst>
                <a:ext uri="{FF2B5EF4-FFF2-40B4-BE49-F238E27FC236}">
                  <a16:creationId xmlns:a16="http://schemas.microsoft.com/office/drawing/2014/main" id="{2B54DBC6-C3D3-CF02-44A4-68DFB163AACE}"/>
                </a:ext>
              </a:extLst>
            </p:cNvPr>
            <p:cNvSpPr/>
            <p:nvPr/>
          </p:nvSpPr>
          <p:spPr>
            <a:xfrm>
              <a:off x="2679884" y="3853068"/>
              <a:ext cx="146054" cy="702366"/>
            </a:xfrm>
            <a:custGeom>
              <a:avLst/>
              <a:gdLst>
                <a:gd name="connsiteX0" fmla="*/ 53009 w 146054"/>
                <a:gd name="connsiteY0" fmla="*/ 0 h 702366"/>
                <a:gd name="connsiteX1" fmla="*/ 145774 w 146054"/>
                <a:gd name="connsiteY1" fmla="*/ 304800 h 702366"/>
                <a:gd name="connsiteX2" fmla="*/ 26505 w 146054"/>
                <a:gd name="connsiteY2" fmla="*/ 503583 h 702366"/>
                <a:gd name="connsiteX3" fmla="*/ 0 w 146054"/>
                <a:gd name="connsiteY3" fmla="*/ 702366 h 702366"/>
              </a:gdLst>
              <a:ahLst/>
              <a:cxnLst>
                <a:cxn ang="0">
                  <a:pos x="connsiteX0" y="connsiteY0"/>
                </a:cxn>
                <a:cxn ang="0">
                  <a:pos x="connsiteX1" y="connsiteY1"/>
                </a:cxn>
                <a:cxn ang="0">
                  <a:pos x="connsiteX2" y="connsiteY2"/>
                </a:cxn>
                <a:cxn ang="0">
                  <a:pos x="connsiteX3" y="connsiteY3"/>
                </a:cxn>
              </a:cxnLst>
              <a:rect l="l" t="t" r="r" b="b"/>
              <a:pathLst>
                <a:path w="146054" h="702366">
                  <a:moveTo>
                    <a:pt x="53009" y="0"/>
                  </a:moveTo>
                  <a:cubicBezTo>
                    <a:pt x="101600" y="110435"/>
                    <a:pt x="150191" y="220870"/>
                    <a:pt x="145774" y="304800"/>
                  </a:cubicBezTo>
                  <a:cubicBezTo>
                    <a:pt x="141357" y="388730"/>
                    <a:pt x="50801" y="437322"/>
                    <a:pt x="26505" y="503583"/>
                  </a:cubicBezTo>
                  <a:cubicBezTo>
                    <a:pt x="2209" y="569844"/>
                    <a:pt x="1104" y="636105"/>
                    <a:pt x="0" y="70236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9" name="Picture 98" descr="A red circle with a black background&#10;&#10;Description automatically generated">
            <a:extLst>
              <a:ext uri="{FF2B5EF4-FFF2-40B4-BE49-F238E27FC236}">
                <a16:creationId xmlns:a16="http://schemas.microsoft.com/office/drawing/2014/main" id="{A922B8C1-646D-2F28-FEC2-4A661334158A}"/>
              </a:ext>
            </a:extLst>
          </p:cNvPr>
          <p:cNvPicPr>
            <a:picLocks noChangeAspect="1"/>
          </p:cNvPicPr>
          <p:nvPr/>
        </p:nvPicPr>
        <p:blipFill>
          <a:blip r:embed="rId3"/>
          <a:stretch>
            <a:fillRect/>
          </a:stretch>
        </p:blipFill>
        <p:spPr>
          <a:xfrm>
            <a:off x="7727806" y="1192192"/>
            <a:ext cx="1328254" cy="862884"/>
          </a:xfrm>
          <a:prstGeom prst="rect">
            <a:avLst/>
          </a:prstGeom>
        </p:spPr>
      </p:pic>
      <p:pic>
        <p:nvPicPr>
          <p:cNvPr id="100" name="Picture 99" descr="A red circle with a black background&#10;&#10;Description automatically generated">
            <a:extLst>
              <a:ext uri="{FF2B5EF4-FFF2-40B4-BE49-F238E27FC236}">
                <a16:creationId xmlns:a16="http://schemas.microsoft.com/office/drawing/2014/main" id="{A2E6ADA9-384E-CC25-7CDD-B0CA38882C1E}"/>
              </a:ext>
            </a:extLst>
          </p:cNvPr>
          <p:cNvPicPr>
            <a:picLocks noChangeAspect="1"/>
          </p:cNvPicPr>
          <p:nvPr/>
        </p:nvPicPr>
        <p:blipFill>
          <a:blip r:embed="rId3"/>
          <a:stretch>
            <a:fillRect/>
          </a:stretch>
        </p:blipFill>
        <p:spPr>
          <a:xfrm>
            <a:off x="8937272" y="880049"/>
            <a:ext cx="1346356" cy="874644"/>
          </a:xfrm>
          <a:prstGeom prst="rect">
            <a:avLst/>
          </a:prstGeom>
        </p:spPr>
      </p:pic>
      <p:pic>
        <p:nvPicPr>
          <p:cNvPr id="101" name="Picture 100" descr="A red circle with a black background&#10;&#10;Description automatically generated">
            <a:extLst>
              <a:ext uri="{FF2B5EF4-FFF2-40B4-BE49-F238E27FC236}">
                <a16:creationId xmlns:a16="http://schemas.microsoft.com/office/drawing/2014/main" id="{62F81F9D-FDDF-E004-D0F2-160673F99D72}"/>
              </a:ext>
            </a:extLst>
          </p:cNvPr>
          <p:cNvPicPr>
            <a:picLocks noChangeAspect="1"/>
          </p:cNvPicPr>
          <p:nvPr/>
        </p:nvPicPr>
        <p:blipFill>
          <a:blip r:embed="rId3"/>
          <a:stretch>
            <a:fillRect/>
          </a:stretch>
        </p:blipFill>
        <p:spPr>
          <a:xfrm>
            <a:off x="6446547" y="1880109"/>
            <a:ext cx="1224369" cy="795397"/>
          </a:xfrm>
          <a:prstGeom prst="rect">
            <a:avLst/>
          </a:prstGeom>
        </p:spPr>
      </p:pic>
      <p:pic>
        <p:nvPicPr>
          <p:cNvPr id="102" name="Picture 101" descr="A red circle with a black background&#10;&#10;Description automatically generated">
            <a:extLst>
              <a:ext uri="{FF2B5EF4-FFF2-40B4-BE49-F238E27FC236}">
                <a16:creationId xmlns:a16="http://schemas.microsoft.com/office/drawing/2014/main" id="{A232F46B-964C-5EC4-AE76-6707A7EB5FA2}"/>
              </a:ext>
            </a:extLst>
          </p:cNvPr>
          <p:cNvPicPr>
            <a:picLocks noChangeAspect="1"/>
          </p:cNvPicPr>
          <p:nvPr/>
        </p:nvPicPr>
        <p:blipFill>
          <a:blip r:embed="rId3"/>
          <a:stretch>
            <a:fillRect/>
          </a:stretch>
        </p:blipFill>
        <p:spPr>
          <a:xfrm>
            <a:off x="2039458" y="2206319"/>
            <a:ext cx="1161974" cy="796409"/>
          </a:xfrm>
          <a:prstGeom prst="rect">
            <a:avLst/>
          </a:prstGeom>
        </p:spPr>
      </p:pic>
      <p:sp>
        <p:nvSpPr>
          <p:cNvPr id="103" name="TextBox 102">
            <a:extLst>
              <a:ext uri="{FF2B5EF4-FFF2-40B4-BE49-F238E27FC236}">
                <a16:creationId xmlns:a16="http://schemas.microsoft.com/office/drawing/2014/main" id="{D0AE0252-2211-386E-3ECC-12CB8524FC3F}"/>
              </a:ext>
            </a:extLst>
          </p:cNvPr>
          <p:cNvSpPr txBox="1"/>
          <p:nvPr/>
        </p:nvSpPr>
        <p:spPr>
          <a:xfrm>
            <a:off x="5544978" y="5851250"/>
            <a:ext cx="3753079" cy="461665"/>
          </a:xfrm>
          <a:prstGeom prst="rect">
            <a:avLst/>
          </a:prstGeom>
          <a:noFill/>
        </p:spPr>
        <p:txBody>
          <a:bodyPr wrap="none" rtlCol="0">
            <a:spAutoFit/>
          </a:bodyPr>
          <a:lstStyle/>
          <a:p>
            <a:r>
              <a:rPr lang="en-US" sz="2400" dirty="0" err="1"/>
              <a:t>deupleted</a:t>
            </a:r>
            <a:r>
              <a:rPr lang="en-US" sz="2400" dirty="0"/>
              <a:t> metabolic water</a:t>
            </a:r>
          </a:p>
        </p:txBody>
      </p:sp>
      <p:sp>
        <p:nvSpPr>
          <p:cNvPr id="104" name="Freeform 103">
            <a:extLst>
              <a:ext uri="{FF2B5EF4-FFF2-40B4-BE49-F238E27FC236}">
                <a16:creationId xmlns:a16="http://schemas.microsoft.com/office/drawing/2014/main" id="{469DC205-24DA-20E0-DED2-48AC0ED8F25A}"/>
              </a:ext>
            </a:extLst>
          </p:cNvPr>
          <p:cNvSpPr/>
          <p:nvPr/>
        </p:nvSpPr>
        <p:spPr>
          <a:xfrm>
            <a:off x="7164198" y="4798700"/>
            <a:ext cx="959385" cy="1179444"/>
          </a:xfrm>
          <a:custGeom>
            <a:avLst/>
            <a:gdLst>
              <a:gd name="connsiteX0" fmla="*/ 270272 w 959385"/>
              <a:gd name="connsiteY0" fmla="*/ 1179444 h 1179444"/>
              <a:gd name="connsiteX1" fmla="*/ 18480 w 959385"/>
              <a:gd name="connsiteY1" fmla="*/ 543339 h 1179444"/>
              <a:gd name="connsiteX2" fmla="*/ 124498 w 959385"/>
              <a:gd name="connsiteY2" fmla="*/ 185531 h 1179444"/>
              <a:gd name="connsiteX3" fmla="*/ 959385 w 959385"/>
              <a:gd name="connsiteY3" fmla="*/ 0 h 1179444"/>
            </a:gdLst>
            <a:ahLst/>
            <a:cxnLst>
              <a:cxn ang="0">
                <a:pos x="connsiteX0" y="connsiteY0"/>
              </a:cxn>
              <a:cxn ang="0">
                <a:pos x="connsiteX1" y="connsiteY1"/>
              </a:cxn>
              <a:cxn ang="0">
                <a:pos x="connsiteX2" y="connsiteY2"/>
              </a:cxn>
              <a:cxn ang="0">
                <a:pos x="connsiteX3" y="connsiteY3"/>
              </a:cxn>
            </a:cxnLst>
            <a:rect l="l" t="t" r="r" b="b"/>
            <a:pathLst>
              <a:path w="959385" h="1179444">
                <a:moveTo>
                  <a:pt x="270272" y="1179444"/>
                </a:moveTo>
                <a:cubicBezTo>
                  <a:pt x="156524" y="944217"/>
                  <a:pt x="42776" y="708991"/>
                  <a:pt x="18480" y="543339"/>
                </a:cubicBezTo>
                <a:cubicBezTo>
                  <a:pt x="-5816" y="377687"/>
                  <a:pt x="-32319" y="276087"/>
                  <a:pt x="124498" y="185531"/>
                </a:cubicBezTo>
                <a:cubicBezTo>
                  <a:pt x="281315" y="94975"/>
                  <a:pt x="620350" y="47487"/>
                  <a:pt x="959385" y="0"/>
                </a:cubicBezTo>
              </a:path>
            </a:pathLst>
          </a:custGeom>
          <a:noFill/>
          <a:ln w="5715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34F47C14-CCC8-BDA4-3BB2-83B46E219B69}"/>
              </a:ext>
            </a:extLst>
          </p:cNvPr>
          <p:cNvSpPr txBox="1"/>
          <p:nvPr/>
        </p:nvSpPr>
        <p:spPr>
          <a:xfrm>
            <a:off x="2714125" y="3708726"/>
            <a:ext cx="3846630" cy="461665"/>
          </a:xfrm>
          <a:prstGeom prst="rect">
            <a:avLst/>
          </a:prstGeom>
          <a:solidFill>
            <a:schemeClr val="bg1"/>
          </a:solidFill>
        </p:spPr>
        <p:txBody>
          <a:bodyPr wrap="none" rtlCol="0">
            <a:spAutoFit/>
          </a:bodyPr>
          <a:lstStyle/>
          <a:p>
            <a:r>
              <a:rPr lang="en-US" sz="2400" dirty="0"/>
              <a:t>deuterium-rich gelled water</a:t>
            </a:r>
          </a:p>
        </p:txBody>
      </p:sp>
      <p:sp>
        <p:nvSpPr>
          <p:cNvPr id="107" name="TextBox 106">
            <a:extLst>
              <a:ext uri="{FF2B5EF4-FFF2-40B4-BE49-F238E27FC236}">
                <a16:creationId xmlns:a16="http://schemas.microsoft.com/office/drawing/2014/main" id="{DC2D4610-6858-272D-09EE-405A7FE0B7CC}"/>
              </a:ext>
            </a:extLst>
          </p:cNvPr>
          <p:cNvSpPr txBox="1"/>
          <p:nvPr/>
        </p:nvSpPr>
        <p:spPr>
          <a:xfrm>
            <a:off x="8890336" y="3598127"/>
            <a:ext cx="2636491" cy="400110"/>
          </a:xfrm>
          <a:prstGeom prst="rect">
            <a:avLst/>
          </a:prstGeom>
          <a:solidFill>
            <a:schemeClr val="bg1"/>
          </a:solidFill>
        </p:spPr>
        <p:txBody>
          <a:bodyPr wrap="none" rtlCol="0">
            <a:spAutoFit/>
          </a:bodyPr>
          <a:lstStyle/>
          <a:p>
            <a:r>
              <a:rPr lang="en-US" sz="2000" dirty="0"/>
              <a:t>endothelial glycocalyx</a:t>
            </a:r>
          </a:p>
        </p:txBody>
      </p:sp>
      <p:sp>
        <p:nvSpPr>
          <p:cNvPr id="108" name="TextBox 107">
            <a:extLst>
              <a:ext uri="{FF2B5EF4-FFF2-40B4-BE49-F238E27FC236}">
                <a16:creationId xmlns:a16="http://schemas.microsoft.com/office/drawing/2014/main" id="{89473625-C870-8D83-9623-F3302F6829A7}"/>
              </a:ext>
            </a:extLst>
          </p:cNvPr>
          <p:cNvSpPr txBox="1"/>
          <p:nvPr/>
        </p:nvSpPr>
        <p:spPr>
          <a:xfrm>
            <a:off x="1960333" y="5634554"/>
            <a:ext cx="1893467" cy="400110"/>
          </a:xfrm>
          <a:prstGeom prst="rect">
            <a:avLst/>
          </a:prstGeom>
          <a:noFill/>
        </p:spPr>
        <p:txBody>
          <a:bodyPr wrap="none" rtlCol="0">
            <a:spAutoFit/>
          </a:bodyPr>
          <a:lstStyle/>
          <a:p>
            <a:r>
              <a:rPr lang="en-US" sz="2000" dirty="0"/>
              <a:t>endothelial cell</a:t>
            </a:r>
          </a:p>
        </p:txBody>
      </p:sp>
      <p:grpSp>
        <p:nvGrpSpPr>
          <p:cNvPr id="2" name="Group 1">
            <a:extLst>
              <a:ext uri="{FF2B5EF4-FFF2-40B4-BE49-F238E27FC236}">
                <a16:creationId xmlns:a16="http://schemas.microsoft.com/office/drawing/2014/main" id="{D03688EE-6EC1-8BE1-B021-8C5337750953}"/>
              </a:ext>
            </a:extLst>
          </p:cNvPr>
          <p:cNvGrpSpPr/>
          <p:nvPr/>
        </p:nvGrpSpPr>
        <p:grpSpPr>
          <a:xfrm flipV="1">
            <a:off x="8092431" y="1276403"/>
            <a:ext cx="3434396" cy="1641363"/>
            <a:chOff x="1632778" y="1054100"/>
            <a:chExt cx="8926446" cy="4349785"/>
          </a:xfrm>
        </p:grpSpPr>
        <p:pic>
          <p:nvPicPr>
            <p:cNvPr id="3" name="Picture 2" descr="A red circle with a black background&#10;&#10;Description automatically generated">
              <a:extLst>
                <a:ext uri="{FF2B5EF4-FFF2-40B4-BE49-F238E27FC236}">
                  <a16:creationId xmlns:a16="http://schemas.microsoft.com/office/drawing/2014/main" id="{C54120AD-F738-0A78-5054-96C50F719CC1}"/>
                </a:ext>
              </a:extLst>
            </p:cNvPr>
            <p:cNvPicPr>
              <a:picLocks noChangeAspect="1"/>
            </p:cNvPicPr>
            <p:nvPr/>
          </p:nvPicPr>
          <p:blipFill>
            <a:blip r:embed="rId3"/>
            <a:stretch>
              <a:fillRect/>
            </a:stretch>
          </p:blipFill>
          <p:spPr>
            <a:xfrm>
              <a:off x="1632778" y="1404425"/>
              <a:ext cx="3175000" cy="2374900"/>
            </a:xfrm>
            <a:prstGeom prst="rect">
              <a:avLst/>
            </a:prstGeom>
          </p:spPr>
        </p:pic>
        <p:pic>
          <p:nvPicPr>
            <p:cNvPr id="4" name="Picture 3" descr="A red circle with a black background&#10;&#10;Description automatically generated">
              <a:extLst>
                <a:ext uri="{FF2B5EF4-FFF2-40B4-BE49-F238E27FC236}">
                  <a16:creationId xmlns:a16="http://schemas.microsoft.com/office/drawing/2014/main" id="{FFB0C06A-2DA6-4C8F-6528-2B6A3F2753BD}"/>
                </a:ext>
              </a:extLst>
            </p:cNvPr>
            <p:cNvPicPr>
              <a:picLocks noChangeAspect="1"/>
            </p:cNvPicPr>
            <p:nvPr/>
          </p:nvPicPr>
          <p:blipFill>
            <a:blip r:embed="rId3"/>
            <a:stretch>
              <a:fillRect/>
            </a:stretch>
          </p:blipFill>
          <p:spPr>
            <a:xfrm>
              <a:off x="3441872" y="3078677"/>
              <a:ext cx="3108566" cy="2325208"/>
            </a:xfrm>
            <a:prstGeom prst="rect">
              <a:avLst/>
            </a:prstGeom>
          </p:spPr>
        </p:pic>
        <p:pic>
          <p:nvPicPr>
            <p:cNvPr id="109" name="Picture 108" descr="A red circle with a black background&#10;&#10;Description automatically generated">
              <a:extLst>
                <a:ext uri="{FF2B5EF4-FFF2-40B4-BE49-F238E27FC236}">
                  <a16:creationId xmlns:a16="http://schemas.microsoft.com/office/drawing/2014/main" id="{7F94C2D4-2EEC-3D73-83BA-C03C000D9D2E}"/>
                </a:ext>
              </a:extLst>
            </p:cNvPr>
            <p:cNvPicPr>
              <a:picLocks noChangeAspect="1"/>
            </p:cNvPicPr>
            <p:nvPr/>
          </p:nvPicPr>
          <p:blipFill>
            <a:blip r:embed="rId3"/>
            <a:stretch>
              <a:fillRect/>
            </a:stretch>
          </p:blipFill>
          <p:spPr>
            <a:xfrm>
              <a:off x="4962939" y="1760084"/>
              <a:ext cx="3175000" cy="2374900"/>
            </a:xfrm>
            <a:prstGeom prst="rect">
              <a:avLst/>
            </a:prstGeom>
          </p:spPr>
        </p:pic>
        <p:pic>
          <p:nvPicPr>
            <p:cNvPr id="110" name="Picture 109" descr="A red circle with a black background&#10;&#10;Description automatically generated">
              <a:extLst>
                <a:ext uri="{FF2B5EF4-FFF2-40B4-BE49-F238E27FC236}">
                  <a16:creationId xmlns:a16="http://schemas.microsoft.com/office/drawing/2014/main" id="{0878E20A-DACC-DBFF-7671-30568D19639E}"/>
                </a:ext>
              </a:extLst>
            </p:cNvPr>
            <p:cNvPicPr>
              <a:picLocks noChangeAspect="1"/>
            </p:cNvPicPr>
            <p:nvPr/>
          </p:nvPicPr>
          <p:blipFill>
            <a:blip r:embed="rId3"/>
            <a:stretch>
              <a:fillRect/>
            </a:stretch>
          </p:blipFill>
          <p:spPr>
            <a:xfrm>
              <a:off x="7384224" y="1054100"/>
              <a:ext cx="3175000" cy="2374900"/>
            </a:xfrm>
            <a:prstGeom prst="rect">
              <a:avLst/>
            </a:prstGeom>
          </p:spPr>
        </p:pic>
      </p:grpSp>
      <p:grpSp>
        <p:nvGrpSpPr>
          <p:cNvPr id="111" name="Group 110">
            <a:extLst>
              <a:ext uri="{FF2B5EF4-FFF2-40B4-BE49-F238E27FC236}">
                <a16:creationId xmlns:a16="http://schemas.microsoft.com/office/drawing/2014/main" id="{575A47EA-0AAB-5674-B385-ABFEE2673A7E}"/>
              </a:ext>
            </a:extLst>
          </p:cNvPr>
          <p:cNvGrpSpPr/>
          <p:nvPr/>
        </p:nvGrpSpPr>
        <p:grpSpPr>
          <a:xfrm flipV="1">
            <a:off x="5248460" y="766470"/>
            <a:ext cx="3083606" cy="1420383"/>
            <a:chOff x="1632778" y="1054100"/>
            <a:chExt cx="8926446" cy="4399475"/>
          </a:xfrm>
        </p:grpSpPr>
        <p:pic>
          <p:nvPicPr>
            <p:cNvPr id="112" name="Picture 111" descr="A red circle with a black background&#10;&#10;Description automatically generated">
              <a:extLst>
                <a:ext uri="{FF2B5EF4-FFF2-40B4-BE49-F238E27FC236}">
                  <a16:creationId xmlns:a16="http://schemas.microsoft.com/office/drawing/2014/main" id="{572F7CD6-802E-8D22-C2BF-9F3F0856556F}"/>
                </a:ext>
              </a:extLst>
            </p:cNvPr>
            <p:cNvPicPr>
              <a:picLocks noChangeAspect="1"/>
            </p:cNvPicPr>
            <p:nvPr/>
          </p:nvPicPr>
          <p:blipFill>
            <a:blip r:embed="rId3"/>
            <a:stretch>
              <a:fillRect/>
            </a:stretch>
          </p:blipFill>
          <p:spPr>
            <a:xfrm>
              <a:off x="1632778" y="1404425"/>
              <a:ext cx="3175000" cy="2374900"/>
            </a:xfrm>
            <a:prstGeom prst="rect">
              <a:avLst/>
            </a:prstGeom>
          </p:spPr>
        </p:pic>
        <p:pic>
          <p:nvPicPr>
            <p:cNvPr id="113" name="Picture 112" descr="A red circle with a black background&#10;&#10;Description automatically generated">
              <a:extLst>
                <a:ext uri="{FF2B5EF4-FFF2-40B4-BE49-F238E27FC236}">
                  <a16:creationId xmlns:a16="http://schemas.microsoft.com/office/drawing/2014/main" id="{6B89D21C-E820-EB59-CDA0-27BA5D3B7E74}"/>
                </a:ext>
              </a:extLst>
            </p:cNvPr>
            <p:cNvPicPr>
              <a:picLocks noChangeAspect="1"/>
            </p:cNvPicPr>
            <p:nvPr/>
          </p:nvPicPr>
          <p:blipFill>
            <a:blip r:embed="rId3"/>
            <a:stretch>
              <a:fillRect/>
            </a:stretch>
          </p:blipFill>
          <p:spPr>
            <a:xfrm>
              <a:off x="3375439" y="3078675"/>
              <a:ext cx="3175000" cy="2374900"/>
            </a:xfrm>
            <a:prstGeom prst="rect">
              <a:avLst/>
            </a:prstGeom>
          </p:spPr>
        </p:pic>
        <p:pic>
          <p:nvPicPr>
            <p:cNvPr id="114" name="Picture 113" descr="A red circle with a black background&#10;&#10;Description automatically generated">
              <a:extLst>
                <a:ext uri="{FF2B5EF4-FFF2-40B4-BE49-F238E27FC236}">
                  <a16:creationId xmlns:a16="http://schemas.microsoft.com/office/drawing/2014/main" id="{11754D7D-CCE4-50A4-94FB-C33E6876B07B}"/>
                </a:ext>
              </a:extLst>
            </p:cNvPr>
            <p:cNvPicPr>
              <a:picLocks noChangeAspect="1"/>
            </p:cNvPicPr>
            <p:nvPr/>
          </p:nvPicPr>
          <p:blipFill>
            <a:blip r:embed="rId3"/>
            <a:stretch>
              <a:fillRect/>
            </a:stretch>
          </p:blipFill>
          <p:spPr>
            <a:xfrm>
              <a:off x="4962939" y="1760084"/>
              <a:ext cx="3175000" cy="2374900"/>
            </a:xfrm>
            <a:prstGeom prst="rect">
              <a:avLst/>
            </a:prstGeom>
          </p:spPr>
        </p:pic>
        <p:pic>
          <p:nvPicPr>
            <p:cNvPr id="115" name="Picture 114" descr="A red circle with a black background&#10;&#10;Description automatically generated">
              <a:extLst>
                <a:ext uri="{FF2B5EF4-FFF2-40B4-BE49-F238E27FC236}">
                  <a16:creationId xmlns:a16="http://schemas.microsoft.com/office/drawing/2014/main" id="{7CC8E69C-4C79-ADF0-36D1-308FDD441AD1}"/>
                </a:ext>
              </a:extLst>
            </p:cNvPr>
            <p:cNvPicPr>
              <a:picLocks noChangeAspect="1"/>
            </p:cNvPicPr>
            <p:nvPr/>
          </p:nvPicPr>
          <p:blipFill>
            <a:blip r:embed="rId3"/>
            <a:stretch>
              <a:fillRect/>
            </a:stretch>
          </p:blipFill>
          <p:spPr>
            <a:xfrm>
              <a:off x="7384224" y="1054100"/>
              <a:ext cx="3175000" cy="2374900"/>
            </a:xfrm>
            <a:prstGeom prst="rect">
              <a:avLst/>
            </a:prstGeom>
          </p:spPr>
        </p:pic>
      </p:grpSp>
      <p:sp>
        <p:nvSpPr>
          <p:cNvPr id="106" name="TextBox 105">
            <a:extLst>
              <a:ext uri="{FF2B5EF4-FFF2-40B4-BE49-F238E27FC236}">
                <a16:creationId xmlns:a16="http://schemas.microsoft.com/office/drawing/2014/main" id="{247A2C2E-93FA-B394-8F70-3FA6B0195F26}"/>
              </a:ext>
            </a:extLst>
          </p:cNvPr>
          <p:cNvSpPr txBox="1"/>
          <p:nvPr/>
        </p:nvSpPr>
        <p:spPr>
          <a:xfrm>
            <a:off x="3918692" y="1681499"/>
            <a:ext cx="3538469" cy="461665"/>
          </a:xfrm>
          <a:prstGeom prst="rect">
            <a:avLst/>
          </a:prstGeom>
          <a:solidFill>
            <a:schemeClr val="bg1"/>
          </a:solidFill>
        </p:spPr>
        <p:txBody>
          <a:bodyPr wrap="none" rtlCol="0">
            <a:spAutoFit/>
          </a:bodyPr>
          <a:lstStyle/>
          <a:p>
            <a:r>
              <a:rPr lang="en-US" sz="2400" dirty="0" err="1"/>
              <a:t>deupleted</a:t>
            </a:r>
            <a:r>
              <a:rPr lang="en-US" sz="2400" dirty="0"/>
              <a:t> vascular water</a:t>
            </a:r>
          </a:p>
        </p:txBody>
      </p:sp>
      <p:sp>
        <p:nvSpPr>
          <p:cNvPr id="116" name="Title 1">
            <a:extLst>
              <a:ext uri="{FF2B5EF4-FFF2-40B4-BE49-F238E27FC236}">
                <a16:creationId xmlns:a16="http://schemas.microsoft.com/office/drawing/2014/main" id="{A9216863-5793-1F2C-7CE1-18EC8E1A2E88}"/>
              </a:ext>
            </a:extLst>
          </p:cNvPr>
          <p:cNvSpPr>
            <a:spLocks noGrp="1"/>
          </p:cNvSpPr>
          <p:nvPr>
            <p:ph type="title"/>
          </p:nvPr>
        </p:nvSpPr>
        <p:spPr>
          <a:xfrm>
            <a:off x="23726" y="-66485"/>
            <a:ext cx="11328400" cy="1143000"/>
          </a:xfrm>
        </p:spPr>
        <p:txBody>
          <a:bodyPr>
            <a:normAutofit/>
          </a:bodyPr>
          <a:lstStyle/>
          <a:p>
            <a:r>
              <a:rPr lang="en-US" b="1" dirty="0"/>
              <a:t>Deuterium Fractionation is Critical</a:t>
            </a:r>
            <a:r>
              <a:rPr lang="en-US" b="1" dirty="0">
                <a:solidFill>
                  <a:srgbClr val="FF0000"/>
                </a:solidFill>
              </a:rPr>
              <a:t>*</a:t>
            </a:r>
          </a:p>
        </p:txBody>
      </p:sp>
      <p:sp>
        <p:nvSpPr>
          <p:cNvPr id="117" name="TextBox 116">
            <a:extLst>
              <a:ext uri="{FF2B5EF4-FFF2-40B4-BE49-F238E27FC236}">
                <a16:creationId xmlns:a16="http://schemas.microsoft.com/office/drawing/2014/main" id="{B9E1B0EF-0F57-1756-6F37-99701FE2F2EB}"/>
              </a:ext>
            </a:extLst>
          </p:cNvPr>
          <p:cNvSpPr txBox="1"/>
          <p:nvPr/>
        </p:nvSpPr>
        <p:spPr>
          <a:xfrm>
            <a:off x="1830798" y="6237161"/>
            <a:ext cx="10273868" cy="646331"/>
          </a:xfrm>
          <a:prstGeom prst="rect">
            <a:avLst/>
          </a:prstGeom>
          <a:noFill/>
        </p:spPr>
        <p:txBody>
          <a:bodyPr wrap="square" rtlCol="0">
            <a:spAutoFit/>
          </a:bodyPr>
          <a:lstStyle/>
          <a:p>
            <a:pPr algn="r"/>
            <a:r>
              <a:rPr lang="en-US" dirty="0">
                <a:solidFill>
                  <a:srgbClr val="FF0000"/>
                </a:solidFill>
              </a:rPr>
              <a:t>*</a:t>
            </a:r>
            <a:r>
              <a:rPr lang="en-US" dirty="0"/>
              <a:t>S. Seneff. Is Deuterium Fractionation a Major Controlling Factor in Human Metabolism and Cancer? An Essential Role for Proline? Preprints 2024, 2024061284.</a:t>
            </a:r>
          </a:p>
        </p:txBody>
      </p:sp>
      <p:sp>
        <p:nvSpPr>
          <p:cNvPr id="118" name="TextBox 117">
            <a:extLst>
              <a:ext uri="{FF2B5EF4-FFF2-40B4-BE49-F238E27FC236}">
                <a16:creationId xmlns:a16="http://schemas.microsoft.com/office/drawing/2014/main" id="{B973B8DD-2995-D6E6-F9B1-D4375555C7BE}"/>
              </a:ext>
            </a:extLst>
          </p:cNvPr>
          <p:cNvSpPr txBox="1"/>
          <p:nvPr/>
        </p:nvSpPr>
        <p:spPr>
          <a:xfrm>
            <a:off x="8447353" y="4365919"/>
            <a:ext cx="1672574" cy="400110"/>
          </a:xfrm>
          <a:prstGeom prst="rect">
            <a:avLst/>
          </a:prstGeom>
          <a:solidFill>
            <a:schemeClr val="bg1"/>
          </a:solidFill>
        </p:spPr>
        <p:txBody>
          <a:bodyPr wrap="none" rtlCol="0">
            <a:spAutoFit/>
          </a:bodyPr>
          <a:lstStyle/>
          <a:p>
            <a:r>
              <a:rPr lang="en-US" sz="2000" dirty="0"/>
              <a:t>mitochondria</a:t>
            </a:r>
          </a:p>
        </p:txBody>
      </p:sp>
    </p:spTree>
    <p:extLst>
      <p:ext uri="{BB962C8B-B14F-4D97-AF65-F5344CB8AC3E}">
        <p14:creationId xmlns:p14="http://schemas.microsoft.com/office/powerpoint/2010/main" val="3583629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773" y="888709"/>
            <a:ext cx="9438273" cy="1143000"/>
          </a:xfrm>
        </p:spPr>
        <p:txBody>
          <a:bodyPr>
            <a:noAutofit/>
          </a:bodyPr>
          <a:lstStyle/>
          <a:p>
            <a:r>
              <a:rPr lang="en-US" sz="4000" b="1" dirty="0"/>
              <a:t>Hydrogen gas produced by microbes anaerobically from glucose or </a:t>
            </a:r>
            <a:r>
              <a:rPr lang="en-US" sz="4000" b="1" dirty="0" err="1"/>
              <a:t>formate</a:t>
            </a:r>
            <a:r>
              <a:rPr lang="en-US" sz="4000" b="1" dirty="0"/>
              <a:t> is depleted down to 30 ppm deuterium</a:t>
            </a:r>
            <a:r>
              <a:rPr lang="en-US" sz="4000" b="1" dirty="0">
                <a:solidFill>
                  <a:srgbClr val="FF0000"/>
                </a:solidFill>
              </a:rPr>
              <a:t>*</a:t>
            </a:r>
            <a:br>
              <a:rPr lang="en-US" sz="4000" b="1" dirty="0"/>
            </a:br>
            <a:endParaRPr lang="en-US" sz="4000" b="1" dirty="0"/>
          </a:p>
        </p:txBody>
      </p:sp>
      <p:sp>
        <p:nvSpPr>
          <p:cNvPr id="3" name="Content Placeholder 2"/>
          <p:cNvSpPr>
            <a:spLocks noGrp="1"/>
          </p:cNvSpPr>
          <p:nvPr>
            <p:ph idx="1"/>
          </p:nvPr>
        </p:nvSpPr>
        <p:spPr>
          <a:xfrm>
            <a:off x="601360" y="2531714"/>
            <a:ext cx="8847440" cy="3747028"/>
          </a:xfrm>
        </p:spPr>
        <p:txBody>
          <a:bodyPr>
            <a:noAutofit/>
          </a:bodyPr>
          <a:lstStyle/>
          <a:p>
            <a:r>
              <a:rPr lang="en-US" dirty="0"/>
              <a:t>“Mass spectrometric analyses of the hydrogen produced by growing cells showed a deuterium content of about 30 ppm. (i.e., depleted by a factor of 4.4 to 5.1</a:t>
            </a:r>
            <a:r>
              <a:rPr lang="mr-IN" dirty="0"/>
              <a:t>…</a:t>
            </a:r>
            <a:r>
              <a:rPr lang="en-US" dirty="0"/>
              <a:t>).”</a:t>
            </a:r>
          </a:p>
          <a:p>
            <a:r>
              <a:rPr lang="en-US" dirty="0"/>
              <a:t>The same was true whether glucose or </a:t>
            </a:r>
            <a:r>
              <a:rPr lang="en-US" dirty="0" err="1"/>
              <a:t>formate</a:t>
            </a:r>
            <a:r>
              <a:rPr lang="en-US" dirty="0"/>
              <a:t> was the substrate. </a:t>
            </a:r>
          </a:p>
          <a:p>
            <a:r>
              <a:rPr lang="en-US" dirty="0"/>
              <a:t>The intracellular water and cellular hydrogen were not significantly depleted in deuterium.</a:t>
            </a:r>
          </a:p>
        </p:txBody>
      </p:sp>
      <p:sp>
        <p:nvSpPr>
          <p:cNvPr id="4" name="TextBox 3"/>
          <p:cNvSpPr txBox="1"/>
          <p:nvPr/>
        </p:nvSpPr>
        <p:spPr>
          <a:xfrm>
            <a:off x="4808726" y="6027359"/>
            <a:ext cx="7078476" cy="502766"/>
          </a:xfrm>
          <a:prstGeom prst="rect">
            <a:avLst/>
          </a:prstGeom>
          <a:noFill/>
        </p:spPr>
        <p:txBody>
          <a:bodyPr wrap="none" rtlCol="0">
            <a:spAutoFit/>
          </a:bodyPr>
          <a:lstStyle/>
          <a:p>
            <a:r>
              <a:rPr lang="nb-NO" sz="2667" dirty="0">
                <a:solidFill>
                  <a:srgbClr val="FF0000"/>
                </a:solidFill>
              </a:rPr>
              <a:t>*</a:t>
            </a:r>
            <a:r>
              <a:rPr lang="nb-NO" sz="2667" dirty="0"/>
              <a:t>MI </a:t>
            </a:r>
            <a:r>
              <a:rPr lang="nb-NO" sz="2667" dirty="0" err="1"/>
              <a:t>Krichevsky</a:t>
            </a:r>
            <a:r>
              <a:rPr lang="nb-NO" sz="2667" dirty="0"/>
              <a:t> et al. JBC 1961 236(9): 2520-2525.</a:t>
            </a:r>
            <a:endParaRPr lang="en-US" sz="2667" dirty="0"/>
          </a:p>
        </p:txBody>
      </p:sp>
      <p:pic>
        <p:nvPicPr>
          <p:cNvPr id="5" name="Picture 4" descr="hydrog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5484" y="3166959"/>
            <a:ext cx="2225156" cy="2225156"/>
          </a:xfrm>
          <a:prstGeom prst="rect">
            <a:avLst/>
          </a:prstGeom>
        </p:spPr>
      </p:pic>
    </p:spTree>
    <p:extLst>
      <p:ext uri="{BB962C8B-B14F-4D97-AF65-F5344CB8AC3E}">
        <p14:creationId xmlns:p14="http://schemas.microsoft.com/office/powerpoint/2010/main" val="3642416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D0225-B926-8ECB-17D7-2DCDA8085A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5D1541-0A0E-4987-B475-127EDF9FCFE6}"/>
              </a:ext>
            </a:extLst>
          </p:cNvPr>
          <p:cNvSpPr>
            <a:spLocks noGrp="1"/>
          </p:cNvSpPr>
          <p:nvPr>
            <p:ph type="title"/>
          </p:nvPr>
        </p:nvSpPr>
        <p:spPr>
          <a:xfrm>
            <a:off x="142791" y="0"/>
            <a:ext cx="12801600" cy="1143000"/>
          </a:xfrm>
        </p:spPr>
        <p:txBody>
          <a:bodyPr>
            <a:noAutofit/>
          </a:bodyPr>
          <a:lstStyle/>
          <a:p>
            <a:r>
              <a:rPr lang="en-US" sz="4800" b="1" dirty="0"/>
              <a:t>What happens to the hydrogen  gas?</a:t>
            </a:r>
            <a:endParaRPr lang="en-US" sz="4800" dirty="0"/>
          </a:p>
        </p:txBody>
      </p:sp>
      <p:pic>
        <p:nvPicPr>
          <p:cNvPr id="3" name="Picture 2" descr="hydrogen.jpg">
            <a:extLst>
              <a:ext uri="{FF2B5EF4-FFF2-40B4-BE49-F238E27FC236}">
                <a16:creationId xmlns:a16="http://schemas.microsoft.com/office/drawing/2014/main" id="{993D87FE-FB5B-CC8B-519D-75A73CA32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454" y="2710312"/>
            <a:ext cx="2899851" cy="2899851"/>
          </a:xfrm>
          <a:prstGeom prst="rect">
            <a:avLst/>
          </a:prstGeom>
        </p:spPr>
      </p:pic>
      <p:sp>
        <p:nvSpPr>
          <p:cNvPr id="5" name="TextBox 4">
            <a:extLst>
              <a:ext uri="{FF2B5EF4-FFF2-40B4-BE49-F238E27FC236}">
                <a16:creationId xmlns:a16="http://schemas.microsoft.com/office/drawing/2014/main" id="{9ECF749B-51FE-F3C2-53E1-30CFED8F4849}"/>
              </a:ext>
            </a:extLst>
          </p:cNvPr>
          <p:cNvSpPr txBox="1"/>
          <p:nvPr/>
        </p:nvSpPr>
        <p:spPr>
          <a:xfrm>
            <a:off x="3309970" y="1115992"/>
            <a:ext cx="3972015" cy="461665"/>
          </a:xfrm>
          <a:prstGeom prst="rect">
            <a:avLst/>
          </a:prstGeom>
          <a:solidFill>
            <a:srgbClr val="FFFA97"/>
          </a:solidFill>
          <a:ln>
            <a:solidFill>
              <a:srgbClr val="000000"/>
            </a:solidFill>
          </a:ln>
        </p:spPr>
        <p:txBody>
          <a:bodyPr vert="horz" lIns="121920" tIns="60960" rIns="121920" bIns="60960" rtlCol="0" anchor="ctr">
            <a:noAutofit/>
          </a:bodyPr>
          <a:lstStyle>
            <a:defPPr>
              <a:defRPr lang="en-US"/>
            </a:defPPr>
            <a:lvl1pPr algn="ctr" defTabSz="457200">
              <a:spcBef>
                <a:spcPct val="0"/>
              </a:spcBef>
              <a:buNone/>
              <a:defRPr sz="2400">
                <a:latin typeface="+mj-lt"/>
                <a:ea typeface="+mj-ea"/>
                <a:cs typeface="+mj-cs"/>
              </a:defRPr>
            </a:lvl1pPr>
          </a:lstStyle>
          <a:p>
            <a:r>
              <a:rPr lang="en-US" dirty="0"/>
              <a:t>Hydrogen-producing bacteria</a:t>
            </a:r>
          </a:p>
        </p:txBody>
      </p:sp>
      <p:sp>
        <p:nvSpPr>
          <p:cNvPr id="6" name="TextBox 5">
            <a:extLst>
              <a:ext uri="{FF2B5EF4-FFF2-40B4-BE49-F238E27FC236}">
                <a16:creationId xmlns:a16="http://schemas.microsoft.com/office/drawing/2014/main" id="{830FAC96-2465-2C95-FD2C-8918D5765841}"/>
              </a:ext>
            </a:extLst>
          </p:cNvPr>
          <p:cNvSpPr txBox="1"/>
          <p:nvPr/>
        </p:nvSpPr>
        <p:spPr>
          <a:xfrm>
            <a:off x="530280" y="2829258"/>
            <a:ext cx="2367475" cy="895475"/>
          </a:xfrm>
          <a:prstGeom prst="rect">
            <a:avLst/>
          </a:prstGeom>
          <a:solidFill>
            <a:srgbClr val="FFFA97"/>
          </a:solidFill>
          <a:ln>
            <a:solidFill>
              <a:srgbClr val="000000"/>
            </a:solidFill>
          </a:ln>
        </p:spPr>
        <p:txBody>
          <a:bodyPr vert="horz" lIns="121920" tIns="60960" rIns="121920" bIns="60960" rtlCol="0" anchor="ctr">
            <a:noAutofit/>
          </a:bodyPr>
          <a:lstStyle>
            <a:defPPr>
              <a:defRPr lang="en-US"/>
            </a:defPPr>
            <a:lvl1pPr algn="ctr" defTabSz="457200">
              <a:spcBef>
                <a:spcPct val="0"/>
              </a:spcBef>
              <a:buNone/>
              <a:defRPr sz="2400">
                <a:latin typeface="+mj-lt"/>
                <a:ea typeface="+mj-ea"/>
                <a:cs typeface="+mj-cs"/>
              </a:defRPr>
            </a:lvl1pPr>
          </a:lstStyle>
          <a:p>
            <a:r>
              <a:rPr lang="en-US" dirty="0"/>
              <a:t> Sulfate-reducing bacteria</a:t>
            </a:r>
          </a:p>
        </p:txBody>
      </p:sp>
      <p:sp>
        <p:nvSpPr>
          <p:cNvPr id="7" name="TextBox 6">
            <a:extLst>
              <a:ext uri="{FF2B5EF4-FFF2-40B4-BE49-F238E27FC236}">
                <a16:creationId xmlns:a16="http://schemas.microsoft.com/office/drawing/2014/main" id="{CC0F0ECB-F902-4944-376E-DFE0B3CD023E}"/>
              </a:ext>
            </a:extLst>
          </p:cNvPr>
          <p:cNvSpPr txBox="1"/>
          <p:nvPr/>
        </p:nvSpPr>
        <p:spPr>
          <a:xfrm>
            <a:off x="3784318" y="2829258"/>
            <a:ext cx="2077954" cy="895475"/>
          </a:xfrm>
          <a:prstGeom prst="rect">
            <a:avLst/>
          </a:prstGeom>
          <a:solidFill>
            <a:srgbClr val="FFFA97"/>
          </a:solidFill>
          <a:ln>
            <a:solidFill>
              <a:srgbClr val="000000"/>
            </a:solidFill>
          </a:ln>
        </p:spPr>
        <p:txBody>
          <a:bodyPr vert="horz" lIns="121920" tIns="60960" rIns="121920" bIns="60960" rtlCol="0" anchor="ctr">
            <a:noAutofit/>
          </a:bodyPr>
          <a:lstStyle>
            <a:defPPr>
              <a:defRPr lang="en-US"/>
            </a:defPPr>
            <a:lvl1pPr algn="ctr" defTabSz="457200">
              <a:spcBef>
                <a:spcPct val="0"/>
              </a:spcBef>
              <a:buNone/>
              <a:defRPr sz="2400">
                <a:latin typeface="+mj-lt"/>
                <a:ea typeface="+mj-ea"/>
                <a:cs typeface="+mj-cs"/>
              </a:defRPr>
            </a:lvl1pPr>
          </a:lstStyle>
          <a:p>
            <a:r>
              <a:rPr lang="en-US" dirty="0"/>
              <a:t>Methanogens</a:t>
            </a:r>
          </a:p>
        </p:txBody>
      </p:sp>
      <p:sp>
        <p:nvSpPr>
          <p:cNvPr id="8" name="TextBox 7">
            <a:extLst>
              <a:ext uri="{FF2B5EF4-FFF2-40B4-BE49-F238E27FC236}">
                <a16:creationId xmlns:a16="http://schemas.microsoft.com/office/drawing/2014/main" id="{63EF7BFA-31C7-CD39-1BB6-58538231A4AE}"/>
              </a:ext>
            </a:extLst>
          </p:cNvPr>
          <p:cNvSpPr txBox="1"/>
          <p:nvPr/>
        </p:nvSpPr>
        <p:spPr>
          <a:xfrm>
            <a:off x="6715699" y="2861497"/>
            <a:ext cx="1749777" cy="830997"/>
          </a:xfrm>
          <a:prstGeom prst="rect">
            <a:avLst/>
          </a:prstGeom>
          <a:solidFill>
            <a:srgbClr val="FFFA97"/>
          </a:solidFill>
          <a:ln>
            <a:solidFill>
              <a:srgbClr val="000000"/>
            </a:solidFill>
          </a:ln>
        </p:spPr>
        <p:txBody>
          <a:bodyPr vert="horz" lIns="121920" tIns="60960" rIns="121920" bIns="60960" rtlCol="0" anchor="ctr">
            <a:noAutofit/>
          </a:bodyPr>
          <a:lstStyle>
            <a:defPPr>
              <a:defRPr lang="en-US"/>
            </a:defPPr>
            <a:lvl1pPr algn="ctr" defTabSz="457200">
              <a:spcBef>
                <a:spcPct val="0"/>
              </a:spcBef>
              <a:buNone/>
              <a:defRPr sz="2400">
                <a:latin typeface="+mj-lt"/>
                <a:ea typeface="+mj-ea"/>
                <a:cs typeface="+mj-cs"/>
              </a:defRPr>
            </a:lvl1pPr>
          </a:lstStyle>
          <a:p>
            <a:r>
              <a:rPr lang="en-US" dirty="0" err="1"/>
              <a:t>Acetogenic</a:t>
            </a:r>
            <a:r>
              <a:rPr lang="en-US" dirty="0"/>
              <a:t> bacteria</a:t>
            </a:r>
          </a:p>
        </p:txBody>
      </p:sp>
      <p:sp>
        <p:nvSpPr>
          <p:cNvPr id="9" name="TextBox 8">
            <a:extLst>
              <a:ext uri="{FF2B5EF4-FFF2-40B4-BE49-F238E27FC236}">
                <a16:creationId xmlns:a16="http://schemas.microsoft.com/office/drawing/2014/main" id="{646AF271-FF0A-0ECA-6188-6CBE9FB5B669}"/>
              </a:ext>
            </a:extLst>
          </p:cNvPr>
          <p:cNvSpPr txBox="1"/>
          <p:nvPr/>
        </p:nvSpPr>
        <p:spPr>
          <a:xfrm>
            <a:off x="732049" y="4441418"/>
            <a:ext cx="1963936" cy="830997"/>
          </a:xfrm>
          <a:prstGeom prst="rect">
            <a:avLst/>
          </a:prstGeom>
          <a:noFill/>
        </p:spPr>
        <p:txBody>
          <a:bodyPr wrap="none" rtlCol="0">
            <a:spAutoFit/>
          </a:bodyPr>
          <a:lstStyle/>
          <a:p>
            <a:pPr algn="ctr"/>
            <a:r>
              <a:rPr lang="en-US" sz="2400" dirty="0"/>
              <a:t>Methane thiol</a:t>
            </a:r>
          </a:p>
          <a:p>
            <a:pPr algn="ctr"/>
            <a:r>
              <a:rPr lang="en-US" sz="2400" dirty="0">
                <a:solidFill>
                  <a:srgbClr val="FF0000"/>
                </a:solidFill>
              </a:rPr>
              <a:t>CH</a:t>
            </a:r>
            <a:r>
              <a:rPr lang="en-US" sz="2400" baseline="-25000" dirty="0">
                <a:solidFill>
                  <a:srgbClr val="FF0000"/>
                </a:solidFill>
              </a:rPr>
              <a:t>3</a:t>
            </a:r>
            <a:r>
              <a:rPr lang="en-US" sz="2400" dirty="0"/>
              <a:t>SH</a:t>
            </a:r>
          </a:p>
        </p:txBody>
      </p:sp>
      <p:sp>
        <p:nvSpPr>
          <p:cNvPr id="10" name="TextBox 9">
            <a:extLst>
              <a:ext uri="{FF2B5EF4-FFF2-40B4-BE49-F238E27FC236}">
                <a16:creationId xmlns:a16="http://schemas.microsoft.com/office/drawing/2014/main" id="{1920B053-0AEA-6E42-6C0F-210270CBBF1A}"/>
              </a:ext>
            </a:extLst>
          </p:cNvPr>
          <p:cNvSpPr txBox="1"/>
          <p:nvPr/>
        </p:nvSpPr>
        <p:spPr>
          <a:xfrm>
            <a:off x="4159524" y="4441418"/>
            <a:ext cx="1327543" cy="830997"/>
          </a:xfrm>
          <a:prstGeom prst="rect">
            <a:avLst/>
          </a:prstGeom>
          <a:noFill/>
        </p:spPr>
        <p:txBody>
          <a:bodyPr wrap="none" rtlCol="0">
            <a:spAutoFit/>
          </a:bodyPr>
          <a:lstStyle/>
          <a:p>
            <a:pPr algn="ctr"/>
            <a:r>
              <a:rPr lang="en-US" sz="2400" dirty="0"/>
              <a:t>Methane</a:t>
            </a:r>
          </a:p>
          <a:p>
            <a:pPr algn="ctr"/>
            <a:r>
              <a:rPr lang="en-US" sz="2400" dirty="0"/>
              <a:t>C</a:t>
            </a:r>
            <a:r>
              <a:rPr lang="en-US" sz="2400" dirty="0">
                <a:solidFill>
                  <a:srgbClr val="FF0000"/>
                </a:solidFill>
              </a:rPr>
              <a:t>H</a:t>
            </a:r>
            <a:r>
              <a:rPr lang="en-US" sz="2400" baseline="-25000" dirty="0">
                <a:solidFill>
                  <a:srgbClr val="FF0000"/>
                </a:solidFill>
              </a:rPr>
              <a:t>4</a:t>
            </a:r>
            <a:endParaRPr lang="en-US" sz="2400" dirty="0">
              <a:solidFill>
                <a:srgbClr val="FF0000"/>
              </a:solidFill>
            </a:endParaRPr>
          </a:p>
        </p:txBody>
      </p:sp>
      <p:sp>
        <p:nvSpPr>
          <p:cNvPr id="11" name="TextBox 10">
            <a:extLst>
              <a:ext uri="{FF2B5EF4-FFF2-40B4-BE49-F238E27FC236}">
                <a16:creationId xmlns:a16="http://schemas.microsoft.com/office/drawing/2014/main" id="{7BFF0E82-61CA-2C83-451F-BE3C5A7D855B}"/>
              </a:ext>
            </a:extLst>
          </p:cNvPr>
          <p:cNvSpPr txBox="1"/>
          <p:nvPr/>
        </p:nvSpPr>
        <p:spPr>
          <a:xfrm>
            <a:off x="6888055" y="4441418"/>
            <a:ext cx="1405064" cy="830997"/>
          </a:xfrm>
          <a:prstGeom prst="rect">
            <a:avLst/>
          </a:prstGeom>
          <a:noFill/>
        </p:spPr>
        <p:txBody>
          <a:bodyPr wrap="none" rtlCol="0">
            <a:spAutoFit/>
          </a:bodyPr>
          <a:lstStyle/>
          <a:p>
            <a:pPr algn="ctr"/>
            <a:r>
              <a:rPr lang="en-US" sz="2400" dirty="0"/>
              <a:t>Acetate</a:t>
            </a:r>
          </a:p>
          <a:p>
            <a:pPr algn="ctr"/>
            <a:r>
              <a:rPr lang="en-US" sz="2400" dirty="0"/>
              <a:t>C</a:t>
            </a:r>
            <a:r>
              <a:rPr lang="en-US" sz="2400" dirty="0">
                <a:solidFill>
                  <a:srgbClr val="FF0000"/>
                </a:solidFill>
              </a:rPr>
              <a:t>H</a:t>
            </a:r>
            <a:r>
              <a:rPr lang="en-US" sz="2400" baseline="-25000" dirty="0">
                <a:solidFill>
                  <a:srgbClr val="FF0000"/>
                </a:solidFill>
              </a:rPr>
              <a:t>3</a:t>
            </a:r>
            <a:r>
              <a:rPr lang="en-US" sz="2400" dirty="0"/>
              <a:t>COOH</a:t>
            </a:r>
          </a:p>
        </p:txBody>
      </p:sp>
      <p:sp>
        <p:nvSpPr>
          <p:cNvPr id="12" name="TextBox 11">
            <a:extLst>
              <a:ext uri="{FF2B5EF4-FFF2-40B4-BE49-F238E27FC236}">
                <a16:creationId xmlns:a16="http://schemas.microsoft.com/office/drawing/2014/main" id="{7DEE75F2-3614-3DC4-7E61-8343FD0651FA}"/>
              </a:ext>
            </a:extLst>
          </p:cNvPr>
          <p:cNvSpPr txBox="1"/>
          <p:nvPr/>
        </p:nvSpPr>
        <p:spPr>
          <a:xfrm>
            <a:off x="4530389" y="1516102"/>
            <a:ext cx="676787" cy="584775"/>
          </a:xfrm>
          <a:prstGeom prst="rect">
            <a:avLst/>
          </a:prstGeom>
          <a:noFill/>
        </p:spPr>
        <p:txBody>
          <a:bodyPr wrap="none" rtlCol="0">
            <a:spAutoFit/>
          </a:bodyPr>
          <a:lstStyle/>
          <a:p>
            <a:pPr algn="ctr"/>
            <a:r>
              <a:rPr lang="en-US" sz="3200" dirty="0"/>
              <a:t> </a:t>
            </a:r>
            <a:r>
              <a:rPr lang="en-US" sz="3200" b="1" dirty="0">
                <a:solidFill>
                  <a:srgbClr val="FF0000"/>
                </a:solidFill>
              </a:rPr>
              <a:t>H</a:t>
            </a:r>
            <a:r>
              <a:rPr lang="en-US" sz="3200" b="1" baseline="-25000" dirty="0">
                <a:solidFill>
                  <a:srgbClr val="FF0000"/>
                </a:solidFill>
              </a:rPr>
              <a:t>2</a:t>
            </a:r>
            <a:endParaRPr lang="en-US" sz="3200" b="1" dirty="0"/>
          </a:p>
        </p:txBody>
      </p:sp>
      <p:cxnSp>
        <p:nvCxnSpPr>
          <p:cNvPr id="16" name="Straight Arrow Connector 15">
            <a:extLst>
              <a:ext uri="{FF2B5EF4-FFF2-40B4-BE49-F238E27FC236}">
                <a16:creationId xmlns:a16="http://schemas.microsoft.com/office/drawing/2014/main" id="{0F0CB904-6F34-786C-9EFE-C95EADCA1470}"/>
              </a:ext>
            </a:extLst>
          </p:cNvPr>
          <p:cNvCxnSpPr>
            <a:cxnSpLocks/>
          </p:cNvCxnSpPr>
          <p:nvPr/>
        </p:nvCxnSpPr>
        <p:spPr>
          <a:xfrm flipH="1">
            <a:off x="4846038" y="2005812"/>
            <a:ext cx="45488" cy="81151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DA17B2B-754C-2AA4-7562-F7F6BB312C4C}"/>
              </a:ext>
            </a:extLst>
          </p:cNvPr>
          <p:cNvCxnSpPr>
            <a:cxnSpLocks/>
          </p:cNvCxnSpPr>
          <p:nvPr/>
        </p:nvCxnSpPr>
        <p:spPr>
          <a:xfrm>
            <a:off x="5389949" y="1913472"/>
            <a:ext cx="2070199" cy="88827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3C930095-C124-78E8-4DFB-7CB8206CD337}"/>
              </a:ext>
            </a:extLst>
          </p:cNvPr>
          <p:cNvCxnSpPr>
            <a:cxnSpLocks/>
          </p:cNvCxnSpPr>
          <p:nvPr/>
        </p:nvCxnSpPr>
        <p:spPr>
          <a:xfrm>
            <a:off x="1714017" y="3700799"/>
            <a:ext cx="0" cy="77879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6B2CCB8-1700-5885-291A-17C229B04E3B}"/>
              </a:ext>
            </a:extLst>
          </p:cNvPr>
          <p:cNvCxnSpPr>
            <a:cxnSpLocks/>
          </p:cNvCxnSpPr>
          <p:nvPr/>
        </p:nvCxnSpPr>
        <p:spPr>
          <a:xfrm>
            <a:off x="4823295" y="3700799"/>
            <a:ext cx="0" cy="77879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AA1467D-2434-B7B8-05C9-960C0580C62A}"/>
              </a:ext>
            </a:extLst>
          </p:cNvPr>
          <p:cNvCxnSpPr>
            <a:cxnSpLocks/>
          </p:cNvCxnSpPr>
          <p:nvPr/>
        </p:nvCxnSpPr>
        <p:spPr>
          <a:xfrm>
            <a:off x="7590587" y="3700799"/>
            <a:ext cx="0" cy="77879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99D654B-F60E-6489-62AC-DEA997C89598}"/>
              </a:ext>
            </a:extLst>
          </p:cNvPr>
          <p:cNvSpPr txBox="1"/>
          <p:nvPr/>
        </p:nvSpPr>
        <p:spPr>
          <a:xfrm>
            <a:off x="9124301" y="5750524"/>
            <a:ext cx="2890343" cy="523220"/>
          </a:xfrm>
          <a:prstGeom prst="rect">
            <a:avLst/>
          </a:prstGeom>
          <a:noFill/>
        </p:spPr>
        <p:txBody>
          <a:bodyPr wrap="none" rtlCol="0">
            <a:spAutoFit/>
          </a:bodyPr>
          <a:lstStyle/>
          <a:p>
            <a:r>
              <a:rPr lang="en-US" sz="2800" dirty="0"/>
              <a:t>Hydrogen Cycling</a:t>
            </a:r>
          </a:p>
        </p:txBody>
      </p:sp>
      <p:cxnSp>
        <p:nvCxnSpPr>
          <p:cNvPr id="29" name="Straight Arrow Connector 28">
            <a:extLst>
              <a:ext uri="{FF2B5EF4-FFF2-40B4-BE49-F238E27FC236}">
                <a16:creationId xmlns:a16="http://schemas.microsoft.com/office/drawing/2014/main" id="{A998EB3F-6DE1-9332-7869-D6BF7E311BCB}"/>
              </a:ext>
            </a:extLst>
          </p:cNvPr>
          <p:cNvCxnSpPr>
            <a:cxnSpLocks/>
          </p:cNvCxnSpPr>
          <p:nvPr/>
        </p:nvCxnSpPr>
        <p:spPr>
          <a:xfrm>
            <a:off x="1714017" y="5234414"/>
            <a:ext cx="0" cy="59417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44E19953-EF7D-BFDF-8AB9-63CB7DAF03A4}"/>
              </a:ext>
            </a:extLst>
          </p:cNvPr>
          <p:cNvCxnSpPr>
            <a:cxnSpLocks/>
          </p:cNvCxnSpPr>
          <p:nvPr/>
        </p:nvCxnSpPr>
        <p:spPr>
          <a:xfrm>
            <a:off x="4823295" y="5234414"/>
            <a:ext cx="0" cy="59417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C40D365E-2CDD-FEB2-99DB-6EFA79F8AC85}"/>
              </a:ext>
            </a:extLst>
          </p:cNvPr>
          <p:cNvCxnSpPr>
            <a:cxnSpLocks/>
          </p:cNvCxnSpPr>
          <p:nvPr/>
        </p:nvCxnSpPr>
        <p:spPr>
          <a:xfrm>
            <a:off x="7590587" y="5234414"/>
            <a:ext cx="0" cy="59417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5A0B761F-DF7B-AAD5-AFA4-99EAAF9DCDAC}"/>
              </a:ext>
            </a:extLst>
          </p:cNvPr>
          <p:cNvSpPr txBox="1"/>
          <p:nvPr/>
        </p:nvSpPr>
        <p:spPr>
          <a:xfrm>
            <a:off x="891548" y="5777816"/>
            <a:ext cx="1644938" cy="461665"/>
          </a:xfrm>
          <a:prstGeom prst="rect">
            <a:avLst/>
          </a:prstGeom>
          <a:noFill/>
        </p:spPr>
        <p:txBody>
          <a:bodyPr wrap="none" rtlCol="0">
            <a:spAutoFit/>
          </a:bodyPr>
          <a:lstStyle/>
          <a:p>
            <a:pPr algn="ctr"/>
            <a:r>
              <a:rPr lang="en-US" sz="2400" dirty="0"/>
              <a:t>Methionine</a:t>
            </a:r>
          </a:p>
        </p:txBody>
      </p:sp>
      <p:sp>
        <p:nvSpPr>
          <p:cNvPr id="33" name="TextBox 32">
            <a:extLst>
              <a:ext uri="{FF2B5EF4-FFF2-40B4-BE49-F238E27FC236}">
                <a16:creationId xmlns:a16="http://schemas.microsoft.com/office/drawing/2014/main" id="{62F0D7A9-9887-7A1F-7F2D-CCE7D1B907C2}"/>
              </a:ext>
            </a:extLst>
          </p:cNvPr>
          <p:cNvSpPr txBox="1"/>
          <p:nvPr/>
        </p:nvSpPr>
        <p:spPr>
          <a:xfrm>
            <a:off x="3673945" y="5777816"/>
            <a:ext cx="2298707" cy="461665"/>
          </a:xfrm>
          <a:prstGeom prst="rect">
            <a:avLst/>
          </a:prstGeom>
          <a:noFill/>
        </p:spPr>
        <p:txBody>
          <a:bodyPr wrap="square" rtlCol="0">
            <a:spAutoFit/>
          </a:bodyPr>
          <a:lstStyle/>
          <a:p>
            <a:pPr algn="ctr"/>
            <a:r>
              <a:rPr lang="en-US" sz="2400" dirty="0"/>
              <a:t>CO</a:t>
            </a:r>
            <a:r>
              <a:rPr lang="en-US" sz="2400" baseline="-25000" dirty="0"/>
              <a:t>2</a:t>
            </a:r>
            <a:r>
              <a:rPr lang="en-US" sz="2400" dirty="0"/>
              <a:t>, H</a:t>
            </a:r>
            <a:r>
              <a:rPr lang="en-US" sz="2400" baseline="-25000" dirty="0">
                <a:solidFill>
                  <a:srgbClr val="FF0000"/>
                </a:solidFill>
              </a:rPr>
              <a:t>2</a:t>
            </a:r>
            <a:r>
              <a:rPr lang="en-US" sz="2400" dirty="0"/>
              <a:t>O, NAD</a:t>
            </a:r>
            <a:r>
              <a:rPr lang="en-US" sz="2400" dirty="0">
                <a:solidFill>
                  <a:srgbClr val="FF0000"/>
                </a:solidFill>
              </a:rPr>
              <a:t>H</a:t>
            </a:r>
          </a:p>
        </p:txBody>
      </p:sp>
      <p:sp>
        <p:nvSpPr>
          <p:cNvPr id="34" name="TextBox 33">
            <a:extLst>
              <a:ext uri="{FF2B5EF4-FFF2-40B4-BE49-F238E27FC236}">
                <a16:creationId xmlns:a16="http://schemas.microsoft.com/office/drawing/2014/main" id="{7725A230-623C-8B09-F97E-269E4F166232}"/>
              </a:ext>
            </a:extLst>
          </p:cNvPr>
          <p:cNvSpPr txBox="1"/>
          <p:nvPr/>
        </p:nvSpPr>
        <p:spPr>
          <a:xfrm>
            <a:off x="6813003" y="5777816"/>
            <a:ext cx="1555169" cy="461665"/>
          </a:xfrm>
          <a:prstGeom prst="rect">
            <a:avLst/>
          </a:prstGeom>
          <a:noFill/>
        </p:spPr>
        <p:txBody>
          <a:bodyPr wrap="none" rtlCol="0">
            <a:spAutoFit/>
          </a:bodyPr>
          <a:lstStyle/>
          <a:p>
            <a:pPr algn="ctr"/>
            <a:r>
              <a:rPr lang="en-US" sz="2400" dirty="0"/>
              <a:t>Acetyl-CoA</a:t>
            </a:r>
          </a:p>
        </p:txBody>
      </p:sp>
      <p:cxnSp>
        <p:nvCxnSpPr>
          <p:cNvPr id="37" name="Straight Arrow Connector 36">
            <a:extLst>
              <a:ext uri="{FF2B5EF4-FFF2-40B4-BE49-F238E27FC236}">
                <a16:creationId xmlns:a16="http://schemas.microsoft.com/office/drawing/2014/main" id="{48380706-6292-CC47-C220-B580B33AEB0B}"/>
              </a:ext>
            </a:extLst>
          </p:cNvPr>
          <p:cNvCxnSpPr>
            <a:cxnSpLocks/>
          </p:cNvCxnSpPr>
          <p:nvPr/>
        </p:nvCxnSpPr>
        <p:spPr>
          <a:xfrm flipH="1">
            <a:off x="2410012" y="1842130"/>
            <a:ext cx="2070199" cy="88827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5228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101" y="130832"/>
            <a:ext cx="12192000" cy="1143000"/>
          </a:xfrm>
        </p:spPr>
        <p:txBody>
          <a:bodyPr>
            <a:normAutofit/>
          </a:bodyPr>
          <a:lstStyle/>
          <a:p>
            <a:r>
              <a:rPr lang="en-US" b="1" dirty="0" err="1"/>
              <a:t>Ketogenic</a:t>
            </a:r>
            <a:r>
              <a:rPr lang="en-US" b="1" dirty="0"/>
              <a:t> Diet and DDW: Health Benefits</a:t>
            </a:r>
            <a:r>
              <a:rPr lang="en-US" b="1" dirty="0">
                <a:solidFill>
                  <a:srgbClr val="FF0000"/>
                </a:solidFill>
              </a:rPr>
              <a:t>*</a:t>
            </a:r>
          </a:p>
        </p:txBody>
      </p:sp>
      <p:sp>
        <p:nvSpPr>
          <p:cNvPr id="3" name="Content Placeholder 2"/>
          <p:cNvSpPr>
            <a:spLocks noGrp="1"/>
          </p:cNvSpPr>
          <p:nvPr>
            <p:ph idx="1"/>
          </p:nvPr>
        </p:nvSpPr>
        <p:spPr>
          <a:xfrm>
            <a:off x="104629" y="1480772"/>
            <a:ext cx="7453172" cy="4351338"/>
          </a:xfrm>
        </p:spPr>
        <p:txBody>
          <a:bodyPr>
            <a:normAutofit/>
          </a:bodyPr>
          <a:lstStyle/>
          <a:p>
            <a:r>
              <a:rPr lang="en-US" i="1" dirty="0">
                <a:solidFill>
                  <a:srgbClr val="FF0000"/>
                </a:solidFill>
              </a:rPr>
              <a:t>Deuterium depleted water </a:t>
            </a:r>
            <a:r>
              <a:rPr lang="en-US" dirty="0"/>
              <a:t>(DDW) is essential for mitochondria to function properly</a:t>
            </a:r>
          </a:p>
          <a:p>
            <a:r>
              <a:rPr lang="en-US" dirty="0"/>
              <a:t>People whose water supply is naturally depleted in deuterium are healthier</a:t>
            </a:r>
          </a:p>
          <a:p>
            <a:r>
              <a:rPr lang="en-US" dirty="0"/>
              <a:t>Deuterium depletion maintains strong hydrogen bond networks in DNA (keeps it stable)</a:t>
            </a:r>
          </a:p>
          <a:p>
            <a:r>
              <a:rPr lang="en-US" dirty="0"/>
              <a:t>DDW inhibits tumor progression</a:t>
            </a:r>
          </a:p>
          <a:p>
            <a:r>
              <a:rPr lang="en-US" dirty="0"/>
              <a:t>A ketogenic diet is a deuterium-depleted diet</a:t>
            </a:r>
          </a:p>
          <a:p>
            <a:pPr marL="0" indent="0">
              <a:buNone/>
            </a:pPr>
            <a:endParaRPr lang="en-US" dirty="0"/>
          </a:p>
        </p:txBody>
      </p:sp>
      <p:pic>
        <p:nvPicPr>
          <p:cNvPr id="6" name="Picture 5" descr="A picture containing water, ice, outdoor, nature&#10;&#10;Description automatically generated">
            <a:extLst>
              <a:ext uri="{FF2B5EF4-FFF2-40B4-BE49-F238E27FC236}">
                <a16:creationId xmlns:a16="http://schemas.microsoft.com/office/drawing/2014/main" id="{47D7443D-5579-4E4D-BF03-232491D60F59}"/>
              </a:ext>
            </a:extLst>
          </p:cNvPr>
          <p:cNvPicPr>
            <a:picLocks noChangeAspect="1"/>
          </p:cNvPicPr>
          <p:nvPr/>
        </p:nvPicPr>
        <p:blipFill>
          <a:blip r:embed="rId3"/>
          <a:stretch>
            <a:fillRect/>
          </a:stretch>
        </p:blipFill>
        <p:spPr>
          <a:xfrm>
            <a:off x="7689273" y="1480772"/>
            <a:ext cx="4432405" cy="3517940"/>
          </a:xfrm>
          <a:prstGeom prst="rect">
            <a:avLst/>
          </a:prstGeom>
        </p:spPr>
      </p:pic>
      <p:pic>
        <p:nvPicPr>
          <p:cNvPr id="7" name="Picture 6" descr="bacon.jpg">
            <a:extLst>
              <a:ext uri="{FF2B5EF4-FFF2-40B4-BE49-F238E27FC236}">
                <a16:creationId xmlns:a16="http://schemas.microsoft.com/office/drawing/2014/main" id="{B837D6DE-E1B6-3A47-A152-133262F44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4168" y="5048411"/>
            <a:ext cx="2994849" cy="1685563"/>
          </a:xfrm>
          <a:prstGeom prst="rect">
            <a:avLst/>
          </a:prstGeom>
        </p:spPr>
      </p:pic>
      <p:sp>
        <p:nvSpPr>
          <p:cNvPr id="4" name="TextBox 3"/>
          <p:cNvSpPr txBox="1"/>
          <p:nvPr/>
        </p:nvSpPr>
        <p:spPr>
          <a:xfrm>
            <a:off x="236101" y="6039051"/>
            <a:ext cx="8337154" cy="502766"/>
          </a:xfrm>
          <a:prstGeom prst="rect">
            <a:avLst/>
          </a:prstGeom>
          <a:noFill/>
        </p:spPr>
        <p:txBody>
          <a:bodyPr wrap="none" rtlCol="0">
            <a:spAutoFit/>
          </a:bodyPr>
          <a:lstStyle/>
          <a:p>
            <a:r>
              <a:rPr lang="en-US" sz="2667" dirty="0">
                <a:solidFill>
                  <a:srgbClr val="FF0000"/>
                </a:solidFill>
              </a:rPr>
              <a:t>*</a:t>
            </a:r>
            <a:r>
              <a:rPr lang="en-US" sz="2667" dirty="0"/>
              <a:t>Laszlo G </a:t>
            </a:r>
            <a:r>
              <a:rPr lang="en-US" sz="2667" dirty="0" err="1"/>
              <a:t>Boros</a:t>
            </a:r>
            <a:r>
              <a:rPr lang="en-US" sz="2667" dirty="0"/>
              <a:t> et al. Medical Hypotheses 2016; 87: 69-74.</a:t>
            </a:r>
          </a:p>
        </p:txBody>
      </p:sp>
      <p:sp>
        <p:nvSpPr>
          <p:cNvPr id="5" name="TextBox 4">
            <a:extLst>
              <a:ext uri="{FF2B5EF4-FFF2-40B4-BE49-F238E27FC236}">
                <a16:creationId xmlns:a16="http://schemas.microsoft.com/office/drawing/2014/main" id="{D3B3F7DF-4576-2ECD-F82E-7E47A714ECF0}"/>
              </a:ext>
            </a:extLst>
          </p:cNvPr>
          <p:cNvSpPr txBox="1"/>
          <p:nvPr/>
        </p:nvSpPr>
        <p:spPr>
          <a:xfrm>
            <a:off x="7748990" y="1709577"/>
            <a:ext cx="4372688" cy="707886"/>
          </a:xfrm>
          <a:prstGeom prst="rect">
            <a:avLst/>
          </a:prstGeom>
          <a:noFill/>
        </p:spPr>
        <p:txBody>
          <a:bodyPr wrap="square" rtlCol="0">
            <a:spAutoFit/>
          </a:bodyPr>
          <a:lstStyle/>
          <a:p>
            <a:r>
              <a:rPr lang="en-US" sz="2000" dirty="0">
                <a:solidFill>
                  <a:schemeClr val="bg1"/>
                </a:solidFill>
              </a:rPr>
              <a:t>Glacial water is naturally depleted in deuterium because ice traps deuterium </a:t>
            </a:r>
          </a:p>
        </p:txBody>
      </p:sp>
    </p:spTree>
    <p:extLst>
      <p:ext uri="{BB962C8B-B14F-4D97-AF65-F5344CB8AC3E}">
        <p14:creationId xmlns:p14="http://schemas.microsoft.com/office/powerpoint/2010/main" val="2254055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terfall.JPG">
            <a:extLst>
              <a:ext uri="{FF2B5EF4-FFF2-40B4-BE49-F238E27FC236}">
                <a16:creationId xmlns:a16="http://schemas.microsoft.com/office/drawing/2014/main" id="{38996879-FDF4-878C-14EA-F93BB4A3F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2315" y="1057620"/>
            <a:ext cx="3699069" cy="4932092"/>
          </a:xfrm>
          <a:prstGeom prst="rect">
            <a:avLst/>
          </a:prstGeom>
        </p:spPr>
      </p:pic>
      <p:pic>
        <p:nvPicPr>
          <p:cNvPr id="5" name="Picture 4" descr="A person swimming in a river&#10;&#10;Description automatically generated">
            <a:extLst>
              <a:ext uri="{FF2B5EF4-FFF2-40B4-BE49-F238E27FC236}">
                <a16:creationId xmlns:a16="http://schemas.microsoft.com/office/drawing/2014/main" id="{7230F9B5-07F9-6587-C746-098324DA4E06}"/>
              </a:ext>
            </a:extLst>
          </p:cNvPr>
          <p:cNvPicPr>
            <a:picLocks noChangeAspect="1"/>
          </p:cNvPicPr>
          <p:nvPr/>
        </p:nvPicPr>
        <p:blipFill>
          <a:blip r:embed="rId4"/>
          <a:stretch>
            <a:fillRect/>
          </a:stretch>
        </p:blipFill>
        <p:spPr>
          <a:xfrm>
            <a:off x="127142" y="422127"/>
            <a:ext cx="4498505" cy="3373879"/>
          </a:xfrm>
          <a:prstGeom prst="rect">
            <a:avLst/>
          </a:prstGeom>
        </p:spPr>
      </p:pic>
      <p:sp>
        <p:nvSpPr>
          <p:cNvPr id="11" name="TextBox 10">
            <a:extLst>
              <a:ext uri="{FF2B5EF4-FFF2-40B4-BE49-F238E27FC236}">
                <a16:creationId xmlns:a16="http://schemas.microsoft.com/office/drawing/2014/main" id="{E395D2D5-687A-7160-9559-FB621319A03E}"/>
              </a:ext>
            </a:extLst>
          </p:cNvPr>
          <p:cNvSpPr txBox="1"/>
          <p:nvPr/>
        </p:nvSpPr>
        <p:spPr>
          <a:xfrm>
            <a:off x="3867732" y="6488668"/>
            <a:ext cx="1547988" cy="369332"/>
          </a:xfrm>
          <a:prstGeom prst="rect">
            <a:avLst/>
          </a:prstGeom>
          <a:noFill/>
        </p:spPr>
        <p:txBody>
          <a:bodyPr wrap="none" rtlCol="0">
            <a:spAutoFit/>
          </a:bodyPr>
          <a:lstStyle/>
          <a:p>
            <a:r>
              <a:rPr lang="en-US" dirty="0"/>
              <a:t>Ocean Waves</a:t>
            </a:r>
          </a:p>
        </p:txBody>
      </p:sp>
      <p:sp>
        <p:nvSpPr>
          <p:cNvPr id="12" name="TextBox 11">
            <a:extLst>
              <a:ext uri="{FF2B5EF4-FFF2-40B4-BE49-F238E27FC236}">
                <a16:creationId xmlns:a16="http://schemas.microsoft.com/office/drawing/2014/main" id="{9426B2AD-849B-F4E3-79E1-333727680C3A}"/>
              </a:ext>
            </a:extLst>
          </p:cNvPr>
          <p:cNvSpPr txBox="1"/>
          <p:nvPr/>
        </p:nvSpPr>
        <p:spPr>
          <a:xfrm>
            <a:off x="9878075" y="5989712"/>
            <a:ext cx="1081450" cy="369332"/>
          </a:xfrm>
          <a:prstGeom prst="rect">
            <a:avLst/>
          </a:prstGeom>
          <a:noFill/>
        </p:spPr>
        <p:txBody>
          <a:bodyPr wrap="none" rtlCol="0">
            <a:spAutoFit/>
          </a:bodyPr>
          <a:lstStyle/>
          <a:p>
            <a:r>
              <a:rPr lang="en-US" dirty="0"/>
              <a:t>Waterfall</a:t>
            </a:r>
          </a:p>
        </p:txBody>
      </p:sp>
      <p:sp>
        <p:nvSpPr>
          <p:cNvPr id="15" name="TextBox 14">
            <a:extLst>
              <a:ext uri="{FF2B5EF4-FFF2-40B4-BE49-F238E27FC236}">
                <a16:creationId xmlns:a16="http://schemas.microsoft.com/office/drawing/2014/main" id="{59CE7ACD-AB78-EA73-B2FD-E298335FED13}"/>
              </a:ext>
            </a:extLst>
          </p:cNvPr>
          <p:cNvSpPr txBox="1"/>
          <p:nvPr/>
        </p:nvSpPr>
        <p:spPr>
          <a:xfrm>
            <a:off x="6292747" y="2483244"/>
            <a:ext cx="548548" cy="369332"/>
          </a:xfrm>
          <a:prstGeom prst="rect">
            <a:avLst/>
          </a:prstGeom>
          <a:noFill/>
        </p:spPr>
        <p:txBody>
          <a:bodyPr wrap="square" rtlCol="0">
            <a:spAutoFit/>
          </a:bodyPr>
          <a:lstStyle/>
          <a:p>
            <a:r>
              <a:rPr lang="en-US" dirty="0"/>
              <a:t>Fog</a:t>
            </a:r>
          </a:p>
        </p:txBody>
      </p:sp>
      <p:sp>
        <p:nvSpPr>
          <p:cNvPr id="16" name="Rectangle 15">
            <a:extLst>
              <a:ext uri="{FF2B5EF4-FFF2-40B4-BE49-F238E27FC236}">
                <a16:creationId xmlns:a16="http://schemas.microsoft.com/office/drawing/2014/main" id="{2C260477-E8C4-4543-3557-AB630745F244}"/>
              </a:ext>
            </a:extLst>
          </p:cNvPr>
          <p:cNvSpPr/>
          <p:nvPr/>
        </p:nvSpPr>
        <p:spPr>
          <a:xfrm>
            <a:off x="58709" y="2762035"/>
            <a:ext cx="4583017" cy="1211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7507B7B-1C2F-4BD7-78A5-06C91F82ADE9}"/>
              </a:ext>
            </a:extLst>
          </p:cNvPr>
          <p:cNvSpPr txBox="1"/>
          <p:nvPr/>
        </p:nvSpPr>
        <p:spPr>
          <a:xfrm>
            <a:off x="1920028" y="52795"/>
            <a:ext cx="1319464" cy="369332"/>
          </a:xfrm>
          <a:prstGeom prst="rect">
            <a:avLst/>
          </a:prstGeom>
          <a:noFill/>
        </p:spPr>
        <p:txBody>
          <a:bodyPr wrap="none" rtlCol="0">
            <a:spAutoFit/>
          </a:bodyPr>
          <a:lstStyle/>
          <a:p>
            <a:r>
              <a:rPr lang="en-US" dirty="0"/>
              <a:t>Kettle Pond</a:t>
            </a:r>
          </a:p>
        </p:txBody>
      </p:sp>
      <p:pic>
        <p:nvPicPr>
          <p:cNvPr id="14" name="Picture 13">
            <a:extLst>
              <a:ext uri="{FF2B5EF4-FFF2-40B4-BE49-F238E27FC236}">
                <a16:creationId xmlns:a16="http://schemas.microsoft.com/office/drawing/2014/main" id="{A236D68C-9A4C-E407-7D35-C70583A1602E}"/>
              </a:ext>
            </a:extLst>
          </p:cNvPr>
          <p:cNvPicPr>
            <a:picLocks noChangeAspect="1"/>
          </p:cNvPicPr>
          <p:nvPr/>
        </p:nvPicPr>
        <p:blipFill>
          <a:blip r:embed="rId5"/>
          <a:stretch>
            <a:fillRect/>
          </a:stretch>
        </p:blipFill>
        <p:spPr>
          <a:xfrm>
            <a:off x="4865625" y="237461"/>
            <a:ext cx="3402792" cy="2252324"/>
          </a:xfrm>
          <a:prstGeom prst="rect">
            <a:avLst/>
          </a:prstGeom>
        </p:spPr>
      </p:pic>
      <p:pic>
        <p:nvPicPr>
          <p:cNvPr id="8" name="Picture 7" descr="A wave crashing into the ocean&#10;&#10;Description automatically generated">
            <a:extLst>
              <a:ext uri="{FF2B5EF4-FFF2-40B4-BE49-F238E27FC236}">
                <a16:creationId xmlns:a16="http://schemas.microsoft.com/office/drawing/2014/main" id="{29B01E31-A72B-C67B-FF18-F1B5032A30CF}"/>
              </a:ext>
            </a:extLst>
          </p:cNvPr>
          <p:cNvPicPr>
            <a:picLocks noChangeAspect="1"/>
          </p:cNvPicPr>
          <p:nvPr/>
        </p:nvPicPr>
        <p:blipFill>
          <a:blip r:embed="rId6"/>
          <a:stretch>
            <a:fillRect/>
          </a:stretch>
        </p:blipFill>
        <p:spPr>
          <a:xfrm>
            <a:off x="1232475" y="2943116"/>
            <a:ext cx="6338877" cy="3504829"/>
          </a:xfrm>
          <a:prstGeom prst="rect">
            <a:avLst/>
          </a:prstGeom>
        </p:spPr>
      </p:pic>
    </p:spTree>
    <p:extLst>
      <p:ext uri="{BB962C8B-B14F-4D97-AF65-F5344CB8AC3E}">
        <p14:creationId xmlns:p14="http://schemas.microsoft.com/office/powerpoint/2010/main" val="3612637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268" y="2292049"/>
            <a:ext cx="11567526" cy="1231106"/>
          </a:xfrm>
          <a:prstGeom prst="rect">
            <a:avLst/>
          </a:prstGeom>
          <a:noFill/>
        </p:spPr>
        <p:txBody>
          <a:bodyPr wrap="none" lIns="121920" tIns="60960" rIns="121920" bIns="60960">
            <a:spAutoFit/>
          </a:bodyPr>
          <a:lstStyle/>
          <a:p>
            <a:pPr algn="ct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Sulfate and the </a:t>
            </a:r>
            <a:r>
              <a:rPr lang="en-US" sz="7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Glycocalyx</a:t>
            </a: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p>
        </p:txBody>
      </p:sp>
      <p:pic>
        <p:nvPicPr>
          <p:cNvPr id="2" name="Picture 1" descr="sulfat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256" y="537646"/>
            <a:ext cx="1917245" cy="1680633"/>
          </a:xfrm>
          <a:prstGeom prst="rect">
            <a:avLst/>
          </a:prstGeom>
        </p:spPr>
      </p:pic>
      <p:pic>
        <p:nvPicPr>
          <p:cNvPr id="3" name="Picture 2" descr="glycocalyx_0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444" y="3716869"/>
            <a:ext cx="8957733" cy="2832100"/>
          </a:xfrm>
          <a:prstGeom prst="rect">
            <a:avLst/>
          </a:prstGeom>
        </p:spPr>
      </p:pic>
      <p:sp>
        <p:nvSpPr>
          <p:cNvPr id="5" name="TextBox 4"/>
          <p:cNvSpPr txBox="1"/>
          <p:nvPr/>
        </p:nvSpPr>
        <p:spPr>
          <a:xfrm>
            <a:off x="2328016" y="4841502"/>
            <a:ext cx="2426626" cy="913199"/>
          </a:xfrm>
          <a:prstGeom prst="rect">
            <a:avLst/>
          </a:prstGeom>
          <a:noFill/>
        </p:spPr>
        <p:txBody>
          <a:bodyPr wrap="none" rtlCol="0">
            <a:spAutoFit/>
          </a:bodyPr>
          <a:lstStyle/>
          <a:p>
            <a:pPr algn="ctr"/>
            <a:r>
              <a:rPr lang="en-US" sz="2667" b="1" dirty="0">
                <a:solidFill>
                  <a:srgbClr val="FF0000"/>
                </a:solidFill>
              </a:rPr>
              <a:t>Artery</a:t>
            </a:r>
          </a:p>
          <a:p>
            <a:pPr algn="ctr"/>
            <a:r>
              <a:rPr lang="en-US" sz="2667" b="1" dirty="0">
                <a:solidFill>
                  <a:srgbClr val="FF0000"/>
                </a:solidFill>
              </a:rPr>
              <a:t> Cross Section</a:t>
            </a:r>
          </a:p>
        </p:txBody>
      </p:sp>
      <p:sp>
        <p:nvSpPr>
          <p:cNvPr id="6" name="TextBox 5"/>
          <p:cNvSpPr txBox="1"/>
          <p:nvPr/>
        </p:nvSpPr>
        <p:spPr>
          <a:xfrm>
            <a:off x="6284571" y="4133615"/>
            <a:ext cx="2551148" cy="502766"/>
          </a:xfrm>
          <a:prstGeom prst="rect">
            <a:avLst/>
          </a:prstGeom>
          <a:noFill/>
        </p:spPr>
        <p:txBody>
          <a:bodyPr wrap="none" rtlCol="0">
            <a:spAutoFit/>
          </a:bodyPr>
          <a:lstStyle/>
          <a:p>
            <a:pPr algn="ctr"/>
            <a:r>
              <a:rPr lang="en-US" sz="2667" b="1" dirty="0">
                <a:solidFill>
                  <a:srgbClr val="FF0000"/>
                </a:solidFill>
              </a:rPr>
              <a:t>Expanded View</a:t>
            </a:r>
          </a:p>
        </p:txBody>
      </p:sp>
    </p:spTree>
    <p:extLst>
      <p:ext uri="{BB962C8B-B14F-4D97-AF65-F5344CB8AC3E}">
        <p14:creationId xmlns:p14="http://schemas.microsoft.com/office/powerpoint/2010/main" val="761091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223"/>
            <a:ext cx="10972800" cy="1143000"/>
          </a:xfrm>
        </p:spPr>
        <p:txBody>
          <a:bodyPr/>
          <a:lstStyle/>
          <a:p>
            <a:r>
              <a:rPr lang="en-US" b="1" dirty="0"/>
              <a:t>It’s All About the Blood</a:t>
            </a:r>
          </a:p>
        </p:txBody>
      </p:sp>
      <p:pic>
        <p:nvPicPr>
          <p:cNvPr id="4" name="Content Placeholder 3" descr="blood_vessels.jpg"/>
          <p:cNvPicPr>
            <a:picLocks noGrp="1" noChangeAspect="1"/>
          </p:cNvPicPr>
          <p:nvPr>
            <p:ph idx="1"/>
          </p:nvPr>
        </p:nvPicPr>
        <p:blipFill>
          <a:blip r:embed="rId3">
            <a:extLst>
              <a:ext uri="{28A0092B-C50C-407E-A947-70E740481C1C}">
                <a14:useLocalDpi xmlns:a14="http://schemas.microsoft.com/office/drawing/2010/main" val="0"/>
              </a:ext>
            </a:extLst>
          </a:blip>
          <a:srcRect t="13147" b="13147"/>
          <a:stretch>
            <a:fillRect/>
          </a:stretch>
        </p:blipFill>
        <p:spPr>
          <a:xfrm>
            <a:off x="7301346" y="1690254"/>
            <a:ext cx="4636564" cy="1912450"/>
          </a:xfrm>
        </p:spPr>
      </p:pic>
      <p:pic>
        <p:nvPicPr>
          <p:cNvPr id="3" name="Picture 2" descr="glycocalyx_000.jpg">
            <a:extLst>
              <a:ext uri="{FF2B5EF4-FFF2-40B4-BE49-F238E27FC236}">
                <a16:creationId xmlns:a16="http://schemas.microsoft.com/office/drawing/2014/main" id="{A81B311E-AE62-A178-A0DB-231F1D8AF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9806" y="4600364"/>
            <a:ext cx="6820626" cy="2156427"/>
          </a:xfrm>
          <a:prstGeom prst="rect">
            <a:avLst/>
          </a:prstGeom>
        </p:spPr>
      </p:pic>
      <p:sp>
        <p:nvSpPr>
          <p:cNvPr id="6" name="Rectangle 5">
            <a:extLst>
              <a:ext uri="{FF2B5EF4-FFF2-40B4-BE49-F238E27FC236}">
                <a16:creationId xmlns:a16="http://schemas.microsoft.com/office/drawing/2014/main" id="{D0E7DC5F-B7F1-3DE8-6B4C-7DB18D764336}"/>
              </a:ext>
            </a:extLst>
          </p:cNvPr>
          <p:cNvSpPr/>
          <p:nvPr/>
        </p:nvSpPr>
        <p:spPr>
          <a:xfrm>
            <a:off x="5080434" y="4492344"/>
            <a:ext cx="3204594" cy="22644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130843" y="1129777"/>
            <a:ext cx="11040539" cy="5389556"/>
          </a:xfrm>
          <a:prstGeom prst="rect">
            <a:avLst/>
          </a:prstGeom>
        </p:spPr>
        <p:txBody>
          <a:bodyPr vert="horz" lIns="121920" tIns="60960" rIns="121920" bIns="6096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We are 2/3 water by mass and 99% by molecule count</a:t>
            </a:r>
          </a:p>
          <a:p>
            <a:r>
              <a:rPr lang="en-US" dirty="0"/>
              <a:t>Most of the water in the body is gelled</a:t>
            </a:r>
          </a:p>
          <a:p>
            <a:r>
              <a:rPr lang="en-US" dirty="0"/>
              <a:t>The big exception is the flowing blood!</a:t>
            </a:r>
          </a:p>
          <a:p>
            <a:r>
              <a:rPr lang="en-US" dirty="0"/>
              <a:t>Blood delivers nutrients  to and                                                                        removes waste from all the tissues</a:t>
            </a:r>
          </a:p>
          <a:p>
            <a:r>
              <a:rPr lang="en-US" dirty="0"/>
              <a:t>Gelled water lines the vessel wall and provides slick,                                                      frictionless passage of red blood cells through the capillaries </a:t>
            </a:r>
          </a:p>
          <a:p>
            <a:r>
              <a:rPr lang="en-US" dirty="0"/>
              <a:t>Sulfate keeps the water gelled  along the border</a:t>
            </a:r>
          </a:p>
          <a:p>
            <a:r>
              <a:rPr lang="en-US" dirty="0"/>
              <a:t>Sulfate transport is problematic</a:t>
            </a:r>
          </a:p>
        </p:txBody>
      </p:sp>
    </p:spTree>
    <p:extLst>
      <p:ext uri="{BB962C8B-B14F-4D97-AF65-F5344CB8AC3E}">
        <p14:creationId xmlns:p14="http://schemas.microsoft.com/office/powerpoint/2010/main" val="3903579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5852"/>
            <a:ext cx="9428018" cy="1325563"/>
          </a:xfrm>
        </p:spPr>
        <p:txBody>
          <a:bodyPr>
            <a:normAutofit/>
          </a:bodyPr>
          <a:lstStyle/>
          <a:p>
            <a:r>
              <a:rPr lang="en-US" b="1" dirty="0"/>
              <a:t>Sulfate is Crucial to Maintain Structured Water</a:t>
            </a:r>
          </a:p>
        </p:txBody>
      </p:sp>
      <p:sp>
        <p:nvSpPr>
          <p:cNvPr id="3" name="Content Placeholder 2"/>
          <p:cNvSpPr>
            <a:spLocks noGrp="1"/>
          </p:cNvSpPr>
          <p:nvPr>
            <p:ph idx="1"/>
          </p:nvPr>
        </p:nvSpPr>
        <p:spPr>
          <a:xfrm>
            <a:off x="228600" y="1790965"/>
            <a:ext cx="10972800" cy="4525963"/>
          </a:xfrm>
        </p:spPr>
        <p:txBody>
          <a:bodyPr>
            <a:normAutofit/>
          </a:bodyPr>
          <a:lstStyle/>
          <a:p>
            <a:r>
              <a:rPr lang="en-US" dirty="0"/>
              <a:t>Most cells in the body maintain an extracellular matrix formed from proteins with complex sugar chains attached to them</a:t>
            </a:r>
          </a:p>
          <a:p>
            <a:r>
              <a:rPr lang="en-US" dirty="0"/>
              <a:t>Sulfate ions bind to the sugars at strategic locations in an irregular but non-random pattern</a:t>
            </a:r>
          </a:p>
          <a:p>
            <a:r>
              <a:rPr lang="en-US" dirty="0"/>
              <a:t>The “glycocalyx” that lines the walls of all blood vessels is formed from these sugar-protein complexes</a:t>
            </a:r>
          </a:p>
          <a:p>
            <a:r>
              <a:rPr lang="en-US" dirty="0"/>
              <a:t>The </a:t>
            </a:r>
            <a:r>
              <a:rPr lang="en-US" dirty="0" err="1"/>
              <a:t>sulfomucins</a:t>
            </a:r>
            <a:r>
              <a:rPr lang="en-US" dirty="0"/>
              <a:t> lining the interior of the gut barrier are another important example</a:t>
            </a:r>
          </a:p>
        </p:txBody>
      </p:sp>
    </p:spTree>
    <p:extLst>
      <p:ext uri="{BB962C8B-B14F-4D97-AF65-F5344CB8AC3E}">
        <p14:creationId xmlns:p14="http://schemas.microsoft.com/office/powerpoint/2010/main" val="2767691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18" y="60947"/>
            <a:ext cx="10515600" cy="1325563"/>
          </a:xfrm>
        </p:spPr>
        <p:txBody>
          <a:bodyPr/>
          <a:lstStyle/>
          <a:p>
            <a:r>
              <a:rPr lang="en-US" b="1" dirty="0"/>
              <a:t>Endothelial </a:t>
            </a:r>
            <a:r>
              <a:rPr lang="en-US" b="1" dirty="0" err="1"/>
              <a:t>Glycocalyx</a:t>
            </a:r>
            <a:r>
              <a:rPr lang="en-US" b="1" dirty="0"/>
              <a:t> Schematic</a:t>
            </a:r>
            <a:r>
              <a:rPr lang="en-US" b="1" dirty="0">
                <a:solidFill>
                  <a:srgbClr val="FF0000"/>
                </a:solidFill>
              </a:rPr>
              <a:t>*</a:t>
            </a:r>
          </a:p>
        </p:txBody>
      </p:sp>
      <p:pic>
        <p:nvPicPr>
          <p:cNvPr id="4" name="Content Placeholder 3" descr="endothelial_glycocalyx.png"/>
          <p:cNvPicPr>
            <a:picLocks noGrp="1" noChangeAspect="1"/>
          </p:cNvPicPr>
          <p:nvPr>
            <p:ph idx="1"/>
          </p:nvPr>
        </p:nvPicPr>
        <p:blipFill>
          <a:blip r:embed="rId3">
            <a:extLst>
              <a:ext uri="{28A0092B-C50C-407E-A947-70E740481C1C}">
                <a14:useLocalDpi xmlns:a14="http://schemas.microsoft.com/office/drawing/2010/main" val="0"/>
              </a:ext>
            </a:extLst>
          </a:blip>
          <a:srcRect t="-3112" b="-3112"/>
          <a:stretch>
            <a:fillRect/>
          </a:stretch>
        </p:blipFill>
        <p:spPr>
          <a:xfrm>
            <a:off x="609600" y="1417641"/>
            <a:ext cx="10972800" cy="4525963"/>
          </a:xfrm>
        </p:spPr>
      </p:pic>
      <p:sp>
        <p:nvSpPr>
          <p:cNvPr id="5" name="TextBox 4"/>
          <p:cNvSpPr txBox="1"/>
          <p:nvPr/>
        </p:nvSpPr>
        <p:spPr>
          <a:xfrm>
            <a:off x="2351036" y="6280244"/>
            <a:ext cx="9840964" cy="502766"/>
          </a:xfrm>
          <a:prstGeom prst="rect">
            <a:avLst/>
          </a:prstGeom>
          <a:noFill/>
        </p:spPr>
        <p:txBody>
          <a:bodyPr wrap="none" rtlCol="0">
            <a:spAutoFit/>
          </a:bodyPr>
          <a:lstStyle/>
          <a:p>
            <a:r>
              <a:rPr lang="de-DE" sz="2667" dirty="0">
                <a:solidFill>
                  <a:srgbClr val="FF0000"/>
                </a:solidFill>
              </a:rPr>
              <a:t>*</a:t>
            </a:r>
            <a:r>
              <a:rPr lang="de-DE" sz="2667" dirty="0"/>
              <a:t>S </a:t>
            </a:r>
            <a:r>
              <a:rPr lang="de-DE" sz="2667" dirty="0" err="1"/>
              <a:t>Reitsma</a:t>
            </a:r>
            <a:r>
              <a:rPr lang="de-DE" sz="2667" dirty="0"/>
              <a:t> et al., Pflugers </a:t>
            </a:r>
            <a:r>
              <a:rPr lang="de-DE" sz="2667" dirty="0" err="1"/>
              <a:t>Arch</a:t>
            </a:r>
            <a:r>
              <a:rPr lang="de-DE" sz="2667" dirty="0"/>
              <a:t> - </a:t>
            </a:r>
            <a:r>
              <a:rPr lang="de-DE" sz="2667" dirty="0" err="1"/>
              <a:t>Eur</a:t>
            </a:r>
            <a:r>
              <a:rPr lang="de-DE" sz="2667" dirty="0"/>
              <a:t> J </a:t>
            </a:r>
            <a:r>
              <a:rPr lang="de-DE" sz="2667" dirty="0" err="1"/>
              <a:t>Physiol</a:t>
            </a:r>
            <a:r>
              <a:rPr lang="de-DE" sz="2667" dirty="0"/>
              <a:t> (2007) 454:345–359 </a:t>
            </a:r>
          </a:p>
        </p:txBody>
      </p:sp>
      <p:sp>
        <p:nvSpPr>
          <p:cNvPr id="3" name="Freeform 2"/>
          <p:cNvSpPr/>
          <p:nvPr/>
        </p:nvSpPr>
        <p:spPr>
          <a:xfrm>
            <a:off x="9490139" y="3202043"/>
            <a:ext cx="1046548" cy="447276"/>
          </a:xfrm>
          <a:custGeom>
            <a:avLst/>
            <a:gdLst>
              <a:gd name="connsiteX0" fmla="*/ 340704 w 784911"/>
              <a:gd name="connsiteY0" fmla="*/ 0 h 447276"/>
              <a:gd name="connsiteX1" fmla="*/ 878 w 784911"/>
              <a:gd name="connsiteY1" fmla="*/ 268327 h 447276"/>
              <a:gd name="connsiteX2" fmla="*/ 430131 w 784911"/>
              <a:gd name="connsiteY2" fmla="*/ 447212 h 447276"/>
              <a:gd name="connsiteX3" fmla="*/ 769957 w 784911"/>
              <a:gd name="connsiteY3" fmla="*/ 286216 h 447276"/>
              <a:gd name="connsiteX4" fmla="*/ 680530 w 784911"/>
              <a:gd name="connsiteY4" fmla="*/ 71554 h 447276"/>
              <a:gd name="connsiteX5" fmla="*/ 287047 w 784911"/>
              <a:gd name="connsiteY5" fmla="*/ 0 h 447276"/>
              <a:gd name="connsiteX6" fmla="*/ 287047 w 784911"/>
              <a:gd name="connsiteY6" fmla="*/ 0 h 44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911" h="447276">
                <a:moveTo>
                  <a:pt x="340704" y="0"/>
                </a:moveTo>
                <a:cubicBezTo>
                  <a:pt x="163339" y="96896"/>
                  <a:pt x="-14026" y="193792"/>
                  <a:pt x="878" y="268327"/>
                </a:cubicBezTo>
                <a:cubicBezTo>
                  <a:pt x="15782" y="342862"/>
                  <a:pt x="301951" y="444231"/>
                  <a:pt x="430131" y="447212"/>
                </a:cubicBezTo>
                <a:cubicBezTo>
                  <a:pt x="558311" y="450193"/>
                  <a:pt x="728224" y="348826"/>
                  <a:pt x="769957" y="286216"/>
                </a:cubicBezTo>
                <a:cubicBezTo>
                  <a:pt x="811690" y="223606"/>
                  <a:pt x="761015" y="119257"/>
                  <a:pt x="680530" y="71554"/>
                </a:cubicBezTo>
                <a:cubicBezTo>
                  <a:pt x="600045" y="23851"/>
                  <a:pt x="287047" y="0"/>
                  <a:pt x="287047" y="0"/>
                </a:cubicBezTo>
                <a:lnTo>
                  <a:pt x="287047" y="0"/>
                </a:lnTo>
              </a:path>
            </a:pathLst>
          </a:cu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6" name="TextBox 5"/>
          <p:cNvSpPr txBox="1"/>
          <p:nvPr/>
        </p:nvSpPr>
        <p:spPr>
          <a:xfrm>
            <a:off x="5417128" y="2278711"/>
            <a:ext cx="5902036" cy="830997"/>
          </a:xfrm>
          <a:prstGeom prst="rect">
            <a:avLst/>
          </a:prstGeom>
          <a:solidFill>
            <a:srgbClr val="FFF695"/>
          </a:solidFill>
          <a:ln>
            <a:solidFill>
              <a:srgbClr val="000000"/>
            </a:solidFill>
          </a:ln>
        </p:spPr>
        <p:txBody>
          <a:bodyPr wrap="square" rtlCol="0">
            <a:spAutoFit/>
          </a:bodyPr>
          <a:lstStyle>
            <a:defPPr>
              <a:defRPr lang="en-US"/>
            </a:defPPr>
            <a:lvl1pPr>
              <a:defRPr sz="2800"/>
            </a:lvl1pPr>
          </a:lstStyle>
          <a:p>
            <a:r>
              <a:rPr lang="en-US" sz="2400" dirty="0"/>
              <a:t>“</a:t>
            </a:r>
            <a:r>
              <a:rPr lang="en-US" sz="2400" dirty="0">
                <a:solidFill>
                  <a:srgbClr val="FF0000"/>
                </a:solidFill>
              </a:rPr>
              <a:t>GAG</a:t>
            </a:r>
            <a:r>
              <a:rPr lang="en-US" sz="2400" dirty="0"/>
              <a:t> chain”:</a:t>
            </a:r>
          </a:p>
          <a:p>
            <a:r>
              <a:rPr lang="en-US" sz="2400" dirty="0" err="1">
                <a:solidFill>
                  <a:srgbClr val="FF0000"/>
                </a:solidFill>
              </a:rPr>
              <a:t>G</a:t>
            </a:r>
            <a:r>
              <a:rPr lang="en-US" sz="2400" dirty="0" err="1"/>
              <a:t>lycos</a:t>
            </a:r>
            <a:r>
              <a:rPr lang="en-US" sz="2400" dirty="0" err="1">
                <a:solidFill>
                  <a:srgbClr val="FF0000"/>
                </a:solidFill>
              </a:rPr>
              <a:t>A</a:t>
            </a:r>
            <a:r>
              <a:rPr lang="en-US" sz="2400" dirty="0" err="1"/>
              <a:t>mino</a:t>
            </a:r>
            <a:r>
              <a:rPr lang="en-US" sz="2400" dirty="0" err="1">
                <a:solidFill>
                  <a:srgbClr val="FF0000"/>
                </a:solidFill>
              </a:rPr>
              <a:t>G</a:t>
            </a:r>
            <a:r>
              <a:rPr lang="en-US" sz="2400" dirty="0" err="1"/>
              <a:t>lycan</a:t>
            </a:r>
            <a:r>
              <a:rPr lang="en-US" sz="2400" dirty="0"/>
              <a:t> = Sugar-Amino-Chain</a:t>
            </a:r>
          </a:p>
        </p:txBody>
      </p:sp>
    </p:spTree>
    <p:extLst>
      <p:ext uri="{BB962C8B-B14F-4D97-AF65-F5344CB8AC3E}">
        <p14:creationId xmlns:p14="http://schemas.microsoft.com/office/powerpoint/2010/main" val="92713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outdoor, green&#10;&#10;Description automatically generated">
            <a:extLst>
              <a:ext uri="{FF2B5EF4-FFF2-40B4-BE49-F238E27FC236}">
                <a16:creationId xmlns:a16="http://schemas.microsoft.com/office/drawing/2014/main" id="{73716091-F020-1D45-AF5D-2E7AD9058BAC}"/>
              </a:ext>
            </a:extLst>
          </p:cNvPr>
          <p:cNvPicPr>
            <a:picLocks noGrp="1" noChangeAspect="1"/>
          </p:cNvPicPr>
          <p:nvPr>
            <p:ph idx="1"/>
          </p:nvPr>
        </p:nvPicPr>
        <p:blipFill>
          <a:blip r:embed="rId2"/>
          <a:stretch>
            <a:fillRect/>
          </a:stretch>
        </p:blipFill>
        <p:spPr>
          <a:xfrm>
            <a:off x="2686628" y="1457830"/>
            <a:ext cx="6375400" cy="3175000"/>
          </a:xfrm>
        </p:spPr>
      </p:pic>
    </p:spTree>
    <p:extLst>
      <p:ext uri="{BB962C8B-B14F-4D97-AF65-F5344CB8AC3E}">
        <p14:creationId xmlns:p14="http://schemas.microsoft.com/office/powerpoint/2010/main" val="296850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F36B5-B1E9-C750-9354-042286201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642752-DC35-86A0-65F3-900E3F423347}"/>
              </a:ext>
            </a:extLst>
          </p:cNvPr>
          <p:cNvSpPr>
            <a:spLocks noGrp="1"/>
          </p:cNvSpPr>
          <p:nvPr>
            <p:ph type="title"/>
          </p:nvPr>
        </p:nvSpPr>
        <p:spPr>
          <a:xfrm>
            <a:off x="131618" y="60947"/>
            <a:ext cx="10515600" cy="1325563"/>
          </a:xfrm>
        </p:spPr>
        <p:txBody>
          <a:bodyPr/>
          <a:lstStyle/>
          <a:p>
            <a:r>
              <a:rPr lang="en-US" b="1" dirty="0"/>
              <a:t>Endothelial </a:t>
            </a:r>
            <a:r>
              <a:rPr lang="en-US" b="1" dirty="0" err="1"/>
              <a:t>Glycocalyx</a:t>
            </a:r>
            <a:r>
              <a:rPr lang="en-US" b="1" dirty="0"/>
              <a:t> Schematic</a:t>
            </a:r>
            <a:r>
              <a:rPr lang="en-US" b="1" dirty="0">
                <a:solidFill>
                  <a:srgbClr val="FF0000"/>
                </a:solidFill>
              </a:rPr>
              <a:t>*</a:t>
            </a:r>
          </a:p>
        </p:txBody>
      </p:sp>
      <p:pic>
        <p:nvPicPr>
          <p:cNvPr id="4" name="Content Placeholder 3" descr="endothelial_glycocalyx.png">
            <a:extLst>
              <a:ext uri="{FF2B5EF4-FFF2-40B4-BE49-F238E27FC236}">
                <a16:creationId xmlns:a16="http://schemas.microsoft.com/office/drawing/2014/main" id="{8964C788-FF69-3E5E-5B96-88403D8E55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112" b="-3112"/>
          <a:stretch>
            <a:fillRect/>
          </a:stretch>
        </p:blipFill>
        <p:spPr>
          <a:xfrm>
            <a:off x="609600" y="1417641"/>
            <a:ext cx="10972800" cy="4525963"/>
          </a:xfrm>
        </p:spPr>
      </p:pic>
      <p:sp>
        <p:nvSpPr>
          <p:cNvPr id="5" name="TextBox 4">
            <a:extLst>
              <a:ext uri="{FF2B5EF4-FFF2-40B4-BE49-F238E27FC236}">
                <a16:creationId xmlns:a16="http://schemas.microsoft.com/office/drawing/2014/main" id="{0BD18EF5-E717-039A-3ECA-C52EFB9A974B}"/>
              </a:ext>
            </a:extLst>
          </p:cNvPr>
          <p:cNvSpPr txBox="1"/>
          <p:nvPr/>
        </p:nvSpPr>
        <p:spPr>
          <a:xfrm>
            <a:off x="2351036" y="6280244"/>
            <a:ext cx="9840964" cy="502766"/>
          </a:xfrm>
          <a:prstGeom prst="rect">
            <a:avLst/>
          </a:prstGeom>
          <a:noFill/>
        </p:spPr>
        <p:txBody>
          <a:bodyPr wrap="none" rtlCol="0">
            <a:spAutoFit/>
          </a:bodyPr>
          <a:lstStyle/>
          <a:p>
            <a:r>
              <a:rPr lang="de-DE" sz="2667" dirty="0">
                <a:solidFill>
                  <a:srgbClr val="FF0000"/>
                </a:solidFill>
              </a:rPr>
              <a:t>*</a:t>
            </a:r>
            <a:r>
              <a:rPr lang="de-DE" sz="2667" dirty="0"/>
              <a:t>S </a:t>
            </a:r>
            <a:r>
              <a:rPr lang="de-DE" sz="2667" dirty="0" err="1"/>
              <a:t>Reitsma</a:t>
            </a:r>
            <a:r>
              <a:rPr lang="de-DE" sz="2667" dirty="0"/>
              <a:t> et al., Pflugers </a:t>
            </a:r>
            <a:r>
              <a:rPr lang="de-DE" sz="2667" dirty="0" err="1"/>
              <a:t>Arch</a:t>
            </a:r>
            <a:r>
              <a:rPr lang="de-DE" sz="2667" dirty="0"/>
              <a:t> - </a:t>
            </a:r>
            <a:r>
              <a:rPr lang="de-DE" sz="2667" dirty="0" err="1"/>
              <a:t>Eur</a:t>
            </a:r>
            <a:r>
              <a:rPr lang="de-DE" sz="2667" dirty="0"/>
              <a:t> J </a:t>
            </a:r>
            <a:r>
              <a:rPr lang="de-DE" sz="2667" dirty="0" err="1"/>
              <a:t>Physiol</a:t>
            </a:r>
            <a:r>
              <a:rPr lang="de-DE" sz="2667" dirty="0"/>
              <a:t> (2007) 454:345–359 </a:t>
            </a:r>
          </a:p>
        </p:txBody>
      </p:sp>
      <p:sp>
        <p:nvSpPr>
          <p:cNvPr id="7" name="TextBox 6">
            <a:extLst>
              <a:ext uri="{FF2B5EF4-FFF2-40B4-BE49-F238E27FC236}">
                <a16:creationId xmlns:a16="http://schemas.microsoft.com/office/drawing/2014/main" id="{95812E0C-6844-D837-073F-BB2317E025F4}"/>
              </a:ext>
            </a:extLst>
          </p:cNvPr>
          <p:cNvSpPr txBox="1"/>
          <p:nvPr/>
        </p:nvSpPr>
        <p:spPr>
          <a:xfrm>
            <a:off x="1337616" y="1417648"/>
            <a:ext cx="9567451" cy="954107"/>
          </a:xfrm>
          <a:prstGeom prst="rect">
            <a:avLst/>
          </a:prstGeom>
          <a:solidFill>
            <a:srgbClr val="FFF695"/>
          </a:solidFill>
          <a:ln>
            <a:solidFill>
              <a:srgbClr val="000000"/>
            </a:solidFill>
          </a:ln>
        </p:spPr>
        <p:txBody>
          <a:bodyPr wrap="square" rtlCol="0">
            <a:spAutoFit/>
          </a:bodyPr>
          <a:lstStyle/>
          <a:p>
            <a:r>
              <a:rPr lang="en-US" sz="2800" dirty="0"/>
              <a:t>Gel layer prevents attack of vessel wall by blood sugars and oxidizing agents.</a:t>
            </a:r>
          </a:p>
        </p:txBody>
      </p:sp>
      <p:sp>
        <p:nvSpPr>
          <p:cNvPr id="8" name="TextBox 7">
            <a:extLst>
              <a:ext uri="{FF2B5EF4-FFF2-40B4-BE49-F238E27FC236}">
                <a16:creationId xmlns:a16="http://schemas.microsoft.com/office/drawing/2014/main" id="{9DC5093E-F6FE-2B9C-4F7E-A0C73ACBCC66}"/>
              </a:ext>
            </a:extLst>
          </p:cNvPr>
          <p:cNvSpPr txBox="1"/>
          <p:nvPr/>
        </p:nvSpPr>
        <p:spPr>
          <a:xfrm>
            <a:off x="1382767" y="4985091"/>
            <a:ext cx="9567451" cy="954107"/>
          </a:xfrm>
          <a:prstGeom prst="rect">
            <a:avLst/>
          </a:prstGeom>
          <a:solidFill>
            <a:srgbClr val="FFF695"/>
          </a:solidFill>
          <a:ln>
            <a:solidFill>
              <a:srgbClr val="000000"/>
            </a:solidFill>
          </a:ln>
        </p:spPr>
        <p:txBody>
          <a:bodyPr wrap="square" rtlCol="0">
            <a:spAutoFit/>
          </a:bodyPr>
          <a:lstStyle/>
          <a:p>
            <a:r>
              <a:rPr lang="en-US" sz="2800" dirty="0"/>
              <a:t> Cellular signaling mechanisms (e.g., </a:t>
            </a:r>
            <a:r>
              <a:rPr lang="en-US" sz="2800" i="1" dirty="0"/>
              <a:t>antioxidant</a:t>
            </a:r>
            <a:r>
              <a:rPr lang="en-US" sz="2800" dirty="0"/>
              <a:t> </a:t>
            </a:r>
            <a:r>
              <a:rPr lang="en-US" sz="2800" dirty="0" err="1"/>
              <a:t>ec</a:t>
            </a:r>
            <a:r>
              <a:rPr lang="en-US" sz="2800" dirty="0"/>
              <a:t>-SOD and </a:t>
            </a:r>
            <a:r>
              <a:rPr lang="en-US" sz="2800" i="1" dirty="0"/>
              <a:t>clot-protective </a:t>
            </a:r>
            <a:r>
              <a:rPr lang="en-US" sz="2800" dirty="0"/>
              <a:t>AT III) depend on sulfates to work.</a:t>
            </a:r>
          </a:p>
        </p:txBody>
      </p:sp>
    </p:spTree>
    <p:extLst>
      <p:ext uri="{BB962C8B-B14F-4D97-AF65-F5344CB8AC3E}">
        <p14:creationId xmlns:p14="http://schemas.microsoft.com/office/powerpoint/2010/main" val="175656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Exclusion Zone: Model of Capillary</a:t>
            </a:r>
            <a:r>
              <a:rPr lang="en-US" b="1" dirty="0">
                <a:solidFill>
                  <a:srgbClr val="FF0000"/>
                </a:solidFill>
              </a:rPr>
              <a:t>*</a:t>
            </a:r>
          </a:p>
        </p:txBody>
      </p:sp>
      <p:pic>
        <p:nvPicPr>
          <p:cNvPr id="4" name="Content Placeholder 3" descr="Pollack1.jpg"/>
          <p:cNvPicPr>
            <a:picLocks noGrp="1" noChangeAspect="1"/>
          </p:cNvPicPr>
          <p:nvPr>
            <p:ph idx="1"/>
          </p:nvPr>
        </p:nvPicPr>
        <p:blipFill>
          <a:blip r:embed="rId3">
            <a:extLst>
              <a:ext uri="{28A0092B-C50C-407E-A947-70E740481C1C}">
                <a14:useLocalDpi xmlns:a14="http://schemas.microsoft.com/office/drawing/2010/main" val="0"/>
              </a:ext>
            </a:extLst>
          </a:blip>
          <a:srcRect t="-22939" b="-22939"/>
          <a:stretch>
            <a:fillRect/>
          </a:stretch>
        </p:blipFill>
        <p:spPr/>
      </p:pic>
      <p:sp>
        <p:nvSpPr>
          <p:cNvPr id="3" name="TextBox 2"/>
          <p:cNvSpPr txBox="1"/>
          <p:nvPr/>
        </p:nvSpPr>
        <p:spPr>
          <a:xfrm>
            <a:off x="165111" y="6203335"/>
            <a:ext cx="10364376" cy="502766"/>
          </a:xfrm>
          <a:prstGeom prst="rect">
            <a:avLst/>
          </a:prstGeom>
          <a:noFill/>
        </p:spPr>
        <p:txBody>
          <a:bodyPr wrap="none" rtlCol="0">
            <a:spAutoFit/>
          </a:bodyPr>
          <a:lstStyle/>
          <a:p>
            <a:r>
              <a:rPr lang="en-US" sz="2667" dirty="0">
                <a:solidFill>
                  <a:srgbClr val="FF0000"/>
                </a:solidFill>
              </a:rPr>
              <a:t>*</a:t>
            </a:r>
            <a:r>
              <a:rPr lang="en-US" sz="2667" dirty="0"/>
              <a:t>Figure 9, M. </a:t>
            </a:r>
            <a:r>
              <a:rPr lang="en-US" sz="2667" dirty="0" err="1"/>
              <a:t>Rohani</a:t>
            </a:r>
            <a:r>
              <a:rPr lang="en-US" sz="2667" dirty="0"/>
              <a:t> and G.H. Pollack, Langmuir 2013, 29, 6556−6561</a:t>
            </a:r>
          </a:p>
        </p:txBody>
      </p:sp>
      <p:sp>
        <p:nvSpPr>
          <p:cNvPr id="5" name="TextBox 4"/>
          <p:cNvSpPr txBox="1"/>
          <p:nvPr/>
        </p:nvSpPr>
        <p:spPr>
          <a:xfrm rot="16200000">
            <a:off x="-43957" y="3345253"/>
            <a:ext cx="2752100" cy="584775"/>
          </a:xfrm>
          <a:prstGeom prst="rect">
            <a:avLst/>
          </a:prstGeom>
          <a:solidFill>
            <a:srgbClr val="FFFFFF"/>
          </a:solidFill>
        </p:spPr>
        <p:txBody>
          <a:bodyPr wrap="none" rtlCol="0">
            <a:spAutoFit/>
          </a:bodyPr>
          <a:lstStyle/>
          <a:p>
            <a:r>
              <a:rPr lang="en-US" sz="3200" dirty="0"/>
              <a:t>Sulfated GAGs</a:t>
            </a:r>
          </a:p>
        </p:txBody>
      </p:sp>
      <p:sp>
        <p:nvSpPr>
          <p:cNvPr id="6" name="TextBox 5"/>
          <p:cNvSpPr txBox="1"/>
          <p:nvPr/>
        </p:nvSpPr>
        <p:spPr>
          <a:xfrm rot="16200000">
            <a:off x="-919481" y="3438587"/>
            <a:ext cx="2454518" cy="584775"/>
          </a:xfrm>
          <a:prstGeom prst="rect">
            <a:avLst/>
          </a:prstGeom>
          <a:solidFill>
            <a:srgbClr val="FFFFFF"/>
          </a:solidFill>
        </p:spPr>
        <p:txBody>
          <a:bodyPr wrap="none" rtlCol="0">
            <a:spAutoFit/>
          </a:bodyPr>
          <a:lstStyle/>
          <a:p>
            <a:r>
              <a:rPr lang="en-US" sz="3200" dirty="0"/>
              <a:t>Endothelium</a:t>
            </a:r>
          </a:p>
        </p:txBody>
      </p:sp>
      <p:sp>
        <p:nvSpPr>
          <p:cNvPr id="7" name="TextBox 6"/>
          <p:cNvSpPr txBox="1"/>
          <p:nvPr/>
        </p:nvSpPr>
        <p:spPr>
          <a:xfrm>
            <a:off x="3409269" y="3031082"/>
            <a:ext cx="1223412" cy="584775"/>
          </a:xfrm>
          <a:prstGeom prst="rect">
            <a:avLst/>
          </a:prstGeom>
          <a:solidFill>
            <a:srgbClr val="FFFFFF"/>
          </a:solidFill>
        </p:spPr>
        <p:txBody>
          <a:bodyPr wrap="none" rtlCol="0">
            <a:spAutoFit/>
          </a:bodyPr>
          <a:lstStyle/>
          <a:p>
            <a:r>
              <a:rPr lang="en-US" sz="3200" dirty="0"/>
              <a:t>Blood</a:t>
            </a:r>
          </a:p>
        </p:txBody>
      </p:sp>
      <p:sp>
        <p:nvSpPr>
          <p:cNvPr id="8" name="TextBox 7"/>
          <p:cNvSpPr txBox="1"/>
          <p:nvPr/>
        </p:nvSpPr>
        <p:spPr>
          <a:xfrm>
            <a:off x="6948311" y="1973219"/>
            <a:ext cx="1807611" cy="666786"/>
          </a:xfrm>
          <a:prstGeom prst="rect">
            <a:avLst/>
          </a:prstGeom>
          <a:noFill/>
        </p:spPr>
        <p:txBody>
          <a:bodyPr wrap="none" rtlCol="0">
            <a:spAutoFit/>
          </a:bodyPr>
          <a:lstStyle/>
          <a:p>
            <a:r>
              <a:rPr lang="en-US" sz="3733" dirty="0"/>
              <a:t>Battery!</a:t>
            </a:r>
          </a:p>
        </p:txBody>
      </p:sp>
      <p:cxnSp>
        <p:nvCxnSpPr>
          <p:cNvPr id="10" name="Straight Arrow Connector 9"/>
          <p:cNvCxnSpPr>
            <a:cxnSpLocks/>
            <a:stCxn id="8" idx="2"/>
          </p:cNvCxnSpPr>
          <p:nvPr/>
        </p:nvCxnSpPr>
        <p:spPr>
          <a:xfrm flipH="1">
            <a:off x="7648222" y="2640005"/>
            <a:ext cx="203895" cy="133078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212623" y="2590797"/>
            <a:ext cx="5288787" cy="107126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342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F4A7A-827A-BFEA-E996-36FDBC59410B}"/>
            </a:ext>
          </a:extLst>
        </p:cNvPr>
        <p:cNvGrpSpPr/>
        <p:nvPr/>
      </p:nvGrpSpPr>
      <p:grpSpPr>
        <a:xfrm>
          <a:off x="0" y="0"/>
          <a:ext cx="0" cy="0"/>
          <a:chOff x="0" y="0"/>
          <a:chExt cx="0" cy="0"/>
        </a:xfrm>
      </p:grpSpPr>
      <p:pic>
        <p:nvPicPr>
          <p:cNvPr id="8" name="Picture 7" descr="ez-layers-closeup.jpg">
            <a:extLst>
              <a:ext uri="{FF2B5EF4-FFF2-40B4-BE49-F238E27FC236}">
                <a16:creationId xmlns:a16="http://schemas.microsoft.com/office/drawing/2014/main" id="{CDBE3961-AD38-F8E0-D2DE-41F152EC0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450" y="1539590"/>
            <a:ext cx="2934957" cy="2530689"/>
          </a:xfrm>
          <a:prstGeom prst="rect">
            <a:avLst/>
          </a:prstGeom>
        </p:spPr>
      </p:pic>
      <p:pic>
        <p:nvPicPr>
          <p:cNvPr id="10" name="Picture 9" descr="ez-layers.jpg">
            <a:extLst>
              <a:ext uri="{FF2B5EF4-FFF2-40B4-BE49-F238E27FC236}">
                <a16:creationId xmlns:a16="http://schemas.microsoft.com/office/drawing/2014/main" id="{9CAFB53D-951A-82CB-2F67-4EB2B2658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361" y="904546"/>
            <a:ext cx="6154369" cy="5396268"/>
          </a:xfrm>
          <a:prstGeom prst="rect">
            <a:avLst/>
          </a:prstGeom>
        </p:spPr>
      </p:pic>
      <p:sp>
        <p:nvSpPr>
          <p:cNvPr id="11" name="TextBox 10">
            <a:extLst>
              <a:ext uri="{FF2B5EF4-FFF2-40B4-BE49-F238E27FC236}">
                <a16:creationId xmlns:a16="http://schemas.microsoft.com/office/drawing/2014/main" id="{0450FC5D-8981-2C01-D8B8-9F658635751B}"/>
              </a:ext>
            </a:extLst>
          </p:cNvPr>
          <p:cNvSpPr txBox="1"/>
          <p:nvPr/>
        </p:nvSpPr>
        <p:spPr>
          <a:xfrm>
            <a:off x="2401063" y="4388869"/>
            <a:ext cx="2186689" cy="1200329"/>
          </a:xfrm>
          <a:prstGeom prst="rect">
            <a:avLst/>
          </a:prstGeom>
          <a:noFill/>
        </p:spPr>
        <p:txBody>
          <a:bodyPr wrap="none" rtlCol="0">
            <a:spAutoFit/>
          </a:bodyPr>
          <a:lstStyle/>
          <a:p>
            <a:r>
              <a:rPr lang="en-US" sz="2400" dirty="0"/>
              <a:t>Negatively </a:t>
            </a:r>
          </a:p>
          <a:p>
            <a:r>
              <a:rPr lang="en-US" sz="2400" dirty="0"/>
              <a:t>Charged</a:t>
            </a:r>
          </a:p>
          <a:p>
            <a:r>
              <a:rPr lang="en-US" sz="2400" dirty="0"/>
              <a:t>Exclusion Zone</a:t>
            </a:r>
          </a:p>
        </p:txBody>
      </p:sp>
      <p:cxnSp>
        <p:nvCxnSpPr>
          <p:cNvPr id="13" name="Straight Arrow Connector 12">
            <a:extLst>
              <a:ext uri="{FF2B5EF4-FFF2-40B4-BE49-F238E27FC236}">
                <a16:creationId xmlns:a16="http://schemas.microsoft.com/office/drawing/2014/main" id="{95433F43-A43F-D335-81FF-D428F41F18A8}"/>
              </a:ext>
            </a:extLst>
          </p:cNvPr>
          <p:cNvCxnSpPr/>
          <p:nvPr/>
        </p:nvCxnSpPr>
        <p:spPr>
          <a:xfrm flipV="1">
            <a:off x="3744303" y="4178442"/>
            <a:ext cx="1339772" cy="72648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F0E9087-A9E6-5415-1EA9-4528D99F8637}"/>
              </a:ext>
            </a:extLst>
          </p:cNvPr>
          <p:cNvSpPr txBox="1"/>
          <p:nvPr/>
        </p:nvSpPr>
        <p:spPr>
          <a:xfrm>
            <a:off x="8374076" y="3901946"/>
            <a:ext cx="3817925" cy="1569660"/>
          </a:xfrm>
          <a:prstGeom prst="rect">
            <a:avLst/>
          </a:prstGeom>
          <a:noFill/>
        </p:spPr>
        <p:txBody>
          <a:bodyPr wrap="square" rtlCol="0">
            <a:spAutoFit/>
          </a:bodyPr>
          <a:lstStyle/>
          <a:p>
            <a:r>
              <a:rPr lang="en-US" sz="2400" dirty="0"/>
              <a:t>Protons collect at the interface between</a:t>
            </a:r>
          </a:p>
          <a:p>
            <a:r>
              <a:rPr lang="en-US" sz="2400" dirty="0"/>
              <a:t>The exclusion zone and     the bulk water in the blood</a:t>
            </a:r>
          </a:p>
        </p:txBody>
      </p:sp>
      <p:sp>
        <p:nvSpPr>
          <p:cNvPr id="15" name="TextBox 14">
            <a:extLst>
              <a:ext uri="{FF2B5EF4-FFF2-40B4-BE49-F238E27FC236}">
                <a16:creationId xmlns:a16="http://schemas.microsoft.com/office/drawing/2014/main" id="{D84428D5-CAAD-7FE4-3B93-66F654375BCE}"/>
              </a:ext>
            </a:extLst>
          </p:cNvPr>
          <p:cNvSpPr txBox="1"/>
          <p:nvPr/>
        </p:nvSpPr>
        <p:spPr>
          <a:xfrm>
            <a:off x="3497420" y="2157129"/>
            <a:ext cx="2383986" cy="461665"/>
          </a:xfrm>
          <a:prstGeom prst="rect">
            <a:avLst/>
          </a:prstGeom>
          <a:noFill/>
        </p:spPr>
        <p:txBody>
          <a:bodyPr wrap="none" rtlCol="0">
            <a:spAutoFit/>
          </a:bodyPr>
          <a:lstStyle/>
          <a:p>
            <a:r>
              <a:rPr lang="en-US" sz="2400" dirty="0"/>
              <a:t>endothelial cells</a:t>
            </a:r>
          </a:p>
        </p:txBody>
      </p:sp>
      <p:cxnSp>
        <p:nvCxnSpPr>
          <p:cNvPr id="16" name="Straight Arrow Connector 15">
            <a:extLst>
              <a:ext uri="{FF2B5EF4-FFF2-40B4-BE49-F238E27FC236}">
                <a16:creationId xmlns:a16="http://schemas.microsoft.com/office/drawing/2014/main" id="{81E5486D-F097-E2CB-E1B2-FC805AFF3010}"/>
              </a:ext>
            </a:extLst>
          </p:cNvPr>
          <p:cNvCxnSpPr/>
          <p:nvPr/>
        </p:nvCxnSpPr>
        <p:spPr>
          <a:xfrm>
            <a:off x="4103487" y="2556248"/>
            <a:ext cx="334701" cy="79922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A7B4C425-88DB-618C-B89E-56BC5FCAAD3C}"/>
              </a:ext>
            </a:extLst>
          </p:cNvPr>
          <p:cNvSpPr>
            <a:spLocks noGrp="1"/>
          </p:cNvSpPr>
          <p:nvPr>
            <p:ph type="title"/>
          </p:nvPr>
        </p:nvSpPr>
        <p:spPr>
          <a:xfrm>
            <a:off x="196145" y="-69520"/>
            <a:ext cx="10972800" cy="1143000"/>
          </a:xfrm>
        </p:spPr>
        <p:txBody>
          <a:bodyPr>
            <a:normAutofit/>
          </a:bodyPr>
          <a:lstStyle/>
          <a:p>
            <a:r>
              <a:rPr lang="en-US" b="1" dirty="0"/>
              <a:t>Exclusion Zone</a:t>
            </a:r>
            <a:r>
              <a:rPr lang="en-US" b="1" dirty="0">
                <a:solidFill>
                  <a:srgbClr val="FF0000"/>
                </a:solidFill>
              </a:rPr>
              <a:t>* </a:t>
            </a:r>
          </a:p>
        </p:txBody>
      </p:sp>
      <p:sp>
        <p:nvSpPr>
          <p:cNvPr id="18" name="TextBox 17">
            <a:extLst>
              <a:ext uri="{FF2B5EF4-FFF2-40B4-BE49-F238E27FC236}">
                <a16:creationId xmlns:a16="http://schemas.microsoft.com/office/drawing/2014/main" id="{E629755F-E911-3C13-36B1-A3569A269B87}"/>
              </a:ext>
            </a:extLst>
          </p:cNvPr>
          <p:cNvSpPr txBox="1"/>
          <p:nvPr/>
        </p:nvSpPr>
        <p:spPr>
          <a:xfrm>
            <a:off x="7197743" y="5724147"/>
            <a:ext cx="4534516" cy="461665"/>
          </a:xfrm>
          <a:prstGeom prst="rect">
            <a:avLst/>
          </a:prstGeom>
          <a:noFill/>
        </p:spPr>
        <p:txBody>
          <a:bodyPr wrap="square" rtlCol="0">
            <a:spAutoFit/>
          </a:bodyPr>
          <a:lstStyle/>
          <a:p>
            <a:r>
              <a:rPr lang="en-US" sz="2400" dirty="0"/>
              <a:t>Unstructured water in blood</a:t>
            </a:r>
          </a:p>
        </p:txBody>
      </p:sp>
      <p:cxnSp>
        <p:nvCxnSpPr>
          <p:cNvPr id="19" name="Straight Arrow Connector 18">
            <a:extLst>
              <a:ext uri="{FF2B5EF4-FFF2-40B4-BE49-F238E27FC236}">
                <a16:creationId xmlns:a16="http://schemas.microsoft.com/office/drawing/2014/main" id="{163FE88B-06F1-DAB2-1CD5-3DC62833C749}"/>
              </a:ext>
            </a:extLst>
          </p:cNvPr>
          <p:cNvCxnSpPr/>
          <p:nvPr/>
        </p:nvCxnSpPr>
        <p:spPr>
          <a:xfrm flipH="1" flipV="1">
            <a:off x="6639057" y="5133861"/>
            <a:ext cx="1274613" cy="55950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CDAA6B16-B5B6-6649-D22A-DC3FBE4033F0}"/>
              </a:ext>
            </a:extLst>
          </p:cNvPr>
          <p:cNvGrpSpPr/>
          <p:nvPr/>
        </p:nvGrpSpPr>
        <p:grpSpPr>
          <a:xfrm>
            <a:off x="6029531" y="3954947"/>
            <a:ext cx="349776" cy="461665"/>
            <a:chOff x="1300118" y="5069094"/>
            <a:chExt cx="262332" cy="461666"/>
          </a:xfrm>
        </p:grpSpPr>
        <p:sp>
          <p:nvSpPr>
            <p:cNvPr id="22" name="Oval 21">
              <a:extLst>
                <a:ext uri="{FF2B5EF4-FFF2-40B4-BE49-F238E27FC236}">
                  <a16:creationId xmlns:a16="http://schemas.microsoft.com/office/drawing/2014/main" id="{670DBD9D-6713-D356-BAA6-F84BCBEA47B7}"/>
                </a:ext>
              </a:extLst>
            </p:cNvPr>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TextBox 22">
              <a:extLst>
                <a:ext uri="{FF2B5EF4-FFF2-40B4-BE49-F238E27FC236}">
                  <a16:creationId xmlns:a16="http://schemas.microsoft.com/office/drawing/2014/main" id="{3F921FC0-4095-7DC8-B5F8-D64D6B4FD05F}"/>
                </a:ext>
              </a:extLst>
            </p:cNvPr>
            <p:cNvSpPr txBox="1"/>
            <p:nvPr/>
          </p:nvSpPr>
          <p:spPr>
            <a:xfrm>
              <a:off x="1300118" y="5069094"/>
              <a:ext cx="262332" cy="461666"/>
            </a:xfrm>
            <a:prstGeom prst="rect">
              <a:avLst/>
            </a:prstGeom>
            <a:noFill/>
          </p:spPr>
          <p:txBody>
            <a:bodyPr wrap="none" rtlCol="0">
              <a:spAutoFit/>
            </a:bodyPr>
            <a:lstStyle/>
            <a:p>
              <a:r>
                <a:rPr lang="en-US" sz="2400" dirty="0">
                  <a:solidFill>
                    <a:schemeClr val="bg1"/>
                  </a:solidFill>
                </a:rPr>
                <a:t>+</a:t>
              </a:r>
            </a:p>
          </p:txBody>
        </p:sp>
      </p:grpSp>
      <p:grpSp>
        <p:nvGrpSpPr>
          <p:cNvPr id="24" name="Group 23">
            <a:extLst>
              <a:ext uri="{FF2B5EF4-FFF2-40B4-BE49-F238E27FC236}">
                <a16:creationId xmlns:a16="http://schemas.microsoft.com/office/drawing/2014/main" id="{A09DCEF5-B04C-212F-3AB1-DEB527FDE967}"/>
              </a:ext>
            </a:extLst>
          </p:cNvPr>
          <p:cNvGrpSpPr/>
          <p:nvPr/>
        </p:nvGrpSpPr>
        <p:grpSpPr>
          <a:xfrm>
            <a:off x="6181449" y="4411827"/>
            <a:ext cx="349776" cy="461665"/>
            <a:chOff x="1300118" y="5069094"/>
            <a:chExt cx="262332" cy="461666"/>
          </a:xfrm>
        </p:grpSpPr>
        <p:sp>
          <p:nvSpPr>
            <p:cNvPr id="25" name="Oval 24">
              <a:extLst>
                <a:ext uri="{FF2B5EF4-FFF2-40B4-BE49-F238E27FC236}">
                  <a16:creationId xmlns:a16="http://schemas.microsoft.com/office/drawing/2014/main" id="{FEA929FD-FC56-6A5E-F369-C760AF302C0A}"/>
                </a:ext>
              </a:extLst>
            </p:cNvPr>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6" name="TextBox 25">
              <a:extLst>
                <a:ext uri="{FF2B5EF4-FFF2-40B4-BE49-F238E27FC236}">
                  <a16:creationId xmlns:a16="http://schemas.microsoft.com/office/drawing/2014/main" id="{384A6B0D-613D-2522-BA99-8379717B3D97}"/>
                </a:ext>
              </a:extLst>
            </p:cNvPr>
            <p:cNvSpPr txBox="1"/>
            <p:nvPr/>
          </p:nvSpPr>
          <p:spPr>
            <a:xfrm>
              <a:off x="1300118" y="5069094"/>
              <a:ext cx="262332" cy="461666"/>
            </a:xfrm>
            <a:prstGeom prst="rect">
              <a:avLst/>
            </a:prstGeom>
            <a:noFill/>
          </p:spPr>
          <p:txBody>
            <a:bodyPr wrap="none" rtlCol="0">
              <a:spAutoFit/>
            </a:bodyPr>
            <a:lstStyle/>
            <a:p>
              <a:r>
                <a:rPr lang="en-US" sz="2400" dirty="0">
                  <a:solidFill>
                    <a:schemeClr val="bg1"/>
                  </a:solidFill>
                </a:rPr>
                <a:t>+</a:t>
              </a:r>
            </a:p>
          </p:txBody>
        </p:sp>
      </p:grpSp>
      <p:grpSp>
        <p:nvGrpSpPr>
          <p:cNvPr id="27" name="Group 26">
            <a:extLst>
              <a:ext uri="{FF2B5EF4-FFF2-40B4-BE49-F238E27FC236}">
                <a16:creationId xmlns:a16="http://schemas.microsoft.com/office/drawing/2014/main" id="{5C925ECF-2A3D-FB15-2BA5-236C788A7D20}"/>
              </a:ext>
            </a:extLst>
          </p:cNvPr>
          <p:cNvGrpSpPr/>
          <p:nvPr/>
        </p:nvGrpSpPr>
        <p:grpSpPr>
          <a:xfrm>
            <a:off x="5510241" y="3355417"/>
            <a:ext cx="349776" cy="461665"/>
            <a:chOff x="1300118" y="5069094"/>
            <a:chExt cx="262332" cy="461666"/>
          </a:xfrm>
        </p:grpSpPr>
        <p:sp>
          <p:nvSpPr>
            <p:cNvPr id="28" name="Oval 27">
              <a:extLst>
                <a:ext uri="{FF2B5EF4-FFF2-40B4-BE49-F238E27FC236}">
                  <a16:creationId xmlns:a16="http://schemas.microsoft.com/office/drawing/2014/main" id="{11F65531-3858-209B-7362-680C84709E08}"/>
                </a:ext>
              </a:extLst>
            </p:cNvPr>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9" name="TextBox 28">
              <a:extLst>
                <a:ext uri="{FF2B5EF4-FFF2-40B4-BE49-F238E27FC236}">
                  <a16:creationId xmlns:a16="http://schemas.microsoft.com/office/drawing/2014/main" id="{82EF5C47-91EF-DC7D-1BC7-09D200F02567}"/>
                </a:ext>
              </a:extLst>
            </p:cNvPr>
            <p:cNvSpPr txBox="1"/>
            <p:nvPr/>
          </p:nvSpPr>
          <p:spPr>
            <a:xfrm>
              <a:off x="1300118" y="5069094"/>
              <a:ext cx="262332" cy="461666"/>
            </a:xfrm>
            <a:prstGeom prst="rect">
              <a:avLst/>
            </a:prstGeom>
            <a:noFill/>
          </p:spPr>
          <p:txBody>
            <a:bodyPr wrap="none" rtlCol="0">
              <a:spAutoFit/>
            </a:bodyPr>
            <a:lstStyle/>
            <a:p>
              <a:r>
                <a:rPr lang="en-US" sz="2400" dirty="0">
                  <a:solidFill>
                    <a:schemeClr val="bg1"/>
                  </a:solidFill>
                </a:rPr>
                <a:t>+</a:t>
              </a:r>
            </a:p>
          </p:txBody>
        </p:sp>
      </p:grpSp>
      <p:grpSp>
        <p:nvGrpSpPr>
          <p:cNvPr id="30" name="Group 29">
            <a:extLst>
              <a:ext uri="{FF2B5EF4-FFF2-40B4-BE49-F238E27FC236}">
                <a16:creationId xmlns:a16="http://schemas.microsoft.com/office/drawing/2014/main" id="{2CAC7D47-8919-4C3F-5B5F-3AC01D77B2C2}"/>
              </a:ext>
            </a:extLst>
          </p:cNvPr>
          <p:cNvGrpSpPr/>
          <p:nvPr/>
        </p:nvGrpSpPr>
        <p:grpSpPr>
          <a:xfrm>
            <a:off x="5961797" y="3170749"/>
            <a:ext cx="349776" cy="461665"/>
            <a:chOff x="1300118" y="5069094"/>
            <a:chExt cx="262332" cy="461666"/>
          </a:xfrm>
        </p:grpSpPr>
        <p:sp>
          <p:nvSpPr>
            <p:cNvPr id="31" name="Oval 30">
              <a:extLst>
                <a:ext uri="{FF2B5EF4-FFF2-40B4-BE49-F238E27FC236}">
                  <a16:creationId xmlns:a16="http://schemas.microsoft.com/office/drawing/2014/main" id="{4BD37732-3484-DA87-1698-32EFB6B50C49}"/>
                </a:ext>
              </a:extLst>
            </p:cNvPr>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2" name="TextBox 31">
              <a:extLst>
                <a:ext uri="{FF2B5EF4-FFF2-40B4-BE49-F238E27FC236}">
                  <a16:creationId xmlns:a16="http://schemas.microsoft.com/office/drawing/2014/main" id="{47753B91-9307-9B26-3D98-193C48473E26}"/>
                </a:ext>
              </a:extLst>
            </p:cNvPr>
            <p:cNvSpPr txBox="1"/>
            <p:nvPr/>
          </p:nvSpPr>
          <p:spPr>
            <a:xfrm>
              <a:off x="1300118" y="5069094"/>
              <a:ext cx="262332" cy="461666"/>
            </a:xfrm>
            <a:prstGeom prst="rect">
              <a:avLst/>
            </a:prstGeom>
            <a:noFill/>
          </p:spPr>
          <p:txBody>
            <a:bodyPr wrap="none" rtlCol="0">
              <a:spAutoFit/>
            </a:bodyPr>
            <a:lstStyle/>
            <a:p>
              <a:r>
                <a:rPr lang="en-US" sz="2400" dirty="0">
                  <a:solidFill>
                    <a:schemeClr val="bg1"/>
                  </a:solidFill>
                </a:rPr>
                <a:t>+</a:t>
              </a:r>
            </a:p>
          </p:txBody>
        </p:sp>
      </p:grpSp>
      <p:grpSp>
        <p:nvGrpSpPr>
          <p:cNvPr id="33" name="Group 32">
            <a:extLst>
              <a:ext uri="{FF2B5EF4-FFF2-40B4-BE49-F238E27FC236}">
                <a16:creationId xmlns:a16="http://schemas.microsoft.com/office/drawing/2014/main" id="{5578CC57-B880-4B45-E988-C7CAC92002BF}"/>
              </a:ext>
            </a:extLst>
          </p:cNvPr>
          <p:cNvGrpSpPr/>
          <p:nvPr/>
        </p:nvGrpSpPr>
        <p:grpSpPr>
          <a:xfrm>
            <a:off x="5816455" y="4916233"/>
            <a:ext cx="349776" cy="461665"/>
            <a:chOff x="1300118" y="5069094"/>
            <a:chExt cx="262332" cy="461666"/>
          </a:xfrm>
        </p:grpSpPr>
        <p:sp>
          <p:nvSpPr>
            <p:cNvPr id="34" name="Oval 33">
              <a:extLst>
                <a:ext uri="{FF2B5EF4-FFF2-40B4-BE49-F238E27FC236}">
                  <a16:creationId xmlns:a16="http://schemas.microsoft.com/office/drawing/2014/main" id="{C87906B3-A008-B6D6-164D-D9E0E69178CF}"/>
                </a:ext>
              </a:extLst>
            </p:cNvPr>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5" name="TextBox 34">
              <a:extLst>
                <a:ext uri="{FF2B5EF4-FFF2-40B4-BE49-F238E27FC236}">
                  <a16:creationId xmlns:a16="http://schemas.microsoft.com/office/drawing/2014/main" id="{E0865BAD-A3F9-7D26-17D9-31D326B1A6F6}"/>
                </a:ext>
              </a:extLst>
            </p:cNvPr>
            <p:cNvSpPr txBox="1"/>
            <p:nvPr/>
          </p:nvSpPr>
          <p:spPr>
            <a:xfrm>
              <a:off x="1300118" y="5069094"/>
              <a:ext cx="262332" cy="461666"/>
            </a:xfrm>
            <a:prstGeom prst="rect">
              <a:avLst/>
            </a:prstGeom>
            <a:noFill/>
          </p:spPr>
          <p:txBody>
            <a:bodyPr wrap="none" rtlCol="0">
              <a:spAutoFit/>
            </a:bodyPr>
            <a:lstStyle/>
            <a:p>
              <a:r>
                <a:rPr lang="en-US" sz="2400" dirty="0">
                  <a:solidFill>
                    <a:schemeClr val="bg1"/>
                  </a:solidFill>
                </a:rPr>
                <a:t>+</a:t>
              </a:r>
            </a:p>
          </p:txBody>
        </p:sp>
      </p:grpSp>
      <p:cxnSp>
        <p:nvCxnSpPr>
          <p:cNvPr id="37" name="Straight Arrow Connector 36">
            <a:extLst>
              <a:ext uri="{FF2B5EF4-FFF2-40B4-BE49-F238E27FC236}">
                <a16:creationId xmlns:a16="http://schemas.microsoft.com/office/drawing/2014/main" id="{C0DEB02C-2823-DD2E-98D1-FD1DC7F368BA}"/>
              </a:ext>
            </a:extLst>
          </p:cNvPr>
          <p:cNvCxnSpPr>
            <a:endCxn id="23" idx="0"/>
          </p:cNvCxnSpPr>
          <p:nvPr/>
        </p:nvCxnSpPr>
        <p:spPr>
          <a:xfrm flipH="1" flipV="1">
            <a:off x="6204419" y="3954947"/>
            <a:ext cx="2169658" cy="802762"/>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8E59630-1510-12C8-3FE8-E105F4274BEA}"/>
              </a:ext>
            </a:extLst>
          </p:cNvPr>
          <p:cNvSpPr txBox="1"/>
          <p:nvPr/>
        </p:nvSpPr>
        <p:spPr>
          <a:xfrm>
            <a:off x="165100" y="6216589"/>
            <a:ext cx="12072344" cy="502766"/>
          </a:xfrm>
          <a:prstGeom prst="rect">
            <a:avLst/>
          </a:prstGeom>
          <a:noFill/>
        </p:spPr>
        <p:txBody>
          <a:bodyPr wrap="none" rtlCol="0">
            <a:spAutoFit/>
          </a:bodyPr>
          <a:lstStyle/>
          <a:p>
            <a:r>
              <a:rPr lang="nl-NL" sz="2667" dirty="0">
                <a:solidFill>
                  <a:srgbClr val="FF0000"/>
                </a:solidFill>
              </a:rPr>
              <a:t>*</a:t>
            </a:r>
            <a:r>
              <a:rPr lang="nl-NL" sz="2667" dirty="0"/>
              <a:t>http://</a:t>
            </a:r>
            <a:r>
              <a:rPr lang="nl-NL" sz="2667" dirty="0" err="1"/>
              <a:t>doublehelixwater.eu</a:t>
            </a:r>
            <a:r>
              <a:rPr lang="nl-NL" sz="2667" dirty="0"/>
              <a:t>/</a:t>
            </a:r>
            <a:r>
              <a:rPr lang="nl-NL" sz="2667" dirty="0" err="1"/>
              <a:t>understanding</a:t>
            </a:r>
            <a:r>
              <a:rPr lang="nl-NL" sz="2667" dirty="0"/>
              <a:t>-water-contents/</a:t>
            </a:r>
            <a:r>
              <a:rPr lang="nl-NL" sz="2667" dirty="0" err="1"/>
              <a:t>exclusion</a:t>
            </a:r>
            <a:r>
              <a:rPr lang="nl-NL" sz="2667" dirty="0"/>
              <a:t>-zone-form/</a:t>
            </a:r>
            <a:endParaRPr lang="en-US" sz="2667" dirty="0"/>
          </a:p>
        </p:txBody>
      </p:sp>
    </p:spTree>
    <p:extLst>
      <p:ext uri="{BB962C8B-B14F-4D97-AF65-F5344CB8AC3E}">
        <p14:creationId xmlns:p14="http://schemas.microsoft.com/office/powerpoint/2010/main" val="46017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B1452-270A-035F-6242-AFDF6AF33FBD}"/>
            </a:ext>
          </a:extLst>
        </p:cNvPr>
        <p:cNvGrpSpPr/>
        <p:nvPr/>
      </p:nvGrpSpPr>
      <p:grpSpPr>
        <a:xfrm>
          <a:off x="0" y="0"/>
          <a:ext cx="0" cy="0"/>
          <a:chOff x="0" y="0"/>
          <a:chExt cx="0" cy="0"/>
        </a:xfrm>
      </p:grpSpPr>
      <p:pic>
        <p:nvPicPr>
          <p:cNvPr id="8" name="Picture 7" descr="ez-layers-closeup.jpg">
            <a:extLst>
              <a:ext uri="{FF2B5EF4-FFF2-40B4-BE49-F238E27FC236}">
                <a16:creationId xmlns:a16="http://schemas.microsoft.com/office/drawing/2014/main" id="{084718F8-242A-B0F5-F249-DB3D068A4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450" y="1539590"/>
            <a:ext cx="2934957" cy="2530689"/>
          </a:xfrm>
          <a:prstGeom prst="rect">
            <a:avLst/>
          </a:prstGeom>
        </p:spPr>
      </p:pic>
      <p:pic>
        <p:nvPicPr>
          <p:cNvPr id="10" name="Picture 9" descr="ez-layers.jpg">
            <a:extLst>
              <a:ext uri="{FF2B5EF4-FFF2-40B4-BE49-F238E27FC236}">
                <a16:creationId xmlns:a16="http://schemas.microsoft.com/office/drawing/2014/main" id="{7899BB0A-6A70-228F-3E50-85D4EA52A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361" y="904546"/>
            <a:ext cx="6154369" cy="5396268"/>
          </a:xfrm>
          <a:prstGeom prst="rect">
            <a:avLst/>
          </a:prstGeom>
        </p:spPr>
      </p:pic>
      <p:sp>
        <p:nvSpPr>
          <p:cNvPr id="11" name="TextBox 10">
            <a:extLst>
              <a:ext uri="{FF2B5EF4-FFF2-40B4-BE49-F238E27FC236}">
                <a16:creationId xmlns:a16="http://schemas.microsoft.com/office/drawing/2014/main" id="{4E7E50E3-E0DE-2D05-1AEC-8C79A4FD1178}"/>
              </a:ext>
            </a:extLst>
          </p:cNvPr>
          <p:cNvSpPr txBox="1"/>
          <p:nvPr/>
        </p:nvSpPr>
        <p:spPr>
          <a:xfrm>
            <a:off x="2401063" y="4388869"/>
            <a:ext cx="2186689" cy="1200329"/>
          </a:xfrm>
          <a:prstGeom prst="rect">
            <a:avLst/>
          </a:prstGeom>
          <a:noFill/>
        </p:spPr>
        <p:txBody>
          <a:bodyPr wrap="none" rtlCol="0">
            <a:spAutoFit/>
          </a:bodyPr>
          <a:lstStyle/>
          <a:p>
            <a:r>
              <a:rPr lang="en-US" sz="2400" dirty="0"/>
              <a:t>Negatively </a:t>
            </a:r>
          </a:p>
          <a:p>
            <a:r>
              <a:rPr lang="en-US" sz="2400" dirty="0"/>
              <a:t>Charged</a:t>
            </a:r>
          </a:p>
          <a:p>
            <a:r>
              <a:rPr lang="en-US" sz="2400" dirty="0"/>
              <a:t>Exclusion Zone</a:t>
            </a:r>
          </a:p>
        </p:txBody>
      </p:sp>
      <p:cxnSp>
        <p:nvCxnSpPr>
          <p:cNvPr id="13" name="Straight Arrow Connector 12">
            <a:extLst>
              <a:ext uri="{FF2B5EF4-FFF2-40B4-BE49-F238E27FC236}">
                <a16:creationId xmlns:a16="http://schemas.microsoft.com/office/drawing/2014/main" id="{357E810C-3525-479F-10BD-6AEEC35C502E}"/>
              </a:ext>
            </a:extLst>
          </p:cNvPr>
          <p:cNvCxnSpPr/>
          <p:nvPr/>
        </p:nvCxnSpPr>
        <p:spPr>
          <a:xfrm flipV="1">
            <a:off x="3744303" y="4178442"/>
            <a:ext cx="1339772" cy="72648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CE09946-D0E1-FAEF-25AB-7DD4E5492F45}"/>
              </a:ext>
            </a:extLst>
          </p:cNvPr>
          <p:cNvSpPr txBox="1"/>
          <p:nvPr/>
        </p:nvSpPr>
        <p:spPr>
          <a:xfrm>
            <a:off x="8374076" y="3901946"/>
            <a:ext cx="3817925" cy="1569660"/>
          </a:xfrm>
          <a:prstGeom prst="rect">
            <a:avLst/>
          </a:prstGeom>
          <a:noFill/>
        </p:spPr>
        <p:txBody>
          <a:bodyPr wrap="square" rtlCol="0">
            <a:spAutoFit/>
          </a:bodyPr>
          <a:lstStyle/>
          <a:p>
            <a:r>
              <a:rPr lang="en-US" sz="2400" dirty="0"/>
              <a:t>Protons collect at the interface between</a:t>
            </a:r>
          </a:p>
          <a:p>
            <a:r>
              <a:rPr lang="en-US" sz="2400" dirty="0"/>
              <a:t>The exclusion zone and     the bulk water in the blood</a:t>
            </a:r>
          </a:p>
        </p:txBody>
      </p:sp>
      <p:sp>
        <p:nvSpPr>
          <p:cNvPr id="15" name="TextBox 14">
            <a:extLst>
              <a:ext uri="{FF2B5EF4-FFF2-40B4-BE49-F238E27FC236}">
                <a16:creationId xmlns:a16="http://schemas.microsoft.com/office/drawing/2014/main" id="{68D7CCF5-DEDC-96E2-542D-339830335547}"/>
              </a:ext>
            </a:extLst>
          </p:cNvPr>
          <p:cNvSpPr txBox="1"/>
          <p:nvPr/>
        </p:nvSpPr>
        <p:spPr>
          <a:xfrm>
            <a:off x="3497420" y="2157129"/>
            <a:ext cx="2383986" cy="461665"/>
          </a:xfrm>
          <a:prstGeom prst="rect">
            <a:avLst/>
          </a:prstGeom>
          <a:noFill/>
        </p:spPr>
        <p:txBody>
          <a:bodyPr wrap="none" rtlCol="0">
            <a:spAutoFit/>
          </a:bodyPr>
          <a:lstStyle/>
          <a:p>
            <a:r>
              <a:rPr lang="en-US" sz="2400" dirty="0"/>
              <a:t>endothelial cells</a:t>
            </a:r>
          </a:p>
        </p:txBody>
      </p:sp>
      <p:cxnSp>
        <p:nvCxnSpPr>
          <p:cNvPr id="16" name="Straight Arrow Connector 15">
            <a:extLst>
              <a:ext uri="{FF2B5EF4-FFF2-40B4-BE49-F238E27FC236}">
                <a16:creationId xmlns:a16="http://schemas.microsoft.com/office/drawing/2014/main" id="{EE96E371-FA60-4C2A-C2AF-09640FEEF0B5}"/>
              </a:ext>
            </a:extLst>
          </p:cNvPr>
          <p:cNvCxnSpPr/>
          <p:nvPr/>
        </p:nvCxnSpPr>
        <p:spPr>
          <a:xfrm>
            <a:off x="4103487" y="2556248"/>
            <a:ext cx="334701" cy="79922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AE22C729-9A75-CE48-E8DC-B37F135C09ED}"/>
              </a:ext>
            </a:extLst>
          </p:cNvPr>
          <p:cNvSpPr>
            <a:spLocks noGrp="1"/>
          </p:cNvSpPr>
          <p:nvPr>
            <p:ph type="title"/>
          </p:nvPr>
        </p:nvSpPr>
        <p:spPr>
          <a:xfrm>
            <a:off x="196145" y="-69520"/>
            <a:ext cx="10972800" cy="1143000"/>
          </a:xfrm>
        </p:spPr>
        <p:txBody>
          <a:bodyPr>
            <a:normAutofit/>
          </a:bodyPr>
          <a:lstStyle/>
          <a:p>
            <a:r>
              <a:rPr lang="en-US" b="1" dirty="0"/>
              <a:t>Exclusion Zone</a:t>
            </a:r>
            <a:r>
              <a:rPr lang="en-US" b="1" dirty="0">
                <a:solidFill>
                  <a:srgbClr val="FF0000"/>
                </a:solidFill>
              </a:rPr>
              <a:t>* </a:t>
            </a:r>
          </a:p>
        </p:txBody>
      </p:sp>
      <p:sp>
        <p:nvSpPr>
          <p:cNvPr id="18" name="TextBox 17">
            <a:extLst>
              <a:ext uri="{FF2B5EF4-FFF2-40B4-BE49-F238E27FC236}">
                <a16:creationId xmlns:a16="http://schemas.microsoft.com/office/drawing/2014/main" id="{182F4BDD-6E90-BC06-F4C5-F17525E7812C}"/>
              </a:ext>
            </a:extLst>
          </p:cNvPr>
          <p:cNvSpPr txBox="1"/>
          <p:nvPr/>
        </p:nvSpPr>
        <p:spPr>
          <a:xfrm>
            <a:off x="7197743" y="5724147"/>
            <a:ext cx="4534516" cy="461665"/>
          </a:xfrm>
          <a:prstGeom prst="rect">
            <a:avLst/>
          </a:prstGeom>
          <a:noFill/>
        </p:spPr>
        <p:txBody>
          <a:bodyPr wrap="square" rtlCol="0">
            <a:spAutoFit/>
          </a:bodyPr>
          <a:lstStyle/>
          <a:p>
            <a:r>
              <a:rPr lang="en-US" sz="2400" dirty="0"/>
              <a:t>Unstructured water in blood</a:t>
            </a:r>
          </a:p>
        </p:txBody>
      </p:sp>
      <p:cxnSp>
        <p:nvCxnSpPr>
          <p:cNvPr id="19" name="Straight Arrow Connector 18">
            <a:extLst>
              <a:ext uri="{FF2B5EF4-FFF2-40B4-BE49-F238E27FC236}">
                <a16:creationId xmlns:a16="http://schemas.microsoft.com/office/drawing/2014/main" id="{2ACA685B-0F2C-E266-D676-DCB00A65DE07}"/>
              </a:ext>
            </a:extLst>
          </p:cNvPr>
          <p:cNvCxnSpPr/>
          <p:nvPr/>
        </p:nvCxnSpPr>
        <p:spPr>
          <a:xfrm flipH="1" flipV="1">
            <a:off x="6639057" y="5133861"/>
            <a:ext cx="1274613" cy="55950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B65F0E2F-12BB-14DC-F08C-0F5DDFB2C077}"/>
              </a:ext>
            </a:extLst>
          </p:cNvPr>
          <p:cNvGrpSpPr/>
          <p:nvPr/>
        </p:nvGrpSpPr>
        <p:grpSpPr>
          <a:xfrm>
            <a:off x="6029531" y="3954947"/>
            <a:ext cx="349776" cy="461665"/>
            <a:chOff x="1300118" y="5069094"/>
            <a:chExt cx="262332" cy="461666"/>
          </a:xfrm>
        </p:grpSpPr>
        <p:sp>
          <p:nvSpPr>
            <p:cNvPr id="22" name="Oval 21">
              <a:extLst>
                <a:ext uri="{FF2B5EF4-FFF2-40B4-BE49-F238E27FC236}">
                  <a16:creationId xmlns:a16="http://schemas.microsoft.com/office/drawing/2014/main" id="{51EF4A5C-121F-AF52-C320-71548D879FD3}"/>
                </a:ext>
              </a:extLst>
            </p:cNvPr>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TextBox 22">
              <a:extLst>
                <a:ext uri="{FF2B5EF4-FFF2-40B4-BE49-F238E27FC236}">
                  <a16:creationId xmlns:a16="http://schemas.microsoft.com/office/drawing/2014/main" id="{1915CA33-79F3-717F-838B-024F7388811A}"/>
                </a:ext>
              </a:extLst>
            </p:cNvPr>
            <p:cNvSpPr txBox="1"/>
            <p:nvPr/>
          </p:nvSpPr>
          <p:spPr>
            <a:xfrm>
              <a:off x="1300118" y="5069094"/>
              <a:ext cx="262332" cy="461666"/>
            </a:xfrm>
            <a:prstGeom prst="rect">
              <a:avLst/>
            </a:prstGeom>
            <a:noFill/>
          </p:spPr>
          <p:txBody>
            <a:bodyPr wrap="none" rtlCol="0">
              <a:spAutoFit/>
            </a:bodyPr>
            <a:lstStyle/>
            <a:p>
              <a:r>
                <a:rPr lang="en-US" sz="2400" dirty="0">
                  <a:solidFill>
                    <a:schemeClr val="bg1"/>
                  </a:solidFill>
                </a:rPr>
                <a:t>+</a:t>
              </a:r>
            </a:p>
          </p:txBody>
        </p:sp>
      </p:grpSp>
      <p:grpSp>
        <p:nvGrpSpPr>
          <p:cNvPr id="24" name="Group 23">
            <a:extLst>
              <a:ext uri="{FF2B5EF4-FFF2-40B4-BE49-F238E27FC236}">
                <a16:creationId xmlns:a16="http://schemas.microsoft.com/office/drawing/2014/main" id="{0D9EB2BA-CC65-A05A-CF0A-D910BAF4473F}"/>
              </a:ext>
            </a:extLst>
          </p:cNvPr>
          <p:cNvGrpSpPr/>
          <p:nvPr/>
        </p:nvGrpSpPr>
        <p:grpSpPr>
          <a:xfrm>
            <a:off x="6181449" y="4411827"/>
            <a:ext cx="349776" cy="461665"/>
            <a:chOff x="1300118" y="5069094"/>
            <a:chExt cx="262332" cy="461666"/>
          </a:xfrm>
        </p:grpSpPr>
        <p:sp>
          <p:nvSpPr>
            <p:cNvPr id="25" name="Oval 24">
              <a:extLst>
                <a:ext uri="{FF2B5EF4-FFF2-40B4-BE49-F238E27FC236}">
                  <a16:creationId xmlns:a16="http://schemas.microsoft.com/office/drawing/2014/main" id="{28E110A0-E180-17E5-5D07-41BDCAEB8259}"/>
                </a:ext>
              </a:extLst>
            </p:cNvPr>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6" name="TextBox 25">
              <a:extLst>
                <a:ext uri="{FF2B5EF4-FFF2-40B4-BE49-F238E27FC236}">
                  <a16:creationId xmlns:a16="http://schemas.microsoft.com/office/drawing/2014/main" id="{849A0DD7-6845-AA3C-44D9-A4C809DBF9AA}"/>
                </a:ext>
              </a:extLst>
            </p:cNvPr>
            <p:cNvSpPr txBox="1"/>
            <p:nvPr/>
          </p:nvSpPr>
          <p:spPr>
            <a:xfrm>
              <a:off x="1300118" y="5069094"/>
              <a:ext cx="262332" cy="461666"/>
            </a:xfrm>
            <a:prstGeom prst="rect">
              <a:avLst/>
            </a:prstGeom>
            <a:noFill/>
          </p:spPr>
          <p:txBody>
            <a:bodyPr wrap="none" rtlCol="0">
              <a:spAutoFit/>
            </a:bodyPr>
            <a:lstStyle/>
            <a:p>
              <a:r>
                <a:rPr lang="en-US" sz="2400" dirty="0">
                  <a:solidFill>
                    <a:schemeClr val="bg1"/>
                  </a:solidFill>
                </a:rPr>
                <a:t>+</a:t>
              </a:r>
            </a:p>
          </p:txBody>
        </p:sp>
      </p:grpSp>
      <p:grpSp>
        <p:nvGrpSpPr>
          <p:cNvPr id="27" name="Group 26">
            <a:extLst>
              <a:ext uri="{FF2B5EF4-FFF2-40B4-BE49-F238E27FC236}">
                <a16:creationId xmlns:a16="http://schemas.microsoft.com/office/drawing/2014/main" id="{48CD8759-62DA-00F1-9F58-63F017CA50C4}"/>
              </a:ext>
            </a:extLst>
          </p:cNvPr>
          <p:cNvGrpSpPr/>
          <p:nvPr/>
        </p:nvGrpSpPr>
        <p:grpSpPr>
          <a:xfrm>
            <a:off x="5510241" y="3355417"/>
            <a:ext cx="349776" cy="461665"/>
            <a:chOff x="1300118" y="5069094"/>
            <a:chExt cx="262332" cy="461666"/>
          </a:xfrm>
        </p:grpSpPr>
        <p:sp>
          <p:nvSpPr>
            <p:cNvPr id="28" name="Oval 27">
              <a:extLst>
                <a:ext uri="{FF2B5EF4-FFF2-40B4-BE49-F238E27FC236}">
                  <a16:creationId xmlns:a16="http://schemas.microsoft.com/office/drawing/2014/main" id="{50ABBF8F-8E21-1C25-F788-895A6960A03A}"/>
                </a:ext>
              </a:extLst>
            </p:cNvPr>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9" name="TextBox 28">
              <a:extLst>
                <a:ext uri="{FF2B5EF4-FFF2-40B4-BE49-F238E27FC236}">
                  <a16:creationId xmlns:a16="http://schemas.microsoft.com/office/drawing/2014/main" id="{BFD0A8DC-11A5-CE76-6F18-D8F275B9BE1C}"/>
                </a:ext>
              </a:extLst>
            </p:cNvPr>
            <p:cNvSpPr txBox="1"/>
            <p:nvPr/>
          </p:nvSpPr>
          <p:spPr>
            <a:xfrm>
              <a:off x="1300118" y="5069094"/>
              <a:ext cx="262332" cy="461666"/>
            </a:xfrm>
            <a:prstGeom prst="rect">
              <a:avLst/>
            </a:prstGeom>
            <a:noFill/>
          </p:spPr>
          <p:txBody>
            <a:bodyPr wrap="none" rtlCol="0">
              <a:spAutoFit/>
            </a:bodyPr>
            <a:lstStyle/>
            <a:p>
              <a:r>
                <a:rPr lang="en-US" sz="2400" dirty="0">
                  <a:solidFill>
                    <a:schemeClr val="bg1"/>
                  </a:solidFill>
                </a:rPr>
                <a:t>+</a:t>
              </a:r>
            </a:p>
          </p:txBody>
        </p:sp>
      </p:grpSp>
      <p:grpSp>
        <p:nvGrpSpPr>
          <p:cNvPr id="30" name="Group 29">
            <a:extLst>
              <a:ext uri="{FF2B5EF4-FFF2-40B4-BE49-F238E27FC236}">
                <a16:creationId xmlns:a16="http://schemas.microsoft.com/office/drawing/2014/main" id="{A374BAE8-E34B-BBBA-BFAA-15CB3C8F8093}"/>
              </a:ext>
            </a:extLst>
          </p:cNvPr>
          <p:cNvGrpSpPr/>
          <p:nvPr/>
        </p:nvGrpSpPr>
        <p:grpSpPr>
          <a:xfrm>
            <a:off x="5961797" y="3170749"/>
            <a:ext cx="349776" cy="461665"/>
            <a:chOff x="1300118" y="5069094"/>
            <a:chExt cx="262332" cy="461666"/>
          </a:xfrm>
        </p:grpSpPr>
        <p:sp>
          <p:nvSpPr>
            <p:cNvPr id="31" name="Oval 30">
              <a:extLst>
                <a:ext uri="{FF2B5EF4-FFF2-40B4-BE49-F238E27FC236}">
                  <a16:creationId xmlns:a16="http://schemas.microsoft.com/office/drawing/2014/main" id="{4CC3A771-552F-7448-4C6A-3DCAED58BB39}"/>
                </a:ext>
              </a:extLst>
            </p:cNvPr>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2" name="TextBox 31">
              <a:extLst>
                <a:ext uri="{FF2B5EF4-FFF2-40B4-BE49-F238E27FC236}">
                  <a16:creationId xmlns:a16="http://schemas.microsoft.com/office/drawing/2014/main" id="{F4247368-4303-7967-CA02-7B3AFAFDB693}"/>
                </a:ext>
              </a:extLst>
            </p:cNvPr>
            <p:cNvSpPr txBox="1"/>
            <p:nvPr/>
          </p:nvSpPr>
          <p:spPr>
            <a:xfrm>
              <a:off x="1300118" y="5069094"/>
              <a:ext cx="262332" cy="461666"/>
            </a:xfrm>
            <a:prstGeom prst="rect">
              <a:avLst/>
            </a:prstGeom>
            <a:noFill/>
          </p:spPr>
          <p:txBody>
            <a:bodyPr wrap="none" rtlCol="0">
              <a:spAutoFit/>
            </a:bodyPr>
            <a:lstStyle/>
            <a:p>
              <a:r>
                <a:rPr lang="en-US" sz="2400" dirty="0">
                  <a:solidFill>
                    <a:schemeClr val="bg1"/>
                  </a:solidFill>
                </a:rPr>
                <a:t>+</a:t>
              </a:r>
            </a:p>
          </p:txBody>
        </p:sp>
      </p:grpSp>
      <p:grpSp>
        <p:nvGrpSpPr>
          <p:cNvPr id="33" name="Group 32">
            <a:extLst>
              <a:ext uri="{FF2B5EF4-FFF2-40B4-BE49-F238E27FC236}">
                <a16:creationId xmlns:a16="http://schemas.microsoft.com/office/drawing/2014/main" id="{8FA05419-8EC6-E16B-4DF2-6736DDE063E2}"/>
              </a:ext>
            </a:extLst>
          </p:cNvPr>
          <p:cNvGrpSpPr/>
          <p:nvPr/>
        </p:nvGrpSpPr>
        <p:grpSpPr>
          <a:xfrm>
            <a:off x="5816455" y="4916233"/>
            <a:ext cx="349776" cy="461665"/>
            <a:chOff x="1300118" y="5069094"/>
            <a:chExt cx="262332" cy="461666"/>
          </a:xfrm>
        </p:grpSpPr>
        <p:sp>
          <p:nvSpPr>
            <p:cNvPr id="34" name="Oval 33">
              <a:extLst>
                <a:ext uri="{FF2B5EF4-FFF2-40B4-BE49-F238E27FC236}">
                  <a16:creationId xmlns:a16="http://schemas.microsoft.com/office/drawing/2014/main" id="{9436770C-03CB-2F17-3785-028B7FFD6290}"/>
                </a:ext>
              </a:extLst>
            </p:cNvPr>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5" name="TextBox 34">
              <a:extLst>
                <a:ext uri="{FF2B5EF4-FFF2-40B4-BE49-F238E27FC236}">
                  <a16:creationId xmlns:a16="http://schemas.microsoft.com/office/drawing/2014/main" id="{3A3BD929-1A24-40C5-E574-6E6ABCE2E670}"/>
                </a:ext>
              </a:extLst>
            </p:cNvPr>
            <p:cNvSpPr txBox="1"/>
            <p:nvPr/>
          </p:nvSpPr>
          <p:spPr>
            <a:xfrm>
              <a:off x="1300118" y="5069094"/>
              <a:ext cx="262332" cy="461666"/>
            </a:xfrm>
            <a:prstGeom prst="rect">
              <a:avLst/>
            </a:prstGeom>
            <a:noFill/>
          </p:spPr>
          <p:txBody>
            <a:bodyPr wrap="none" rtlCol="0">
              <a:spAutoFit/>
            </a:bodyPr>
            <a:lstStyle/>
            <a:p>
              <a:r>
                <a:rPr lang="en-US" sz="2400" dirty="0">
                  <a:solidFill>
                    <a:schemeClr val="bg1"/>
                  </a:solidFill>
                </a:rPr>
                <a:t>+</a:t>
              </a:r>
            </a:p>
          </p:txBody>
        </p:sp>
      </p:grpSp>
      <p:cxnSp>
        <p:nvCxnSpPr>
          <p:cNvPr id="37" name="Straight Arrow Connector 36">
            <a:extLst>
              <a:ext uri="{FF2B5EF4-FFF2-40B4-BE49-F238E27FC236}">
                <a16:creationId xmlns:a16="http://schemas.microsoft.com/office/drawing/2014/main" id="{6B97F0DF-6069-18C2-D16D-2FFFF5F7D3AC}"/>
              </a:ext>
            </a:extLst>
          </p:cNvPr>
          <p:cNvCxnSpPr>
            <a:endCxn id="23" idx="0"/>
          </p:cNvCxnSpPr>
          <p:nvPr/>
        </p:nvCxnSpPr>
        <p:spPr>
          <a:xfrm flipH="1" flipV="1">
            <a:off x="6204419" y="3954947"/>
            <a:ext cx="2169658" cy="802762"/>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0CEE8F3-C699-979B-0F40-B6CA52140A14}"/>
              </a:ext>
            </a:extLst>
          </p:cNvPr>
          <p:cNvSpPr txBox="1"/>
          <p:nvPr/>
        </p:nvSpPr>
        <p:spPr>
          <a:xfrm>
            <a:off x="165100" y="6216589"/>
            <a:ext cx="12072344" cy="502766"/>
          </a:xfrm>
          <a:prstGeom prst="rect">
            <a:avLst/>
          </a:prstGeom>
          <a:noFill/>
        </p:spPr>
        <p:txBody>
          <a:bodyPr wrap="none" rtlCol="0">
            <a:spAutoFit/>
          </a:bodyPr>
          <a:lstStyle/>
          <a:p>
            <a:r>
              <a:rPr lang="nl-NL" sz="2667" dirty="0">
                <a:solidFill>
                  <a:srgbClr val="FF0000"/>
                </a:solidFill>
              </a:rPr>
              <a:t>*</a:t>
            </a:r>
            <a:r>
              <a:rPr lang="nl-NL" sz="2667" dirty="0"/>
              <a:t>http://</a:t>
            </a:r>
            <a:r>
              <a:rPr lang="nl-NL" sz="2667" dirty="0" err="1"/>
              <a:t>doublehelixwater.eu</a:t>
            </a:r>
            <a:r>
              <a:rPr lang="nl-NL" sz="2667" dirty="0"/>
              <a:t>/</a:t>
            </a:r>
            <a:r>
              <a:rPr lang="nl-NL" sz="2667" dirty="0" err="1"/>
              <a:t>understanding</a:t>
            </a:r>
            <a:r>
              <a:rPr lang="nl-NL" sz="2667" dirty="0"/>
              <a:t>-water-contents/</a:t>
            </a:r>
            <a:r>
              <a:rPr lang="nl-NL" sz="2667" dirty="0" err="1"/>
              <a:t>exclusion</a:t>
            </a:r>
            <a:r>
              <a:rPr lang="nl-NL" sz="2667" dirty="0"/>
              <a:t>-zone-form/</a:t>
            </a:r>
            <a:endParaRPr lang="en-US" sz="2667" dirty="0"/>
          </a:p>
        </p:txBody>
      </p:sp>
      <p:sp>
        <p:nvSpPr>
          <p:cNvPr id="3" name="TextBox 2">
            <a:extLst>
              <a:ext uri="{FF2B5EF4-FFF2-40B4-BE49-F238E27FC236}">
                <a16:creationId xmlns:a16="http://schemas.microsoft.com/office/drawing/2014/main" id="{3A7B3DEB-0E98-1895-3BA4-FF38D48A14FE}"/>
              </a:ext>
            </a:extLst>
          </p:cNvPr>
          <p:cNvSpPr txBox="1"/>
          <p:nvPr/>
        </p:nvSpPr>
        <p:spPr>
          <a:xfrm>
            <a:off x="1457241" y="2758619"/>
            <a:ext cx="9859168" cy="1077218"/>
          </a:xfrm>
          <a:prstGeom prst="rect">
            <a:avLst/>
          </a:prstGeom>
          <a:solidFill>
            <a:srgbClr val="FFF695"/>
          </a:solidFill>
          <a:ln>
            <a:solidFill>
              <a:srgbClr val="000000"/>
            </a:solidFill>
          </a:ln>
        </p:spPr>
        <p:txBody>
          <a:bodyPr wrap="square" rtlCol="0">
            <a:spAutoFit/>
          </a:bodyPr>
          <a:lstStyle/>
          <a:p>
            <a:pPr algn="ctr"/>
            <a:r>
              <a:rPr lang="en-US" sz="3200" dirty="0"/>
              <a:t>the surface energy of water is a non-metabolic "fuel" source for the molecular motors of our bodies</a:t>
            </a:r>
          </a:p>
        </p:txBody>
      </p:sp>
    </p:spTree>
    <p:extLst>
      <p:ext uri="{BB962C8B-B14F-4D97-AF65-F5344CB8AC3E}">
        <p14:creationId xmlns:p14="http://schemas.microsoft.com/office/powerpoint/2010/main" val="638164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E0B0B-45F7-2D81-99FA-162658DB03C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26D87E9-2595-3949-708B-D43A8D18B0FD}"/>
              </a:ext>
            </a:extLst>
          </p:cNvPr>
          <p:cNvSpPr/>
          <p:nvPr/>
        </p:nvSpPr>
        <p:spPr>
          <a:xfrm>
            <a:off x="1724483" y="2195439"/>
            <a:ext cx="8743034" cy="1754326"/>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t>
            </a:r>
          </a:p>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 Pervasive Toxic Herbicide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45031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79" y="260785"/>
            <a:ext cx="10072255" cy="1740429"/>
          </a:xfrm>
        </p:spPr>
        <p:txBody>
          <a:bodyPr>
            <a:noAutofit/>
          </a:bodyPr>
          <a:lstStyle/>
          <a:p>
            <a:r>
              <a:rPr lang="en-US" b="1" dirty="0"/>
              <a:t>“Glyphosate Now the Most-Used Agricultural Chemical Ever”</a:t>
            </a:r>
            <a:r>
              <a:rPr lang="en-US" b="1" dirty="0">
                <a:solidFill>
                  <a:srgbClr val="FF0000"/>
                </a:solidFill>
              </a:rPr>
              <a:t>*</a:t>
            </a:r>
            <a:br>
              <a:rPr lang="en-US" b="1" dirty="0"/>
            </a:br>
            <a:endParaRPr lang="en-US" sz="4000" dirty="0"/>
          </a:p>
        </p:txBody>
      </p:sp>
      <p:sp>
        <p:nvSpPr>
          <p:cNvPr id="3" name="Content Placeholder 2"/>
          <p:cNvSpPr>
            <a:spLocks noGrp="1"/>
          </p:cNvSpPr>
          <p:nvPr>
            <p:ph idx="1"/>
          </p:nvPr>
        </p:nvSpPr>
        <p:spPr>
          <a:xfrm>
            <a:off x="225779" y="1862669"/>
            <a:ext cx="10844003" cy="4351867"/>
          </a:xfrm>
        </p:spPr>
        <p:txBody>
          <a:bodyPr>
            <a:normAutofit/>
          </a:bodyPr>
          <a:lstStyle/>
          <a:p>
            <a:r>
              <a:rPr lang="en-US" dirty="0"/>
              <a:t>Glyphosate usage has increased 50-fold since 1996, when GMO glyphosate-resistant crops were introduced in the US.</a:t>
            </a:r>
          </a:p>
          <a:p>
            <a:r>
              <a:rPr lang="en-US" dirty="0"/>
              <a:t>Today, 50 times more glyphosate is allowed by the EPA on corn grain than in 1996</a:t>
            </a:r>
          </a:p>
          <a:p>
            <a:r>
              <a:rPr lang="en-US" dirty="0"/>
              <a:t>Half of the American farmers' fields have weeds that are resistant to glyphosate</a:t>
            </a:r>
          </a:p>
          <a:p>
            <a:r>
              <a:rPr lang="en-US" dirty="0"/>
              <a:t>New GMO crops offer dual resistance to glyphosate &amp; 2,4-D </a:t>
            </a:r>
            <a:r>
              <a:rPr lang="en-US" dirty="0">
                <a:sym typeface="Wingdings"/>
              </a:rPr>
              <a:t> </a:t>
            </a:r>
            <a:r>
              <a:rPr lang="en-US" dirty="0"/>
              <a:t> Enlist Duo</a:t>
            </a:r>
          </a:p>
          <a:p>
            <a:endParaRPr lang="en-US" dirty="0"/>
          </a:p>
          <a:p>
            <a:pPr marL="0" indent="0">
              <a:buNone/>
            </a:pPr>
            <a:endParaRPr lang="en-US" dirty="0"/>
          </a:p>
        </p:txBody>
      </p:sp>
      <p:sp>
        <p:nvSpPr>
          <p:cNvPr id="4" name="TextBox 3"/>
          <p:cNvSpPr txBox="1"/>
          <p:nvPr/>
        </p:nvSpPr>
        <p:spPr>
          <a:xfrm>
            <a:off x="3267059" y="5874497"/>
            <a:ext cx="8541120" cy="830997"/>
          </a:xfrm>
          <a:prstGeom prst="rect">
            <a:avLst/>
          </a:prstGeom>
          <a:noFill/>
        </p:spPr>
        <p:txBody>
          <a:bodyPr wrap="none" rtlCol="0">
            <a:spAutoFit/>
          </a:bodyPr>
          <a:lstStyle/>
          <a:p>
            <a:pPr algn="r"/>
            <a:r>
              <a:rPr lang="en-US" sz="2400" dirty="0">
                <a:solidFill>
                  <a:srgbClr val="FF0000"/>
                </a:solidFill>
              </a:rPr>
              <a:t>*</a:t>
            </a:r>
            <a:r>
              <a:rPr lang="en-US" sz="2400" dirty="0"/>
              <a:t>Douglas Main, Feb 2, 2016 </a:t>
            </a:r>
            <a:r>
              <a:rPr lang="en-US" sz="2400" dirty="0" err="1"/>
              <a:t>Newsweekwww.newsweek.com</a:t>
            </a:r>
            <a:r>
              <a:rPr lang="en-US" sz="2400" dirty="0"/>
              <a:t>/</a:t>
            </a:r>
          </a:p>
          <a:p>
            <a:pPr algn="r"/>
            <a:r>
              <a:rPr lang="en-US" sz="2400" dirty="0"/>
              <a:t>glyphosate-now-most-used-agricultural-chemical-ever-422419</a:t>
            </a:r>
          </a:p>
        </p:txBody>
      </p:sp>
    </p:spTree>
    <p:extLst>
      <p:ext uri="{BB962C8B-B14F-4D97-AF65-F5344CB8AC3E}">
        <p14:creationId xmlns:p14="http://schemas.microsoft.com/office/powerpoint/2010/main" val="2515947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894" y="93390"/>
            <a:ext cx="10515600" cy="1325563"/>
          </a:xfrm>
        </p:spPr>
        <p:txBody>
          <a:bodyPr>
            <a:normAutofit/>
          </a:bodyPr>
          <a:lstStyle/>
          <a:p>
            <a:r>
              <a:rPr lang="en-US" sz="4800" b="1" i="1" dirty="0"/>
              <a:t>Is Glyphosate Nontoxic?</a:t>
            </a:r>
          </a:p>
        </p:txBody>
      </p:sp>
      <p:sp>
        <p:nvSpPr>
          <p:cNvPr id="3" name="Content Placeholder 2"/>
          <p:cNvSpPr>
            <a:spLocks noGrp="1"/>
          </p:cNvSpPr>
          <p:nvPr>
            <p:ph idx="1"/>
          </p:nvPr>
        </p:nvSpPr>
        <p:spPr>
          <a:xfrm>
            <a:off x="105190" y="1303643"/>
            <a:ext cx="11778916" cy="5439047"/>
          </a:xfrm>
        </p:spPr>
        <p:txBody>
          <a:bodyPr>
            <a:normAutofit/>
          </a:bodyPr>
          <a:lstStyle/>
          <a:p>
            <a:r>
              <a:rPr lang="en-US" dirty="0"/>
              <a:t>Monsanto has argued that glyphosate is harmless to humans                       because our cells don’t have the shikimate biological pathway                which is the pathway glyphosate disrupts to kill plants</a:t>
            </a:r>
          </a:p>
          <a:p>
            <a:r>
              <a:rPr lang="en-US" dirty="0"/>
              <a:t>However, our gut bacteria DO have this pathway</a:t>
            </a:r>
          </a:p>
          <a:p>
            <a:pPr lvl="1"/>
            <a:r>
              <a:rPr lang="en-US" dirty="0"/>
              <a:t>We depend upon them to supply us with essential amino acids produced through that pathway, and with many other nutrients such as vitamins and short chain fatty acids</a:t>
            </a:r>
          </a:p>
          <a:p>
            <a:r>
              <a:rPr lang="en-US" dirty="0">
                <a:sym typeface="Wingdings"/>
              </a:rPr>
              <a:t>Other ingredients in Roundup greatly increase glyphosate’s toxic effects</a:t>
            </a:r>
          </a:p>
          <a:p>
            <a:r>
              <a:rPr lang="en-US" dirty="0">
                <a:sym typeface="Wingdings"/>
              </a:rPr>
              <a:t>Insidious effects of glyphosate accumulate over time</a:t>
            </a:r>
          </a:p>
          <a:p>
            <a:pPr lvl="1"/>
            <a:r>
              <a:rPr lang="en-US" dirty="0">
                <a:sym typeface="Wingdings"/>
              </a:rPr>
              <a:t> Most studies are too short to detect damage</a:t>
            </a:r>
          </a:p>
          <a:p>
            <a:r>
              <a:rPr lang="en-US" dirty="0">
                <a:sym typeface="Wingdings"/>
              </a:rPr>
              <a:t>Three successful lawsuits claiming that glyphosate caused non-Hodgkin’s lymphoma are bringing public awareness to glyphosate’s toxicity</a:t>
            </a:r>
            <a:endParaRPr lang="en-US" dirty="0"/>
          </a:p>
        </p:txBody>
      </p:sp>
    </p:spTree>
    <p:extLst>
      <p:ext uri="{BB962C8B-B14F-4D97-AF65-F5344CB8AC3E}">
        <p14:creationId xmlns:p14="http://schemas.microsoft.com/office/powerpoint/2010/main" val="140053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07D4-2CAD-DD47-9E03-EABF14A3C208}"/>
              </a:ext>
            </a:extLst>
          </p:cNvPr>
          <p:cNvSpPr>
            <a:spLocks noGrp="1"/>
          </p:cNvSpPr>
          <p:nvPr>
            <p:ph type="title"/>
          </p:nvPr>
        </p:nvSpPr>
        <p:spPr>
          <a:xfrm>
            <a:off x="277043" y="228600"/>
            <a:ext cx="5818957" cy="753217"/>
          </a:xfrm>
        </p:spPr>
        <p:txBody>
          <a:bodyPr>
            <a:normAutofit/>
          </a:bodyPr>
          <a:lstStyle/>
          <a:p>
            <a:r>
              <a:rPr lang="en-US" b="1" dirty="0"/>
              <a:t>My Book on Glyphosate</a:t>
            </a:r>
          </a:p>
        </p:txBody>
      </p:sp>
      <p:pic>
        <p:nvPicPr>
          <p:cNvPr id="5" name="Content Placeholder 4" descr="Text&#10;&#10;Description automatically generated">
            <a:extLst>
              <a:ext uri="{FF2B5EF4-FFF2-40B4-BE49-F238E27FC236}">
                <a16:creationId xmlns:a16="http://schemas.microsoft.com/office/drawing/2014/main" id="{230DA675-6A59-3B42-9188-E3C0C7DCD3E4}"/>
              </a:ext>
            </a:extLst>
          </p:cNvPr>
          <p:cNvPicPr>
            <a:picLocks noGrp="1" noChangeAspect="1"/>
          </p:cNvPicPr>
          <p:nvPr>
            <p:ph idx="1"/>
          </p:nvPr>
        </p:nvPicPr>
        <p:blipFill>
          <a:blip r:embed="rId2"/>
          <a:stretch>
            <a:fillRect/>
          </a:stretch>
        </p:blipFill>
        <p:spPr>
          <a:xfrm>
            <a:off x="8118514" y="1219199"/>
            <a:ext cx="3657600" cy="5486400"/>
          </a:xfrm>
        </p:spPr>
      </p:pic>
      <p:sp>
        <p:nvSpPr>
          <p:cNvPr id="6" name="Content Placeholder 2">
            <a:extLst>
              <a:ext uri="{FF2B5EF4-FFF2-40B4-BE49-F238E27FC236}">
                <a16:creationId xmlns:a16="http://schemas.microsoft.com/office/drawing/2014/main" id="{1F7CBA88-C5EA-C841-A7C0-05C46FBAD578}"/>
              </a:ext>
            </a:extLst>
          </p:cNvPr>
          <p:cNvSpPr txBox="1">
            <a:spLocks/>
          </p:cNvSpPr>
          <p:nvPr/>
        </p:nvSpPr>
        <p:spPr>
          <a:xfrm>
            <a:off x="277043" y="1032163"/>
            <a:ext cx="7204412" cy="5860473"/>
          </a:xfrm>
          <a:prstGeom prst="rect">
            <a:avLst/>
          </a:prstGeom>
        </p:spPr>
        <p:txBody>
          <a:bodyPr vert="horz" lIns="91440" tIns="45720" rIns="91440" bIns="45720" rtlCol="0">
            <a:normAutofit lnSpcReduction="10000"/>
          </a:bodyPr>
          <a:lstStyle>
            <a:defPPr>
              <a:defRPr lang="en-US"/>
            </a:defPPr>
            <a:lvl1pPr marL="22860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Released by Chelsea Green in July 2021</a:t>
            </a:r>
          </a:p>
          <a:p>
            <a:r>
              <a:rPr lang="en-US" dirty="0"/>
              <a:t>Presents extensive data on glyphosate toxicity to animals and humans</a:t>
            </a:r>
          </a:p>
          <a:p>
            <a:r>
              <a:rPr lang="en-US" dirty="0"/>
              <a:t>Shows how glyphosate interferes with sulfate homeostasis </a:t>
            </a:r>
          </a:p>
          <a:p>
            <a:r>
              <a:rPr lang="en-US" dirty="0"/>
              <a:t>Argues that glyphosate is insidiously, cumulatively toxic through its diabolical insertion into proteins by mistake in place of the coding amino acid glycine</a:t>
            </a:r>
          </a:p>
          <a:p>
            <a:pPr lvl="1"/>
            <a:r>
              <a:rPr lang="en-US" dirty="0"/>
              <a:t>This unique feature explains why it is causal in so many diseases</a:t>
            </a:r>
          </a:p>
          <a:p>
            <a:pPr lvl="1"/>
            <a:endParaRPr lang="en-US" dirty="0"/>
          </a:p>
          <a:p>
            <a:pPr marL="0" indent="0">
              <a:buNone/>
            </a:pPr>
            <a:r>
              <a:rPr lang="en-US" dirty="0"/>
              <a:t>This book was selected by </a:t>
            </a:r>
            <a:r>
              <a:rPr lang="en-US" dirty="0" err="1"/>
              <a:t>Kirkus</a:t>
            </a:r>
            <a:r>
              <a:rPr lang="en-US" dirty="0"/>
              <a:t> Reviews as one of the top 100 non-fiction books of 2021</a:t>
            </a:r>
          </a:p>
        </p:txBody>
      </p:sp>
    </p:spTree>
    <p:extLst>
      <p:ext uri="{BB962C8B-B14F-4D97-AF65-F5344CB8AC3E}">
        <p14:creationId xmlns:p14="http://schemas.microsoft.com/office/powerpoint/2010/main" val="2234933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glyphosate exposure&#10;&#10;Description automatically generated">
            <a:extLst>
              <a:ext uri="{FF2B5EF4-FFF2-40B4-BE49-F238E27FC236}">
                <a16:creationId xmlns:a16="http://schemas.microsoft.com/office/drawing/2014/main" id="{91853FC5-C34C-DDAD-21E0-A276D198650B}"/>
              </a:ext>
            </a:extLst>
          </p:cNvPr>
          <p:cNvPicPr>
            <a:picLocks noChangeAspect="1"/>
          </p:cNvPicPr>
          <p:nvPr/>
        </p:nvPicPr>
        <p:blipFill>
          <a:blip r:embed="rId3"/>
          <a:stretch>
            <a:fillRect/>
          </a:stretch>
        </p:blipFill>
        <p:spPr>
          <a:xfrm>
            <a:off x="1073850" y="883802"/>
            <a:ext cx="8810458" cy="5571514"/>
          </a:xfrm>
          <a:prstGeom prst="rect">
            <a:avLst/>
          </a:prstGeom>
        </p:spPr>
      </p:pic>
      <p:sp>
        <p:nvSpPr>
          <p:cNvPr id="6" name="TextBox 5">
            <a:extLst>
              <a:ext uri="{FF2B5EF4-FFF2-40B4-BE49-F238E27FC236}">
                <a16:creationId xmlns:a16="http://schemas.microsoft.com/office/drawing/2014/main" id="{CF8200EA-06C1-4B6B-D677-B13D3BF0062C}"/>
              </a:ext>
            </a:extLst>
          </p:cNvPr>
          <p:cNvSpPr txBox="1"/>
          <p:nvPr/>
        </p:nvSpPr>
        <p:spPr>
          <a:xfrm>
            <a:off x="4393871" y="6422265"/>
            <a:ext cx="7600350" cy="461665"/>
          </a:xfrm>
          <a:prstGeom prst="rect">
            <a:avLst/>
          </a:prstGeom>
          <a:noFill/>
        </p:spPr>
        <p:txBody>
          <a:bodyPr wrap="none" rtlCol="0">
            <a:spAutoFit/>
          </a:bodyPr>
          <a:lstStyle/>
          <a:p>
            <a:r>
              <a:rPr lang="en-US" sz="2400" dirty="0">
                <a:solidFill>
                  <a:srgbClr val="FF0000"/>
                </a:solidFill>
              </a:rPr>
              <a:t>*</a:t>
            </a:r>
            <a:r>
              <a:rPr lang="en-US" sz="2400" dirty="0"/>
              <a:t>M Marino et al. Int J Mol Sci. 2021 Nov 22;22(22):12606.</a:t>
            </a:r>
          </a:p>
        </p:txBody>
      </p:sp>
      <p:sp>
        <p:nvSpPr>
          <p:cNvPr id="2" name="Title 1">
            <a:extLst>
              <a:ext uri="{FF2B5EF4-FFF2-40B4-BE49-F238E27FC236}">
                <a16:creationId xmlns:a16="http://schemas.microsoft.com/office/drawing/2014/main" id="{F6C45E1A-774D-20FD-CB88-CD77DC18381D}"/>
              </a:ext>
            </a:extLst>
          </p:cNvPr>
          <p:cNvSpPr>
            <a:spLocks noGrp="1"/>
          </p:cNvSpPr>
          <p:nvPr>
            <p:ph type="title"/>
          </p:nvPr>
        </p:nvSpPr>
        <p:spPr>
          <a:xfrm>
            <a:off x="0" y="98347"/>
            <a:ext cx="10515600" cy="1325563"/>
          </a:xfrm>
        </p:spPr>
        <p:txBody>
          <a:bodyPr/>
          <a:lstStyle/>
          <a:p>
            <a:r>
              <a:rPr lang="en-US" b="1" dirty="0"/>
              <a:t>Glyphosate</a:t>
            </a:r>
            <a:r>
              <a:rPr lang="en-US" dirty="0"/>
              <a:t> </a:t>
            </a:r>
            <a:r>
              <a:rPr lang="en-US" b="1" dirty="0"/>
              <a:t>Toxicity: Summary</a:t>
            </a:r>
            <a:r>
              <a:rPr lang="en-US" dirty="0"/>
              <a:t> </a:t>
            </a:r>
            <a:r>
              <a:rPr lang="en-US" b="1" dirty="0"/>
              <a:t>Graphic</a:t>
            </a:r>
            <a:r>
              <a:rPr lang="en-US" dirty="0">
                <a:solidFill>
                  <a:srgbClr val="FF0000"/>
                </a:solidFill>
              </a:rPr>
              <a:t>*</a:t>
            </a:r>
          </a:p>
        </p:txBody>
      </p:sp>
    </p:spTree>
    <p:extLst>
      <p:ext uri="{BB962C8B-B14F-4D97-AF65-F5344CB8AC3E}">
        <p14:creationId xmlns:p14="http://schemas.microsoft.com/office/powerpoint/2010/main" val="2084407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ut_brain_glyphosate.png"/>
          <p:cNvPicPr>
            <a:picLocks noGrp="1" noChangeAspect="1"/>
          </p:cNvPicPr>
          <p:nvPr>
            <p:ph idx="1"/>
          </p:nvPr>
        </p:nvPicPr>
        <p:blipFill>
          <a:blip r:embed="rId2">
            <a:extLst>
              <a:ext uri="{28A0092B-C50C-407E-A947-70E740481C1C}">
                <a14:useLocalDpi xmlns:a14="http://schemas.microsoft.com/office/drawing/2010/main" val="0"/>
              </a:ext>
            </a:extLst>
          </a:blip>
          <a:srcRect t="-32596" b="-32596"/>
          <a:stretch>
            <a:fillRect/>
          </a:stretch>
        </p:blipFill>
        <p:spPr>
          <a:xfrm>
            <a:off x="220135" y="-948266"/>
            <a:ext cx="9076267" cy="4525963"/>
          </a:xfrm>
        </p:spPr>
      </p:pic>
      <p:sp>
        <p:nvSpPr>
          <p:cNvPr id="5" name="Content Placeholder 2"/>
          <p:cNvSpPr txBox="1">
            <a:spLocks/>
          </p:cNvSpPr>
          <p:nvPr/>
        </p:nvSpPr>
        <p:spPr>
          <a:xfrm>
            <a:off x="637192" y="3150134"/>
            <a:ext cx="10553972" cy="2964916"/>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“In this work, we state a possible link between </a:t>
            </a:r>
            <a:r>
              <a:rPr lang="en-US" sz="2800" dirty="0" err="1"/>
              <a:t>Gly</a:t>
            </a:r>
            <a:r>
              <a:rPr lang="en-US" sz="2800" dirty="0"/>
              <a:t>[</a:t>
            </a:r>
            <a:r>
              <a:rPr lang="en-US" sz="2800" dirty="0" err="1"/>
              <a:t>phosate</a:t>
            </a:r>
            <a:r>
              <a:rPr lang="en-US" sz="2800" dirty="0"/>
              <a:t>]-induced </a:t>
            </a:r>
            <a:r>
              <a:rPr lang="en-US" sz="2800" i="1" dirty="0">
                <a:solidFill>
                  <a:srgbClr val="FF0000"/>
                </a:solidFill>
              </a:rPr>
              <a:t>dysbiosis</a:t>
            </a:r>
            <a:r>
              <a:rPr lang="en-US" sz="2800" dirty="0"/>
              <a:t> and cognitive and motor aggravations in neurodegenerative and neurodevelopmental pathologies, such as autism spectrum disorder (ASD).  Hence, we review the negative impact that </a:t>
            </a:r>
            <a:r>
              <a:rPr lang="en-US" sz="2800" dirty="0" err="1"/>
              <a:t>Gly</a:t>
            </a:r>
            <a:r>
              <a:rPr lang="en-US" sz="2800" dirty="0"/>
              <a:t>-induced </a:t>
            </a:r>
            <a:r>
              <a:rPr lang="en-US" sz="2800" dirty="0" err="1"/>
              <a:t>dysbiosis</a:t>
            </a:r>
            <a:r>
              <a:rPr lang="en-US" sz="2800" dirty="0"/>
              <a:t> may have on </a:t>
            </a:r>
            <a:r>
              <a:rPr lang="en-US" sz="2800" i="1" dirty="0">
                <a:solidFill>
                  <a:srgbClr val="FF0000"/>
                </a:solidFill>
              </a:rPr>
              <a:t>depression/anxiety, autism, Alzheimer’s and Parkinson’s diseases</a:t>
            </a:r>
            <a:r>
              <a:rPr lang="en-US" sz="2800" dirty="0">
                <a:solidFill>
                  <a:srgbClr val="FF0000"/>
                </a:solidFill>
              </a:rPr>
              <a:t>.” </a:t>
            </a:r>
          </a:p>
          <a:p>
            <a:endParaRPr lang="en-US" sz="2800" dirty="0"/>
          </a:p>
          <a:p>
            <a:endParaRPr lang="en-US" sz="2800" dirty="0"/>
          </a:p>
          <a:p>
            <a:endParaRPr lang="en-US" sz="2400" dirty="0"/>
          </a:p>
        </p:txBody>
      </p:sp>
      <p:sp>
        <p:nvSpPr>
          <p:cNvPr id="6" name="TextBox 5"/>
          <p:cNvSpPr txBox="1"/>
          <p:nvPr/>
        </p:nvSpPr>
        <p:spPr>
          <a:xfrm>
            <a:off x="3776133" y="433402"/>
            <a:ext cx="3944798" cy="461665"/>
          </a:xfrm>
          <a:prstGeom prst="rect">
            <a:avLst/>
          </a:prstGeom>
          <a:solidFill>
            <a:srgbClr val="FFFFFF"/>
          </a:solidFill>
        </p:spPr>
        <p:txBody>
          <a:bodyPr wrap="none" rtlCol="0">
            <a:spAutoFit/>
          </a:bodyPr>
          <a:lstStyle/>
          <a:p>
            <a:r>
              <a:rPr lang="en-US" sz="2400" dirty="0" err="1"/>
              <a:t>Neurotoxicology</a:t>
            </a:r>
            <a:r>
              <a:rPr lang="en-US" sz="2400" dirty="0"/>
              <a:t> 2019; 75:1-8.</a:t>
            </a:r>
          </a:p>
        </p:txBody>
      </p:sp>
    </p:spTree>
    <p:extLst>
      <p:ext uri="{BB962C8B-B14F-4D97-AF65-F5344CB8AC3E}">
        <p14:creationId xmlns:p14="http://schemas.microsoft.com/office/powerpoint/2010/main" val="2098076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2BCB4-BECB-448C-E56B-8A7EDDF16A75}"/>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28BFA719-EA1E-114D-CE91-40BDA175D55A}"/>
              </a:ext>
            </a:extLst>
          </p:cNvPr>
          <p:cNvSpPr>
            <a:spLocks noGrp="1"/>
          </p:cNvSpPr>
          <p:nvPr>
            <p:ph idx="1"/>
          </p:nvPr>
        </p:nvSpPr>
        <p:spPr/>
        <p:txBody>
          <a:bodyPr/>
          <a:lstStyle/>
          <a:p>
            <a:r>
              <a:rPr lang="en-US" dirty="0"/>
              <a:t>Introduction to Deuterium</a:t>
            </a:r>
          </a:p>
          <a:p>
            <a:r>
              <a:rPr lang="en-US" dirty="0"/>
              <a:t>Sulfate and the Glycocalyx</a:t>
            </a:r>
          </a:p>
          <a:p>
            <a:r>
              <a:rPr lang="en-US" dirty="0"/>
              <a:t>Glyphosate: a Pervasive Toxic Herbicide</a:t>
            </a:r>
          </a:p>
          <a:p>
            <a:r>
              <a:rPr lang="en-US" dirty="0"/>
              <a:t>Glyphosate Substitution for Glycine during Protein Synthesis</a:t>
            </a:r>
          </a:p>
          <a:p>
            <a:r>
              <a:rPr lang="en-US" dirty="0"/>
              <a:t>Colitis and Colon Cancer</a:t>
            </a:r>
          </a:p>
          <a:p>
            <a:r>
              <a:rPr lang="en-US" dirty="0"/>
              <a:t>Histamine Intolerance</a:t>
            </a:r>
          </a:p>
          <a:p>
            <a:r>
              <a:rPr lang="en-US" dirty="0"/>
              <a:t>Impaired Fatty Acid Metabolism</a:t>
            </a:r>
          </a:p>
          <a:p>
            <a:r>
              <a:rPr lang="en-US" dirty="0"/>
              <a:t>Summary</a:t>
            </a:r>
          </a:p>
          <a:p>
            <a:endParaRPr lang="en-US" dirty="0"/>
          </a:p>
        </p:txBody>
      </p:sp>
    </p:spTree>
    <p:extLst>
      <p:ext uri="{BB962C8B-B14F-4D97-AF65-F5344CB8AC3E}">
        <p14:creationId xmlns:p14="http://schemas.microsoft.com/office/powerpoint/2010/main" val="2869611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34B8B-EE49-623E-6D47-37D69E8F71B8}"/>
              </a:ext>
            </a:extLst>
          </p:cNvPr>
          <p:cNvPicPr>
            <a:picLocks noChangeAspect="1"/>
          </p:cNvPicPr>
          <p:nvPr/>
        </p:nvPicPr>
        <p:blipFill>
          <a:blip r:embed="rId3"/>
          <a:stretch>
            <a:fillRect/>
          </a:stretch>
        </p:blipFill>
        <p:spPr>
          <a:xfrm>
            <a:off x="6799888" y="2836566"/>
            <a:ext cx="4745055" cy="3930175"/>
          </a:xfrm>
          <a:prstGeom prst="rect">
            <a:avLst/>
          </a:prstGeom>
        </p:spPr>
      </p:pic>
      <p:pic>
        <p:nvPicPr>
          <p:cNvPr id="14" name="Picture 13" descr="A graph of growth of corn&#10;&#10;Description automatically generated with medium confidence">
            <a:extLst>
              <a:ext uri="{FF2B5EF4-FFF2-40B4-BE49-F238E27FC236}">
                <a16:creationId xmlns:a16="http://schemas.microsoft.com/office/drawing/2014/main" id="{4D80A9DA-6781-26F0-B4B5-C81C4C0EEF16}"/>
              </a:ext>
            </a:extLst>
          </p:cNvPr>
          <p:cNvPicPr>
            <a:picLocks noChangeAspect="1"/>
          </p:cNvPicPr>
          <p:nvPr/>
        </p:nvPicPr>
        <p:blipFill>
          <a:blip r:embed="rId4"/>
          <a:stretch>
            <a:fillRect/>
          </a:stretch>
        </p:blipFill>
        <p:spPr>
          <a:xfrm>
            <a:off x="580065" y="2836528"/>
            <a:ext cx="5019233" cy="3723284"/>
          </a:xfrm>
          <a:prstGeom prst="rect">
            <a:avLst/>
          </a:prstGeom>
        </p:spPr>
      </p:pic>
      <p:pic>
        <p:nvPicPr>
          <p:cNvPr id="5" name="Picture 4" descr="autis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4424" y="40984"/>
            <a:ext cx="4745055" cy="2988733"/>
          </a:xfrm>
          <a:prstGeom prst="rect">
            <a:avLst/>
          </a:prstGeom>
        </p:spPr>
      </p:pic>
      <p:pic>
        <p:nvPicPr>
          <p:cNvPr id="7" name="Picture 6" descr="suicid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057" y="253028"/>
            <a:ext cx="5311813" cy="2768600"/>
          </a:xfrm>
          <a:prstGeom prst="rect">
            <a:avLst/>
          </a:prstGeom>
        </p:spPr>
      </p:pic>
      <p:sp>
        <p:nvSpPr>
          <p:cNvPr id="10" name="TextBox 9"/>
          <p:cNvSpPr txBox="1"/>
          <p:nvPr/>
        </p:nvSpPr>
        <p:spPr>
          <a:xfrm>
            <a:off x="7613621" y="742260"/>
            <a:ext cx="1393330" cy="584775"/>
          </a:xfrm>
          <a:prstGeom prst="rect">
            <a:avLst/>
          </a:prstGeom>
          <a:solidFill>
            <a:schemeClr val="bg1"/>
          </a:solidFill>
        </p:spPr>
        <p:txBody>
          <a:bodyPr wrap="none" rtlCol="0">
            <a:spAutoFit/>
          </a:bodyPr>
          <a:lstStyle/>
          <a:p>
            <a:r>
              <a:rPr lang="en-US" sz="3200" b="1" dirty="0"/>
              <a:t>Autism</a:t>
            </a:r>
          </a:p>
        </p:txBody>
      </p:sp>
      <p:sp>
        <p:nvSpPr>
          <p:cNvPr id="12" name="TextBox 11"/>
          <p:cNvSpPr txBox="1"/>
          <p:nvPr/>
        </p:nvSpPr>
        <p:spPr>
          <a:xfrm>
            <a:off x="1259149" y="932826"/>
            <a:ext cx="3020827" cy="584775"/>
          </a:xfrm>
          <a:prstGeom prst="rect">
            <a:avLst/>
          </a:prstGeom>
          <a:solidFill>
            <a:schemeClr val="bg1"/>
          </a:solidFill>
        </p:spPr>
        <p:txBody>
          <a:bodyPr wrap="none" rtlCol="0">
            <a:spAutoFit/>
          </a:bodyPr>
          <a:lstStyle/>
          <a:p>
            <a:r>
              <a:rPr lang="en-US" sz="3200" b="1" dirty="0"/>
              <a:t>Death by Suicide</a:t>
            </a:r>
          </a:p>
        </p:txBody>
      </p:sp>
      <p:sp>
        <p:nvSpPr>
          <p:cNvPr id="13" name="TextBox 12"/>
          <p:cNvSpPr txBox="1"/>
          <p:nvPr/>
        </p:nvSpPr>
        <p:spPr>
          <a:xfrm>
            <a:off x="8703734" y="-393699"/>
            <a:ext cx="184731" cy="461665"/>
          </a:xfrm>
          <a:prstGeom prst="rect">
            <a:avLst/>
          </a:prstGeom>
          <a:noFill/>
        </p:spPr>
        <p:txBody>
          <a:bodyPr wrap="none" rtlCol="0">
            <a:spAutoFit/>
          </a:bodyPr>
          <a:lstStyle/>
          <a:p>
            <a:endParaRPr lang="en-US" sz="2400" dirty="0"/>
          </a:p>
        </p:txBody>
      </p:sp>
      <p:sp>
        <p:nvSpPr>
          <p:cNvPr id="11" name="TextBox 10"/>
          <p:cNvSpPr txBox="1"/>
          <p:nvPr/>
        </p:nvSpPr>
        <p:spPr>
          <a:xfrm>
            <a:off x="886334" y="4340555"/>
            <a:ext cx="2416629" cy="584775"/>
          </a:xfrm>
          <a:prstGeom prst="rect">
            <a:avLst/>
          </a:prstGeom>
          <a:solidFill>
            <a:schemeClr val="bg1"/>
          </a:solidFill>
        </p:spPr>
        <p:txBody>
          <a:bodyPr wrap="square" rtlCol="0">
            <a:spAutoFit/>
          </a:bodyPr>
          <a:lstStyle/>
          <a:p>
            <a:pPr algn="ctr"/>
            <a:r>
              <a:rPr lang="en-US" sz="3200" b="1" dirty="0"/>
              <a:t>Alzheimer’s</a:t>
            </a:r>
          </a:p>
        </p:txBody>
      </p:sp>
      <p:sp>
        <p:nvSpPr>
          <p:cNvPr id="9" name="TextBox 8"/>
          <p:cNvSpPr txBox="1"/>
          <p:nvPr/>
        </p:nvSpPr>
        <p:spPr>
          <a:xfrm>
            <a:off x="6799887" y="3087999"/>
            <a:ext cx="4745055" cy="584775"/>
          </a:xfrm>
          <a:prstGeom prst="rect">
            <a:avLst/>
          </a:prstGeom>
          <a:solidFill>
            <a:schemeClr val="bg1"/>
          </a:solidFill>
        </p:spPr>
        <p:txBody>
          <a:bodyPr wrap="square" rtlCol="0">
            <a:spAutoFit/>
          </a:bodyPr>
          <a:lstStyle/>
          <a:p>
            <a:pPr algn="ctr"/>
            <a:r>
              <a:rPr lang="en-US" sz="3200" b="1" dirty="0"/>
              <a:t>Parkinson’s disease        </a:t>
            </a:r>
          </a:p>
        </p:txBody>
      </p:sp>
      <p:sp>
        <p:nvSpPr>
          <p:cNvPr id="2" name="Rectangle 1">
            <a:extLst>
              <a:ext uri="{FF2B5EF4-FFF2-40B4-BE49-F238E27FC236}">
                <a16:creationId xmlns:a16="http://schemas.microsoft.com/office/drawing/2014/main" id="{0928EF56-98BE-20E8-F0D7-913C428B803C}"/>
              </a:ext>
            </a:extLst>
          </p:cNvPr>
          <p:cNvSpPr/>
          <p:nvPr/>
        </p:nvSpPr>
        <p:spPr>
          <a:xfrm>
            <a:off x="2438400" y="111510"/>
            <a:ext cx="1959429" cy="1850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713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DED42-1699-EAB3-63F6-A8C60BECA67E}"/>
              </a:ext>
            </a:extLst>
          </p:cNvPr>
          <p:cNvSpPr>
            <a:spLocks noGrp="1"/>
          </p:cNvSpPr>
          <p:nvPr>
            <p:ph type="title"/>
          </p:nvPr>
        </p:nvSpPr>
        <p:spPr>
          <a:xfrm>
            <a:off x="0" y="-199701"/>
            <a:ext cx="10515600" cy="1325563"/>
          </a:xfrm>
        </p:spPr>
        <p:txBody>
          <a:bodyPr/>
          <a:lstStyle/>
          <a:p>
            <a:r>
              <a:rPr lang="en-US" b="1" dirty="0"/>
              <a:t>Glyphosate causes Alzheimer’s in mice</a:t>
            </a:r>
            <a:r>
              <a:rPr lang="en-US" b="1" dirty="0">
                <a:solidFill>
                  <a:srgbClr val="FF0000"/>
                </a:solidFill>
              </a:rPr>
              <a:t>*</a:t>
            </a:r>
          </a:p>
        </p:txBody>
      </p:sp>
      <p:pic>
        <p:nvPicPr>
          <p:cNvPr id="5" name="Picture 4" descr="A diagram of a mouse and a mouse&#10;&#10;Description automatically generated">
            <a:extLst>
              <a:ext uri="{FF2B5EF4-FFF2-40B4-BE49-F238E27FC236}">
                <a16:creationId xmlns:a16="http://schemas.microsoft.com/office/drawing/2014/main" id="{01CE947D-13C8-A69F-F910-DFE9699155CA}"/>
              </a:ext>
            </a:extLst>
          </p:cNvPr>
          <p:cNvPicPr>
            <a:picLocks noChangeAspect="1"/>
          </p:cNvPicPr>
          <p:nvPr/>
        </p:nvPicPr>
        <p:blipFill>
          <a:blip r:embed="rId3"/>
          <a:stretch>
            <a:fillRect/>
          </a:stretch>
        </p:blipFill>
        <p:spPr>
          <a:xfrm>
            <a:off x="239216" y="861457"/>
            <a:ext cx="7723742" cy="5413221"/>
          </a:xfrm>
          <a:prstGeom prst="rect">
            <a:avLst/>
          </a:prstGeom>
        </p:spPr>
      </p:pic>
      <p:sp>
        <p:nvSpPr>
          <p:cNvPr id="6" name="TextBox 5">
            <a:extLst>
              <a:ext uri="{FF2B5EF4-FFF2-40B4-BE49-F238E27FC236}">
                <a16:creationId xmlns:a16="http://schemas.microsoft.com/office/drawing/2014/main" id="{6BDC9DC1-3B2C-305C-CD52-A3E5EDA70947}"/>
              </a:ext>
            </a:extLst>
          </p:cNvPr>
          <p:cNvSpPr txBox="1"/>
          <p:nvPr/>
        </p:nvSpPr>
        <p:spPr>
          <a:xfrm>
            <a:off x="4004374" y="6325631"/>
            <a:ext cx="8187626" cy="461665"/>
          </a:xfrm>
          <a:prstGeom prst="rect">
            <a:avLst/>
          </a:prstGeom>
          <a:noFill/>
        </p:spPr>
        <p:txBody>
          <a:bodyPr wrap="none" rtlCol="0">
            <a:spAutoFit/>
          </a:bodyPr>
          <a:lstStyle/>
          <a:p>
            <a:r>
              <a:rPr lang="en-US" sz="2400" dirty="0">
                <a:solidFill>
                  <a:srgbClr val="FF0000"/>
                </a:solidFill>
              </a:rPr>
              <a:t>*</a:t>
            </a:r>
            <a:r>
              <a:rPr lang="en-US" sz="2400" dirty="0"/>
              <a:t>SK Bartholomew et al., J Neuroinflammation 21, 316 (2024).</a:t>
            </a:r>
          </a:p>
        </p:txBody>
      </p:sp>
      <p:sp>
        <p:nvSpPr>
          <p:cNvPr id="7" name="TextBox 6">
            <a:extLst>
              <a:ext uri="{FF2B5EF4-FFF2-40B4-BE49-F238E27FC236}">
                <a16:creationId xmlns:a16="http://schemas.microsoft.com/office/drawing/2014/main" id="{5D279DFD-42B8-4DBE-8310-769D8FE01515}"/>
              </a:ext>
            </a:extLst>
          </p:cNvPr>
          <p:cNvSpPr txBox="1"/>
          <p:nvPr/>
        </p:nvSpPr>
        <p:spPr>
          <a:xfrm>
            <a:off x="8202174" y="2240214"/>
            <a:ext cx="3989826" cy="3416320"/>
          </a:xfrm>
          <a:prstGeom prst="rect">
            <a:avLst/>
          </a:prstGeom>
          <a:noFill/>
        </p:spPr>
        <p:txBody>
          <a:bodyPr wrap="square" rtlCol="0">
            <a:spAutoFit/>
          </a:bodyPr>
          <a:lstStyle/>
          <a:p>
            <a:r>
              <a:rPr lang="en-US" sz="2400" dirty="0"/>
              <a:t>A newly published paper (2024) shows that glyphosate induces neuroinflammation in the brain and an increase in phosphorylated tau and amyloid beta, indicators of Alzheimer’s disease</a:t>
            </a:r>
          </a:p>
          <a:p>
            <a:endParaRPr lang="en-US" sz="2400" dirty="0"/>
          </a:p>
        </p:txBody>
      </p:sp>
    </p:spTree>
    <p:extLst>
      <p:ext uri="{BB962C8B-B14F-4D97-AF65-F5344CB8AC3E}">
        <p14:creationId xmlns:p14="http://schemas.microsoft.com/office/powerpoint/2010/main" val="665437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746" y="0"/>
            <a:ext cx="10515600" cy="1325563"/>
          </a:xfrm>
        </p:spPr>
        <p:txBody>
          <a:bodyPr/>
          <a:lstStyle/>
          <a:p>
            <a:r>
              <a:rPr lang="en-US" b="1" dirty="0"/>
              <a:t>Glyphosate Impairs NAD(P)(H) Pathways</a:t>
            </a:r>
            <a:r>
              <a:rPr lang="en-US" b="1" dirty="0">
                <a:solidFill>
                  <a:srgbClr val="FF0000"/>
                </a:solidFill>
              </a:rPr>
              <a:t>*</a:t>
            </a:r>
          </a:p>
        </p:txBody>
      </p:sp>
      <p:sp>
        <p:nvSpPr>
          <p:cNvPr id="3" name="Content Placeholder 2"/>
          <p:cNvSpPr>
            <a:spLocks noGrp="1"/>
          </p:cNvSpPr>
          <p:nvPr>
            <p:ph idx="1"/>
          </p:nvPr>
        </p:nvSpPr>
        <p:spPr>
          <a:xfrm>
            <a:off x="264746" y="1232979"/>
            <a:ext cx="11248381" cy="4752186"/>
          </a:xfrm>
        </p:spPr>
        <p:txBody>
          <a:bodyPr>
            <a:normAutofit lnSpcReduction="10000"/>
          </a:bodyPr>
          <a:lstStyle/>
          <a:p>
            <a:r>
              <a:rPr lang="en-US" dirty="0"/>
              <a:t> NAD(P)(H) is a major carrier of deuterium-depleted protons</a:t>
            </a:r>
          </a:p>
          <a:p>
            <a:r>
              <a:rPr lang="en-US" i="1" dirty="0">
                <a:solidFill>
                  <a:srgbClr val="FF0000"/>
                </a:solidFill>
              </a:rPr>
              <a:t>NAD(P)(H) is derived from tryptophan </a:t>
            </a:r>
          </a:p>
          <a:p>
            <a:pPr lvl="1"/>
            <a:r>
              <a:rPr lang="en-US" dirty="0"/>
              <a:t>Tryptophan is a major product of the shikimate pathway, blocked by glyphosate in plants and microbes</a:t>
            </a:r>
            <a:endParaRPr lang="en-US" i="1" dirty="0">
              <a:solidFill>
                <a:srgbClr val="FF0000"/>
              </a:solidFill>
            </a:endParaRPr>
          </a:p>
          <a:p>
            <a:r>
              <a:rPr lang="en-US" dirty="0"/>
              <a:t>Glyphosate inhibits </a:t>
            </a:r>
            <a:r>
              <a:rPr lang="en-US" i="1" dirty="0">
                <a:solidFill>
                  <a:srgbClr val="FF0000"/>
                </a:solidFill>
              </a:rPr>
              <a:t>NADH dehydrogenase</a:t>
            </a:r>
            <a:r>
              <a:rPr lang="en-US" dirty="0"/>
              <a:t>, which directly supplies deuterium-depleted protons to the ATPase pumps in the mitochondria </a:t>
            </a:r>
          </a:p>
          <a:p>
            <a:r>
              <a:rPr lang="en-US" dirty="0"/>
              <a:t>Glyphosate inhibits </a:t>
            </a:r>
            <a:r>
              <a:rPr lang="en-US" i="1" dirty="0">
                <a:solidFill>
                  <a:srgbClr val="FF0000"/>
                </a:solidFill>
              </a:rPr>
              <a:t>glucose 6 phosphate dehydrogenase </a:t>
            </a:r>
            <a:r>
              <a:rPr lang="en-US" dirty="0"/>
              <a:t>(G6PD), which restores NADPH from NADP+</a:t>
            </a:r>
          </a:p>
          <a:p>
            <a:r>
              <a:rPr lang="en-US" dirty="0"/>
              <a:t>Glyphosate inhibits </a:t>
            </a:r>
            <a:r>
              <a:rPr lang="en-US" i="1" dirty="0">
                <a:solidFill>
                  <a:srgbClr val="FF0000"/>
                </a:solidFill>
              </a:rPr>
              <a:t>succinate dehydrogenase</a:t>
            </a:r>
            <a:r>
              <a:rPr lang="en-US" dirty="0"/>
              <a:t>, the only enzyme that participates in both the citric acid cycle and oxidative phosphorylation in the mitochondria</a:t>
            </a:r>
          </a:p>
          <a:p>
            <a:pPr lvl="1"/>
            <a:r>
              <a:rPr lang="en-US" dirty="0"/>
              <a:t>Succinate dehydrogenase deficiency is linked to many cancers</a:t>
            </a:r>
          </a:p>
        </p:txBody>
      </p:sp>
      <p:sp>
        <p:nvSpPr>
          <p:cNvPr id="4" name="TextBox 3">
            <a:extLst>
              <a:ext uri="{FF2B5EF4-FFF2-40B4-BE49-F238E27FC236}">
                <a16:creationId xmlns:a16="http://schemas.microsoft.com/office/drawing/2014/main" id="{8D7D57D7-B3A3-8344-BB68-2D6D93C80957}"/>
              </a:ext>
            </a:extLst>
          </p:cNvPr>
          <p:cNvSpPr txBox="1"/>
          <p:nvPr/>
        </p:nvSpPr>
        <p:spPr>
          <a:xfrm>
            <a:off x="3739113" y="6147563"/>
            <a:ext cx="7655878" cy="461665"/>
          </a:xfrm>
          <a:prstGeom prst="rect">
            <a:avLst/>
          </a:prstGeom>
          <a:noFill/>
        </p:spPr>
        <p:txBody>
          <a:bodyPr wrap="none" rtlCol="0">
            <a:spAutoFit/>
          </a:bodyPr>
          <a:lstStyle/>
          <a:p>
            <a:r>
              <a:rPr lang="en-US" sz="2400" dirty="0">
                <a:solidFill>
                  <a:srgbClr val="FF0000"/>
                </a:solidFill>
              </a:rPr>
              <a:t>*</a:t>
            </a:r>
            <a:r>
              <a:rPr lang="en-US" sz="2400" dirty="0"/>
              <a:t>S Seneff, Toxic Legacy, Chelsea Green Publishers, July 2021.</a:t>
            </a:r>
          </a:p>
        </p:txBody>
      </p:sp>
    </p:spTree>
    <p:extLst>
      <p:ext uri="{BB962C8B-B14F-4D97-AF65-F5344CB8AC3E}">
        <p14:creationId xmlns:p14="http://schemas.microsoft.com/office/powerpoint/2010/main" val="256452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20D40-EBF1-6833-D156-9321C51EEAA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A38D55C-92E2-230C-D785-55DE7964DDF3}"/>
              </a:ext>
            </a:extLst>
          </p:cNvPr>
          <p:cNvSpPr/>
          <p:nvPr/>
        </p:nvSpPr>
        <p:spPr>
          <a:xfrm>
            <a:off x="513275" y="2159812"/>
            <a:ext cx="10946414" cy="1754326"/>
          </a:xfrm>
          <a:prstGeom prst="rect">
            <a:avLst/>
          </a:prstGeom>
          <a:noFill/>
        </p:spPr>
        <p:txBody>
          <a:bodyPr wrap="squar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Substitution for Glycine during Protein Synthesis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51221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7581"/>
            <a:ext cx="10972800" cy="1143000"/>
          </a:xfrm>
        </p:spPr>
        <p:txBody>
          <a:bodyPr/>
          <a:lstStyle/>
          <a:p>
            <a:r>
              <a:rPr lang="en-US" b="1" dirty="0"/>
              <a:t>The Basics of Protein Synthesis</a:t>
            </a:r>
          </a:p>
        </p:txBody>
      </p:sp>
      <p:pic>
        <p:nvPicPr>
          <p:cNvPr id="4" name="Content Placeholder 3" descr="paper_dolls.png"/>
          <p:cNvPicPr>
            <a:picLocks noGrp="1" noChangeAspect="1"/>
          </p:cNvPicPr>
          <p:nvPr>
            <p:ph idx="1"/>
          </p:nvPr>
        </p:nvPicPr>
        <p:blipFill>
          <a:blip r:embed="rId2">
            <a:extLst>
              <a:ext uri="{28A0092B-C50C-407E-A947-70E740481C1C}">
                <a14:useLocalDpi xmlns:a14="http://schemas.microsoft.com/office/drawing/2010/main" val="0"/>
              </a:ext>
            </a:extLst>
          </a:blip>
          <a:srcRect t="-7827" b="-7827"/>
          <a:stretch>
            <a:fillRect/>
          </a:stretch>
        </p:blipFill>
        <p:spPr>
          <a:xfrm>
            <a:off x="2397490" y="3890829"/>
            <a:ext cx="7700749" cy="3176337"/>
          </a:xfrm>
        </p:spPr>
      </p:pic>
      <p:pic>
        <p:nvPicPr>
          <p:cNvPr id="5" name="Picture 4" descr="DNA_co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083" y="993805"/>
            <a:ext cx="8737600" cy="3190483"/>
          </a:xfrm>
          <a:prstGeom prst="rect">
            <a:avLst/>
          </a:prstGeom>
        </p:spPr>
      </p:pic>
      <p:pic>
        <p:nvPicPr>
          <p:cNvPr id="6" name="Picture 5" descr="evil_clow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751" y="4080922"/>
            <a:ext cx="1954272" cy="2777089"/>
          </a:xfrm>
          <a:prstGeom prst="rect">
            <a:avLst/>
          </a:prstGeom>
        </p:spPr>
      </p:pic>
      <p:sp>
        <p:nvSpPr>
          <p:cNvPr id="7" name="TextBox 6"/>
          <p:cNvSpPr txBox="1"/>
          <p:nvPr/>
        </p:nvSpPr>
        <p:spPr>
          <a:xfrm>
            <a:off x="435783" y="4055412"/>
            <a:ext cx="1742913" cy="666786"/>
          </a:xfrm>
          <a:prstGeom prst="rect">
            <a:avLst/>
          </a:prstGeom>
          <a:noFill/>
        </p:spPr>
        <p:txBody>
          <a:bodyPr wrap="none" rtlCol="0">
            <a:spAutoFit/>
          </a:bodyPr>
          <a:lstStyle/>
          <a:p>
            <a:r>
              <a:rPr lang="en-US" sz="3733" dirty="0"/>
              <a:t>Glycine</a:t>
            </a:r>
          </a:p>
        </p:txBody>
      </p:sp>
      <p:cxnSp>
        <p:nvCxnSpPr>
          <p:cNvPr id="9" name="Straight Arrow Connector 8"/>
          <p:cNvCxnSpPr>
            <a:stCxn id="7" idx="2"/>
          </p:cNvCxnSpPr>
          <p:nvPr/>
        </p:nvCxnSpPr>
        <p:spPr>
          <a:xfrm>
            <a:off x="1307240" y="4722198"/>
            <a:ext cx="1090250" cy="3600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5698" y="4055412"/>
            <a:ext cx="2552174" cy="666786"/>
          </a:xfrm>
          <a:prstGeom prst="rect">
            <a:avLst/>
          </a:prstGeom>
          <a:noFill/>
        </p:spPr>
        <p:txBody>
          <a:bodyPr wrap="none" rtlCol="0">
            <a:spAutoFit/>
          </a:bodyPr>
          <a:lstStyle/>
          <a:p>
            <a:r>
              <a:rPr lang="en-US" sz="3733" dirty="0"/>
              <a:t>Glyphosate</a:t>
            </a:r>
          </a:p>
        </p:txBody>
      </p:sp>
    </p:spTree>
    <p:extLst>
      <p:ext uri="{BB962C8B-B14F-4D97-AF65-F5344CB8AC3E}">
        <p14:creationId xmlns:p14="http://schemas.microsoft.com/office/powerpoint/2010/main" val="367955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11835" y="1915556"/>
            <a:ext cx="3001231" cy="1788659"/>
            <a:chOff x="178874" y="1436666"/>
            <a:chExt cx="2305923" cy="1341494"/>
          </a:xfrm>
        </p:grpSpPr>
        <p:pic>
          <p:nvPicPr>
            <p:cNvPr id="37" name="Picture 36"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74" y="1473235"/>
              <a:ext cx="2101763" cy="1304925"/>
            </a:xfrm>
            <a:prstGeom prst="rect">
              <a:avLst/>
            </a:prstGeom>
          </p:spPr>
        </p:pic>
        <p:sp>
          <p:nvSpPr>
            <p:cNvPr id="38" name="Freeform 37"/>
            <p:cNvSpPr/>
            <p:nvPr/>
          </p:nvSpPr>
          <p:spPr>
            <a:xfrm>
              <a:off x="1389582" y="1436666"/>
              <a:ext cx="1095215" cy="924068"/>
            </a:xfrm>
            <a:custGeom>
              <a:avLst/>
              <a:gdLst>
                <a:gd name="connsiteX0" fmla="*/ 0 w 1237545"/>
                <a:gd name="connsiteY0" fmla="*/ 0 h 1232091"/>
                <a:gd name="connsiteX1" fmla="*/ 79375 w 1237545"/>
                <a:gd name="connsiteY1" fmla="*/ 889000 h 1232091"/>
                <a:gd name="connsiteX2" fmla="*/ 127000 w 1237545"/>
                <a:gd name="connsiteY2" fmla="*/ 1143000 h 1232091"/>
                <a:gd name="connsiteX3" fmla="*/ 1143000 w 1237545"/>
                <a:gd name="connsiteY3" fmla="*/ 1158875 h 1232091"/>
                <a:gd name="connsiteX4" fmla="*/ 1143000 w 1237545"/>
                <a:gd name="connsiteY4" fmla="*/ 238125 h 1232091"/>
                <a:gd name="connsiteX5" fmla="*/ 698500 w 1237545"/>
                <a:gd name="connsiteY5" fmla="*/ 47625 h 1232091"/>
                <a:gd name="connsiteX6" fmla="*/ 31750 w 1237545"/>
                <a:gd name="connsiteY6" fmla="*/ 47625 h 12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7545" h="1232091">
                  <a:moveTo>
                    <a:pt x="0" y="0"/>
                  </a:moveTo>
                  <a:cubicBezTo>
                    <a:pt x="29104" y="349250"/>
                    <a:pt x="58208" y="698500"/>
                    <a:pt x="79375" y="889000"/>
                  </a:cubicBezTo>
                  <a:cubicBezTo>
                    <a:pt x="100542" y="1079500"/>
                    <a:pt x="-50271" y="1098021"/>
                    <a:pt x="127000" y="1143000"/>
                  </a:cubicBezTo>
                  <a:cubicBezTo>
                    <a:pt x="304271" y="1187979"/>
                    <a:pt x="973667" y="1309688"/>
                    <a:pt x="1143000" y="1158875"/>
                  </a:cubicBezTo>
                  <a:cubicBezTo>
                    <a:pt x="1312333" y="1008062"/>
                    <a:pt x="1217083" y="423333"/>
                    <a:pt x="1143000" y="238125"/>
                  </a:cubicBezTo>
                  <a:cubicBezTo>
                    <a:pt x="1068917" y="52917"/>
                    <a:pt x="883708" y="79375"/>
                    <a:pt x="698500" y="47625"/>
                  </a:cubicBezTo>
                  <a:cubicBezTo>
                    <a:pt x="513292" y="15875"/>
                    <a:pt x="31750" y="47625"/>
                    <a:pt x="31750" y="47625"/>
                  </a:cubicBezTo>
                </a:path>
              </a:pathLst>
            </a:custGeom>
            <a:solidFill>
              <a:schemeClr val="bg1"/>
            </a:solid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grpSp>
      <p:sp>
        <p:nvSpPr>
          <p:cNvPr id="2" name="Title 1"/>
          <p:cNvSpPr>
            <a:spLocks noGrp="1"/>
          </p:cNvSpPr>
          <p:nvPr>
            <p:ph type="title"/>
          </p:nvPr>
        </p:nvSpPr>
        <p:spPr>
          <a:xfrm>
            <a:off x="146679" y="164041"/>
            <a:ext cx="10972800" cy="1143000"/>
          </a:xfrm>
        </p:spPr>
        <p:txBody>
          <a:bodyPr>
            <a:normAutofit fontScale="90000"/>
          </a:bodyPr>
          <a:lstStyle/>
          <a:p>
            <a:r>
              <a:rPr lang="en-US" b="1" dirty="0"/>
              <a:t>What if Glyphosate could Insert itself into Proteins during Synthesis???</a:t>
            </a:r>
          </a:p>
        </p:txBody>
      </p:sp>
      <p:sp>
        <p:nvSpPr>
          <p:cNvPr id="5" name="Rectangle 4"/>
          <p:cNvSpPr/>
          <p:nvPr/>
        </p:nvSpPr>
        <p:spPr>
          <a:xfrm>
            <a:off x="5870198" y="4337050"/>
            <a:ext cx="474133"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ectangle 5"/>
          <p:cNvSpPr/>
          <p:nvPr/>
        </p:nvSpPr>
        <p:spPr>
          <a:xfrm>
            <a:off x="6389487" y="4311648"/>
            <a:ext cx="474133"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p:cNvSpPr/>
          <p:nvPr/>
        </p:nvSpPr>
        <p:spPr>
          <a:xfrm>
            <a:off x="6886199" y="4284130"/>
            <a:ext cx="474133"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p:nvSpPr>
        <p:spPr>
          <a:xfrm>
            <a:off x="7360332" y="4303182"/>
            <a:ext cx="474133"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p:cNvSpPr/>
          <p:nvPr/>
        </p:nvSpPr>
        <p:spPr>
          <a:xfrm>
            <a:off x="7834466" y="4320114"/>
            <a:ext cx="474133"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Box 9"/>
          <p:cNvSpPr txBox="1"/>
          <p:nvPr/>
        </p:nvSpPr>
        <p:spPr>
          <a:xfrm>
            <a:off x="6680694" y="3776130"/>
            <a:ext cx="833883" cy="461665"/>
          </a:xfrm>
          <a:prstGeom prst="rect">
            <a:avLst/>
          </a:prstGeom>
          <a:solidFill>
            <a:srgbClr val="FFFFFF"/>
          </a:solidFill>
        </p:spPr>
        <p:txBody>
          <a:bodyPr wrap="none" rtlCol="0">
            <a:spAutoFit/>
          </a:bodyPr>
          <a:lstStyle/>
          <a:p>
            <a:r>
              <a:rPr lang="en-US" sz="2400" dirty="0"/>
              <a:t>GGC</a:t>
            </a:r>
          </a:p>
        </p:txBody>
      </p:sp>
      <p:sp>
        <p:nvSpPr>
          <p:cNvPr id="12" name="TextBox 11"/>
          <p:cNvSpPr txBox="1"/>
          <p:nvPr/>
        </p:nvSpPr>
        <p:spPr>
          <a:xfrm>
            <a:off x="4558385" y="4185732"/>
            <a:ext cx="1032655" cy="461665"/>
          </a:xfrm>
          <a:prstGeom prst="rect">
            <a:avLst/>
          </a:prstGeom>
          <a:solidFill>
            <a:srgbClr val="FFFFFF"/>
          </a:solidFill>
        </p:spPr>
        <p:txBody>
          <a:bodyPr wrap="none" rtlCol="0">
            <a:spAutoFit/>
          </a:bodyPr>
          <a:lstStyle/>
          <a:p>
            <a:r>
              <a:rPr lang="en-US" sz="2400" dirty="0"/>
              <a:t>mRNA</a:t>
            </a:r>
          </a:p>
        </p:txBody>
      </p:sp>
      <p:cxnSp>
        <p:nvCxnSpPr>
          <p:cNvPr id="15" name="Straight Arrow Connector 14"/>
          <p:cNvCxnSpPr>
            <a:stCxn id="10" idx="2"/>
          </p:cNvCxnSpPr>
          <p:nvPr/>
        </p:nvCxnSpPr>
        <p:spPr>
          <a:xfrm>
            <a:off x="7097636" y="4237795"/>
            <a:ext cx="25644" cy="198735"/>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430484" y="1786654"/>
            <a:ext cx="2120324" cy="584775"/>
          </a:xfrm>
          <a:prstGeom prst="rect">
            <a:avLst/>
          </a:prstGeom>
          <a:solidFill>
            <a:srgbClr val="FFFFFF"/>
          </a:solidFill>
        </p:spPr>
        <p:txBody>
          <a:bodyPr wrap="none" rtlCol="0">
            <a:spAutoFit/>
          </a:bodyPr>
          <a:lstStyle/>
          <a:p>
            <a:r>
              <a:rPr lang="en-US" sz="3200" dirty="0"/>
              <a:t>glyphosate</a:t>
            </a:r>
          </a:p>
        </p:txBody>
      </p:sp>
      <p:sp>
        <p:nvSpPr>
          <p:cNvPr id="43" name="TextBox 42"/>
          <p:cNvSpPr txBox="1"/>
          <p:nvPr/>
        </p:nvSpPr>
        <p:spPr>
          <a:xfrm>
            <a:off x="5198508" y="4772565"/>
            <a:ext cx="1184940" cy="461665"/>
          </a:xfrm>
          <a:prstGeom prst="rect">
            <a:avLst/>
          </a:prstGeom>
          <a:noFill/>
          <a:ln>
            <a:solidFill>
              <a:schemeClr val="tx1"/>
            </a:solidFill>
          </a:ln>
        </p:spPr>
        <p:txBody>
          <a:bodyPr wrap="none" rtlCol="0">
            <a:spAutoFit/>
          </a:bodyPr>
          <a:lstStyle/>
          <a:p>
            <a:r>
              <a:rPr lang="en-US" sz="2400" dirty="0"/>
              <a:t>Alanine</a:t>
            </a:r>
          </a:p>
        </p:txBody>
      </p:sp>
      <p:sp>
        <p:nvSpPr>
          <p:cNvPr id="44" name="TextBox 43"/>
          <p:cNvSpPr txBox="1"/>
          <p:nvPr/>
        </p:nvSpPr>
        <p:spPr>
          <a:xfrm>
            <a:off x="6555371" y="4784749"/>
            <a:ext cx="1113575" cy="461665"/>
          </a:xfrm>
          <a:prstGeom prst="rect">
            <a:avLst/>
          </a:prstGeom>
          <a:noFill/>
          <a:ln>
            <a:solidFill>
              <a:schemeClr val="tx1"/>
            </a:solidFill>
          </a:ln>
        </p:spPr>
        <p:txBody>
          <a:bodyPr wrap="none" rtlCol="0">
            <a:spAutoFit/>
          </a:bodyPr>
          <a:lstStyle/>
          <a:p>
            <a:r>
              <a:rPr lang="en-US" sz="2400" dirty="0" err="1"/>
              <a:t>Proline</a:t>
            </a:r>
            <a:endParaRPr lang="en-US" sz="2400" dirty="0"/>
          </a:p>
        </p:txBody>
      </p:sp>
      <p:sp>
        <p:nvSpPr>
          <p:cNvPr id="45" name="TextBox 44"/>
          <p:cNvSpPr txBox="1"/>
          <p:nvPr/>
        </p:nvSpPr>
        <p:spPr>
          <a:xfrm>
            <a:off x="3414663" y="4765698"/>
            <a:ext cx="1704954" cy="461665"/>
          </a:xfrm>
          <a:prstGeom prst="rect">
            <a:avLst/>
          </a:prstGeom>
          <a:noFill/>
          <a:ln>
            <a:solidFill>
              <a:schemeClr val="tx1"/>
            </a:solidFill>
          </a:ln>
        </p:spPr>
        <p:txBody>
          <a:bodyPr wrap="none" rtlCol="0">
            <a:spAutoFit/>
          </a:bodyPr>
          <a:lstStyle/>
          <a:p>
            <a:r>
              <a:rPr lang="en-US" sz="2400" dirty="0"/>
              <a:t>Glyphosate</a:t>
            </a:r>
          </a:p>
        </p:txBody>
      </p:sp>
      <p:sp>
        <p:nvSpPr>
          <p:cNvPr id="46" name="Freeform 45"/>
          <p:cNvSpPr/>
          <p:nvPr/>
        </p:nvSpPr>
        <p:spPr>
          <a:xfrm>
            <a:off x="3679241" y="3376080"/>
            <a:ext cx="850400" cy="1289051"/>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47" name="Content Placeholder 46"/>
          <p:cNvSpPr>
            <a:spLocks noGrp="1"/>
          </p:cNvSpPr>
          <p:nvPr>
            <p:ph idx="1"/>
          </p:nvPr>
        </p:nvSpPr>
        <p:spPr>
          <a:xfrm>
            <a:off x="311832" y="5593003"/>
            <a:ext cx="10972800" cy="1264999"/>
          </a:xfrm>
        </p:spPr>
        <p:txBody>
          <a:bodyPr>
            <a:normAutofit/>
          </a:bodyPr>
          <a:lstStyle/>
          <a:p>
            <a:pPr marL="0" indent="0">
              <a:buNone/>
            </a:pPr>
            <a:r>
              <a:rPr lang="en-US" dirty="0"/>
              <a:t>-- Any proteins with conserved glycine residues are likely to be affected in a major way</a:t>
            </a:r>
          </a:p>
        </p:txBody>
      </p:sp>
      <p:sp>
        <p:nvSpPr>
          <p:cNvPr id="48" name="TextBox 47"/>
          <p:cNvSpPr txBox="1"/>
          <p:nvPr/>
        </p:nvSpPr>
        <p:spPr>
          <a:xfrm>
            <a:off x="7834466" y="4598256"/>
            <a:ext cx="813043" cy="666786"/>
          </a:xfrm>
          <a:prstGeom prst="rect">
            <a:avLst/>
          </a:prstGeom>
          <a:noFill/>
        </p:spPr>
        <p:txBody>
          <a:bodyPr wrap="none" rtlCol="0">
            <a:spAutoFit/>
          </a:bodyPr>
          <a:lstStyle/>
          <a:p>
            <a:r>
              <a:rPr lang="en-US" sz="3733" b="1" dirty="0"/>
              <a:t>. . .</a:t>
            </a:r>
          </a:p>
        </p:txBody>
      </p:sp>
      <p:sp>
        <p:nvSpPr>
          <p:cNvPr id="49" name="TextBox 48"/>
          <p:cNvSpPr txBox="1"/>
          <p:nvPr/>
        </p:nvSpPr>
        <p:spPr>
          <a:xfrm>
            <a:off x="8308600" y="4123204"/>
            <a:ext cx="813043" cy="666786"/>
          </a:xfrm>
          <a:prstGeom prst="rect">
            <a:avLst/>
          </a:prstGeom>
          <a:noFill/>
        </p:spPr>
        <p:txBody>
          <a:bodyPr wrap="none" rtlCol="0">
            <a:spAutoFit/>
          </a:bodyPr>
          <a:lstStyle/>
          <a:p>
            <a:r>
              <a:rPr lang="en-US" sz="3733" b="1" dirty="0"/>
              <a:t>. . .</a:t>
            </a:r>
          </a:p>
        </p:txBody>
      </p:sp>
      <p:grpSp>
        <p:nvGrpSpPr>
          <p:cNvPr id="51" name="Group 50"/>
          <p:cNvGrpSpPr/>
          <p:nvPr/>
        </p:nvGrpSpPr>
        <p:grpSpPr>
          <a:xfrm>
            <a:off x="5798250" y="3146259"/>
            <a:ext cx="1325033" cy="822539"/>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5" name="TextBox 34"/>
          <p:cNvSpPr txBox="1"/>
          <p:nvPr/>
        </p:nvSpPr>
        <p:spPr>
          <a:xfrm>
            <a:off x="7834486" y="2834251"/>
            <a:ext cx="3895569" cy="584775"/>
          </a:xfrm>
          <a:prstGeom prst="rect">
            <a:avLst/>
          </a:prstGeom>
          <a:solidFill>
            <a:srgbClr val="FFF9A2"/>
          </a:solidFill>
          <a:ln>
            <a:solidFill>
              <a:schemeClr val="tx1"/>
            </a:solidFill>
          </a:ln>
        </p:spPr>
        <p:txBody>
          <a:bodyPr wrap="square" rtlCol="0">
            <a:spAutoFit/>
          </a:bodyPr>
          <a:lstStyle/>
          <a:p>
            <a:pPr algn="ctr"/>
            <a:r>
              <a:rPr lang="en-US" sz="3200" dirty="0"/>
              <a:t>Code for Glycine</a:t>
            </a:r>
          </a:p>
        </p:txBody>
      </p:sp>
      <p:sp>
        <p:nvSpPr>
          <p:cNvPr id="4" name="Freeform 3"/>
          <p:cNvSpPr/>
          <p:nvPr/>
        </p:nvSpPr>
        <p:spPr>
          <a:xfrm>
            <a:off x="7423111" y="3584329"/>
            <a:ext cx="3620195" cy="555808"/>
          </a:xfrm>
          <a:custGeom>
            <a:avLst/>
            <a:gdLst>
              <a:gd name="connsiteX0" fmla="*/ 2414360 w 2715146"/>
              <a:gd name="connsiteY0" fmla="*/ 0 h 555808"/>
              <a:gd name="connsiteX1" fmla="*/ 2586815 w 2715146"/>
              <a:gd name="connsiteY1" fmla="*/ 501757 h 555808"/>
              <a:gd name="connsiteX2" fmla="*/ 752528 w 2715146"/>
              <a:gd name="connsiteY2" fmla="*/ 533117 h 555808"/>
              <a:gd name="connsiteX3" fmla="*/ 0 w 2715146"/>
              <a:gd name="connsiteY3" fmla="*/ 423358 h 555808"/>
            </a:gdLst>
            <a:ahLst/>
            <a:cxnLst>
              <a:cxn ang="0">
                <a:pos x="connsiteX0" y="connsiteY0"/>
              </a:cxn>
              <a:cxn ang="0">
                <a:pos x="connsiteX1" y="connsiteY1"/>
              </a:cxn>
              <a:cxn ang="0">
                <a:pos x="connsiteX2" y="connsiteY2"/>
              </a:cxn>
              <a:cxn ang="0">
                <a:pos x="connsiteX3" y="connsiteY3"/>
              </a:cxn>
            </a:cxnLst>
            <a:rect l="l" t="t" r="r" b="b"/>
            <a:pathLst>
              <a:path w="2715146" h="555808">
                <a:moveTo>
                  <a:pt x="2414360" y="0"/>
                </a:moveTo>
                <a:cubicBezTo>
                  <a:pt x="2639073" y="206452"/>
                  <a:pt x="2863787" y="412904"/>
                  <a:pt x="2586815" y="501757"/>
                </a:cubicBezTo>
                <a:cubicBezTo>
                  <a:pt x="2309843" y="590610"/>
                  <a:pt x="1183664" y="546183"/>
                  <a:pt x="752528" y="533117"/>
                </a:cubicBezTo>
                <a:cubicBezTo>
                  <a:pt x="321392" y="520051"/>
                  <a:pt x="0" y="423358"/>
                  <a:pt x="0" y="423358"/>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3" name="Freeform 2"/>
          <p:cNvSpPr/>
          <p:nvPr/>
        </p:nvSpPr>
        <p:spPr>
          <a:xfrm>
            <a:off x="5730341" y="1799382"/>
            <a:ext cx="1650060" cy="1232091"/>
          </a:xfrm>
          <a:custGeom>
            <a:avLst/>
            <a:gdLst>
              <a:gd name="connsiteX0" fmla="*/ 0 w 1237545"/>
              <a:gd name="connsiteY0" fmla="*/ 0 h 1232091"/>
              <a:gd name="connsiteX1" fmla="*/ 79375 w 1237545"/>
              <a:gd name="connsiteY1" fmla="*/ 889000 h 1232091"/>
              <a:gd name="connsiteX2" fmla="*/ 127000 w 1237545"/>
              <a:gd name="connsiteY2" fmla="*/ 1143000 h 1232091"/>
              <a:gd name="connsiteX3" fmla="*/ 1143000 w 1237545"/>
              <a:gd name="connsiteY3" fmla="*/ 1158875 h 1232091"/>
              <a:gd name="connsiteX4" fmla="*/ 1143000 w 1237545"/>
              <a:gd name="connsiteY4" fmla="*/ 238125 h 1232091"/>
              <a:gd name="connsiteX5" fmla="*/ 698500 w 1237545"/>
              <a:gd name="connsiteY5" fmla="*/ 47625 h 1232091"/>
              <a:gd name="connsiteX6" fmla="*/ 31750 w 1237545"/>
              <a:gd name="connsiteY6" fmla="*/ 47625 h 12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7545" h="1232091">
                <a:moveTo>
                  <a:pt x="0" y="0"/>
                </a:moveTo>
                <a:cubicBezTo>
                  <a:pt x="29104" y="349250"/>
                  <a:pt x="58208" y="698500"/>
                  <a:pt x="79375" y="889000"/>
                </a:cubicBezTo>
                <a:cubicBezTo>
                  <a:pt x="100542" y="1079500"/>
                  <a:pt x="-50271" y="1098021"/>
                  <a:pt x="127000" y="1143000"/>
                </a:cubicBezTo>
                <a:cubicBezTo>
                  <a:pt x="304271" y="1187979"/>
                  <a:pt x="973667" y="1309688"/>
                  <a:pt x="1143000" y="1158875"/>
                </a:cubicBezTo>
                <a:cubicBezTo>
                  <a:pt x="1312333" y="1008062"/>
                  <a:pt x="1217083" y="423333"/>
                  <a:pt x="1143000" y="238125"/>
                </a:cubicBezTo>
                <a:cubicBezTo>
                  <a:pt x="1068917" y="52917"/>
                  <a:pt x="883708" y="79375"/>
                  <a:pt x="698500" y="47625"/>
                </a:cubicBezTo>
                <a:cubicBezTo>
                  <a:pt x="513292" y="15875"/>
                  <a:pt x="31750" y="47625"/>
                  <a:pt x="31750" y="47625"/>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14" name="TextBox 13"/>
          <p:cNvSpPr txBox="1"/>
          <p:nvPr/>
        </p:nvSpPr>
        <p:spPr>
          <a:xfrm>
            <a:off x="8680798" y="1875719"/>
            <a:ext cx="2438681" cy="666786"/>
          </a:xfrm>
          <a:prstGeom prst="rect">
            <a:avLst/>
          </a:prstGeom>
          <a:noFill/>
        </p:spPr>
        <p:txBody>
          <a:bodyPr wrap="none" rtlCol="0">
            <a:spAutoFit/>
          </a:bodyPr>
          <a:lstStyle/>
          <a:p>
            <a:r>
              <a:rPr lang="en-US" sz="3733" dirty="0"/>
              <a:t>Extra Stuff!</a:t>
            </a:r>
          </a:p>
        </p:txBody>
      </p:sp>
      <p:cxnSp>
        <p:nvCxnSpPr>
          <p:cNvPr id="17" name="Straight Arrow Connector 16"/>
          <p:cNvCxnSpPr/>
          <p:nvPr/>
        </p:nvCxnSpPr>
        <p:spPr>
          <a:xfrm flipH="1" flipV="1">
            <a:off x="7430906" y="2193033"/>
            <a:ext cx="1227313" cy="315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09615" y="3816409"/>
            <a:ext cx="1519134" cy="584775"/>
          </a:xfrm>
          <a:prstGeom prst="rect">
            <a:avLst/>
          </a:prstGeom>
          <a:noFill/>
        </p:spPr>
        <p:txBody>
          <a:bodyPr wrap="none" rtlCol="0">
            <a:spAutoFit/>
          </a:bodyPr>
          <a:lstStyle/>
          <a:p>
            <a:r>
              <a:rPr lang="en-US" sz="3200" dirty="0"/>
              <a:t>Glycine</a:t>
            </a:r>
          </a:p>
        </p:txBody>
      </p:sp>
      <p:sp>
        <p:nvSpPr>
          <p:cNvPr id="52" name="TextBox 51"/>
          <p:cNvSpPr txBox="1"/>
          <p:nvPr/>
        </p:nvSpPr>
        <p:spPr>
          <a:xfrm>
            <a:off x="622320" y="3810058"/>
            <a:ext cx="2211696" cy="584775"/>
          </a:xfrm>
          <a:prstGeom prst="rect">
            <a:avLst/>
          </a:prstGeom>
          <a:solidFill>
            <a:srgbClr val="FFFFFF"/>
          </a:solidFill>
        </p:spPr>
        <p:txBody>
          <a:bodyPr wrap="none" rtlCol="0">
            <a:spAutoFit/>
          </a:bodyPr>
          <a:lstStyle/>
          <a:p>
            <a:r>
              <a:rPr lang="en-US" sz="3200" dirty="0"/>
              <a:t>Glyphosate</a:t>
            </a:r>
          </a:p>
        </p:txBody>
      </p:sp>
      <p:pic>
        <p:nvPicPr>
          <p:cNvPr id="54" name="Picture 53"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35" y="1962199"/>
            <a:ext cx="2735511" cy="1739900"/>
          </a:xfrm>
          <a:prstGeom prst="rect">
            <a:avLst/>
          </a:prstGeom>
        </p:spPr>
      </p:pic>
      <p:pic>
        <p:nvPicPr>
          <p:cNvPr id="56" name="Picture 55"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6581" y="1968165"/>
            <a:ext cx="2735511" cy="1739900"/>
          </a:xfrm>
          <a:prstGeom prst="rect">
            <a:avLst/>
          </a:prstGeom>
        </p:spPr>
      </p:pic>
    </p:spTree>
    <p:extLst>
      <p:ext uri="{BB962C8B-B14F-4D97-AF65-F5344CB8AC3E}">
        <p14:creationId xmlns:p14="http://schemas.microsoft.com/office/powerpoint/2010/main" val="287278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up)">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5" grpId="0" animBg="1"/>
      <p:bldP spid="46" grpId="0" animBg="1"/>
      <p:bldP spid="35" grpId="0" animBg="1"/>
      <p:bldP spid="4" grpId="0" animBg="1"/>
      <p:bldP spid="3" grpId="0" animBg="1"/>
      <p:bldP spid="14" grpId="0"/>
      <p:bldP spid="5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3705" y="3382893"/>
            <a:ext cx="3898388" cy="2300707"/>
          </a:xfrm>
          <a:prstGeom prst="rect">
            <a:avLst/>
          </a:prstGeom>
        </p:spPr>
      </p:pic>
      <p:sp>
        <p:nvSpPr>
          <p:cNvPr id="2" name="Title 1"/>
          <p:cNvSpPr>
            <a:spLocks noGrp="1"/>
          </p:cNvSpPr>
          <p:nvPr>
            <p:ph type="title"/>
          </p:nvPr>
        </p:nvSpPr>
        <p:spPr>
          <a:xfrm>
            <a:off x="495809" y="-26155"/>
            <a:ext cx="10972800" cy="1143000"/>
          </a:xfrm>
        </p:spPr>
        <p:txBody>
          <a:bodyPr>
            <a:normAutofit/>
          </a:bodyPr>
          <a:lstStyle/>
          <a:p>
            <a:r>
              <a:rPr lang="en-US" b="1" dirty="0"/>
              <a:t>Extra Piece Sticks Out at Active Site</a:t>
            </a:r>
          </a:p>
        </p:txBody>
      </p:sp>
      <p:sp>
        <p:nvSpPr>
          <p:cNvPr id="5" name="TextBox 4"/>
          <p:cNvSpPr txBox="1"/>
          <p:nvPr/>
        </p:nvSpPr>
        <p:spPr>
          <a:xfrm>
            <a:off x="5198508" y="4584581"/>
            <a:ext cx="1184940" cy="461665"/>
          </a:xfrm>
          <a:prstGeom prst="rect">
            <a:avLst/>
          </a:prstGeom>
          <a:noFill/>
          <a:ln w="38100" cmpd="sng">
            <a:solidFill>
              <a:schemeClr val="tx1"/>
            </a:solidFill>
          </a:ln>
        </p:spPr>
        <p:txBody>
          <a:bodyPr wrap="none" rtlCol="0">
            <a:spAutoFit/>
          </a:bodyPr>
          <a:lstStyle/>
          <a:p>
            <a:r>
              <a:rPr lang="en-US" sz="2400" dirty="0"/>
              <a:t>Alanine</a:t>
            </a:r>
          </a:p>
        </p:txBody>
      </p:sp>
      <p:sp>
        <p:nvSpPr>
          <p:cNvPr id="6" name="TextBox 5"/>
          <p:cNvSpPr txBox="1"/>
          <p:nvPr/>
        </p:nvSpPr>
        <p:spPr>
          <a:xfrm>
            <a:off x="6555371" y="4564616"/>
            <a:ext cx="1113575" cy="461665"/>
          </a:xfrm>
          <a:prstGeom prst="rect">
            <a:avLst/>
          </a:prstGeom>
          <a:noFill/>
          <a:ln w="38100" cmpd="sng">
            <a:solidFill>
              <a:schemeClr val="tx1"/>
            </a:solidFill>
          </a:ln>
        </p:spPr>
        <p:txBody>
          <a:bodyPr wrap="none" rtlCol="0">
            <a:spAutoFit/>
          </a:bodyPr>
          <a:lstStyle/>
          <a:p>
            <a:r>
              <a:rPr lang="en-US" sz="2400" dirty="0" err="1"/>
              <a:t>Proline</a:t>
            </a:r>
            <a:endParaRPr lang="en-US" sz="2400" dirty="0"/>
          </a:p>
        </p:txBody>
      </p:sp>
      <p:sp>
        <p:nvSpPr>
          <p:cNvPr id="7" name="TextBox 6"/>
          <p:cNvSpPr txBox="1"/>
          <p:nvPr/>
        </p:nvSpPr>
        <p:spPr>
          <a:xfrm>
            <a:off x="3414663" y="4545565"/>
            <a:ext cx="1704954" cy="461665"/>
          </a:xfrm>
          <a:prstGeom prst="rect">
            <a:avLst/>
          </a:prstGeom>
          <a:solidFill>
            <a:schemeClr val="bg1"/>
          </a:solidFill>
          <a:ln w="38100" cmpd="sng">
            <a:solidFill>
              <a:schemeClr val="tx1"/>
            </a:solidFill>
          </a:ln>
        </p:spPr>
        <p:txBody>
          <a:bodyPr wrap="none" rtlCol="0">
            <a:spAutoFit/>
          </a:bodyPr>
          <a:lstStyle/>
          <a:p>
            <a:r>
              <a:rPr lang="en-US" sz="2400" dirty="0">
                <a:solidFill>
                  <a:srgbClr val="FF0000"/>
                </a:solidFill>
              </a:rPr>
              <a:t>Glyphosate</a:t>
            </a:r>
          </a:p>
        </p:txBody>
      </p:sp>
      <p:grpSp>
        <p:nvGrpSpPr>
          <p:cNvPr id="15" name="Group 14"/>
          <p:cNvGrpSpPr/>
          <p:nvPr/>
        </p:nvGrpSpPr>
        <p:grpSpPr>
          <a:xfrm>
            <a:off x="7686299" y="3842109"/>
            <a:ext cx="1007424" cy="924944"/>
            <a:chOff x="5764724" y="3842108"/>
            <a:chExt cx="755568" cy="924944"/>
          </a:xfrm>
        </p:grpSpPr>
        <p:cxnSp>
          <p:nvCxnSpPr>
            <p:cNvPr id="10" name="Straight Connector 9"/>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flipH="1">
            <a:off x="7580408" y="1959495"/>
            <a:ext cx="1007424" cy="924944"/>
            <a:chOff x="5764724" y="3842108"/>
            <a:chExt cx="755568" cy="924944"/>
          </a:xfrm>
        </p:grpSpPr>
        <p:cxnSp>
          <p:nvCxnSpPr>
            <p:cNvPr id="17" name="Straight Connector 1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2369467" y="1959495"/>
            <a:ext cx="1007424" cy="924944"/>
            <a:chOff x="5764724" y="3842108"/>
            <a:chExt cx="755568" cy="924944"/>
          </a:xfrm>
        </p:grpSpPr>
        <p:cxnSp>
          <p:nvCxnSpPr>
            <p:cNvPr id="27" name="Straight Connector 2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flipH="1">
            <a:off x="2366188" y="3817499"/>
            <a:ext cx="1007424" cy="924944"/>
            <a:chOff x="5764724" y="3842108"/>
            <a:chExt cx="755568" cy="924944"/>
          </a:xfrm>
        </p:grpSpPr>
        <p:cxnSp>
          <p:nvCxnSpPr>
            <p:cNvPr id="32" name="Straight Connector 31"/>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8190011" y="2884439"/>
            <a:ext cx="503712"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7" name="Rectangle 36"/>
          <p:cNvSpPr/>
          <p:nvPr/>
        </p:nvSpPr>
        <p:spPr>
          <a:xfrm>
            <a:off x="2286427" y="2884439"/>
            <a:ext cx="503712"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1" name="Freeform 40"/>
          <p:cNvSpPr/>
          <p:nvPr/>
        </p:nvSpPr>
        <p:spPr>
          <a:xfrm>
            <a:off x="1828800" y="3614188"/>
            <a:ext cx="3413981" cy="2735813"/>
          </a:xfrm>
          <a:custGeom>
            <a:avLst/>
            <a:gdLst>
              <a:gd name="connsiteX0" fmla="*/ 1614694 w 2453328"/>
              <a:gd name="connsiteY0" fmla="*/ 0 h 2421204"/>
              <a:gd name="connsiteX1" fmla="*/ 2843 w 2453328"/>
              <a:gd name="connsiteY1" fmla="*/ 1253569 h 2421204"/>
              <a:gd name="connsiteX2" fmla="*/ 1240224 w 2453328"/>
              <a:gd name="connsiteY2" fmla="*/ 2393178 h 2421204"/>
              <a:gd name="connsiteX3" fmla="*/ 1907758 w 2453328"/>
              <a:gd name="connsiteY3" fmla="*/ 1969895 h 2421204"/>
              <a:gd name="connsiteX4" fmla="*/ 2445042 w 2453328"/>
              <a:gd name="connsiteY4" fmla="*/ 846567 h 2421204"/>
              <a:gd name="connsiteX5" fmla="*/ 2184540 w 2453328"/>
              <a:gd name="connsiteY5" fmla="*/ 227922 h 2421204"/>
              <a:gd name="connsiteX6" fmla="*/ 1533287 w 2453328"/>
              <a:gd name="connsiteY6" fmla="*/ 0 h 242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28" h="2421204">
                <a:moveTo>
                  <a:pt x="1614694" y="0"/>
                </a:moveTo>
                <a:cubicBezTo>
                  <a:pt x="839974" y="427353"/>
                  <a:pt x="65255" y="854706"/>
                  <a:pt x="2843" y="1253569"/>
                </a:cubicBezTo>
                <a:cubicBezTo>
                  <a:pt x="-59569" y="1652432"/>
                  <a:pt x="922738" y="2273790"/>
                  <a:pt x="1240224" y="2393178"/>
                </a:cubicBezTo>
                <a:cubicBezTo>
                  <a:pt x="1557710" y="2512566"/>
                  <a:pt x="1706955" y="2227663"/>
                  <a:pt x="1907758" y="1969895"/>
                </a:cubicBezTo>
                <a:cubicBezTo>
                  <a:pt x="2108561" y="1712127"/>
                  <a:pt x="2398912" y="1136896"/>
                  <a:pt x="2445042" y="846567"/>
                </a:cubicBezTo>
                <a:cubicBezTo>
                  <a:pt x="2491172" y="556238"/>
                  <a:pt x="2336499" y="369017"/>
                  <a:pt x="2184540" y="227922"/>
                </a:cubicBezTo>
                <a:cubicBezTo>
                  <a:pt x="2032581" y="86827"/>
                  <a:pt x="1533287" y="0"/>
                  <a:pt x="1533287" y="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42" name="TextBox 41"/>
          <p:cNvSpPr txBox="1"/>
          <p:nvPr/>
        </p:nvSpPr>
        <p:spPr>
          <a:xfrm>
            <a:off x="2366188" y="5260166"/>
            <a:ext cx="1271182" cy="523220"/>
          </a:xfrm>
          <a:prstGeom prst="rect">
            <a:avLst/>
          </a:prstGeom>
          <a:noFill/>
        </p:spPr>
        <p:txBody>
          <a:bodyPr wrap="none" rtlCol="0">
            <a:spAutoFit/>
          </a:bodyPr>
          <a:lstStyle/>
          <a:p>
            <a:r>
              <a:rPr lang="en-US" sz="2800" dirty="0">
                <a:solidFill>
                  <a:srgbClr val="FF0000"/>
                </a:solidFill>
              </a:rPr>
              <a:t>glycine</a:t>
            </a:r>
          </a:p>
        </p:txBody>
      </p:sp>
      <p:sp>
        <p:nvSpPr>
          <p:cNvPr id="43" name="Freeform 42"/>
          <p:cNvSpPr/>
          <p:nvPr/>
        </p:nvSpPr>
        <p:spPr>
          <a:xfrm>
            <a:off x="4768474" y="2524475"/>
            <a:ext cx="2341299" cy="2087159"/>
          </a:xfrm>
          <a:custGeom>
            <a:avLst/>
            <a:gdLst>
              <a:gd name="connsiteX0" fmla="*/ 582953 w 1755974"/>
              <a:gd name="connsiteY0" fmla="*/ 154 h 2087158"/>
              <a:gd name="connsiteX1" fmla="*/ 13106 w 1755974"/>
              <a:gd name="connsiteY1" fmla="*/ 944401 h 2087158"/>
              <a:gd name="connsiteX2" fmla="*/ 306170 w 1755974"/>
              <a:gd name="connsiteY2" fmla="*/ 1986329 h 2087158"/>
              <a:gd name="connsiteX3" fmla="*/ 1624957 w 1755974"/>
              <a:gd name="connsiteY3" fmla="*/ 1921208 h 2087158"/>
              <a:gd name="connsiteX4" fmla="*/ 1592395 w 1755974"/>
              <a:gd name="connsiteY4" fmla="*/ 879281 h 2087158"/>
              <a:gd name="connsiteX5" fmla="*/ 582953 w 1755974"/>
              <a:gd name="connsiteY5" fmla="*/ 154 h 20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74" h="2087158">
                <a:moveTo>
                  <a:pt x="582953" y="154"/>
                </a:moveTo>
                <a:cubicBezTo>
                  <a:pt x="319738" y="11007"/>
                  <a:pt x="59236" y="613372"/>
                  <a:pt x="13106" y="944401"/>
                </a:cubicBezTo>
                <a:cubicBezTo>
                  <a:pt x="-33024" y="1275430"/>
                  <a:pt x="37528" y="1823528"/>
                  <a:pt x="306170" y="1986329"/>
                </a:cubicBezTo>
                <a:cubicBezTo>
                  <a:pt x="574812" y="2149130"/>
                  <a:pt x="1410586" y="2105716"/>
                  <a:pt x="1624957" y="1921208"/>
                </a:cubicBezTo>
                <a:cubicBezTo>
                  <a:pt x="1839328" y="1736700"/>
                  <a:pt x="1763349" y="1204883"/>
                  <a:pt x="1592395" y="879281"/>
                </a:cubicBezTo>
                <a:cubicBezTo>
                  <a:pt x="1421441" y="553679"/>
                  <a:pt x="846168" y="-10699"/>
                  <a:pt x="582953" y="15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0" name="TextBox 49"/>
          <p:cNvSpPr txBox="1"/>
          <p:nvPr/>
        </p:nvSpPr>
        <p:spPr>
          <a:xfrm>
            <a:off x="4910917" y="1839254"/>
            <a:ext cx="2031710" cy="584775"/>
          </a:xfrm>
          <a:prstGeom prst="rect">
            <a:avLst/>
          </a:prstGeom>
          <a:noFill/>
        </p:spPr>
        <p:txBody>
          <a:bodyPr wrap="none" rtlCol="0">
            <a:spAutoFit/>
          </a:bodyPr>
          <a:lstStyle/>
          <a:p>
            <a:r>
              <a:rPr lang="en-US" sz="3200" dirty="0">
                <a:solidFill>
                  <a:srgbClr val="FF0000"/>
                </a:solidFill>
              </a:rPr>
              <a:t>Active Site</a:t>
            </a:r>
          </a:p>
        </p:txBody>
      </p:sp>
      <p:sp>
        <p:nvSpPr>
          <p:cNvPr id="51" name="TextBox 50"/>
          <p:cNvSpPr txBox="1"/>
          <p:nvPr/>
        </p:nvSpPr>
        <p:spPr>
          <a:xfrm>
            <a:off x="3064258" y="2568226"/>
            <a:ext cx="1767343" cy="523220"/>
          </a:xfrm>
          <a:prstGeom prst="rect">
            <a:avLst/>
          </a:prstGeom>
          <a:noFill/>
        </p:spPr>
        <p:txBody>
          <a:bodyPr wrap="none" rtlCol="0">
            <a:spAutoFit/>
          </a:bodyPr>
          <a:lstStyle/>
          <a:p>
            <a:r>
              <a:rPr lang="en-US" sz="2800" dirty="0">
                <a:solidFill>
                  <a:srgbClr val="FF0000"/>
                </a:solidFill>
              </a:rPr>
              <a:t>Extra Stuff</a:t>
            </a:r>
          </a:p>
        </p:txBody>
      </p:sp>
      <p:cxnSp>
        <p:nvCxnSpPr>
          <p:cNvPr id="53" name="Straight Arrow Connector 52"/>
          <p:cNvCxnSpPr>
            <a:cxnSpLocks/>
          </p:cNvCxnSpPr>
          <p:nvPr/>
        </p:nvCxnSpPr>
        <p:spPr>
          <a:xfrm>
            <a:off x="3942470" y="3082283"/>
            <a:ext cx="1551343" cy="1319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a:off x="7171456" y="1513063"/>
            <a:ext cx="570792" cy="446439"/>
            <a:chOff x="3682755" y="1417638"/>
            <a:chExt cx="428094" cy="446438"/>
          </a:xfrm>
        </p:grpSpPr>
        <p:sp>
          <p:nvSpPr>
            <p:cNvPr id="56" name="Oval 55"/>
            <p:cNvSpPr/>
            <p:nvPr/>
          </p:nvSpPr>
          <p:spPr>
            <a:xfrm>
              <a:off x="3682755" y="14176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8" name="Oval 57"/>
            <p:cNvSpPr/>
            <p:nvPr/>
          </p:nvSpPr>
          <p:spPr>
            <a:xfrm>
              <a:off x="3835155" y="15700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9" name="Oval 58"/>
            <p:cNvSpPr/>
            <p:nvPr/>
          </p:nvSpPr>
          <p:spPr>
            <a:xfrm>
              <a:off x="3987555" y="17224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68" name="Group 67"/>
          <p:cNvGrpSpPr/>
          <p:nvPr/>
        </p:nvGrpSpPr>
        <p:grpSpPr>
          <a:xfrm>
            <a:off x="3180688" y="1181149"/>
            <a:ext cx="1940205" cy="969868"/>
            <a:chOff x="2530209" y="1116846"/>
            <a:chExt cx="1455154" cy="969868"/>
          </a:xfrm>
        </p:grpSpPr>
        <p:cxnSp>
          <p:nvCxnSpPr>
            <p:cNvPr id="45" name="Straight Connector 44"/>
            <p:cNvCxnSpPr/>
            <p:nvPr/>
          </p:nvCxnSpPr>
          <p:spPr>
            <a:xfrm flipV="1">
              <a:off x="2532668" y="1417638"/>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85068" y="1752176"/>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530209" y="1752176"/>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422019" y="1417638"/>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flipV="1">
              <a:off x="3557269" y="1116846"/>
              <a:ext cx="428094" cy="446438"/>
              <a:chOff x="3682755" y="1417638"/>
              <a:chExt cx="428094" cy="446438"/>
            </a:xfrm>
          </p:grpSpPr>
          <p:sp>
            <p:nvSpPr>
              <p:cNvPr id="62" name="Oval 61"/>
              <p:cNvSpPr/>
              <p:nvPr/>
            </p:nvSpPr>
            <p:spPr>
              <a:xfrm>
                <a:off x="3682755" y="14176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3" name="Oval 62"/>
              <p:cNvSpPr/>
              <p:nvPr/>
            </p:nvSpPr>
            <p:spPr>
              <a:xfrm>
                <a:off x="3835155" y="15700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4" name="Oval 63"/>
              <p:cNvSpPr/>
              <p:nvPr/>
            </p:nvSpPr>
            <p:spPr>
              <a:xfrm>
                <a:off x="3987555" y="17224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sp>
        <p:nvSpPr>
          <p:cNvPr id="65" name="TextBox 64"/>
          <p:cNvSpPr txBox="1"/>
          <p:nvPr/>
        </p:nvSpPr>
        <p:spPr>
          <a:xfrm>
            <a:off x="7064291" y="5245165"/>
            <a:ext cx="2597762" cy="584775"/>
          </a:xfrm>
          <a:prstGeom prst="rect">
            <a:avLst/>
          </a:prstGeom>
          <a:noFill/>
        </p:spPr>
        <p:txBody>
          <a:bodyPr wrap="none" rtlCol="0">
            <a:spAutoFit/>
          </a:bodyPr>
          <a:lstStyle/>
          <a:p>
            <a:r>
              <a:rPr lang="en-US" sz="3200" dirty="0"/>
              <a:t>Peptide chain</a:t>
            </a:r>
          </a:p>
        </p:txBody>
      </p:sp>
      <p:sp>
        <p:nvSpPr>
          <p:cNvPr id="66" name="TextBox 65"/>
          <p:cNvSpPr txBox="1"/>
          <p:nvPr/>
        </p:nvSpPr>
        <p:spPr>
          <a:xfrm>
            <a:off x="9229636" y="1059689"/>
            <a:ext cx="2466556" cy="1569660"/>
          </a:xfrm>
          <a:prstGeom prst="rect">
            <a:avLst/>
          </a:prstGeom>
          <a:noFill/>
        </p:spPr>
        <p:txBody>
          <a:bodyPr wrap="square" rtlCol="0">
            <a:spAutoFit/>
          </a:bodyPr>
          <a:lstStyle/>
          <a:p>
            <a:r>
              <a:rPr lang="en-US" sz="3200" dirty="0"/>
              <a:t>Substrate no longer fits in active site</a:t>
            </a:r>
          </a:p>
        </p:txBody>
      </p:sp>
      <p:sp>
        <p:nvSpPr>
          <p:cNvPr id="67" name="Freeform 66"/>
          <p:cNvSpPr/>
          <p:nvPr/>
        </p:nvSpPr>
        <p:spPr>
          <a:xfrm>
            <a:off x="8488849" y="3359686"/>
            <a:ext cx="755955" cy="1961151"/>
          </a:xfrm>
          <a:custGeom>
            <a:avLst/>
            <a:gdLst>
              <a:gd name="connsiteX0" fmla="*/ 0 w 566966"/>
              <a:gd name="connsiteY0" fmla="*/ 1961151 h 1961151"/>
              <a:gd name="connsiteX1" fmla="*/ 562708 w 566966"/>
              <a:gd name="connsiteY1" fmla="*/ 900200 h 1961151"/>
              <a:gd name="connsiteX2" fmla="*/ 273316 w 566966"/>
              <a:gd name="connsiteY2" fmla="*/ 0 h 1961151"/>
            </a:gdLst>
            <a:ahLst/>
            <a:cxnLst>
              <a:cxn ang="0">
                <a:pos x="connsiteX0" y="connsiteY0"/>
              </a:cxn>
              <a:cxn ang="0">
                <a:pos x="connsiteX1" y="connsiteY1"/>
              </a:cxn>
              <a:cxn ang="0">
                <a:pos x="connsiteX2" y="connsiteY2"/>
              </a:cxn>
            </a:cxnLst>
            <a:rect l="l" t="t" r="r" b="b"/>
            <a:pathLst>
              <a:path w="566966" h="1961151">
                <a:moveTo>
                  <a:pt x="0" y="1961151"/>
                </a:moveTo>
                <a:cubicBezTo>
                  <a:pt x="258577" y="1594104"/>
                  <a:pt x="517155" y="1227058"/>
                  <a:pt x="562708" y="900200"/>
                </a:cubicBezTo>
                <a:cubicBezTo>
                  <a:pt x="608261" y="573342"/>
                  <a:pt x="273316" y="0"/>
                  <a:pt x="273316" y="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130757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left)">
                                      <p:cBhvr>
                                        <p:cTn id="2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3" grpId="0" animBg="1"/>
      <p:bldP spid="5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9976C-4232-615C-6579-34739A841E8A}"/>
            </a:ext>
          </a:extLst>
        </p:cNvPr>
        <p:cNvGrpSpPr/>
        <p:nvPr/>
      </p:nvGrpSpPr>
      <p:grpSpPr>
        <a:xfrm>
          <a:off x="0" y="0"/>
          <a:ext cx="0" cy="0"/>
          <a:chOff x="0" y="0"/>
          <a:chExt cx="0" cy="0"/>
        </a:xfrm>
      </p:grpSpPr>
      <p:pic>
        <p:nvPicPr>
          <p:cNvPr id="4" name="Picture 3" descr="glyphosate.gif">
            <a:extLst>
              <a:ext uri="{FF2B5EF4-FFF2-40B4-BE49-F238E27FC236}">
                <a16:creationId xmlns:a16="http://schemas.microsoft.com/office/drawing/2014/main" id="{12A8329F-9D78-0CB4-ED88-760B96F68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705" y="3382893"/>
            <a:ext cx="3898388" cy="2300707"/>
          </a:xfrm>
          <a:prstGeom prst="rect">
            <a:avLst/>
          </a:prstGeom>
        </p:spPr>
      </p:pic>
      <p:sp>
        <p:nvSpPr>
          <p:cNvPr id="2" name="Title 1">
            <a:extLst>
              <a:ext uri="{FF2B5EF4-FFF2-40B4-BE49-F238E27FC236}">
                <a16:creationId xmlns:a16="http://schemas.microsoft.com/office/drawing/2014/main" id="{6A2C9F69-E371-4EFB-B806-D8B0E982E3FD}"/>
              </a:ext>
            </a:extLst>
          </p:cNvPr>
          <p:cNvSpPr>
            <a:spLocks noGrp="1"/>
          </p:cNvSpPr>
          <p:nvPr>
            <p:ph type="title"/>
          </p:nvPr>
        </p:nvSpPr>
        <p:spPr>
          <a:xfrm>
            <a:off x="495809" y="-26155"/>
            <a:ext cx="10972800" cy="1143000"/>
          </a:xfrm>
        </p:spPr>
        <p:txBody>
          <a:bodyPr>
            <a:normAutofit/>
          </a:bodyPr>
          <a:lstStyle/>
          <a:p>
            <a:r>
              <a:rPr lang="en-US" b="1" dirty="0"/>
              <a:t>Extra Piece Sticks Out at Active Site</a:t>
            </a:r>
          </a:p>
        </p:txBody>
      </p:sp>
      <p:sp>
        <p:nvSpPr>
          <p:cNvPr id="5" name="TextBox 4">
            <a:extLst>
              <a:ext uri="{FF2B5EF4-FFF2-40B4-BE49-F238E27FC236}">
                <a16:creationId xmlns:a16="http://schemas.microsoft.com/office/drawing/2014/main" id="{59B19605-AD3A-9A71-058B-49F76AD5AD93}"/>
              </a:ext>
            </a:extLst>
          </p:cNvPr>
          <p:cNvSpPr txBox="1"/>
          <p:nvPr/>
        </p:nvSpPr>
        <p:spPr>
          <a:xfrm>
            <a:off x="5198508" y="4584581"/>
            <a:ext cx="1184940" cy="461665"/>
          </a:xfrm>
          <a:prstGeom prst="rect">
            <a:avLst/>
          </a:prstGeom>
          <a:noFill/>
          <a:ln w="38100" cmpd="sng">
            <a:solidFill>
              <a:schemeClr val="tx1"/>
            </a:solidFill>
          </a:ln>
        </p:spPr>
        <p:txBody>
          <a:bodyPr wrap="none" rtlCol="0">
            <a:spAutoFit/>
          </a:bodyPr>
          <a:lstStyle/>
          <a:p>
            <a:r>
              <a:rPr lang="en-US" sz="2400" dirty="0"/>
              <a:t>Alanine</a:t>
            </a:r>
          </a:p>
        </p:txBody>
      </p:sp>
      <p:sp>
        <p:nvSpPr>
          <p:cNvPr id="6" name="TextBox 5">
            <a:extLst>
              <a:ext uri="{FF2B5EF4-FFF2-40B4-BE49-F238E27FC236}">
                <a16:creationId xmlns:a16="http://schemas.microsoft.com/office/drawing/2014/main" id="{42D191E4-0685-36AD-375B-C9453ECC6A25}"/>
              </a:ext>
            </a:extLst>
          </p:cNvPr>
          <p:cNvSpPr txBox="1"/>
          <p:nvPr/>
        </p:nvSpPr>
        <p:spPr>
          <a:xfrm>
            <a:off x="6555371" y="4564616"/>
            <a:ext cx="1113575" cy="461665"/>
          </a:xfrm>
          <a:prstGeom prst="rect">
            <a:avLst/>
          </a:prstGeom>
          <a:noFill/>
          <a:ln w="38100" cmpd="sng">
            <a:solidFill>
              <a:schemeClr val="tx1"/>
            </a:solidFill>
          </a:ln>
        </p:spPr>
        <p:txBody>
          <a:bodyPr wrap="none" rtlCol="0">
            <a:spAutoFit/>
          </a:bodyPr>
          <a:lstStyle/>
          <a:p>
            <a:r>
              <a:rPr lang="en-US" sz="2400" dirty="0" err="1"/>
              <a:t>Proline</a:t>
            </a:r>
            <a:endParaRPr lang="en-US" sz="2400" dirty="0"/>
          </a:p>
        </p:txBody>
      </p:sp>
      <p:sp>
        <p:nvSpPr>
          <p:cNvPr id="7" name="TextBox 6">
            <a:extLst>
              <a:ext uri="{FF2B5EF4-FFF2-40B4-BE49-F238E27FC236}">
                <a16:creationId xmlns:a16="http://schemas.microsoft.com/office/drawing/2014/main" id="{2CF394DD-D39D-D2DA-897F-14BDCF2C7831}"/>
              </a:ext>
            </a:extLst>
          </p:cNvPr>
          <p:cNvSpPr txBox="1"/>
          <p:nvPr/>
        </p:nvSpPr>
        <p:spPr>
          <a:xfrm>
            <a:off x="3414663" y="4545565"/>
            <a:ext cx="1704954" cy="461665"/>
          </a:xfrm>
          <a:prstGeom prst="rect">
            <a:avLst/>
          </a:prstGeom>
          <a:solidFill>
            <a:schemeClr val="bg1"/>
          </a:solidFill>
          <a:ln w="38100" cmpd="sng">
            <a:solidFill>
              <a:schemeClr val="tx1"/>
            </a:solidFill>
          </a:ln>
        </p:spPr>
        <p:txBody>
          <a:bodyPr wrap="none" rtlCol="0">
            <a:spAutoFit/>
          </a:bodyPr>
          <a:lstStyle/>
          <a:p>
            <a:r>
              <a:rPr lang="en-US" sz="2400" dirty="0">
                <a:solidFill>
                  <a:srgbClr val="FF0000"/>
                </a:solidFill>
              </a:rPr>
              <a:t>Glyphosate</a:t>
            </a:r>
          </a:p>
        </p:txBody>
      </p:sp>
      <p:grpSp>
        <p:nvGrpSpPr>
          <p:cNvPr id="15" name="Group 14">
            <a:extLst>
              <a:ext uri="{FF2B5EF4-FFF2-40B4-BE49-F238E27FC236}">
                <a16:creationId xmlns:a16="http://schemas.microsoft.com/office/drawing/2014/main" id="{6A96CB42-B749-2FAB-9E18-74101BF1AC00}"/>
              </a:ext>
            </a:extLst>
          </p:cNvPr>
          <p:cNvGrpSpPr/>
          <p:nvPr/>
        </p:nvGrpSpPr>
        <p:grpSpPr>
          <a:xfrm>
            <a:off x="7686299" y="3842109"/>
            <a:ext cx="1007424" cy="924944"/>
            <a:chOff x="5764724" y="3842108"/>
            <a:chExt cx="755568" cy="924944"/>
          </a:xfrm>
        </p:grpSpPr>
        <p:cxnSp>
          <p:nvCxnSpPr>
            <p:cNvPr id="10" name="Straight Connector 9">
              <a:extLst>
                <a:ext uri="{FF2B5EF4-FFF2-40B4-BE49-F238E27FC236}">
                  <a16:creationId xmlns:a16="http://schemas.microsoft.com/office/drawing/2014/main" id="{BA65A738-812B-08FC-80E1-92F3003D1E6C}"/>
                </a:ext>
              </a:extLst>
            </p:cNvPr>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891C669-59F9-DB05-38B6-3E566A9FE9AC}"/>
                </a:ext>
              </a:extLst>
            </p:cNvPr>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3620FF2-92DC-D29B-89BA-9B6E95E79544}"/>
                </a:ext>
              </a:extLst>
            </p:cNvPr>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A089E2E-CCE0-5936-DC33-A41F10632BA0}"/>
                </a:ext>
              </a:extLst>
            </p:cNvPr>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C0CBF9E0-5320-969D-236C-0AD8D8A07E51}"/>
              </a:ext>
            </a:extLst>
          </p:cNvPr>
          <p:cNvGrpSpPr/>
          <p:nvPr/>
        </p:nvGrpSpPr>
        <p:grpSpPr>
          <a:xfrm flipH="1">
            <a:off x="7580408" y="1959495"/>
            <a:ext cx="1007424" cy="924944"/>
            <a:chOff x="5764724" y="3842108"/>
            <a:chExt cx="755568" cy="924944"/>
          </a:xfrm>
        </p:grpSpPr>
        <p:cxnSp>
          <p:nvCxnSpPr>
            <p:cNvPr id="17" name="Straight Connector 16">
              <a:extLst>
                <a:ext uri="{FF2B5EF4-FFF2-40B4-BE49-F238E27FC236}">
                  <a16:creationId xmlns:a16="http://schemas.microsoft.com/office/drawing/2014/main" id="{3E0E14A2-56EB-4056-9537-6760977A82AE}"/>
                </a:ext>
              </a:extLst>
            </p:cNvPr>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10084E2-148A-76A9-FD13-175E60E07E88}"/>
                </a:ext>
              </a:extLst>
            </p:cNvPr>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C2E0BFD-3D43-8003-F799-F2BA10065FBC}"/>
                </a:ext>
              </a:extLst>
            </p:cNvPr>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52AB2C2-B024-C8DC-26D0-13F205911DAC}"/>
                </a:ext>
              </a:extLst>
            </p:cNvPr>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F2277784-8A87-4760-BC07-62B9C8B72A81}"/>
              </a:ext>
            </a:extLst>
          </p:cNvPr>
          <p:cNvGrpSpPr/>
          <p:nvPr/>
        </p:nvGrpSpPr>
        <p:grpSpPr>
          <a:xfrm>
            <a:off x="2369467" y="1959495"/>
            <a:ext cx="1007424" cy="924944"/>
            <a:chOff x="5764724" y="3842108"/>
            <a:chExt cx="755568" cy="924944"/>
          </a:xfrm>
        </p:grpSpPr>
        <p:cxnSp>
          <p:nvCxnSpPr>
            <p:cNvPr id="27" name="Straight Connector 26">
              <a:extLst>
                <a:ext uri="{FF2B5EF4-FFF2-40B4-BE49-F238E27FC236}">
                  <a16:creationId xmlns:a16="http://schemas.microsoft.com/office/drawing/2014/main" id="{0D1C5933-9A2E-54A4-9C7F-F2B7F37F4179}"/>
                </a:ext>
              </a:extLst>
            </p:cNvPr>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CF914A0-7227-40E8-ADFE-9968BA5DC9F4}"/>
                </a:ext>
              </a:extLst>
            </p:cNvPr>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7C0DDD5-5EA2-4DF6-73EA-6BDB7D5C84AD}"/>
                </a:ext>
              </a:extLst>
            </p:cNvPr>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6372ADF-9993-D6DF-95F4-656D5AF0A2E2}"/>
                </a:ext>
              </a:extLst>
            </p:cNvPr>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03A8F3BA-1371-9268-318F-3E4E3519DCA3}"/>
              </a:ext>
            </a:extLst>
          </p:cNvPr>
          <p:cNvGrpSpPr/>
          <p:nvPr/>
        </p:nvGrpSpPr>
        <p:grpSpPr>
          <a:xfrm flipH="1">
            <a:off x="2366188" y="3817499"/>
            <a:ext cx="1007424" cy="924944"/>
            <a:chOff x="5764724" y="3842108"/>
            <a:chExt cx="755568" cy="924944"/>
          </a:xfrm>
        </p:grpSpPr>
        <p:cxnSp>
          <p:nvCxnSpPr>
            <p:cNvPr id="32" name="Straight Connector 31">
              <a:extLst>
                <a:ext uri="{FF2B5EF4-FFF2-40B4-BE49-F238E27FC236}">
                  <a16:creationId xmlns:a16="http://schemas.microsoft.com/office/drawing/2014/main" id="{6A9F5DCF-9AAA-9FC9-1D21-B56E6B060573}"/>
                </a:ext>
              </a:extLst>
            </p:cNvPr>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2B865B0-F7B3-E615-F337-C7355C4E568D}"/>
                </a:ext>
              </a:extLst>
            </p:cNvPr>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1D903D4-E00A-D328-3FDC-39F1AA99B21F}"/>
                </a:ext>
              </a:extLst>
            </p:cNvPr>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C5DB6E5-A518-CBA1-991D-3B21AD5626A6}"/>
                </a:ext>
              </a:extLst>
            </p:cNvPr>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a:extLst>
              <a:ext uri="{FF2B5EF4-FFF2-40B4-BE49-F238E27FC236}">
                <a16:creationId xmlns:a16="http://schemas.microsoft.com/office/drawing/2014/main" id="{23AFB16B-49E9-EA7F-D03E-67C3CACA3ED3}"/>
              </a:ext>
            </a:extLst>
          </p:cNvPr>
          <p:cNvSpPr/>
          <p:nvPr/>
        </p:nvSpPr>
        <p:spPr>
          <a:xfrm>
            <a:off x="8190011" y="2884439"/>
            <a:ext cx="503712"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7" name="Rectangle 36">
            <a:extLst>
              <a:ext uri="{FF2B5EF4-FFF2-40B4-BE49-F238E27FC236}">
                <a16:creationId xmlns:a16="http://schemas.microsoft.com/office/drawing/2014/main" id="{B0D95B1D-FB4D-1324-CEE1-99CECD45D4C1}"/>
              </a:ext>
            </a:extLst>
          </p:cNvPr>
          <p:cNvSpPr/>
          <p:nvPr/>
        </p:nvSpPr>
        <p:spPr>
          <a:xfrm>
            <a:off x="2286427" y="2884439"/>
            <a:ext cx="503712"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1" name="Freeform 40">
            <a:extLst>
              <a:ext uri="{FF2B5EF4-FFF2-40B4-BE49-F238E27FC236}">
                <a16:creationId xmlns:a16="http://schemas.microsoft.com/office/drawing/2014/main" id="{B5B3D2FC-EB35-EA4E-569D-106ED615D6E5}"/>
              </a:ext>
            </a:extLst>
          </p:cNvPr>
          <p:cNvSpPr/>
          <p:nvPr/>
        </p:nvSpPr>
        <p:spPr>
          <a:xfrm>
            <a:off x="1828800" y="3614188"/>
            <a:ext cx="3413981" cy="2735813"/>
          </a:xfrm>
          <a:custGeom>
            <a:avLst/>
            <a:gdLst>
              <a:gd name="connsiteX0" fmla="*/ 1614694 w 2453328"/>
              <a:gd name="connsiteY0" fmla="*/ 0 h 2421204"/>
              <a:gd name="connsiteX1" fmla="*/ 2843 w 2453328"/>
              <a:gd name="connsiteY1" fmla="*/ 1253569 h 2421204"/>
              <a:gd name="connsiteX2" fmla="*/ 1240224 w 2453328"/>
              <a:gd name="connsiteY2" fmla="*/ 2393178 h 2421204"/>
              <a:gd name="connsiteX3" fmla="*/ 1907758 w 2453328"/>
              <a:gd name="connsiteY3" fmla="*/ 1969895 h 2421204"/>
              <a:gd name="connsiteX4" fmla="*/ 2445042 w 2453328"/>
              <a:gd name="connsiteY4" fmla="*/ 846567 h 2421204"/>
              <a:gd name="connsiteX5" fmla="*/ 2184540 w 2453328"/>
              <a:gd name="connsiteY5" fmla="*/ 227922 h 2421204"/>
              <a:gd name="connsiteX6" fmla="*/ 1533287 w 2453328"/>
              <a:gd name="connsiteY6" fmla="*/ 0 h 242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28" h="2421204">
                <a:moveTo>
                  <a:pt x="1614694" y="0"/>
                </a:moveTo>
                <a:cubicBezTo>
                  <a:pt x="839974" y="427353"/>
                  <a:pt x="65255" y="854706"/>
                  <a:pt x="2843" y="1253569"/>
                </a:cubicBezTo>
                <a:cubicBezTo>
                  <a:pt x="-59569" y="1652432"/>
                  <a:pt x="922738" y="2273790"/>
                  <a:pt x="1240224" y="2393178"/>
                </a:cubicBezTo>
                <a:cubicBezTo>
                  <a:pt x="1557710" y="2512566"/>
                  <a:pt x="1706955" y="2227663"/>
                  <a:pt x="1907758" y="1969895"/>
                </a:cubicBezTo>
                <a:cubicBezTo>
                  <a:pt x="2108561" y="1712127"/>
                  <a:pt x="2398912" y="1136896"/>
                  <a:pt x="2445042" y="846567"/>
                </a:cubicBezTo>
                <a:cubicBezTo>
                  <a:pt x="2491172" y="556238"/>
                  <a:pt x="2336499" y="369017"/>
                  <a:pt x="2184540" y="227922"/>
                </a:cubicBezTo>
                <a:cubicBezTo>
                  <a:pt x="2032581" y="86827"/>
                  <a:pt x="1533287" y="0"/>
                  <a:pt x="1533287" y="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42" name="TextBox 41">
            <a:extLst>
              <a:ext uri="{FF2B5EF4-FFF2-40B4-BE49-F238E27FC236}">
                <a16:creationId xmlns:a16="http://schemas.microsoft.com/office/drawing/2014/main" id="{EC44E0E4-677E-B10B-7756-31540E656DE5}"/>
              </a:ext>
            </a:extLst>
          </p:cNvPr>
          <p:cNvSpPr txBox="1"/>
          <p:nvPr/>
        </p:nvSpPr>
        <p:spPr>
          <a:xfrm>
            <a:off x="2366188" y="5260166"/>
            <a:ext cx="1271182" cy="523220"/>
          </a:xfrm>
          <a:prstGeom prst="rect">
            <a:avLst/>
          </a:prstGeom>
          <a:noFill/>
        </p:spPr>
        <p:txBody>
          <a:bodyPr wrap="none" rtlCol="0">
            <a:spAutoFit/>
          </a:bodyPr>
          <a:lstStyle/>
          <a:p>
            <a:r>
              <a:rPr lang="en-US" sz="2800" dirty="0">
                <a:solidFill>
                  <a:srgbClr val="FF0000"/>
                </a:solidFill>
              </a:rPr>
              <a:t>glycine</a:t>
            </a:r>
          </a:p>
        </p:txBody>
      </p:sp>
      <p:sp>
        <p:nvSpPr>
          <p:cNvPr id="43" name="Freeform 42">
            <a:extLst>
              <a:ext uri="{FF2B5EF4-FFF2-40B4-BE49-F238E27FC236}">
                <a16:creationId xmlns:a16="http://schemas.microsoft.com/office/drawing/2014/main" id="{BDF64643-1D46-D332-B8FF-E46D778CA7AA}"/>
              </a:ext>
            </a:extLst>
          </p:cNvPr>
          <p:cNvSpPr/>
          <p:nvPr/>
        </p:nvSpPr>
        <p:spPr>
          <a:xfrm>
            <a:off x="4768474" y="2524475"/>
            <a:ext cx="2341299" cy="2087159"/>
          </a:xfrm>
          <a:custGeom>
            <a:avLst/>
            <a:gdLst>
              <a:gd name="connsiteX0" fmla="*/ 582953 w 1755974"/>
              <a:gd name="connsiteY0" fmla="*/ 154 h 2087158"/>
              <a:gd name="connsiteX1" fmla="*/ 13106 w 1755974"/>
              <a:gd name="connsiteY1" fmla="*/ 944401 h 2087158"/>
              <a:gd name="connsiteX2" fmla="*/ 306170 w 1755974"/>
              <a:gd name="connsiteY2" fmla="*/ 1986329 h 2087158"/>
              <a:gd name="connsiteX3" fmla="*/ 1624957 w 1755974"/>
              <a:gd name="connsiteY3" fmla="*/ 1921208 h 2087158"/>
              <a:gd name="connsiteX4" fmla="*/ 1592395 w 1755974"/>
              <a:gd name="connsiteY4" fmla="*/ 879281 h 2087158"/>
              <a:gd name="connsiteX5" fmla="*/ 582953 w 1755974"/>
              <a:gd name="connsiteY5" fmla="*/ 154 h 20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74" h="2087158">
                <a:moveTo>
                  <a:pt x="582953" y="154"/>
                </a:moveTo>
                <a:cubicBezTo>
                  <a:pt x="319738" y="11007"/>
                  <a:pt x="59236" y="613372"/>
                  <a:pt x="13106" y="944401"/>
                </a:cubicBezTo>
                <a:cubicBezTo>
                  <a:pt x="-33024" y="1275430"/>
                  <a:pt x="37528" y="1823528"/>
                  <a:pt x="306170" y="1986329"/>
                </a:cubicBezTo>
                <a:cubicBezTo>
                  <a:pt x="574812" y="2149130"/>
                  <a:pt x="1410586" y="2105716"/>
                  <a:pt x="1624957" y="1921208"/>
                </a:cubicBezTo>
                <a:cubicBezTo>
                  <a:pt x="1839328" y="1736700"/>
                  <a:pt x="1763349" y="1204883"/>
                  <a:pt x="1592395" y="879281"/>
                </a:cubicBezTo>
                <a:cubicBezTo>
                  <a:pt x="1421441" y="553679"/>
                  <a:pt x="846168" y="-10699"/>
                  <a:pt x="582953" y="15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0" name="TextBox 49">
            <a:extLst>
              <a:ext uri="{FF2B5EF4-FFF2-40B4-BE49-F238E27FC236}">
                <a16:creationId xmlns:a16="http://schemas.microsoft.com/office/drawing/2014/main" id="{03CBB507-A2D6-8660-9570-CB4158A0ECC8}"/>
              </a:ext>
            </a:extLst>
          </p:cNvPr>
          <p:cNvSpPr txBox="1"/>
          <p:nvPr/>
        </p:nvSpPr>
        <p:spPr>
          <a:xfrm>
            <a:off x="4910917" y="1839254"/>
            <a:ext cx="2031710" cy="584775"/>
          </a:xfrm>
          <a:prstGeom prst="rect">
            <a:avLst/>
          </a:prstGeom>
          <a:noFill/>
        </p:spPr>
        <p:txBody>
          <a:bodyPr wrap="none" rtlCol="0">
            <a:spAutoFit/>
          </a:bodyPr>
          <a:lstStyle/>
          <a:p>
            <a:r>
              <a:rPr lang="en-US" sz="3200" dirty="0">
                <a:solidFill>
                  <a:srgbClr val="FF0000"/>
                </a:solidFill>
              </a:rPr>
              <a:t>Active Site</a:t>
            </a:r>
          </a:p>
        </p:txBody>
      </p:sp>
      <p:sp>
        <p:nvSpPr>
          <p:cNvPr id="51" name="TextBox 50">
            <a:extLst>
              <a:ext uri="{FF2B5EF4-FFF2-40B4-BE49-F238E27FC236}">
                <a16:creationId xmlns:a16="http://schemas.microsoft.com/office/drawing/2014/main" id="{569244C9-46C9-8234-3308-5700153AE548}"/>
              </a:ext>
            </a:extLst>
          </p:cNvPr>
          <p:cNvSpPr txBox="1"/>
          <p:nvPr/>
        </p:nvSpPr>
        <p:spPr>
          <a:xfrm>
            <a:off x="3064258" y="2568226"/>
            <a:ext cx="1767343" cy="523220"/>
          </a:xfrm>
          <a:prstGeom prst="rect">
            <a:avLst/>
          </a:prstGeom>
          <a:noFill/>
        </p:spPr>
        <p:txBody>
          <a:bodyPr wrap="none" rtlCol="0">
            <a:spAutoFit/>
          </a:bodyPr>
          <a:lstStyle/>
          <a:p>
            <a:r>
              <a:rPr lang="en-US" sz="2800" dirty="0">
                <a:solidFill>
                  <a:srgbClr val="FF0000"/>
                </a:solidFill>
              </a:rPr>
              <a:t>Extra Stuff</a:t>
            </a:r>
          </a:p>
        </p:txBody>
      </p:sp>
      <p:cxnSp>
        <p:nvCxnSpPr>
          <p:cNvPr id="53" name="Straight Arrow Connector 52">
            <a:extLst>
              <a:ext uri="{FF2B5EF4-FFF2-40B4-BE49-F238E27FC236}">
                <a16:creationId xmlns:a16="http://schemas.microsoft.com/office/drawing/2014/main" id="{2E9755C1-486B-AE26-CE30-58E6D23A93F2}"/>
              </a:ext>
            </a:extLst>
          </p:cNvPr>
          <p:cNvCxnSpPr>
            <a:cxnSpLocks/>
          </p:cNvCxnSpPr>
          <p:nvPr/>
        </p:nvCxnSpPr>
        <p:spPr>
          <a:xfrm>
            <a:off x="3942470" y="3082283"/>
            <a:ext cx="1551343" cy="1319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60" name="Group 59">
            <a:extLst>
              <a:ext uri="{FF2B5EF4-FFF2-40B4-BE49-F238E27FC236}">
                <a16:creationId xmlns:a16="http://schemas.microsoft.com/office/drawing/2014/main" id="{9AEC11B9-7B61-B5B0-E329-1957FA972D2A}"/>
              </a:ext>
            </a:extLst>
          </p:cNvPr>
          <p:cNvGrpSpPr/>
          <p:nvPr/>
        </p:nvGrpSpPr>
        <p:grpSpPr>
          <a:xfrm>
            <a:off x="7171456" y="1513063"/>
            <a:ext cx="570792" cy="446439"/>
            <a:chOff x="3682755" y="1417638"/>
            <a:chExt cx="428094" cy="446438"/>
          </a:xfrm>
        </p:grpSpPr>
        <p:sp>
          <p:nvSpPr>
            <p:cNvPr id="56" name="Oval 55">
              <a:extLst>
                <a:ext uri="{FF2B5EF4-FFF2-40B4-BE49-F238E27FC236}">
                  <a16:creationId xmlns:a16="http://schemas.microsoft.com/office/drawing/2014/main" id="{4C9D4628-6EA8-AAEA-2C48-FDC2015E7804}"/>
                </a:ext>
              </a:extLst>
            </p:cNvPr>
            <p:cNvSpPr/>
            <p:nvPr/>
          </p:nvSpPr>
          <p:spPr>
            <a:xfrm>
              <a:off x="3682755" y="14176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8" name="Oval 57">
              <a:extLst>
                <a:ext uri="{FF2B5EF4-FFF2-40B4-BE49-F238E27FC236}">
                  <a16:creationId xmlns:a16="http://schemas.microsoft.com/office/drawing/2014/main" id="{C3BF4B07-CCF2-F908-C62F-03B0EB8E9244}"/>
                </a:ext>
              </a:extLst>
            </p:cNvPr>
            <p:cNvSpPr/>
            <p:nvPr/>
          </p:nvSpPr>
          <p:spPr>
            <a:xfrm>
              <a:off x="3835155" y="15700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9" name="Oval 58">
              <a:extLst>
                <a:ext uri="{FF2B5EF4-FFF2-40B4-BE49-F238E27FC236}">
                  <a16:creationId xmlns:a16="http://schemas.microsoft.com/office/drawing/2014/main" id="{7F2FC7D8-2E67-5F4F-BDCC-98D8E712C7DC}"/>
                </a:ext>
              </a:extLst>
            </p:cNvPr>
            <p:cNvSpPr/>
            <p:nvPr/>
          </p:nvSpPr>
          <p:spPr>
            <a:xfrm>
              <a:off x="3987555" y="17224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68" name="Group 67">
            <a:extLst>
              <a:ext uri="{FF2B5EF4-FFF2-40B4-BE49-F238E27FC236}">
                <a16:creationId xmlns:a16="http://schemas.microsoft.com/office/drawing/2014/main" id="{811F71EB-51CB-28EE-CDC4-70043BB595F8}"/>
              </a:ext>
            </a:extLst>
          </p:cNvPr>
          <p:cNvGrpSpPr/>
          <p:nvPr/>
        </p:nvGrpSpPr>
        <p:grpSpPr>
          <a:xfrm>
            <a:off x="3180688" y="1181149"/>
            <a:ext cx="1940205" cy="969868"/>
            <a:chOff x="2530209" y="1116846"/>
            <a:chExt cx="1455154" cy="969868"/>
          </a:xfrm>
        </p:grpSpPr>
        <p:cxnSp>
          <p:nvCxnSpPr>
            <p:cNvPr id="45" name="Straight Connector 44">
              <a:extLst>
                <a:ext uri="{FF2B5EF4-FFF2-40B4-BE49-F238E27FC236}">
                  <a16:creationId xmlns:a16="http://schemas.microsoft.com/office/drawing/2014/main" id="{42346721-FE2F-8F3D-1A9C-9B70D50746CF}"/>
                </a:ext>
              </a:extLst>
            </p:cNvPr>
            <p:cNvCxnSpPr/>
            <p:nvPr/>
          </p:nvCxnSpPr>
          <p:spPr>
            <a:xfrm flipV="1">
              <a:off x="2532668" y="1417638"/>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67AB34F-C1C6-3515-D781-15A5B0329912}"/>
                </a:ext>
              </a:extLst>
            </p:cNvPr>
            <p:cNvCxnSpPr/>
            <p:nvPr/>
          </p:nvCxnSpPr>
          <p:spPr>
            <a:xfrm flipV="1">
              <a:off x="2685068" y="1752176"/>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D7B607F7-3C10-2479-CCD8-1B86F19D8A08}"/>
                </a:ext>
              </a:extLst>
            </p:cNvPr>
            <p:cNvCxnSpPr/>
            <p:nvPr/>
          </p:nvCxnSpPr>
          <p:spPr>
            <a:xfrm>
              <a:off x="2530209" y="1752176"/>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7520C4CD-A4CE-153D-DF5D-833DD2F848AE}"/>
                </a:ext>
              </a:extLst>
            </p:cNvPr>
            <p:cNvCxnSpPr/>
            <p:nvPr/>
          </p:nvCxnSpPr>
          <p:spPr>
            <a:xfrm>
              <a:off x="3422019" y="1417638"/>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1" name="Group 60">
              <a:extLst>
                <a:ext uri="{FF2B5EF4-FFF2-40B4-BE49-F238E27FC236}">
                  <a16:creationId xmlns:a16="http://schemas.microsoft.com/office/drawing/2014/main" id="{A03A4AEB-7D48-07B3-149D-9FEB113B261A}"/>
                </a:ext>
              </a:extLst>
            </p:cNvPr>
            <p:cNvGrpSpPr/>
            <p:nvPr/>
          </p:nvGrpSpPr>
          <p:grpSpPr>
            <a:xfrm flipV="1">
              <a:off x="3557269" y="1116846"/>
              <a:ext cx="428094" cy="446438"/>
              <a:chOff x="3682755" y="1417638"/>
              <a:chExt cx="428094" cy="446438"/>
            </a:xfrm>
          </p:grpSpPr>
          <p:sp>
            <p:nvSpPr>
              <p:cNvPr id="62" name="Oval 61">
                <a:extLst>
                  <a:ext uri="{FF2B5EF4-FFF2-40B4-BE49-F238E27FC236}">
                    <a16:creationId xmlns:a16="http://schemas.microsoft.com/office/drawing/2014/main" id="{333D075E-0A92-0D22-CD55-4148D5EFE97C}"/>
                  </a:ext>
                </a:extLst>
              </p:cNvPr>
              <p:cNvSpPr/>
              <p:nvPr/>
            </p:nvSpPr>
            <p:spPr>
              <a:xfrm>
                <a:off x="3682755" y="14176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3" name="Oval 62">
                <a:extLst>
                  <a:ext uri="{FF2B5EF4-FFF2-40B4-BE49-F238E27FC236}">
                    <a16:creationId xmlns:a16="http://schemas.microsoft.com/office/drawing/2014/main" id="{17F6ED09-C2DC-6ECE-0492-7A4B606AE55E}"/>
                  </a:ext>
                </a:extLst>
              </p:cNvPr>
              <p:cNvSpPr/>
              <p:nvPr/>
            </p:nvSpPr>
            <p:spPr>
              <a:xfrm>
                <a:off x="3835155" y="15700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4" name="Oval 63">
                <a:extLst>
                  <a:ext uri="{FF2B5EF4-FFF2-40B4-BE49-F238E27FC236}">
                    <a16:creationId xmlns:a16="http://schemas.microsoft.com/office/drawing/2014/main" id="{E3E4AD1E-46BB-A9A0-AFCD-6F8371FF9115}"/>
                  </a:ext>
                </a:extLst>
              </p:cNvPr>
              <p:cNvSpPr/>
              <p:nvPr/>
            </p:nvSpPr>
            <p:spPr>
              <a:xfrm>
                <a:off x="3987555" y="17224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sp>
        <p:nvSpPr>
          <p:cNvPr id="65" name="TextBox 64">
            <a:extLst>
              <a:ext uri="{FF2B5EF4-FFF2-40B4-BE49-F238E27FC236}">
                <a16:creationId xmlns:a16="http://schemas.microsoft.com/office/drawing/2014/main" id="{73CB946D-5913-EB09-D22F-737C710E283C}"/>
              </a:ext>
            </a:extLst>
          </p:cNvPr>
          <p:cNvSpPr txBox="1"/>
          <p:nvPr/>
        </p:nvSpPr>
        <p:spPr>
          <a:xfrm>
            <a:off x="7064291" y="5245165"/>
            <a:ext cx="2597762" cy="584775"/>
          </a:xfrm>
          <a:prstGeom prst="rect">
            <a:avLst/>
          </a:prstGeom>
          <a:noFill/>
        </p:spPr>
        <p:txBody>
          <a:bodyPr wrap="none" rtlCol="0">
            <a:spAutoFit/>
          </a:bodyPr>
          <a:lstStyle/>
          <a:p>
            <a:r>
              <a:rPr lang="en-US" sz="3200" dirty="0"/>
              <a:t>Peptide chain</a:t>
            </a:r>
          </a:p>
        </p:txBody>
      </p:sp>
      <p:sp>
        <p:nvSpPr>
          <p:cNvPr id="66" name="TextBox 65">
            <a:extLst>
              <a:ext uri="{FF2B5EF4-FFF2-40B4-BE49-F238E27FC236}">
                <a16:creationId xmlns:a16="http://schemas.microsoft.com/office/drawing/2014/main" id="{7D2699B2-521B-36EA-1C40-ECD80A3B9080}"/>
              </a:ext>
            </a:extLst>
          </p:cNvPr>
          <p:cNvSpPr txBox="1"/>
          <p:nvPr/>
        </p:nvSpPr>
        <p:spPr>
          <a:xfrm>
            <a:off x="9229636" y="1059689"/>
            <a:ext cx="2466556" cy="1569660"/>
          </a:xfrm>
          <a:prstGeom prst="rect">
            <a:avLst/>
          </a:prstGeom>
          <a:noFill/>
        </p:spPr>
        <p:txBody>
          <a:bodyPr wrap="square" rtlCol="0">
            <a:spAutoFit/>
          </a:bodyPr>
          <a:lstStyle/>
          <a:p>
            <a:r>
              <a:rPr lang="en-US" sz="3200" dirty="0"/>
              <a:t>Substrate no longer fits in active site</a:t>
            </a:r>
          </a:p>
        </p:txBody>
      </p:sp>
      <p:sp>
        <p:nvSpPr>
          <p:cNvPr id="67" name="Freeform 66">
            <a:extLst>
              <a:ext uri="{FF2B5EF4-FFF2-40B4-BE49-F238E27FC236}">
                <a16:creationId xmlns:a16="http://schemas.microsoft.com/office/drawing/2014/main" id="{545E71E0-36E0-4F67-8E85-18989D849778}"/>
              </a:ext>
            </a:extLst>
          </p:cNvPr>
          <p:cNvSpPr/>
          <p:nvPr/>
        </p:nvSpPr>
        <p:spPr>
          <a:xfrm>
            <a:off x="8488849" y="3359686"/>
            <a:ext cx="755955" cy="1961151"/>
          </a:xfrm>
          <a:custGeom>
            <a:avLst/>
            <a:gdLst>
              <a:gd name="connsiteX0" fmla="*/ 0 w 566966"/>
              <a:gd name="connsiteY0" fmla="*/ 1961151 h 1961151"/>
              <a:gd name="connsiteX1" fmla="*/ 562708 w 566966"/>
              <a:gd name="connsiteY1" fmla="*/ 900200 h 1961151"/>
              <a:gd name="connsiteX2" fmla="*/ 273316 w 566966"/>
              <a:gd name="connsiteY2" fmla="*/ 0 h 1961151"/>
            </a:gdLst>
            <a:ahLst/>
            <a:cxnLst>
              <a:cxn ang="0">
                <a:pos x="connsiteX0" y="connsiteY0"/>
              </a:cxn>
              <a:cxn ang="0">
                <a:pos x="connsiteX1" y="connsiteY1"/>
              </a:cxn>
              <a:cxn ang="0">
                <a:pos x="connsiteX2" y="connsiteY2"/>
              </a:cxn>
            </a:cxnLst>
            <a:rect l="l" t="t" r="r" b="b"/>
            <a:pathLst>
              <a:path w="566966" h="1961151">
                <a:moveTo>
                  <a:pt x="0" y="1961151"/>
                </a:moveTo>
                <a:cubicBezTo>
                  <a:pt x="258577" y="1594104"/>
                  <a:pt x="517155" y="1227058"/>
                  <a:pt x="562708" y="900200"/>
                </a:cubicBezTo>
                <a:cubicBezTo>
                  <a:pt x="608261" y="573342"/>
                  <a:pt x="273316" y="0"/>
                  <a:pt x="273316" y="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3" name="TextBox 2">
            <a:extLst>
              <a:ext uri="{FF2B5EF4-FFF2-40B4-BE49-F238E27FC236}">
                <a16:creationId xmlns:a16="http://schemas.microsoft.com/office/drawing/2014/main" id="{A5299CF1-9BC3-287E-22CE-4C5F324FD61A}"/>
              </a:ext>
            </a:extLst>
          </p:cNvPr>
          <p:cNvSpPr txBox="1"/>
          <p:nvPr/>
        </p:nvSpPr>
        <p:spPr>
          <a:xfrm>
            <a:off x="1858506" y="1598252"/>
            <a:ext cx="8366149" cy="2554545"/>
          </a:xfrm>
          <a:prstGeom prst="rect">
            <a:avLst/>
          </a:prstGeom>
          <a:solidFill>
            <a:srgbClr val="FFFA92"/>
          </a:solidFill>
          <a:ln>
            <a:solidFill>
              <a:schemeClr val="tx1"/>
            </a:solidFill>
          </a:ln>
        </p:spPr>
        <p:txBody>
          <a:bodyPr wrap="square" rtlCol="0">
            <a:spAutoFit/>
          </a:bodyPr>
          <a:lstStyle/>
          <a:p>
            <a:pPr algn="ctr"/>
            <a:r>
              <a:rPr lang="en-US" sz="3200" dirty="0"/>
              <a:t>This explains how glyphosate disrupts EPSPS in the </a:t>
            </a:r>
            <a:r>
              <a:rPr lang="en-US" sz="3200" dirty="0" err="1"/>
              <a:t>shikimate</a:t>
            </a:r>
            <a:r>
              <a:rPr lang="en-US" sz="3200" dirty="0"/>
              <a:t> pathway: Multiple bacteria have developed resistance by replacing active site glycine with alanine and this is the basis for GMO Roundup Ready crops</a:t>
            </a:r>
            <a:r>
              <a:rPr lang="en-US" sz="3200" dirty="0">
                <a:solidFill>
                  <a:srgbClr val="FF0000"/>
                </a:solidFill>
              </a:rPr>
              <a:t>*</a:t>
            </a:r>
          </a:p>
        </p:txBody>
      </p:sp>
      <p:sp>
        <p:nvSpPr>
          <p:cNvPr id="8" name="TextBox 7">
            <a:extLst>
              <a:ext uri="{FF2B5EF4-FFF2-40B4-BE49-F238E27FC236}">
                <a16:creationId xmlns:a16="http://schemas.microsoft.com/office/drawing/2014/main" id="{65C378A7-4FAA-118C-00B9-4BDDF17EC072}"/>
              </a:ext>
            </a:extLst>
          </p:cNvPr>
          <p:cNvSpPr txBox="1"/>
          <p:nvPr/>
        </p:nvSpPr>
        <p:spPr>
          <a:xfrm>
            <a:off x="3100938" y="5947166"/>
            <a:ext cx="8953835" cy="707886"/>
          </a:xfrm>
          <a:prstGeom prst="rect">
            <a:avLst/>
          </a:prstGeom>
          <a:noFill/>
        </p:spPr>
        <p:txBody>
          <a:bodyPr wrap="square" rtlCol="0">
            <a:spAutoFit/>
          </a:bodyPr>
          <a:lstStyle/>
          <a:p>
            <a:pPr algn="r"/>
            <a:r>
              <a:rPr lang="en-US" sz="2000" dirty="0">
                <a:solidFill>
                  <a:srgbClr val="FF0000"/>
                </a:solidFill>
              </a:rPr>
              <a:t>*</a:t>
            </a:r>
            <a:r>
              <a:rPr lang="en-US" sz="2000" dirty="0"/>
              <a:t>T Funke et al., Molecular basis for the herbicide resistance of </a:t>
            </a:r>
          </a:p>
          <a:p>
            <a:pPr algn="r"/>
            <a:r>
              <a:rPr lang="en-US" sz="2000" dirty="0"/>
              <a:t>Roundup Ready crops.  PNAS 2006;103(35):13010-13015.</a:t>
            </a:r>
          </a:p>
        </p:txBody>
      </p:sp>
    </p:spTree>
    <p:extLst>
      <p:ext uri="{BB962C8B-B14F-4D97-AF65-F5344CB8AC3E}">
        <p14:creationId xmlns:p14="http://schemas.microsoft.com/office/powerpoint/2010/main" val="3927775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BCE9E-4458-4EA4-CC0F-510EC3669A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316B51-4BDE-6E98-A246-06EEADBD3EF3}"/>
              </a:ext>
            </a:extLst>
          </p:cNvPr>
          <p:cNvSpPr>
            <a:spLocks noGrp="1"/>
          </p:cNvSpPr>
          <p:nvPr>
            <p:ph type="title"/>
          </p:nvPr>
        </p:nvSpPr>
        <p:spPr>
          <a:xfrm>
            <a:off x="609600" y="215269"/>
            <a:ext cx="10972800" cy="1143000"/>
          </a:xfrm>
        </p:spPr>
        <p:txBody>
          <a:bodyPr>
            <a:normAutofit fontScale="90000"/>
          </a:bodyPr>
          <a:lstStyle/>
          <a:p>
            <a:r>
              <a:rPr lang="en-US" b="1" dirty="0"/>
              <a:t>Inhibition of EPSPS by glyphosate:</a:t>
            </a:r>
            <a:br>
              <a:rPr lang="en-US" b="1" dirty="0"/>
            </a:br>
            <a:r>
              <a:rPr lang="en-US" b="1" dirty="0"/>
              <a:t>Resistant E coli mutant</a:t>
            </a:r>
            <a:r>
              <a:rPr lang="en-US" b="1" dirty="0">
                <a:solidFill>
                  <a:srgbClr val="FF0000"/>
                </a:solidFill>
              </a:rPr>
              <a:t>*</a:t>
            </a:r>
          </a:p>
        </p:txBody>
      </p:sp>
      <p:pic>
        <p:nvPicPr>
          <p:cNvPr id="4" name="Content Placeholder 3" descr="EPSPS_inhibition_glyphosate.png">
            <a:extLst>
              <a:ext uri="{FF2B5EF4-FFF2-40B4-BE49-F238E27FC236}">
                <a16:creationId xmlns:a16="http://schemas.microsoft.com/office/drawing/2014/main" id="{364A45A8-4B8D-0240-3A64-E57BCCF547E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6416" r="-16416"/>
          <a:stretch>
            <a:fillRect/>
          </a:stretch>
        </p:blipFill>
        <p:spPr>
          <a:xfrm>
            <a:off x="609600" y="1798557"/>
            <a:ext cx="10972800" cy="4525963"/>
          </a:xfrm>
        </p:spPr>
      </p:pic>
      <p:sp>
        <p:nvSpPr>
          <p:cNvPr id="5" name="TextBox 4">
            <a:extLst>
              <a:ext uri="{FF2B5EF4-FFF2-40B4-BE49-F238E27FC236}">
                <a16:creationId xmlns:a16="http://schemas.microsoft.com/office/drawing/2014/main" id="{B8AF13CE-DAB4-7AB7-942E-A6854B905DB3}"/>
              </a:ext>
            </a:extLst>
          </p:cNvPr>
          <p:cNvSpPr txBox="1"/>
          <p:nvPr/>
        </p:nvSpPr>
        <p:spPr>
          <a:xfrm>
            <a:off x="3734352" y="6324520"/>
            <a:ext cx="8317020" cy="502766"/>
          </a:xfrm>
          <a:prstGeom prst="rect">
            <a:avLst/>
          </a:prstGeom>
          <a:noFill/>
        </p:spPr>
        <p:txBody>
          <a:bodyPr wrap="none" rtlCol="0">
            <a:spAutoFit/>
          </a:bodyPr>
          <a:lstStyle/>
          <a:p>
            <a:r>
              <a:rPr lang="en-US" sz="2667" dirty="0">
                <a:solidFill>
                  <a:srgbClr val="FF0000"/>
                </a:solidFill>
              </a:rPr>
              <a:t>*</a:t>
            </a:r>
            <a:r>
              <a:rPr lang="en-US" sz="2667" dirty="0"/>
              <a:t>Figure 3, S </a:t>
            </a:r>
            <a:r>
              <a:rPr lang="en-US" sz="2667" dirty="0" err="1"/>
              <a:t>Eschenburg</a:t>
            </a:r>
            <a:r>
              <a:rPr lang="en-US" sz="2667" dirty="0"/>
              <a:t> et al. </a:t>
            </a:r>
            <a:r>
              <a:rPr lang="en-US" sz="2667" dirty="0" err="1"/>
              <a:t>Planta</a:t>
            </a:r>
            <a:r>
              <a:rPr lang="en-US" sz="2667" dirty="0"/>
              <a:t> 2002;216:129-135.</a:t>
            </a:r>
          </a:p>
        </p:txBody>
      </p:sp>
      <p:grpSp>
        <p:nvGrpSpPr>
          <p:cNvPr id="11" name="Group 10">
            <a:extLst>
              <a:ext uri="{FF2B5EF4-FFF2-40B4-BE49-F238E27FC236}">
                <a16:creationId xmlns:a16="http://schemas.microsoft.com/office/drawing/2014/main" id="{ABBE7DAD-8F39-27A7-192A-991EAABC463E}"/>
              </a:ext>
            </a:extLst>
          </p:cNvPr>
          <p:cNvGrpSpPr/>
          <p:nvPr/>
        </p:nvGrpSpPr>
        <p:grpSpPr>
          <a:xfrm>
            <a:off x="3734333" y="3238633"/>
            <a:ext cx="2726347" cy="1908854"/>
            <a:chOff x="2800750" y="3120097"/>
            <a:chExt cx="2044760" cy="1908854"/>
          </a:xfrm>
        </p:grpSpPr>
        <p:sp>
          <p:nvSpPr>
            <p:cNvPr id="8" name="TextBox 7">
              <a:extLst>
                <a:ext uri="{FF2B5EF4-FFF2-40B4-BE49-F238E27FC236}">
                  <a16:creationId xmlns:a16="http://schemas.microsoft.com/office/drawing/2014/main" id="{95810C32-235C-155D-58C5-7F6932A6BB12}"/>
                </a:ext>
              </a:extLst>
            </p:cNvPr>
            <p:cNvSpPr txBox="1"/>
            <p:nvPr/>
          </p:nvSpPr>
          <p:spPr>
            <a:xfrm>
              <a:off x="2800750" y="4074844"/>
              <a:ext cx="2044760" cy="954107"/>
            </a:xfrm>
            <a:prstGeom prst="rect">
              <a:avLst/>
            </a:prstGeom>
            <a:noFill/>
          </p:spPr>
          <p:txBody>
            <a:bodyPr wrap="square" rtlCol="0">
              <a:spAutoFit/>
            </a:bodyPr>
            <a:lstStyle/>
            <a:p>
              <a:r>
                <a:rPr lang="en-US" sz="2800" dirty="0"/>
                <a:t>Wild type       with glycine 96</a:t>
              </a:r>
            </a:p>
          </p:txBody>
        </p:sp>
        <p:sp>
          <p:nvSpPr>
            <p:cNvPr id="9" name="Freeform 8">
              <a:extLst>
                <a:ext uri="{FF2B5EF4-FFF2-40B4-BE49-F238E27FC236}">
                  <a16:creationId xmlns:a16="http://schemas.microsoft.com/office/drawing/2014/main" id="{79DC6F72-8A8D-AB8F-2630-23705E6E9235}"/>
                </a:ext>
              </a:extLst>
            </p:cNvPr>
            <p:cNvSpPr/>
            <p:nvPr/>
          </p:nvSpPr>
          <p:spPr>
            <a:xfrm>
              <a:off x="3295120" y="3120097"/>
              <a:ext cx="349365" cy="1104459"/>
            </a:xfrm>
            <a:custGeom>
              <a:avLst/>
              <a:gdLst>
                <a:gd name="connsiteX0" fmla="*/ 73268 w 349365"/>
                <a:gd name="connsiteY0" fmla="*/ 1104459 h 1104459"/>
                <a:gd name="connsiteX1" fmla="*/ 18049 w 349365"/>
                <a:gd name="connsiteY1" fmla="*/ 386560 h 1104459"/>
                <a:gd name="connsiteX2" fmla="*/ 349365 w 349365"/>
                <a:gd name="connsiteY2" fmla="*/ 0 h 1104459"/>
              </a:gdLst>
              <a:ahLst/>
              <a:cxnLst>
                <a:cxn ang="0">
                  <a:pos x="connsiteX0" y="connsiteY0"/>
                </a:cxn>
                <a:cxn ang="0">
                  <a:pos x="connsiteX1" y="connsiteY1"/>
                </a:cxn>
                <a:cxn ang="0">
                  <a:pos x="connsiteX2" y="connsiteY2"/>
                </a:cxn>
              </a:cxnLst>
              <a:rect l="l" t="t" r="r" b="b"/>
              <a:pathLst>
                <a:path w="349365" h="1104459">
                  <a:moveTo>
                    <a:pt x="73268" y="1104459"/>
                  </a:moveTo>
                  <a:cubicBezTo>
                    <a:pt x="22650" y="837548"/>
                    <a:pt x="-27967" y="570637"/>
                    <a:pt x="18049" y="386560"/>
                  </a:cubicBezTo>
                  <a:cubicBezTo>
                    <a:pt x="64065" y="202483"/>
                    <a:pt x="349365" y="0"/>
                    <a:pt x="349365" y="0"/>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grpSp>
      <p:sp>
        <p:nvSpPr>
          <p:cNvPr id="7" name="TextBox 6">
            <a:extLst>
              <a:ext uri="{FF2B5EF4-FFF2-40B4-BE49-F238E27FC236}">
                <a16:creationId xmlns:a16="http://schemas.microsoft.com/office/drawing/2014/main" id="{F2B02325-FF40-DA7C-9CA4-DB51A4C82E37}"/>
              </a:ext>
            </a:extLst>
          </p:cNvPr>
          <p:cNvSpPr txBox="1"/>
          <p:nvPr/>
        </p:nvSpPr>
        <p:spPr>
          <a:xfrm>
            <a:off x="6929439" y="1387911"/>
            <a:ext cx="4999576" cy="1077218"/>
          </a:xfrm>
          <a:prstGeom prst="rect">
            <a:avLst/>
          </a:prstGeom>
          <a:noFill/>
        </p:spPr>
        <p:txBody>
          <a:bodyPr wrap="square" rtlCol="0">
            <a:spAutoFit/>
          </a:bodyPr>
          <a:lstStyle/>
          <a:p>
            <a:r>
              <a:rPr lang="en-US" sz="3200" dirty="0"/>
              <a:t>Mutant with alanine substituted for glycine 96</a:t>
            </a:r>
          </a:p>
        </p:txBody>
      </p:sp>
      <p:sp>
        <p:nvSpPr>
          <p:cNvPr id="10" name="Freeform 9">
            <a:extLst>
              <a:ext uri="{FF2B5EF4-FFF2-40B4-BE49-F238E27FC236}">
                <a16:creationId xmlns:a16="http://schemas.microsoft.com/office/drawing/2014/main" id="{DB284315-2A12-CB72-BD48-BF5260ED9237}"/>
              </a:ext>
            </a:extLst>
          </p:cNvPr>
          <p:cNvSpPr/>
          <p:nvPr/>
        </p:nvSpPr>
        <p:spPr>
          <a:xfrm>
            <a:off x="7325784" y="2495903"/>
            <a:ext cx="3545416" cy="1092064"/>
          </a:xfrm>
          <a:custGeom>
            <a:avLst/>
            <a:gdLst>
              <a:gd name="connsiteX0" fmla="*/ 2029316 w 2309802"/>
              <a:gd name="connsiteY0" fmla="*/ 0 h 1701088"/>
              <a:gd name="connsiteX1" fmla="*/ 2194974 w 2309802"/>
              <a:gd name="connsiteY1" fmla="*/ 1325350 h 1701088"/>
              <a:gd name="connsiteX2" fmla="*/ 524585 w 2309802"/>
              <a:gd name="connsiteY2" fmla="*/ 1670494 h 1701088"/>
              <a:gd name="connsiteX3" fmla="*/ 0 w 2309802"/>
              <a:gd name="connsiteY3" fmla="*/ 704092 h 1701088"/>
            </a:gdLst>
            <a:ahLst/>
            <a:cxnLst>
              <a:cxn ang="0">
                <a:pos x="connsiteX0" y="connsiteY0"/>
              </a:cxn>
              <a:cxn ang="0">
                <a:pos x="connsiteX1" y="connsiteY1"/>
              </a:cxn>
              <a:cxn ang="0">
                <a:pos x="connsiteX2" y="connsiteY2"/>
              </a:cxn>
              <a:cxn ang="0">
                <a:pos x="connsiteX3" y="connsiteY3"/>
              </a:cxn>
            </a:cxnLst>
            <a:rect l="l" t="t" r="r" b="b"/>
            <a:pathLst>
              <a:path w="2309802" h="1701088">
                <a:moveTo>
                  <a:pt x="2029316" y="0"/>
                </a:moveTo>
                <a:cubicBezTo>
                  <a:pt x="2237539" y="523467"/>
                  <a:pt x="2445763" y="1046934"/>
                  <a:pt x="2194974" y="1325350"/>
                </a:cubicBezTo>
                <a:cubicBezTo>
                  <a:pt x="1944185" y="1603766"/>
                  <a:pt x="890414" y="1774037"/>
                  <a:pt x="524585" y="1670494"/>
                </a:cubicBezTo>
                <a:cubicBezTo>
                  <a:pt x="158756" y="1566951"/>
                  <a:pt x="0" y="704092"/>
                  <a:pt x="0" y="704092"/>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3485786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Only Glyphosate Works!</a:t>
            </a:r>
            <a:r>
              <a:rPr lang="en-US" b="1" dirty="0">
                <a:solidFill>
                  <a:srgbClr val="FF0000"/>
                </a:solidFill>
              </a:rPr>
              <a:t>*</a:t>
            </a:r>
          </a:p>
        </p:txBody>
      </p:sp>
      <p:sp>
        <p:nvSpPr>
          <p:cNvPr id="3" name="Content Placeholder 2"/>
          <p:cNvSpPr>
            <a:spLocks noGrp="1"/>
          </p:cNvSpPr>
          <p:nvPr>
            <p:ph idx="1"/>
          </p:nvPr>
        </p:nvSpPr>
        <p:spPr>
          <a:xfrm>
            <a:off x="295240" y="4631837"/>
            <a:ext cx="11601519" cy="1698452"/>
          </a:xfrm>
        </p:spPr>
        <p:txBody>
          <a:bodyPr>
            <a:normAutofit/>
          </a:bodyPr>
          <a:lstStyle/>
          <a:p>
            <a:pPr marL="0" indent="0">
              <a:buNone/>
            </a:pPr>
            <a:r>
              <a:rPr lang="en-US" sz="3200" b="1" dirty="0"/>
              <a:t>Hypothesis: </a:t>
            </a:r>
          </a:p>
          <a:p>
            <a:pPr marL="0" indent="0">
              <a:buNone/>
            </a:pPr>
            <a:r>
              <a:rPr lang="en-US" sz="3200" dirty="0"/>
              <a:t>These other molecules failed to work as an amino acid analogue of glycine, </a:t>
            </a:r>
            <a:r>
              <a:rPr lang="en-US" sz="3200" b="1" dirty="0"/>
              <a:t>because they were not amino acids</a:t>
            </a:r>
          </a:p>
        </p:txBody>
      </p:sp>
      <p:sp>
        <p:nvSpPr>
          <p:cNvPr id="5" name="TextBox 4"/>
          <p:cNvSpPr txBox="1"/>
          <p:nvPr/>
        </p:nvSpPr>
        <p:spPr>
          <a:xfrm>
            <a:off x="4704272" y="6330289"/>
            <a:ext cx="7440178" cy="502766"/>
          </a:xfrm>
          <a:prstGeom prst="rect">
            <a:avLst/>
          </a:prstGeom>
          <a:noFill/>
        </p:spPr>
        <p:txBody>
          <a:bodyPr wrap="none" rtlCol="0">
            <a:spAutoFit/>
          </a:bodyPr>
          <a:lstStyle/>
          <a:p>
            <a:r>
              <a:rPr lang="nb-NO" sz="2667" dirty="0">
                <a:solidFill>
                  <a:srgbClr val="FF0000"/>
                </a:solidFill>
              </a:rPr>
              <a:t>*</a:t>
            </a:r>
            <a:r>
              <a:rPr lang="nb-NO" sz="2667" dirty="0"/>
              <a:t>T Funke et al. PNAS 2006; 103(35): 13010-13015.</a:t>
            </a:r>
            <a:endParaRPr lang="en-US" sz="2667" dirty="0"/>
          </a:p>
        </p:txBody>
      </p:sp>
      <p:sp>
        <p:nvSpPr>
          <p:cNvPr id="6" name="TextBox 5"/>
          <p:cNvSpPr txBox="1"/>
          <p:nvPr/>
        </p:nvSpPr>
        <p:spPr>
          <a:xfrm>
            <a:off x="1257174" y="1966729"/>
            <a:ext cx="9857821" cy="1815882"/>
          </a:xfrm>
          <a:prstGeom prst="rect">
            <a:avLst/>
          </a:prstGeom>
          <a:solidFill>
            <a:srgbClr val="FFFA92"/>
          </a:solidFill>
          <a:ln>
            <a:solidFill>
              <a:schemeClr val="tx1"/>
            </a:solidFill>
          </a:ln>
        </p:spPr>
        <p:txBody>
          <a:bodyPr wrap="square" rtlCol="0">
            <a:spAutoFit/>
          </a:bodyPr>
          <a:lstStyle/>
          <a:p>
            <a:pPr algn="ctr"/>
            <a:r>
              <a:rPr lang="en-US" sz="2800" dirty="0"/>
              <a:t>“More than 1,000 analogs of glyphosate have been produced and tested for inhibition of EPSP synthase, but minor structural alterations typically resulted in dramatically reduced potency, and no compound superior to glyphosate was identified.”</a:t>
            </a:r>
          </a:p>
        </p:txBody>
      </p:sp>
    </p:spTree>
    <p:extLst>
      <p:ext uri="{BB962C8B-B14F-4D97-AF65-F5344CB8AC3E}">
        <p14:creationId xmlns:p14="http://schemas.microsoft.com/office/powerpoint/2010/main" val="2786001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3617C-D038-04EE-1EEA-187C422B0F3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ACD5866-7534-1C2F-EDC6-28640DF26F12}"/>
              </a:ext>
            </a:extLst>
          </p:cNvPr>
          <p:cNvSpPr/>
          <p:nvPr/>
        </p:nvSpPr>
        <p:spPr>
          <a:xfrm>
            <a:off x="2198715" y="2160887"/>
            <a:ext cx="7473985" cy="1969770"/>
          </a:xfrm>
          <a:prstGeom prst="rect">
            <a:avLst/>
          </a:prstGeom>
          <a:noFill/>
          <a:ln>
            <a:noFill/>
          </a:ln>
        </p:spPr>
        <p:txBody>
          <a:bodyPr wrap="square" lIns="121920" tIns="60960" rIns="121920" bIns="6096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a:t>
            </a:r>
          </a:p>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to Deuterium</a:t>
            </a:r>
          </a:p>
        </p:txBody>
      </p:sp>
    </p:spTree>
    <p:extLst>
      <p:ext uri="{BB962C8B-B14F-4D97-AF65-F5344CB8AC3E}">
        <p14:creationId xmlns:p14="http://schemas.microsoft.com/office/powerpoint/2010/main" val="810589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nf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4779" y="1721045"/>
            <a:ext cx="4647221" cy="2468557"/>
          </a:xfrm>
          <a:prstGeom prst="rect">
            <a:avLst/>
          </a:prstGeom>
        </p:spPr>
      </p:pic>
      <p:sp>
        <p:nvSpPr>
          <p:cNvPr id="2" name="Title 1"/>
          <p:cNvSpPr>
            <a:spLocks noGrp="1"/>
          </p:cNvSpPr>
          <p:nvPr>
            <p:ph type="title"/>
          </p:nvPr>
        </p:nvSpPr>
        <p:spPr>
          <a:xfrm>
            <a:off x="253815" y="168170"/>
            <a:ext cx="10972800" cy="1143000"/>
          </a:xfrm>
        </p:spPr>
        <p:txBody>
          <a:bodyPr>
            <a:normAutofit/>
          </a:bodyPr>
          <a:lstStyle/>
          <a:p>
            <a:r>
              <a:rPr lang="en-US" b="1" dirty="0"/>
              <a:t>Quote from Monsanto Study (1989)</a:t>
            </a:r>
            <a:r>
              <a:rPr lang="en-US" b="1" dirty="0">
                <a:solidFill>
                  <a:srgbClr val="FF0000"/>
                </a:solidFill>
              </a:rPr>
              <a:t>*</a:t>
            </a:r>
          </a:p>
        </p:txBody>
      </p:sp>
      <p:sp>
        <p:nvSpPr>
          <p:cNvPr id="3" name="Content Placeholder 2"/>
          <p:cNvSpPr>
            <a:spLocks noGrp="1"/>
          </p:cNvSpPr>
          <p:nvPr>
            <p:ph idx="1"/>
          </p:nvPr>
        </p:nvSpPr>
        <p:spPr>
          <a:xfrm>
            <a:off x="487680" y="4114877"/>
            <a:ext cx="10972800" cy="2511955"/>
          </a:xfrm>
        </p:spPr>
        <p:txBody>
          <a:bodyPr>
            <a:normAutofit/>
          </a:bodyPr>
          <a:lstStyle/>
          <a:p>
            <a:pPr marL="0" indent="0">
              <a:buNone/>
            </a:pPr>
            <a:r>
              <a:rPr lang="en-US" dirty="0"/>
              <a:t>"Proteinase K hydrolyses proteins to amino acids and small </a:t>
            </a:r>
            <a:r>
              <a:rPr lang="en-US" dirty="0" err="1"/>
              <a:t>oligopeptides</a:t>
            </a:r>
            <a:r>
              <a:rPr lang="en-US" dirty="0"/>
              <a:t>, suggesting that a significant portion of the 14C activity residing in the bluegill sunfish tissue was tightly associated with or </a:t>
            </a:r>
            <a:r>
              <a:rPr lang="en-US" i="1" dirty="0">
                <a:solidFill>
                  <a:srgbClr val="FF0000"/>
                </a:solidFill>
              </a:rPr>
              <a:t>incorporated into </a:t>
            </a:r>
            <a:r>
              <a:rPr lang="en-US" dirty="0"/>
              <a:t>protein.” </a:t>
            </a:r>
          </a:p>
        </p:txBody>
      </p:sp>
      <p:sp>
        <p:nvSpPr>
          <p:cNvPr id="4" name="Content Placeholder 2"/>
          <p:cNvSpPr txBox="1">
            <a:spLocks/>
          </p:cNvSpPr>
          <p:nvPr/>
        </p:nvSpPr>
        <p:spPr>
          <a:xfrm>
            <a:off x="253815" y="1262953"/>
            <a:ext cx="8786813" cy="3336525"/>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800" dirty="0"/>
              <a:t>Study exposed bluegill sunfish to carbon-14 radiolabelled glyphosate</a:t>
            </a:r>
          </a:p>
          <a:p>
            <a:pPr>
              <a:spcBef>
                <a:spcPts val="0"/>
              </a:spcBef>
            </a:pPr>
            <a:r>
              <a:rPr lang="en-US" sz="2800" dirty="0"/>
              <a:t>Measured radiolabel in tissues greatly exceeded measured glyphosate levels</a:t>
            </a:r>
          </a:p>
          <a:p>
            <a:pPr>
              <a:spcBef>
                <a:spcPts val="0"/>
              </a:spcBef>
            </a:pPr>
            <a:r>
              <a:rPr lang="en-US" sz="2800" dirty="0"/>
              <a:t>Proteolysis recovered more glyphosate</a:t>
            </a:r>
          </a:p>
          <a:p>
            <a:pPr lvl="1">
              <a:spcBef>
                <a:spcPts val="0"/>
              </a:spcBef>
            </a:pPr>
            <a:r>
              <a:rPr lang="en-US" sz="2400" dirty="0"/>
              <a:t>20% yield </a:t>
            </a:r>
            <a:r>
              <a:rPr lang="en-US" sz="2400" dirty="0">
                <a:sym typeface="Wingdings"/>
              </a:rPr>
              <a:t> 70% yield</a:t>
            </a:r>
            <a:endParaRPr lang="en-US" sz="2400" dirty="0"/>
          </a:p>
        </p:txBody>
      </p:sp>
      <p:sp>
        <p:nvSpPr>
          <p:cNvPr id="6" name="TextBox 5"/>
          <p:cNvSpPr txBox="1"/>
          <p:nvPr/>
        </p:nvSpPr>
        <p:spPr>
          <a:xfrm>
            <a:off x="1497081" y="6194949"/>
            <a:ext cx="10511275" cy="502766"/>
          </a:xfrm>
          <a:prstGeom prst="rect">
            <a:avLst/>
          </a:prstGeom>
          <a:noFill/>
        </p:spPr>
        <p:txBody>
          <a:bodyPr wrap="none" rtlCol="0">
            <a:spAutoFit/>
          </a:bodyPr>
          <a:lstStyle/>
          <a:p>
            <a:r>
              <a:rPr lang="en-US" sz="2667" dirty="0">
                <a:solidFill>
                  <a:srgbClr val="FF0000"/>
                </a:solidFill>
              </a:rPr>
              <a:t>*</a:t>
            </a:r>
            <a:r>
              <a:rPr lang="en-US" sz="2667" dirty="0"/>
              <a:t>WP Ridley and KA </a:t>
            </a:r>
            <a:r>
              <a:rPr lang="en-US" sz="2667" dirty="0" err="1"/>
              <a:t>Chott</a:t>
            </a:r>
            <a:r>
              <a:rPr lang="en-US" sz="2667" dirty="0"/>
              <a:t>.  Monsanto unpublished study. August 1989.</a:t>
            </a:r>
          </a:p>
        </p:txBody>
      </p:sp>
    </p:spTree>
    <p:extLst>
      <p:ext uri="{BB962C8B-B14F-4D97-AF65-F5344CB8AC3E}">
        <p14:creationId xmlns:p14="http://schemas.microsoft.com/office/powerpoint/2010/main" val="1877601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705"/>
            <a:ext cx="10972800" cy="1143000"/>
          </a:xfrm>
        </p:spPr>
        <p:txBody>
          <a:bodyPr/>
          <a:lstStyle/>
          <a:p>
            <a:r>
              <a:rPr lang="en-US" b="1" dirty="0"/>
              <a:t>Some Predicted Consequences</a:t>
            </a:r>
            <a:r>
              <a:rPr lang="en-US" b="1" dirty="0">
                <a:solidFill>
                  <a:srgbClr val="FF0000"/>
                </a:solidFill>
              </a:rPr>
              <a:t>*</a:t>
            </a:r>
          </a:p>
        </p:txBody>
      </p:sp>
      <p:sp>
        <p:nvSpPr>
          <p:cNvPr id="3" name="Content Placeholder 2"/>
          <p:cNvSpPr>
            <a:spLocks noGrp="1"/>
          </p:cNvSpPr>
          <p:nvPr>
            <p:ph idx="1"/>
          </p:nvPr>
        </p:nvSpPr>
        <p:spPr>
          <a:xfrm>
            <a:off x="395844" y="1277851"/>
            <a:ext cx="10972800" cy="4525963"/>
          </a:xfrm>
        </p:spPr>
        <p:txBody>
          <a:bodyPr>
            <a:noAutofit/>
          </a:bodyPr>
          <a:lstStyle/>
          <a:p>
            <a:r>
              <a:rPr lang="en-US" dirty="0"/>
              <a:t>Impaired cholesterol sulfate synthesis </a:t>
            </a:r>
            <a:r>
              <a:rPr lang="en-US" dirty="0">
                <a:sym typeface="Wingdings"/>
              </a:rPr>
              <a:t> heart disease</a:t>
            </a:r>
            <a:endParaRPr lang="en-US" dirty="0"/>
          </a:p>
          <a:p>
            <a:r>
              <a:rPr lang="en-US" dirty="0"/>
              <a:t>Autism</a:t>
            </a:r>
          </a:p>
          <a:p>
            <a:r>
              <a:rPr lang="en-US" dirty="0"/>
              <a:t>Impaired collagen </a:t>
            </a:r>
            <a:r>
              <a:rPr lang="en-US" dirty="0">
                <a:sym typeface="Wingdings"/>
              </a:rPr>
              <a:t> osteoarthritis</a:t>
            </a:r>
            <a:endParaRPr lang="en-US" dirty="0"/>
          </a:p>
          <a:p>
            <a:r>
              <a:rPr lang="en-US" dirty="0" err="1"/>
              <a:t>Steatohepatitis</a:t>
            </a:r>
            <a:r>
              <a:rPr lang="en-US" dirty="0"/>
              <a:t> (fatty liver disease)</a:t>
            </a:r>
          </a:p>
          <a:p>
            <a:r>
              <a:rPr lang="en-US" dirty="0"/>
              <a:t>Obesity and adrenal insufficiency</a:t>
            </a:r>
          </a:p>
          <a:p>
            <a:r>
              <a:rPr lang="en-US" dirty="0"/>
              <a:t>Hypothyroidism</a:t>
            </a:r>
          </a:p>
          <a:p>
            <a:r>
              <a:rPr lang="en-US" dirty="0"/>
              <a:t>Impaired iron homeostasis and kidney failure</a:t>
            </a:r>
          </a:p>
          <a:p>
            <a:r>
              <a:rPr lang="en-US" dirty="0"/>
              <a:t>Insulin resistance and diabetes </a:t>
            </a:r>
          </a:p>
          <a:p>
            <a:r>
              <a:rPr lang="en-US" dirty="0"/>
              <a:t>Cancer </a:t>
            </a:r>
          </a:p>
          <a:p>
            <a:endParaRPr lang="en-US" dirty="0"/>
          </a:p>
          <a:p>
            <a:endParaRPr lang="en-US" dirty="0"/>
          </a:p>
        </p:txBody>
      </p:sp>
      <p:sp>
        <p:nvSpPr>
          <p:cNvPr id="4" name="TextBox 3"/>
          <p:cNvSpPr txBox="1"/>
          <p:nvPr/>
        </p:nvSpPr>
        <p:spPr>
          <a:xfrm>
            <a:off x="887174" y="6141283"/>
            <a:ext cx="11304826" cy="461665"/>
          </a:xfrm>
          <a:prstGeom prst="rect">
            <a:avLst/>
          </a:prstGeom>
          <a:noFill/>
        </p:spPr>
        <p:txBody>
          <a:bodyPr wrap="none" rtlCol="0">
            <a:spAutoFit/>
          </a:bodyPr>
          <a:lstStyle/>
          <a:p>
            <a:r>
              <a:rPr lang="en-US" sz="2400" dirty="0">
                <a:solidFill>
                  <a:srgbClr val="FF0000"/>
                </a:solidFill>
              </a:rPr>
              <a:t>*</a:t>
            </a:r>
            <a:r>
              <a:rPr lang="en-US" sz="2400" dirty="0"/>
              <a:t>A. </a:t>
            </a:r>
            <a:r>
              <a:rPr lang="en-US" sz="2400" dirty="0" err="1"/>
              <a:t>Samsel</a:t>
            </a:r>
            <a:r>
              <a:rPr lang="en-US" sz="2400" dirty="0"/>
              <a:t> and  S. Seneff. Journal of Biological Physics and Chemistry 2016;16:9-46.</a:t>
            </a:r>
          </a:p>
        </p:txBody>
      </p:sp>
    </p:spTree>
    <p:extLst>
      <p:ext uri="{BB962C8B-B14F-4D97-AF65-F5344CB8AC3E}">
        <p14:creationId xmlns:p14="http://schemas.microsoft.com/office/powerpoint/2010/main" val="3330514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735D5-7573-854C-A3A9-EFB4418CAC4E}"/>
              </a:ext>
            </a:extLst>
          </p:cNvPr>
          <p:cNvSpPr>
            <a:spLocks noGrp="1"/>
          </p:cNvSpPr>
          <p:nvPr>
            <p:ph type="title"/>
          </p:nvPr>
        </p:nvSpPr>
        <p:spPr>
          <a:xfrm>
            <a:off x="194586" y="196908"/>
            <a:ext cx="10212157" cy="1325563"/>
          </a:xfrm>
        </p:spPr>
        <p:txBody>
          <a:bodyPr>
            <a:normAutofit/>
          </a:bodyPr>
          <a:lstStyle/>
          <a:p>
            <a:r>
              <a:rPr lang="en-US" b="1" i="1" dirty="0"/>
              <a:t>Hypothesis: </a:t>
            </a:r>
            <a:r>
              <a:rPr lang="en-US" b="1" dirty="0"/>
              <a:t>Glyphosate Disrupts Proteins that Bind Phosphate</a:t>
            </a:r>
          </a:p>
        </p:txBody>
      </p:sp>
      <p:sp>
        <p:nvSpPr>
          <p:cNvPr id="3" name="Content Placeholder 2">
            <a:extLst>
              <a:ext uri="{FF2B5EF4-FFF2-40B4-BE49-F238E27FC236}">
                <a16:creationId xmlns:a16="http://schemas.microsoft.com/office/drawing/2014/main" id="{4E40F569-A6F0-0446-A462-4FDF7F798D82}"/>
              </a:ext>
            </a:extLst>
          </p:cNvPr>
          <p:cNvSpPr>
            <a:spLocks noGrp="1"/>
          </p:cNvSpPr>
          <p:nvPr>
            <p:ph idx="1"/>
          </p:nvPr>
        </p:nvSpPr>
        <p:spPr>
          <a:xfrm>
            <a:off x="609600" y="1749382"/>
            <a:ext cx="10972800" cy="3104946"/>
          </a:xfrm>
        </p:spPr>
        <p:txBody>
          <a:bodyPr>
            <a:normAutofit/>
          </a:bodyPr>
          <a:lstStyle/>
          <a:p>
            <a:r>
              <a:rPr lang="en-US" dirty="0"/>
              <a:t>Glyphosate is a glycine molecule with a </a:t>
            </a:r>
            <a:r>
              <a:rPr lang="en-US" dirty="0" err="1"/>
              <a:t>methylphosphonate</a:t>
            </a:r>
            <a:r>
              <a:rPr lang="en-US" dirty="0"/>
              <a:t> unit attached to the nitrogen atom</a:t>
            </a:r>
          </a:p>
          <a:p>
            <a:r>
              <a:rPr lang="en-US" dirty="0"/>
              <a:t>Glyphosate kills weeds by suppressing EPSP synthase in the shikimate pathway</a:t>
            </a:r>
          </a:p>
          <a:p>
            <a:r>
              <a:rPr lang="en-US" dirty="0"/>
              <a:t>Glyphosate blocks EPSP synthase binding to the phosphate in PEP</a:t>
            </a:r>
          </a:p>
          <a:p>
            <a:r>
              <a:rPr lang="en-US" dirty="0"/>
              <a:t>The binding site for PEP has a highly conserved glycine residue</a:t>
            </a:r>
          </a:p>
        </p:txBody>
      </p:sp>
      <p:pic>
        <p:nvPicPr>
          <p:cNvPr id="5" name="Picture 4" descr="A picture containing table&#10;&#10;Description automatically generated">
            <a:extLst>
              <a:ext uri="{FF2B5EF4-FFF2-40B4-BE49-F238E27FC236}">
                <a16:creationId xmlns:a16="http://schemas.microsoft.com/office/drawing/2014/main" id="{1E286275-4A87-034A-8464-E50E38D05F12}"/>
              </a:ext>
            </a:extLst>
          </p:cNvPr>
          <p:cNvPicPr>
            <a:picLocks noChangeAspect="1"/>
          </p:cNvPicPr>
          <p:nvPr/>
        </p:nvPicPr>
        <p:blipFill>
          <a:blip r:embed="rId3"/>
          <a:stretch>
            <a:fillRect/>
          </a:stretch>
        </p:blipFill>
        <p:spPr>
          <a:xfrm>
            <a:off x="5910837" y="5177242"/>
            <a:ext cx="2336800" cy="1540933"/>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AF459B74-8B58-1342-BFE4-EF6C2EA9C60F}"/>
              </a:ext>
            </a:extLst>
          </p:cNvPr>
          <p:cNvPicPr>
            <a:picLocks noChangeAspect="1"/>
          </p:cNvPicPr>
          <p:nvPr/>
        </p:nvPicPr>
        <p:blipFill>
          <a:blip r:embed="rId4"/>
          <a:stretch>
            <a:fillRect/>
          </a:stretch>
        </p:blipFill>
        <p:spPr>
          <a:xfrm>
            <a:off x="2106990" y="5199124"/>
            <a:ext cx="2421467" cy="1490133"/>
          </a:xfrm>
          <a:prstGeom prst="rect">
            <a:avLst/>
          </a:prstGeom>
        </p:spPr>
      </p:pic>
      <p:sp>
        <p:nvSpPr>
          <p:cNvPr id="8" name="TextBox 7">
            <a:extLst>
              <a:ext uri="{FF2B5EF4-FFF2-40B4-BE49-F238E27FC236}">
                <a16:creationId xmlns:a16="http://schemas.microsoft.com/office/drawing/2014/main" id="{054E8790-BF27-4546-9459-F9A2EE520AE6}"/>
              </a:ext>
            </a:extLst>
          </p:cNvPr>
          <p:cNvSpPr txBox="1"/>
          <p:nvPr/>
        </p:nvSpPr>
        <p:spPr>
          <a:xfrm>
            <a:off x="7384475" y="5199124"/>
            <a:ext cx="2520434" cy="461665"/>
          </a:xfrm>
          <a:prstGeom prst="rect">
            <a:avLst/>
          </a:prstGeom>
          <a:noFill/>
        </p:spPr>
        <p:txBody>
          <a:bodyPr wrap="none" rtlCol="0">
            <a:spAutoFit/>
          </a:bodyPr>
          <a:lstStyle/>
          <a:p>
            <a:r>
              <a:rPr lang="en-US" sz="2400" dirty="0"/>
              <a:t>Sodium Phosphate</a:t>
            </a:r>
          </a:p>
        </p:txBody>
      </p:sp>
      <p:sp>
        <p:nvSpPr>
          <p:cNvPr id="9" name="TextBox 8">
            <a:extLst>
              <a:ext uri="{FF2B5EF4-FFF2-40B4-BE49-F238E27FC236}">
                <a16:creationId xmlns:a16="http://schemas.microsoft.com/office/drawing/2014/main" id="{B4FFD858-7422-5D45-A786-E110CA447C36}"/>
              </a:ext>
            </a:extLst>
          </p:cNvPr>
          <p:cNvSpPr txBox="1"/>
          <p:nvPr/>
        </p:nvSpPr>
        <p:spPr>
          <a:xfrm>
            <a:off x="194586" y="5167313"/>
            <a:ext cx="2173993" cy="830997"/>
          </a:xfrm>
          <a:prstGeom prst="rect">
            <a:avLst/>
          </a:prstGeom>
          <a:noFill/>
        </p:spPr>
        <p:txBody>
          <a:bodyPr wrap="none" rtlCol="0">
            <a:spAutoFit/>
          </a:bodyPr>
          <a:lstStyle/>
          <a:p>
            <a:r>
              <a:rPr lang="en-US" sz="2400" dirty="0"/>
              <a:t>Sodium Methyl-</a:t>
            </a:r>
          </a:p>
          <a:p>
            <a:r>
              <a:rPr lang="en-US" sz="2400" dirty="0"/>
              <a:t>phosphonate</a:t>
            </a:r>
          </a:p>
        </p:txBody>
      </p:sp>
    </p:spTree>
    <p:extLst>
      <p:ext uri="{BB962C8B-B14F-4D97-AF65-F5344CB8AC3E}">
        <p14:creationId xmlns:p14="http://schemas.microsoft.com/office/powerpoint/2010/main" val="512125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231ED-67AF-FC1A-1721-FA914D6D16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E83350-F879-DAE3-65EC-1D95FEABEFA8}"/>
              </a:ext>
            </a:extLst>
          </p:cNvPr>
          <p:cNvSpPr>
            <a:spLocks noGrp="1"/>
          </p:cNvSpPr>
          <p:nvPr>
            <p:ph type="title"/>
          </p:nvPr>
        </p:nvSpPr>
        <p:spPr>
          <a:xfrm>
            <a:off x="194586" y="196908"/>
            <a:ext cx="10212157" cy="1325563"/>
          </a:xfrm>
        </p:spPr>
        <p:txBody>
          <a:bodyPr>
            <a:normAutofit/>
          </a:bodyPr>
          <a:lstStyle/>
          <a:p>
            <a:r>
              <a:rPr lang="en-US" b="1" i="1" dirty="0"/>
              <a:t>Hypothesis: </a:t>
            </a:r>
            <a:r>
              <a:rPr lang="en-US" b="1" dirty="0"/>
              <a:t>Glyphosate Disrupts Proteins that Bind Phosphate</a:t>
            </a:r>
          </a:p>
        </p:txBody>
      </p:sp>
      <p:sp>
        <p:nvSpPr>
          <p:cNvPr id="3" name="Content Placeholder 2">
            <a:extLst>
              <a:ext uri="{FF2B5EF4-FFF2-40B4-BE49-F238E27FC236}">
                <a16:creationId xmlns:a16="http://schemas.microsoft.com/office/drawing/2014/main" id="{E6952F1D-D906-32DF-E57F-497F84F7275F}"/>
              </a:ext>
            </a:extLst>
          </p:cNvPr>
          <p:cNvSpPr>
            <a:spLocks noGrp="1"/>
          </p:cNvSpPr>
          <p:nvPr>
            <p:ph idx="1"/>
          </p:nvPr>
        </p:nvSpPr>
        <p:spPr>
          <a:xfrm>
            <a:off x="609600" y="1749382"/>
            <a:ext cx="10972800" cy="3104946"/>
          </a:xfrm>
        </p:spPr>
        <p:txBody>
          <a:bodyPr>
            <a:normAutofit/>
          </a:bodyPr>
          <a:lstStyle/>
          <a:p>
            <a:r>
              <a:rPr lang="en-US" dirty="0"/>
              <a:t>Glyphosate is a glycine molecule with a </a:t>
            </a:r>
            <a:r>
              <a:rPr lang="en-US" dirty="0" err="1"/>
              <a:t>methylphosphonate</a:t>
            </a:r>
            <a:r>
              <a:rPr lang="en-US" dirty="0"/>
              <a:t> unit attached to the nitrogen atom</a:t>
            </a:r>
          </a:p>
          <a:p>
            <a:r>
              <a:rPr lang="en-US" dirty="0"/>
              <a:t>Glyphosate kills weeds by suppressing EPSP synthase in the shikimate pathway</a:t>
            </a:r>
          </a:p>
          <a:p>
            <a:r>
              <a:rPr lang="en-US" dirty="0"/>
              <a:t>Glyphosate blocks EPSP synthase binding to the phosphate in PEP</a:t>
            </a:r>
          </a:p>
          <a:p>
            <a:r>
              <a:rPr lang="en-US" dirty="0"/>
              <a:t>The binding site for PEP has a highly conserved glycine residue</a:t>
            </a:r>
          </a:p>
        </p:txBody>
      </p:sp>
      <p:pic>
        <p:nvPicPr>
          <p:cNvPr id="5" name="Picture 4" descr="A picture containing table&#10;&#10;Description automatically generated">
            <a:extLst>
              <a:ext uri="{FF2B5EF4-FFF2-40B4-BE49-F238E27FC236}">
                <a16:creationId xmlns:a16="http://schemas.microsoft.com/office/drawing/2014/main" id="{58546CB8-D660-CAF7-5399-A700EDE358DC}"/>
              </a:ext>
            </a:extLst>
          </p:cNvPr>
          <p:cNvPicPr>
            <a:picLocks noChangeAspect="1"/>
          </p:cNvPicPr>
          <p:nvPr/>
        </p:nvPicPr>
        <p:blipFill>
          <a:blip r:embed="rId3"/>
          <a:stretch>
            <a:fillRect/>
          </a:stretch>
        </p:blipFill>
        <p:spPr>
          <a:xfrm>
            <a:off x="5910837" y="5177242"/>
            <a:ext cx="2336800" cy="1540933"/>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B6A317B8-F88F-CD57-ECE0-72CD901E7F62}"/>
              </a:ext>
            </a:extLst>
          </p:cNvPr>
          <p:cNvPicPr>
            <a:picLocks noChangeAspect="1"/>
          </p:cNvPicPr>
          <p:nvPr/>
        </p:nvPicPr>
        <p:blipFill>
          <a:blip r:embed="rId4"/>
          <a:stretch>
            <a:fillRect/>
          </a:stretch>
        </p:blipFill>
        <p:spPr>
          <a:xfrm>
            <a:off x="2106990" y="5199124"/>
            <a:ext cx="2421467" cy="1490133"/>
          </a:xfrm>
          <a:prstGeom prst="rect">
            <a:avLst/>
          </a:prstGeom>
        </p:spPr>
      </p:pic>
      <p:sp>
        <p:nvSpPr>
          <p:cNvPr id="8" name="TextBox 7">
            <a:extLst>
              <a:ext uri="{FF2B5EF4-FFF2-40B4-BE49-F238E27FC236}">
                <a16:creationId xmlns:a16="http://schemas.microsoft.com/office/drawing/2014/main" id="{88B7BE11-E2E8-2087-BE17-0A7D7D772604}"/>
              </a:ext>
            </a:extLst>
          </p:cNvPr>
          <p:cNvSpPr txBox="1"/>
          <p:nvPr/>
        </p:nvSpPr>
        <p:spPr>
          <a:xfrm>
            <a:off x="7384475" y="5199124"/>
            <a:ext cx="2520434" cy="461665"/>
          </a:xfrm>
          <a:prstGeom prst="rect">
            <a:avLst/>
          </a:prstGeom>
          <a:noFill/>
        </p:spPr>
        <p:txBody>
          <a:bodyPr wrap="none" rtlCol="0">
            <a:spAutoFit/>
          </a:bodyPr>
          <a:lstStyle/>
          <a:p>
            <a:r>
              <a:rPr lang="en-US" sz="2400" dirty="0"/>
              <a:t>Sodium Phosphate</a:t>
            </a:r>
          </a:p>
        </p:txBody>
      </p:sp>
      <p:sp>
        <p:nvSpPr>
          <p:cNvPr id="9" name="TextBox 8">
            <a:extLst>
              <a:ext uri="{FF2B5EF4-FFF2-40B4-BE49-F238E27FC236}">
                <a16:creationId xmlns:a16="http://schemas.microsoft.com/office/drawing/2014/main" id="{E343A6DB-8C9C-6C1D-D406-B577F52D3B99}"/>
              </a:ext>
            </a:extLst>
          </p:cNvPr>
          <p:cNvSpPr txBox="1"/>
          <p:nvPr/>
        </p:nvSpPr>
        <p:spPr>
          <a:xfrm>
            <a:off x="194586" y="5167313"/>
            <a:ext cx="2173993" cy="830997"/>
          </a:xfrm>
          <a:prstGeom prst="rect">
            <a:avLst/>
          </a:prstGeom>
          <a:noFill/>
        </p:spPr>
        <p:txBody>
          <a:bodyPr wrap="none" rtlCol="0">
            <a:spAutoFit/>
          </a:bodyPr>
          <a:lstStyle/>
          <a:p>
            <a:r>
              <a:rPr lang="en-US" sz="2400" dirty="0"/>
              <a:t>Sodium Methyl-</a:t>
            </a:r>
          </a:p>
          <a:p>
            <a:r>
              <a:rPr lang="en-US" sz="2400" dirty="0"/>
              <a:t>phosphonate</a:t>
            </a:r>
          </a:p>
        </p:txBody>
      </p:sp>
      <p:sp>
        <p:nvSpPr>
          <p:cNvPr id="4" name="TextBox 3">
            <a:extLst>
              <a:ext uri="{FF2B5EF4-FFF2-40B4-BE49-F238E27FC236}">
                <a16:creationId xmlns:a16="http://schemas.microsoft.com/office/drawing/2014/main" id="{469635C1-F95F-CE59-CB0E-F67417C97775}"/>
              </a:ext>
            </a:extLst>
          </p:cNvPr>
          <p:cNvSpPr txBox="1"/>
          <p:nvPr/>
        </p:nvSpPr>
        <p:spPr>
          <a:xfrm>
            <a:off x="1938757" y="2067515"/>
            <a:ext cx="7376777" cy="3108543"/>
          </a:xfrm>
          <a:prstGeom prst="rect">
            <a:avLst/>
          </a:prstGeom>
          <a:solidFill>
            <a:srgbClr val="FFF8A0"/>
          </a:solidFill>
          <a:ln>
            <a:solidFill>
              <a:schemeClr val="tx1"/>
            </a:solidFill>
          </a:ln>
        </p:spPr>
        <p:txBody>
          <a:bodyPr wrap="square" rtlCol="0">
            <a:spAutoFit/>
          </a:bodyPr>
          <a:lstStyle/>
          <a:p>
            <a:pPr algn="ctr"/>
            <a:endParaRPr lang="en-US" sz="2800" dirty="0"/>
          </a:p>
          <a:p>
            <a:pPr algn="ctr"/>
            <a:r>
              <a:rPr lang="en-US" sz="2800" dirty="0"/>
              <a:t>Many enzymes that glyphosate has been shown to suppress contain a “glyphosate susceptibility motif”: they bind phosphate at a site where there is at least one highly conserved glycine residue</a:t>
            </a:r>
          </a:p>
          <a:p>
            <a:pPr algn="ctr"/>
            <a:endParaRPr lang="en-US" sz="2800" dirty="0"/>
          </a:p>
        </p:txBody>
      </p:sp>
    </p:spTree>
    <p:extLst>
      <p:ext uri="{BB962C8B-B14F-4D97-AF65-F5344CB8AC3E}">
        <p14:creationId xmlns:p14="http://schemas.microsoft.com/office/powerpoint/2010/main" val="1525987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9456"/>
            <a:ext cx="8892209" cy="1325563"/>
          </a:xfrm>
        </p:spPr>
        <p:txBody>
          <a:bodyPr>
            <a:normAutofit/>
          </a:bodyPr>
          <a:lstStyle/>
          <a:p>
            <a:r>
              <a:rPr lang="en-US" b="1" dirty="0"/>
              <a:t>Does Glyphosate Disrupt FAD Binding in Dehydrogenases?</a:t>
            </a:r>
            <a:endParaRPr lang="en-US" b="1" dirty="0">
              <a:solidFill>
                <a:srgbClr val="FF0000"/>
              </a:solidFill>
            </a:endParaRPr>
          </a:p>
        </p:txBody>
      </p:sp>
      <p:sp>
        <p:nvSpPr>
          <p:cNvPr id="3" name="Content Placeholder 2"/>
          <p:cNvSpPr>
            <a:spLocks noGrp="1"/>
          </p:cNvSpPr>
          <p:nvPr>
            <p:ph idx="1"/>
          </p:nvPr>
        </p:nvSpPr>
        <p:spPr>
          <a:xfrm>
            <a:off x="152400" y="1744481"/>
            <a:ext cx="10919254" cy="4224867"/>
          </a:xfrm>
        </p:spPr>
        <p:txBody>
          <a:bodyPr>
            <a:normAutofit fontScale="92500" lnSpcReduction="10000"/>
          </a:bodyPr>
          <a:lstStyle/>
          <a:p>
            <a:r>
              <a:rPr lang="en-US" dirty="0"/>
              <a:t>Dehydrogenases play a major role in supplying </a:t>
            </a:r>
            <a:r>
              <a:rPr lang="en-US" dirty="0" err="1"/>
              <a:t>deupleted</a:t>
            </a:r>
            <a:r>
              <a:rPr lang="en-US" dirty="0"/>
              <a:t> protons to the mitochondrial ATPase pumps</a:t>
            </a:r>
          </a:p>
          <a:p>
            <a:r>
              <a:rPr lang="en-US" dirty="0"/>
              <a:t>Many dehydrogenases are </a:t>
            </a:r>
            <a:r>
              <a:rPr lang="en-US" i="1" dirty="0">
                <a:solidFill>
                  <a:srgbClr val="FF0000"/>
                </a:solidFill>
              </a:rPr>
              <a:t>flavoproteins. </a:t>
            </a:r>
            <a:r>
              <a:rPr lang="en-US" dirty="0"/>
              <a:t>They bind flavin-adenine dinucleotide (FAD) at a site with at least one highly conserved glycine residue. FAD facilitates the transfer of protons and electrons</a:t>
            </a:r>
          </a:p>
          <a:p>
            <a:r>
              <a:rPr lang="en-US" dirty="0"/>
              <a:t>A region near the carboxyl-terminal segment of FAD-binding dehydrogenases contains a highly conserved glycine-aspartate pair</a:t>
            </a:r>
          </a:p>
          <a:p>
            <a:r>
              <a:rPr lang="en-US" dirty="0"/>
              <a:t>Mutation of Gly-478 to alanine in a Bacillus NADH dehydrogenase caused complete loss of activity, due to loss of binding capacity to FAD</a:t>
            </a:r>
            <a:r>
              <a:rPr lang="en-US" dirty="0">
                <a:solidFill>
                  <a:srgbClr val="FF0000"/>
                </a:solidFill>
              </a:rPr>
              <a:t>*</a:t>
            </a:r>
          </a:p>
          <a:p>
            <a:r>
              <a:rPr lang="en-US" dirty="0"/>
              <a:t>Gly-478 is preceded by alanine, a small amino acid, leaving room for glyphosate's </a:t>
            </a:r>
            <a:r>
              <a:rPr lang="en-US" dirty="0" err="1"/>
              <a:t>methylphosphonate</a:t>
            </a:r>
            <a:r>
              <a:rPr lang="en-US" dirty="0"/>
              <a:t> unit</a:t>
            </a:r>
          </a:p>
        </p:txBody>
      </p:sp>
      <p:sp>
        <p:nvSpPr>
          <p:cNvPr id="4" name="TextBox 3"/>
          <p:cNvSpPr txBox="1"/>
          <p:nvPr/>
        </p:nvSpPr>
        <p:spPr>
          <a:xfrm>
            <a:off x="1100680" y="6227765"/>
            <a:ext cx="10147843" cy="461665"/>
          </a:xfrm>
          <a:prstGeom prst="rect">
            <a:avLst/>
          </a:prstGeom>
          <a:noFill/>
        </p:spPr>
        <p:txBody>
          <a:bodyPr wrap="none" rtlCol="0">
            <a:spAutoFit/>
          </a:bodyPr>
          <a:lstStyle/>
          <a:p>
            <a:r>
              <a:rPr lang="en-US" sz="2400" dirty="0">
                <a:solidFill>
                  <a:srgbClr val="FF0000"/>
                </a:solidFill>
              </a:rPr>
              <a:t>*</a:t>
            </a:r>
            <a:r>
              <a:rPr lang="en-US" sz="2400" dirty="0"/>
              <a:t>Masato </a:t>
            </a:r>
            <a:r>
              <a:rPr lang="en-US" sz="2400" dirty="0" err="1"/>
              <a:t>Shiraki</a:t>
            </a:r>
            <a:r>
              <a:rPr lang="en-US" sz="2400" dirty="0"/>
              <a:t> and Noriyuki Kayama. Current Microbiology 2003; 46: 432–434.</a:t>
            </a:r>
          </a:p>
        </p:txBody>
      </p:sp>
    </p:spTree>
    <p:extLst>
      <p:ext uri="{BB962C8B-B14F-4D97-AF65-F5344CB8AC3E}">
        <p14:creationId xmlns:p14="http://schemas.microsoft.com/office/powerpoint/2010/main" val="4084057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8645-C132-994A-A801-A11363642C74}"/>
              </a:ext>
            </a:extLst>
          </p:cNvPr>
          <p:cNvSpPr>
            <a:spLocks noGrp="1"/>
          </p:cNvSpPr>
          <p:nvPr>
            <p:ph type="title"/>
          </p:nvPr>
        </p:nvSpPr>
        <p:spPr>
          <a:xfrm>
            <a:off x="8189043" y="1711426"/>
            <a:ext cx="3505200" cy="1325563"/>
          </a:xfrm>
        </p:spPr>
        <p:txBody>
          <a:bodyPr/>
          <a:lstStyle/>
          <a:p>
            <a:r>
              <a:rPr lang="en-US" b="1" dirty="0"/>
              <a:t>NAD and FAD</a:t>
            </a:r>
          </a:p>
        </p:txBody>
      </p:sp>
      <p:sp>
        <p:nvSpPr>
          <p:cNvPr id="8" name="TextBox 7">
            <a:extLst>
              <a:ext uri="{FF2B5EF4-FFF2-40B4-BE49-F238E27FC236}">
                <a16:creationId xmlns:a16="http://schemas.microsoft.com/office/drawing/2014/main" id="{EB294834-CE8F-C84A-B9D9-DE919BA871E3}"/>
              </a:ext>
            </a:extLst>
          </p:cNvPr>
          <p:cNvSpPr txBox="1"/>
          <p:nvPr/>
        </p:nvSpPr>
        <p:spPr>
          <a:xfrm>
            <a:off x="1371600" y="5090160"/>
            <a:ext cx="1581972" cy="400110"/>
          </a:xfrm>
          <a:prstGeom prst="rect">
            <a:avLst/>
          </a:prstGeom>
          <a:noFill/>
        </p:spPr>
        <p:txBody>
          <a:bodyPr wrap="none" rtlCol="0">
            <a:spAutoFit/>
          </a:bodyPr>
          <a:lstStyle/>
          <a:p>
            <a:r>
              <a:rPr lang="en-US" sz="2000" dirty="0"/>
              <a:t>Nicotinamide</a:t>
            </a:r>
          </a:p>
        </p:txBody>
      </p:sp>
      <p:sp>
        <p:nvSpPr>
          <p:cNvPr id="9" name="TextBox 8">
            <a:extLst>
              <a:ext uri="{FF2B5EF4-FFF2-40B4-BE49-F238E27FC236}">
                <a16:creationId xmlns:a16="http://schemas.microsoft.com/office/drawing/2014/main" id="{4E5B60FE-955B-6240-B447-CD5C40749D55}"/>
              </a:ext>
            </a:extLst>
          </p:cNvPr>
          <p:cNvSpPr txBox="1"/>
          <p:nvPr/>
        </p:nvSpPr>
        <p:spPr>
          <a:xfrm>
            <a:off x="7190771" y="4548336"/>
            <a:ext cx="791179" cy="400110"/>
          </a:xfrm>
          <a:prstGeom prst="rect">
            <a:avLst/>
          </a:prstGeom>
          <a:noFill/>
        </p:spPr>
        <p:txBody>
          <a:bodyPr wrap="none" rtlCol="0">
            <a:spAutoFit/>
          </a:bodyPr>
          <a:lstStyle/>
          <a:p>
            <a:r>
              <a:rPr lang="en-US" sz="2000" dirty="0"/>
              <a:t>Flavin</a:t>
            </a:r>
          </a:p>
        </p:txBody>
      </p:sp>
      <p:sp>
        <p:nvSpPr>
          <p:cNvPr id="10" name="TextBox 9">
            <a:extLst>
              <a:ext uri="{FF2B5EF4-FFF2-40B4-BE49-F238E27FC236}">
                <a16:creationId xmlns:a16="http://schemas.microsoft.com/office/drawing/2014/main" id="{2A8FDEA4-CEA7-1445-84F9-3755A3625056}"/>
              </a:ext>
            </a:extLst>
          </p:cNvPr>
          <p:cNvSpPr txBox="1"/>
          <p:nvPr/>
        </p:nvSpPr>
        <p:spPr>
          <a:xfrm>
            <a:off x="1142033" y="1167675"/>
            <a:ext cx="1053494" cy="400110"/>
          </a:xfrm>
          <a:prstGeom prst="rect">
            <a:avLst/>
          </a:prstGeom>
          <a:noFill/>
        </p:spPr>
        <p:txBody>
          <a:bodyPr wrap="none" rtlCol="0">
            <a:spAutoFit/>
          </a:bodyPr>
          <a:lstStyle/>
          <a:p>
            <a:r>
              <a:rPr lang="en-US" sz="2000" dirty="0"/>
              <a:t>Adenine</a:t>
            </a:r>
          </a:p>
        </p:txBody>
      </p:sp>
      <p:sp>
        <p:nvSpPr>
          <p:cNvPr id="11" name="TextBox 10">
            <a:extLst>
              <a:ext uri="{FF2B5EF4-FFF2-40B4-BE49-F238E27FC236}">
                <a16:creationId xmlns:a16="http://schemas.microsoft.com/office/drawing/2014/main" id="{78FD12B1-756A-8444-AB4E-CEA7D1F171B6}"/>
              </a:ext>
            </a:extLst>
          </p:cNvPr>
          <p:cNvSpPr txBox="1"/>
          <p:nvPr/>
        </p:nvSpPr>
        <p:spPr>
          <a:xfrm>
            <a:off x="5513452" y="1167675"/>
            <a:ext cx="1053494" cy="400110"/>
          </a:xfrm>
          <a:prstGeom prst="rect">
            <a:avLst/>
          </a:prstGeom>
          <a:noFill/>
        </p:spPr>
        <p:txBody>
          <a:bodyPr wrap="none" rtlCol="0">
            <a:spAutoFit/>
          </a:bodyPr>
          <a:lstStyle/>
          <a:p>
            <a:r>
              <a:rPr lang="en-US" sz="2000" dirty="0"/>
              <a:t>Adenine</a:t>
            </a:r>
          </a:p>
        </p:txBody>
      </p:sp>
      <p:sp>
        <p:nvSpPr>
          <p:cNvPr id="13" name="TextBox 12">
            <a:extLst>
              <a:ext uri="{FF2B5EF4-FFF2-40B4-BE49-F238E27FC236}">
                <a16:creationId xmlns:a16="http://schemas.microsoft.com/office/drawing/2014/main" id="{342EB2FF-B9EB-7742-B7FF-FEBCF2CD242B}"/>
              </a:ext>
            </a:extLst>
          </p:cNvPr>
          <p:cNvSpPr txBox="1"/>
          <p:nvPr/>
        </p:nvSpPr>
        <p:spPr>
          <a:xfrm>
            <a:off x="464559" y="3812009"/>
            <a:ext cx="1730795" cy="523220"/>
          </a:xfrm>
          <a:prstGeom prst="rect">
            <a:avLst/>
          </a:prstGeom>
          <a:noFill/>
        </p:spPr>
        <p:txBody>
          <a:bodyPr wrap="none" rtlCol="0">
            <a:spAutoFit/>
          </a:bodyPr>
          <a:lstStyle/>
          <a:p>
            <a:r>
              <a:rPr lang="en-US" sz="2800" dirty="0"/>
              <a:t>Phosphate</a:t>
            </a:r>
          </a:p>
        </p:txBody>
      </p:sp>
      <p:sp>
        <p:nvSpPr>
          <p:cNvPr id="14" name="TextBox 13">
            <a:extLst>
              <a:ext uri="{FF2B5EF4-FFF2-40B4-BE49-F238E27FC236}">
                <a16:creationId xmlns:a16="http://schemas.microsoft.com/office/drawing/2014/main" id="{8D3C5A2A-5D39-D745-BF03-725584B453AB}"/>
              </a:ext>
            </a:extLst>
          </p:cNvPr>
          <p:cNvSpPr txBox="1"/>
          <p:nvPr/>
        </p:nvSpPr>
        <p:spPr>
          <a:xfrm>
            <a:off x="515131" y="1934845"/>
            <a:ext cx="1730795" cy="523220"/>
          </a:xfrm>
          <a:prstGeom prst="rect">
            <a:avLst/>
          </a:prstGeom>
          <a:noFill/>
        </p:spPr>
        <p:txBody>
          <a:bodyPr wrap="none" rtlCol="0">
            <a:spAutoFit/>
          </a:bodyPr>
          <a:lstStyle/>
          <a:p>
            <a:r>
              <a:rPr lang="en-US" sz="2800" dirty="0"/>
              <a:t>Phosphate</a:t>
            </a:r>
          </a:p>
        </p:txBody>
      </p:sp>
      <p:sp>
        <p:nvSpPr>
          <p:cNvPr id="15" name="TextBox 14">
            <a:extLst>
              <a:ext uri="{FF2B5EF4-FFF2-40B4-BE49-F238E27FC236}">
                <a16:creationId xmlns:a16="http://schemas.microsoft.com/office/drawing/2014/main" id="{5AE0E49D-F29A-D64C-B67D-5881BC5AD0B4}"/>
              </a:ext>
            </a:extLst>
          </p:cNvPr>
          <p:cNvSpPr txBox="1"/>
          <p:nvPr/>
        </p:nvSpPr>
        <p:spPr>
          <a:xfrm>
            <a:off x="3782657" y="1850988"/>
            <a:ext cx="1730795" cy="523220"/>
          </a:xfrm>
          <a:prstGeom prst="rect">
            <a:avLst/>
          </a:prstGeom>
          <a:noFill/>
        </p:spPr>
        <p:txBody>
          <a:bodyPr wrap="none" rtlCol="0">
            <a:spAutoFit/>
          </a:bodyPr>
          <a:lstStyle/>
          <a:p>
            <a:r>
              <a:rPr lang="en-US" sz="2800" dirty="0"/>
              <a:t>Phosphate</a:t>
            </a:r>
          </a:p>
        </p:txBody>
      </p:sp>
      <p:sp>
        <p:nvSpPr>
          <p:cNvPr id="17" name="Freeform 16">
            <a:extLst>
              <a:ext uri="{FF2B5EF4-FFF2-40B4-BE49-F238E27FC236}">
                <a16:creationId xmlns:a16="http://schemas.microsoft.com/office/drawing/2014/main" id="{B5768B3A-7732-D149-B9F1-36CB822DB9F9}"/>
              </a:ext>
            </a:extLst>
          </p:cNvPr>
          <p:cNvSpPr/>
          <p:nvPr/>
        </p:nvSpPr>
        <p:spPr>
          <a:xfrm>
            <a:off x="1500879" y="2101568"/>
            <a:ext cx="1555829" cy="2017826"/>
          </a:xfrm>
          <a:custGeom>
            <a:avLst/>
            <a:gdLst>
              <a:gd name="connsiteX0" fmla="*/ 891801 w 1555829"/>
              <a:gd name="connsiteY0" fmla="*/ 47272 h 2017826"/>
              <a:gd name="connsiteX1" fmla="*/ 84081 w 1555829"/>
              <a:gd name="connsiteY1" fmla="*/ 824512 h 2017826"/>
              <a:gd name="connsiteX2" fmla="*/ 114561 w 1555829"/>
              <a:gd name="connsiteY2" fmla="*/ 1342672 h 2017826"/>
              <a:gd name="connsiteX3" fmla="*/ 876561 w 1555829"/>
              <a:gd name="connsiteY3" fmla="*/ 2013232 h 2017826"/>
              <a:gd name="connsiteX4" fmla="*/ 1470921 w 1555829"/>
              <a:gd name="connsiteY4" fmla="*/ 1616992 h 2017826"/>
              <a:gd name="connsiteX5" fmla="*/ 1547121 w 1555829"/>
              <a:gd name="connsiteY5" fmla="*/ 1205512 h 2017826"/>
              <a:gd name="connsiteX6" fmla="*/ 1425201 w 1555829"/>
              <a:gd name="connsiteY6" fmla="*/ 550192 h 2017826"/>
              <a:gd name="connsiteX7" fmla="*/ 1150881 w 1555829"/>
              <a:gd name="connsiteY7" fmla="*/ 16792 h 2017826"/>
              <a:gd name="connsiteX8" fmla="*/ 846081 w 1555829"/>
              <a:gd name="connsiteY8" fmla="*/ 123472 h 2017826"/>
              <a:gd name="connsiteX9" fmla="*/ 846081 w 1555829"/>
              <a:gd name="connsiteY9" fmla="*/ 123472 h 201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5829" h="2017826">
                <a:moveTo>
                  <a:pt x="891801" y="47272"/>
                </a:moveTo>
                <a:cubicBezTo>
                  <a:pt x="552711" y="327942"/>
                  <a:pt x="213621" y="608612"/>
                  <a:pt x="84081" y="824512"/>
                </a:cubicBezTo>
                <a:cubicBezTo>
                  <a:pt x="-45459" y="1040412"/>
                  <a:pt x="-17519" y="1144552"/>
                  <a:pt x="114561" y="1342672"/>
                </a:cubicBezTo>
                <a:cubicBezTo>
                  <a:pt x="246641" y="1540792"/>
                  <a:pt x="650501" y="1967512"/>
                  <a:pt x="876561" y="2013232"/>
                </a:cubicBezTo>
                <a:cubicBezTo>
                  <a:pt x="1102621" y="2058952"/>
                  <a:pt x="1359161" y="1751612"/>
                  <a:pt x="1470921" y="1616992"/>
                </a:cubicBezTo>
                <a:cubicBezTo>
                  <a:pt x="1582681" y="1482372"/>
                  <a:pt x="1554741" y="1383312"/>
                  <a:pt x="1547121" y="1205512"/>
                </a:cubicBezTo>
                <a:cubicBezTo>
                  <a:pt x="1539501" y="1027712"/>
                  <a:pt x="1491241" y="748312"/>
                  <a:pt x="1425201" y="550192"/>
                </a:cubicBezTo>
                <a:cubicBezTo>
                  <a:pt x="1359161" y="352072"/>
                  <a:pt x="1247401" y="87912"/>
                  <a:pt x="1150881" y="16792"/>
                </a:cubicBezTo>
                <a:cubicBezTo>
                  <a:pt x="1054361" y="-54328"/>
                  <a:pt x="846081" y="123472"/>
                  <a:pt x="846081" y="123472"/>
                </a:cubicBezTo>
                <a:lnTo>
                  <a:pt x="846081" y="123472"/>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97DA464-C6B2-9340-AD28-22E6840DF201}"/>
              </a:ext>
            </a:extLst>
          </p:cNvPr>
          <p:cNvGrpSpPr/>
          <p:nvPr/>
        </p:nvGrpSpPr>
        <p:grpSpPr>
          <a:xfrm>
            <a:off x="1550791" y="741216"/>
            <a:ext cx="3985260" cy="5818480"/>
            <a:chOff x="1586989" y="507072"/>
            <a:chExt cx="3985260" cy="5818480"/>
          </a:xfrm>
        </p:grpSpPr>
        <p:pic>
          <p:nvPicPr>
            <p:cNvPr id="5" name="Picture 4" descr="Shape&#10;&#10;Description automatically generated with low confidence">
              <a:extLst>
                <a:ext uri="{FF2B5EF4-FFF2-40B4-BE49-F238E27FC236}">
                  <a16:creationId xmlns:a16="http://schemas.microsoft.com/office/drawing/2014/main" id="{0FED2A93-8A1A-7540-A230-2ECCBD06A836}"/>
                </a:ext>
              </a:extLst>
            </p:cNvPr>
            <p:cNvPicPr>
              <a:picLocks noChangeAspect="1"/>
            </p:cNvPicPr>
            <p:nvPr/>
          </p:nvPicPr>
          <p:blipFill>
            <a:blip r:embed="rId3"/>
            <a:stretch>
              <a:fillRect/>
            </a:stretch>
          </p:blipFill>
          <p:spPr>
            <a:xfrm>
              <a:off x="1586989" y="507072"/>
              <a:ext cx="3985260" cy="5818480"/>
            </a:xfrm>
            <a:prstGeom prst="rect">
              <a:avLst/>
            </a:prstGeom>
          </p:spPr>
        </p:pic>
        <p:sp>
          <p:nvSpPr>
            <p:cNvPr id="19" name="Freeform 18">
              <a:extLst>
                <a:ext uri="{FF2B5EF4-FFF2-40B4-BE49-F238E27FC236}">
                  <a16:creationId xmlns:a16="http://schemas.microsoft.com/office/drawing/2014/main" id="{323DFC1E-91C7-8744-AB59-8D276F69CB68}"/>
                </a:ext>
              </a:extLst>
            </p:cNvPr>
            <p:cNvSpPr/>
            <p:nvPr/>
          </p:nvSpPr>
          <p:spPr>
            <a:xfrm>
              <a:off x="4772957" y="3462533"/>
              <a:ext cx="794090" cy="576641"/>
            </a:xfrm>
            <a:custGeom>
              <a:avLst/>
              <a:gdLst>
                <a:gd name="connsiteX0" fmla="*/ 210523 w 794090"/>
                <a:gd name="connsiteY0" fmla="*/ 12187 h 576641"/>
                <a:gd name="connsiteX1" fmla="*/ 12403 w 794090"/>
                <a:gd name="connsiteY1" fmla="*/ 316987 h 576641"/>
                <a:gd name="connsiteX2" fmla="*/ 545803 w 794090"/>
                <a:gd name="connsiteY2" fmla="*/ 576067 h 576641"/>
                <a:gd name="connsiteX3" fmla="*/ 789643 w 794090"/>
                <a:gd name="connsiteY3" fmla="*/ 377947 h 576641"/>
                <a:gd name="connsiteX4" fmla="*/ 667723 w 794090"/>
                <a:gd name="connsiteY4" fmla="*/ 88387 h 576641"/>
                <a:gd name="connsiteX5" fmla="*/ 210523 w 794090"/>
                <a:gd name="connsiteY5" fmla="*/ 12187 h 57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090" h="576641">
                  <a:moveTo>
                    <a:pt x="210523" y="12187"/>
                  </a:moveTo>
                  <a:cubicBezTo>
                    <a:pt x="101303" y="50287"/>
                    <a:pt x="-43477" y="223007"/>
                    <a:pt x="12403" y="316987"/>
                  </a:cubicBezTo>
                  <a:cubicBezTo>
                    <a:pt x="68283" y="410967"/>
                    <a:pt x="416263" y="565907"/>
                    <a:pt x="545803" y="576067"/>
                  </a:cubicBezTo>
                  <a:cubicBezTo>
                    <a:pt x="675343" y="586227"/>
                    <a:pt x="769323" y="459227"/>
                    <a:pt x="789643" y="377947"/>
                  </a:cubicBezTo>
                  <a:cubicBezTo>
                    <a:pt x="809963" y="296667"/>
                    <a:pt x="759163" y="144267"/>
                    <a:pt x="667723" y="88387"/>
                  </a:cubicBezTo>
                  <a:cubicBezTo>
                    <a:pt x="576283" y="32507"/>
                    <a:pt x="319743" y="-25913"/>
                    <a:pt x="210523" y="121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Diagram, shape&#10;&#10;Description automatically generated">
            <a:extLst>
              <a:ext uri="{FF2B5EF4-FFF2-40B4-BE49-F238E27FC236}">
                <a16:creationId xmlns:a16="http://schemas.microsoft.com/office/drawing/2014/main" id="{C7213747-030C-B141-B4E1-C49097F67347}"/>
              </a:ext>
            </a:extLst>
          </p:cNvPr>
          <p:cNvPicPr>
            <a:picLocks noChangeAspect="1"/>
          </p:cNvPicPr>
          <p:nvPr/>
        </p:nvPicPr>
        <p:blipFill>
          <a:blip r:embed="rId4"/>
          <a:stretch>
            <a:fillRect/>
          </a:stretch>
        </p:blipFill>
        <p:spPr>
          <a:xfrm>
            <a:off x="5124450" y="1027906"/>
            <a:ext cx="2857500" cy="5245100"/>
          </a:xfrm>
          <a:prstGeom prst="rect">
            <a:avLst/>
          </a:prstGeom>
        </p:spPr>
      </p:pic>
      <p:sp>
        <p:nvSpPr>
          <p:cNvPr id="18" name="Freeform 17">
            <a:extLst>
              <a:ext uri="{FF2B5EF4-FFF2-40B4-BE49-F238E27FC236}">
                <a16:creationId xmlns:a16="http://schemas.microsoft.com/office/drawing/2014/main" id="{DCC76E52-3410-9B4A-B21E-F213D5D38C96}"/>
              </a:ext>
            </a:extLst>
          </p:cNvPr>
          <p:cNvSpPr/>
          <p:nvPr/>
        </p:nvSpPr>
        <p:spPr>
          <a:xfrm>
            <a:off x="4683482" y="2119113"/>
            <a:ext cx="1555829" cy="2017826"/>
          </a:xfrm>
          <a:custGeom>
            <a:avLst/>
            <a:gdLst>
              <a:gd name="connsiteX0" fmla="*/ 891801 w 1555829"/>
              <a:gd name="connsiteY0" fmla="*/ 47272 h 2017826"/>
              <a:gd name="connsiteX1" fmla="*/ 84081 w 1555829"/>
              <a:gd name="connsiteY1" fmla="*/ 824512 h 2017826"/>
              <a:gd name="connsiteX2" fmla="*/ 114561 w 1555829"/>
              <a:gd name="connsiteY2" fmla="*/ 1342672 h 2017826"/>
              <a:gd name="connsiteX3" fmla="*/ 876561 w 1555829"/>
              <a:gd name="connsiteY3" fmla="*/ 2013232 h 2017826"/>
              <a:gd name="connsiteX4" fmla="*/ 1470921 w 1555829"/>
              <a:gd name="connsiteY4" fmla="*/ 1616992 h 2017826"/>
              <a:gd name="connsiteX5" fmla="*/ 1547121 w 1555829"/>
              <a:gd name="connsiteY5" fmla="*/ 1205512 h 2017826"/>
              <a:gd name="connsiteX6" fmla="*/ 1425201 w 1555829"/>
              <a:gd name="connsiteY6" fmla="*/ 550192 h 2017826"/>
              <a:gd name="connsiteX7" fmla="*/ 1150881 w 1555829"/>
              <a:gd name="connsiteY7" fmla="*/ 16792 h 2017826"/>
              <a:gd name="connsiteX8" fmla="*/ 846081 w 1555829"/>
              <a:gd name="connsiteY8" fmla="*/ 123472 h 2017826"/>
              <a:gd name="connsiteX9" fmla="*/ 846081 w 1555829"/>
              <a:gd name="connsiteY9" fmla="*/ 123472 h 201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5829" h="2017826">
                <a:moveTo>
                  <a:pt x="891801" y="47272"/>
                </a:moveTo>
                <a:cubicBezTo>
                  <a:pt x="552711" y="327942"/>
                  <a:pt x="213621" y="608612"/>
                  <a:pt x="84081" y="824512"/>
                </a:cubicBezTo>
                <a:cubicBezTo>
                  <a:pt x="-45459" y="1040412"/>
                  <a:pt x="-17519" y="1144552"/>
                  <a:pt x="114561" y="1342672"/>
                </a:cubicBezTo>
                <a:cubicBezTo>
                  <a:pt x="246641" y="1540792"/>
                  <a:pt x="650501" y="1967512"/>
                  <a:pt x="876561" y="2013232"/>
                </a:cubicBezTo>
                <a:cubicBezTo>
                  <a:pt x="1102621" y="2058952"/>
                  <a:pt x="1359161" y="1751612"/>
                  <a:pt x="1470921" y="1616992"/>
                </a:cubicBezTo>
                <a:cubicBezTo>
                  <a:pt x="1582681" y="1482372"/>
                  <a:pt x="1554741" y="1383312"/>
                  <a:pt x="1547121" y="1205512"/>
                </a:cubicBezTo>
                <a:cubicBezTo>
                  <a:pt x="1539501" y="1027712"/>
                  <a:pt x="1491241" y="748312"/>
                  <a:pt x="1425201" y="550192"/>
                </a:cubicBezTo>
                <a:cubicBezTo>
                  <a:pt x="1359161" y="352072"/>
                  <a:pt x="1247401" y="87912"/>
                  <a:pt x="1150881" y="16792"/>
                </a:cubicBezTo>
                <a:cubicBezTo>
                  <a:pt x="1054361" y="-54328"/>
                  <a:pt x="846081" y="123472"/>
                  <a:pt x="846081" y="123472"/>
                </a:cubicBezTo>
                <a:lnTo>
                  <a:pt x="846081" y="123472"/>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8EB673A-4F53-E44C-BB78-605E1A9885BE}"/>
              </a:ext>
            </a:extLst>
          </p:cNvPr>
          <p:cNvSpPr txBox="1"/>
          <p:nvPr/>
        </p:nvSpPr>
        <p:spPr>
          <a:xfrm>
            <a:off x="3782657" y="3960573"/>
            <a:ext cx="1730795" cy="523220"/>
          </a:xfrm>
          <a:prstGeom prst="rect">
            <a:avLst/>
          </a:prstGeom>
          <a:noFill/>
        </p:spPr>
        <p:txBody>
          <a:bodyPr wrap="none" rtlCol="0">
            <a:spAutoFit/>
          </a:bodyPr>
          <a:lstStyle/>
          <a:p>
            <a:r>
              <a:rPr lang="en-US" sz="2800" dirty="0"/>
              <a:t>Phosphate</a:t>
            </a:r>
          </a:p>
        </p:txBody>
      </p:sp>
      <p:sp>
        <p:nvSpPr>
          <p:cNvPr id="21" name="Title 1">
            <a:extLst>
              <a:ext uri="{FF2B5EF4-FFF2-40B4-BE49-F238E27FC236}">
                <a16:creationId xmlns:a16="http://schemas.microsoft.com/office/drawing/2014/main" id="{5F663D0B-2F9A-D24E-8E06-9F97761E429B}"/>
              </a:ext>
            </a:extLst>
          </p:cNvPr>
          <p:cNvSpPr txBox="1">
            <a:spLocks/>
          </p:cNvSpPr>
          <p:nvPr/>
        </p:nvSpPr>
        <p:spPr>
          <a:xfrm>
            <a:off x="932244" y="5417663"/>
            <a:ext cx="15819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NAD</a:t>
            </a:r>
          </a:p>
        </p:txBody>
      </p:sp>
      <p:sp>
        <p:nvSpPr>
          <p:cNvPr id="22" name="Title 1">
            <a:extLst>
              <a:ext uri="{FF2B5EF4-FFF2-40B4-BE49-F238E27FC236}">
                <a16:creationId xmlns:a16="http://schemas.microsoft.com/office/drawing/2014/main" id="{0C22DF64-FE8A-E144-A5B3-D0464785DD3A}"/>
              </a:ext>
            </a:extLst>
          </p:cNvPr>
          <p:cNvSpPr txBox="1">
            <a:spLocks/>
          </p:cNvSpPr>
          <p:nvPr/>
        </p:nvSpPr>
        <p:spPr>
          <a:xfrm>
            <a:off x="7763583" y="5417662"/>
            <a:ext cx="14027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FAD</a:t>
            </a:r>
          </a:p>
        </p:txBody>
      </p:sp>
      <p:sp>
        <p:nvSpPr>
          <p:cNvPr id="3" name="TextBox 2">
            <a:extLst>
              <a:ext uri="{FF2B5EF4-FFF2-40B4-BE49-F238E27FC236}">
                <a16:creationId xmlns:a16="http://schemas.microsoft.com/office/drawing/2014/main" id="{296FF296-CEAA-BEB6-20B4-6E2BD956A4ED}"/>
              </a:ext>
            </a:extLst>
          </p:cNvPr>
          <p:cNvSpPr txBox="1"/>
          <p:nvPr/>
        </p:nvSpPr>
        <p:spPr>
          <a:xfrm>
            <a:off x="8390621" y="2965232"/>
            <a:ext cx="3336820" cy="1938992"/>
          </a:xfrm>
          <a:prstGeom prst="rect">
            <a:avLst/>
          </a:prstGeom>
          <a:noFill/>
        </p:spPr>
        <p:txBody>
          <a:bodyPr wrap="square" rtlCol="0">
            <a:spAutoFit/>
          </a:bodyPr>
          <a:lstStyle/>
          <a:p>
            <a:r>
              <a:rPr lang="en-US" sz="2400" dirty="0"/>
              <a:t>These dinucleotides are major carriers of </a:t>
            </a:r>
            <a:r>
              <a:rPr lang="en-US" sz="2400" dirty="0" err="1"/>
              <a:t>deupleted</a:t>
            </a:r>
            <a:r>
              <a:rPr lang="en-US" sz="2400" dirty="0"/>
              <a:t> protons and they support proton tunneling in enzymes</a:t>
            </a:r>
          </a:p>
        </p:txBody>
      </p:sp>
    </p:spTree>
    <p:extLst>
      <p:ext uri="{BB962C8B-B14F-4D97-AF65-F5344CB8AC3E}">
        <p14:creationId xmlns:p14="http://schemas.microsoft.com/office/powerpoint/2010/main" val="3367507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C3520-6584-F6F5-B855-7DBBAB9D3A5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BD1ABD3-BFD9-82FF-5831-F822B278F7FB}"/>
              </a:ext>
            </a:extLst>
          </p:cNvPr>
          <p:cNvSpPr/>
          <p:nvPr/>
        </p:nvSpPr>
        <p:spPr>
          <a:xfrm>
            <a:off x="2073914" y="2967335"/>
            <a:ext cx="8044190"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Colitis and Colon Cancer</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94578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3E15-5BE0-0660-F761-61A26463AF55}"/>
              </a:ext>
            </a:extLst>
          </p:cNvPr>
          <p:cNvSpPr>
            <a:spLocks noGrp="1"/>
          </p:cNvSpPr>
          <p:nvPr>
            <p:ph type="title"/>
          </p:nvPr>
        </p:nvSpPr>
        <p:spPr>
          <a:xfrm>
            <a:off x="265323" y="78686"/>
            <a:ext cx="3976171" cy="1325563"/>
          </a:xfrm>
        </p:spPr>
        <p:txBody>
          <a:bodyPr/>
          <a:lstStyle/>
          <a:p>
            <a:r>
              <a:rPr lang="en-US" b="1" dirty="0"/>
              <a:t>The Big Picture</a:t>
            </a:r>
          </a:p>
        </p:txBody>
      </p:sp>
      <p:sp>
        <p:nvSpPr>
          <p:cNvPr id="3" name="Content Placeholder 2">
            <a:extLst>
              <a:ext uri="{FF2B5EF4-FFF2-40B4-BE49-F238E27FC236}">
                <a16:creationId xmlns:a16="http://schemas.microsoft.com/office/drawing/2014/main" id="{749C71BF-CB50-F551-99A4-358953C2203C}"/>
              </a:ext>
            </a:extLst>
          </p:cNvPr>
          <p:cNvSpPr>
            <a:spLocks noGrp="1"/>
          </p:cNvSpPr>
          <p:nvPr>
            <p:ph idx="1"/>
          </p:nvPr>
        </p:nvSpPr>
        <p:spPr>
          <a:xfrm>
            <a:off x="364475" y="1572237"/>
            <a:ext cx="10515600" cy="4351338"/>
          </a:xfrm>
        </p:spPr>
        <p:txBody>
          <a:bodyPr>
            <a:normAutofit fontScale="92500" lnSpcReduction="10000"/>
          </a:bodyPr>
          <a:lstStyle/>
          <a:p>
            <a:r>
              <a:rPr lang="en-US" dirty="0"/>
              <a:t>Sulfate homeostasis involves three critical enzymes:</a:t>
            </a:r>
          </a:p>
          <a:p>
            <a:pPr lvl="1"/>
            <a:r>
              <a:rPr lang="en-US" sz="2600" dirty="0"/>
              <a:t>Sulfite oxidase converts sulfite to sulfate</a:t>
            </a:r>
          </a:p>
          <a:p>
            <a:pPr lvl="1"/>
            <a:r>
              <a:rPr lang="en-US" sz="2600" dirty="0" err="1"/>
              <a:t>Phosphoadenosyl</a:t>
            </a:r>
            <a:r>
              <a:rPr lang="en-US" sz="2600" dirty="0"/>
              <a:t> </a:t>
            </a:r>
            <a:r>
              <a:rPr lang="en-US" sz="2600" dirty="0" err="1"/>
              <a:t>phosphosulfate</a:t>
            </a:r>
            <a:r>
              <a:rPr lang="en-US" sz="2600" dirty="0"/>
              <a:t> (PAPS) is the universal sulfate donor</a:t>
            </a:r>
          </a:p>
          <a:p>
            <a:pPr lvl="1"/>
            <a:r>
              <a:rPr lang="en-US" sz="2600" dirty="0"/>
              <a:t>PAPS synthase is the enzyme that synthesizes PAPS from sulfate and ATP</a:t>
            </a:r>
          </a:p>
          <a:p>
            <a:pPr lvl="1"/>
            <a:r>
              <a:rPr lang="en-US" sz="2600" dirty="0"/>
              <a:t>Sulfotransferases transfer sulfate from PAPS to many other molecules</a:t>
            </a:r>
          </a:p>
          <a:p>
            <a:r>
              <a:rPr lang="en-US" i="1" dirty="0">
                <a:solidFill>
                  <a:srgbClr val="FF0000"/>
                </a:solidFill>
              </a:rPr>
              <a:t>Glyphosate likely suppresses all of them</a:t>
            </a:r>
          </a:p>
          <a:p>
            <a:r>
              <a:rPr lang="en-US" dirty="0"/>
              <a:t>Decreased PAPSS expression is associated with colon cancer</a:t>
            </a:r>
          </a:p>
          <a:p>
            <a:r>
              <a:rPr lang="en-US" dirty="0"/>
              <a:t>In a mouse model of colitis, PAPSS deficiency was associated with inflammation in the gut and a leaky gut barrier</a:t>
            </a:r>
          </a:p>
          <a:p>
            <a:r>
              <a:rPr lang="en-US" dirty="0"/>
              <a:t>Glyphosate usage on core crops over time correlates strongly with inflammatory bowel disease</a:t>
            </a:r>
          </a:p>
          <a:p>
            <a:endParaRPr lang="en-US" dirty="0"/>
          </a:p>
          <a:p>
            <a:endParaRPr lang="en-US" dirty="0"/>
          </a:p>
        </p:txBody>
      </p:sp>
    </p:spTree>
    <p:extLst>
      <p:ext uri="{BB962C8B-B14F-4D97-AF65-F5344CB8AC3E}">
        <p14:creationId xmlns:p14="http://schemas.microsoft.com/office/powerpoint/2010/main" val="2528424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ocument&#10;&#10;Description automatically generated">
            <a:extLst>
              <a:ext uri="{FF2B5EF4-FFF2-40B4-BE49-F238E27FC236}">
                <a16:creationId xmlns:a16="http://schemas.microsoft.com/office/drawing/2014/main" id="{00ACC718-AD7A-ABFD-E583-C8BA7CD50D19}"/>
              </a:ext>
            </a:extLst>
          </p:cNvPr>
          <p:cNvPicPr>
            <a:picLocks noGrp="1" noChangeAspect="1"/>
          </p:cNvPicPr>
          <p:nvPr>
            <p:ph idx="1"/>
          </p:nvPr>
        </p:nvPicPr>
        <p:blipFill>
          <a:blip r:embed="rId2"/>
          <a:stretch>
            <a:fillRect/>
          </a:stretch>
        </p:blipFill>
        <p:spPr>
          <a:xfrm>
            <a:off x="0" y="-99151"/>
            <a:ext cx="10515600" cy="2705305"/>
          </a:xfrm>
        </p:spPr>
      </p:pic>
      <p:sp>
        <p:nvSpPr>
          <p:cNvPr id="6" name="Content Placeholder 2">
            <a:extLst>
              <a:ext uri="{FF2B5EF4-FFF2-40B4-BE49-F238E27FC236}">
                <a16:creationId xmlns:a16="http://schemas.microsoft.com/office/drawing/2014/main" id="{3A9329D6-3C07-90E0-3C37-C5D6B0586168}"/>
              </a:ext>
            </a:extLst>
          </p:cNvPr>
          <p:cNvSpPr txBox="1">
            <a:spLocks/>
          </p:cNvSpPr>
          <p:nvPr/>
        </p:nvSpPr>
        <p:spPr>
          <a:xfrm>
            <a:off x="0" y="2953175"/>
            <a:ext cx="12052453" cy="32713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t>Phosphadenosyl</a:t>
            </a:r>
            <a:r>
              <a:rPr lang="en-US" sz="2400" dirty="0"/>
              <a:t> </a:t>
            </a:r>
            <a:r>
              <a:rPr lang="en-US" sz="2400" dirty="0" err="1"/>
              <a:t>phosphosulfate</a:t>
            </a:r>
            <a:r>
              <a:rPr lang="en-US" sz="2400" dirty="0"/>
              <a:t> (PAPS) is the universal sulfate donor</a:t>
            </a:r>
          </a:p>
          <a:p>
            <a:r>
              <a:rPr lang="en-US" sz="2400" i="1" dirty="0"/>
              <a:t>PAPS synthase </a:t>
            </a:r>
            <a:r>
              <a:rPr lang="en-US" sz="2400" dirty="0"/>
              <a:t>carries out two catalytic reactions: it is both a sulfurylase and a kinase</a:t>
            </a:r>
          </a:p>
          <a:p>
            <a:r>
              <a:rPr lang="en-US" sz="2400" dirty="0"/>
              <a:t>It binds to two ATP molecules (three phosphates in each)</a:t>
            </a:r>
          </a:p>
          <a:p>
            <a:pPr lvl="1"/>
            <a:r>
              <a:rPr lang="en-US" sz="2000" dirty="0"/>
              <a:t>Its P-loop is a common motif found in proteins that bind to ATP and GTP</a:t>
            </a:r>
          </a:p>
          <a:p>
            <a:r>
              <a:rPr lang="en-US" sz="2400" dirty="0"/>
              <a:t>The sequence "GLSGAGKT" from 59 to 66 in the P loop of human PAPS synthase matches the </a:t>
            </a:r>
            <a:r>
              <a:rPr lang="en-US" sz="2400" dirty="0" err="1"/>
              <a:t>GxxGxGKT</a:t>
            </a:r>
            <a:r>
              <a:rPr lang="en-US" sz="2400" dirty="0"/>
              <a:t> motif characteristic of binding to ATP</a:t>
            </a:r>
          </a:p>
          <a:p>
            <a:pPr lvl="1"/>
            <a:r>
              <a:rPr lang="en-US" sz="2000" dirty="0"/>
              <a:t>When G59 (the first glycine) is mutated to alanine, sulfurylase activity is reduced to 8% residual activity</a:t>
            </a:r>
          </a:p>
          <a:p>
            <a:pPr lvl="1"/>
            <a:r>
              <a:rPr lang="en-US" sz="2000" dirty="0"/>
              <a:t>Substituting alanine for G64 reduced kinase activity down to only 6% residual activity</a:t>
            </a:r>
            <a:endParaRPr lang="en-US" sz="1600" dirty="0"/>
          </a:p>
        </p:txBody>
      </p:sp>
    </p:spTree>
    <p:extLst>
      <p:ext uri="{BB962C8B-B14F-4D97-AF65-F5344CB8AC3E}">
        <p14:creationId xmlns:p14="http://schemas.microsoft.com/office/powerpoint/2010/main" val="2941853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33"/>
            <a:ext cx="12680569" cy="1143000"/>
          </a:xfrm>
        </p:spPr>
        <p:txBody>
          <a:bodyPr>
            <a:normAutofit/>
          </a:bodyPr>
          <a:lstStyle/>
          <a:p>
            <a:r>
              <a:rPr lang="en-US" sz="4000" b="1" dirty="0"/>
              <a:t>Sulfite Oxidase and the Sulfotransferases</a:t>
            </a:r>
          </a:p>
        </p:txBody>
      </p:sp>
      <p:sp>
        <p:nvSpPr>
          <p:cNvPr id="3" name="Content Placeholder 2"/>
          <p:cNvSpPr>
            <a:spLocks noGrp="1"/>
          </p:cNvSpPr>
          <p:nvPr>
            <p:ph idx="1"/>
          </p:nvPr>
        </p:nvSpPr>
        <p:spPr>
          <a:xfrm>
            <a:off x="270937" y="1058274"/>
            <a:ext cx="11921065" cy="4821889"/>
          </a:xfrm>
        </p:spPr>
        <p:txBody>
          <a:bodyPr>
            <a:noAutofit/>
          </a:bodyPr>
          <a:lstStyle/>
          <a:p>
            <a:pPr marL="0" indent="0">
              <a:buNone/>
            </a:pPr>
            <a:r>
              <a:rPr lang="en-US" sz="3200" b="1" dirty="0"/>
              <a:t>Sulfite oxidase (</a:t>
            </a:r>
            <a:r>
              <a:rPr lang="en-US" sz="3200" b="1" dirty="0" err="1"/>
              <a:t>SuOx</a:t>
            </a:r>
            <a:r>
              <a:rPr lang="en-US" sz="3200" b="1" dirty="0"/>
              <a:t>)</a:t>
            </a:r>
            <a:r>
              <a:rPr lang="en-US" sz="3200" b="1" dirty="0">
                <a:solidFill>
                  <a:srgbClr val="FF0000"/>
                </a:solidFill>
              </a:rPr>
              <a:t>*</a:t>
            </a:r>
          </a:p>
          <a:p>
            <a:r>
              <a:rPr lang="en-US" sz="2667" dirty="0"/>
              <a:t>Depends on molybdenum as catalyst (glyphosate chelation could make it unavailable)</a:t>
            </a:r>
          </a:p>
          <a:p>
            <a:r>
              <a:rPr lang="en-US" sz="2667" dirty="0"/>
              <a:t>Changing glycine at residue 473 with aspartate destroys enzyme activity</a:t>
            </a:r>
          </a:p>
          <a:p>
            <a:pPr lvl="1"/>
            <a:r>
              <a:rPr lang="en-US" dirty="0"/>
              <a:t>Leads to severe impairment in ability to bind sulfite and 5-fold reduction in catalysis  </a:t>
            </a:r>
          </a:p>
          <a:p>
            <a:pPr lvl="1"/>
            <a:r>
              <a:rPr lang="en-US" dirty="0"/>
              <a:t>Aspartate has similar properties as glyphosate, being bulky and negatively charged</a:t>
            </a:r>
          </a:p>
          <a:p>
            <a:r>
              <a:rPr lang="en-US" sz="2667" dirty="0"/>
              <a:t>Defective </a:t>
            </a:r>
            <a:r>
              <a:rPr lang="en-US" sz="2667" dirty="0" err="1"/>
              <a:t>SuOx</a:t>
            </a:r>
            <a:r>
              <a:rPr lang="en-US" sz="2667" dirty="0"/>
              <a:t> leads to severe birth defects and neurological problems resulting in early death  </a:t>
            </a:r>
          </a:p>
          <a:p>
            <a:pPr marL="0" indent="0">
              <a:buNone/>
            </a:pPr>
            <a:r>
              <a:rPr lang="en-US" sz="3200" b="1" dirty="0"/>
              <a:t>The </a:t>
            </a:r>
            <a:r>
              <a:rPr lang="en-US" sz="3200" b="1" dirty="0" err="1"/>
              <a:t>sulfotransferases</a:t>
            </a:r>
            <a:r>
              <a:rPr lang="en-US" sz="3200" b="1" dirty="0">
                <a:solidFill>
                  <a:srgbClr val="FF0000"/>
                </a:solidFill>
              </a:rPr>
              <a:t>**</a:t>
            </a:r>
          </a:p>
          <a:p>
            <a:r>
              <a:rPr lang="en-US" sz="2667" dirty="0" err="1"/>
              <a:t>GxxGxxK</a:t>
            </a:r>
            <a:r>
              <a:rPr lang="en-US" sz="2667" dirty="0"/>
              <a:t> motif required for binding PAPS (activated sulfate)</a:t>
            </a:r>
          </a:p>
          <a:p>
            <a:endParaRPr lang="en-US" sz="2667" dirty="0"/>
          </a:p>
        </p:txBody>
      </p:sp>
      <p:sp>
        <p:nvSpPr>
          <p:cNvPr id="4" name="TextBox 3"/>
          <p:cNvSpPr txBox="1"/>
          <p:nvPr/>
        </p:nvSpPr>
        <p:spPr>
          <a:xfrm>
            <a:off x="787292" y="6138297"/>
            <a:ext cx="11345333" cy="461665"/>
          </a:xfrm>
          <a:prstGeom prst="rect">
            <a:avLst/>
          </a:prstGeom>
          <a:noFill/>
        </p:spPr>
        <p:txBody>
          <a:bodyPr wrap="square" rtlCol="0">
            <a:spAutoFit/>
          </a:bodyPr>
          <a:lstStyle/>
          <a:p>
            <a:pPr algn="r"/>
            <a:r>
              <a:rPr lang="en-US" sz="2400" dirty="0">
                <a:solidFill>
                  <a:srgbClr val="FF0000"/>
                </a:solidFill>
              </a:rPr>
              <a:t>**</a:t>
            </a:r>
            <a:r>
              <a:rPr lang="en-US" sz="2400" dirty="0"/>
              <a:t>K. Komatsu et al., </a:t>
            </a:r>
            <a:r>
              <a:rPr lang="en-US" sz="2400" dirty="0" err="1"/>
              <a:t>Biochemi</a:t>
            </a:r>
            <a:r>
              <a:rPr lang="en-US" sz="2400" dirty="0"/>
              <a:t> and </a:t>
            </a:r>
            <a:r>
              <a:rPr lang="en-US" sz="2400" dirty="0" err="1"/>
              <a:t>Biophys</a:t>
            </a:r>
            <a:r>
              <a:rPr lang="en-US" sz="2400" dirty="0"/>
              <a:t> Res </a:t>
            </a:r>
            <a:r>
              <a:rPr lang="en-US" sz="2400" dirty="0" err="1"/>
              <a:t>Comm</a:t>
            </a:r>
            <a:r>
              <a:rPr lang="en-US" sz="2400" dirty="0"/>
              <a:t> 1994;204(3): 1178-1185.</a:t>
            </a:r>
          </a:p>
        </p:txBody>
      </p:sp>
      <p:sp>
        <p:nvSpPr>
          <p:cNvPr id="5" name="TextBox 4"/>
          <p:cNvSpPr txBox="1"/>
          <p:nvPr/>
        </p:nvSpPr>
        <p:spPr>
          <a:xfrm>
            <a:off x="2954050" y="5780801"/>
            <a:ext cx="9140143" cy="461665"/>
          </a:xfrm>
          <a:prstGeom prst="rect">
            <a:avLst/>
          </a:prstGeom>
          <a:noFill/>
        </p:spPr>
        <p:txBody>
          <a:bodyPr wrap="square" rtlCol="0">
            <a:spAutoFit/>
          </a:bodyPr>
          <a:lstStyle/>
          <a:p>
            <a:pPr algn="r"/>
            <a:r>
              <a:rPr lang="en-US" sz="2400" dirty="0">
                <a:solidFill>
                  <a:srgbClr val="FF0000"/>
                </a:solidFill>
              </a:rPr>
              <a:t>*</a:t>
            </a:r>
            <a:r>
              <a:rPr lang="en-US" sz="2400" dirty="0"/>
              <a:t>H.L. Wilson et al., Biochemistry 2006, 45, 2149-2160 2149.</a:t>
            </a:r>
          </a:p>
        </p:txBody>
      </p:sp>
    </p:spTree>
    <p:extLst>
      <p:ext uri="{BB962C8B-B14F-4D97-AF65-F5344CB8AC3E}">
        <p14:creationId xmlns:p14="http://schemas.microsoft.com/office/powerpoint/2010/main" val="3259455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C0DC6-69BF-A235-C8D0-F9951765973F}"/>
              </a:ext>
            </a:extLst>
          </p:cNvPr>
          <p:cNvSpPr>
            <a:spLocks noGrp="1"/>
          </p:cNvSpPr>
          <p:nvPr>
            <p:ph type="title"/>
          </p:nvPr>
        </p:nvSpPr>
        <p:spPr>
          <a:xfrm>
            <a:off x="111369" y="113201"/>
            <a:ext cx="10515600" cy="1325563"/>
          </a:xfrm>
        </p:spPr>
        <p:txBody>
          <a:bodyPr/>
          <a:lstStyle/>
          <a:p>
            <a:r>
              <a:rPr lang="en-US" b="1" dirty="0"/>
              <a:t> The Big Picture</a:t>
            </a:r>
          </a:p>
        </p:txBody>
      </p:sp>
      <p:sp>
        <p:nvSpPr>
          <p:cNvPr id="3" name="Content Placeholder 2">
            <a:extLst>
              <a:ext uri="{FF2B5EF4-FFF2-40B4-BE49-F238E27FC236}">
                <a16:creationId xmlns:a16="http://schemas.microsoft.com/office/drawing/2014/main" id="{CE8958E7-993E-43B2-BDCA-29C571F39402}"/>
              </a:ext>
            </a:extLst>
          </p:cNvPr>
          <p:cNvSpPr>
            <a:spLocks noGrp="1"/>
          </p:cNvSpPr>
          <p:nvPr>
            <p:ph idx="1"/>
          </p:nvPr>
        </p:nvSpPr>
        <p:spPr>
          <a:xfrm>
            <a:off x="111369" y="1155064"/>
            <a:ext cx="11576538" cy="5068707"/>
          </a:xfrm>
        </p:spPr>
        <p:txBody>
          <a:bodyPr>
            <a:normAutofit/>
          </a:bodyPr>
          <a:lstStyle/>
          <a:p>
            <a:r>
              <a:rPr lang="en-US" dirty="0"/>
              <a:t>Deuterium is a natural heavy isotope of hydrogen</a:t>
            </a:r>
          </a:p>
          <a:p>
            <a:pPr lvl="1"/>
            <a:r>
              <a:rPr lang="en-US" dirty="0"/>
              <a:t>It is present in the blood at 5x the concentration of calcium</a:t>
            </a:r>
          </a:p>
          <a:p>
            <a:r>
              <a:rPr lang="en-US" dirty="0"/>
              <a:t>Deuterium breaks the ATPase pumps in the mitochondria, causing energy loss and generating reactive oxygen species (ROS)</a:t>
            </a:r>
          </a:p>
          <a:p>
            <a:r>
              <a:rPr lang="en-US" dirty="0"/>
              <a:t>Nicotinamide Adenine Dinucleotide (NAD) is a major carrier of deuterium-depleted hydrogen (as NAD</a:t>
            </a:r>
            <a:r>
              <a:rPr lang="en-US" dirty="0">
                <a:solidFill>
                  <a:srgbClr val="FF0000"/>
                </a:solidFill>
              </a:rPr>
              <a:t>H</a:t>
            </a:r>
            <a:r>
              <a:rPr lang="en-US" dirty="0"/>
              <a:t>)</a:t>
            </a:r>
          </a:p>
          <a:p>
            <a:r>
              <a:rPr lang="en-US" dirty="0"/>
              <a:t>Gut microbes synthesize deuterium-depleted nutrients for the host</a:t>
            </a:r>
          </a:p>
          <a:p>
            <a:r>
              <a:rPr lang="en-US" dirty="0"/>
              <a:t>Sulfation of mucins in the gut and the glycocalyx lining                                     blood vessels supports trapping of deuterium in gelled water</a:t>
            </a:r>
          </a:p>
          <a:p>
            <a:r>
              <a:rPr lang="en-US" i="1" dirty="0">
                <a:solidFill>
                  <a:srgbClr val="FF0000"/>
                </a:solidFill>
              </a:rPr>
              <a:t>Glyphosate suppresses many proteins involved  in                                                             deuterium homeostasis</a:t>
            </a:r>
          </a:p>
        </p:txBody>
      </p:sp>
      <p:grpSp>
        <p:nvGrpSpPr>
          <p:cNvPr id="5" name="Group 4">
            <a:extLst>
              <a:ext uri="{FF2B5EF4-FFF2-40B4-BE49-F238E27FC236}">
                <a16:creationId xmlns:a16="http://schemas.microsoft.com/office/drawing/2014/main" id="{C88DDD61-764B-800A-102B-DADEAB63AD10}"/>
              </a:ext>
            </a:extLst>
          </p:cNvPr>
          <p:cNvGrpSpPr/>
          <p:nvPr/>
        </p:nvGrpSpPr>
        <p:grpSpPr>
          <a:xfrm>
            <a:off x="9038323" y="4156257"/>
            <a:ext cx="3370917" cy="2588542"/>
            <a:chOff x="8557747" y="3418408"/>
            <a:chExt cx="3370917" cy="2588542"/>
          </a:xfrm>
        </p:grpSpPr>
        <p:sp>
          <p:nvSpPr>
            <p:cNvPr id="6" name="Oval 5">
              <a:extLst>
                <a:ext uri="{FF2B5EF4-FFF2-40B4-BE49-F238E27FC236}">
                  <a16:creationId xmlns:a16="http://schemas.microsoft.com/office/drawing/2014/main" id="{591107B6-E004-7197-CC05-46053B0466A0}"/>
                </a:ext>
              </a:extLst>
            </p:cNvPr>
            <p:cNvSpPr/>
            <p:nvPr/>
          </p:nvSpPr>
          <p:spPr>
            <a:xfrm rot="2700000">
              <a:off x="9387298" y="3016547"/>
              <a:ext cx="1711815" cy="337091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7C70BAE-3A1A-F9F5-99D2-591DFA4C3736}"/>
                </a:ext>
              </a:extLst>
            </p:cNvPr>
            <p:cNvSpPr/>
            <p:nvPr/>
          </p:nvSpPr>
          <p:spPr>
            <a:xfrm rot="600000">
              <a:off x="9252879" y="3418408"/>
              <a:ext cx="1959304" cy="2588542"/>
            </a:xfrm>
            <a:custGeom>
              <a:avLst/>
              <a:gdLst>
                <a:gd name="connsiteX0" fmla="*/ 1873858 w 2693731"/>
                <a:gd name="connsiteY0" fmla="*/ 348175 h 3343747"/>
                <a:gd name="connsiteX1" fmla="*/ 1950591 w 2693731"/>
                <a:gd name="connsiteY1" fmla="*/ 54032 h 3343747"/>
                <a:gd name="connsiteX2" fmla="*/ 2270311 w 2693731"/>
                <a:gd name="connsiteY2" fmla="*/ 15666 h 3343747"/>
                <a:gd name="connsiteX3" fmla="*/ 2500510 w 2693731"/>
                <a:gd name="connsiteY3" fmla="*/ 233076 h 3343747"/>
                <a:gd name="connsiteX4" fmla="*/ 2590031 w 2693731"/>
                <a:gd name="connsiteY4" fmla="*/ 514429 h 3343747"/>
                <a:gd name="connsiteX5" fmla="*/ 2302283 w 2693731"/>
                <a:gd name="connsiteY5" fmla="*/ 648712 h 3343747"/>
                <a:gd name="connsiteX6" fmla="*/ 2206367 w 2693731"/>
                <a:gd name="connsiteY6" fmla="*/ 719050 h 3343747"/>
                <a:gd name="connsiteX7" fmla="*/ 2327861 w 2693731"/>
                <a:gd name="connsiteY7" fmla="*/ 821361 h 3343747"/>
                <a:gd name="connsiteX8" fmla="*/ 2590031 w 2693731"/>
                <a:gd name="connsiteY8" fmla="*/ 757417 h 3343747"/>
                <a:gd name="connsiteX9" fmla="*/ 2692342 w 2693731"/>
                <a:gd name="connsiteY9" fmla="*/ 910883 h 3343747"/>
                <a:gd name="connsiteX10" fmla="*/ 2526087 w 2693731"/>
                <a:gd name="connsiteY10" fmla="*/ 1160264 h 3343747"/>
                <a:gd name="connsiteX11" fmla="*/ 2257522 w 2693731"/>
                <a:gd name="connsiteY11" fmla="*/ 1096320 h 3343747"/>
                <a:gd name="connsiteX12" fmla="*/ 2097662 w 2693731"/>
                <a:gd name="connsiteY12" fmla="*/ 1057954 h 3343747"/>
                <a:gd name="connsiteX13" fmla="*/ 2187184 w 2693731"/>
                <a:gd name="connsiteY13" fmla="*/ 1185842 h 3343747"/>
                <a:gd name="connsiteX14" fmla="*/ 2442960 w 2693731"/>
                <a:gd name="connsiteY14" fmla="*/ 1441618 h 3343747"/>
                <a:gd name="connsiteX15" fmla="*/ 2340650 w 2693731"/>
                <a:gd name="connsiteY15" fmla="*/ 1595084 h 3343747"/>
                <a:gd name="connsiteX16" fmla="*/ 1976169 w 2693731"/>
                <a:gd name="connsiteY16" fmla="*/ 1537534 h 3343747"/>
                <a:gd name="connsiteX17" fmla="*/ 1777942 w 2693731"/>
                <a:gd name="connsiteY17" fmla="*/ 1364885 h 3343747"/>
                <a:gd name="connsiteX18" fmla="*/ 1579715 w 2693731"/>
                <a:gd name="connsiteY18" fmla="*/ 1460801 h 3343747"/>
                <a:gd name="connsiteX19" fmla="*/ 1758759 w 2693731"/>
                <a:gd name="connsiteY19" fmla="*/ 1601478 h 3343747"/>
                <a:gd name="connsiteX20" fmla="*/ 2020929 w 2693731"/>
                <a:gd name="connsiteY20" fmla="*/ 1780522 h 3343747"/>
                <a:gd name="connsiteX21" fmla="*/ 2078479 w 2693731"/>
                <a:gd name="connsiteY21" fmla="*/ 2004326 h 3343747"/>
                <a:gd name="connsiteX22" fmla="*/ 1848280 w 2693731"/>
                <a:gd name="connsiteY22" fmla="*/ 2017115 h 3343747"/>
                <a:gd name="connsiteX23" fmla="*/ 1522166 w 2693731"/>
                <a:gd name="connsiteY23" fmla="*/ 1831677 h 3343747"/>
                <a:gd name="connsiteX24" fmla="*/ 1285573 w 2693731"/>
                <a:gd name="connsiteY24" fmla="*/ 1678211 h 3343747"/>
                <a:gd name="connsiteX25" fmla="*/ 1196051 w 2693731"/>
                <a:gd name="connsiteY25" fmla="*/ 1780522 h 3343747"/>
                <a:gd name="connsiteX26" fmla="*/ 1496588 w 2693731"/>
                <a:gd name="connsiteY26" fmla="*/ 2023509 h 3343747"/>
                <a:gd name="connsiteX27" fmla="*/ 1809914 w 2693731"/>
                <a:gd name="connsiteY27" fmla="*/ 2176975 h 3343747"/>
                <a:gd name="connsiteX28" fmla="*/ 1867464 w 2693731"/>
                <a:gd name="connsiteY28" fmla="*/ 2432751 h 3343747"/>
                <a:gd name="connsiteX29" fmla="*/ 1720392 w 2693731"/>
                <a:gd name="connsiteY29" fmla="*/ 2586217 h 3343747"/>
                <a:gd name="connsiteX30" fmla="*/ 1445433 w 2693731"/>
                <a:gd name="connsiteY30" fmla="*/ 2535062 h 3343747"/>
                <a:gd name="connsiteX31" fmla="*/ 1189657 w 2693731"/>
                <a:gd name="connsiteY31" fmla="*/ 2356018 h 3343747"/>
                <a:gd name="connsiteX32" fmla="*/ 1004219 w 2693731"/>
                <a:gd name="connsiteY32" fmla="*/ 2324046 h 3343747"/>
                <a:gd name="connsiteX33" fmla="*/ 991430 w 2693731"/>
                <a:gd name="connsiteY33" fmla="*/ 2522273 h 3343747"/>
                <a:gd name="connsiteX34" fmla="*/ 1221629 w 2693731"/>
                <a:gd name="connsiteY34" fmla="*/ 2650161 h 3343747"/>
                <a:gd name="connsiteX35" fmla="*/ 1387883 w 2693731"/>
                <a:gd name="connsiteY35" fmla="*/ 2771655 h 3343747"/>
                <a:gd name="connsiteX36" fmla="*/ 1298362 w 2693731"/>
                <a:gd name="connsiteY36" fmla="*/ 2931515 h 3343747"/>
                <a:gd name="connsiteX37" fmla="*/ 1119318 w 2693731"/>
                <a:gd name="connsiteY37" fmla="*/ 3008248 h 3343747"/>
                <a:gd name="connsiteX38" fmla="*/ 818781 w 2693731"/>
                <a:gd name="connsiteY38" fmla="*/ 2989064 h 3343747"/>
                <a:gd name="connsiteX39" fmla="*/ 569399 w 2693731"/>
                <a:gd name="connsiteY39" fmla="*/ 2816415 h 3343747"/>
                <a:gd name="connsiteX40" fmla="*/ 454300 w 2693731"/>
                <a:gd name="connsiteY40" fmla="*/ 2861176 h 3343747"/>
                <a:gd name="connsiteX41" fmla="*/ 550216 w 2693731"/>
                <a:gd name="connsiteY41" fmla="*/ 3033825 h 3343747"/>
                <a:gd name="connsiteX42" fmla="*/ 735654 w 2693731"/>
                <a:gd name="connsiteY42" fmla="*/ 3136136 h 3343747"/>
                <a:gd name="connsiteX43" fmla="*/ 780415 w 2693731"/>
                <a:gd name="connsiteY43" fmla="*/ 3283207 h 3343747"/>
                <a:gd name="connsiteX44" fmla="*/ 518244 w 2693731"/>
                <a:gd name="connsiteY44" fmla="*/ 3334362 h 3343747"/>
                <a:gd name="connsiteX45" fmla="*/ 160157 w 2693731"/>
                <a:gd name="connsiteY45" fmla="*/ 3104164 h 3343747"/>
                <a:gd name="connsiteX46" fmla="*/ 297 w 2693731"/>
                <a:gd name="connsiteY46" fmla="*/ 2758866 h 3343747"/>
                <a:gd name="connsiteX47" fmla="*/ 128185 w 2693731"/>
                <a:gd name="connsiteY47" fmla="*/ 2413568 h 3343747"/>
                <a:gd name="connsiteX48" fmla="*/ 396750 w 2693731"/>
                <a:gd name="connsiteY48" fmla="*/ 2413568 h 3343747"/>
                <a:gd name="connsiteX49" fmla="*/ 594977 w 2693731"/>
                <a:gd name="connsiteY49" fmla="*/ 2535062 h 3343747"/>
                <a:gd name="connsiteX50" fmla="*/ 767626 w 2693731"/>
                <a:gd name="connsiteY50" fmla="*/ 2407173 h 3343747"/>
                <a:gd name="connsiteX51" fmla="*/ 454300 w 2693731"/>
                <a:gd name="connsiteY51" fmla="*/ 2189764 h 3343747"/>
                <a:gd name="connsiteX52" fmla="*/ 230496 w 2693731"/>
                <a:gd name="connsiteY52" fmla="*/ 2119425 h 3343747"/>
                <a:gd name="connsiteX53" fmla="*/ 268862 w 2693731"/>
                <a:gd name="connsiteY53" fmla="*/ 1844466 h 3343747"/>
                <a:gd name="connsiteX54" fmla="*/ 409539 w 2693731"/>
                <a:gd name="connsiteY54" fmla="*/ 1761338 h 3343747"/>
                <a:gd name="connsiteX55" fmla="*/ 716471 w 2693731"/>
                <a:gd name="connsiteY55" fmla="*/ 1927593 h 3343747"/>
                <a:gd name="connsiteX56" fmla="*/ 965852 w 2693731"/>
                <a:gd name="connsiteY56" fmla="*/ 2087453 h 3343747"/>
                <a:gd name="connsiteX57" fmla="*/ 1183262 w 2693731"/>
                <a:gd name="connsiteY57" fmla="*/ 2087453 h 3343747"/>
                <a:gd name="connsiteX58" fmla="*/ 863542 w 2693731"/>
                <a:gd name="connsiteY58" fmla="*/ 1799705 h 3343747"/>
                <a:gd name="connsiteX59" fmla="*/ 607766 w 2693731"/>
                <a:gd name="connsiteY59" fmla="*/ 1614267 h 3343747"/>
                <a:gd name="connsiteX60" fmla="*/ 543822 w 2693731"/>
                <a:gd name="connsiteY60" fmla="*/ 1320125 h 3343747"/>
                <a:gd name="connsiteX61" fmla="*/ 722865 w 2693731"/>
                <a:gd name="connsiteY61" fmla="*/ 1038771 h 3343747"/>
                <a:gd name="connsiteX62" fmla="*/ 869936 w 2693731"/>
                <a:gd name="connsiteY62" fmla="*/ 1128292 h 3343747"/>
                <a:gd name="connsiteX63" fmla="*/ 1068163 w 2693731"/>
                <a:gd name="connsiteY63" fmla="*/ 1307336 h 3343747"/>
                <a:gd name="connsiteX64" fmla="*/ 1272784 w 2693731"/>
                <a:gd name="connsiteY64" fmla="*/ 1467196 h 3343747"/>
                <a:gd name="connsiteX65" fmla="*/ 1381489 w 2693731"/>
                <a:gd name="connsiteY65" fmla="*/ 1390463 h 3343747"/>
                <a:gd name="connsiteX66" fmla="*/ 1144896 w 2693731"/>
                <a:gd name="connsiteY66" fmla="*/ 1121898 h 3343747"/>
                <a:gd name="connsiteX67" fmla="*/ 959458 w 2693731"/>
                <a:gd name="connsiteY67" fmla="*/ 834150 h 3343747"/>
                <a:gd name="connsiteX68" fmla="*/ 1055374 w 2693731"/>
                <a:gd name="connsiteY68" fmla="*/ 687078 h 3343747"/>
                <a:gd name="connsiteX69" fmla="*/ 1336728 w 2693731"/>
                <a:gd name="connsiteY69" fmla="*/ 827755 h 3343747"/>
                <a:gd name="connsiteX70" fmla="*/ 1515771 w 2693731"/>
                <a:gd name="connsiteY70" fmla="*/ 1083531 h 3343747"/>
                <a:gd name="connsiteX71" fmla="*/ 1777942 w 2693731"/>
                <a:gd name="connsiteY71" fmla="*/ 1185842 h 3343747"/>
                <a:gd name="connsiteX72" fmla="*/ 1758759 w 2693731"/>
                <a:gd name="connsiteY72" fmla="*/ 968432 h 3343747"/>
                <a:gd name="connsiteX73" fmla="*/ 1407066 w 2693731"/>
                <a:gd name="connsiteY73" fmla="*/ 667895 h 3343747"/>
                <a:gd name="connsiteX74" fmla="*/ 1317545 w 2693731"/>
                <a:gd name="connsiteY74" fmla="*/ 380147 h 3343747"/>
                <a:gd name="connsiteX75" fmla="*/ 1502983 w 2693731"/>
                <a:gd name="connsiteY75" fmla="*/ 194709 h 3343747"/>
                <a:gd name="connsiteX76" fmla="*/ 1656448 w 2693731"/>
                <a:gd name="connsiteY76" fmla="*/ 188315 h 3343747"/>
                <a:gd name="connsiteX77" fmla="*/ 1701209 w 2693731"/>
                <a:gd name="connsiteY77" fmla="*/ 386541 h 3343747"/>
                <a:gd name="connsiteX78" fmla="*/ 1829097 w 2693731"/>
                <a:gd name="connsiteY78" fmla="*/ 540007 h 3343747"/>
                <a:gd name="connsiteX79" fmla="*/ 1873858 w 2693731"/>
                <a:gd name="connsiteY79" fmla="*/ 348175 h 334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93731" h="3343747">
                  <a:moveTo>
                    <a:pt x="1873858" y="348175"/>
                  </a:moveTo>
                  <a:cubicBezTo>
                    <a:pt x="1894107" y="267179"/>
                    <a:pt x="1884516" y="109450"/>
                    <a:pt x="1950591" y="54032"/>
                  </a:cubicBezTo>
                  <a:cubicBezTo>
                    <a:pt x="2016666" y="-1386"/>
                    <a:pt x="2178658" y="-14175"/>
                    <a:pt x="2270311" y="15666"/>
                  </a:cubicBezTo>
                  <a:cubicBezTo>
                    <a:pt x="2361964" y="45507"/>
                    <a:pt x="2447223" y="149949"/>
                    <a:pt x="2500510" y="233076"/>
                  </a:cubicBezTo>
                  <a:cubicBezTo>
                    <a:pt x="2553797" y="316203"/>
                    <a:pt x="2623069" y="445156"/>
                    <a:pt x="2590031" y="514429"/>
                  </a:cubicBezTo>
                  <a:cubicBezTo>
                    <a:pt x="2556993" y="583702"/>
                    <a:pt x="2366227" y="614609"/>
                    <a:pt x="2302283" y="648712"/>
                  </a:cubicBezTo>
                  <a:cubicBezTo>
                    <a:pt x="2238339" y="682815"/>
                    <a:pt x="2202104" y="690275"/>
                    <a:pt x="2206367" y="719050"/>
                  </a:cubicBezTo>
                  <a:cubicBezTo>
                    <a:pt x="2210630" y="747825"/>
                    <a:pt x="2263917" y="814966"/>
                    <a:pt x="2327861" y="821361"/>
                  </a:cubicBezTo>
                  <a:cubicBezTo>
                    <a:pt x="2391805" y="827756"/>
                    <a:pt x="2529284" y="742497"/>
                    <a:pt x="2590031" y="757417"/>
                  </a:cubicBezTo>
                  <a:cubicBezTo>
                    <a:pt x="2650778" y="772337"/>
                    <a:pt x="2702999" y="843742"/>
                    <a:pt x="2692342" y="910883"/>
                  </a:cubicBezTo>
                  <a:cubicBezTo>
                    <a:pt x="2681685" y="978024"/>
                    <a:pt x="2598557" y="1129358"/>
                    <a:pt x="2526087" y="1160264"/>
                  </a:cubicBezTo>
                  <a:cubicBezTo>
                    <a:pt x="2453617" y="1191170"/>
                    <a:pt x="2257522" y="1096320"/>
                    <a:pt x="2257522" y="1096320"/>
                  </a:cubicBezTo>
                  <a:cubicBezTo>
                    <a:pt x="2186118" y="1079268"/>
                    <a:pt x="2109385" y="1043034"/>
                    <a:pt x="2097662" y="1057954"/>
                  </a:cubicBezTo>
                  <a:cubicBezTo>
                    <a:pt x="2085939" y="1072874"/>
                    <a:pt x="2129634" y="1121898"/>
                    <a:pt x="2187184" y="1185842"/>
                  </a:cubicBezTo>
                  <a:cubicBezTo>
                    <a:pt x="2244734" y="1249786"/>
                    <a:pt x="2417382" y="1373411"/>
                    <a:pt x="2442960" y="1441618"/>
                  </a:cubicBezTo>
                  <a:cubicBezTo>
                    <a:pt x="2468538" y="1509825"/>
                    <a:pt x="2418449" y="1579098"/>
                    <a:pt x="2340650" y="1595084"/>
                  </a:cubicBezTo>
                  <a:cubicBezTo>
                    <a:pt x="2262852" y="1611070"/>
                    <a:pt x="2069954" y="1575900"/>
                    <a:pt x="1976169" y="1537534"/>
                  </a:cubicBezTo>
                  <a:cubicBezTo>
                    <a:pt x="1882384" y="1499168"/>
                    <a:pt x="1844018" y="1377674"/>
                    <a:pt x="1777942" y="1364885"/>
                  </a:cubicBezTo>
                  <a:cubicBezTo>
                    <a:pt x="1711866" y="1352096"/>
                    <a:pt x="1582912" y="1421369"/>
                    <a:pt x="1579715" y="1460801"/>
                  </a:cubicBezTo>
                  <a:cubicBezTo>
                    <a:pt x="1576518" y="1500233"/>
                    <a:pt x="1685223" y="1548191"/>
                    <a:pt x="1758759" y="1601478"/>
                  </a:cubicBezTo>
                  <a:cubicBezTo>
                    <a:pt x="1832295" y="1654765"/>
                    <a:pt x="1967642" y="1713381"/>
                    <a:pt x="2020929" y="1780522"/>
                  </a:cubicBezTo>
                  <a:cubicBezTo>
                    <a:pt x="2074216" y="1847663"/>
                    <a:pt x="2107254" y="1964894"/>
                    <a:pt x="2078479" y="2004326"/>
                  </a:cubicBezTo>
                  <a:cubicBezTo>
                    <a:pt x="2049704" y="2043758"/>
                    <a:pt x="1940999" y="2045890"/>
                    <a:pt x="1848280" y="2017115"/>
                  </a:cubicBezTo>
                  <a:cubicBezTo>
                    <a:pt x="1755561" y="1988340"/>
                    <a:pt x="1615951" y="1888161"/>
                    <a:pt x="1522166" y="1831677"/>
                  </a:cubicBezTo>
                  <a:cubicBezTo>
                    <a:pt x="1428381" y="1775193"/>
                    <a:pt x="1339925" y="1686737"/>
                    <a:pt x="1285573" y="1678211"/>
                  </a:cubicBezTo>
                  <a:cubicBezTo>
                    <a:pt x="1231221" y="1669685"/>
                    <a:pt x="1160882" y="1722972"/>
                    <a:pt x="1196051" y="1780522"/>
                  </a:cubicBezTo>
                  <a:cubicBezTo>
                    <a:pt x="1231220" y="1838072"/>
                    <a:pt x="1394277" y="1957434"/>
                    <a:pt x="1496588" y="2023509"/>
                  </a:cubicBezTo>
                  <a:cubicBezTo>
                    <a:pt x="1598898" y="2089585"/>
                    <a:pt x="1748101" y="2108768"/>
                    <a:pt x="1809914" y="2176975"/>
                  </a:cubicBezTo>
                  <a:cubicBezTo>
                    <a:pt x="1871727" y="2245182"/>
                    <a:pt x="1882384" y="2364544"/>
                    <a:pt x="1867464" y="2432751"/>
                  </a:cubicBezTo>
                  <a:cubicBezTo>
                    <a:pt x="1852544" y="2500958"/>
                    <a:pt x="1790730" y="2569165"/>
                    <a:pt x="1720392" y="2586217"/>
                  </a:cubicBezTo>
                  <a:cubicBezTo>
                    <a:pt x="1650054" y="2603269"/>
                    <a:pt x="1533889" y="2573428"/>
                    <a:pt x="1445433" y="2535062"/>
                  </a:cubicBezTo>
                  <a:cubicBezTo>
                    <a:pt x="1356977" y="2496696"/>
                    <a:pt x="1263193" y="2391187"/>
                    <a:pt x="1189657" y="2356018"/>
                  </a:cubicBezTo>
                  <a:cubicBezTo>
                    <a:pt x="1116121" y="2320849"/>
                    <a:pt x="1037257" y="2296337"/>
                    <a:pt x="1004219" y="2324046"/>
                  </a:cubicBezTo>
                  <a:cubicBezTo>
                    <a:pt x="971181" y="2351755"/>
                    <a:pt x="955195" y="2467920"/>
                    <a:pt x="991430" y="2522273"/>
                  </a:cubicBezTo>
                  <a:cubicBezTo>
                    <a:pt x="1027665" y="2576626"/>
                    <a:pt x="1155553" y="2608597"/>
                    <a:pt x="1221629" y="2650161"/>
                  </a:cubicBezTo>
                  <a:cubicBezTo>
                    <a:pt x="1287704" y="2691725"/>
                    <a:pt x="1375094" y="2724763"/>
                    <a:pt x="1387883" y="2771655"/>
                  </a:cubicBezTo>
                  <a:cubicBezTo>
                    <a:pt x="1400672" y="2818547"/>
                    <a:pt x="1343123" y="2892083"/>
                    <a:pt x="1298362" y="2931515"/>
                  </a:cubicBezTo>
                  <a:cubicBezTo>
                    <a:pt x="1253601" y="2970947"/>
                    <a:pt x="1199248" y="2998657"/>
                    <a:pt x="1119318" y="3008248"/>
                  </a:cubicBezTo>
                  <a:cubicBezTo>
                    <a:pt x="1039388" y="3017840"/>
                    <a:pt x="910434" y="3021036"/>
                    <a:pt x="818781" y="2989064"/>
                  </a:cubicBezTo>
                  <a:cubicBezTo>
                    <a:pt x="727128" y="2957092"/>
                    <a:pt x="630146" y="2837730"/>
                    <a:pt x="569399" y="2816415"/>
                  </a:cubicBezTo>
                  <a:cubicBezTo>
                    <a:pt x="508652" y="2795100"/>
                    <a:pt x="457497" y="2824941"/>
                    <a:pt x="454300" y="2861176"/>
                  </a:cubicBezTo>
                  <a:cubicBezTo>
                    <a:pt x="451103" y="2897411"/>
                    <a:pt x="503324" y="2987998"/>
                    <a:pt x="550216" y="3033825"/>
                  </a:cubicBezTo>
                  <a:cubicBezTo>
                    <a:pt x="597108" y="3079652"/>
                    <a:pt x="697287" y="3094572"/>
                    <a:pt x="735654" y="3136136"/>
                  </a:cubicBezTo>
                  <a:cubicBezTo>
                    <a:pt x="774021" y="3177700"/>
                    <a:pt x="816650" y="3250169"/>
                    <a:pt x="780415" y="3283207"/>
                  </a:cubicBezTo>
                  <a:cubicBezTo>
                    <a:pt x="744180" y="3316245"/>
                    <a:pt x="621620" y="3364202"/>
                    <a:pt x="518244" y="3334362"/>
                  </a:cubicBezTo>
                  <a:cubicBezTo>
                    <a:pt x="414868" y="3304522"/>
                    <a:pt x="246481" y="3200080"/>
                    <a:pt x="160157" y="3104164"/>
                  </a:cubicBezTo>
                  <a:cubicBezTo>
                    <a:pt x="73832" y="3008248"/>
                    <a:pt x="5626" y="2873965"/>
                    <a:pt x="297" y="2758866"/>
                  </a:cubicBezTo>
                  <a:cubicBezTo>
                    <a:pt x="-5032" y="2643767"/>
                    <a:pt x="62109" y="2471118"/>
                    <a:pt x="128185" y="2413568"/>
                  </a:cubicBezTo>
                  <a:cubicBezTo>
                    <a:pt x="194260" y="2356018"/>
                    <a:pt x="318951" y="2393319"/>
                    <a:pt x="396750" y="2413568"/>
                  </a:cubicBezTo>
                  <a:cubicBezTo>
                    <a:pt x="474549" y="2433817"/>
                    <a:pt x="533164" y="2536128"/>
                    <a:pt x="594977" y="2535062"/>
                  </a:cubicBezTo>
                  <a:cubicBezTo>
                    <a:pt x="656790" y="2533996"/>
                    <a:pt x="791072" y="2464723"/>
                    <a:pt x="767626" y="2407173"/>
                  </a:cubicBezTo>
                  <a:cubicBezTo>
                    <a:pt x="744180" y="2349623"/>
                    <a:pt x="543822" y="2237722"/>
                    <a:pt x="454300" y="2189764"/>
                  </a:cubicBezTo>
                  <a:cubicBezTo>
                    <a:pt x="364778" y="2141806"/>
                    <a:pt x="261402" y="2176975"/>
                    <a:pt x="230496" y="2119425"/>
                  </a:cubicBezTo>
                  <a:cubicBezTo>
                    <a:pt x="199590" y="2061875"/>
                    <a:pt x="239022" y="1904147"/>
                    <a:pt x="268862" y="1844466"/>
                  </a:cubicBezTo>
                  <a:cubicBezTo>
                    <a:pt x="298702" y="1784785"/>
                    <a:pt x="334938" y="1747484"/>
                    <a:pt x="409539" y="1761338"/>
                  </a:cubicBezTo>
                  <a:cubicBezTo>
                    <a:pt x="484140" y="1775192"/>
                    <a:pt x="623752" y="1873241"/>
                    <a:pt x="716471" y="1927593"/>
                  </a:cubicBezTo>
                  <a:cubicBezTo>
                    <a:pt x="809190" y="1981945"/>
                    <a:pt x="888054" y="2060810"/>
                    <a:pt x="965852" y="2087453"/>
                  </a:cubicBezTo>
                  <a:cubicBezTo>
                    <a:pt x="1043650" y="2114096"/>
                    <a:pt x="1200314" y="2135411"/>
                    <a:pt x="1183262" y="2087453"/>
                  </a:cubicBezTo>
                  <a:cubicBezTo>
                    <a:pt x="1166210" y="2039495"/>
                    <a:pt x="959458" y="1878569"/>
                    <a:pt x="863542" y="1799705"/>
                  </a:cubicBezTo>
                  <a:cubicBezTo>
                    <a:pt x="767626" y="1720841"/>
                    <a:pt x="661053" y="1694197"/>
                    <a:pt x="607766" y="1614267"/>
                  </a:cubicBezTo>
                  <a:cubicBezTo>
                    <a:pt x="554479" y="1534337"/>
                    <a:pt x="524639" y="1416041"/>
                    <a:pt x="543822" y="1320125"/>
                  </a:cubicBezTo>
                  <a:cubicBezTo>
                    <a:pt x="563005" y="1224209"/>
                    <a:pt x="668513" y="1070743"/>
                    <a:pt x="722865" y="1038771"/>
                  </a:cubicBezTo>
                  <a:cubicBezTo>
                    <a:pt x="777217" y="1006799"/>
                    <a:pt x="812386" y="1083531"/>
                    <a:pt x="869936" y="1128292"/>
                  </a:cubicBezTo>
                  <a:cubicBezTo>
                    <a:pt x="927486" y="1173053"/>
                    <a:pt x="1001022" y="1250852"/>
                    <a:pt x="1068163" y="1307336"/>
                  </a:cubicBezTo>
                  <a:cubicBezTo>
                    <a:pt x="1135304" y="1363820"/>
                    <a:pt x="1220563" y="1453342"/>
                    <a:pt x="1272784" y="1467196"/>
                  </a:cubicBezTo>
                  <a:cubicBezTo>
                    <a:pt x="1325005" y="1481050"/>
                    <a:pt x="1402804" y="1448013"/>
                    <a:pt x="1381489" y="1390463"/>
                  </a:cubicBezTo>
                  <a:cubicBezTo>
                    <a:pt x="1360174" y="1332913"/>
                    <a:pt x="1215234" y="1214617"/>
                    <a:pt x="1144896" y="1121898"/>
                  </a:cubicBezTo>
                  <a:cubicBezTo>
                    <a:pt x="1074558" y="1029179"/>
                    <a:pt x="974378" y="906620"/>
                    <a:pt x="959458" y="834150"/>
                  </a:cubicBezTo>
                  <a:cubicBezTo>
                    <a:pt x="944538" y="761680"/>
                    <a:pt x="992496" y="688144"/>
                    <a:pt x="1055374" y="687078"/>
                  </a:cubicBezTo>
                  <a:cubicBezTo>
                    <a:pt x="1118252" y="686012"/>
                    <a:pt x="1259995" y="761680"/>
                    <a:pt x="1336728" y="827755"/>
                  </a:cubicBezTo>
                  <a:cubicBezTo>
                    <a:pt x="1413461" y="893830"/>
                    <a:pt x="1442235" y="1023850"/>
                    <a:pt x="1515771" y="1083531"/>
                  </a:cubicBezTo>
                  <a:cubicBezTo>
                    <a:pt x="1589307" y="1143212"/>
                    <a:pt x="1737444" y="1205025"/>
                    <a:pt x="1777942" y="1185842"/>
                  </a:cubicBezTo>
                  <a:cubicBezTo>
                    <a:pt x="1818440" y="1166659"/>
                    <a:pt x="1820572" y="1054756"/>
                    <a:pt x="1758759" y="968432"/>
                  </a:cubicBezTo>
                  <a:cubicBezTo>
                    <a:pt x="1696946" y="882108"/>
                    <a:pt x="1480602" y="765942"/>
                    <a:pt x="1407066" y="667895"/>
                  </a:cubicBezTo>
                  <a:cubicBezTo>
                    <a:pt x="1333530" y="569848"/>
                    <a:pt x="1301559" y="459011"/>
                    <a:pt x="1317545" y="380147"/>
                  </a:cubicBezTo>
                  <a:cubicBezTo>
                    <a:pt x="1333531" y="301283"/>
                    <a:pt x="1446499" y="226681"/>
                    <a:pt x="1502983" y="194709"/>
                  </a:cubicBezTo>
                  <a:cubicBezTo>
                    <a:pt x="1559467" y="162737"/>
                    <a:pt x="1623410" y="156343"/>
                    <a:pt x="1656448" y="188315"/>
                  </a:cubicBezTo>
                  <a:cubicBezTo>
                    <a:pt x="1689486" y="220287"/>
                    <a:pt x="1672434" y="327926"/>
                    <a:pt x="1701209" y="386541"/>
                  </a:cubicBezTo>
                  <a:cubicBezTo>
                    <a:pt x="1729984" y="445156"/>
                    <a:pt x="1802454" y="548533"/>
                    <a:pt x="1829097" y="540007"/>
                  </a:cubicBezTo>
                  <a:cubicBezTo>
                    <a:pt x="1855740" y="531481"/>
                    <a:pt x="1853609" y="429171"/>
                    <a:pt x="1873858" y="34817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39176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375"/>
            <a:ext cx="10972800" cy="1143000"/>
          </a:xfrm>
        </p:spPr>
        <p:txBody>
          <a:bodyPr>
            <a:normAutofit/>
          </a:bodyPr>
          <a:lstStyle/>
          <a:p>
            <a:r>
              <a:rPr lang="en-US" b="1" dirty="0" err="1"/>
              <a:t>GxxGxxK</a:t>
            </a:r>
            <a:r>
              <a:rPr lang="en-US" b="1" dirty="0"/>
              <a:t> Motif in </a:t>
            </a:r>
            <a:r>
              <a:rPr lang="en-US" b="1" dirty="0" err="1"/>
              <a:t>Sulfotransferases</a:t>
            </a:r>
            <a:r>
              <a:rPr lang="en-US" b="1" dirty="0">
                <a:solidFill>
                  <a:srgbClr val="FF0000"/>
                </a:solidFill>
              </a:rPr>
              <a:t>*</a:t>
            </a:r>
          </a:p>
        </p:txBody>
      </p:sp>
      <p:pic>
        <p:nvPicPr>
          <p:cNvPr id="4" name="Content Placeholder 3" descr="sulfotransferases.png"/>
          <p:cNvPicPr>
            <a:picLocks noGrp="1" noChangeAspect="1"/>
          </p:cNvPicPr>
          <p:nvPr>
            <p:ph idx="1"/>
          </p:nvPr>
        </p:nvPicPr>
        <p:blipFill>
          <a:blip r:embed="rId3">
            <a:extLst>
              <a:ext uri="{28A0092B-C50C-407E-A947-70E740481C1C}">
                <a14:useLocalDpi xmlns:a14="http://schemas.microsoft.com/office/drawing/2010/main" val="0"/>
              </a:ext>
            </a:extLst>
          </a:blip>
          <a:srcRect l="-77975" r="-77975"/>
          <a:stretch>
            <a:fillRect/>
          </a:stretch>
        </p:blipFill>
        <p:spPr>
          <a:xfrm>
            <a:off x="3406267" y="1300848"/>
            <a:ext cx="12392288" cy="5111461"/>
          </a:xfrm>
        </p:spPr>
      </p:pic>
      <p:sp>
        <p:nvSpPr>
          <p:cNvPr id="5" name="Content Placeholder 2"/>
          <p:cNvSpPr txBox="1">
            <a:spLocks/>
          </p:cNvSpPr>
          <p:nvPr/>
        </p:nvSpPr>
        <p:spPr>
          <a:xfrm>
            <a:off x="270710" y="1796617"/>
            <a:ext cx="7306555" cy="5077357"/>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Sulfotransferases are crucial to attach sulfate ions to multiple bioactive molecules</a:t>
            </a:r>
          </a:p>
          <a:p>
            <a:r>
              <a:rPr lang="en-US" sz="2400" b="1" dirty="0"/>
              <a:t>Steroids</a:t>
            </a:r>
            <a:r>
              <a:rPr lang="en-US" sz="2400" dirty="0"/>
              <a:t> (cholesterol, estrogen, testosterone, vitamin D, ...)</a:t>
            </a:r>
          </a:p>
          <a:p>
            <a:r>
              <a:rPr lang="en-US" sz="2400" b="1" dirty="0" err="1"/>
              <a:t>Glycosaminoglycans</a:t>
            </a:r>
            <a:r>
              <a:rPr lang="en-US" sz="2400" dirty="0"/>
              <a:t>  (chondroitin sulfate, </a:t>
            </a:r>
            <a:r>
              <a:rPr lang="en-US" sz="2400" dirty="0" err="1"/>
              <a:t>heparan</a:t>
            </a:r>
            <a:r>
              <a:rPr lang="en-US" sz="2400" dirty="0"/>
              <a:t> sulfate, ...)</a:t>
            </a:r>
          </a:p>
          <a:p>
            <a:r>
              <a:rPr lang="en-US" sz="2400" b="1" dirty="0"/>
              <a:t>Polyphenols, aromatics </a:t>
            </a:r>
            <a:r>
              <a:rPr lang="en-US" sz="2400" dirty="0"/>
              <a:t>(</a:t>
            </a:r>
            <a:r>
              <a:rPr lang="en-US" sz="2400" dirty="0" err="1"/>
              <a:t>curcumin</a:t>
            </a:r>
            <a:r>
              <a:rPr lang="en-US" sz="2400" dirty="0"/>
              <a:t>, resveratrol, tryptophan, ...)</a:t>
            </a:r>
          </a:p>
          <a:p>
            <a:r>
              <a:rPr lang="en-US" sz="2400" b="1" dirty="0"/>
              <a:t>Neurotransmitters</a:t>
            </a:r>
            <a:r>
              <a:rPr lang="en-US" sz="2400" dirty="0"/>
              <a:t> (dopamine, serotonin, melatonin, ...)</a:t>
            </a:r>
          </a:p>
        </p:txBody>
      </p:sp>
      <p:sp>
        <p:nvSpPr>
          <p:cNvPr id="6" name="TextBox 5"/>
          <p:cNvSpPr txBox="1"/>
          <p:nvPr/>
        </p:nvSpPr>
        <p:spPr>
          <a:xfrm>
            <a:off x="2806911" y="6412309"/>
            <a:ext cx="8396337" cy="461665"/>
          </a:xfrm>
          <a:prstGeom prst="rect">
            <a:avLst/>
          </a:prstGeom>
          <a:noFill/>
        </p:spPr>
        <p:txBody>
          <a:bodyPr wrap="none" rtlCol="0">
            <a:spAutoFit/>
          </a:bodyPr>
          <a:lstStyle/>
          <a:p>
            <a:r>
              <a:rPr lang="nb-NO" sz="2400" dirty="0">
                <a:solidFill>
                  <a:srgbClr val="FF0000"/>
                </a:solidFill>
              </a:rPr>
              <a:t>*</a:t>
            </a:r>
            <a:r>
              <a:rPr lang="nb-NO" sz="2400" dirty="0"/>
              <a:t>H Chiba et al. </a:t>
            </a:r>
            <a:r>
              <a:rPr lang="nb-NO" sz="2400" dirty="0" err="1"/>
              <a:t>Proc</a:t>
            </a:r>
            <a:r>
              <a:rPr lang="nb-NO" sz="2400" dirty="0"/>
              <a:t>. </a:t>
            </a:r>
            <a:r>
              <a:rPr lang="nb-NO" sz="2400" dirty="0" err="1"/>
              <a:t>Natl</a:t>
            </a:r>
            <a:r>
              <a:rPr lang="nb-NO" sz="2400" dirty="0"/>
              <a:t>. </a:t>
            </a:r>
            <a:r>
              <a:rPr lang="nb-NO" sz="2400" dirty="0" err="1"/>
              <a:t>Acad</a:t>
            </a:r>
            <a:r>
              <a:rPr lang="nb-NO" sz="2400" dirty="0"/>
              <a:t>. </a:t>
            </a:r>
            <a:r>
              <a:rPr lang="nb-NO" sz="2400" dirty="0" err="1"/>
              <a:t>Sci</a:t>
            </a:r>
            <a:r>
              <a:rPr lang="nb-NO" sz="2400" dirty="0"/>
              <a:t>. USA 1995; 92:8176-8179.</a:t>
            </a:r>
            <a:endParaRPr lang="en-US" sz="2400" dirty="0"/>
          </a:p>
        </p:txBody>
      </p:sp>
    </p:spTree>
    <p:extLst>
      <p:ext uri="{BB962C8B-B14F-4D97-AF65-F5344CB8AC3E}">
        <p14:creationId xmlns:p14="http://schemas.microsoft.com/office/powerpoint/2010/main" val="54466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A26784-4CC8-6D70-ED0D-A2B416FA2ADB}"/>
              </a:ext>
            </a:extLst>
          </p:cNvPr>
          <p:cNvPicPr>
            <a:picLocks noGrp="1" noChangeAspect="1"/>
          </p:cNvPicPr>
          <p:nvPr>
            <p:ph idx="1"/>
          </p:nvPr>
        </p:nvPicPr>
        <p:blipFill>
          <a:blip r:embed="rId2"/>
          <a:stretch>
            <a:fillRect/>
          </a:stretch>
        </p:blipFill>
        <p:spPr>
          <a:xfrm>
            <a:off x="124695" y="-128587"/>
            <a:ext cx="10515600" cy="2906379"/>
          </a:xfrm>
        </p:spPr>
      </p:pic>
      <p:sp>
        <p:nvSpPr>
          <p:cNvPr id="7" name="Content Placeholder 2">
            <a:extLst>
              <a:ext uri="{FF2B5EF4-FFF2-40B4-BE49-F238E27FC236}">
                <a16:creationId xmlns:a16="http://schemas.microsoft.com/office/drawing/2014/main" id="{4FEAC827-248A-5191-1B71-F7F6F48A82E8}"/>
              </a:ext>
            </a:extLst>
          </p:cNvPr>
          <p:cNvSpPr txBox="1">
            <a:spLocks/>
          </p:cNvSpPr>
          <p:nvPr/>
        </p:nvSpPr>
        <p:spPr>
          <a:xfrm>
            <a:off x="335154" y="2777792"/>
            <a:ext cx="10757061" cy="4080208"/>
          </a:xfrm>
          <a:prstGeom prst="rect">
            <a:avLst/>
          </a:prstGeom>
        </p:spPr>
        <p:txBody>
          <a:bodyPr vert="horz" lIns="91440" tIns="45720" rIns="91440" bIns="45720" rtlCol="0">
            <a:normAutofit/>
          </a:bodyPr>
          <a:lstStyle>
            <a:defPPr>
              <a:defRPr lang="en-US"/>
            </a:defPPr>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Colon cancer is the third most common cancer and the third leading cause of death due to cancer</a:t>
            </a:r>
          </a:p>
          <a:p>
            <a:r>
              <a:rPr lang="en-US" dirty="0"/>
              <a:t>PAPSS expression is decreased in both mice and humans with colon cancer, and is correlated with higher mortality</a:t>
            </a:r>
          </a:p>
          <a:p>
            <a:r>
              <a:rPr lang="en-US" dirty="0"/>
              <a:t>Associated with:</a:t>
            </a:r>
          </a:p>
          <a:p>
            <a:pPr lvl="1"/>
            <a:r>
              <a:rPr lang="en-US" dirty="0"/>
              <a:t>Reduced intestinal </a:t>
            </a:r>
            <a:r>
              <a:rPr lang="en-US" dirty="0" err="1"/>
              <a:t>sulfomucin</a:t>
            </a:r>
            <a:r>
              <a:rPr lang="en-US" dirty="0"/>
              <a:t> content</a:t>
            </a:r>
          </a:p>
          <a:p>
            <a:pPr lvl="1"/>
            <a:r>
              <a:rPr lang="en-US" dirty="0"/>
              <a:t>Deficiency in the formation of bile acid sulfates</a:t>
            </a:r>
          </a:p>
          <a:p>
            <a:pPr lvl="1"/>
            <a:endParaRPr lang="en-US" dirty="0"/>
          </a:p>
        </p:txBody>
      </p:sp>
    </p:spTree>
    <p:extLst>
      <p:ext uri="{BB962C8B-B14F-4D97-AF65-F5344CB8AC3E}">
        <p14:creationId xmlns:p14="http://schemas.microsoft.com/office/powerpoint/2010/main" val="2937495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0D12-C99E-CEC3-D33B-3685C9927E34}"/>
              </a:ext>
            </a:extLst>
          </p:cNvPr>
          <p:cNvSpPr>
            <a:spLocks noGrp="1"/>
          </p:cNvSpPr>
          <p:nvPr>
            <p:ph type="title"/>
          </p:nvPr>
        </p:nvSpPr>
        <p:spPr>
          <a:xfrm>
            <a:off x="7736031" y="2237716"/>
            <a:ext cx="3830535" cy="2904300"/>
          </a:xfrm>
        </p:spPr>
        <p:txBody>
          <a:bodyPr>
            <a:noAutofit/>
          </a:bodyPr>
          <a:lstStyle/>
          <a:p>
            <a:r>
              <a:rPr lang="en-US" sz="2800" b="1" dirty="0"/>
              <a:t>Mouse model of colitis:</a:t>
            </a:r>
            <a:br>
              <a:rPr lang="en-US" sz="2800" b="1" dirty="0"/>
            </a:br>
            <a:r>
              <a:rPr lang="en-US" sz="2800" dirty="0"/>
              <a:t>Mice with deficiency in PAPSS had a leaky gut barrier and an acute inflammatory response </a:t>
            </a:r>
          </a:p>
        </p:txBody>
      </p:sp>
      <p:pic>
        <p:nvPicPr>
          <p:cNvPr id="5" name="Picture 4" descr="A diagram of a cell membrane&#10;&#10;Description automatically generated with medium confidence">
            <a:extLst>
              <a:ext uri="{FF2B5EF4-FFF2-40B4-BE49-F238E27FC236}">
                <a16:creationId xmlns:a16="http://schemas.microsoft.com/office/drawing/2014/main" id="{4FF970E7-9DB9-202B-1A5D-28CE37F49139}"/>
              </a:ext>
            </a:extLst>
          </p:cNvPr>
          <p:cNvPicPr>
            <a:picLocks noChangeAspect="1"/>
          </p:cNvPicPr>
          <p:nvPr/>
        </p:nvPicPr>
        <p:blipFill>
          <a:blip r:embed="rId3"/>
          <a:stretch>
            <a:fillRect/>
          </a:stretch>
        </p:blipFill>
        <p:spPr>
          <a:xfrm>
            <a:off x="-142504" y="43698"/>
            <a:ext cx="7534922" cy="6858000"/>
          </a:xfrm>
          <a:prstGeom prst="rect">
            <a:avLst/>
          </a:prstGeom>
        </p:spPr>
      </p:pic>
      <p:sp>
        <p:nvSpPr>
          <p:cNvPr id="6" name="TextBox 5">
            <a:extLst>
              <a:ext uri="{FF2B5EF4-FFF2-40B4-BE49-F238E27FC236}">
                <a16:creationId xmlns:a16="http://schemas.microsoft.com/office/drawing/2014/main" id="{DA8DB556-27AD-6B59-8362-946AA2B1C26E}"/>
              </a:ext>
            </a:extLst>
          </p:cNvPr>
          <p:cNvSpPr txBox="1"/>
          <p:nvPr/>
        </p:nvSpPr>
        <p:spPr>
          <a:xfrm>
            <a:off x="226924" y="26668"/>
            <a:ext cx="5713937" cy="400110"/>
          </a:xfrm>
          <a:prstGeom prst="rect">
            <a:avLst/>
          </a:prstGeom>
          <a:noFill/>
        </p:spPr>
        <p:txBody>
          <a:bodyPr wrap="none" rtlCol="0">
            <a:spAutoFit/>
          </a:bodyPr>
          <a:lstStyle/>
          <a:p>
            <a:r>
              <a:rPr lang="en-US" sz="2000" dirty="0"/>
              <a:t>AOM/DSS = azoxymethane/dextran sodium sulfate</a:t>
            </a:r>
          </a:p>
        </p:txBody>
      </p:sp>
      <p:sp>
        <p:nvSpPr>
          <p:cNvPr id="7" name="TextBox 6">
            <a:extLst>
              <a:ext uri="{FF2B5EF4-FFF2-40B4-BE49-F238E27FC236}">
                <a16:creationId xmlns:a16="http://schemas.microsoft.com/office/drawing/2014/main" id="{7AD9E1E1-9B67-778C-1C86-A63F18B7348D}"/>
              </a:ext>
            </a:extLst>
          </p:cNvPr>
          <p:cNvSpPr txBox="1"/>
          <p:nvPr/>
        </p:nvSpPr>
        <p:spPr>
          <a:xfrm>
            <a:off x="7594299" y="6008914"/>
            <a:ext cx="4435405" cy="707886"/>
          </a:xfrm>
          <a:prstGeom prst="rect">
            <a:avLst/>
          </a:prstGeom>
          <a:noFill/>
        </p:spPr>
        <p:txBody>
          <a:bodyPr wrap="square" rtlCol="0">
            <a:spAutoFit/>
          </a:bodyPr>
          <a:lstStyle/>
          <a:p>
            <a:pPr algn="r"/>
            <a:r>
              <a:rPr lang="en-US" sz="2000" dirty="0">
                <a:solidFill>
                  <a:srgbClr val="FF0000"/>
                </a:solidFill>
              </a:rPr>
              <a:t>*</a:t>
            </a:r>
            <a:r>
              <a:rPr lang="en-US" sz="2000" dirty="0" err="1"/>
              <a:t>Pengfei</a:t>
            </a:r>
            <a:r>
              <a:rPr lang="en-US" sz="2000" dirty="0"/>
              <a:t> Xu et al.,</a:t>
            </a:r>
          </a:p>
          <a:p>
            <a:pPr algn="r"/>
            <a:r>
              <a:rPr lang="en-US" sz="2000" dirty="0"/>
              <a:t>Gastroenterology 2021; 161: 271-286.</a:t>
            </a:r>
          </a:p>
        </p:txBody>
      </p:sp>
    </p:spTree>
    <p:extLst>
      <p:ext uri="{BB962C8B-B14F-4D97-AF65-F5344CB8AC3E}">
        <p14:creationId xmlns:p14="http://schemas.microsoft.com/office/powerpoint/2010/main" val="3406499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90A44-4FF3-E830-DAFD-F26D3B6D5D50}"/>
              </a:ext>
            </a:extLst>
          </p:cNvPr>
          <p:cNvSpPr>
            <a:spLocks noGrp="1"/>
          </p:cNvSpPr>
          <p:nvPr>
            <p:ph type="title"/>
          </p:nvPr>
        </p:nvSpPr>
        <p:spPr>
          <a:xfrm>
            <a:off x="8703325" y="1411727"/>
            <a:ext cx="3312405" cy="2223839"/>
          </a:xfrm>
        </p:spPr>
        <p:txBody>
          <a:bodyPr>
            <a:noAutofit/>
          </a:bodyPr>
          <a:lstStyle/>
          <a:p>
            <a:r>
              <a:rPr lang="en-US" sz="2800" dirty="0"/>
              <a:t>Correlation between inflammatory bowel disease and glyphosate usage on core crops</a:t>
            </a:r>
            <a:r>
              <a:rPr lang="en-US" sz="2800" dirty="0">
                <a:solidFill>
                  <a:srgbClr val="FF0000"/>
                </a:solidFill>
              </a:rPr>
              <a:t>*</a:t>
            </a:r>
          </a:p>
        </p:txBody>
      </p:sp>
      <p:pic>
        <p:nvPicPr>
          <p:cNvPr id="5" name="Content Placeholder 4">
            <a:extLst>
              <a:ext uri="{FF2B5EF4-FFF2-40B4-BE49-F238E27FC236}">
                <a16:creationId xmlns:a16="http://schemas.microsoft.com/office/drawing/2014/main" id="{3568F428-E410-9984-217A-B10A7BC3C522}"/>
              </a:ext>
            </a:extLst>
          </p:cNvPr>
          <p:cNvPicPr>
            <a:picLocks noGrp="1" noChangeAspect="1"/>
          </p:cNvPicPr>
          <p:nvPr>
            <p:ph idx="1"/>
          </p:nvPr>
        </p:nvPicPr>
        <p:blipFill>
          <a:blip r:embed="rId2"/>
          <a:stretch>
            <a:fillRect/>
          </a:stretch>
        </p:blipFill>
        <p:spPr>
          <a:xfrm>
            <a:off x="176270" y="458878"/>
            <a:ext cx="8339769" cy="6272447"/>
          </a:xfrm>
        </p:spPr>
      </p:pic>
      <p:sp>
        <p:nvSpPr>
          <p:cNvPr id="6" name="TextBox 5">
            <a:extLst>
              <a:ext uri="{FF2B5EF4-FFF2-40B4-BE49-F238E27FC236}">
                <a16:creationId xmlns:a16="http://schemas.microsoft.com/office/drawing/2014/main" id="{1984B6DC-6BE0-4716-E57B-78E12AAE6C8D}"/>
              </a:ext>
            </a:extLst>
          </p:cNvPr>
          <p:cNvSpPr txBox="1"/>
          <p:nvPr/>
        </p:nvSpPr>
        <p:spPr>
          <a:xfrm>
            <a:off x="8405870" y="5277079"/>
            <a:ext cx="3701667" cy="923330"/>
          </a:xfrm>
          <a:prstGeom prst="rect">
            <a:avLst/>
          </a:prstGeom>
          <a:noFill/>
        </p:spPr>
        <p:txBody>
          <a:bodyPr wrap="square" rtlCol="0">
            <a:spAutoFit/>
          </a:bodyPr>
          <a:lstStyle/>
          <a:p>
            <a:pPr algn="r"/>
            <a:r>
              <a:rPr lang="en-US" dirty="0">
                <a:solidFill>
                  <a:srgbClr val="FF0000"/>
                </a:solidFill>
              </a:rPr>
              <a:t>*</a:t>
            </a:r>
            <a:r>
              <a:rPr lang="en-US" dirty="0"/>
              <a:t>Figure 20</a:t>
            </a:r>
          </a:p>
          <a:p>
            <a:pPr algn="r"/>
            <a:r>
              <a:rPr lang="en-US" dirty="0"/>
              <a:t>N Swanson et al. J</a:t>
            </a:r>
            <a:r>
              <a:rPr lang="en-US" sz="1800" dirty="0">
                <a:effectLst/>
                <a:latin typeface="Helvetica" pitchFamily="2" charset="0"/>
              </a:rPr>
              <a:t>ournal of Organic Systems, 9(2), 2014. </a:t>
            </a:r>
            <a:endParaRPr lang="en-US" dirty="0"/>
          </a:p>
        </p:txBody>
      </p:sp>
    </p:spTree>
    <p:extLst>
      <p:ext uri="{BB962C8B-B14F-4D97-AF65-F5344CB8AC3E}">
        <p14:creationId xmlns:p14="http://schemas.microsoft.com/office/powerpoint/2010/main" val="3281796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5FC35C-3603-E7B1-4028-558AC78BDB1D}"/>
              </a:ext>
            </a:extLst>
          </p:cNvPr>
          <p:cNvSpPr/>
          <p:nvPr/>
        </p:nvSpPr>
        <p:spPr>
          <a:xfrm>
            <a:off x="2425961" y="2967335"/>
            <a:ext cx="7340086"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Histamine Intolerance </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81284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3CD0A-A5DA-37AE-CC49-02FB9F9CFA2F}"/>
              </a:ext>
            </a:extLst>
          </p:cNvPr>
          <p:cNvSpPr>
            <a:spLocks noGrp="1"/>
          </p:cNvSpPr>
          <p:nvPr>
            <p:ph type="title"/>
          </p:nvPr>
        </p:nvSpPr>
        <p:spPr>
          <a:xfrm>
            <a:off x="195633" y="148442"/>
            <a:ext cx="10515600" cy="1325563"/>
          </a:xfrm>
        </p:spPr>
        <p:txBody>
          <a:bodyPr/>
          <a:lstStyle/>
          <a:p>
            <a:r>
              <a:rPr lang="en-US" b="1" dirty="0"/>
              <a:t>The Big Picture</a:t>
            </a:r>
          </a:p>
        </p:txBody>
      </p:sp>
      <p:sp>
        <p:nvSpPr>
          <p:cNvPr id="3" name="Content Placeholder 2">
            <a:extLst>
              <a:ext uri="{FF2B5EF4-FFF2-40B4-BE49-F238E27FC236}">
                <a16:creationId xmlns:a16="http://schemas.microsoft.com/office/drawing/2014/main" id="{ECFF8859-D5BA-40D0-2CA4-894D5C6CF443}"/>
              </a:ext>
            </a:extLst>
          </p:cNvPr>
          <p:cNvSpPr>
            <a:spLocks noGrp="1"/>
          </p:cNvSpPr>
          <p:nvPr>
            <p:ph idx="1"/>
          </p:nvPr>
        </p:nvSpPr>
        <p:spPr>
          <a:xfrm>
            <a:off x="422563" y="1474005"/>
            <a:ext cx="11573804" cy="5018870"/>
          </a:xfrm>
        </p:spPr>
        <p:txBody>
          <a:bodyPr>
            <a:normAutofit/>
          </a:bodyPr>
          <a:lstStyle/>
          <a:p>
            <a:r>
              <a:rPr lang="en-US" dirty="0"/>
              <a:t>Mast cells release histamines in response to allergens</a:t>
            </a:r>
          </a:p>
          <a:p>
            <a:r>
              <a:rPr lang="en-US" dirty="0"/>
              <a:t>Histamines are metabolized primarily by histaminase in the gut</a:t>
            </a:r>
          </a:p>
          <a:p>
            <a:r>
              <a:rPr lang="en-US" dirty="0"/>
              <a:t>Histamine sensitivity results when histaminase is defective (suppressed)</a:t>
            </a:r>
          </a:p>
          <a:p>
            <a:pPr lvl="1"/>
            <a:r>
              <a:rPr lang="en-US" dirty="0"/>
              <a:t>A large number of uncomfortable symptoms arise from histamine intolerance</a:t>
            </a:r>
          </a:p>
          <a:p>
            <a:pPr lvl="1"/>
            <a:r>
              <a:rPr lang="en-US" dirty="0"/>
              <a:t>Glyphosate likely suppresses histaminase</a:t>
            </a:r>
          </a:p>
          <a:p>
            <a:r>
              <a:rPr lang="en-US" i="1" dirty="0">
                <a:solidFill>
                  <a:srgbClr val="FF0000"/>
                </a:solidFill>
              </a:rPr>
              <a:t>Hypothesis: </a:t>
            </a:r>
            <a:r>
              <a:rPr lang="en-US" dirty="0"/>
              <a:t>Mast cell activation is induced when the gut lumen contains too much deuterium due to insufficient sulfate in the </a:t>
            </a:r>
            <a:r>
              <a:rPr lang="en-US" dirty="0" err="1"/>
              <a:t>sulfomucins</a:t>
            </a:r>
            <a:endParaRPr lang="en-US" dirty="0"/>
          </a:p>
          <a:p>
            <a:r>
              <a:rPr lang="en-US" i="1" dirty="0">
                <a:solidFill>
                  <a:srgbClr val="FF0000"/>
                </a:solidFill>
              </a:rPr>
              <a:t>Hypothesis: </a:t>
            </a:r>
            <a:r>
              <a:rPr lang="en-US" dirty="0"/>
              <a:t>The metabolites of histamine can trap deuterium and permanently sequester it</a:t>
            </a:r>
          </a:p>
        </p:txBody>
      </p:sp>
    </p:spTree>
    <p:extLst>
      <p:ext uri="{BB962C8B-B14F-4D97-AF65-F5344CB8AC3E}">
        <p14:creationId xmlns:p14="http://schemas.microsoft.com/office/powerpoint/2010/main" val="1425169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act&#10;&#10;Description automatically generated">
            <a:extLst>
              <a:ext uri="{FF2B5EF4-FFF2-40B4-BE49-F238E27FC236}">
                <a16:creationId xmlns:a16="http://schemas.microsoft.com/office/drawing/2014/main" id="{BD578D08-E749-70FA-20FD-8B642996DC21}"/>
              </a:ext>
            </a:extLst>
          </p:cNvPr>
          <p:cNvPicPr>
            <a:picLocks noChangeAspect="1"/>
          </p:cNvPicPr>
          <p:nvPr/>
        </p:nvPicPr>
        <p:blipFill>
          <a:blip r:embed="rId3"/>
          <a:stretch>
            <a:fillRect/>
          </a:stretch>
        </p:blipFill>
        <p:spPr>
          <a:xfrm>
            <a:off x="0" y="493711"/>
            <a:ext cx="11553033" cy="4621213"/>
          </a:xfrm>
          <a:prstGeom prst="rect">
            <a:avLst/>
          </a:prstGeom>
        </p:spPr>
      </p:pic>
      <p:sp>
        <p:nvSpPr>
          <p:cNvPr id="6" name="TextBox 5">
            <a:extLst>
              <a:ext uri="{FF2B5EF4-FFF2-40B4-BE49-F238E27FC236}">
                <a16:creationId xmlns:a16="http://schemas.microsoft.com/office/drawing/2014/main" id="{5B2ECB0A-FD35-BF92-4D28-2DF1F6105AD9}"/>
              </a:ext>
            </a:extLst>
          </p:cNvPr>
          <p:cNvSpPr txBox="1"/>
          <p:nvPr/>
        </p:nvSpPr>
        <p:spPr>
          <a:xfrm>
            <a:off x="218493" y="5749926"/>
            <a:ext cx="11755013" cy="830997"/>
          </a:xfrm>
          <a:prstGeom prst="rect">
            <a:avLst/>
          </a:prstGeom>
          <a:noFill/>
        </p:spPr>
        <p:txBody>
          <a:bodyPr wrap="none" rtlCol="0">
            <a:spAutoFit/>
          </a:bodyPr>
          <a:lstStyle/>
          <a:p>
            <a:r>
              <a:rPr lang="en-US" sz="2400" dirty="0"/>
              <a:t>Dr. Tania Dempsey</a:t>
            </a:r>
          </a:p>
          <a:p>
            <a:r>
              <a:rPr lang="en-US" sz="2400" dirty="0"/>
              <a:t>https://</a:t>
            </a:r>
            <a:r>
              <a:rPr lang="en-US" sz="2400" dirty="0" err="1"/>
              <a:t>drtaniadempsey.com</a:t>
            </a:r>
            <a:r>
              <a:rPr lang="en-US" sz="2400" dirty="0"/>
              <a:t>/mast-cell-activation-syndrome-</a:t>
            </a:r>
            <a:r>
              <a:rPr lang="en-US" sz="2400" dirty="0" err="1"/>
              <a:t>mcas</a:t>
            </a:r>
            <a:r>
              <a:rPr lang="en-US" sz="2400" dirty="0"/>
              <a:t>-a-hidden-epidemic/</a:t>
            </a:r>
          </a:p>
        </p:txBody>
      </p:sp>
    </p:spTree>
    <p:extLst>
      <p:ext uri="{BB962C8B-B14F-4D97-AF65-F5344CB8AC3E}">
        <p14:creationId xmlns:p14="http://schemas.microsoft.com/office/powerpoint/2010/main" val="1098900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A8D720-BAFB-FD4C-7A94-83EF05E81EE6}"/>
              </a:ext>
            </a:extLst>
          </p:cNvPr>
          <p:cNvPicPr>
            <a:picLocks noChangeAspect="1"/>
          </p:cNvPicPr>
          <p:nvPr/>
        </p:nvPicPr>
        <p:blipFill>
          <a:blip r:embed="rId2"/>
          <a:stretch>
            <a:fillRect/>
          </a:stretch>
        </p:blipFill>
        <p:spPr>
          <a:xfrm>
            <a:off x="442913" y="119064"/>
            <a:ext cx="9282110" cy="6188074"/>
          </a:xfrm>
          <a:prstGeom prst="rect">
            <a:avLst/>
          </a:prstGeom>
        </p:spPr>
      </p:pic>
      <p:sp>
        <p:nvSpPr>
          <p:cNvPr id="6" name="TextBox 5">
            <a:extLst>
              <a:ext uri="{FF2B5EF4-FFF2-40B4-BE49-F238E27FC236}">
                <a16:creationId xmlns:a16="http://schemas.microsoft.com/office/drawing/2014/main" id="{52DB011F-C09A-9819-7486-98AEDE484A1D}"/>
              </a:ext>
            </a:extLst>
          </p:cNvPr>
          <p:cNvSpPr txBox="1"/>
          <p:nvPr/>
        </p:nvSpPr>
        <p:spPr>
          <a:xfrm>
            <a:off x="4772025" y="6400800"/>
            <a:ext cx="7199022" cy="461665"/>
          </a:xfrm>
          <a:prstGeom prst="rect">
            <a:avLst/>
          </a:prstGeom>
          <a:noFill/>
        </p:spPr>
        <p:txBody>
          <a:bodyPr wrap="none" rtlCol="0">
            <a:spAutoFit/>
          </a:bodyPr>
          <a:lstStyle/>
          <a:p>
            <a:r>
              <a:rPr lang="en-US" sz="2400" dirty="0">
                <a:solidFill>
                  <a:srgbClr val="FF0000"/>
                </a:solidFill>
              </a:rPr>
              <a:t>*</a:t>
            </a:r>
            <a:r>
              <a:rPr lang="en-US" sz="2400" dirty="0"/>
              <a:t>https://</a:t>
            </a:r>
            <a:r>
              <a:rPr lang="en-US" sz="2400" dirty="0" err="1"/>
              <a:t>www.atzanis.com</a:t>
            </a:r>
            <a:r>
              <a:rPr lang="en-US" sz="2400" dirty="0"/>
              <a:t>/fix-histamine-intolerance/</a:t>
            </a:r>
          </a:p>
        </p:txBody>
      </p:sp>
    </p:spTree>
    <p:extLst>
      <p:ext uri="{BB962C8B-B14F-4D97-AF65-F5344CB8AC3E}">
        <p14:creationId xmlns:p14="http://schemas.microsoft.com/office/powerpoint/2010/main" val="131376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07C83-78D3-1C99-44A5-017CBB141E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9DD04F-9CF5-48D6-F659-721DD0E796A9}"/>
              </a:ext>
            </a:extLst>
          </p:cNvPr>
          <p:cNvSpPr>
            <a:spLocks noGrp="1"/>
          </p:cNvSpPr>
          <p:nvPr>
            <p:ph type="title"/>
          </p:nvPr>
        </p:nvSpPr>
        <p:spPr>
          <a:xfrm>
            <a:off x="144138" y="-7795"/>
            <a:ext cx="10515600" cy="1325563"/>
          </a:xfrm>
        </p:spPr>
        <p:txBody>
          <a:bodyPr/>
          <a:lstStyle/>
          <a:p>
            <a:r>
              <a:rPr lang="en-US" b="1" dirty="0"/>
              <a:t>Histamine! Y</a:t>
            </a:r>
            <a:r>
              <a:rPr lang="en-US" b="1" dirty="0">
                <a:solidFill>
                  <a:srgbClr val="FF0000"/>
                </a:solidFill>
              </a:rPr>
              <a:t>G</a:t>
            </a:r>
            <a:r>
              <a:rPr lang="en-US" b="1" dirty="0"/>
              <a:t>H</a:t>
            </a:r>
            <a:r>
              <a:rPr lang="en-US" b="1" dirty="0">
                <a:solidFill>
                  <a:srgbClr val="FF0000"/>
                </a:solidFill>
              </a:rPr>
              <a:t>GGG</a:t>
            </a:r>
            <a:r>
              <a:rPr lang="en-US" b="1" dirty="0"/>
              <a:t>W</a:t>
            </a:r>
            <a:r>
              <a:rPr lang="en-US" b="1" dirty="0">
                <a:solidFill>
                  <a:srgbClr val="FF0000"/>
                </a:solidFill>
              </a:rPr>
              <a:t>G</a:t>
            </a:r>
            <a:r>
              <a:rPr lang="en-US" b="1" dirty="0"/>
              <a:t> Motif in Histaminase</a:t>
            </a:r>
          </a:p>
        </p:txBody>
      </p:sp>
      <p:sp>
        <p:nvSpPr>
          <p:cNvPr id="3" name="Content Placeholder 2">
            <a:extLst>
              <a:ext uri="{FF2B5EF4-FFF2-40B4-BE49-F238E27FC236}">
                <a16:creationId xmlns:a16="http://schemas.microsoft.com/office/drawing/2014/main" id="{EB8C062D-EDF0-02B6-7E4B-95F7C0A71199}"/>
              </a:ext>
            </a:extLst>
          </p:cNvPr>
          <p:cNvSpPr>
            <a:spLocks noGrp="1"/>
          </p:cNvSpPr>
          <p:nvPr>
            <p:ph idx="1"/>
          </p:nvPr>
        </p:nvSpPr>
        <p:spPr>
          <a:xfrm>
            <a:off x="144137" y="1317768"/>
            <a:ext cx="10733660" cy="2399209"/>
          </a:xfrm>
        </p:spPr>
        <p:txBody>
          <a:bodyPr>
            <a:normAutofit/>
          </a:bodyPr>
          <a:lstStyle/>
          <a:p>
            <a:r>
              <a:rPr lang="en-US" dirty="0"/>
              <a:t>Histaminase has a fantastic “glyphosate susceptibility motif”</a:t>
            </a:r>
          </a:p>
          <a:p>
            <a:pPr lvl="1"/>
            <a:r>
              <a:rPr lang="en-US" dirty="0"/>
              <a:t>It contains 5 glycine residues</a:t>
            </a:r>
          </a:p>
          <a:p>
            <a:pPr lvl="1"/>
            <a:r>
              <a:rPr lang="en-US" dirty="0"/>
              <a:t>It is a motif known to be found in proteins                                                                                            that bind flavin adenine dinucleotide (FAD)</a:t>
            </a:r>
          </a:p>
        </p:txBody>
      </p:sp>
      <p:sp>
        <p:nvSpPr>
          <p:cNvPr id="4" name="TextBox 3">
            <a:extLst>
              <a:ext uri="{FF2B5EF4-FFF2-40B4-BE49-F238E27FC236}">
                <a16:creationId xmlns:a16="http://schemas.microsoft.com/office/drawing/2014/main" id="{CF6000A8-92D5-80B9-7184-AF10C3975391}"/>
              </a:ext>
            </a:extLst>
          </p:cNvPr>
          <p:cNvSpPr txBox="1"/>
          <p:nvPr/>
        </p:nvSpPr>
        <p:spPr>
          <a:xfrm>
            <a:off x="7438696" y="2084027"/>
            <a:ext cx="4345164" cy="954107"/>
          </a:xfrm>
          <a:prstGeom prst="rect">
            <a:avLst/>
          </a:prstGeom>
          <a:noFill/>
        </p:spPr>
        <p:txBody>
          <a:bodyPr wrap="none" rtlCol="0">
            <a:spAutoFit/>
          </a:bodyPr>
          <a:lstStyle/>
          <a:p>
            <a:r>
              <a:rPr lang="en-US" sz="2800" dirty="0"/>
              <a:t>… IHN</a:t>
            </a:r>
            <a:r>
              <a:rPr lang="en-US" sz="2800" dirty="0">
                <a:solidFill>
                  <a:schemeClr val="accent2"/>
                </a:solidFill>
              </a:rPr>
              <a:t>YGHGG</a:t>
            </a:r>
            <a:r>
              <a:rPr lang="en-US" sz="2800" dirty="0"/>
              <a:t>Y</a:t>
            </a:r>
            <a:r>
              <a:rPr lang="en-US" sz="2800" dirty="0">
                <a:solidFill>
                  <a:schemeClr val="accent2"/>
                </a:solidFill>
              </a:rPr>
              <a:t>G</a:t>
            </a:r>
            <a:r>
              <a:rPr lang="en-US" sz="2800" dirty="0"/>
              <a:t>LTIH</a:t>
            </a:r>
            <a:r>
              <a:rPr lang="en-US" sz="2800" dirty="0">
                <a:solidFill>
                  <a:schemeClr val="accent2"/>
                </a:solidFill>
              </a:rPr>
              <a:t>WG</a:t>
            </a:r>
            <a:r>
              <a:rPr lang="en-US" sz="2800" dirty="0"/>
              <a:t>…</a:t>
            </a:r>
          </a:p>
          <a:p>
            <a:r>
              <a:rPr lang="en-US" sz="2800" dirty="0"/>
              <a:t>             </a:t>
            </a:r>
            <a:r>
              <a:rPr lang="en-US" sz="2800" dirty="0">
                <a:solidFill>
                  <a:schemeClr val="accent2"/>
                </a:solidFill>
              </a:rPr>
              <a:t>YGHGG </a:t>
            </a:r>
            <a:r>
              <a:rPr lang="en-US" sz="2400" dirty="0">
                <a:solidFill>
                  <a:schemeClr val="accent2"/>
                </a:solidFill>
              </a:rPr>
              <a:t>  </a:t>
            </a:r>
            <a:r>
              <a:rPr lang="en-US" sz="2800" dirty="0">
                <a:solidFill>
                  <a:schemeClr val="accent2"/>
                </a:solidFill>
              </a:rPr>
              <a:t>G         WG</a:t>
            </a:r>
          </a:p>
        </p:txBody>
      </p:sp>
      <p:pic>
        <p:nvPicPr>
          <p:cNvPr id="6" name="Picture 5" descr="A close-up of a graph&#10;&#10;Description automatically generated">
            <a:extLst>
              <a:ext uri="{FF2B5EF4-FFF2-40B4-BE49-F238E27FC236}">
                <a16:creationId xmlns:a16="http://schemas.microsoft.com/office/drawing/2014/main" id="{7FED2767-1944-C2B7-02AF-5774378B3025}"/>
              </a:ext>
            </a:extLst>
          </p:cNvPr>
          <p:cNvPicPr>
            <a:picLocks noChangeAspect="1"/>
          </p:cNvPicPr>
          <p:nvPr/>
        </p:nvPicPr>
        <p:blipFill>
          <a:blip r:embed="rId3"/>
          <a:stretch>
            <a:fillRect/>
          </a:stretch>
        </p:blipFill>
        <p:spPr>
          <a:xfrm>
            <a:off x="168975" y="3282883"/>
            <a:ext cx="8779747" cy="3318329"/>
          </a:xfrm>
          <a:prstGeom prst="rect">
            <a:avLst/>
          </a:prstGeom>
        </p:spPr>
      </p:pic>
      <p:pic>
        <p:nvPicPr>
          <p:cNvPr id="8" name="Picture 7" descr="A structure of a molecule&#10;&#10;Description automatically generated">
            <a:extLst>
              <a:ext uri="{FF2B5EF4-FFF2-40B4-BE49-F238E27FC236}">
                <a16:creationId xmlns:a16="http://schemas.microsoft.com/office/drawing/2014/main" id="{705EF27A-D898-755D-ED0A-FBE8B071B397}"/>
              </a:ext>
            </a:extLst>
          </p:cNvPr>
          <p:cNvPicPr>
            <a:picLocks noChangeAspect="1"/>
          </p:cNvPicPr>
          <p:nvPr/>
        </p:nvPicPr>
        <p:blipFill>
          <a:blip r:embed="rId4"/>
          <a:stretch>
            <a:fillRect/>
          </a:stretch>
        </p:blipFill>
        <p:spPr>
          <a:xfrm>
            <a:off x="8672360" y="3747491"/>
            <a:ext cx="3111500" cy="3187700"/>
          </a:xfrm>
          <a:prstGeom prst="rect">
            <a:avLst/>
          </a:prstGeom>
        </p:spPr>
      </p:pic>
      <p:sp>
        <p:nvSpPr>
          <p:cNvPr id="9" name="Freeform 8">
            <a:extLst>
              <a:ext uri="{FF2B5EF4-FFF2-40B4-BE49-F238E27FC236}">
                <a16:creationId xmlns:a16="http://schemas.microsoft.com/office/drawing/2014/main" id="{DDFA7EDB-8C9B-7599-7936-F5825EFEDE51}"/>
              </a:ext>
            </a:extLst>
          </p:cNvPr>
          <p:cNvSpPr/>
          <p:nvPr/>
        </p:nvSpPr>
        <p:spPr>
          <a:xfrm>
            <a:off x="2570165" y="4952373"/>
            <a:ext cx="428828" cy="1194300"/>
          </a:xfrm>
          <a:custGeom>
            <a:avLst/>
            <a:gdLst>
              <a:gd name="connsiteX0" fmla="*/ 196786 w 428828"/>
              <a:gd name="connsiteY0" fmla="*/ 70889 h 1194300"/>
              <a:gd name="connsiteX1" fmla="*/ 42406 w 428828"/>
              <a:gd name="connsiteY1" fmla="*/ 82765 h 1194300"/>
              <a:gd name="connsiteX2" fmla="*/ 30531 w 428828"/>
              <a:gd name="connsiteY2" fmla="*/ 1092167 h 1194300"/>
              <a:gd name="connsiteX3" fmla="*/ 410541 w 428828"/>
              <a:gd name="connsiteY3" fmla="*/ 1056541 h 1194300"/>
              <a:gd name="connsiteX4" fmla="*/ 351165 w 428828"/>
              <a:gd name="connsiteY4" fmla="*/ 177767 h 1194300"/>
              <a:gd name="connsiteX5" fmla="*/ 196786 w 428828"/>
              <a:gd name="connsiteY5" fmla="*/ 70889 h 119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828" h="1194300">
                <a:moveTo>
                  <a:pt x="196786" y="70889"/>
                </a:moveTo>
                <a:cubicBezTo>
                  <a:pt x="145326" y="55055"/>
                  <a:pt x="70115" y="-87448"/>
                  <a:pt x="42406" y="82765"/>
                </a:cubicBezTo>
                <a:cubicBezTo>
                  <a:pt x="14697" y="252978"/>
                  <a:pt x="-30825" y="929871"/>
                  <a:pt x="30531" y="1092167"/>
                </a:cubicBezTo>
                <a:cubicBezTo>
                  <a:pt x="91887" y="1254463"/>
                  <a:pt x="357102" y="1208941"/>
                  <a:pt x="410541" y="1056541"/>
                </a:cubicBezTo>
                <a:cubicBezTo>
                  <a:pt x="463980" y="904141"/>
                  <a:pt x="386791" y="344022"/>
                  <a:pt x="351165" y="177767"/>
                </a:cubicBezTo>
                <a:cubicBezTo>
                  <a:pt x="315539" y="11512"/>
                  <a:pt x="248246" y="86723"/>
                  <a:pt x="196786" y="70889"/>
                </a:cubicBez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B359AB9-43A3-8102-7D1C-ABDDBCB6C0C9}"/>
              </a:ext>
            </a:extLst>
          </p:cNvPr>
          <p:cNvSpPr txBox="1"/>
          <p:nvPr/>
        </p:nvSpPr>
        <p:spPr>
          <a:xfrm>
            <a:off x="304939" y="4747145"/>
            <a:ext cx="713337" cy="2062103"/>
          </a:xfrm>
          <a:prstGeom prst="rect">
            <a:avLst/>
          </a:prstGeom>
          <a:solidFill>
            <a:schemeClr val="bg1"/>
          </a:solidFill>
        </p:spPr>
        <p:txBody>
          <a:bodyPr wrap="none" rtlCol="0">
            <a:spAutoFit/>
          </a:bodyPr>
          <a:lstStyle/>
          <a:p>
            <a:r>
              <a:rPr lang="en-US" sz="1600" dirty="0"/>
              <a:t>FAD R</a:t>
            </a:r>
          </a:p>
          <a:p>
            <a:r>
              <a:rPr lang="en-US" sz="1600" dirty="0">
                <a:solidFill>
                  <a:schemeClr val="accent2"/>
                </a:solidFill>
              </a:rPr>
              <a:t>FAD P</a:t>
            </a:r>
          </a:p>
          <a:p>
            <a:r>
              <a:rPr lang="en-US" sz="1600" dirty="0">
                <a:solidFill>
                  <a:schemeClr val="accent2"/>
                </a:solidFill>
              </a:rPr>
              <a:t>FAD P</a:t>
            </a:r>
          </a:p>
          <a:p>
            <a:r>
              <a:rPr lang="en-US" sz="1600" dirty="0"/>
              <a:t>FAD F</a:t>
            </a:r>
          </a:p>
          <a:p>
            <a:r>
              <a:rPr lang="en-US" sz="1600" dirty="0">
                <a:solidFill>
                  <a:schemeClr val="accent2"/>
                </a:solidFill>
              </a:rPr>
              <a:t>FAD P</a:t>
            </a:r>
          </a:p>
          <a:p>
            <a:r>
              <a:rPr lang="en-US" sz="1600" dirty="0"/>
              <a:t>FAD P</a:t>
            </a:r>
          </a:p>
          <a:p>
            <a:r>
              <a:rPr lang="en-US" sz="1600" dirty="0"/>
              <a:t>FAD B</a:t>
            </a:r>
          </a:p>
          <a:p>
            <a:endParaRPr lang="en-US" sz="1600" dirty="0">
              <a:solidFill>
                <a:schemeClr val="accent2"/>
              </a:solidFill>
            </a:endParaRPr>
          </a:p>
        </p:txBody>
      </p:sp>
      <p:sp>
        <p:nvSpPr>
          <p:cNvPr id="7" name="TextBox 6">
            <a:extLst>
              <a:ext uri="{FF2B5EF4-FFF2-40B4-BE49-F238E27FC236}">
                <a16:creationId xmlns:a16="http://schemas.microsoft.com/office/drawing/2014/main" id="{9B54110F-CDF3-71E3-2B67-8B4EEC0E7A23}"/>
              </a:ext>
            </a:extLst>
          </p:cNvPr>
          <p:cNvSpPr txBox="1"/>
          <p:nvPr/>
        </p:nvSpPr>
        <p:spPr>
          <a:xfrm>
            <a:off x="10072687" y="3747490"/>
            <a:ext cx="1814373" cy="1200329"/>
          </a:xfrm>
          <a:prstGeom prst="rect">
            <a:avLst/>
          </a:prstGeom>
          <a:noFill/>
        </p:spPr>
        <p:txBody>
          <a:bodyPr wrap="square" rtlCol="0">
            <a:spAutoFit/>
          </a:bodyPr>
          <a:lstStyle/>
          <a:p>
            <a:pPr algn="ctr"/>
            <a:r>
              <a:rPr lang="en-US" dirty="0"/>
              <a:t>Flavin.          Adenine</a:t>
            </a:r>
          </a:p>
          <a:p>
            <a:pPr algn="ctr"/>
            <a:r>
              <a:rPr lang="en-US" dirty="0"/>
              <a:t>    Dinucleotide</a:t>
            </a:r>
          </a:p>
          <a:p>
            <a:pPr algn="ctr"/>
            <a:r>
              <a:rPr lang="en-US" dirty="0"/>
              <a:t>(FAD)</a:t>
            </a:r>
          </a:p>
        </p:txBody>
      </p:sp>
    </p:spTree>
    <p:extLst>
      <p:ext uri="{BB962C8B-B14F-4D97-AF65-F5344CB8AC3E}">
        <p14:creationId xmlns:p14="http://schemas.microsoft.com/office/powerpoint/2010/main" val="395164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rat&#10;&#10;Description automatically generated">
            <a:extLst>
              <a:ext uri="{FF2B5EF4-FFF2-40B4-BE49-F238E27FC236}">
                <a16:creationId xmlns:a16="http://schemas.microsoft.com/office/drawing/2014/main" id="{BD4A7BBB-F0F3-5A63-854E-E0F991959DC0}"/>
              </a:ext>
            </a:extLst>
          </p:cNvPr>
          <p:cNvPicPr>
            <a:picLocks noChangeAspect="1"/>
          </p:cNvPicPr>
          <p:nvPr/>
        </p:nvPicPr>
        <p:blipFill>
          <a:blip r:embed="rId3"/>
          <a:stretch>
            <a:fillRect/>
          </a:stretch>
        </p:blipFill>
        <p:spPr>
          <a:xfrm>
            <a:off x="9414652" y="529286"/>
            <a:ext cx="2999906" cy="2999906"/>
          </a:xfrm>
          <a:prstGeom prst="rect">
            <a:avLst/>
          </a:prstGeom>
        </p:spPr>
      </p:pic>
      <p:sp>
        <p:nvSpPr>
          <p:cNvPr id="2" name="Title 1">
            <a:extLst>
              <a:ext uri="{FF2B5EF4-FFF2-40B4-BE49-F238E27FC236}">
                <a16:creationId xmlns:a16="http://schemas.microsoft.com/office/drawing/2014/main" id="{8BDBE906-9CF2-B3BC-668C-36D4A8CEF8CB}"/>
              </a:ext>
            </a:extLst>
          </p:cNvPr>
          <p:cNvSpPr>
            <a:spLocks noGrp="1"/>
          </p:cNvSpPr>
          <p:nvPr>
            <p:ph type="title"/>
          </p:nvPr>
        </p:nvSpPr>
        <p:spPr>
          <a:xfrm>
            <a:off x="356670" y="380116"/>
            <a:ext cx="6568785" cy="1325563"/>
          </a:xfrm>
        </p:spPr>
        <p:txBody>
          <a:bodyPr/>
          <a:lstStyle/>
          <a:p>
            <a:r>
              <a:rPr lang="en-US" b="1" dirty="0"/>
              <a:t>Histaminase: Rat Study</a:t>
            </a:r>
            <a:r>
              <a:rPr lang="en-US" b="1" dirty="0">
                <a:solidFill>
                  <a:schemeClr val="accent2"/>
                </a:solidFill>
              </a:rPr>
              <a:t>*</a:t>
            </a:r>
          </a:p>
        </p:txBody>
      </p:sp>
      <p:sp>
        <p:nvSpPr>
          <p:cNvPr id="3" name="Content Placeholder 2">
            <a:extLst>
              <a:ext uri="{FF2B5EF4-FFF2-40B4-BE49-F238E27FC236}">
                <a16:creationId xmlns:a16="http://schemas.microsoft.com/office/drawing/2014/main" id="{593938FB-8DBF-36CC-B9E1-1E9D034AF835}"/>
              </a:ext>
            </a:extLst>
          </p:cNvPr>
          <p:cNvSpPr>
            <a:spLocks noGrp="1"/>
          </p:cNvSpPr>
          <p:nvPr>
            <p:ph idx="1"/>
          </p:nvPr>
        </p:nvSpPr>
        <p:spPr>
          <a:xfrm>
            <a:off x="191779" y="1977376"/>
            <a:ext cx="10997129" cy="4351338"/>
          </a:xfrm>
        </p:spPr>
        <p:txBody>
          <a:bodyPr>
            <a:normAutofit/>
          </a:bodyPr>
          <a:lstStyle/>
          <a:p>
            <a:r>
              <a:rPr lang="en-US" dirty="0"/>
              <a:t>Diamine oxidase (DAO; histaminase) is found in                                           high concentrations in the intestinal mucosa</a:t>
            </a:r>
          </a:p>
          <a:p>
            <a:r>
              <a:rPr lang="en-US" dirty="0"/>
              <a:t>The intestinal mucosa are the primary source of plasma DAO</a:t>
            </a:r>
          </a:p>
          <a:p>
            <a:r>
              <a:rPr lang="en-US" dirty="0"/>
              <a:t>A decrease in plasma DAO reflects an increase in mucosal damage</a:t>
            </a:r>
          </a:p>
          <a:p>
            <a:pPr lvl="1"/>
            <a:r>
              <a:rPr lang="en-US" dirty="0"/>
              <a:t>Circulating levels of DAO can serve as a marker of mucosal damage</a:t>
            </a:r>
          </a:p>
          <a:p>
            <a:r>
              <a:rPr lang="en-US" dirty="0"/>
              <a:t>A deficiency in histaminase is a primary cause of histamine intolerance </a:t>
            </a:r>
            <a:r>
              <a:rPr lang="en-US" dirty="0">
                <a:solidFill>
                  <a:schemeClr val="accent2"/>
                </a:solidFill>
              </a:rPr>
              <a:t>**</a:t>
            </a:r>
            <a:endParaRPr lang="en-US" dirty="0"/>
          </a:p>
          <a:p>
            <a:r>
              <a:rPr lang="en-US" dirty="0"/>
              <a:t>Heparin infusion increases expression of DAO</a:t>
            </a:r>
          </a:p>
          <a:p>
            <a:pPr lvl="1"/>
            <a:r>
              <a:rPr lang="en-US" dirty="0"/>
              <a:t>Heparin is the most highly sulfated molecule in the body</a:t>
            </a:r>
          </a:p>
        </p:txBody>
      </p:sp>
      <p:sp>
        <p:nvSpPr>
          <p:cNvPr id="4" name="TextBox 3">
            <a:extLst>
              <a:ext uri="{FF2B5EF4-FFF2-40B4-BE49-F238E27FC236}">
                <a16:creationId xmlns:a16="http://schemas.microsoft.com/office/drawing/2014/main" id="{DE887410-DFFF-FE5F-2557-8A37864C0C92}"/>
              </a:ext>
            </a:extLst>
          </p:cNvPr>
          <p:cNvSpPr txBox="1"/>
          <p:nvPr/>
        </p:nvSpPr>
        <p:spPr>
          <a:xfrm>
            <a:off x="3241220" y="6027003"/>
            <a:ext cx="8759001" cy="830997"/>
          </a:xfrm>
          <a:prstGeom prst="rect">
            <a:avLst/>
          </a:prstGeom>
          <a:noFill/>
        </p:spPr>
        <p:txBody>
          <a:bodyPr wrap="none" rtlCol="0">
            <a:spAutoFit/>
          </a:bodyPr>
          <a:lstStyle/>
          <a:p>
            <a:pPr algn="r"/>
            <a:r>
              <a:rPr lang="en-US" sz="2400" dirty="0">
                <a:solidFill>
                  <a:schemeClr val="accent2"/>
                </a:solidFill>
              </a:rPr>
              <a:t>*</a:t>
            </a:r>
            <a:r>
              <a:rPr lang="en-US" sz="2400" dirty="0"/>
              <a:t>GD Luk et al. J Clin Invest. 1980 Jul;66(1):66-70.</a:t>
            </a:r>
          </a:p>
          <a:p>
            <a:pPr algn="r"/>
            <a:r>
              <a:rPr lang="en-US" sz="2400" dirty="0">
                <a:solidFill>
                  <a:schemeClr val="accent2"/>
                </a:solidFill>
              </a:rPr>
              <a:t>**</a:t>
            </a:r>
            <a:r>
              <a:rPr lang="en-US" sz="2400" dirty="0"/>
              <a:t>L </a:t>
            </a:r>
            <a:r>
              <a:rPr lang="en-US" sz="2400" dirty="0" err="1"/>
              <a:t>Maintz</a:t>
            </a:r>
            <a:r>
              <a:rPr lang="en-US" sz="2400" dirty="0"/>
              <a:t> and N Novak. Am J Clin </a:t>
            </a:r>
            <a:r>
              <a:rPr lang="en-US" sz="2400" dirty="0" err="1"/>
              <a:t>Nutr</a:t>
            </a:r>
            <a:r>
              <a:rPr lang="en-US" sz="2400" dirty="0"/>
              <a:t>. 2007 May;85(5):1185-96.</a:t>
            </a:r>
          </a:p>
        </p:txBody>
      </p:sp>
    </p:spTree>
    <p:extLst>
      <p:ext uri="{BB962C8B-B14F-4D97-AF65-F5344CB8AC3E}">
        <p14:creationId xmlns:p14="http://schemas.microsoft.com/office/powerpoint/2010/main" val="833251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34" y="35398"/>
            <a:ext cx="10515600" cy="1325563"/>
          </a:xfrm>
        </p:spPr>
        <p:txBody>
          <a:bodyPr/>
          <a:lstStyle/>
          <a:p>
            <a:r>
              <a:rPr lang="en-US" b="1" dirty="0"/>
              <a:t>Deuterium = “Heavy” Hydrogen</a:t>
            </a:r>
          </a:p>
        </p:txBody>
      </p:sp>
      <p:sp>
        <p:nvSpPr>
          <p:cNvPr id="3" name="Content Placeholder 2"/>
          <p:cNvSpPr>
            <a:spLocks noGrp="1"/>
          </p:cNvSpPr>
          <p:nvPr>
            <p:ph idx="1"/>
          </p:nvPr>
        </p:nvSpPr>
        <p:spPr>
          <a:xfrm>
            <a:off x="136634" y="1295638"/>
            <a:ext cx="8828946" cy="5526964"/>
          </a:xfrm>
        </p:spPr>
        <p:txBody>
          <a:bodyPr>
            <a:normAutofit lnSpcReduction="10000"/>
          </a:bodyPr>
          <a:lstStyle/>
          <a:p>
            <a:r>
              <a:rPr lang="en-US" dirty="0"/>
              <a:t>Hydrogen has one proton and one electron</a:t>
            </a:r>
          </a:p>
          <a:p>
            <a:r>
              <a:rPr lang="en-US" dirty="0"/>
              <a:t>Deuterium has one proton, one electron and one neutron</a:t>
            </a:r>
          </a:p>
          <a:p>
            <a:pPr lvl="1"/>
            <a:r>
              <a:rPr lang="en-US" sz="2800" dirty="0"/>
              <a:t>~ Twice as heavy as hydrogen</a:t>
            </a:r>
          </a:p>
          <a:p>
            <a:pPr lvl="1"/>
            <a:r>
              <a:rPr lang="en-US" sz="2800" dirty="0"/>
              <a:t>Present in ocean water at 155.8 ppm</a:t>
            </a:r>
          </a:p>
          <a:p>
            <a:pPr lvl="1"/>
            <a:r>
              <a:rPr lang="en-US" sz="2800" dirty="0"/>
              <a:t>Has distinct physical and chemical properties compared to hydrogen</a:t>
            </a:r>
          </a:p>
          <a:p>
            <a:pPr lvl="1"/>
            <a:r>
              <a:rPr lang="en-US" sz="2800" dirty="0"/>
              <a:t>Fats are low in deuterium compared to other foods</a:t>
            </a:r>
          </a:p>
          <a:p>
            <a:pPr lvl="1"/>
            <a:endParaRPr lang="en-US" sz="1800" dirty="0"/>
          </a:p>
          <a:p>
            <a:pPr marL="0" indent="0">
              <a:buNone/>
            </a:pPr>
            <a:r>
              <a:rPr lang="en-US" i="1" dirty="0"/>
              <a:t>Deuterium management in the body involves trapping deuterium in gelled water outside the cell and invoking specialized enzymes that choose hydrogen over deuterium for their reaction in order to fuel the mitochondria with hydrogen rather than deuterium</a:t>
            </a:r>
          </a:p>
        </p:txBody>
      </p:sp>
      <p:pic>
        <p:nvPicPr>
          <p:cNvPr id="4" name="Picture 3" descr="deuter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2754" y="3878571"/>
            <a:ext cx="2218959" cy="2751181"/>
          </a:xfrm>
          <a:prstGeom prst="rect">
            <a:avLst/>
          </a:prstGeom>
        </p:spPr>
      </p:pic>
      <p:pic>
        <p:nvPicPr>
          <p:cNvPr id="6" name="Picture 5" descr="A block of butter on a wrapper&#10;&#10;Description automatically generated">
            <a:extLst>
              <a:ext uri="{FF2B5EF4-FFF2-40B4-BE49-F238E27FC236}">
                <a16:creationId xmlns:a16="http://schemas.microsoft.com/office/drawing/2014/main" id="{1B52DD73-D3B2-EE2E-F6A9-CF7A9611E6F9}"/>
              </a:ext>
            </a:extLst>
          </p:cNvPr>
          <p:cNvPicPr>
            <a:picLocks noChangeAspect="1"/>
          </p:cNvPicPr>
          <p:nvPr/>
        </p:nvPicPr>
        <p:blipFill>
          <a:blip r:embed="rId4"/>
          <a:stretch>
            <a:fillRect/>
          </a:stretch>
        </p:blipFill>
        <p:spPr>
          <a:xfrm>
            <a:off x="9575491" y="1360961"/>
            <a:ext cx="2218958" cy="2218958"/>
          </a:xfrm>
          <a:prstGeom prst="rect">
            <a:avLst/>
          </a:prstGeom>
        </p:spPr>
      </p:pic>
    </p:spTree>
    <p:extLst>
      <p:ext uri="{BB962C8B-B14F-4D97-AF65-F5344CB8AC3E}">
        <p14:creationId xmlns:p14="http://schemas.microsoft.com/office/powerpoint/2010/main" val="31932386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AFCD2-D6F2-CF3E-420F-CD2285ABDE2D}"/>
            </a:ext>
          </a:extLst>
        </p:cNvPr>
        <p:cNvGrpSpPr/>
        <p:nvPr/>
      </p:nvGrpSpPr>
      <p:grpSpPr>
        <a:xfrm>
          <a:off x="0" y="0"/>
          <a:ext cx="0" cy="0"/>
          <a:chOff x="0" y="0"/>
          <a:chExt cx="0" cy="0"/>
        </a:xfrm>
      </p:grpSpPr>
      <p:pic>
        <p:nvPicPr>
          <p:cNvPr id="6" name="Picture 5" descr="A close up of a rat&#10;&#10;Description automatically generated">
            <a:extLst>
              <a:ext uri="{FF2B5EF4-FFF2-40B4-BE49-F238E27FC236}">
                <a16:creationId xmlns:a16="http://schemas.microsoft.com/office/drawing/2014/main" id="{868BC317-A56E-47CC-DA1F-6E3E5C922F1D}"/>
              </a:ext>
            </a:extLst>
          </p:cNvPr>
          <p:cNvPicPr>
            <a:picLocks noChangeAspect="1"/>
          </p:cNvPicPr>
          <p:nvPr/>
        </p:nvPicPr>
        <p:blipFill>
          <a:blip r:embed="rId3"/>
          <a:stretch>
            <a:fillRect/>
          </a:stretch>
        </p:blipFill>
        <p:spPr>
          <a:xfrm>
            <a:off x="9414652" y="529286"/>
            <a:ext cx="2999906" cy="2999906"/>
          </a:xfrm>
          <a:prstGeom prst="rect">
            <a:avLst/>
          </a:prstGeom>
        </p:spPr>
      </p:pic>
      <p:sp>
        <p:nvSpPr>
          <p:cNvPr id="2" name="Title 1">
            <a:extLst>
              <a:ext uri="{FF2B5EF4-FFF2-40B4-BE49-F238E27FC236}">
                <a16:creationId xmlns:a16="http://schemas.microsoft.com/office/drawing/2014/main" id="{71BB8000-9C01-D01E-C774-3DF12FF799B6}"/>
              </a:ext>
            </a:extLst>
          </p:cNvPr>
          <p:cNvSpPr>
            <a:spLocks noGrp="1"/>
          </p:cNvSpPr>
          <p:nvPr>
            <p:ph type="title"/>
          </p:nvPr>
        </p:nvSpPr>
        <p:spPr>
          <a:xfrm>
            <a:off x="356670" y="380116"/>
            <a:ext cx="6568785" cy="1325563"/>
          </a:xfrm>
        </p:spPr>
        <p:txBody>
          <a:bodyPr/>
          <a:lstStyle/>
          <a:p>
            <a:r>
              <a:rPr lang="en-US" b="1" dirty="0"/>
              <a:t>Histaminase: Rat Study</a:t>
            </a:r>
            <a:r>
              <a:rPr lang="en-US" b="1" dirty="0">
                <a:solidFill>
                  <a:schemeClr val="accent2"/>
                </a:solidFill>
              </a:rPr>
              <a:t>*</a:t>
            </a:r>
          </a:p>
        </p:txBody>
      </p:sp>
      <p:sp>
        <p:nvSpPr>
          <p:cNvPr id="3" name="Content Placeholder 2">
            <a:extLst>
              <a:ext uri="{FF2B5EF4-FFF2-40B4-BE49-F238E27FC236}">
                <a16:creationId xmlns:a16="http://schemas.microsoft.com/office/drawing/2014/main" id="{BCE50CD7-E5C6-A89A-8208-B5CE1F1A7057}"/>
              </a:ext>
            </a:extLst>
          </p:cNvPr>
          <p:cNvSpPr>
            <a:spLocks noGrp="1"/>
          </p:cNvSpPr>
          <p:nvPr>
            <p:ph idx="1"/>
          </p:nvPr>
        </p:nvSpPr>
        <p:spPr>
          <a:xfrm>
            <a:off x="191779" y="1977376"/>
            <a:ext cx="10997129" cy="4351338"/>
          </a:xfrm>
        </p:spPr>
        <p:txBody>
          <a:bodyPr>
            <a:normAutofit/>
          </a:bodyPr>
          <a:lstStyle/>
          <a:p>
            <a:r>
              <a:rPr lang="en-US" dirty="0"/>
              <a:t>Diamine oxidase (DAO; histaminase) is found in                                           high concentrations in the intestinal mucosa</a:t>
            </a:r>
          </a:p>
          <a:p>
            <a:r>
              <a:rPr lang="en-US" dirty="0"/>
              <a:t>The intestinal mucosa are the primary source of plasma DAO</a:t>
            </a:r>
          </a:p>
          <a:p>
            <a:r>
              <a:rPr lang="en-US" dirty="0"/>
              <a:t>A decrease in plasma DAO reflects an increase in mucosal damage</a:t>
            </a:r>
          </a:p>
          <a:p>
            <a:pPr lvl="1"/>
            <a:r>
              <a:rPr lang="en-US" dirty="0"/>
              <a:t>Circulating levels of DAO can serve as a marker of mucosal damage</a:t>
            </a:r>
          </a:p>
          <a:p>
            <a:r>
              <a:rPr lang="en-US" dirty="0"/>
              <a:t>A deficiency in histaminase is a primary cause of histamine intolerance </a:t>
            </a:r>
            <a:r>
              <a:rPr lang="en-US" dirty="0">
                <a:solidFill>
                  <a:schemeClr val="accent2"/>
                </a:solidFill>
              </a:rPr>
              <a:t>**</a:t>
            </a:r>
            <a:endParaRPr lang="en-US" dirty="0"/>
          </a:p>
          <a:p>
            <a:r>
              <a:rPr lang="en-US" dirty="0"/>
              <a:t>Heparin infusion increases expression of DAO</a:t>
            </a:r>
          </a:p>
          <a:p>
            <a:pPr lvl="1"/>
            <a:r>
              <a:rPr lang="en-US" dirty="0"/>
              <a:t>Heparin is the most highly sulfated molecule in the body</a:t>
            </a:r>
          </a:p>
        </p:txBody>
      </p:sp>
      <p:sp>
        <p:nvSpPr>
          <p:cNvPr id="4" name="TextBox 3">
            <a:extLst>
              <a:ext uri="{FF2B5EF4-FFF2-40B4-BE49-F238E27FC236}">
                <a16:creationId xmlns:a16="http://schemas.microsoft.com/office/drawing/2014/main" id="{3E833994-0330-6E22-680A-D537A1B68571}"/>
              </a:ext>
            </a:extLst>
          </p:cNvPr>
          <p:cNvSpPr txBox="1"/>
          <p:nvPr/>
        </p:nvSpPr>
        <p:spPr>
          <a:xfrm>
            <a:off x="3241220" y="6027003"/>
            <a:ext cx="8759001" cy="830997"/>
          </a:xfrm>
          <a:prstGeom prst="rect">
            <a:avLst/>
          </a:prstGeom>
          <a:noFill/>
        </p:spPr>
        <p:txBody>
          <a:bodyPr wrap="none" rtlCol="0">
            <a:spAutoFit/>
          </a:bodyPr>
          <a:lstStyle/>
          <a:p>
            <a:pPr algn="r"/>
            <a:r>
              <a:rPr lang="en-US" sz="2400" dirty="0">
                <a:solidFill>
                  <a:schemeClr val="accent2"/>
                </a:solidFill>
              </a:rPr>
              <a:t>*</a:t>
            </a:r>
            <a:r>
              <a:rPr lang="en-US" sz="2400" dirty="0"/>
              <a:t>GD Luk et al. J Clin Invest. 1980 Jul;66(1):66-70.</a:t>
            </a:r>
          </a:p>
          <a:p>
            <a:pPr algn="r"/>
            <a:r>
              <a:rPr lang="en-US" sz="2400" dirty="0">
                <a:solidFill>
                  <a:schemeClr val="accent2"/>
                </a:solidFill>
              </a:rPr>
              <a:t>**</a:t>
            </a:r>
            <a:r>
              <a:rPr lang="en-US" sz="2400" dirty="0"/>
              <a:t>L </a:t>
            </a:r>
            <a:r>
              <a:rPr lang="en-US" sz="2400" dirty="0" err="1"/>
              <a:t>Maintz</a:t>
            </a:r>
            <a:r>
              <a:rPr lang="en-US" sz="2400" dirty="0"/>
              <a:t> and N Novak. Am J Clin </a:t>
            </a:r>
            <a:r>
              <a:rPr lang="en-US" sz="2400" dirty="0" err="1"/>
              <a:t>Nutr</a:t>
            </a:r>
            <a:r>
              <a:rPr lang="en-US" sz="2400" dirty="0"/>
              <a:t>. 2007 May;85(5):1185-96.</a:t>
            </a:r>
          </a:p>
        </p:txBody>
      </p:sp>
      <p:sp>
        <p:nvSpPr>
          <p:cNvPr id="5" name="Title 1">
            <a:extLst>
              <a:ext uri="{FF2B5EF4-FFF2-40B4-BE49-F238E27FC236}">
                <a16:creationId xmlns:a16="http://schemas.microsoft.com/office/drawing/2014/main" id="{882EB14C-6F17-55F9-C1D7-9B9AA5534743}"/>
              </a:ext>
            </a:extLst>
          </p:cNvPr>
          <p:cNvSpPr txBox="1">
            <a:spLocks/>
          </p:cNvSpPr>
          <p:nvPr/>
        </p:nvSpPr>
        <p:spPr>
          <a:xfrm>
            <a:off x="1301742" y="529286"/>
            <a:ext cx="9015343" cy="472439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"The ingestion of histamine-rich food or of alcohol or drugs that release histamine or block DAO may provoke diarrhea, headache, </a:t>
            </a:r>
            <a:r>
              <a:rPr lang="en-US" sz="3200" dirty="0" err="1"/>
              <a:t>rhinoconjunctival</a:t>
            </a:r>
            <a:r>
              <a:rPr lang="en-US" sz="3200" dirty="0"/>
              <a:t> symptoms, asthma, hypotension, arrhythmia, urticaria, pruritus, flushing, and other conditions in patients with histamine intolerance.”</a:t>
            </a:r>
            <a:r>
              <a:rPr lang="en-US" sz="3200" dirty="0">
                <a:solidFill>
                  <a:schemeClr val="accent2"/>
                </a:solidFill>
              </a:rPr>
              <a:t>**</a:t>
            </a:r>
            <a:r>
              <a:rPr lang="en-US" sz="3200" dirty="0"/>
              <a:t> </a:t>
            </a:r>
            <a:endParaRPr lang="en-US" sz="3200" dirty="0">
              <a:solidFill>
                <a:srgbClr val="FF0000"/>
              </a:solidFill>
            </a:endParaRPr>
          </a:p>
        </p:txBody>
      </p:sp>
    </p:spTree>
    <p:extLst>
      <p:ext uri="{BB962C8B-B14F-4D97-AF65-F5344CB8AC3E}">
        <p14:creationId xmlns:p14="http://schemas.microsoft.com/office/powerpoint/2010/main" val="39596208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38F6-6882-10A0-AE50-0BCC623CA7D8}"/>
              </a:ext>
            </a:extLst>
          </p:cNvPr>
          <p:cNvSpPr>
            <a:spLocks noGrp="1"/>
          </p:cNvSpPr>
          <p:nvPr>
            <p:ph type="title"/>
          </p:nvPr>
        </p:nvSpPr>
        <p:spPr>
          <a:xfrm>
            <a:off x="285751" y="0"/>
            <a:ext cx="10515600" cy="1325563"/>
          </a:xfrm>
        </p:spPr>
        <p:txBody>
          <a:bodyPr/>
          <a:lstStyle/>
          <a:p>
            <a:r>
              <a:rPr lang="en-US" b="1" dirty="0"/>
              <a:t>Histamine metabolite MIAA in wastewater</a:t>
            </a:r>
            <a:r>
              <a:rPr lang="en-US" b="1" dirty="0">
                <a:solidFill>
                  <a:srgbClr val="FF0000"/>
                </a:solidFill>
              </a:rPr>
              <a:t>*</a:t>
            </a:r>
          </a:p>
        </p:txBody>
      </p:sp>
      <p:pic>
        <p:nvPicPr>
          <p:cNvPr id="5" name="Picture 4" descr="A close-up of a box of medication&#10;&#10;Description automatically generated">
            <a:extLst>
              <a:ext uri="{FF2B5EF4-FFF2-40B4-BE49-F238E27FC236}">
                <a16:creationId xmlns:a16="http://schemas.microsoft.com/office/drawing/2014/main" id="{C0395D95-1808-8088-0EA2-96FCEA5FDE26}"/>
              </a:ext>
            </a:extLst>
          </p:cNvPr>
          <p:cNvPicPr>
            <a:picLocks noChangeAspect="1"/>
          </p:cNvPicPr>
          <p:nvPr/>
        </p:nvPicPr>
        <p:blipFill>
          <a:blip r:embed="rId3"/>
          <a:stretch>
            <a:fillRect/>
          </a:stretch>
        </p:blipFill>
        <p:spPr>
          <a:xfrm>
            <a:off x="285751" y="1696690"/>
            <a:ext cx="7046664" cy="4323315"/>
          </a:xfrm>
          <a:prstGeom prst="rect">
            <a:avLst/>
          </a:prstGeom>
        </p:spPr>
      </p:pic>
      <p:sp>
        <p:nvSpPr>
          <p:cNvPr id="6" name="TextBox 5">
            <a:extLst>
              <a:ext uri="{FF2B5EF4-FFF2-40B4-BE49-F238E27FC236}">
                <a16:creationId xmlns:a16="http://schemas.microsoft.com/office/drawing/2014/main" id="{B989A74E-D165-B2E2-D599-56F18B7C2033}"/>
              </a:ext>
            </a:extLst>
          </p:cNvPr>
          <p:cNvSpPr txBox="1"/>
          <p:nvPr/>
        </p:nvSpPr>
        <p:spPr>
          <a:xfrm>
            <a:off x="7643813" y="1839912"/>
            <a:ext cx="4262436" cy="4876656"/>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400" dirty="0"/>
              <a:t>Authors found a high correlation between the amount of fexofenadine (</a:t>
            </a:r>
            <a:r>
              <a:rPr lang="en-US" sz="2400" dirty="0" err="1"/>
              <a:t>Alleve</a:t>
            </a:r>
            <a:r>
              <a:rPr lang="en-US" sz="2400" dirty="0"/>
              <a:t>) in wastewater and the amount of MIAA (metabolite of histamine)</a:t>
            </a:r>
          </a:p>
          <a:p>
            <a:r>
              <a:rPr lang="en-US" sz="2400" dirty="0"/>
              <a:t>Technique allows researchers to assess disease risk for allergic diseases in the population served by the sewer system</a:t>
            </a:r>
          </a:p>
        </p:txBody>
      </p:sp>
      <p:sp>
        <p:nvSpPr>
          <p:cNvPr id="10" name="TextBox 9">
            <a:extLst>
              <a:ext uri="{FF2B5EF4-FFF2-40B4-BE49-F238E27FC236}">
                <a16:creationId xmlns:a16="http://schemas.microsoft.com/office/drawing/2014/main" id="{317F7666-9248-E3F1-929F-EB94858DC0A5}"/>
              </a:ext>
            </a:extLst>
          </p:cNvPr>
          <p:cNvSpPr txBox="1"/>
          <p:nvPr/>
        </p:nvSpPr>
        <p:spPr>
          <a:xfrm>
            <a:off x="3250468" y="6369551"/>
            <a:ext cx="8770991" cy="461665"/>
          </a:xfrm>
          <a:prstGeom prst="rect">
            <a:avLst/>
          </a:prstGeom>
          <a:noFill/>
        </p:spPr>
        <p:txBody>
          <a:bodyPr wrap="none" rtlCol="0">
            <a:spAutoFit/>
          </a:bodyPr>
          <a:lstStyle/>
          <a:p>
            <a:r>
              <a:rPr lang="en-US" sz="2400" dirty="0">
                <a:solidFill>
                  <a:srgbClr val="FF0000"/>
                </a:solidFill>
              </a:rPr>
              <a:t>*</a:t>
            </a:r>
            <a:r>
              <a:rPr lang="en-US" sz="2400" dirty="0"/>
              <a:t>Phil M Choi et al. Environment International 120 (2018) 172–180.</a:t>
            </a:r>
          </a:p>
        </p:txBody>
      </p:sp>
    </p:spTree>
    <p:extLst>
      <p:ext uri="{BB962C8B-B14F-4D97-AF65-F5344CB8AC3E}">
        <p14:creationId xmlns:p14="http://schemas.microsoft.com/office/powerpoint/2010/main" val="27209197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47337-5035-4164-9725-3C4C1947C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6DAA1E-16E0-7880-654A-970A57DD9584}"/>
              </a:ext>
            </a:extLst>
          </p:cNvPr>
          <p:cNvSpPr>
            <a:spLocks noGrp="1"/>
          </p:cNvSpPr>
          <p:nvPr>
            <p:ph type="title"/>
          </p:nvPr>
        </p:nvSpPr>
        <p:spPr>
          <a:xfrm>
            <a:off x="229896" y="253996"/>
            <a:ext cx="10515600" cy="1325563"/>
          </a:xfrm>
        </p:spPr>
        <p:txBody>
          <a:bodyPr/>
          <a:lstStyle/>
          <a:p>
            <a:r>
              <a:rPr lang="en-US" b="1" dirty="0"/>
              <a:t>MIAA: methylimidazole acetic acid</a:t>
            </a:r>
          </a:p>
        </p:txBody>
      </p:sp>
      <p:pic>
        <p:nvPicPr>
          <p:cNvPr id="5" name="Content Placeholder 4" descr="A structure of a chemical formula&#10;&#10;Description automatically generated">
            <a:extLst>
              <a:ext uri="{FF2B5EF4-FFF2-40B4-BE49-F238E27FC236}">
                <a16:creationId xmlns:a16="http://schemas.microsoft.com/office/drawing/2014/main" id="{B0924B0F-4F9A-B381-374B-D58ADDBFC4CB}"/>
              </a:ext>
            </a:extLst>
          </p:cNvPr>
          <p:cNvPicPr>
            <a:picLocks noGrp="1" noChangeAspect="1"/>
          </p:cNvPicPr>
          <p:nvPr>
            <p:ph idx="1"/>
          </p:nvPr>
        </p:nvPicPr>
        <p:blipFill>
          <a:blip r:embed="rId3"/>
          <a:stretch>
            <a:fillRect/>
          </a:stretch>
        </p:blipFill>
        <p:spPr>
          <a:xfrm>
            <a:off x="319987" y="2513016"/>
            <a:ext cx="4344192" cy="4351338"/>
          </a:xfrm>
        </p:spPr>
      </p:pic>
      <p:sp>
        <p:nvSpPr>
          <p:cNvPr id="6" name="TextBox 5">
            <a:extLst>
              <a:ext uri="{FF2B5EF4-FFF2-40B4-BE49-F238E27FC236}">
                <a16:creationId xmlns:a16="http://schemas.microsoft.com/office/drawing/2014/main" id="{E9E7C4BE-1E5E-C956-3944-8BC4E59BFED3}"/>
              </a:ext>
            </a:extLst>
          </p:cNvPr>
          <p:cNvSpPr txBox="1"/>
          <p:nvPr/>
        </p:nvSpPr>
        <p:spPr>
          <a:xfrm>
            <a:off x="5182895" y="2245106"/>
            <a:ext cx="6891592" cy="1569660"/>
          </a:xfrm>
          <a:prstGeom prst="rect">
            <a:avLst/>
          </a:prstGeom>
          <a:noFill/>
        </p:spPr>
        <p:txBody>
          <a:bodyPr wrap="square" rtlCol="0">
            <a:spAutoFit/>
          </a:bodyPr>
          <a:lstStyle/>
          <a:p>
            <a:pPr marL="457200" indent="-457200">
              <a:buFont typeface="Arial" panose="020B0604020202020204" pitchFamily="34" charset="0"/>
              <a:buChar char="•"/>
            </a:pPr>
            <a:r>
              <a:rPr lang="en-US" sz="2400" dirty="0"/>
              <a:t>This carbon atom (C2) in the imidazole ring easily picks up deuterium from the water, due to its neighboring two nitrogen atoms</a:t>
            </a:r>
          </a:p>
          <a:p>
            <a:pPr marL="457200" indent="-457200">
              <a:buFont typeface="Arial" panose="020B0604020202020204" pitchFamily="34" charset="0"/>
              <a:buChar char="•"/>
            </a:pPr>
            <a:r>
              <a:rPr lang="en-US" sz="2400" dirty="0"/>
              <a:t>Once it has trapped deuterium, it doesn’t let go</a:t>
            </a:r>
          </a:p>
        </p:txBody>
      </p:sp>
      <p:sp>
        <p:nvSpPr>
          <p:cNvPr id="7" name="TextBox 6">
            <a:extLst>
              <a:ext uri="{FF2B5EF4-FFF2-40B4-BE49-F238E27FC236}">
                <a16:creationId xmlns:a16="http://schemas.microsoft.com/office/drawing/2014/main" id="{172AFF06-DA8E-EF7D-D65D-F1E631CAB5FE}"/>
              </a:ext>
            </a:extLst>
          </p:cNvPr>
          <p:cNvSpPr txBox="1"/>
          <p:nvPr/>
        </p:nvSpPr>
        <p:spPr>
          <a:xfrm flipH="1">
            <a:off x="1911058" y="1971664"/>
            <a:ext cx="519112" cy="830997"/>
          </a:xfrm>
          <a:prstGeom prst="rect">
            <a:avLst/>
          </a:prstGeom>
          <a:noFill/>
        </p:spPr>
        <p:txBody>
          <a:bodyPr wrap="square" rtlCol="0">
            <a:spAutoFit/>
          </a:bodyPr>
          <a:lstStyle/>
          <a:p>
            <a:r>
              <a:rPr lang="en-US" sz="4800" dirty="0">
                <a:solidFill>
                  <a:srgbClr val="FF0000"/>
                </a:solidFill>
              </a:rPr>
              <a:t>C</a:t>
            </a:r>
          </a:p>
        </p:txBody>
      </p:sp>
      <p:cxnSp>
        <p:nvCxnSpPr>
          <p:cNvPr id="9" name="Straight Arrow Connector 8">
            <a:extLst>
              <a:ext uri="{FF2B5EF4-FFF2-40B4-BE49-F238E27FC236}">
                <a16:creationId xmlns:a16="http://schemas.microsoft.com/office/drawing/2014/main" id="{75A24E0B-DDB7-FA8D-FEA8-237E33ED6FE4}"/>
              </a:ext>
            </a:extLst>
          </p:cNvPr>
          <p:cNvCxnSpPr>
            <a:cxnSpLocks/>
            <a:endCxn id="7" idx="1"/>
          </p:cNvCxnSpPr>
          <p:nvPr/>
        </p:nvCxnSpPr>
        <p:spPr>
          <a:xfrm flipH="1" flipV="1">
            <a:off x="2430170" y="2387163"/>
            <a:ext cx="2509839" cy="12585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D1DF07C-0A4E-9135-102E-404FB3AA4A10}"/>
              </a:ext>
            </a:extLst>
          </p:cNvPr>
          <p:cNvSpPr txBox="1"/>
          <p:nvPr/>
        </p:nvSpPr>
        <p:spPr>
          <a:xfrm flipH="1">
            <a:off x="1944395" y="1411343"/>
            <a:ext cx="519112" cy="830997"/>
          </a:xfrm>
          <a:prstGeom prst="rect">
            <a:avLst/>
          </a:prstGeom>
          <a:noFill/>
        </p:spPr>
        <p:txBody>
          <a:bodyPr wrap="square" rtlCol="0">
            <a:spAutoFit/>
          </a:bodyPr>
          <a:lstStyle/>
          <a:p>
            <a:r>
              <a:rPr lang="en-US" sz="4800" dirty="0">
                <a:solidFill>
                  <a:srgbClr val="FF0000"/>
                </a:solidFill>
              </a:rPr>
              <a:t>H</a:t>
            </a:r>
          </a:p>
        </p:txBody>
      </p:sp>
    </p:spTree>
    <p:extLst>
      <p:ext uri="{BB962C8B-B14F-4D97-AF65-F5344CB8AC3E}">
        <p14:creationId xmlns:p14="http://schemas.microsoft.com/office/powerpoint/2010/main" val="537928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3A907-C481-8921-FDAA-B09153A371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9A914B-F198-9571-7C70-BCA3014F0F1D}"/>
              </a:ext>
            </a:extLst>
          </p:cNvPr>
          <p:cNvSpPr>
            <a:spLocks noGrp="1"/>
          </p:cNvSpPr>
          <p:nvPr>
            <p:ph type="title"/>
          </p:nvPr>
        </p:nvSpPr>
        <p:spPr>
          <a:xfrm>
            <a:off x="229896" y="253996"/>
            <a:ext cx="10515600" cy="1325563"/>
          </a:xfrm>
        </p:spPr>
        <p:txBody>
          <a:bodyPr/>
          <a:lstStyle/>
          <a:p>
            <a:r>
              <a:rPr lang="en-US" b="1" dirty="0"/>
              <a:t>MIAA: methylimidazole acetic acid</a:t>
            </a:r>
          </a:p>
        </p:txBody>
      </p:sp>
      <p:pic>
        <p:nvPicPr>
          <p:cNvPr id="5" name="Content Placeholder 4" descr="A structure of a chemical formula&#10;&#10;Description automatically generated">
            <a:extLst>
              <a:ext uri="{FF2B5EF4-FFF2-40B4-BE49-F238E27FC236}">
                <a16:creationId xmlns:a16="http://schemas.microsoft.com/office/drawing/2014/main" id="{E208D96F-7CEA-F920-8429-FB17FA5C8A8A}"/>
              </a:ext>
            </a:extLst>
          </p:cNvPr>
          <p:cNvPicPr>
            <a:picLocks noGrp="1" noChangeAspect="1"/>
          </p:cNvPicPr>
          <p:nvPr>
            <p:ph idx="1"/>
          </p:nvPr>
        </p:nvPicPr>
        <p:blipFill>
          <a:blip r:embed="rId3"/>
          <a:stretch>
            <a:fillRect/>
          </a:stretch>
        </p:blipFill>
        <p:spPr>
          <a:xfrm>
            <a:off x="319987" y="2513016"/>
            <a:ext cx="4344192" cy="4351338"/>
          </a:xfrm>
        </p:spPr>
      </p:pic>
      <p:sp>
        <p:nvSpPr>
          <p:cNvPr id="6" name="TextBox 5">
            <a:extLst>
              <a:ext uri="{FF2B5EF4-FFF2-40B4-BE49-F238E27FC236}">
                <a16:creationId xmlns:a16="http://schemas.microsoft.com/office/drawing/2014/main" id="{BB3803D4-0335-F9BF-C853-21660CB0FE24}"/>
              </a:ext>
            </a:extLst>
          </p:cNvPr>
          <p:cNvSpPr txBox="1"/>
          <p:nvPr/>
        </p:nvSpPr>
        <p:spPr>
          <a:xfrm>
            <a:off x="5182895" y="2245106"/>
            <a:ext cx="6891592" cy="1569660"/>
          </a:xfrm>
          <a:prstGeom prst="rect">
            <a:avLst/>
          </a:prstGeom>
          <a:noFill/>
        </p:spPr>
        <p:txBody>
          <a:bodyPr wrap="square" rtlCol="0">
            <a:spAutoFit/>
          </a:bodyPr>
          <a:lstStyle/>
          <a:p>
            <a:pPr marL="457200" indent="-457200">
              <a:buFont typeface="Arial" panose="020B0604020202020204" pitchFamily="34" charset="0"/>
              <a:buChar char="•"/>
            </a:pPr>
            <a:r>
              <a:rPr lang="en-US" sz="2400" dirty="0"/>
              <a:t>This carbon atom (C2) in the imidazole ring easily picks up deuterium from the water, due to its neighboring two nitrogen atoms</a:t>
            </a:r>
          </a:p>
          <a:p>
            <a:pPr marL="457200" indent="-457200">
              <a:buFont typeface="Arial" panose="020B0604020202020204" pitchFamily="34" charset="0"/>
              <a:buChar char="•"/>
            </a:pPr>
            <a:r>
              <a:rPr lang="en-US" sz="2400" dirty="0"/>
              <a:t>Once it has trapped deuterium, it doesn’t let go</a:t>
            </a:r>
          </a:p>
        </p:txBody>
      </p:sp>
      <p:sp>
        <p:nvSpPr>
          <p:cNvPr id="7" name="TextBox 6">
            <a:extLst>
              <a:ext uri="{FF2B5EF4-FFF2-40B4-BE49-F238E27FC236}">
                <a16:creationId xmlns:a16="http://schemas.microsoft.com/office/drawing/2014/main" id="{B2444A45-EF9B-4625-CEA5-B949B1B56ED3}"/>
              </a:ext>
            </a:extLst>
          </p:cNvPr>
          <p:cNvSpPr txBox="1"/>
          <p:nvPr/>
        </p:nvSpPr>
        <p:spPr>
          <a:xfrm flipH="1">
            <a:off x="1911058" y="1971664"/>
            <a:ext cx="519112" cy="830997"/>
          </a:xfrm>
          <a:prstGeom prst="rect">
            <a:avLst/>
          </a:prstGeom>
          <a:noFill/>
        </p:spPr>
        <p:txBody>
          <a:bodyPr wrap="square" rtlCol="0">
            <a:spAutoFit/>
          </a:bodyPr>
          <a:lstStyle/>
          <a:p>
            <a:r>
              <a:rPr lang="en-US" sz="4800" dirty="0">
                <a:solidFill>
                  <a:srgbClr val="FF0000"/>
                </a:solidFill>
              </a:rPr>
              <a:t>C</a:t>
            </a:r>
          </a:p>
        </p:txBody>
      </p:sp>
      <p:cxnSp>
        <p:nvCxnSpPr>
          <p:cNvPr id="9" name="Straight Arrow Connector 8">
            <a:extLst>
              <a:ext uri="{FF2B5EF4-FFF2-40B4-BE49-F238E27FC236}">
                <a16:creationId xmlns:a16="http://schemas.microsoft.com/office/drawing/2014/main" id="{9B932C2D-9EB6-71B1-A4B9-2C109B78CA6B}"/>
              </a:ext>
            </a:extLst>
          </p:cNvPr>
          <p:cNvCxnSpPr>
            <a:cxnSpLocks/>
            <a:endCxn id="7" idx="1"/>
          </p:cNvCxnSpPr>
          <p:nvPr/>
        </p:nvCxnSpPr>
        <p:spPr>
          <a:xfrm flipH="1" flipV="1">
            <a:off x="2430170" y="2387163"/>
            <a:ext cx="2509839" cy="12585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FF7B610-172A-9D8D-5F2B-AC22B1BDC7C4}"/>
              </a:ext>
            </a:extLst>
          </p:cNvPr>
          <p:cNvSpPr txBox="1"/>
          <p:nvPr/>
        </p:nvSpPr>
        <p:spPr>
          <a:xfrm flipH="1">
            <a:off x="1944395" y="1411343"/>
            <a:ext cx="519112" cy="830997"/>
          </a:xfrm>
          <a:prstGeom prst="rect">
            <a:avLst/>
          </a:prstGeom>
          <a:noFill/>
        </p:spPr>
        <p:txBody>
          <a:bodyPr wrap="square" rtlCol="0">
            <a:spAutoFit/>
          </a:bodyPr>
          <a:lstStyle/>
          <a:p>
            <a:r>
              <a:rPr lang="en-US" sz="4800" dirty="0">
                <a:solidFill>
                  <a:srgbClr val="FF0000"/>
                </a:solidFill>
              </a:rPr>
              <a:t>D</a:t>
            </a:r>
          </a:p>
        </p:txBody>
      </p:sp>
      <p:sp>
        <p:nvSpPr>
          <p:cNvPr id="8" name="Title 1">
            <a:extLst>
              <a:ext uri="{FF2B5EF4-FFF2-40B4-BE49-F238E27FC236}">
                <a16:creationId xmlns:a16="http://schemas.microsoft.com/office/drawing/2014/main" id="{C641F651-10F3-2788-1F5B-E32437776175}"/>
              </a:ext>
            </a:extLst>
          </p:cNvPr>
          <p:cNvSpPr txBox="1">
            <a:spLocks/>
          </p:cNvSpPr>
          <p:nvPr/>
        </p:nvSpPr>
        <p:spPr>
          <a:xfrm>
            <a:off x="2830624" y="4130275"/>
            <a:ext cx="9041389" cy="186015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Elevated levels in the urine are associated with </a:t>
            </a:r>
            <a:r>
              <a:rPr lang="en-US" sz="2800" dirty="0" err="1"/>
              <a:t>mastocytosis</a:t>
            </a:r>
            <a:r>
              <a:rPr lang="en-US" sz="2800" dirty="0"/>
              <a:t>, urticaria, atopic dermatitis, and allergic rhinitis</a:t>
            </a:r>
          </a:p>
        </p:txBody>
      </p:sp>
    </p:spTree>
    <p:extLst>
      <p:ext uri="{BB962C8B-B14F-4D97-AF65-F5344CB8AC3E}">
        <p14:creationId xmlns:p14="http://schemas.microsoft.com/office/powerpoint/2010/main" val="221702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0EBDD-1AE0-9524-CCE0-ACB16E4AF6A8}"/>
              </a:ext>
            </a:extLst>
          </p:cNvPr>
          <p:cNvSpPr>
            <a:spLocks noGrp="1"/>
          </p:cNvSpPr>
          <p:nvPr>
            <p:ph type="title"/>
          </p:nvPr>
        </p:nvSpPr>
        <p:spPr>
          <a:xfrm>
            <a:off x="123825" y="24605"/>
            <a:ext cx="8077200" cy="1325563"/>
          </a:xfrm>
        </p:spPr>
        <p:txBody>
          <a:bodyPr/>
          <a:lstStyle/>
          <a:p>
            <a:r>
              <a:rPr lang="en-US" b="1" dirty="0"/>
              <a:t>pH dependence of H-D exchange in imidazole ring</a:t>
            </a:r>
            <a:r>
              <a:rPr lang="en-US" b="1" dirty="0">
                <a:solidFill>
                  <a:srgbClr val="FF0000"/>
                </a:solidFill>
              </a:rPr>
              <a:t>*</a:t>
            </a:r>
          </a:p>
        </p:txBody>
      </p:sp>
      <p:pic>
        <p:nvPicPr>
          <p:cNvPr id="5" name="Content Placeholder 4" descr="A graph showing the value of peptide&#10;&#10;Description automatically generated">
            <a:extLst>
              <a:ext uri="{FF2B5EF4-FFF2-40B4-BE49-F238E27FC236}">
                <a16:creationId xmlns:a16="http://schemas.microsoft.com/office/drawing/2014/main" id="{F153B5ED-364E-0588-0959-BE948CA36AD5}"/>
              </a:ext>
            </a:extLst>
          </p:cNvPr>
          <p:cNvPicPr>
            <a:picLocks noGrp="1" noChangeAspect="1"/>
          </p:cNvPicPr>
          <p:nvPr>
            <p:ph idx="1"/>
          </p:nvPr>
        </p:nvPicPr>
        <p:blipFill>
          <a:blip r:embed="rId3"/>
          <a:stretch>
            <a:fillRect/>
          </a:stretch>
        </p:blipFill>
        <p:spPr>
          <a:xfrm>
            <a:off x="228600" y="1778794"/>
            <a:ext cx="7092456" cy="3956844"/>
          </a:xfrm>
        </p:spPr>
      </p:pic>
      <p:sp>
        <p:nvSpPr>
          <p:cNvPr id="6" name="TextBox 5">
            <a:extLst>
              <a:ext uri="{FF2B5EF4-FFF2-40B4-BE49-F238E27FC236}">
                <a16:creationId xmlns:a16="http://schemas.microsoft.com/office/drawing/2014/main" id="{466B57E7-8283-4F94-455E-C9D31A8F108B}"/>
              </a:ext>
            </a:extLst>
          </p:cNvPr>
          <p:cNvSpPr txBox="1"/>
          <p:nvPr/>
        </p:nvSpPr>
        <p:spPr>
          <a:xfrm>
            <a:off x="3774828" y="6164264"/>
            <a:ext cx="8438529" cy="461665"/>
          </a:xfrm>
          <a:prstGeom prst="rect">
            <a:avLst/>
          </a:prstGeom>
          <a:noFill/>
        </p:spPr>
        <p:txBody>
          <a:bodyPr wrap="none" rtlCol="0">
            <a:spAutoFit/>
          </a:bodyPr>
          <a:lstStyle/>
          <a:p>
            <a:r>
              <a:rPr lang="en-US" sz="2400" dirty="0">
                <a:solidFill>
                  <a:srgbClr val="FF0000"/>
                </a:solidFill>
              </a:rPr>
              <a:t>*</a:t>
            </a:r>
            <a:r>
              <a:rPr lang="en-US" sz="2400" dirty="0"/>
              <a:t>M Cebo et al. Anal </a:t>
            </a:r>
            <a:r>
              <a:rPr lang="en-US" sz="2400" dirty="0" err="1"/>
              <a:t>Bioanal</a:t>
            </a:r>
            <a:r>
              <a:rPr lang="en-US" sz="2400" dirty="0"/>
              <a:t> Chem. 2014 Dec;406(30):8013-20.</a:t>
            </a:r>
          </a:p>
        </p:txBody>
      </p:sp>
      <p:sp>
        <p:nvSpPr>
          <p:cNvPr id="7" name="TextBox 6">
            <a:extLst>
              <a:ext uri="{FF2B5EF4-FFF2-40B4-BE49-F238E27FC236}">
                <a16:creationId xmlns:a16="http://schemas.microsoft.com/office/drawing/2014/main" id="{6A4E3EFC-7634-0C67-82A1-2C99C716B862}"/>
              </a:ext>
            </a:extLst>
          </p:cNvPr>
          <p:cNvSpPr txBox="1"/>
          <p:nvPr/>
        </p:nvSpPr>
        <p:spPr>
          <a:xfrm>
            <a:off x="7838086" y="3059668"/>
            <a:ext cx="3961341" cy="400110"/>
          </a:xfrm>
          <a:prstGeom prst="rect">
            <a:avLst/>
          </a:prstGeom>
          <a:noFill/>
        </p:spPr>
        <p:txBody>
          <a:bodyPr wrap="none" rtlCol="0">
            <a:spAutoFit/>
          </a:bodyPr>
          <a:lstStyle/>
          <a:p>
            <a:r>
              <a:rPr lang="en-US" sz="2000" dirty="0">
                <a:solidFill>
                  <a:srgbClr val="111111"/>
                </a:solidFill>
                <a:latin typeface="SfxbkxAdvTT3713a231"/>
              </a:rPr>
              <a:t>6DH2 = </a:t>
            </a:r>
            <a:r>
              <a:rPr lang="en-US" sz="2000" dirty="0">
                <a:solidFill>
                  <a:srgbClr val="111111"/>
                </a:solidFill>
                <a:effectLst/>
                <a:latin typeface="SfxbkxAdvTT3713a231"/>
              </a:rPr>
              <a:t>Asp-Ala-Ala-</a:t>
            </a:r>
            <a:r>
              <a:rPr lang="en-US" sz="2000" dirty="0">
                <a:solidFill>
                  <a:srgbClr val="FF0000"/>
                </a:solidFill>
                <a:effectLst/>
                <a:latin typeface="SfxbkxAdvTT3713a231"/>
              </a:rPr>
              <a:t>His</a:t>
            </a:r>
            <a:r>
              <a:rPr lang="en-US" sz="2000" dirty="0">
                <a:solidFill>
                  <a:srgbClr val="111111"/>
                </a:solidFill>
                <a:effectLst/>
                <a:latin typeface="SfxbkxAdvTT3713a231"/>
              </a:rPr>
              <a:t>-Ala-</a:t>
            </a:r>
            <a:r>
              <a:rPr lang="en-US" sz="2000" dirty="0" err="1">
                <a:solidFill>
                  <a:srgbClr val="111111"/>
                </a:solidFill>
                <a:effectLst/>
                <a:latin typeface="SfxbkxAdvTT3713a231"/>
              </a:rPr>
              <a:t>Phe</a:t>
            </a:r>
            <a:r>
              <a:rPr lang="en-US" sz="2000" dirty="0">
                <a:solidFill>
                  <a:srgbClr val="111111"/>
                </a:solidFill>
                <a:effectLst/>
                <a:latin typeface="SfxbkxAdvTT3713a231"/>
              </a:rPr>
              <a:t>-OH </a:t>
            </a:r>
            <a:endParaRPr lang="en-US" sz="2000" dirty="0"/>
          </a:p>
        </p:txBody>
      </p:sp>
    </p:spTree>
    <p:extLst>
      <p:ext uri="{BB962C8B-B14F-4D97-AF65-F5344CB8AC3E}">
        <p14:creationId xmlns:p14="http://schemas.microsoft.com/office/powerpoint/2010/main" val="27889283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EDBC-0DF0-5FD9-B22C-EFE89E5B8EE9}"/>
              </a:ext>
            </a:extLst>
          </p:cNvPr>
          <p:cNvSpPr>
            <a:spLocks noGrp="1"/>
          </p:cNvSpPr>
          <p:nvPr>
            <p:ph type="title"/>
          </p:nvPr>
        </p:nvSpPr>
        <p:spPr>
          <a:xfrm>
            <a:off x="149431" y="157748"/>
            <a:ext cx="10515600" cy="1325563"/>
          </a:xfrm>
        </p:spPr>
        <p:txBody>
          <a:bodyPr>
            <a:normAutofit/>
          </a:bodyPr>
          <a:lstStyle/>
          <a:p>
            <a:r>
              <a:rPr lang="en-US" sz="4000" b="1" dirty="0"/>
              <a:t>HDX (Hydrogen/Deuterium Exchange) for various metabolites of histamine/histidine</a:t>
            </a:r>
            <a:r>
              <a:rPr lang="en-US" sz="4000" b="1" dirty="0">
                <a:solidFill>
                  <a:srgbClr val="FF0000"/>
                </a:solidFill>
              </a:rPr>
              <a:t>*</a:t>
            </a:r>
          </a:p>
        </p:txBody>
      </p:sp>
      <p:pic>
        <p:nvPicPr>
          <p:cNvPr id="5" name="Content Placeholder 4" descr="A diagram of ph and histamine&#10;&#10;Description automatically generated">
            <a:extLst>
              <a:ext uri="{FF2B5EF4-FFF2-40B4-BE49-F238E27FC236}">
                <a16:creationId xmlns:a16="http://schemas.microsoft.com/office/drawing/2014/main" id="{2883EFA7-7CCD-04AE-1748-69212E1D3882}"/>
              </a:ext>
            </a:extLst>
          </p:cNvPr>
          <p:cNvPicPr>
            <a:picLocks noGrp="1" noChangeAspect="1"/>
          </p:cNvPicPr>
          <p:nvPr>
            <p:ph idx="1"/>
          </p:nvPr>
        </p:nvPicPr>
        <p:blipFill>
          <a:blip r:embed="rId3"/>
          <a:stretch>
            <a:fillRect/>
          </a:stretch>
        </p:blipFill>
        <p:spPr>
          <a:xfrm>
            <a:off x="232558" y="1764154"/>
            <a:ext cx="6765799" cy="4351338"/>
          </a:xfrm>
        </p:spPr>
      </p:pic>
      <p:sp>
        <p:nvSpPr>
          <p:cNvPr id="6" name="TextBox 5">
            <a:extLst>
              <a:ext uri="{FF2B5EF4-FFF2-40B4-BE49-F238E27FC236}">
                <a16:creationId xmlns:a16="http://schemas.microsoft.com/office/drawing/2014/main" id="{4215E488-009B-BE35-691D-2E0B2233DEEA}"/>
              </a:ext>
            </a:extLst>
          </p:cNvPr>
          <p:cNvSpPr txBox="1"/>
          <p:nvPr/>
        </p:nvSpPr>
        <p:spPr>
          <a:xfrm>
            <a:off x="5062846" y="6396335"/>
            <a:ext cx="7016664" cy="461665"/>
          </a:xfrm>
          <a:prstGeom prst="rect">
            <a:avLst/>
          </a:prstGeom>
          <a:noFill/>
        </p:spPr>
        <p:txBody>
          <a:bodyPr wrap="none" rtlCol="0">
            <a:spAutoFit/>
          </a:bodyPr>
          <a:lstStyle/>
          <a:p>
            <a:r>
              <a:rPr lang="en-US" sz="2400" dirty="0">
                <a:solidFill>
                  <a:srgbClr val="FF0000"/>
                </a:solidFill>
              </a:rPr>
              <a:t>*</a:t>
            </a:r>
            <a:r>
              <a:rPr lang="en-US" sz="2400" dirty="0"/>
              <a:t>M Miyagi et al. Biology (Basel). 2024 Jan 9;13(1):37.</a:t>
            </a:r>
          </a:p>
        </p:txBody>
      </p:sp>
      <p:sp>
        <p:nvSpPr>
          <p:cNvPr id="7" name="TextBox 6">
            <a:extLst>
              <a:ext uri="{FF2B5EF4-FFF2-40B4-BE49-F238E27FC236}">
                <a16:creationId xmlns:a16="http://schemas.microsoft.com/office/drawing/2014/main" id="{2A548C58-A5B4-660F-41E1-A8A7E34C1E18}"/>
              </a:ext>
            </a:extLst>
          </p:cNvPr>
          <p:cNvSpPr txBox="1"/>
          <p:nvPr/>
        </p:nvSpPr>
        <p:spPr>
          <a:xfrm>
            <a:off x="7778337" y="2315688"/>
            <a:ext cx="3282373" cy="400110"/>
          </a:xfrm>
          <a:prstGeom prst="rect">
            <a:avLst/>
          </a:prstGeom>
          <a:noFill/>
        </p:spPr>
        <p:txBody>
          <a:bodyPr wrap="none" rtlCol="0">
            <a:spAutoFit/>
          </a:bodyPr>
          <a:lstStyle/>
          <a:p>
            <a:r>
              <a:rPr lang="en-US" sz="2000" b="1" dirty="0"/>
              <a:t>IPA = Imidazole Propionate</a:t>
            </a:r>
          </a:p>
        </p:txBody>
      </p:sp>
      <p:sp>
        <p:nvSpPr>
          <p:cNvPr id="8" name="TextBox 7">
            <a:extLst>
              <a:ext uri="{FF2B5EF4-FFF2-40B4-BE49-F238E27FC236}">
                <a16:creationId xmlns:a16="http://schemas.microsoft.com/office/drawing/2014/main" id="{0C9A5F39-F506-702A-5231-C8E311AFB8A0}"/>
              </a:ext>
            </a:extLst>
          </p:cNvPr>
          <p:cNvSpPr txBox="1"/>
          <p:nvPr/>
        </p:nvSpPr>
        <p:spPr>
          <a:xfrm>
            <a:off x="7862455" y="3025238"/>
            <a:ext cx="3491345" cy="2677656"/>
          </a:xfrm>
          <a:prstGeom prst="rect">
            <a:avLst/>
          </a:prstGeom>
          <a:noFill/>
        </p:spPr>
        <p:txBody>
          <a:bodyPr wrap="square" rtlCol="0">
            <a:spAutoFit/>
          </a:bodyPr>
          <a:lstStyle/>
          <a:p>
            <a:r>
              <a:rPr lang="en-US" sz="2400" b="1" i="1" dirty="0"/>
              <a:t>Hypothesis: </a:t>
            </a:r>
            <a:r>
              <a:rPr lang="en-US" sz="2400" dirty="0"/>
              <a:t>Histamine metabolites can trap deuterium when the gut lumen becomes too basic.  They essentially trap and remove deuterium “landmines”  </a:t>
            </a:r>
          </a:p>
        </p:txBody>
      </p:sp>
      <p:sp>
        <p:nvSpPr>
          <p:cNvPr id="3" name="Freeform 2">
            <a:extLst>
              <a:ext uri="{FF2B5EF4-FFF2-40B4-BE49-F238E27FC236}">
                <a16:creationId xmlns:a16="http://schemas.microsoft.com/office/drawing/2014/main" id="{0A6383A7-F6A0-768F-EFBE-0825E575F450}"/>
              </a:ext>
            </a:extLst>
          </p:cNvPr>
          <p:cNvSpPr/>
          <p:nvPr/>
        </p:nvSpPr>
        <p:spPr>
          <a:xfrm>
            <a:off x="5318931" y="2066306"/>
            <a:ext cx="1011949" cy="672198"/>
          </a:xfrm>
          <a:custGeom>
            <a:avLst/>
            <a:gdLst>
              <a:gd name="connsiteX0" fmla="*/ 345599 w 1011949"/>
              <a:gd name="connsiteY0" fmla="*/ 0 h 672198"/>
              <a:gd name="connsiteX1" fmla="*/ 1214 w 1011949"/>
              <a:gd name="connsiteY1" fmla="*/ 356260 h 672198"/>
              <a:gd name="connsiteX2" fmla="*/ 452477 w 1011949"/>
              <a:gd name="connsiteY2" fmla="*/ 665019 h 672198"/>
              <a:gd name="connsiteX3" fmla="*/ 974991 w 1011949"/>
              <a:gd name="connsiteY3" fmla="*/ 546265 h 672198"/>
              <a:gd name="connsiteX4" fmla="*/ 903739 w 1011949"/>
              <a:gd name="connsiteY4" fmla="*/ 237507 h 672198"/>
              <a:gd name="connsiteX5" fmla="*/ 381225 w 1011949"/>
              <a:gd name="connsiteY5" fmla="*/ 35626 h 6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949" h="672198">
                <a:moveTo>
                  <a:pt x="345599" y="0"/>
                </a:moveTo>
                <a:cubicBezTo>
                  <a:pt x="164500" y="122712"/>
                  <a:pt x="-16599" y="245424"/>
                  <a:pt x="1214" y="356260"/>
                </a:cubicBezTo>
                <a:cubicBezTo>
                  <a:pt x="19027" y="467096"/>
                  <a:pt x="290181" y="633352"/>
                  <a:pt x="452477" y="665019"/>
                </a:cubicBezTo>
                <a:cubicBezTo>
                  <a:pt x="614773" y="696686"/>
                  <a:pt x="899781" y="617517"/>
                  <a:pt x="974991" y="546265"/>
                </a:cubicBezTo>
                <a:cubicBezTo>
                  <a:pt x="1050201" y="475013"/>
                  <a:pt x="1002700" y="322613"/>
                  <a:pt x="903739" y="237507"/>
                </a:cubicBezTo>
                <a:cubicBezTo>
                  <a:pt x="804778" y="152401"/>
                  <a:pt x="593001" y="94013"/>
                  <a:pt x="381225" y="35626"/>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56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diabetes and diabetes&#10;&#10;Description automatically generated">
            <a:extLst>
              <a:ext uri="{FF2B5EF4-FFF2-40B4-BE49-F238E27FC236}">
                <a16:creationId xmlns:a16="http://schemas.microsoft.com/office/drawing/2014/main" id="{0ED45235-B2FD-FE16-9004-A2D936DFA8A8}"/>
              </a:ext>
            </a:extLst>
          </p:cNvPr>
          <p:cNvPicPr>
            <a:picLocks noChangeAspect="1"/>
          </p:cNvPicPr>
          <p:nvPr/>
        </p:nvPicPr>
        <p:blipFill>
          <a:blip r:embed="rId3"/>
          <a:stretch>
            <a:fillRect/>
          </a:stretch>
        </p:blipFill>
        <p:spPr>
          <a:xfrm>
            <a:off x="239843" y="142510"/>
            <a:ext cx="6243195" cy="6243195"/>
          </a:xfrm>
          <a:prstGeom prst="rect">
            <a:avLst/>
          </a:prstGeom>
        </p:spPr>
      </p:pic>
      <p:sp>
        <p:nvSpPr>
          <p:cNvPr id="6" name="TextBox 5">
            <a:extLst>
              <a:ext uri="{FF2B5EF4-FFF2-40B4-BE49-F238E27FC236}">
                <a16:creationId xmlns:a16="http://schemas.microsoft.com/office/drawing/2014/main" id="{B78F4F1E-0CFB-88C6-13B1-C4774BCE34C2}"/>
              </a:ext>
            </a:extLst>
          </p:cNvPr>
          <p:cNvSpPr txBox="1"/>
          <p:nvPr/>
        </p:nvSpPr>
        <p:spPr>
          <a:xfrm>
            <a:off x="6825521" y="1409074"/>
            <a:ext cx="5366479" cy="1384995"/>
          </a:xfrm>
          <a:prstGeom prst="rect">
            <a:avLst/>
          </a:prstGeom>
          <a:noFill/>
        </p:spPr>
        <p:txBody>
          <a:bodyPr wrap="square" rtlCol="0">
            <a:spAutoFit/>
          </a:bodyPr>
          <a:lstStyle/>
          <a:p>
            <a:r>
              <a:rPr lang="en-US" sz="2800" b="1" dirty="0"/>
              <a:t>Microbially Produced Imidazole Propionate Impairs Insulin Signaling through mTORC1</a:t>
            </a:r>
            <a:r>
              <a:rPr lang="en-US" sz="2800" b="1" dirty="0">
                <a:solidFill>
                  <a:srgbClr val="FF0000"/>
                </a:solidFill>
              </a:rPr>
              <a:t>*</a:t>
            </a:r>
          </a:p>
        </p:txBody>
      </p:sp>
      <p:sp>
        <p:nvSpPr>
          <p:cNvPr id="7" name="TextBox 6">
            <a:extLst>
              <a:ext uri="{FF2B5EF4-FFF2-40B4-BE49-F238E27FC236}">
                <a16:creationId xmlns:a16="http://schemas.microsoft.com/office/drawing/2014/main" id="{F58EF876-617A-C2FD-4162-3663B80ECB31}"/>
              </a:ext>
            </a:extLst>
          </p:cNvPr>
          <p:cNvSpPr txBox="1"/>
          <p:nvPr/>
        </p:nvSpPr>
        <p:spPr>
          <a:xfrm>
            <a:off x="5171607" y="6385705"/>
            <a:ext cx="6746142" cy="461665"/>
          </a:xfrm>
          <a:prstGeom prst="rect">
            <a:avLst/>
          </a:prstGeom>
          <a:noFill/>
        </p:spPr>
        <p:txBody>
          <a:bodyPr wrap="none" rtlCol="0">
            <a:spAutoFit/>
          </a:bodyPr>
          <a:lstStyle/>
          <a:p>
            <a:r>
              <a:rPr lang="en-US" sz="2400" dirty="0">
                <a:solidFill>
                  <a:srgbClr val="FF0000"/>
                </a:solidFill>
              </a:rPr>
              <a:t>*</a:t>
            </a:r>
            <a:r>
              <a:rPr lang="en-US" sz="2400" dirty="0"/>
              <a:t>A Koh et al. Cell 2018 Nov 1;175(4):947-961.e17. </a:t>
            </a:r>
          </a:p>
        </p:txBody>
      </p:sp>
      <p:sp>
        <p:nvSpPr>
          <p:cNvPr id="2" name="TextBox 1">
            <a:extLst>
              <a:ext uri="{FF2B5EF4-FFF2-40B4-BE49-F238E27FC236}">
                <a16:creationId xmlns:a16="http://schemas.microsoft.com/office/drawing/2014/main" id="{CEE69029-B176-385D-5C02-342361810F24}"/>
              </a:ext>
            </a:extLst>
          </p:cNvPr>
          <p:cNvSpPr txBox="1"/>
          <p:nvPr/>
        </p:nvSpPr>
        <p:spPr>
          <a:xfrm>
            <a:off x="6791113" y="2940547"/>
            <a:ext cx="4957542"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Imidazole propionate (IPA) levels are increased in association with type 2 diabetes</a:t>
            </a:r>
          </a:p>
          <a:p>
            <a:pPr marL="285750" indent="-285750">
              <a:buFont typeface="Arial" panose="020B0604020202020204" pitchFamily="34" charset="0"/>
              <a:buChar char="•"/>
            </a:pPr>
            <a:r>
              <a:rPr lang="en-US" sz="2400" dirty="0"/>
              <a:t>It is produced by certain gut microbes that are increased in diabetic patients</a:t>
            </a:r>
          </a:p>
          <a:p>
            <a:pPr marL="285750" indent="-285750">
              <a:buFont typeface="Arial" panose="020B0604020202020204" pitchFamily="34" charset="0"/>
              <a:buChar char="•"/>
            </a:pPr>
            <a:r>
              <a:rPr lang="en-US" sz="2400" dirty="0"/>
              <a:t>It inhibits insulin signaling by activating the </a:t>
            </a:r>
            <a:r>
              <a:rPr lang="en-US" sz="2400" dirty="0" err="1"/>
              <a:t>mTORC</a:t>
            </a:r>
            <a:r>
              <a:rPr lang="en-US" sz="2400" dirty="0"/>
              <a:t> pathway</a:t>
            </a:r>
          </a:p>
        </p:txBody>
      </p:sp>
    </p:spTree>
    <p:extLst>
      <p:ext uri="{BB962C8B-B14F-4D97-AF65-F5344CB8AC3E}">
        <p14:creationId xmlns:p14="http://schemas.microsoft.com/office/powerpoint/2010/main" val="29766939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D64B2-8806-1192-7B53-1935CC6FF31F}"/>
              </a:ext>
            </a:extLst>
          </p:cNvPr>
          <p:cNvSpPr>
            <a:spLocks noGrp="1"/>
          </p:cNvSpPr>
          <p:nvPr>
            <p:ph type="title"/>
          </p:nvPr>
        </p:nvSpPr>
        <p:spPr>
          <a:xfrm>
            <a:off x="196934" y="261749"/>
            <a:ext cx="7673437" cy="1325563"/>
          </a:xfrm>
        </p:spPr>
        <p:txBody>
          <a:bodyPr>
            <a:normAutofit/>
          </a:bodyPr>
          <a:lstStyle/>
          <a:p>
            <a:r>
              <a:rPr lang="en-US" b="1" dirty="0"/>
              <a:t>Explanation of Gut Disruption Leading to IPA Overproduction</a:t>
            </a:r>
            <a:endParaRPr lang="en-US" b="1" dirty="0">
              <a:solidFill>
                <a:srgbClr val="FF0000"/>
              </a:solidFill>
            </a:endParaRPr>
          </a:p>
        </p:txBody>
      </p:sp>
      <p:sp>
        <p:nvSpPr>
          <p:cNvPr id="3" name="Content Placeholder 2">
            <a:extLst>
              <a:ext uri="{FF2B5EF4-FFF2-40B4-BE49-F238E27FC236}">
                <a16:creationId xmlns:a16="http://schemas.microsoft.com/office/drawing/2014/main" id="{220B9BFD-1D2B-6076-539E-CFFD60F3A131}"/>
              </a:ext>
            </a:extLst>
          </p:cNvPr>
          <p:cNvSpPr>
            <a:spLocks noGrp="1"/>
          </p:cNvSpPr>
          <p:nvPr>
            <p:ph idx="1"/>
          </p:nvPr>
        </p:nvSpPr>
        <p:spPr>
          <a:xfrm>
            <a:off x="410688" y="1754373"/>
            <a:ext cx="10515600" cy="4351338"/>
          </a:xfrm>
        </p:spPr>
        <p:txBody>
          <a:bodyPr>
            <a:normAutofit lnSpcReduction="10000"/>
          </a:bodyPr>
          <a:lstStyle/>
          <a:p>
            <a:pPr marL="0" indent="0">
              <a:buNone/>
            </a:pPr>
            <a:r>
              <a:rPr lang="en-US" dirty="0"/>
              <a:t>"In addition, because </a:t>
            </a:r>
            <a:r>
              <a:rPr lang="en-US" dirty="0" err="1"/>
              <a:t>UrdA</a:t>
            </a:r>
            <a:r>
              <a:rPr lang="en-US" dirty="0"/>
              <a:t> [the enzyme that produces IPA] is active at neutral pH (Bogachev et al., 2012) and the proximal colon has an acidic pH, increases in pH, </a:t>
            </a:r>
            <a:r>
              <a:rPr lang="en-US" i="1" dirty="0">
                <a:solidFill>
                  <a:srgbClr val="FF0000"/>
                </a:solidFill>
              </a:rPr>
              <a:t>possibly resulting from decreased production of short-chain fatty acids and increased protein fermentation in the gut </a:t>
            </a:r>
            <a:r>
              <a:rPr lang="en-US" dirty="0"/>
              <a:t>(</a:t>
            </a:r>
            <a:r>
              <a:rPr lang="en-US" dirty="0" err="1"/>
              <a:t>Windey</a:t>
            </a:r>
            <a:r>
              <a:rPr lang="en-US" dirty="0"/>
              <a:t> et al., 2012), may increase production of imidazole propionate.”</a:t>
            </a:r>
            <a:r>
              <a:rPr lang="en-US" dirty="0">
                <a:solidFill>
                  <a:srgbClr val="FF0000"/>
                </a:solidFill>
              </a:rPr>
              <a:t>*</a:t>
            </a:r>
          </a:p>
          <a:p>
            <a:r>
              <a:rPr lang="en-US" dirty="0"/>
              <a:t>Glyphosate causes an increase in the pH of the gut, which greatly reduces the production of short chain fatty acids by acid-loving microbes</a:t>
            </a:r>
            <a:r>
              <a:rPr lang="en-US" dirty="0">
                <a:solidFill>
                  <a:srgbClr val="FF0000"/>
                </a:solidFill>
              </a:rPr>
              <a:t>**</a:t>
            </a:r>
          </a:p>
          <a:p>
            <a:r>
              <a:rPr lang="en-US" dirty="0"/>
              <a:t>Glyphosate also increases the production of ammonia (which raises the pH) from protein fermentation</a:t>
            </a:r>
            <a:r>
              <a:rPr lang="en-US" dirty="0">
                <a:solidFill>
                  <a:srgbClr val="FF0000"/>
                </a:solidFill>
              </a:rPr>
              <a:t>**</a:t>
            </a:r>
          </a:p>
        </p:txBody>
      </p:sp>
      <p:sp>
        <p:nvSpPr>
          <p:cNvPr id="5" name="TextBox 4">
            <a:extLst>
              <a:ext uri="{FF2B5EF4-FFF2-40B4-BE49-F238E27FC236}">
                <a16:creationId xmlns:a16="http://schemas.microsoft.com/office/drawing/2014/main" id="{98685F72-1847-025B-5C54-5CE2DD4C2E92}"/>
              </a:ext>
            </a:extLst>
          </p:cNvPr>
          <p:cNvSpPr txBox="1"/>
          <p:nvPr/>
        </p:nvSpPr>
        <p:spPr>
          <a:xfrm>
            <a:off x="5052853" y="5877728"/>
            <a:ext cx="6918369" cy="1200329"/>
          </a:xfrm>
          <a:prstGeom prst="rect">
            <a:avLst/>
          </a:prstGeom>
          <a:noFill/>
        </p:spPr>
        <p:txBody>
          <a:bodyPr wrap="none" rtlCol="0">
            <a:spAutoFit/>
          </a:bodyPr>
          <a:lstStyle/>
          <a:p>
            <a:pPr algn="r"/>
            <a:r>
              <a:rPr lang="en-US" sz="2400" dirty="0">
                <a:solidFill>
                  <a:srgbClr val="FF0000"/>
                </a:solidFill>
              </a:rPr>
              <a:t>*</a:t>
            </a:r>
            <a:r>
              <a:rPr lang="en-US" sz="2400" dirty="0"/>
              <a:t>A Koh et al. Cell 2018 Nov 1;175(4):947-961.e17</a:t>
            </a:r>
          </a:p>
          <a:p>
            <a:pPr algn="r"/>
            <a:r>
              <a:rPr lang="en-US" sz="2400" dirty="0"/>
              <a:t> </a:t>
            </a:r>
            <a:r>
              <a:rPr lang="en-US" sz="2400" dirty="0">
                <a:solidFill>
                  <a:srgbClr val="FF0000"/>
                </a:solidFill>
              </a:rPr>
              <a:t>**</a:t>
            </a:r>
            <a:r>
              <a:rPr lang="en-US" sz="2400" dirty="0"/>
              <a:t>Stephanie Seneff, Toxic Legacy, 2021, Chapter 3.</a:t>
            </a:r>
          </a:p>
          <a:p>
            <a:pPr algn="r"/>
            <a:endParaRPr lang="en-US" sz="2400" dirty="0"/>
          </a:p>
        </p:txBody>
      </p:sp>
    </p:spTree>
    <p:extLst>
      <p:ext uri="{BB962C8B-B14F-4D97-AF65-F5344CB8AC3E}">
        <p14:creationId xmlns:p14="http://schemas.microsoft.com/office/powerpoint/2010/main" val="3015441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522F0D-A9F0-F839-6F28-370727E00D5D}"/>
              </a:ext>
            </a:extLst>
          </p:cNvPr>
          <p:cNvSpPr txBox="1"/>
          <p:nvPr/>
        </p:nvSpPr>
        <p:spPr>
          <a:xfrm>
            <a:off x="7919529" y="1664460"/>
            <a:ext cx="1019382" cy="369332"/>
          </a:xfrm>
          <a:prstGeom prst="rect">
            <a:avLst/>
          </a:prstGeom>
          <a:noFill/>
        </p:spPr>
        <p:txBody>
          <a:bodyPr wrap="none" rtlCol="0">
            <a:spAutoFit/>
          </a:bodyPr>
          <a:lstStyle/>
          <a:p>
            <a:r>
              <a:rPr lang="en-US" dirty="0"/>
              <a:t>Butyrate</a:t>
            </a:r>
          </a:p>
        </p:txBody>
      </p:sp>
      <p:sp>
        <p:nvSpPr>
          <p:cNvPr id="7" name="TextBox 6">
            <a:extLst>
              <a:ext uri="{FF2B5EF4-FFF2-40B4-BE49-F238E27FC236}">
                <a16:creationId xmlns:a16="http://schemas.microsoft.com/office/drawing/2014/main" id="{D7FD748A-8A51-EF58-46B3-687E4284F258}"/>
              </a:ext>
            </a:extLst>
          </p:cNvPr>
          <p:cNvSpPr txBox="1"/>
          <p:nvPr/>
        </p:nvSpPr>
        <p:spPr>
          <a:xfrm>
            <a:off x="7953821" y="2884144"/>
            <a:ext cx="1305165" cy="369332"/>
          </a:xfrm>
          <a:prstGeom prst="rect">
            <a:avLst/>
          </a:prstGeom>
          <a:noFill/>
        </p:spPr>
        <p:txBody>
          <a:bodyPr wrap="none" rtlCol="0">
            <a:spAutoFit/>
          </a:bodyPr>
          <a:lstStyle/>
          <a:p>
            <a:r>
              <a:rPr lang="en-US" dirty="0"/>
              <a:t>Acetyl-CoA</a:t>
            </a:r>
          </a:p>
        </p:txBody>
      </p:sp>
      <p:sp>
        <p:nvSpPr>
          <p:cNvPr id="8" name="TextBox 7">
            <a:extLst>
              <a:ext uri="{FF2B5EF4-FFF2-40B4-BE49-F238E27FC236}">
                <a16:creationId xmlns:a16="http://schemas.microsoft.com/office/drawing/2014/main" id="{9C508DA3-5BB9-C7F6-977E-829401A4C3CD}"/>
              </a:ext>
            </a:extLst>
          </p:cNvPr>
          <p:cNvSpPr txBox="1"/>
          <p:nvPr/>
        </p:nvSpPr>
        <p:spPr>
          <a:xfrm>
            <a:off x="9067669" y="3480642"/>
            <a:ext cx="1195905" cy="646331"/>
          </a:xfrm>
          <a:prstGeom prst="rect">
            <a:avLst/>
          </a:prstGeom>
          <a:noFill/>
        </p:spPr>
        <p:txBody>
          <a:bodyPr wrap="none" rtlCol="0">
            <a:spAutoFit/>
          </a:bodyPr>
          <a:lstStyle/>
          <a:p>
            <a:r>
              <a:rPr lang="en-US" dirty="0"/>
              <a:t>TCA Cycle</a:t>
            </a:r>
          </a:p>
          <a:p>
            <a:endParaRPr lang="en-US" dirty="0"/>
          </a:p>
        </p:txBody>
      </p:sp>
      <p:sp>
        <p:nvSpPr>
          <p:cNvPr id="9" name="TextBox 8">
            <a:extLst>
              <a:ext uri="{FF2B5EF4-FFF2-40B4-BE49-F238E27FC236}">
                <a16:creationId xmlns:a16="http://schemas.microsoft.com/office/drawing/2014/main" id="{06639360-3E1C-435B-6DBC-0F9559465372}"/>
              </a:ext>
            </a:extLst>
          </p:cNvPr>
          <p:cNvSpPr txBox="1"/>
          <p:nvPr/>
        </p:nvSpPr>
        <p:spPr>
          <a:xfrm>
            <a:off x="9601100" y="4216734"/>
            <a:ext cx="434734" cy="369332"/>
          </a:xfrm>
          <a:prstGeom prst="rect">
            <a:avLst/>
          </a:prstGeom>
          <a:noFill/>
        </p:spPr>
        <p:txBody>
          <a:bodyPr wrap="none" rtlCol="0">
            <a:spAutoFit/>
          </a:bodyPr>
          <a:lstStyle/>
          <a:p>
            <a:r>
              <a:rPr lang="en-US" dirty="0"/>
              <a:t>O</a:t>
            </a:r>
            <a:r>
              <a:rPr lang="en-US" baseline="-25000" dirty="0"/>
              <a:t>2</a:t>
            </a:r>
            <a:endParaRPr lang="en-US" dirty="0"/>
          </a:p>
        </p:txBody>
      </p:sp>
      <p:sp>
        <p:nvSpPr>
          <p:cNvPr id="10" name="TextBox 9">
            <a:extLst>
              <a:ext uri="{FF2B5EF4-FFF2-40B4-BE49-F238E27FC236}">
                <a16:creationId xmlns:a16="http://schemas.microsoft.com/office/drawing/2014/main" id="{62D121CD-6B63-BE36-E631-BB668A6B8183}"/>
              </a:ext>
            </a:extLst>
          </p:cNvPr>
          <p:cNvSpPr txBox="1"/>
          <p:nvPr/>
        </p:nvSpPr>
        <p:spPr>
          <a:xfrm>
            <a:off x="10161978" y="4216734"/>
            <a:ext cx="1393362" cy="369332"/>
          </a:xfrm>
          <a:prstGeom prst="rect">
            <a:avLst/>
          </a:prstGeom>
          <a:noFill/>
        </p:spPr>
        <p:txBody>
          <a:bodyPr wrap="square" rtlCol="0">
            <a:spAutoFit/>
          </a:bodyPr>
          <a:lstStyle/>
          <a:p>
            <a:r>
              <a:rPr lang="en-US" dirty="0"/>
              <a:t>H</a:t>
            </a:r>
            <a:r>
              <a:rPr lang="en-US" baseline="-25000" dirty="0"/>
              <a:t>2</a:t>
            </a:r>
            <a:r>
              <a:rPr lang="en-US" dirty="0"/>
              <a:t>O </a:t>
            </a:r>
            <a:r>
              <a:rPr lang="en-US" b="1" dirty="0"/>
              <a:t>(</a:t>
            </a:r>
            <a:r>
              <a:rPr lang="en-US" b="1" dirty="0">
                <a:solidFill>
                  <a:srgbClr val="FF0000"/>
                </a:solidFill>
              </a:rPr>
              <a:t>DDW</a:t>
            </a:r>
            <a:r>
              <a:rPr lang="en-US" b="1" dirty="0"/>
              <a:t>)</a:t>
            </a:r>
          </a:p>
        </p:txBody>
      </p:sp>
      <p:sp>
        <p:nvSpPr>
          <p:cNvPr id="13" name="TextBox 12">
            <a:extLst>
              <a:ext uri="{FF2B5EF4-FFF2-40B4-BE49-F238E27FC236}">
                <a16:creationId xmlns:a16="http://schemas.microsoft.com/office/drawing/2014/main" id="{EE41F9CB-C8FD-6430-9FF4-F61098B09C00}"/>
              </a:ext>
            </a:extLst>
          </p:cNvPr>
          <p:cNvSpPr txBox="1"/>
          <p:nvPr/>
        </p:nvSpPr>
        <p:spPr>
          <a:xfrm>
            <a:off x="10460420" y="3805296"/>
            <a:ext cx="635559" cy="369332"/>
          </a:xfrm>
          <a:prstGeom prst="rect">
            <a:avLst/>
          </a:prstGeom>
          <a:noFill/>
        </p:spPr>
        <p:txBody>
          <a:bodyPr wrap="square" rtlCol="0">
            <a:spAutoFit/>
          </a:bodyPr>
          <a:lstStyle/>
          <a:p>
            <a:r>
              <a:rPr lang="en-US" dirty="0"/>
              <a:t>CO</a:t>
            </a:r>
            <a:r>
              <a:rPr lang="en-US" baseline="-25000" dirty="0"/>
              <a:t>2</a:t>
            </a:r>
          </a:p>
        </p:txBody>
      </p:sp>
      <p:sp>
        <p:nvSpPr>
          <p:cNvPr id="14" name="TextBox 13">
            <a:extLst>
              <a:ext uri="{FF2B5EF4-FFF2-40B4-BE49-F238E27FC236}">
                <a16:creationId xmlns:a16="http://schemas.microsoft.com/office/drawing/2014/main" id="{39BF6F16-7391-B267-8C21-A4D47FC7B24A}"/>
              </a:ext>
            </a:extLst>
          </p:cNvPr>
          <p:cNvSpPr txBox="1"/>
          <p:nvPr/>
        </p:nvSpPr>
        <p:spPr>
          <a:xfrm>
            <a:off x="8127706" y="3894003"/>
            <a:ext cx="1664153" cy="584775"/>
          </a:xfrm>
          <a:prstGeom prst="rect">
            <a:avLst/>
          </a:prstGeom>
          <a:noFill/>
        </p:spPr>
        <p:txBody>
          <a:bodyPr wrap="square" rtlCol="0">
            <a:spAutoFit/>
          </a:bodyPr>
          <a:lstStyle/>
          <a:p>
            <a:r>
              <a:rPr lang="en-US" sz="1600" dirty="0"/>
              <a:t>Oxidative Phosphorylation</a:t>
            </a:r>
          </a:p>
        </p:txBody>
      </p:sp>
      <p:sp>
        <p:nvSpPr>
          <p:cNvPr id="15" name="Freeform 14">
            <a:extLst>
              <a:ext uri="{FF2B5EF4-FFF2-40B4-BE49-F238E27FC236}">
                <a16:creationId xmlns:a16="http://schemas.microsoft.com/office/drawing/2014/main" id="{6140891B-C4CB-ED09-B1A6-7F22130F9F0D}"/>
              </a:ext>
            </a:extLst>
          </p:cNvPr>
          <p:cNvSpPr/>
          <p:nvPr/>
        </p:nvSpPr>
        <p:spPr>
          <a:xfrm>
            <a:off x="6483996" y="5393533"/>
            <a:ext cx="901475" cy="575234"/>
          </a:xfrm>
          <a:custGeom>
            <a:avLst/>
            <a:gdLst>
              <a:gd name="connsiteX0" fmla="*/ 1397062 w 4946882"/>
              <a:gd name="connsiteY0" fmla="*/ 85766 h 4995315"/>
              <a:gd name="connsiteX1" fmla="*/ 2300576 w 4946882"/>
              <a:gd name="connsiteY1" fmla="*/ 31338 h 4995315"/>
              <a:gd name="connsiteX2" fmla="*/ 3487119 w 4946882"/>
              <a:gd name="connsiteY2" fmla="*/ 510309 h 4995315"/>
              <a:gd name="connsiteX3" fmla="*/ 4096719 w 4946882"/>
              <a:gd name="connsiteY3" fmla="*/ 1119909 h 4995315"/>
              <a:gd name="connsiteX4" fmla="*/ 4564805 w 4946882"/>
              <a:gd name="connsiteY4" fmla="*/ 1751281 h 4995315"/>
              <a:gd name="connsiteX5" fmla="*/ 4804290 w 4946882"/>
              <a:gd name="connsiteY5" fmla="*/ 2524166 h 4995315"/>
              <a:gd name="connsiteX6" fmla="*/ 4945805 w 4946882"/>
              <a:gd name="connsiteY6" fmla="*/ 3253509 h 4995315"/>
              <a:gd name="connsiteX7" fmla="*/ 4847833 w 4946882"/>
              <a:gd name="connsiteY7" fmla="*/ 3982852 h 4995315"/>
              <a:gd name="connsiteX8" fmla="*/ 4488605 w 4946882"/>
              <a:gd name="connsiteY8" fmla="*/ 4494481 h 4995315"/>
              <a:gd name="connsiteX9" fmla="*/ 4020519 w 4946882"/>
              <a:gd name="connsiteY9" fmla="*/ 4810166 h 4995315"/>
              <a:gd name="connsiteX10" fmla="*/ 3465348 w 4946882"/>
              <a:gd name="connsiteY10" fmla="*/ 4995224 h 4995315"/>
              <a:gd name="connsiteX11" fmla="*/ 2768662 w 4946882"/>
              <a:gd name="connsiteY11" fmla="*/ 4788395 h 4995315"/>
              <a:gd name="connsiteX12" fmla="*/ 2365890 w 4946882"/>
              <a:gd name="connsiteY12" fmla="*/ 3852224 h 4995315"/>
              <a:gd name="connsiteX13" fmla="*/ 2071976 w 4946882"/>
              <a:gd name="connsiteY13" fmla="*/ 3166424 h 4995315"/>
              <a:gd name="connsiteX14" fmla="*/ 1451490 w 4946882"/>
              <a:gd name="connsiteY14" fmla="*/ 2872509 h 4995315"/>
              <a:gd name="connsiteX15" fmla="*/ 656833 w 4946882"/>
              <a:gd name="connsiteY15" fmla="*/ 2589481 h 4995315"/>
              <a:gd name="connsiteX16" fmla="*/ 69005 w 4946882"/>
              <a:gd name="connsiteY16" fmla="*/ 2023424 h 4995315"/>
              <a:gd name="connsiteX17" fmla="*/ 112548 w 4946882"/>
              <a:gd name="connsiteY17" fmla="*/ 1043709 h 4995315"/>
              <a:gd name="connsiteX18" fmla="*/ 972519 w 4946882"/>
              <a:gd name="connsiteY18" fmla="*/ 205509 h 4995315"/>
              <a:gd name="connsiteX19" fmla="*/ 2148176 w 4946882"/>
              <a:gd name="connsiteY19" fmla="*/ 31338 h 4995315"/>
              <a:gd name="connsiteX20" fmla="*/ 3062576 w 4946882"/>
              <a:gd name="connsiteY20" fmla="*/ 270824 h 4995315"/>
              <a:gd name="connsiteX21" fmla="*/ 3628633 w 4946882"/>
              <a:gd name="connsiteY21" fmla="*/ 597395 h 4995315"/>
              <a:gd name="connsiteX22" fmla="*/ 4107605 w 4946882"/>
              <a:gd name="connsiteY22" fmla="*/ 1043709 h 4995315"/>
              <a:gd name="connsiteX23" fmla="*/ 4107605 w 4946882"/>
              <a:gd name="connsiteY23" fmla="*/ 1043709 h 49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46882" h="4995315">
                <a:moveTo>
                  <a:pt x="1397062" y="85766"/>
                </a:moveTo>
                <a:cubicBezTo>
                  <a:pt x="1674647" y="23173"/>
                  <a:pt x="1952233" y="-39419"/>
                  <a:pt x="2300576" y="31338"/>
                </a:cubicBezTo>
                <a:cubicBezTo>
                  <a:pt x="2648919" y="102095"/>
                  <a:pt x="3187762" y="328881"/>
                  <a:pt x="3487119" y="510309"/>
                </a:cubicBezTo>
                <a:cubicBezTo>
                  <a:pt x="3786476" y="691738"/>
                  <a:pt x="3917105" y="913080"/>
                  <a:pt x="4096719" y="1119909"/>
                </a:cubicBezTo>
                <a:cubicBezTo>
                  <a:pt x="4276333" y="1326738"/>
                  <a:pt x="4446877" y="1517238"/>
                  <a:pt x="4564805" y="1751281"/>
                </a:cubicBezTo>
                <a:cubicBezTo>
                  <a:pt x="4682734" y="1985324"/>
                  <a:pt x="4740790" y="2273795"/>
                  <a:pt x="4804290" y="2524166"/>
                </a:cubicBezTo>
                <a:cubicBezTo>
                  <a:pt x="4867790" y="2774537"/>
                  <a:pt x="4938548" y="3010395"/>
                  <a:pt x="4945805" y="3253509"/>
                </a:cubicBezTo>
                <a:cubicBezTo>
                  <a:pt x="4953062" y="3496623"/>
                  <a:pt x="4924033" y="3776023"/>
                  <a:pt x="4847833" y="3982852"/>
                </a:cubicBezTo>
                <a:cubicBezTo>
                  <a:pt x="4771633" y="4189681"/>
                  <a:pt x="4626491" y="4356595"/>
                  <a:pt x="4488605" y="4494481"/>
                </a:cubicBezTo>
                <a:cubicBezTo>
                  <a:pt x="4350719" y="4632367"/>
                  <a:pt x="4191062" y="4726709"/>
                  <a:pt x="4020519" y="4810166"/>
                </a:cubicBezTo>
                <a:cubicBezTo>
                  <a:pt x="3849976" y="4893623"/>
                  <a:pt x="3673991" y="4998852"/>
                  <a:pt x="3465348" y="4995224"/>
                </a:cubicBezTo>
                <a:cubicBezTo>
                  <a:pt x="3256705" y="4991596"/>
                  <a:pt x="2951905" y="4978895"/>
                  <a:pt x="2768662" y="4788395"/>
                </a:cubicBezTo>
                <a:cubicBezTo>
                  <a:pt x="2585419" y="4597895"/>
                  <a:pt x="2365890" y="3852224"/>
                  <a:pt x="2365890" y="3852224"/>
                </a:cubicBezTo>
                <a:cubicBezTo>
                  <a:pt x="2249776" y="3581896"/>
                  <a:pt x="2224376" y="3329710"/>
                  <a:pt x="2071976" y="3166424"/>
                </a:cubicBezTo>
                <a:cubicBezTo>
                  <a:pt x="1919576" y="3003138"/>
                  <a:pt x="1687347" y="2968666"/>
                  <a:pt x="1451490" y="2872509"/>
                </a:cubicBezTo>
                <a:cubicBezTo>
                  <a:pt x="1215633" y="2776352"/>
                  <a:pt x="887247" y="2730995"/>
                  <a:pt x="656833" y="2589481"/>
                </a:cubicBezTo>
                <a:cubicBezTo>
                  <a:pt x="426419" y="2447967"/>
                  <a:pt x="159719" y="2281053"/>
                  <a:pt x="69005" y="2023424"/>
                </a:cubicBezTo>
                <a:cubicBezTo>
                  <a:pt x="-21709" y="1765795"/>
                  <a:pt x="-38038" y="1346695"/>
                  <a:pt x="112548" y="1043709"/>
                </a:cubicBezTo>
                <a:cubicBezTo>
                  <a:pt x="263134" y="740723"/>
                  <a:pt x="633248" y="374238"/>
                  <a:pt x="972519" y="205509"/>
                </a:cubicBezTo>
                <a:cubicBezTo>
                  <a:pt x="1311790" y="36780"/>
                  <a:pt x="1799833" y="20452"/>
                  <a:pt x="2148176" y="31338"/>
                </a:cubicBezTo>
                <a:cubicBezTo>
                  <a:pt x="2496519" y="42224"/>
                  <a:pt x="2815833" y="176481"/>
                  <a:pt x="3062576" y="270824"/>
                </a:cubicBezTo>
                <a:cubicBezTo>
                  <a:pt x="3309319" y="365167"/>
                  <a:pt x="3454462" y="468581"/>
                  <a:pt x="3628633" y="597395"/>
                </a:cubicBezTo>
                <a:cubicBezTo>
                  <a:pt x="3802804" y="726209"/>
                  <a:pt x="4107605" y="1043709"/>
                  <a:pt x="4107605" y="1043709"/>
                </a:cubicBezTo>
                <a:lnTo>
                  <a:pt x="4107605" y="1043709"/>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D34D94EB-CD1E-F906-802F-C65F5319074E}"/>
              </a:ext>
            </a:extLst>
          </p:cNvPr>
          <p:cNvSpPr/>
          <p:nvPr/>
        </p:nvSpPr>
        <p:spPr>
          <a:xfrm>
            <a:off x="10600180" y="2484797"/>
            <a:ext cx="272143" cy="381000"/>
          </a:xfrm>
          <a:custGeom>
            <a:avLst/>
            <a:gdLst>
              <a:gd name="connsiteX0" fmla="*/ 0 w 272143"/>
              <a:gd name="connsiteY0" fmla="*/ 0 h 381000"/>
              <a:gd name="connsiteX1" fmla="*/ 272143 w 272143"/>
              <a:gd name="connsiteY1" fmla="*/ 381000 h 381000"/>
            </a:gdLst>
            <a:ahLst/>
            <a:cxnLst>
              <a:cxn ang="0">
                <a:pos x="connsiteX0" y="connsiteY0"/>
              </a:cxn>
              <a:cxn ang="0">
                <a:pos x="connsiteX1" y="connsiteY1"/>
              </a:cxn>
            </a:cxnLst>
            <a:rect l="l" t="t" r="r" b="b"/>
            <a:pathLst>
              <a:path w="272143" h="381000">
                <a:moveTo>
                  <a:pt x="0" y="0"/>
                </a:moveTo>
                <a:lnTo>
                  <a:pt x="272143" y="381000"/>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BBCE66B-6BF6-C7E0-B4FE-AD25F9579C7B}"/>
              </a:ext>
            </a:extLst>
          </p:cNvPr>
          <p:cNvSpPr/>
          <p:nvPr/>
        </p:nvSpPr>
        <p:spPr>
          <a:xfrm>
            <a:off x="8978098" y="2923713"/>
            <a:ext cx="1393362" cy="12850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EEEC5C1-F9B1-70C6-6F0A-FC66540F5999}"/>
              </a:ext>
            </a:extLst>
          </p:cNvPr>
          <p:cNvSpPr txBox="1"/>
          <p:nvPr/>
        </p:nvSpPr>
        <p:spPr>
          <a:xfrm>
            <a:off x="7812588" y="2274302"/>
            <a:ext cx="1377557" cy="369332"/>
          </a:xfrm>
          <a:prstGeom prst="rect">
            <a:avLst/>
          </a:prstGeom>
          <a:noFill/>
        </p:spPr>
        <p:txBody>
          <a:bodyPr wrap="none" rtlCol="0">
            <a:spAutoFit/>
          </a:bodyPr>
          <a:lstStyle/>
          <a:p>
            <a:r>
              <a:rPr lang="en-US" dirty="0"/>
              <a:t>Butyryl-CoA</a:t>
            </a:r>
          </a:p>
        </p:txBody>
      </p:sp>
      <p:sp>
        <p:nvSpPr>
          <p:cNvPr id="21" name="TextBox 20">
            <a:extLst>
              <a:ext uri="{FF2B5EF4-FFF2-40B4-BE49-F238E27FC236}">
                <a16:creationId xmlns:a16="http://schemas.microsoft.com/office/drawing/2014/main" id="{4BF221B0-910B-FD04-9D79-F28294E476CA}"/>
              </a:ext>
            </a:extLst>
          </p:cNvPr>
          <p:cNvSpPr txBox="1"/>
          <p:nvPr/>
        </p:nvSpPr>
        <p:spPr>
          <a:xfrm>
            <a:off x="10247860" y="4757081"/>
            <a:ext cx="553998" cy="369332"/>
          </a:xfrm>
          <a:prstGeom prst="rect">
            <a:avLst/>
          </a:prstGeom>
          <a:noFill/>
        </p:spPr>
        <p:txBody>
          <a:bodyPr wrap="square" rtlCol="0">
            <a:spAutoFit/>
          </a:bodyPr>
          <a:lstStyle/>
          <a:p>
            <a:r>
              <a:rPr lang="en-US" dirty="0"/>
              <a:t>ATP</a:t>
            </a:r>
          </a:p>
        </p:txBody>
      </p:sp>
      <p:sp>
        <p:nvSpPr>
          <p:cNvPr id="22" name="TextBox 21">
            <a:extLst>
              <a:ext uri="{FF2B5EF4-FFF2-40B4-BE49-F238E27FC236}">
                <a16:creationId xmlns:a16="http://schemas.microsoft.com/office/drawing/2014/main" id="{15CCA3AA-39DB-EDF7-AF45-2F21092A44DB}"/>
              </a:ext>
            </a:extLst>
          </p:cNvPr>
          <p:cNvSpPr txBox="1"/>
          <p:nvPr/>
        </p:nvSpPr>
        <p:spPr>
          <a:xfrm>
            <a:off x="9535808" y="4757081"/>
            <a:ext cx="612668" cy="369332"/>
          </a:xfrm>
          <a:prstGeom prst="rect">
            <a:avLst/>
          </a:prstGeom>
          <a:noFill/>
        </p:spPr>
        <p:txBody>
          <a:bodyPr wrap="none" rtlCol="0">
            <a:spAutoFit/>
          </a:bodyPr>
          <a:lstStyle/>
          <a:p>
            <a:r>
              <a:rPr lang="en-US" dirty="0"/>
              <a:t>ADP</a:t>
            </a:r>
          </a:p>
        </p:txBody>
      </p:sp>
      <p:sp>
        <p:nvSpPr>
          <p:cNvPr id="23" name="TextBox 22">
            <a:extLst>
              <a:ext uri="{FF2B5EF4-FFF2-40B4-BE49-F238E27FC236}">
                <a16:creationId xmlns:a16="http://schemas.microsoft.com/office/drawing/2014/main" id="{8EF9F2B1-233C-93BE-F7FE-4B68E1353B6B}"/>
              </a:ext>
            </a:extLst>
          </p:cNvPr>
          <p:cNvSpPr txBox="1"/>
          <p:nvPr/>
        </p:nvSpPr>
        <p:spPr>
          <a:xfrm>
            <a:off x="286265" y="1698165"/>
            <a:ext cx="1649875" cy="923330"/>
          </a:xfrm>
          <a:prstGeom prst="rect">
            <a:avLst/>
          </a:prstGeom>
          <a:noFill/>
        </p:spPr>
        <p:txBody>
          <a:bodyPr wrap="none" rtlCol="0">
            <a:spAutoFit/>
          </a:bodyPr>
          <a:lstStyle/>
          <a:p>
            <a:r>
              <a:rPr lang="en-US" b="1" dirty="0">
                <a:solidFill>
                  <a:srgbClr val="FF0000"/>
                </a:solidFill>
              </a:rPr>
              <a:t>Dietary Fiber</a:t>
            </a:r>
          </a:p>
          <a:p>
            <a:r>
              <a:rPr lang="en-US" dirty="0"/>
              <a:t>(HMOs, inulin, </a:t>
            </a:r>
          </a:p>
          <a:p>
            <a:r>
              <a:rPr lang="en-US" dirty="0"/>
              <a:t>starch, pectin)</a:t>
            </a:r>
          </a:p>
        </p:txBody>
      </p:sp>
      <p:sp>
        <p:nvSpPr>
          <p:cNvPr id="24" name="TextBox 23">
            <a:extLst>
              <a:ext uri="{FF2B5EF4-FFF2-40B4-BE49-F238E27FC236}">
                <a16:creationId xmlns:a16="http://schemas.microsoft.com/office/drawing/2014/main" id="{8EEB90C5-75BA-B2AE-D60C-9C3BCE00E09F}"/>
              </a:ext>
            </a:extLst>
          </p:cNvPr>
          <p:cNvSpPr txBox="1"/>
          <p:nvPr/>
        </p:nvSpPr>
        <p:spPr>
          <a:xfrm>
            <a:off x="286265" y="3301201"/>
            <a:ext cx="2434797" cy="1200329"/>
          </a:xfrm>
          <a:prstGeom prst="rect">
            <a:avLst/>
          </a:prstGeom>
          <a:noFill/>
          <a:ln>
            <a:solidFill>
              <a:schemeClr val="accent1"/>
            </a:solidFill>
          </a:ln>
        </p:spPr>
        <p:txBody>
          <a:bodyPr wrap="square" rtlCol="0">
            <a:spAutoFit/>
          </a:bodyPr>
          <a:lstStyle/>
          <a:p>
            <a:r>
              <a:rPr lang="en-US" b="1" dirty="0"/>
              <a:t>Primary Degraders</a:t>
            </a:r>
          </a:p>
          <a:p>
            <a:r>
              <a:rPr lang="en-US" dirty="0"/>
              <a:t>(E.g., Bifidobacteria, Lactobacilli and Bacteroides)</a:t>
            </a:r>
          </a:p>
        </p:txBody>
      </p:sp>
      <p:sp>
        <p:nvSpPr>
          <p:cNvPr id="25" name="TextBox 24">
            <a:extLst>
              <a:ext uri="{FF2B5EF4-FFF2-40B4-BE49-F238E27FC236}">
                <a16:creationId xmlns:a16="http://schemas.microsoft.com/office/drawing/2014/main" id="{DA76E331-42B0-8093-89D1-D6EE7D62F34B}"/>
              </a:ext>
            </a:extLst>
          </p:cNvPr>
          <p:cNvSpPr txBox="1"/>
          <p:nvPr/>
        </p:nvSpPr>
        <p:spPr>
          <a:xfrm>
            <a:off x="2970737" y="5194822"/>
            <a:ext cx="2794026" cy="923330"/>
          </a:xfrm>
          <a:prstGeom prst="rect">
            <a:avLst/>
          </a:prstGeom>
          <a:noFill/>
          <a:ln>
            <a:solidFill>
              <a:schemeClr val="accent1"/>
            </a:solidFill>
          </a:ln>
        </p:spPr>
        <p:txBody>
          <a:bodyPr wrap="square" rtlCol="0">
            <a:spAutoFit/>
          </a:bodyPr>
          <a:lstStyle/>
          <a:p>
            <a:r>
              <a:rPr lang="en-US" b="1" dirty="0"/>
              <a:t>Secondary  Degraders</a:t>
            </a:r>
          </a:p>
          <a:p>
            <a:r>
              <a:rPr lang="en-US" dirty="0"/>
              <a:t>(E.g.,  A. </a:t>
            </a:r>
            <a:r>
              <a:rPr lang="en-US" dirty="0" err="1"/>
              <a:t>caccae</a:t>
            </a:r>
            <a:r>
              <a:rPr lang="en-US" dirty="0"/>
              <a:t>, E. </a:t>
            </a:r>
            <a:r>
              <a:rPr lang="en-US" dirty="0" err="1"/>
              <a:t>halllii</a:t>
            </a:r>
            <a:r>
              <a:rPr lang="en-US" dirty="0"/>
              <a:t> and F. </a:t>
            </a:r>
            <a:r>
              <a:rPr lang="en-US" dirty="0" err="1"/>
              <a:t>prausnitzii</a:t>
            </a:r>
            <a:r>
              <a:rPr lang="en-US" dirty="0"/>
              <a:t>)</a:t>
            </a:r>
          </a:p>
        </p:txBody>
      </p:sp>
      <p:sp>
        <p:nvSpPr>
          <p:cNvPr id="26" name="TextBox 25">
            <a:extLst>
              <a:ext uri="{FF2B5EF4-FFF2-40B4-BE49-F238E27FC236}">
                <a16:creationId xmlns:a16="http://schemas.microsoft.com/office/drawing/2014/main" id="{6F8459C3-B46E-18C6-4D11-538790B3107C}"/>
              </a:ext>
            </a:extLst>
          </p:cNvPr>
          <p:cNvSpPr txBox="1"/>
          <p:nvPr/>
        </p:nvSpPr>
        <p:spPr>
          <a:xfrm>
            <a:off x="2821990" y="2266849"/>
            <a:ext cx="3447947" cy="677108"/>
          </a:xfrm>
          <a:prstGeom prst="rect">
            <a:avLst/>
          </a:prstGeom>
          <a:noFill/>
        </p:spPr>
        <p:txBody>
          <a:bodyPr wrap="square" rtlCol="0">
            <a:spAutoFit/>
          </a:bodyPr>
          <a:lstStyle/>
          <a:p>
            <a:r>
              <a:rPr lang="en-US" b="1" dirty="0"/>
              <a:t>SCFAs</a:t>
            </a:r>
          </a:p>
          <a:p>
            <a:r>
              <a:rPr lang="en-US" dirty="0"/>
              <a:t>(acetate, propionate, </a:t>
            </a:r>
            <a:r>
              <a:rPr lang="en-US" sz="2000" b="1" dirty="0">
                <a:solidFill>
                  <a:srgbClr val="FF0000"/>
                </a:solidFill>
              </a:rPr>
              <a:t>butyrate</a:t>
            </a:r>
            <a:r>
              <a:rPr lang="en-US" dirty="0"/>
              <a:t>) </a:t>
            </a:r>
          </a:p>
        </p:txBody>
      </p:sp>
      <p:sp>
        <p:nvSpPr>
          <p:cNvPr id="27" name="TextBox 26">
            <a:extLst>
              <a:ext uri="{FF2B5EF4-FFF2-40B4-BE49-F238E27FC236}">
                <a16:creationId xmlns:a16="http://schemas.microsoft.com/office/drawing/2014/main" id="{E44B6320-619D-8EB8-5FEE-7D1C1E701F8D}"/>
              </a:ext>
            </a:extLst>
          </p:cNvPr>
          <p:cNvSpPr txBox="1"/>
          <p:nvPr/>
        </p:nvSpPr>
        <p:spPr>
          <a:xfrm>
            <a:off x="279058" y="5181236"/>
            <a:ext cx="2660315" cy="923330"/>
          </a:xfrm>
          <a:prstGeom prst="rect">
            <a:avLst/>
          </a:prstGeom>
          <a:noFill/>
        </p:spPr>
        <p:txBody>
          <a:bodyPr wrap="square" rtlCol="0">
            <a:spAutoFit/>
          </a:bodyPr>
          <a:lstStyle/>
          <a:p>
            <a:r>
              <a:rPr lang="en-US" dirty="0"/>
              <a:t>Monosaccharides     (e.g., glucose, </a:t>
            </a:r>
          </a:p>
          <a:p>
            <a:r>
              <a:rPr lang="en-US" dirty="0"/>
              <a:t>fructose)</a:t>
            </a:r>
          </a:p>
        </p:txBody>
      </p:sp>
      <p:sp>
        <p:nvSpPr>
          <p:cNvPr id="28" name="TextBox 27">
            <a:extLst>
              <a:ext uri="{FF2B5EF4-FFF2-40B4-BE49-F238E27FC236}">
                <a16:creationId xmlns:a16="http://schemas.microsoft.com/office/drawing/2014/main" id="{4BAE716E-2765-31B3-0419-7FC39C824835}"/>
              </a:ext>
            </a:extLst>
          </p:cNvPr>
          <p:cNvSpPr txBox="1"/>
          <p:nvPr/>
        </p:nvSpPr>
        <p:spPr>
          <a:xfrm>
            <a:off x="3004061" y="3764637"/>
            <a:ext cx="593881" cy="369332"/>
          </a:xfrm>
          <a:prstGeom prst="rect">
            <a:avLst/>
          </a:prstGeom>
          <a:noFill/>
        </p:spPr>
        <p:txBody>
          <a:bodyPr wrap="none" rtlCol="0">
            <a:spAutoFit/>
          </a:bodyPr>
          <a:lstStyle/>
          <a:p>
            <a:r>
              <a:rPr lang="en-US" dirty="0"/>
              <a:t>CO</a:t>
            </a:r>
            <a:r>
              <a:rPr lang="en-US" baseline="-25000" dirty="0"/>
              <a:t>2</a:t>
            </a:r>
          </a:p>
        </p:txBody>
      </p:sp>
      <p:sp>
        <p:nvSpPr>
          <p:cNvPr id="30" name="Freeform 29">
            <a:extLst>
              <a:ext uri="{FF2B5EF4-FFF2-40B4-BE49-F238E27FC236}">
                <a16:creationId xmlns:a16="http://schemas.microsoft.com/office/drawing/2014/main" id="{EFE1C5D6-1AAA-C2E8-3F95-EA566D20AAE5}"/>
              </a:ext>
            </a:extLst>
          </p:cNvPr>
          <p:cNvSpPr/>
          <p:nvPr/>
        </p:nvSpPr>
        <p:spPr>
          <a:xfrm>
            <a:off x="6096000" y="359220"/>
            <a:ext cx="5667743" cy="6379034"/>
          </a:xfrm>
          <a:custGeom>
            <a:avLst/>
            <a:gdLst>
              <a:gd name="connsiteX0" fmla="*/ 102822 w 5176502"/>
              <a:gd name="connsiteY0" fmla="*/ 5246059 h 5619886"/>
              <a:gd name="connsiteX1" fmla="*/ 113708 w 5176502"/>
              <a:gd name="connsiteY1" fmla="*/ 4005088 h 5619886"/>
              <a:gd name="connsiteX2" fmla="*/ 4851 w 5176502"/>
              <a:gd name="connsiteY2" fmla="*/ 2938288 h 5619886"/>
              <a:gd name="connsiteX3" fmla="*/ 37508 w 5176502"/>
              <a:gd name="connsiteY3" fmla="*/ 1871488 h 5619886"/>
              <a:gd name="connsiteX4" fmla="*/ 200794 w 5176502"/>
              <a:gd name="connsiteY4" fmla="*/ 1163916 h 5619886"/>
              <a:gd name="connsiteX5" fmla="*/ 320537 w 5176502"/>
              <a:gd name="connsiteY5" fmla="*/ 434573 h 5619886"/>
              <a:gd name="connsiteX6" fmla="*/ 581794 w 5176502"/>
              <a:gd name="connsiteY6" fmla="*/ 260402 h 5619886"/>
              <a:gd name="connsiteX7" fmla="*/ 549137 w 5176502"/>
              <a:gd name="connsiteY7" fmla="*/ 717602 h 5619886"/>
              <a:gd name="connsiteX8" fmla="*/ 636222 w 5176502"/>
              <a:gd name="connsiteY8" fmla="*/ 946202 h 5619886"/>
              <a:gd name="connsiteX9" fmla="*/ 799508 w 5176502"/>
              <a:gd name="connsiteY9" fmla="*/ 739373 h 5619886"/>
              <a:gd name="connsiteX10" fmla="*/ 745080 w 5176502"/>
              <a:gd name="connsiteY10" fmla="*/ 445459 h 5619886"/>
              <a:gd name="connsiteX11" fmla="*/ 995451 w 5176502"/>
              <a:gd name="connsiteY11" fmla="*/ 184202 h 5619886"/>
              <a:gd name="connsiteX12" fmla="*/ 1049880 w 5176502"/>
              <a:gd name="connsiteY12" fmla="*/ 499888 h 5619886"/>
              <a:gd name="connsiteX13" fmla="*/ 1028108 w 5176502"/>
              <a:gd name="connsiteY13" fmla="*/ 815573 h 5619886"/>
              <a:gd name="connsiteX14" fmla="*/ 1126080 w 5176502"/>
              <a:gd name="connsiteY14" fmla="*/ 880888 h 5619886"/>
              <a:gd name="connsiteX15" fmla="*/ 1234937 w 5176502"/>
              <a:gd name="connsiteY15" fmla="*/ 630516 h 5619886"/>
              <a:gd name="connsiteX16" fmla="*/ 1267594 w 5176502"/>
              <a:gd name="connsiteY16" fmla="*/ 195088 h 5619886"/>
              <a:gd name="connsiteX17" fmla="*/ 1419994 w 5176502"/>
              <a:gd name="connsiteY17" fmla="*/ 347488 h 5619886"/>
              <a:gd name="connsiteX18" fmla="*/ 1496194 w 5176502"/>
              <a:gd name="connsiteY18" fmla="*/ 717602 h 5619886"/>
              <a:gd name="connsiteX19" fmla="*/ 1615937 w 5176502"/>
              <a:gd name="connsiteY19" fmla="*/ 837345 h 5619886"/>
              <a:gd name="connsiteX20" fmla="*/ 1713908 w 5176502"/>
              <a:gd name="connsiteY20" fmla="*/ 597859 h 5619886"/>
              <a:gd name="connsiteX21" fmla="*/ 1757451 w 5176502"/>
              <a:gd name="connsiteY21" fmla="*/ 20916 h 5619886"/>
              <a:gd name="connsiteX22" fmla="*/ 1942508 w 5176502"/>
              <a:gd name="connsiteY22" fmla="*/ 173316 h 5619886"/>
              <a:gd name="connsiteX23" fmla="*/ 1975165 w 5176502"/>
              <a:gd name="connsiteY23" fmla="*/ 619631 h 5619886"/>
              <a:gd name="connsiteX24" fmla="*/ 2192880 w 5176502"/>
              <a:gd name="connsiteY24" fmla="*/ 859116 h 5619886"/>
              <a:gd name="connsiteX25" fmla="*/ 2323508 w 5176502"/>
              <a:gd name="connsiteY25" fmla="*/ 684945 h 5619886"/>
              <a:gd name="connsiteX26" fmla="*/ 2301737 w 5176502"/>
              <a:gd name="connsiteY26" fmla="*/ 260402 h 5619886"/>
              <a:gd name="connsiteX27" fmla="*/ 2508565 w 5176502"/>
              <a:gd name="connsiteY27" fmla="*/ 216859 h 5619886"/>
              <a:gd name="connsiteX28" fmla="*/ 2530337 w 5176502"/>
              <a:gd name="connsiteY28" fmla="*/ 761145 h 5619886"/>
              <a:gd name="connsiteX29" fmla="*/ 2704508 w 5176502"/>
              <a:gd name="connsiteY29" fmla="*/ 913545 h 5619886"/>
              <a:gd name="connsiteX30" fmla="*/ 2769822 w 5176502"/>
              <a:gd name="connsiteY30" fmla="*/ 619631 h 5619886"/>
              <a:gd name="connsiteX31" fmla="*/ 2780708 w 5176502"/>
              <a:gd name="connsiteY31" fmla="*/ 216859 h 5619886"/>
              <a:gd name="connsiteX32" fmla="*/ 3063737 w 5176502"/>
              <a:gd name="connsiteY32" fmla="*/ 227745 h 5619886"/>
              <a:gd name="connsiteX33" fmla="*/ 3063737 w 5176502"/>
              <a:gd name="connsiteY33" fmla="*/ 543431 h 5619886"/>
              <a:gd name="connsiteX34" fmla="*/ 3161708 w 5176502"/>
              <a:gd name="connsiteY34" fmla="*/ 782916 h 5619886"/>
              <a:gd name="connsiteX35" fmla="*/ 3194365 w 5176502"/>
              <a:gd name="connsiteY35" fmla="*/ 543431 h 5619886"/>
              <a:gd name="connsiteX36" fmla="*/ 3270565 w 5176502"/>
              <a:gd name="connsiteY36" fmla="*/ 205973 h 5619886"/>
              <a:gd name="connsiteX37" fmla="*/ 3444737 w 5176502"/>
              <a:gd name="connsiteY37" fmla="*/ 489002 h 5619886"/>
              <a:gd name="connsiteX38" fmla="*/ 3520937 w 5176502"/>
              <a:gd name="connsiteY38" fmla="*/ 782916 h 5619886"/>
              <a:gd name="connsiteX39" fmla="*/ 3597137 w 5176502"/>
              <a:gd name="connsiteY39" fmla="*/ 543431 h 5619886"/>
              <a:gd name="connsiteX40" fmla="*/ 3651565 w 5176502"/>
              <a:gd name="connsiteY40" fmla="*/ 173316 h 5619886"/>
              <a:gd name="connsiteX41" fmla="*/ 3825737 w 5176502"/>
              <a:gd name="connsiteY41" fmla="*/ 293059 h 5619886"/>
              <a:gd name="connsiteX42" fmla="*/ 3825737 w 5176502"/>
              <a:gd name="connsiteY42" fmla="*/ 663173 h 5619886"/>
              <a:gd name="connsiteX43" fmla="*/ 3999908 w 5176502"/>
              <a:gd name="connsiteY43" fmla="*/ 695831 h 5619886"/>
              <a:gd name="connsiteX44" fmla="*/ 4032565 w 5176502"/>
              <a:gd name="connsiteY44" fmla="*/ 303945 h 5619886"/>
              <a:gd name="connsiteX45" fmla="*/ 4195851 w 5176502"/>
              <a:gd name="connsiteY45" fmla="*/ 271288 h 5619886"/>
              <a:gd name="connsiteX46" fmla="*/ 4228508 w 5176502"/>
              <a:gd name="connsiteY46" fmla="*/ 739373 h 5619886"/>
              <a:gd name="connsiteX47" fmla="*/ 4402680 w 5176502"/>
              <a:gd name="connsiteY47" fmla="*/ 815573 h 5619886"/>
              <a:gd name="connsiteX48" fmla="*/ 4380908 w 5176502"/>
              <a:gd name="connsiteY48" fmla="*/ 238631 h 5619886"/>
              <a:gd name="connsiteX49" fmla="*/ 4522422 w 5176502"/>
              <a:gd name="connsiteY49" fmla="*/ 227745 h 5619886"/>
              <a:gd name="connsiteX50" fmla="*/ 4544194 w 5176502"/>
              <a:gd name="connsiteY50" fmla="*/ 652288 h 5619886"/>
              <a:gd name="connsiteX51" fmla="*/ 4631280 w 5176502"/>
              <a:gd name="connsiteY51" fmla="*/ 1033288 h 5619886"/>
              <a:gd name="connsiteX52" fmla="*/ 4761908 w 5176502"/>
              <a:gd name="connsiteY52" fmla="*/ 576088 h 5619886"/>
              <a:gd name="connsiteX53" fmla="*/ 4805451 w 5176502"/>
              <a:gd name="connsiteY53" fmla="*/ 227745 h 5619886"/>
              <a:gd name="connsiteX54" fmla="*/ 4979622 w 5176502"/>
              <a:gd name="connsiteY54" fmla="*/ 521659 h 5619886"/>
              <a:gd name="connsiteX55" fmla="*/ 5164680 w 5176502"/>
              <a:gd name="connsiteY55" fmla="*/ 2023888 h 5619886"/>
              <a:gd name="connsiteX56" fmla="*/ 5153794 w 5176502"/>
              <a:gd name="connsiteY56" fmla="*/ 2720573 h 5619886"/>
              <a:gd name="connsiteX57" fmla="*/ 5121137 w 5176502"/>
              <a:gd name="connsiteY57" fmla="*/ 3569659 h 5619886"/>
              <a:gd name="connsiteX58" fmla="*/ 5055822 w 5176502"/>
              <a:gd name="connsiteY58" fmla="*/ 3874459 h 5619886"/>
              <a:gd name="connsiteX59" fmla="*/ 5044937 w 5176502"/>
              <a:gd name="connsiteY59" fmla="*/ 4647345 h 5619886"/>
              <a:gd name="connsiteX60" fmla="*/ 5110251 w 5176502"/>
              <a:gd name="connsiteY60" fmla="*/ 5006573 h 5619886"/>
              <a:gd name="connsiteX61" fmla="*/ 5034051 w 5176502"/>
              <a:gd name="connsiteY61" fmla="*/ 5354916 h 5619886"/>
              <a:gd name="connsiteX62" fmla="*/ 4587737 w 5176502"/>
              <a:gd name="connsiteY62" fmla="*/ 5474659 h 5619886"/>
              <a:gd name="connsiteX63" fmla="*/ 3575365 w 5176502"/>
              <a:gd name="connsiteY63" fmla="*/ 5550859 h 5619886"/>
              <a:gd name="connsiteX64" fmla="*/ 2475908 w 5176502"/>
              <a:gd name="connsiteY64" fmla="*/ 5616173 h 5619886"/>
              <a:gd name="connsiteX65" fmla="*/ 1528851 w 5176502"/>
              <a:gd name="connsiteY65" fmla="*/ 5605288 h 5619886"/>
              <a:gd name="connsiteX66" fmla="*/ 799508 w 5176502"/>
              <a:gd name="connsiteY66" fmla="*/ 5550859 h 5619886"/>
              <a:gd name="connsiteX67" fmla="*/ 113708 w 5176502"/>
              <a:gd name="connsiteY67" fmla="*/ 5507316 h 5619886"/>
              <a:gd name="connsiteX68" fmla="*/ 135480 w 5176502"/>
              <a:gd name="connsiteY68" fmla="*/ 5180745 h 5619886"/>
              <a:gd name="connsiteX69" fmla="*/ 135480 w 5176502"/>
              <a:gd name="connsiteY69" fmla="*/ 5180745 h 561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176502" h="5619886">
                <a:moveTo>
                  <a:pt x="102822" y="5246059"/>
                </a:moveTo>
                <a:cubicBezTo>
                  <a:pt x="116429" y="4817887"/>
                  <a:pt x="130036" y="4389716"/>
                  <a:pt x="113708" y="4005088"/>
                </a:cubicBezTo>
                <a:cubicBezTo>
                  <a:pt x="97380" y="3620460"/>
                  <a:pt x="17551" y="3293888"/>
                  <a:pt x="4851" y="2938288"/>
                </a:cubicBezTo>
                <a:cubicBezTo>
                  <a:pt x="-7849" y="2582688"/>
                  <a:pt x="4851" y="2167217"/>
                  <a:pt x="37508" y="1871488"/>
                </a:cubicBezTo>
                <a:cubicBezTo>
                  <a:pt x="70165" y="1575759"/>
                  <a:pt x="153623" y="1403402"/>
                  <a:pt x="200794" y="1163916"/>
                </a:cubicBezTo>
                <a:cubicBezTo>
                  <a:pt x="247965" y="924430"/>
                  <a:pt x="257037" y="585159"/>
                  <a:pt x="320537" y="434573"/>
                </a:cubicBezTo>
                <a:cubicBezTo>
                  <a:pt x="384037" y="283987"/>
                  <a:pt x="543694" y="213231"/>
                  <a:pt x="581794" y="260402"/>
                </a:cubicBezTo>
                <a:cubicBezTo>
                  <a:pt x="619894" y="307573"/>
                  <a:pt x="540066" y="603302"/>
                  <a:pt x="549137" y="717602"/>
                </a:cubicBezTo>
                <a:cubicBezTo>
                  <a:pt x="558208" y="831902"/>
                  <a:pt x="594493" y="942573"/>
                  <a:pt x="636222" y="946202"/>
                </a:cubicBezTo>
                <a:cubicBezTo>
                  <a:pt x="677951" y="949831"/>
                  <a:pt x="781365" y="822830"/>
                  <a:pt x="799508" y="739373"/>
                </a:cubicBezTo>
                <a:cubicBezTo>
                  <a:pt x="817651" y="655916"/>
                  <a:pt x="712423" y="537987"/>
                  <a:pt x="745080" y="445459"/>
                </a:cubicBezTo>
                <a:cubicBezTo>
                  <a:pt x="777737" y="352930"/>
                  <a:pt x="944651" y="175131"/>
                  <a:pt x="995451" y="184202"/>
                </a:cubicBezTo>
                <a:cubicBezTo>
                  <a:pt x="1046251" y="193273"/>
                  <a:pt x="1044437" y="394660"/>
                  <a:pt x="1049880" y="499888"/>
                </a:cubicBezTo>
                <a:cubicBezTo>
                  <a:pt x="1055323" y="605116"/>
                  <a:pt x="1015408" y="752073"/>
                  <a:pt x="1028108" y="815573"/>
                </a:cubicBezTo>
                <a:cubicBezTo>
                  <a:pt x="1040808" y="879073"/>
                  <a:pt x="1091609" y="911731"/>
                  <a:pt x="1126080" y="880888"/>
                </a:cubicBezTo>
                <a:cubicBezTo>
                  <a:pt x="1160551" y="850045"/>
                  <a:pt x="1211351" y="744816"/>
                  <a:pt x="1234937" y="630516"/>
                </a:cubicBezTo>
                <a:cubicBezTo>
                  <a:pt x="1258523" y="516216"/>
                  <a:pt x="1236751" y="242259"/>
                  <a:pt x="1267594" y="195088"/>
                </a:cubicBezTo>
                <a:cubicBezTo>
                  <a:pt x="1298437" y="147917"/>
                  <a:pt x="1381894" y="260402"/>
                  <a:pt x="1419994" y="347488"/>
                </a:cubicBezTo>
                <a:cubicBezTo>
                  <a:pt x="1458094" y="434574"/>
                  <a:pt x="1463537" y="635959"/>
                  <a:pt x="1496194" y="717602"/>
                </a:cubicBezTo>
                <a:cubicBezTo>
                  <a:pt x="1528851" y="799245"/>
                  <a:pt x="1579651" y="857302"/>
                  <a:pt x="1615937" y="837345"/>
                </a:cubicBezTo>
                <a:cubicBezTo>
                  <a:pt x="1652223" y="817388"/>
                  <a:pt x="1690322" y="733930"/>
                  <a:pt x="1713908" y="597859"/>
                </a:cubicBezTo>
                <a:cubicBezTo>
                  <a:pt x="1737494" y="461788"/>
                  <a:pt x="1719351" y="91673"/>
                  <a:pt x="1757451" y="20916"/>
                </a:cubicBezTo>
                <a:cubicBezTo>
                  <a:pt x="1795551" y="-49841"/>
                  <a:pt x="1906222" y="73530"/>
                  <a:pt x="1942508" y="173316"/>
                </a:cubicBezTo>
                <a:cubicBezTo>
                  <a:pt x="1978794" y="273102"/>
                  <a:pt x="1933436" y="505331"/>
                  <a:pt x="1975165" y="619631"/>
                </a:cubicBezTo>
                <a:cubicBezTo>
                  <a:pt x="2016894" y="733931"/>
                  <a:pt x="2134823" y="848230"/>
                  <a:pt x="2192880" y="859116"/>
                </a:cubicBezTo>
                <a:cubicBezTo>
                  <a:pt x="2250937" y="870002"/>
                  <a:pt x="2305365" y="784731"/>
                  <a:pt x="2323508" y="684945"/>
                </a:cubicBezTo>
                <a:cubicBezTo>
                  <a:pt x="2341651" y="585159"/>
                  <a:pt x="2270894" y="338416"/>
                  <a:pt x="2301737" y="260402"/>
                </a:cubicBezTo>
                <a:cubicBezTo>
                  <a:pt x="2332580" y="182388"/>
                  <a:pt x="2470465" y="133402"/>
                  <a:pt x="2508565" y="216859"/>
                </a:cubicBezTo>
                <a:cubicBezTo>
                  <a:pt x="2546665" y="300316"/>
                  <a:pt x="2497680" y="645031"/>
                  <a:pt x="2530337" y="761145"/>
                </a:cubicBezTo>
                <a:cubicBezTo>
                  <a:pt x="2562994" y="877259"/>
                  <a:pt x="2664594" y="937131"/>
                  <a:pt x="2704508" y="913545"/>
                </a:cubicBezTo>
                <a:cubicBezTo>
                  <a:pt x="2744422" y="889959"/>
                  <a:pt x="2757122" y="735745"/>
                  <a:pt x="2769822" y="619631"/>
                </a:cubicBezTo>
                <a:cubicBezTo>
                  <a:pt x="2782522" y="503517"/>
                  <a:pt x="2731722" y="282173"/>
                  <a:pt x="2780708" y="216859"/>
                </a:cubicBezTo>
                <a:cubicBezTo>
                  <a:pt x="2829694" y="151545"/>
                  <a:pt x="3016566" y="173316"/>
                  <a:pt x="3063737" y="227745"/>
                </a:cubicBezTo>
                <a:cubicBezTo>
                  <a:pt x="3110909" y="282174"/>
                  <a:pt x="3047409" y="450902"/>
                  <a:pt x="3063737" y="543431"/>
                </a:cubicBezTo>
                <a:cubicBezTo>
                  <a:pt x="3080066" y="635959"/>
                  <a:pt x="3139937" y="782916"/>
                  <a:pt x="3161708" y="782916"/>
                </a:cubicBezTo>
                <a:cubicBezTo>
                  <a:pt x="3183479" y="782916"/>
                  <a:pt x="3176222" y="639588"/>
                  <a:pt x="3194365" y="543431"/>
                </a:cubicBezTo>
                <a:cubicBezTo>
                  <a:pt x="3212508" y="447274"/>
                  <a:pt x="3228836" y="215044"/>
                  <a:pt x="3270565" y="205973"/>
                </a:cubicBezTo>
                <a:cubicBezTo>
                  <a:pt x="3312294" y="196902"/>
                  <a:pt x="3403008" y="392845"/>
                  <a:pt x="3444737" y="489002"/>
                </a:cubicBezTo>
                <a:cubicBezTo>
                  <a:pt x="3486466" y="585159"/>
                  <a:pt x="3495537" y="773844"/>
                  <a:pt x="3520937" y="782916"/>
                </a:cubicBezTo>
                <a:cubicBezTo>
                  <a:pt x="3546337" y="791988"/>
                  <a:pt x="3575366" y="645031"/>
                  <a:pt x="3597137" y="543431"/>
                </a:cubicBezTo>
                <a:cubicBezTo>
                  <a:pt x="3618908" y="441831"/>
                  <a:pt x="3613465" y="215045"/>
                  <a:pt x="3651565" y="173316"/>
                </a:cubicBezTo>
                <a:cubicBezTo>
                  <a:pt x="3689665" y="131587"/>
                  <a:pt x="3796708" y="211416"/>
                  <a:pt x="3825737" y="293059"/>
                </a:cubicBezTo>
                <a:cubicBezTo>
                  <a:pt x="3854766" y="374702"/>
                  <a:pt x="3796709" y="596044"/>
                  <a:pt x="3825737" y="663173"/>
                </a:cubicBezTo>
                <a:cubicBezTo>
                  <a:pt x="3854766" y="730302"/>
                  <a:pt x="3965437" y="755702"/>
                  <a:pt x="3999908" y="695831"/>
                </a:cubicBezTo>
                <a:cubicBezTo>
                  <a:pt x="4034379" y="635960"/>
                  <a:pt x="3999908" y="374702"/>
                  <a:pt x="4032565" y="303945"/>
                </a:cubicBezTo>
                <a:cubicBezTo>
                  <a:pt x="4065222" y="233188"/>
                  <a:pt x="4163194" y="198717"/>
                  <a:pt x="4195851" y="271288"/>
                </a:cubicBezTo>
                <a:cubicBezTo>
                  <a:pt x="4228508" y="343859"/>
                  <a:pt x="4194037" y="648659"/>
                  <a:pt x="4228508" y="739373"/>
                </a:cubicBezTo>
                <a:cubicBezTo>
                  <a:pt x="4262979" y="830087"/>
                  <a:pt x="4377280" y="899030"/>
                  <a:pt x="4402680" y="815573"/>
                </a:cubicBezTo>
                <a:cubicBezTo>
                  <a:pt x="4428080" y="732116"/>
                  <a:pt x="4360951" y="336602"/>
                  <a:pt x="4380908" y="238631"/>
                </a:cubicBezTo>
                <a:cubicBezTo>
                  <a:pt x="4400865" y="140660"/>
                  <a:pt x="4495208" y="158802"/>
                  <a:pt x="4522422" y="227745"/>
                </a:cubicBezTo>
                <a:cubicBezTo>
                  <a:pt x="4549636" y="296688"/>
                  <a:pt x="4526051" y="518031"/>
                  <a:pt x="4544194" y="652288"/>
                </a:cubicBezTo>
                <a:cubicBezTo>
                  <a:pt x="4562337" y="786545"/>
                  <a:pt x="4594994" y="1045988"/>
                  <a:pt x="4631280" y="1033288"/>
                </a:cubicBezTo>
                <a:cubicBezTo>
                  <a:pt x="4667566" y="1020588"/>
                  <a:pt x="4732880" y="710345"/>
                  <a:pt x="4761908" y="576088"/>
                </a:cubicBezTo>
                <a:cubicBezTo>
                  <a:pt x="4790936" y="441831"/>
                  <a:pt x="4769165" y="236816"/>
                  <a:pt x="4805451" y="227745"/>
                </a:cubicBezTo>
                <a:cubicBezTo>
                  <a:pt x="4841737" y="218674"/>
                  <a:pt x="4919751" y="222302"/>
                  <a:pt x="4979622" y="521659"/>
                </a:cubicBezTo>
                <a:cubicBezTo>
                  <a:pt x="5039493" y="821016"/>
                  <a:pt x="5135651" y="1657402"/>
                  <a:pt x="5164680" y="2023888"/>
                </a:cubicBezTo>
                <a:cubicBezTo>
                  <a:pt x="5193709" y="2390374"/>
                  <a:pt x="5161051" y="2462945"/>
                  <a:pt x="5153794" y="2720573"/>
                </a:cubicBezTo>
                <a:cubicBezTo>
                  <a:pt x="5146537" y="2978201"/>
                  <a:pt x="5137466" y="3377345"/>
                  <a:pt x="5121137" y="3569659"/>
                </a:cubicBezTo>
                <a:cubicBezTo>
                  <a:pt x="5104808" y="3761973"/>
                  <a:pt x="5068522" y="3694845"/>
                  <a:pt x="5055822" y="3874459"/>
                </a:cubicBezTo>
                <a:cubicBezTo>
                  <a:pt x="5043122" y="4054073"/>
                  <a:pt x="5035865" y="4458659"/>
                  <a:pt x="5044937" y="4647345"/>
                </a:cubicBezTo>
                <a:cubicBezTo>
                  <a:pt x="5054009" y="4836031"/>
                  <a:pt x="5112065" y="4888645"/>
                  <a:pt x="5110251" y="5006573"/>
                </a:cubicBezTo>
                <a:cubicBezTo>
                  <a:pt x="5108437" y="5124501"/>
                  <a:pt x="5121137" y="5276902"/>
                  <a:pt x="5034051" y="5354916"/>
                </a:cubicBezTo>
                <a:cubicBezTo>
                  <a:pt x="4946965" y="5432930"/>
                  <a:pt x="4830851" y="5442002"/>
                  <a:pt x="4587737" y="5474659"/>
                </a:cubicBezTo>
                <a:cubicBezTo>
                  <a:pt x="4344623" y="5507316"/>
                  <a:pt x="3575365" y="5550859"/>
                  <a:pt x="3575365" y="5550859"/>
                </a:cubicBezTo>
                <a:cubicBezTo>
                  <a:pt x="3223393" y="5574445"/>
                  <a:pt x="2816994" y="5607102"/>
                  <a:pt x="2475908" y="5616173"/>
                </a:cubicBezTo>
                <a:cubicBezTo>
                  <a:pt x="2134822" y="5625244"/>
                  <a:pt x="1808251" y="5616174"/>
                  <a:pt x="1528851" y="5605288"/>
                </a:cubicBezTo>
                <a:cubicBezTo>
                  <a:pt x="1249451" y="5594402"/>
                  <a:pt x="799508" y="5550859"/>
                  <a:pt x="799508" y="5550859"/>
                </a:cubicBezTo>
                <a:cubicBezTo>
                  <a:pt x="563651" y="5534530"/>
                  <a:pt x="224379" y="5569002"/>
                  <a:pt x="113708" y="5507316"/>
                </a:cubicBezTo>
                <a:cubicBezTo>
                  <a:pt x="3037" y="5445630"/>
                  <a:pt x="135480" y="5180745"/>
                  <a:pt x="135480" y="5180745"/>
                </a:cubicBezTo>
                <a:lnTo>
                  <a:pt x="135480" y="518074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665E07B-1DCA-21B9-3F4E-1D6E9899974E}"/>
              </a:ext>
            </a:extLst>
          </p:cNvPr>
          <p:cNvSpPr txBox="1"/>
          <p:nvPr/>
        </p:nvSpPr>
        <p:spPr>
          <a:xfrm>
            <a:off x="7597583" y="6313835"/>
            <a:ext cx="1332288" cy="369332"/>
          </a:xfrm>
          <a:prstGeom prst="rect">
            <a:avLst/>
          </a:prstGeom>
          <a:noFill/>
        </p:spPr>
        <p:txBody>
          <a:bodyPr wrap="none" rtlCol="0">
            <a:spAutoFit/>
          </a:bodyPr>
          <a:lstStyle/>
          <a:p>
            <a:r>
              <a:rPr lang="en-US" dirty="0"/>
              <a:t>Colonocyte</a:t>
            </a:r>
          </a:p>
        </p:txBody>
      </p:sp>
      <p:sp>
        <p:nvSpPr>
          <p:cNvPr id="32" name="TextBox 31">
            <a:extLst>
              <a:ext uri="{FF2B5EF4-FFF2-40B4-BE49-F238E27FC236}">
                <a16:creationId xmlns:a16="http://schemas.microsoft.com/office/drawing/2014/main" id="{E791E9B9-C526-6D81-FDE3-356D1BD04C89}"/>
              </a:ext>
            </a:extLst>
          </p:cNvPr>
          <p:cNvSpPr txBox="1"/>
          <p:nvPr/>
        </p:nvSpPr>
        <p:spPr>
          <a:xfrm>
            <a:off x="9344925" y="5653351"/>
            <a:ext cx="1639038" cy="369332"/>
          </a:xfrm>
          <a:prstGeom prst="rect">
            <a:avLst/>
          </a:prstGeom>
          <a:noFill/>
        </p:spPr>
        <p:txBody>
          <a:bodyPr wrap="none" rtlCol="0">
            <a:spAutoFit/>
          </a:bodyPr>
          <a:lstStyle/>
          <a:p>
            <a:r>
              <a:rPr lang="en-US" dirty="0"/>
              <a:t>Mitochondrion</a:t>
            </a:r>
          </a:p>
        </p:txBody>
      </p:sp>
      <p:grpSp>
        <p:nvGrpSpPr>
          <p:cNvPr id="60" name="Group 59">
            <a:extLst>
              <a:ext uri="{FF2B5EF4-FFF2-40B4-BE49-F238E27FC236}">
                <a16:creationId xmlns:a16="http://schemas.microsoft.com/office/drawing/2014/main" id="{3421191E-BDF5-4DAF-8518-5F4AB4980D53}"/>
              </a:ext>
            </a:extLst>
          </p:cNvPr>
          <p:cNvGrpSpPr/>
          <p:nvPr/>
        </p:nvGrpSpPr>
        <p:grpSpPr>
          <a:xfrm>
            <a:off x="9664996" y="3733547"/>
            <a:ext cx="914802" cy="1840727"/>
            <a:chOff x="3109538" y="4348141"/>
            <a:chExt cx="914802" cy="1840727"/>
          </a:xfrm>
        </p:grpSpPr>
        <p:sp>
          <p:nvSpPr>
            <p:cNvPr id="33" name="Arc 32">
              <a:extLst>
                <a:ext uri="{FF2B5EF4-FFF2-40B4-BE49-F238E27FC236}">
                  <a16:creationId xmlns:a16="http://schemas.microsoft.com/office/drawing/2014/main" id="{A58A12D5-D4C1-72A9-8D27-B634AF1EA218}"/>
                </a:ext>
              </a:extLst>
            </p:cNvPr>
            <p:cNvSpPr/>
            <p:nvPr/>
          </p:nvSpPr>
          <p:spPr>
            <a:xfrm rot="18900000">
              <a:off x="3109940" y="5274468"/>
              <a:ext cx="914400" cy="914400"/>
            </a:xfrm>
            <a:prstGeom prst="arc">
              <a:avLst/>
            </a:prstGeom>
            <a:ln w="28575">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C3493B12-8429-DB5E-7409-8BDEFA4F04C7}"/>
                </a:ext>
              </a:extLst>
            </p:cNvPr>
            <p:cNvSpPr/>
            <p:nvPr/>
          </p:nvSpPr>
          <p:spPr>
            <a:xfrm rot="2700000" flipV="1">
              <a:off x="3109538" y="4348141"/>
              <a:ext cx="914400" cy="914400"/>
            </a:xfrm>
            <a:prstGeom prst="arc">
              <a:avLst/>
            </a:prstGeom>
            <a:ln w="28575">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9" name="Arc 38">
            <a:extLst>
              <a:ext uri="{FF2B5EF4-FFF2-40B4-BE49-F238E27FC236}">
                <a16:creationId xmlns:a16="http://schemas.microsoft.com/office/drawing/2014/main" id="{9274DD1F-04F7-EE59-7FCA-DBA342803861}"/>
              </a:ext>
            </a:extLst>
          </p:cNvPr>
          <p:cNvSpPr/>
          <p:nvPr/>
        </p:nvSpPr>
        <p:spPr>
          <a:xfrm flipV="1">
            <a:off x="3033668" y="2566189"/>
            <a:ext cx="1230033" cy="1383479"/>
          </a:xfrm>
          <a:prstGeom prst="arc">
            <a:avLst>
              <a:gd name="adj1" fmla="val 16200000"/>
              <a:gd name="adj2" fmla="val 20081914"/>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7AA45824-ECCB-88CC-956D-E7DCE63C94E1}"/>
              </a:ext>
            </a:extLst>
          </p:cNvPr>
          <p:cNvCxnSpPr>
            <a:cxnSpLocks/>
          </p:cNvCxnSpPr>
          <p:nvPr/>
        </p:nvCxnSpPr>
        <p:spPr>
          <a:xfrm flipV="1">
            <a:off x="4226232" y="4467268"/>
            <a:ext cx="0" cy="64593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55E6F84F-EB06-6D84-09CD-8C7D3801779A}"/>
              </a:ext>
            </a:extLst>
          </p:cNvPr>
          <p:cNvCxnSpPr>
            <a:cxnSpLocks/>
          </p:cNvCxnSpPr>
          <p:nvPr/>
        </p:nvCxnSpPr>
        <p:spPr>
          <a:xfrm>
            <a:off x="8476700" y="1952392"/>
            <a:ext cx="0" cy="40331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53E8CB9E-1D4F-0E78-B185-5F73E08BA993}"/>
              </a:ext>
            </a:extLst>
          </p:cNvPr>
          <p:cNvCxnSpPr>
            <a:cxnSpLocks/>
          </p:cNvCxnSpPr>
          <p:nvPr/>
        </p:nvCxnSpPr>
        <p:spPr>
          <a:xfrm>
            <a:off x="8501366" y="2562234"/>
            <a:ext cx="0" cy="40331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5BEAEFDE-13B6-0373-73DB-A5560FECB01C}"/>
              </a:ext>
            </a:extLst>
          </p:cNvPr>
          <p:cNvCxnSpPr>
            <a:cxnSpLocks/>
          </p:cNvCxnSpPr>
          <p:nvPr/>
        </p:nvCxnSpPr>
        <p:spPr>
          <a:xfrm>
            <a:off x="8685550" y="3177404"/>
            <a:ext cx="832807" cy="28041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58" name="Arc 57">
            <a:extLst>
              <a:ext uri="{FF2B5EF4-FFF2-40B4-BE49-F238E27FC236}">
                <a16:creationId xmlns:a16="http://schemas.microsoft.com/office/drawing/2014/main" id="{BF28422D-FF9A-2DA8-68A1-0AF986AA3BE1}"/>
              </a:ext>
            </a:extLst>
          </p:cNvPr>
          <p:cNvSpPr/>
          <p:nvPr/>
        </p:nvSpPr>
        <p:spPr>
          <a:xfrm>
            <a:off x="9558102" y="3421862"/>
            <a:ext cx="1230033" cy="1383479"/>
          </a:xfrm>
          <a:prstGeom prst="arc">
            <a:avLst>
              <a:gd name="adj1" fmla="val 16200000"/>
              <a:gd name="adj2" fmla="val 20081914"/>
            </a:avLst>
          </a:prstGeom>
          <a:ln w="28575">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1" name="Straight Arrow Connector 60">
            <a:extLst>
              <a:ext uri="{FF2B5EF4-FFF2-40B4-BE49-F238E27FC236}">
                <a16:creationId xmlns:a16="http://schemas.microsoft.com/office/drawing/2014/main" id="{78A7D90D-69C4-2294-1B1D-C0750C3A5D83}"/>
              </a:ext>
            </a:extLst>
          </p:cNvPr>
          <p:cNvCxnSpPr>
            <a:cxnSpLocks/>
          </p:cNvCxnSpPr>
          <p:nvPr/>
        </p:nvCxnSpPr>
        <p:spPr>
          <a:xfrm>
            <a:off x="1019642" y="2638381"/>
            <a:ext cx="0" cy="64593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960D16D5-3B79-E888-E40F-68C78C44C581}"/>
              </a:ext>
            </a:extLst>
          </p:cNvPr>
          <p:cNvCxnSpPr>
            <a:cxnSpLocks/>
          </p:cNvCxnSpPr>
          <p:nvPr/>
        </p:nvCxnSpPr>
        <p:spPr>
          <a:xfrm>
            <a:off x="1019642" y="4518416"/>
            <a:ext cx="0" cy="64593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ACBB8F27-63D8-76D4-5034-F0933093C811}"/>
              </a:ext>
            </a:extLst>
          </p:cNvPr>
          <p:cNvCxnSpPr>
            <a:cxnSpLocks/>
          </p:cNvCxnSpPr>
          <p:nvPr/>
        </p:nvCxnSpPr>
        <p:spPr>
          <a:xfrm flipV="1">
            <a:off x="4226232" y="3014730"/>
            <a:ext cx="0" cy="105281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7BE0A323-3E15-6A14-9C3F-B759021379B7}"/>
              </a:ext>
            </a:extLst>
          </p:cNvPr>
          <p:cNvCxnSpPr>
            <a:cxnSpLocks/>
          </p:cNvCxnSpPr>
          <p:nvPr/>
        </p:nvCxnSpPr>
        <p:spPr>
          <a:xfrm rot="5400000" flipV="1">
            <a:off x="2349570" y="5249842"/>
            <a:ext cx="0" cy="89627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050C2281-BFAF-B8CE-2C95-5DBA30367FE8}"/>
              </a:ext>
            </a:extLst>
          </p:cNvPr>
          <p:cNvSpPr txBox="1"/>
          <p:nvPr/>
        </p:nvSpPr>
        <p:spPr>
          <a:xfrm>
            <a:off x="3265348" y="4095225"/>
            <a:ext cx="2691250" cy="461665"/>
          </a:xfrm>
          <a:prstGeom prst="rect">
            <a:avLst/>
          </a:prstGeom>
          <a:noFill/>
        </p:spPr>
        <p:txBody>
          <a:bodyPr wrap="none" rtlCol="0">
            <a:spAutoFit/>
          </a:bodyPr>
          <a:lstStyle/>
          <a:p>
            <a:r>
              <a:rPr lang="en-US" sz="2400" dirty="0"/>
              <a:t>H</a:t>
            </a:r>
            <a:r>
              <a:rPr lang="en-US" sz="2400" baseline="-25000" dirty="0"/>
              <a:t>2 </a:t>
            </a:r>
            <a:r>
              <a:rPr lang="en-US" sz="2400" dirty="0"/>
              <a:t>gas </a:t>
            </a:r>
            <a:r>
              <a:rPr lang="en-US" sz="2400" b="1" dirty="0"/>
              <a:t>(</a:t>
            </a:r>
            <a:r>
              <a:rPr lang="en-US" sz="2400" b="1" dirty="0" err="1">
                <a:solidFill>
                  <a:srgbClr val="FF0000"/>
                </a:solidFill>
              </a:rPr>
              <a:t>deupleted</a:t>
            </a:r>
            <a:r>
              <a:rPr lang="en-US" sz="2400" b="1" dirty="0"/>
              <a:t>)</a:t>
            </a:r>
          </a:p>
        </p:txBody>
      </p:sp>
      <p:sp>
        <p:nvSpPr>
          <p:cNvPr id="73" name="Freeform 72">
            <a:extLst>
              <a:ext uri="{FF2B5EF4-FFF2-40B4-BE49-F238E27FC236}">
                <a16:creationId xmlns:a16="http://schemas.microsoft.com/office/drawing/2014/main" id="{84B0E253-36FC-91C2-1C0D-EFBDABE8E5C6}"/>
              </a:ext>
            </a:extLst>
          </p:cNvPr>
          <p:cNvSpPr/>
          <p:nvPr/>
        </p:nvSpPr>
        <p:spPr>
          <a:xfrm flipV="1">
            <a:off x="5551714" y="1687286"/>
            <a:ext cx="2427515" cy="854411"/>
          </a:xfrm>
          <a:custGeom>
            <a:avLst/>
            <a:gdLst>
              <a:gd name="connsiteX0" fmla="*/ 0 w 2427515"/>
              <a:gd name="connsiteY0" fmla="*/ 0 h 854411"/>
              <a:gd name="connsiteX1" fmla="*/ 272143 w 2427515"/>
              <a:gd name="connsiteY1" fmla="*/ 598714 h 854411"/>
              <a:gd name="connsiteX2" fmla="*/ 903515 w 2427515"/>
              <a:gd name="connsiteY2" fmla="*/ 849085 h 854411"/>
              <a:gd name="connsiteX3" fmla="*/ 1611086 w 2427515"/>
              <a:gd name="connsiteY3" fmla="*/ 740228 h 854411"/>
              <a:gd name="connsiteX4" fmla="*/ 2188029 w 2427515"/>
              <a:gd name="connsiteY4" fmla="*/ 402771 h 854411"/>
              <a:gd name="connsiteX5" fmla="*/ 2427515 w 2427515"/>
              <a:gd name="connsiteY5" fmla="*/ 239485 h 85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7515" h="854411">
                <a:moveTo>
                  <a:pt x="0" y="0"/>
                </a:moveTo>
                <a:cubicBezTo>
                  <a:pt x="60778" y="228600"/>
                  <a:pt x="121557" y="457200"/>
                  <a:pt x="272143" y="598714"/>
                </a:cubicBezTo>
                <a:cubicBezTo>
                  <a:pt x="422729" y="740228"/>
                  <a:pt x="680358" y="825499"/>
                  <a:pt x="903515" y="849085"/>
                </a:cubicBezTo>
                <a:cubicBezTo>
                  <a:pt x="1126672" y="872671"/>
                  <a:pt x="1397000" y="814614"/>
                  <a:pt x="1611086" y="740228"/>
                </a:cubicBezTo>
                <a:cubicBezTo>
                  <a:pt x="1825172" y="665842"/>
                  <a:pt x="2051958" y="486228"/>
                  <a:pt x="2188029" y="402771"/>
                </a:cubicBezTo>
                <a:cubicBezTo>
                  <a:pt x="2324100" y="319314"/>
                  <a:pt x="2375807" y="279399"/>
                  <a:pt x="2427515" y="239485"/>
                </a:cubicBezTo>
              </a:path>
            </a:pathLst>
          </a:custGeom>
          <a:noFill/>
          <a:ln w="38100">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2C305AF7-6E61-1081-9128-3DD628D87C13}"/>
              </a:ext>
            </a:extLst>
          </p:cNvPr>
          <p:cNvSpPr/>
          <p:nvPr/>
        </p:nvSpPr>
        <p:spPr>
          <a:xfrm>
            <a:off x="6538679" y="1464379"/>
            <a:ext cx="4946882" cy="4995315"/>
          </a:xfrm>
          <a:custGeom>
            <a:avLst/>
            <a:gdLst>
              <a:gd name="connsiteX0" fmla="*/ 1397062 w 4946882"/>
              <a:gd name="connsiteY0" fmla="*/ 85766 h 4995315"/>
              <a:gd name="connsiteX1" fmla="*/ 2300576 w 4946882"/>
              <a:gd name="connsiteY1" fmla="*/ 31338 h 4995315"/>
              <a:gd name="connsiteX2" fmla="*/ 3487119 w 4946882"/>
              <a:gd name="connsiteY2" fmla="*/ 510309 h 4995315"/>
              <a:gd name="connsiteX3" fmla="*/ 4096719 w 4946882"/>
              <a:gd name="connsiteY3" fmla="*/ 1119909 h 4995315"/>
              <a:gd name="connsiteX4" fmla="*/ 4564805 w 4946882"/>
              <a:gd name="connsiteY4" fmla="*/ 1751281 h 4995315"/>
              <a:gd name="connsiteX5" fmla="*/ 4804290 w 4946882"/>
              <a:gd name="connsiteY5" fmla="*/ 2524166 h 4995315"/>
              <a:gd name="connsiteX6" fmla="*/ 4945805 w 4946882"/>
              <a:gd name="connsiteY6" fmla="*/ 3253509 h 4995315"/>
              <a:gd name="connsiteX7" fmla="*/ 4847833 w 4946882"/>
              <a:gd name="connsiteY7" fmla="*/ 3982852 h 4995315"/>
              <a:gd name="connsiteX8" fmla="*/ 4488605 w 4946882"/>
              <a:gd name="connsiteY8" fmla="*/ 4494481 h 4995315"/>
              <a:gd name="connsiteX9" fmla="*/ 4020519 w 4946882"/>
              <a:gd name="connsiteY9" fmla="*/ 4810166 h 4995315"/>
              <a:gd name="connsiteX10" fmla="*/ 3465348 w 4946882"/>
              <a:gd name="connsiteY10" fmla="*/ 4995224 h 4995315"/>
              <a:gd name="connsiteX11" fmla="*/ 2768662 w 4946882"/>
              <a:gd name="connsiteY11" fmla="*/ 4788395 h 4995315"/>
              <a:gd name="connsiteX12" fmla="*/ 2365890 w 4946882"/>
              <a:gd name="connsiteY12" fmla="*/ 3852224 h 4995315"/>
              <a:gd name="connsiteX13" fmla="*/ 2071976 w 4946882"/>
              <a:gd name="connsiteY13" fmla="*/ 3166424 h 4995315"/>
              <a:gd name="connsiteX14" fmla="*/ 1451490 w 4946882"/>
              <a:gd name="connsiteY14" fmla="*/ 2872509 h 4995315"/>
              <a:gd name="connsiteX15" fmla="*/ 656833 w 4946882"/>
              <a:gd name="connsiteY15" fmla="*/ 2589481 h 4995315"/>
              <a:gd name="connsiteX16" fmla="*/ 69005 w 4946882"/>
              <a:gd name="connsiteY16" fmla="*/ 2023424 h 4995315"/>
              <a:gd name="connsiteX17" fmla="*/ 112548 w 4946882"/>
              <a:gd name="connsiteY17" fmla="*/ 1043709 h 4995315"/>
              <a:gd name="connsiteX18" fmla="*/ 972519 w 4946882"/>
              <a:gd name="connsiteY18" fmla="*/ 205509 h 4995315"/>
              <a:gd name="connsiteX19" fmla="*/ 2148176 w 4946882"/>
              <a:gd name="connsiteY19" fmla="*/ 31338 h 4995315"/>
              <a:gd name="connsiteX20" fmla="*/ 3062576 w 4946882"/>
              <a:gd name="connsiteY20" fmla="*/ 270824 h 4995315"/>
              <a:gd name="connsiteX21" fmla="*/ 3628633 w 4946882"/>
              <a:gd name="connsiteY21" fmla="*/ 597395 h 4995315"/>
              <a:gd name="connsiteX22" fmla="*/ 4107605 w 4946882"/>
              <a:gd name="connsiteY22" fmla="*/ 1043709 h 4995315"/>
              <a:gd name="connsiteX23" fmla="*/ 4107605 w 4946882"/>
              <a:gd name="connsiteY23" fmla="*/ 1043709 h 49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46882" h="4995315">
                <a:moveTo>
                  <a:pt x="1397062" y="85766"/>
                </a:moveTo>
                <a:cubicBezTo>
                  <a:pt x="1674647" y="23173"/>
                  <a:pt x="1952233" y="-39419"/>
                  <a:pt x="2300576" y="31338"/>
                </a:cubicBezTo>
                <a:cubicBezTo>
                  <a:pt x="2648919" y="102095"/>
                  <a:pt x="3187762" y="328881"/>
                  <a:pt x="3487119" y="510309"/>
                </a:cubicBezTo>
                <a:cubicBezTo>
                  <a:pt x="3786476" y="691738"/>
                  <a:pt x="3917105" y="913080"/>
                  <a:pt x="4096719" y="1119909"/>
                </a:cubicBezTo>
                <a:cubicBezTo>
                  <a:pt x="4276333" y="1326738"/>
                  <a:pt x="4446877" y="1517238"/>
                  <a:pt x="4564805" y="1751281"/>
                </a:cubicBezTo>
                <a:cubicBezTo>
                  <a:pt x="4682734" y="1985324"/>
                  <a:pt x="4740790" y="2273795"/>
                  <a:pt x="4804290" y="2524166"/>
                </a:cubicBezTo>
                <a:cubicBezTo>
                  <a:pt x="4867790" y="2774537"/>
                  <a:pt x="4938548" y="3010395"/>
                  <a:pt x="4945805" y="3253509"/>
                </a:cubicBezTo>
                <a:cubicBezTo>
                  <a:pt x="4953062" y="3496623"/>
                  <a:pt x="4924033" y="3776023"/>
                  <a:pt x="4847833" y="3982852"/>
                </a:cubicBezTo>
                <a:cubicBezTo>
                  <a:pt x="4771633" y="4189681"/>
                  <a:pt x="4626491" y="4356595"/>
                  <a:pt x="4488605" y="4494481"/>
                </a:cubicBezTo>
                <a:cubicBezTo>
                  <a:pt x="4350719" y="4632367"/>
                  <a:pt x="4191062" y="4726709"/>
                  <a:pt x="4020519" y="4810166"/>
                </a:cubicBezTo>
                <a:cubicBezTo>
                  <a:pt x="3849976" y="4893623"/>
                  <a:pt x="3673991" y="4998852"/>
                  <a:pt x="3465348" y="4995224"/>
                </a:cubicBezTo>
                <a:cubicBezTo>
                  <a:pt x="3256705" y="4991596"/>
                  <a:pt x="2951905" y="4978895"/>
                  <a:pt x="2768662" y="4788395"/>
                </a:cubicBezTo>
                <a:cubicBezTo>
                  <a:pt x="2585419" y="4597895"/>
                  <a:pt x="2365890" y="3852224"/>
                  <a:pt x="2365890" y="3852224"/>
                </a:cubicBezTo>
                <a:cubicBezTo>
                  <a:pt x="2249776" y="3581896"/>
                  <a:pt x="2224376" y="3329710"/>
                  <a:pt x="2071976" y="3166424"/>
                </a:cubicBezTo>
                <a:cubicBezTo>
                  <a:pt x="1919576" y="3003138"/>
                  <a:pt x="1687347" y="2968666"/>
                  <a:pt x="1451490" y="2872509"/>
                </a:cubicBezTo>
                <a:cubicBezTo>
                  <a:pt x="1215633" y="2776352"/>
                  <a:pt x="887247" y="2730995"/>
                  <a:pt x="656833" y="2589481"/>
                </a:cubicBezTo>
                <a:cubicBezTo>
                  <a:pt x="426419" y="2447967"/>
                  <a:pt x="159719" y="2281053"/>
                  <a:pt x="69005" y="2023424"/>
                </a:cubicBezTo>
                <a:cubicBezTo>
                  <a:pt x="-21709" y="1765795"/>
                  <a:pt x="-38038" y="1346695"/>
                  <a:pt x="112548" y="1043709"/>
                </a:cubicBezTo>
                <a:cubicBezTo>
                  <a:pt x="263134" y="740723"/>
                  <a:pt x="633248" y="374238"/>
                  <a:pt x="972519" y="205509"/>
                </a:cubicBezTo>
                <a:cubicBezTo>
                  <a:pt x="1311790" y="36780"/>
                  <a:pt x="1799833" y="20452"/>
                  <a:pt x="2148176" y="31338"/>
                </a:cubicBezTo>
                <a:cubicBezTo>
                  <a:pt x="2496519" y="42224"/>
                  <a:pt x="2815833" y="176481"/>
                  <a:pt x="3062576" y="270824"/>
                </a:cubicBezTo>
                <a:cubicBezTo>
                  <a:pt x="3309319" y="365167"/>
                  <a:pt x="3454462" y="468581"/>
                  <a:pt x="3628633" y="597395"/>
                </a:cubicBezTo>
                <a:cubicBezTo>
                  <a:pt x="3802804" y="726209"/>
                  <a:pt x="4107605" y="1043709"/>
                  <a:pt x="4107605" y="1043709"/>
                </a:cubicBezTo>
                <a:lnTo>
                  <a:pt x="4107605" y="1043709"/>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A0BD8205-0222-D76E-F094-1A60857C5A9B}"/>
              </a:ext>
            </a:extLst>
          </p:cNvPr>
          <p:cNvCxnSpPr>
            <a:cxnSpLocks/>
          </p:cNvCxnSpPr>
          <p:nvPr/>
        </p:nvCxnSpPr>
        <p:spPr>
          <a:xfrm flipH="1" flipV="1">
            <a:off x="6485284" y="2961348"/>
            <a:ext cx="20510" cy="2548177"/>
          </a:xfrm>
          <a:prstGeom prst="line">
            <a:avLst/>
          </a:prstGeom>
          <a:ln w="38100">
            <a:prstDash val="dash"/>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EAC26520-E535-1A62-9645-2673BC88B450}"/>
              </a:ext>
            </a:extLst>
          </p:cNvPr>
          <p:cNvCxnSpPr>
            <a:cxnSpLocks/>
          </p:cNvCxnSpPr>
          <p:nvPr/>
        </p:nvCxnSpPr>
        <p:spPr>
          <a:xfrm>
            <a:off x="6988532" y="6011050"/>
            <a:ext cx="3015495" cy="482006"/>
          </a:xfrm>
          <a:prstGeom prst="line">
            <a:avLst/>
          </a:prstGeom>
          <a:ln w="38100">
            <a:prstDash val="dash"/>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C3C4F47B-3239-9147-7062-03C51FA33CFA}"/>
              </a:ext>
            </a:extLst>
          </p:cNvPr>
          <p:cNvSpPr>
            <a:spLocks noGrp="1"/>
          </p:cNvSpPr>
          <p:nvPr>
            <p:ph type="title"/>
          </p:nvPr>
        </p:nvSpPr>
        <p:spPr>
          <a:xfrm>
            <a:off x="189091" y="167505"/>
            <a:ext cx="6183969" cy="1325563"/>
          </a:xfrm>
        </p:spPr>
        <p:txBody>
          <a:bodyPr/>
          <a:lstStyle/>
          <a:p>
            <a:r>
              <a:rPr lang="en-US" b="1" dirty="0"/>
              <a:t>Microbes Supply Butyrate to Colonocytes</a:t>
            </a:r>
            <a:r>
              <a:rPr lang="en-US" b="1" dirty="0">
                <a:solidFill>
                  <a:srgbClr val="FF0000"/>
                </a:solidFill>
              </a:rPr>
              <a:t>*</a:t>
            </a:r>
          </a:p>
        </p:txBody>
      </p:sp>
      <p:sp>
        <p:nvSpPr>
          <p:cNvPr id="3" name="TextBox 2">
            <a:extLst>
              <a:ext uri="{FF2B5EF4-FFF2-40B4-BE49-F238E27FC236}">
                <a16:creationId xmlns:a16="http://schemas.microsoft.com/office/drawing/2014/main" id="{B0FF9D27-DF1D-C31F-42AA-67EAF5D78628}"/>
              </a:ext>
            </a:extLst>
          </p:cNvPr>
          <p:cNvSpPr txBox="1"/>
          <p:nvPr/>
        </p:nvSpPr>
        <p:spPr>
          <a:xfrm>
            <a:off x="113076" y="6186243"/>
            <a:ext cx="5327805" cy="646331"/>
          </a:xfrm>
          <a:prstGeom prst="rect">
            <a:avLst/>
          </a:prstGeom>
          <a:noFill/>
        </p:spPr>
        <p:txBody>
          <a:bodyPr wrap="none" rtlCol="0">
            <a:spAutoFit/>
          </a:bodyPr>
          <a:lstStyle/>
          <a:p>
            <a:r>
              <a:rPr lang="en-US" dirty="0">
                <a:solidFill>
                  <a:srgbClr val="FF0000"/>
                </a:solidFill>
              </a:rPr>
              <a:t>*</a:t>
            </a:r>
            <a:r>
              <a:rPr lang="en-US" dirty="0"/>
              <a:t>S Seneff and AM Kyriakopoulos. </a:t>
            </a:r>
          </a:p>
          <a:p>
            <a:r>
              <a:rPr lang="en-US" dirty="0"/>
              <a:t>Endocrine and Metabolic Science 2025; 17: 100215.</a:t>
            </a:r>
          </a:p>
        </p:txBody>
      </p:sp>
    </p:spTree>
    <p:extLst>
      <p:ext uri="{BB962C8B-B14F-4D97-AF65-F5344CB8AC3E}">
        <p14:creationId xmlns:p14="http://schemas.microsoft.com/office/powerpoint/2010/main" val="3212573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FD609-F647-6576-FC61-25B89AADA75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0D940B0-86B3-E3D5-FD81-EE37A2071A5F}"/>
              </a:ext>
            </a:extLst>
          </p:cNvPr>
          <p:cNvSpPr txBox="1"/>
          <p:nvPr/>
        </p:nvSpPr>
        <p:spPr>
          <a:xfrm>
            <a:off x="7919529" y="1664460"/>
            <a:ext cx="1019382" cy="369332"/>
          </a:xfrm>
          <a:prstGeom prst="rect">
            <a:avLst/>
          </a:prstGeom>
          <a:noFill/>
        </p:spPr>
        <p:txBody>
          <a:bodyPr wrap="none" rtlCol="0">
            <a:spAutoFit/>
          </a:bodyPr>
          <a:lstStyle/>
          <a:p>
            <a:r>
              <a:rPr lang="en-US" dirty="0"/>
              <a:t>Butyrate</a:t>
            </a:r>
          </a:p>
        </p:txBody>
      </p:sp>
      <p:sp>
        <p:nvSpPr>
          <p:cNvPr id="7" name="TextBox 6">
            <a:extLst>
              <a:ext uri="{FF2B5EF4-FFF2-40B4-BE49-F238E27FC236}">
                <a16:creationId xmlns:a16="http://schemas.microsoft.com/office/drawing/2014/main" id="{D240EE23-E486-9A4D-02E6-EE220C80B00D}"/>
              </a:ext>
            </a:extLst>
          </p:cNvPr>
          <p:cNvSpPr txBox="1"/>
          <p:nvPr/>
        </p:nvSpPr>
        <p:spPr>
          <a:xfrm>
            <a:off x="7953821" y="2884144"/>
            <a:ext cx="1305165" cy="369332"/>
          </a:xfrm>
          <a:prstGeom prst="rect">
            <a:avLst/>
          </a:prstGeom>
          <a:noFill/>
        </p:spPr>
        <p:txBody>
          <a:bodyPr wrap="none" rtlCol="0">
            <a:spAutoFit/>
          </a:bodyPr>
          <a:lstStyle/>
          <a:p>
            <a:r>
              <a:rPr lang="en-US" dirty="0"/>
              <a:t>Acetyl-CoA</a:t>
            </a:r>
          </a:p>
        </p:txBody>
      </p:sp>
      <p:sp>
        <p:nvSpPr>
          <p:cNvPr id="8" name="TextBox 7">
            <a:extLst>
              <a:ext uri="{FF2B5EF4-FFF2-40B4-BE49-F238E27FC236}">
                <a16:creationId xmlns:a16="http://schemas.microsoft.com/office/drawing/2014/main" id="{5B563910-FC8A-E1A1-30EB-0D5BDC985DED}"/>
              </a:ext>
            </a:extLst>
          </p:cNvPr>
          <p:cNvSpPr txBox="1"/>
          <p:nvPr/>
        </p:nvSpPr>
        <p:spPr>
          <a:xfrm>
            <a:off x="9067669" y="3480642"/>
            <a:ext cx="1195905" cy="646331"/>
          </a:xfrm>
          <a:prstGeom prst="rect">
            <a:avLst/>
          </a:prstGeom>
          <a:noFill/>
        </p:spPr>
        <p:txBody>
          <a:bodyPr wrap="none" rtlCol="0">
            <a:spAutoFit/>
          </a:bodyPr>
          <a:lstStyle/>
          <a:p>
            <a:r>
              <a:rPr lang="en-US" dirty="0"/>
              <a:t>TCA Cycle</a:t>
            </a:r>
          </a:p>
          <a:p>
            <a:endParaRPr lang="en-US" dirty="0"/>
          </a:p>
        </p:txBody>
      </p:sp>
      <p:sp>
        <p:nvSpPr>
          <p:cNvPr id="9" name="TextBox 8">
            <a:extLst>
              <a:ext uri="{FF2B5EF4-FFF2-40B4-BE49-F238E27FC236}">
                <a16:creationId xmlns:a16="http://schemas.microsoft.com/office/drawing/2014/main" id="{9B273B6D-38F1-5C53-B11A-DDDE349D128C}"/>
              </a:ext>
            </a:extLst>
          </p:cNvPr>
          <p:cNvSpPr txBox="1"/>
          <p:nvPr/>
        </p:nvSpPr>
        <p:spPr>
          <a:xfrm>
            <a:off x="9601100" y="4216734"/>
            <a:ext cx="434734" cy="369332"/>
          </a:xfrm>
          <a:prstGeom prst="rect">
            <a:avLst/>
          </a:prstGeom>
          <a:noFill/>
        </p:spPr>
        <p:txBody>
          <a:bodyPr wrap="none" rtlCol="0">
            <a:spAutoFit/>
          </a:bodyPr>
          <a:lstStyle/>
          <a:p>
            <a:r>
              <a:rPr lang="en-US" dirty="0"/>
              <a:t>O</a:t>
            </a:r>
            <a:r>
              <a:rPr lang="en-US" baseline="-25000" dirty="0"/>
              <a:t>2</a:t>
            </a:r>
            <a:endParaRPr lang="en-US" dirty="0"/>
          </a:p>
        </p:txBody>
      </p:sp>
      <p:sp>
        <p:nvSpPr>
          <p:cNvPr id="10" name="TextBox 9">
            <a:extLst>
              <a:ext uri="{FF2B5EF4-FFF2-40B4-BE49-F238E27FC236}">
                <a16:creationId xmlns:a16="http://schemas.microsoft.com/office/drawing/2014/main" id="{B5212522-E4D1-42C5-9314-53132530D56E}"/>
              </a:ext>
            </a:extLst>
          </p:cNvPr>
          <p:cNvSpPr txBox="1"/>
          <p:nvPr/>
        </p:nvSpPr>
        <p:spPr>
          <a:xfrm>
            <a:off x="10161978" y="4216734"/>
            <a:ext cx="1393362" cy="369332"/>
          </a:xfrm>
          <a:prstGeom prst="rect">
            <a:avLst/>
          </a:prstGeom>
          <a:noFill/>
        </p:spPr>
        <p:txBody>
          <a:bodyPr wrap="square" rtlCol="0">
            <a:spAutoFit/>
          </a:bodyPr>
          <a:lstStyle/>
          <a:p>
            <a:r>
              <a:rPr lang="en-US" dirty="0"/>
              <a:t>H</a:t>
            </a:r>
            <a:r>
              <a:rPr lang="en-US" baseline="-25000" dirty="0"/>
              <a:t>2</a:t>
            </a:r>
            <a:r>
              <a:rPr lang="en-US" dirty="0"/>
              <a:t>O </a:t>
            </a:r>
            <a:r>
              <a:rPr lang="en-US" b="1" dirty="0"/>
              <a:t>(</a:t>
            </a:r>
            <a:r>
              <a:rPr lang="en-US" b="1" dirty="0">
                <a:solidFill>
                  <a:srgbClr val="FF0000"/>
                </a:solidFill>
              </a:rPr>
              <a:t>DDW</a:t>
            </a:r>
            <a:r>
              <a:rPr lang="en-US" b="1" dirty="0"/>
              <a:t>)</a:t>
            </a:r>
          </a:p>
        </p:txBody>
      </p:sp>
      <p:sp>
        <p:nvSpPr>
          <p:cNvPr id="13" name="TextBox 12">
            <a:extLst>
              <a:ext uri="{FF2B5EF4-FFF2-40B4-BE49-F238E27FC236}">
                <a16:creationId xmlns:a16="http://schemas.microsoft.com/office/drawing/2014/main" id="{5E62C061-EAC8-508E-A4C6-8DE03D7976E0}"/>
              </a:ext>
            </a:extLst>
          </p:cNvPr>
          <p:cNvSpPr txBox="1"/>
          <p:nvPr/>
        </p:nvSpPr>
        <p:spPr>
          <a:xfrm>
            <a:off x="10460420" y="3805296"/>
            <a:ext cx="635559" cy="369332"/>
          </a:xfrm>
          <a:prstGeom prst="rect">
            <a:avLst/>
          </a:prstGeom>
          <a:noFill/>
        </p:spPr>
        <p:txBody>
          <a:bodyPr wrap="square" rtlCol="0">
            <a:spAutoFit/>
          </a:bodyPr>
          <a:lstStyle/>
          <a:p>
            <a:r>
              <a:rPr lang="en-US" dirty="0"/>
              <a:t>CO</a:t>
            </a:r>
            <a:r>
              <a:rPr lang="en-US" baseline="-25000" dirty="0"/>
              <a:t>2</a:t>
            </a:r>
          </a:p>
        </p:txBody>
      </p:sp>
      <p:sp>
        <p:nvSpPr>
          <p:cNvPr id="14" name="TextBox 13">
            <a:extLst>
              <a:ext uri="{FF2B5EF4-FFF2-40B4-BE49-F238E27FC236}">
                <a16:creationId xmlns:a16="http://schemas.microsoft.com/office/drawing/2014/main" id="{51FD9FB5-18F7-DD92-5992-2E46F2D2FD5B}"/>
              </a:ext>
            </a:extLst>
          </p:cNvPr>
          <p:cNvSpPr txBox="1"/>
          <p:nvPr/>
        </p:nvSpPr>
        <p:spPr>
          <a:xfrm>
            <a:off x="8127706" y="3894003"/>
            <a:ext cx="1664153" cy="584775"/>
          </a:xfrm>
          <a:prstGeom prst="rect">
            <a:avLst/>
          </a:prstGeom>
          <a:noFill/>
        </p:spPr>
        <p:txBody>
          <a:bodyPr wrap="square" rtlCol="0">
            <a:spAutoFit/>
          </a:bodyPr>
          <a:lstStyle/>
          <a:p>
            <a:r>
              <a:rPr lang="en-US" sz="1600" dirty="0"/>
              <a:t>Oxidative Phosphorylation</a:t>
            </a:r>
          </a:p>
        </p:txBody>
      </p:sp>
      <p:sp>
        <p:nvSpPr>
          <p:cNvPr id="15" name="Freeform 14">
            <a:extLst>
              <a:ext uri="{FF2B5EF4-FFF2-40B4-BE49-F238E27FC236}">
                <a16:creationId xmlns:a16="http://schemas.microsoft.com/office/drawing/2014/main" id="{39413082-CFB2-59EE-5D1A-21D6D5F17D92}"/>
              </a:ext>
            </a:extLst>
          </p:cNvPr>
          <p:cNvSpPr/>
          <p:nvPr/>
        </p:nvSpPr>
        <p:spPr>
          <a:xfrm>
            <a:off x="6483996" y="5393533"/>
            <a:ext cx="901475" cy="575234"/>
          </a:xfrm>
          <a:custGeom>
            <a:avLst/>
            <a:gdLst>
              <a:gd name="connsiteX0" fmla="*/ 1397062 w 4946882"/>
              <a:gd name="connsiteY0" fmla="*/ 85766 h 4995315"/>
              <a:gd name="connsiteX1" fmla="*/ 2300576 w 4946882"/>
              <a:gd name="connsiteY1" fmla="*/ 31338 h 4995315"/>
              <a:gd name="connsiteX2" fmla="*/ 3487119 w 4946882"/>
              <a:gd name="connsiteY2" fmla="*/ 510309 h 4995315"/>
              <a:gd name="connsiteX3" fmla="*/ 4096719 w 4946882"/>
              <a:gd name="connsiteY3" fmla="*/ 1119909 h 4995315"/>
              <a:gd name="connsiteX4" fmla="*/ 4564805 w 4946882"/>
              <a:gd name="connsiteY4" fmla="*/ 1751281 h 4995315"/>
              <a:gd name="connsiteX5" fmla="*/ 4804290 w 4946882"/>
              <a:gd name="connsiteY5" fmla="*/ 2524166 h 4995315"/>
              <a:gd name="connsiteX6" fmla="*/ 4945805 w 4946882"/>
              <a:gd name="connsiteY6" fmla="*/ 3253509 h 4995315"/>
              <a:gd name="connsiteX7" fmla="*/ 4847833 w 4946882"/>
              <a:gd name="connsiteY7" fmla="*/ 3982852 h 4995315"/>
              <a:gd name="connsiteX8" fmla="*/ 4488605 w 4946882"/>
              <a:gd name="connsiteY8" fmla="*/ 4494481 h 4995315"/>
              <a:gd name="connsiteX9" fmla="*/ 4020519 w 4946882"/>
              <a:gd name="connsiteY9" fmla="*/ 4810166 h 4995315"/>
              <a:gd name="connsiteX10" fmla="*/ 3465348 w 4946882"/>
              <a:gd name="connsiteY10" fmla="*/ 4995224 h 4995315"/>
              <a:gd name="connsiteX11" fmla="*/ 2768662 w 4946882"/>
              <a:gd name="connsiteY11" fmla="*/ 4788395 h 4995315"/>
              <a:gd name="connsiteX12" fmla="*/ 2365890 w 4946882"/>
              <a:gd name="connsiteY12" fmla="*/ 3852224 h 4995315"/>
              <a:gd name="connsiteX13" fmla="*/ 2071976 w 4946882"/>
              <a:gd name="connsiteY13" fmla="*/ 3166424 h 4995315"/>
              <a:gd name="connsiteX14" fmla="*/ 1451490 w 4946882"/>
              <a:gd name="connsiteY14" fmla="*/ 2872509 h 4995315"/>
              <a:gd name="connsiteX15" fmla="*/ 656833 w 4946882"/>
              <a:gd name="connsiteY15" fmla="*/ 2589481 h 4995315"/>
              <a:gd name="connsiteX16" fmla="*/ 69005 w 4946882"/>
              <a:gd name="connsiteY16" fmla="*/ 2023424 h 4995315"/>
              <a:gd name="connsiteX17" fmla="*/ 112548 w 4946882"/>
              <a:gd name="connsiteY17" fmla="*/ 1043709 h 4995315"/>
              <a:gd name="connsiteX18" fmla="*/ 972519 w 4946882"/>
              <a:gd name="connsiteY18" fmla="*/ 205509 h 4995315"/>
              <a:gd name="connsiteX19" fmla="*/ 2148176 w 4946882"/>
              <a:gd name="connsiteY19" fmla="*/ 31338 h 4995315"/>
              <a:gd name="connsiteX20" fmla="*/ 3062576 w 4946882"/>
              <a:gd name="connsiteY20" fmla="*/ 270824 h 4995315"/>
              <a:gd name="connsiteX21" fmla="*/ 3628633 w 4946882"/>
              <a:gd name="connsiteY21" fmla="*/ 597395 h 4995315"/>
              <a:gd name="connsiteX22" fmla="*/ 4107605 w 4946882"/>
              <a:gd name="connsiteY22" fmla="*/ 1043709 h 4995315"/>
              <a:gd name="connsiteX23" fmla="*/ 4107605 w 4946882"/>
              <a:gd name="connsiteY23" fmla="*/ 1043709 h 49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46882" h="4995315">
                <a:moveTo>
                  <a:pt x="1397062" y="85766"/>
                </a:moveTo>
                <a:cubicBezTo>
                  <a:pt x="1674647" y="23173"/>
                  <a:pt x="1952233" y="-39419"/>
                  <a:pt x="2300576" y="31338"/>
                </a:cubicBezTo>
                <a:cubicBezTo>
                  <a:pt x="2648919" y="102095"/>
                  <a:pt x="3187762" y="328881"/>
                  <a:pt x="3487119" y="510309"/>
                </a:cubicBezTo>
                <a:cubicBezTo>
                  <a:pt x="3786476" y="691738"/>
                  <a:pt x="3917105" y="913080"/>
                  <a:pt x="4096719" y="1119909"/>
                </a:cubicBezTo>
                <a:cubicBezTo>
                  <a:pt x="4276333" y="1326738"/>
                  <a:pt x="4446877" y="1517238"/>
                  <a:pt x="4564805" y="1751281"/>
                </a:cubicBezTo>
                <a:cubicBezTo>
                  <a:pt x="4682734" y="1985324"/>
                  <a:pt x="4740790" y="2273795"/>
                  <a:pt x="4804290" y="2524166"/>
                </a:cubicBezTo>
                <a:cubicBezTo>
                  <a:pt x="4867790" y="2774537"/>
                  <a:pt x="4938548" y="3010395"/>
                  <a:pt x="4945805" y="3253509"/>
                </a:cubicBezTo>
                <a:cubicBezTo>
                  <a:pt x="4953062" y="3496623"/>
                  <a:pt x="4924033" y="3776023"/>
                  <a:pt x="4847833" y="3982852"/>
                </a:cubicBezTo>
                <a:cubicBezTo>
                  <a:pt x="4771633" y="4189681"/>
                  <a:pt x="4626491" y="4356595"/>
                  <a:pt x="4488605" y="4494481"/>
                </a:cubicBezTo>
                <a:cubicBezTo>
                  <a:pt x="4350719" y="4632367"/>
                  <a:pt x="4191062" y="4726709"/>
                  <a:pt x="4020519" y="4810166"/>
                </a:cubicBezTo>
                <a:cubicBezTo>
                  <a:pt x="3849976" y="4893623"/>
                  <a:pt x="3673991" y="4998852"/>
                  <a:pt x="3465348" y="4995224"/>
                </a:cubicBezTo>
                <a:cubicBezTo>
                  <a:pt x="3256705" y="4991596"/>
                  <a:pt x="2951905" y="4978895"/>
                  <a:pt x="2768662" y="4788395"/>
                </a:cubicBezTo>
                <a:cubicBezTo>
                  <a:pt x="2585419" y="4597895"/>
                  <a:pt x="2365890" y="3852224"/>
                  <a:pt x="2365890" y="3852224"/>
                </a:cubicBezTo>
                <a:cubicBezTo>
                  <a:pt x="2249776" y="3581896"/>
                  <a:pt x="2224376" y="3329710"/>
                  <a:pt x="2071976" y="3166424"/>
                </a:cubicBezTo>
                <a:cubicBezTo>
                  <a:pt x="1919576" y="3003138"/>
                  <a:pt x="1687347" y="2968666"/>
                  <a:pt x="1451490" y="2872509"/>
                </a:cubicBezTo>
                <a:cubicBezTo>
                  <a:pt x="1215633" y="2776352"/>
                  <a:pt x="887247" y="2730995"/>
                  <a:pt x="656833" y="2589481"/>
                </a:cubicBezTo>
                <a:cubicBezTo>
                  <a:pt x="426419" y="2447967"/>
                  <a:pt x="159719" y="2281053"/>
                  <a:pt x="69005" y="2023424"/>
                </a:cubicBezTo>
                <a:cubicBezTo>
                  <a:pt x="-21709" y="1765795"/>
                  <a:pt x="-38038" y="1346695"/>
                  <a:pt x="112548" y="1043709"/>
                </a:cubicBezTo>
                <a:cubicBezTo>
                  <a:pt x="263134" y="740723"/>
                  <a:pt x="633248" y="374238"/>
                  <a:pt x="972519" y="205509"/>
                </a:cubicBezTo>
                <a:cubicBezTo>
                  <a:pt x="1311790" y="36780"/>
                  <a:pt x="1799833" y="20452"/>
                  <a:pt x="2148176" y="31338"/>
                </a:cubicBezTo>
                <a:cubicBezTo>
                  <a:pt x="2496519" y="42224"/>
                  <a:pt x="2815833" y="176481"/>
                  <a:pt x="3062576" y="270824"/>
                </a:cubicBezTo>
                <a:cubicBezTo>
                  <a:pt x="3309319" y="365167"/>
                  <a:pt x="3454462" y="468581"/>
                  <a:pt x="3628633" y="597395"/>
                </a:cubicBezTo>
                <a:cubicBezTo>
                  <a:pt x="3802804" y="726209"/>
                  <a:pt x="4107605" y="1043709"/>
                  <a:pt x="4107605" y="1043709"/>
                </a:cubicBezTo>
                <a:lnTo>
                  <a:pt x="4107605" y="1043709"/>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0F17C2E6-9380-CABB-E024-32A3463BE00B}"/>
              </a:ext>
            </a:extLst>
          </p:cNvPr>
          <p:cNvSpPr/>
          <p:nvPr/>
        </p:nvSpPr>
        <p:spPr>
          <a:xfrm>
            <a:off x="10600180" y="2484797"/>
            <a:ext cx="272143" cy="381000"/>
          </a:xfrm>
          <a:custGeom>
            <a:avLst/>
            <a:gdLst>
              <a:gd name="connsiteX0" fmla="*/ 0 w 272143"/>
              <a:gd name="connsiteY0" fmla="*/ 0 h 381000"/>
              <a:gd name="connsiteX1" fmla="*/ 272143 w 272143"/>
              <a:gd name="connsiteY1" fmla="*/ 381000 h 381000"/>
            </a:gdLst>
            <a:ahLst/>
            <a:cxnLst>
              <a:cxn ang="0">
                <a:pos x="connsiteX0" y="connsiteY0"/>
              </a:cxn>
              <a:cxn ang="0">
                <a:pos x="connsiteX1" y="connsiteY1"/>
              </a:cxn>
            </a:cxnLst>
            <a:rect l="l" t="t" r="r" b="b"/>
            <a:pathLst>
              <a:path w="272143" h="381000">
                <a:moveTo>
                  <a:pt x="0" y="0"/>
                </a:moveTo>
                <a:lnTo>
                  <a:pt x="272143" y="381000"/>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3C1F150-C005-76D3-84E8-38723DFCDFD8}"/>
              </a:ext>
            </a:extLst>
          </p:cNvPr>
          <p:cNvSpPr/>
          <p:nvPr/>
        </p:nvSpPr>
        <p:spPr>
          <a:xfrm>
            <a:off x="8978098" y="2923713"/>
            <a:ext cx="1393362" cy="12850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3D92444-2A2A-06DE-5F36-273978FB0D72}"/>
              </a:ext>
            </a:extLst>
          </p:cNvPr>
          <p:cNvSpPr txBox="1"/>
          <p:nvPr/>
        </p:nvSpPr>
        <p:spPr>
          <a:xfrm>
            <a:off x="7812588" y="2274302"/>
            <a:ext cx="1377557" cy="369332"/>
          </a:xfrm>
          <a:prstGeom prst="rect">
            <a:avLst/>
          </a:prstGeom>
          <a:noFill/>
        </p:spPr>
        <p:txBody>
          <a:bodyPr wrap="none" rtlCol="0">
            <a:spAutoFit/>
          </a:bodyPr>
          <a:lstStyle/>
          <a:p>
            <a:r>
              <a:rPr lang="en-US" dirty="0"/>
              <a:t>Butyryl-CoA</a:t>
            </a:r>
          </a:p>
        </p:txBody>
      </p:sp>
      <p:sp>
        <p:nvSpPr>
          <p:cNvPr id="21" name="TextBox 20">
            <a:extLst>
              <a:ext uri="{FF2B5EF4-FFF2-40B4-BE49-F238E27FC236}">
                <a16:creationId xmlns:a16="http://schemas.microsoft.com/office/drawing/2014/main" id="{2BE42FEF-FC0E-3835-C044-7E18774D8B71}"/>
              </a:ext>
            </a:extLst>
          </p:cNvPr>
          <p:cNvSpPr txBox="1"/>
          <p:nvPr/>
        </p:nvSpPr>
        <p:spPr>
          <a:xfrm>
            <a:off x="10247860" y="4757081"/>
            <a:ext cx="553998" cy="369332"/>
          </a:xfrm>
          <a:prstGeom prst="rect">
            <a:avLst/>
          </a:prstGeom>
          <a:noFill/>
        </p:spPr>
        <p:txBody>
          <a:bodyPr wrap="square" rtlCol="0">
            <a:spAutoFit/>
          </a:bodyPr>
          <a:lstStyle/>
          <a:p>
            <a:r>
              <a:rPr lang="en-US" dirty="0"/>
              <a:t>ATP</a:t>
            </a:r>
          </a:p>
        </p:txBody>
      </p:sp>
      <p:sp>
        <p:nvSpPr>
          <p:cNvPr id="22" name="TextBox 21">
            <a:extLst>
              <a:ext uri="{FF2B5EF4-FFF2-40B4-BE49-F238E27FC236}">
                <a16:creationId xmlns:a16="http://schemas.microsoft.com/office/drawing/2014/main" id="{2875EFF4-01F0-84F9-37EF-603162717217}"/>
              </a:ext>
            </a:extLst>
          </p:cNvPr>
          <p:cNvSpPr txBox="1"/>
          <p:nvPr/>
        </p:nvSpPr>
        <p:spPr>
          <a:xfrm>
            <a:off x="9535808" y="4757081"/>
            <a:ext cx="612668" cy="369332"/>
          </a:xfrm>
          <a:prstGeom prst="rect">
            <a:avLst/>
          </a:prstGeom>
          <a:noFill/>
        </p:spPr>
        <p:txBody>
          <a:bodyPr wrap="none" rtlCol="0">
            <a:spAutoFit/>
          </a:bodyPr>
          <a:lstStyle/>
          <a:p>
            <a:r>
              <a:rPr lang="en-US" dirty="0"/>
              <a:t>ADP</a:t>
            </a:r>
          </a:p>
        </p:txBody>
      </p:sp>
      <p:sp>
        <p:nvSpPr>
          <p:cNvPr id="23" name="TextBox 22">
            <a:extLst>
              <a:ext uri="{FF2B5EF4-FFF2-40B4-BE49-F238E27FC236}">
                <a16:creationId xmlns:a16="http://schemas.microsoft.com/office/drawing/2014/main" id="{92FD4EB5-D111-2129-5B37-B939DCABE2FD}"/>
              </a:ext>
            </a:extLst>
          </p:cNvPr>
          <p:cNvSpPr txBox="1"/>
          <p:nvPr/>
        </p:nvSpPr>
        <p:spPr>
          <a:xfrm>
            <a:off x="286265" y="1698165"/>
            <a:ext cx="1649875" cy="923330"/>
          </a:xfrm>
          <a:prstGeom prst="rect">
            <a:avLst/>
          </a:prstGeom>
          <a:noFill/>
        </p:spPr>
        <p:txBody>
          <a:bodyPr wrap="none" rtlCol="0">
            <a:spAutoFit/>
          </a:bodyPr>
          <a:lstStyle/>
          <a:p>
            <a:r>
              <a:rPr lang="en-US" b="1" dirty="0">
                <a:solidFill>
                  <a:srgbClr val="FF0000"/>
                </a:solidFill>
              </a:rPr>
              <a:t>Dietary Fiber</a:t>
            </a:r>
          </a:p>
          <a:p>
            <a:r>
              <a:rPr lang="en-US" dirty="0"/>
              <a:t>(HMOs, inulin, </a:t>
            </a:r>
          </a:p>
          <a:p>
            <a:r>
              <a:rPr lang="en-US" dirty="0"/>
              <a:t>starch, pectin)</a:t>
            </a:r>
          </a:p>
        </p:txBody>
      </p:sp>
      <p:sp>
        <p:nvSpPr>
          <p:cNvPr id="24" name="TextBox 23">
            <a:extLst>
              <a:ext uri="{FF2B5EF4-FFF2-40B4-BE49-F238E27FC236}">
                <a16:creationId xmlns:a16="http://schemas.microsoft.com/office/drawing/2014/main" id="{19B55D89-78AA-5B41-72F1-603D0CFAE9EA}"/>
              </a:ext>
            </a:extLst>
          </p:cNvPr>
          <p:cNvSpPr txBox="1"/>
          <p:nvPr/>
        </p:nvSpPr>
        <p:spPr>
          <a:xfrm>
            <a:off x="286265" y="3301201"/>
            <a:ext cx="2434797" cy="1200329"/>
          </a:xfrm>
          <a:prstGeom prst="rect">
            <a:avLst/>
          </a:prstGeom>
          <a:noFill/>
          <a:ln>
            <a:solidFill>
              <a:schemeClr val="accent1"/>
            </a:solidFill>
          </a:ln>
        </p:spPr>
        <p:txBody>
          <a:bodyPr wrap="square" rtlCol="0">
            <a:spAutoFit/>
          </a:bodyPr>
          <a:lstStyle/>
          <a:p>
            <a:r>
              <a:rPr lang="en-US" b="1" dirty="0"/>
              <a:t>Primary Degraders</a:t>
            </a:r>
          </a:p>
          <a:p>
            <a:r>
              <a:rPr lang="en-US" dirty="0"/>
              <a:t>(E.g., Bifidobacteria, Lactobacilli and Bacteroides)</a:t>
            </a:r>
          </a:p>
        </p:txBody>
      </p:sp>
      <p:sp>
        <p:nvSpPr>
          <p:cNvPr id="25" name="TextBox 24">
            <a:extLst>
              <a:ext uri="{FF2B5EF4-FFF2-40B4-BE49-F238E27FC236}">
                <a16:creationId xmlns:a16="http://schemas.microsoft.com/office/drawing/2014/main" id="{D3D02773-9BDE-E484-32A1-F3536ADD9B5C}"/>
              </a:ext>
            </a:extLst>
          </p:cNvPr>
          <p:cNvSpPr txBox="1"/>
          <p:nvPr/>
        </p:nvSpPr>
        <p:spPr>
          <a:xfrm>
            <a:off x="2970737" y="5194822"/>
            <a:ext cx="2794026" cy="923330"/>
          </a:xfrm>
          <a:prstGeom prst="rect">
            <a:avLst/>
          </a:prstGeom>
          <a:noFill/>
          <a:ln>
            <a:solidFill>
              <a:schemeClr val="accent1"/>
            </a:solidFill>
          </a:ln>
        </p:spPr>
        <p:txBody>
          <a:bodyPr wrap="square" rtlCol="0">
            <a:spAutoFit/>
          </a:bodyPr>
          <a:lstStyle/>
          <a:p>
            <a:r>
              <a:rPr lang="en-US" b="1" dirty="0"/>
              <a:t>Secondary  Degraders</a:t>
            </a:r>
          </a:p>
          <a:p>
            <a:r>
              <a:rPr lang="en-US" dirty="0"/>
              <a:t>(E.g.,  A. </a:t>
            </a:r>
            <a:r>
              <a:rPr lang="en-US" dirty="0" err="1"/>
              <a:t>caccae</a:t>
            </a:r>
            <a:r>
              <a:rPr lang="en-US" dirty="0"/>
              <a:t>, E. </a:t>
            </a:r>
            <a:r>
              <a:rPr lang="en-US" dirty="0" err="1"/>
              <a:t>halllii</a:t>
            </a:r>
            <a:r>
              <a:rPr lang="en-US" dirty="0"/>
              <a:t> and F. </a:t>
            </a:r>
            <a:r>
              <a:rPr lang="en-US" dirty="0" err="1"/>
              <a:t>prausnitzii</a:t>
            </a:r>
            <a:r>
              <a:rPr lang="en-US" dirty="0"/>
              <a:t>)</a:t>
            </a:r>
          </a:p>
        </p:txBody>
      </p:sp>
      <p:sp>
        <p:nvSpPr>
          <p:cNvPr id="26" name="TextBox 25">
            <a:extLst>
              <a:ext uri="{FF2B5EF4-FFF2-40B4-BE49-F238E27FC236}">
                <a16:creationId xmlns:a16="http://schemas.microsoft.com/office/drawing/2014/main" id="{617D60AA-E5B0-B7F9-0E16-869A194C02CF}"/>
              </a:ext>
            </a:extLst>
          </p:cNvPr>
          <p:cNvSpPr txBox="1"/>
          <p:nvPr/>
        </p:nvSpPr>
        <p:spPr>
          <a:xfrm>
            <a:off x="2821990" y="2266849"/>
            <a:ext cx="3447947" cy="677108"/>
          </a:xfrm>
          <a:prstGeom prst="rect">
            <a:avLst/>
          </a:prstGeom>
          <a:noFill/>
        </p:spPr>
        <p:txBody>
          <a:bodyPr wrap="square" rtlCol="0">
            <a:spAutoFit/>
          </a:bodyPr>
          <a:lstStyle/>
          <a:p>
            <a:r>
              <a:rPr lang="en-US" b="1" dirty="0"/>
              <a:t>SCFAs</a:t>
            </a:r>
          </a:p>
          <a:p>
            <a:r>
              <a:rPr lang="en-US" dirty="0"/>
              <a:t>(acetate, propionate, </a:t>
            </a:r>
            <a:r>
              <a:rPr lang="en-US" sz="2000" b="1" dirty="0">
                <a:solidFill>
                  <a:srgbClr val="FF0000"/>
                </a:solidFill>
              </a:rPr>
              <a:t>butyrate</a:t>
            </a:r>
            <a:r>
              <a:rPr lang="en-US" dirty="0"/>
              <a:t>) </a:t>
            </a:r>
          </a:p>
        </p:txBody>
      </p:sp>
      <p:sp>
        <p:nvSpPr>
          <p:cNvPr id="27" name="TextBox 26">
            <a:extLst>
              <a:ext uri="{FF2B5EF4-FFF2-40B4-BE49-F238E27FC236}">
                <a16:creationId xmlns:a16="http://schemas.microsoft.com/office/drawing/2014/main" id="{B8E07E82-4DBD-97BE-88B5-74021958751B}"/>
              </a:ext>
            </a:extLst>
          </p:cNvPr>
          <p:cNvSpPr txBox="1"/>
          <p:nvPr/>
        </p:nvSpPr>
        <p:spPr>
          <a:xfrm>
            <a:off x="279058" y="5181236"/>
            <a:ext cx="2660315" cy="923330"/>
          </a:xfrm>
          <a:prstGeom prst="rect">
            <a:avLst/>
          </a:prstGeom>
          <a:noFill/>
        </p:spPr>
        <p:txBody>
          <a:bodyPr wrap="square" rtlCol="0">
            <a:spAutoFit/>
          </a:bodyPr>
          <a:lstStyle/>
          <a:p>
            <a:r>
              <a:rPr lang="en-US" dirty="0"/>
              <a:t>Monosaccharides     (e.g., glucose, </a:t>
            </a:r>
          </a:p>
          <a:p>
            <a:r>
              <a:rPr lang="en-US" dirty="0"/>
              <a:t>fructose)</a:t>
            </a:r>
          </a:p>
        </p:txBody>
      </p:sp>
      <p:sp>
        <p:nvSpPr>
          <p:cNvPr id="28" name="TextBox 27">
            <a:extLst>
              <a:ext uri="{FF2B5EF4-FFF2-40B4-BE49-F238E27FC236}">
                <a16:creationId xmlns:a16="http://schemas.microsoft.com/office/drawing/2014/main" id="{BC419023-26FB-8AFB-AC85-B3C3A823F4D7}"/>
              </a:ext>
            </a:extLst>
          </p:cNvPr>
          <p:cNvSpPr txBox="1"/>
          <p:nvPr/>
        </p:nvSpPr>
        <p:spPr>
          <a:xfrm>
            <a:off x="3004061" y="3764637"/>
            <a:ext cx="593881" cy="369332"/>
          </a:xfrm>
          <a:prstGeom prst="rect">
            <a:avLst/>
          </a:prstGeom>
          <a:noFill/>
        </p:spPr>
        <p:txBody>
          <a:bodyPr wrap="none" rtlCol="0">
            <a:spAutoFit/>
          </a:bodyPr>
          <a:lstStyle/>
          <a:p>
            <a:r>
              <a:rPr lang="en-US" dirty="0"/>
              <a:t>CO</a:t>
            </a:r>
            <a:r>
              <a:rPr lang="en-US" baseline="-25000" dirty="0"/>
              <a:t>2</a:t>
            </a:r>
          </a:p>
        </p:txBody>
      </p:sp>
      <p:sp>
        <p:nvSpPr>
          <p:cNvPr id="30" name="Freeform 29">
            <a:extLst>
              <a:ext uri="{FF2B5EF4-FFF2-40B4-BE49-F238E27FC236}">
                <a16:creationId xmlns:a16="http://schemas.microsoft.com/office/drawing/2014/main" id="{190BFEC6-A50E-BE45-8FBB-31BAC0D6FACF}"/>
              </a:ext>
            </a:extLst>
          </p:cNvPr>
          <p:cNvSpPr/>
          <p:nvPr/>
        </p:nvSpPr>
        <p:spPr>
          <a:xfrm>
            <a:off x="6096000" y="359220"/>
            <a:ext cx="5667743" cy="6379034"/>
          </a:xfrm>
          <a:custGeom>
            <a:avLst/>
            <a:gdLst>
              <a:gd name="connsiteX0" fmla="*/ 102822 w 5176502"/>
              <a:gd name="connsiteY0" fmla="*/ 5246059 h 5619886"/>
              <a:gd name="connsiteX1" fmla="*/ 113708 w 5176502"/>
              <a:gd name="connsiteY1" fmla="*/ 4005088 h 5619886"/>
              <a:gd name="connsiteX2" fmla="*/ 4851 w 5176502"/>
              <a:gd name="connsiteY2" fmla="*/ 2938288 h 5619886"/>
              <a:gd name="connsiteX3" fmla="*/ 37508 w 5176502"/>
              <a:gd name="connsiteY3" fmla="*/ 1871488 h 5619886"/>
              <a:gd name="connsiteX4" fmla="*/ 200794 w 5176502"/>
              <a:gd name="connsiteY4" fmla="*/ 1163916 h 5619886"/>
              <a:gd name="connsiteX5" fmla="*/ 320537 w 5176502"/>
              <a:gd name="connsiteY5" fmla="*/ 434573 h 5619886"/>
              <a:gd name="connsiteX6" fmla="*/ 581794 w 5176502"/>
              <a:gd name="connsiteY6" fmla="*/ 260402 h 5619886"/>
              <a:gd name="connsiteX7" fmla="*/ 549137 w 5176502"/>
              <a:gd name="connsiteY7" fmla="*/ 717602 h 5619886"/>
              <a:gd name="connsiteX8" fmla="*/ 636222 w 5176502"/>
              <a:gd name="connsiteY8" fmla="*/ 946202 h 5619886"/>
              <a:gd name="connsiteX9" fmla="*/ 799508 w 5176502"/>
              <a:gd name="connsiteY9" fmla="*/ 739373 h 5619886"/>
              <a:gd name="connsiteX10" fmla="*/ 745080 w 5176502"/>
              <a:gd name="connsiteY10" fmla="*/ 445459 h 5619886"/>
              <a:gd name="connsiteX11" fmla="*/ 995451 w 5176502"/>
              <a:gd name="connsiteY11" fmla="*/ 184202 h 5619886"/>
              <a:gd name="connsiteX12" fmla="*/ 1049880 w 5176502"/>
              <a:gd name="connsiteY12" fmla="*/ 499888 h 5619886"/>
              <a:gd name="connsiteX13" fmla="*/ 1028108 w 5176502"/>
              <a:gd name="connsiteY13" fmla="*/ 815573 h 5619886"/>
              <a:gd name="connsiteX14" fmla="*/ 1126080 w 5176502"/>
              <a:gd name="connsiteY14" fmla="*/ 880888 h 5619886"/>
              <a:gd name="connsiteX15" fmla="*/ 1234937 w 5176502"/>
              <a:gd name="connsiteY15" fmla="*/ 630516 h 5619886"/>
              <a:gd name="connsiteX16" fmla="*/ 1267594 w 5176502"/>
              <a:gd name="connsiteY16" fmla="*/ 195088 h 5619886"/>
              <a:gd name="connsiteX17" fmla="*/ 1419994 w 5176502"/>
              <a:gd name="connsiteY17" fmla="*/ 347488 h 5619886"/>
              <a:gd name="connsiteX18" fmla="*/ 1496194 w 5176502"/>
              <a:gd name="connsiteY18" fmla="*/ 717602 h 5619886"/>
              <a:gd name="connsiteX19" fmla="*/ 1615937 w 5176502"/>
              <a:gd name="connsiteY19" fmla="*/ 837345 h 5619886"/>
              <a:gd name="connsiteX20" fmla="*/ 1713908 w 5176502"/>
              <a:gd name="connsiteY20" fmla="*/ 597859 h 5619886"/>
              <a:gd name="connsiteX21" fmla="*/ 1757451 w 5176502"/>
              <a:gd name="connsiteY21" fmla="*/ 20916 h 5619886"/>
              <a:gd name="connsiteX22" fmla="*/ 1942508 w 5176502"/>
              <a:gd name="connsiteY22" fmla="*/ 173316 h 5619886"/>
              <a:gd name="connsiteX23" fmla="*/ 1975165 w 5176502"/>
              <a:gd name="connsiteY23" fmla="*/ 619631 h 5619886"/>
              <a:gd name="connsiteX24" fmla="*/ 2192880 w 5176502"/>
              <a:gd name="connsiteY24" fmla="*/ 859116 h 5619886"/>
              <a:gd name="connsiteX25" fmla="*/ 2323508 w 5176502"/>
              <a:gd name="connsiteY25" fmla="*/ 684945 h 5619886"/>
              <a:gd name="connsiteX26" fmla="*/ 2301737 w 5176502"/>
              <a:gd name="connsiteY26" fmla="*/ 260402 h 5619886"/>
              <a:gd name="connsiteX27" fmla="*/ 2508565 w 5176502"/>
              <a:gd name="connsiteY27" fmla="*/ 216859 h 5619886"/>
              <a:gd name="connsiteX28" fmla="*/ 2530337 w 5176502"/>
              <a:gd name="connsiteY28" fmla="*/ 761145 h 5619886"/>
              <a:gd name="connsiteX29" fmla="*/ 2704508 w 5176502"/>
              <a:gd name="connsiteY29" fmla="*/ 913545 h 5619886"/>
              <a:gd name="connsiteX30" fmla="*/ 2769822 w 5176502"/>
              <a:gd name="connsiteY30" fmla="*/ 619631 h 5619886"/>
              <a:gd name="connsiteX31" fmla="*/ 2780708 w 5176502"/>
              <a:gd name="connsiteY31" fmla="*/ 216859 h 5619886"/>
              <a:gd name="connsiteX32" fmla="*/ 3063737 w 5176502"/>
              <a:gd name="connsiteY32" fmla="*/ 227745 h 5619886"/>
              <a:gd name="connsiteX33" fmla="*/ 3063737 w 5176502"/>
              <a:gd name="connsiteY33" fmla="*/ 543431 h 5619886"/>
              <a:gd name="connsiteX34" fmla="*/ 3161708 w 5176502"/>
              <a:gd name="connsiteY34" fmla="*/ 782916 h 5619886"/>
              <a:gd name="connsiteX35" fmla="*/ 3194365 w 5176502"/>
              <a:gd name="connsiteY35" fmla="*/ 543431 h 5619886"/>
              <a:gd name="connsiteX36" fmla="*/ 3270565 w 5176502"/>
              <a:gd name="connsiteY36" fmla="*/ 205973 h 5619886"/>
              <a:gd name="connsiteX37" fmla="*/ 3444737 w 5176502"/>
              <a:gd name="connsiteY37" fmla="*/ 489002 h 5619886"/>
              <a:gd name="connsiteX38" fmla="*/ 3520937 w 5176502"/>
              <a:gd name="connsiteY38" fmla="*/ 782916 h 5619886"/>
              <a:gd name="connsiteX39" fmla="*/ 3597137 w 5176502"/>
              <a:gd name="connsiteY39" fmla="*/ 543431 h 5619886"/>
              <a:gd name="connsiteX40" fmla="*/ 3651565 w 5176502"/>
              <a:gd name="connsiteY40" fmla="*/ 173316 h 5619886"/>
              <a:gd name="connsiteX41" fmla="*/ 3825737 w 5176502"/>
              <a:gd name="connsiteY41" fmla="*/ 293059 h 5619886"/>
              <a:gd name="connsiteX42" fmla="*/ 3825737 w 5176502"/>
              <a:gd name="connsiteY42" fmla="*/ 663173 h 5619886"/>
              <a:gd name="connsiteX43" fmla="*/ 3999908 w 5176502"/>
              <a:gd name="connsiteY43" fmla="*/ 695831 h 5619886"/>
              <a:gd name="connsiteX44" fmla="*/ 4032565 w 5176502"/>
              <a:gd name="connsiteY44" fmla="*/ 303945 h 5619886"/>
              <a:gd name="connsiteX45" fmla="*/ 4195851 w 5176502"/>
              <a:gd name="connsiteY45" fmla="*/ 271288 h 5619886"/>
              <a:gd name="connsiteX46" fmla="*/ 4228508 w 5176502"/>
              <a:gd name="connsiteY46" fmla="*/ 739373 h 5619886"/>
              <a:gd name="connsiteX47" fmla="*/ 4402680 w 5176502"/>
              <a:gd name="connsiteY47" fmla="*/ 815573 h 5619886"/>
              <a:gd name="connsiteX48" fmla="*/ 4380908 w 5176502"/>
              <a:gd name="connsiteY48" fmla="*/ 238631 h 5619886"/>
              <a:gd name="connsiteX49" fmla="*/ 4522422 w 5176502"/>
              <a:gd name="connsiteY49" fmla="*/ 227745 h 5619886"/>
              <a:gd name="connsiteX50" fmla="*/ 4544194 w 5176502"/>
              <a:gd name="connsiteY50" fmla="*/ 652288 h 5619886"/>
              <a:gd name="connsiteX51" fmla="*/ 4631280 w 5176502"/>
              <a:gd name="connsiteY51" fmla="*/ 1033288 h 5619886"/>
              <a:gd name="connsiteX52" fmla="*/ 4761908 w 5176502"/>
              <a:gd name="connsiteY52" fmla="*/ 576088 h 5619886"/>
              <a:gd name="connsiteX53" fmla="*/ 4805451 w 5176502"/>
              <a:gd name="connsiteY53" fmla="*/ 227745 h 5619886"/>
              <a:gd name="connsiteX54" fmla="*/ 4979622 w 5176502"/>
              <a:gd name="connsiteY54" fmla="*/ 521659 h 5619886"/>
              <a:gd name="connsiteX55" fmla="*/ 5164680 w 5176502"/>
              <a:gd name="connsiteY55" fmla="*/ 2023888 h 5619886"/>
              <a:gd name="connsiteX56" fmla="*/ 5153794 w 5176502"/>
              <a:gd name="connsiteY56" fmla="*/ 2720573 h 5619886"/>
              <a:gd name="connsiteX57" fmla="*/ 5121137 w 5176502"/>
              <a:gd name="connsiteY57" fmla="*/ 3569659 h 5619886"/>
              <a:gd name="connsiteX58" fmla="*/ 5055822 w 5176502"/>
              <a:gd name="connsiteY58" fmla="*/ 3874459 h 5619886"/>
              <a:gd name="connsiteX59" fmla="*/ 5044937 w 5176502"/>
              <a:gd name="connsiteY59" fmla="*/ 4647345 h 5619886"/>
              <a:gd name="connsiteX60" fmla="*/ 5110251 w 5176502"/>
              <a:gd name="connsiteY60" fmla="*/ 5006573 h 5619886"/>
              <a:gd name="connsiteX61" fmla="*/ 5034051 w 5176502"/>
              <a:gd name="connsiteY61" fmla="*/ 5354916 h 5619886"/>
              <a:gd name="connsiteX62" fmla="*/ 4587737 w 5176502"/>
              <a:gd name="connsiteY62" fmla="*/ 5474659 h 5619886"/>
              <a:gd name="connsiteX63" fmla="*/ 3575365 w 5176502"/>
              <a:gd name="connsiteY63" fmla="*/ 5550859 h 5619886"/>
              <a:gd name="connsiteX64" fmla="*/ 2475908 w 5176502"/>
              <a:gd name="connsiteY64" fmla="*/ 5616173 h 5619886"/>
              <a:gd name="connsiteX65" fmla="*/ 1528851 w 5176502"/>
              <a:gd name="connsiteY65" fmla="*/ 5605288 h 5619886"/>
              <a:gd name="connsiteX66" fmla="*/ 799508 w 5176502"/>
              <a:gd name="connsiteY66" fmla="*/ 5550859 h 5619886"/>
              <a:gd name="connsiteX67" fmla="*/ 113708 w 5176502"/>
              <a:gd name="connsiteY67" fmla="*/ 5507316 h 5619886"/>
              <a:gd name="connsiteX68" fmla="*/ 135480 w 5176502"/>
              <a:gd name="connsiteY68" fmla="*/ 5180745 h 5619886"/>
              <a:gd name="connsiteX69" fmla="*/ 135480 w 5176502"/>
              <a:gd name="connsiteY69" fmla="*/ 5180745 h 561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176502" h="5619886">
                <a:moveTo>
                  <a:pt x="102822" y="5246059"/>
                </a:moveTo>
                <a:cubicBezTo>
                  <a:pt x="116429" y="4817887"/>
                  <a:pt x="130036" y="4389716"/>
                  <a:pt x="113708" y="4005088"/>
                </a:cubicBezTo>
                <a:cubicBezTo>
                  <a:pt x="97380" y="3620460"/>
                  <a:pt x="17551" y="3293888"/>
                  <a:pt x="4851" y="2938288"/>
                </a:cubicBezTo>
                <a:cubicBezTo>
                  <a:pt x="-7849" y="2582688"/>
                  <a:pt x="4851" y="2167217"/>
                  <a:pt x="37508" y="1871488"/>
                </a:cubicBezTo>
                <a:cubicBezTo>
                  <a:pt x="70165" y="1575759"/>
                  <a:pt x="153623" y="1403402"/>
                  <a:pt x="200794" y="1163916"/>
                </a:cubicBezTo>
                <a:cubicBezTo>
                  <a:pt x="247965" y="924430"/>
                  <a:pt x="257037" y="585159"/>
                  <a:pt x="320537" y="434573"/>
                </a:cubicBezTo>
                <a:cubicBezTo>
                  <a:pt x="384037" y="283987"/>
                  <a:pt x="543694" y="213231"/>
                  <a:pt x="581794" y="260402"/>
                </a:cubicBezTo>
                <a:cubicBezTo>
                  <a:pt x="619894" y="307573"/>
                  <a:pt x="540066" y="603302"/>
                  <a:pt x="549137" y="717602"/>
                </a:cubicBezTo>
                <a:cubicBezTo>
                  <a:pt x="558208" y="831902"/>
                  <a:pt x="594493" y="942573"/>
                  <a:pt x="636222" y="946202"/>
                </a:cubicBezTo>
                <a:cubicBezTo>
                  <a:pt x="677951" y="949831"/>
                  <a:pt x="781365" y="822830"/>
                  <a:pt x="799508" y="739373"/>
                </a:cubicBezTo>
                <a:cubicBezTo>
                  <a:pt x="817651" y="655916"/>
                  <a:pt x="712423" y="537987"/>
                  <a:pt x="745080" y="445459"/>
                </a:cubicBezTo>
                <a:cubicBezTo>
                  <a:pt x="777737" y="352930"/>
                  <a:pt x="944651" y="175131"/>
                  <a:pt x="995451" y="184202"/>
                </a:cubicBezTo>
                <a:cubicBezTo>
                  <a:pt x="1046251" y="193273"/>
                  <a:pt x="1044437" y="394660"/>
                  <a:pt x="1049880" y="499888"/>
                </a:cubicBezTo>
                <a:cubicBezTo>
                  <a:pt x="1055323" y="605116"/>
                  <a:pt x="1015408" y="752073"/>
                  <a:pt x="1028108" y="815573"/>
                </a:cubicBezTo>
                <a:cubicBezTo>
                  <a:pt x="1040808" y="879073"/>
                  <a:pt x="1091609" y="911731"/>
                  <a:pt x="1126080" y="880888"/>
                </a:cubicBezTo>
                <a:cubicBezTo>
                  <a:pt x="1160551" y="850045"/>
                  <a:pt x="1211351" y="744816"/>
                  <a:pt x="1234937" y="630516"/>
                </a:cubicBezTo>
                <a:cubicBezTo>
                  <a:pt x="1258523" y="516216"/>
                  <a:pt x="1236751" y="242259"/>
                  <a:pt x="1267594" y="195088"/>
                </a:cubicBezTo>
                <a:cubicBezTo>
                  <a:pt x="1298437" y="147917"/>
                  <a:pt x="1381894" y="260402"/>
                  <a:pt x="1419994" y="347488"/>
                </a:cubicBezTo>
                <a:cubicBezTo>
                  <a:pt x="1458094" y="434574"/>
                  <a:pt x="1463537" y="635959"/>
                  <a:pt x="1496194" y="717602"/>
                </a:cubicBezTo>
                <a:cubicBezTo>
                  <a:pt x="1528851" y="799245"/>
                  <a:pt x="1579651" y="857302"/>
                  <a:pt x="1615937" y="837345"/>
                </a:cubicBezTo>
                <a:cubicBezTo>
                  <a:pt x="1652223" y="817388"/>
                  <a:pt x="1690322" y="733930"/>
                  <a:pt x="1713908" y="597859"/>
                </a:cubicBezTo>
                <a:cubicBezTo>
                  <a:pt x="1737494" y="461788"/>
                  <a:pt x="1719351" y="91673"/>
                  <a:pt x="1757451" y="20916"/>
                </a:cubicBezTo>
                <a:cubicBezTo>
                  <a:pt x="1795551" y="-49841"/>
                  <a:pt x="1906222" y="73530"/>
                  <a:pt x="1942508" y="173316"/>
                </a:cubicBezTo>
                <a:cubicBezTo>
                  <a:pt x="1978794" y="273102"/>
                  <a:pt x="1933436" y="505331"/>
                  <a:pt x="1975165" y="619631"/>
                </a:cubicBezTo>
                <a:cubicBezTo>
                  <a:pt x="2016894" y="733931"/>
                  <a:pt x="2134823" y="848230"/>
                  <a:pt x="2192880" y="859116"/>
                </a:cubicBezTo>
                <a:cubicBezTo>
                  <a:pt x="2250937" y="870002"/>
                  <a:pt x="2305365" y="784731"/>
                  <a:pt x="2323508" y="684945"/>
                </a:cubicBezTo>
                <a:cubicBezTo>
                  <a:pt x="2341651" y="585159"/>
                  <a:pt x="2270894" y="338416"/>
                  <a:pt x="2301737" y="260402"/>
                </a:cubicBezTo>
                <a:cubicBezTo>
                  <a:pt x="2332580" y="182388"/>
                  <a:pt x="2470465" y="133402"/>
                  <a:pt x="2508565" y="216859"/>
                </a:cubicBezTo>
                <a:cubicBezTo>
                  <a:pt x="2546665" y="300316"/>
                  <a:pt x="2497680" y="645031"/>
                  <a:pt x="2530337" y="761145"/>
                </a:cubicBezTo>
                <a:cubicBezTo>
                  <a:pt x="2562994" y="877259"/>
                  <a:pt x="2664594" y="937131"/>
                  <a:pt x="2704508" y="913545"/>
                </a:cubicBezTo>
                <a:cubicBezTo>
                  <a:pt x="2744422" y="889959"/>
                  <a:pt x="2757122" y="735745"/>
                  <a:pt x="2769822" y="619631"/>
                </a:cubicBezTo>
                <a:cubicBezTo>
                  <a:pt x="2782522" y="503517"/>
                  <a:pt x="2731722" y="282173"/>
                  <a:pt x="2780708" y="216859"/>
                </a:cubicBezTo>
                <a:cubicBezTo>
                  <a:pt x="2829694" y="151545"/>
                  <a:pt x="3016566" y="173316"/>
                  <a:pt x="3063737" y="227745"/>
                </a:cubicBezTo>
                <a:cubicBezTo>
                  <a:pt x="3110909" y="282174"/>
                  <a:pt x="3047409" y="450902"/>
                  <a:pt x="3063737" y="543431"/>
                </a:cubicBezTo>
                <a:cubicBezTo>
                  <a:pt x="3080066" y="635959"/>
                  <a:pt x="3139937" y="782916"/>
                  <a:pt x="3161708" y="782916"/>
                </a:cubicBezTo>
                <a:cubicBezTo>
                  <a:pt x="3183479" y="782916"/>
                  <a:pt x="3176222" y="639588"/>
                  <a:pt x="3194365" y="543431"/>
                </a:cubicBezTo>
                <a:cubicBezTo>
                  <a:pt x="3212508" y="447274"/>
                  <a:pt x="3228836" y="215044"/>
                  <a:pt x="3270565" y="205973"/>
                </a:cubicBezTo>
                <a:cubicBezTo>
                  <a:pt x="3312294" y="196902"/>
                  <a:pt x="3403008" y="392845"/>
                  <a:pt x="3444737" y="489002"/>
                </a:cubicBezTo>
                <a:cubicBezTo>
                  <a:pt x="3486466" y="585159"/>
                  <a:pt x="3495537" y="773844"/>
                  <a:pt x="3520937" y="782916"/>
                </a:cubicBezTo>
                <a:cubicBezTo>
                  <a:pt x="3546337" y="791988"/>
                  <a:pt x="3575366" y="645031"/>
                  <a:pt x="3597137" y="543431"/>
                </a:cubicBezTo>
                <a:cubicBezTo>
                  <a:pt x="3618908" y="441831"/>
                  <a:pt x="3613465" y="215045"/>
                  <a:pt x="3651565" y="173316"/>
                </a:cubicBezTo>
                <a:cubicBezTo>
                  <a:pt x="3689665" y="131587"/>
                  <a:pt x="3796708" y="211416"/>
                  <a:pt x="3825737" y="293059"/>
                </a:cubicBezTo>
                <a:cubicBezTo>
                  <a:pt x="3854766" y="374702"/>
                  <a:pt x="3796709" y="596044"/>
                  <a:pt x="3825737" y="663173"/>
                </a:cubicBezTo>
                <a:cubicBezTo>
                  <a:pt x="3854766" y="730302"/>
                  <a:pt x="3965437" y="755702"/>
                  <a:pt x="3999908" y="695831"/>
                </a:cubicBezTo>
                <a:cubicBezTo>
                  <a:pt x="4034379" y="635960"/>
                  <a:pt x="3999908" y="374702"/>
                  <a:pt x="4032565" y="303945"/>
                </a:cubicBezTo>
                <a:cubicBezTo>
                  <a:pt x="4065222" y="233188"/>
                  <a:pt x="4163194" y="198717"/>
                  <a:pt x="4195851" y="271288"/>
                </a:cubicBezTo>
                <a:cubicBezTo>
                  <a:pt x="4228508" y="343859"/>
                  <a:pt x="4194037" y="648659"/>
                  <a:pt x="4228508" y="739373"/>
                </a:cubicBezTo>
                <a:cubicBezTo>
                  <a:pt x="4262979" y="830087"/>
                  <a:pt x="4377280" y="899030"/>
                  <a:pt x="4402680" y="815573"/>
                </a:cubicBezTo>
                <a:cubicBezTo>
                  <a:pt x="4428080" y="732116"/>
                  <a:pt x="4360951" y="336602"/>
                  <a:pt x="4380908" y="238631"/>
                </a:cubicBezTo>
                <a:cubicBezTo>
                  <a:pt x="4400865" y="140660"/>
                  <a:pt x="4495208" y="158802"/>
                  <a:pt x="4522422" y="227745"/>
                </a:cubicBezTo>
                <a:cubicBezTo>
                  <a:pt x="4549636" y="296688"/>
                  <a:pt x="4526051" y="518031"/>
                  <a:pt x="4544194" y="652288"/>
                </a:cubicBezTo>
                <a:cubicBezTo>
                  <a:pt x="4562337" y="786545"/>
                  <a:pt x="4594994" y="1045988"/>
                  <a:pt x="4631280" y="1033288"/>
                </a:cubicBezTo>
                <a:cubicBezTo>
                  <a:pt x="4667566" y="1020588"/>
                  <a:pt x="4732880" y="710345"/>
                  <a:pt x="4761908" y="576088"/>
                </a:cubicBezTo>
                <a:cubicBezTo>
                  <a:pt x="4790936" y="441831"/>
                  <a:pt x="4769165" y="236816"/>
                  <a:pt x="4805451" y="227745"/>
                </a:cubicBezTo>
                <a:cubicBezTo>
                  <a:pt x="4841737" y="218674"/>
                  <a:pt x="4919751" y="222302"/>
                  <a:pt x="4979622" y="521659"/>
                </a:cubicBezTo>
                <a:cubicBezTo>
                  <a:pt x="5039493" y="821016"/>
                  <a:pt x="5135651" y="1657402"/>
                  <a:pt x="5164680" y="2023888"/>
                </a:cubicBezTo>
                <a:cubicBezTo>
                  <a:pt x="5193709" y="2390374"/>
                  <a:pt x="5161051" y="2462945"/>
                  <a:pt x="5153794" y="2720573"/>
                </a:cubicBezTo>
                <a:cubicBezTo>
                  <a:pt x="5146537" y="2978201"/>
                  <a:pt x="5137466" y="3377345"/>
                  <a:pt x="5121137" y="3569659"/>
                </a:cubicBezTo>
                <a:cubicBezTo>
                  <a:pt x="5104808" y="3761973"/>
                  <a:pt x="5068522" y="3694845"/>
                  <a:pt x="5055822" y="3874459"/>
                </a:cubicBezTo>
                <a:cubicBezTo>
                  <a:pt x="5043122" y="4054073"/>
                  <a:pt x="5035865" y="4458659"/>
                  <a:pt x="5044937" y="4647345"/>
                </a:cubicBezTo>
                <a:cubicBezTo>
                  <a:pt x="5054009" y="4836031"/>
                  <a:pt x="5112065" y="4888645"/>
                  <a:pt x="5110251" y="5006573"/>
                </a:cubicBezTo>
                <a:cubicBezTo>
                  <a:pt x="5108437" y="5124501"/>
                  <a:pt x="5121137" y="5276902"/>
                  <a:pt x="5034051" y="5354916"/>
                </a:cubicBezTo>
                <a:cubicBezTo>
                  <a:pt x="4946965" y="5432930"/>
                  <a:pt x="4830851" y="5442002"/>
                  <a:pt x="4587737" y="5474659"/>
                </a:cubicBezTo>
                <a:cubicBezTo>
                  <a:pt x="4344623" y="5507316"/>
                  <a:pt x="3575365" y="5550859"/>
                  <a:pt x="3575365" y="5550859"/>
                </a:cubicBezTo>
                <a:cubicBezTo>
                  <a:pt x="3223393" y="5574445"/>
                  <a:pt x="2816994" y="5607102"/>
                  <a:pt x="2475908" y="5616173"/>
                </a:cubicBezTo>
                <a:cubicBezTo>
                  <a:pt x="2134822" y="5625244"/>
                  <a:pt x="1808251" y="5616174"/>
                  <a:pt x="1528851" y="5605288"/>
                </a:cubicBezTo>
                <a:cubicBezTo>
                  <a:pt x="1249451" y="5594402"/>
                  <a:pt x="799508" y="5550859"/>
                  <a:pt x="799508" y="5550859"/>
                </a:cubicBezTo>
                <a:cubicBezTo>
                  <a:pt x="563651" y="5534530"/>
                  <a:pt x="224379" y="5569002"/>
                  <a:pt x="113708" y="5507316"/>
                </a:cubicBezTo>
                <a:cubicBezTo>
                  <a:pt x="3037" y="5445630"/>
                  <a:pt x="135480" y="5180745"/>
                  <a:pt x="135480" y="5180745"/>
                </a:cubicBezTo>
                <a:lnTo>
                  <a:pt x="135480" y="518074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A538E6F-7338-9D81-0082-11441513A011}"/>
              </a:ext>
            </a:extLst>
          </p:cNvPr>
          <p:cNvSpPr txBox="1"/>
          <p:nvPr/>
        </p:nvSpPr>
        <p:spPr>
          <a:xfrm>
            <a:off x="7597583" y="6313835"/>
            <a:ext cx="1332288" cy="369332"/>
          </a:xfrm>
          <a:prstGeom prst="rect">
            <a:avLst/>
          </a:prstGeom>
          <a:noFill/>
        </p:spPr>
        <p:txBody>
          <a:bodyPr wrap="none" rtlCol="0">
            <a:spAutoFit/>
          </a:bodyPr>
          <a:lstStyle/>
          <a:p>
            <a:r>
              <a:rPr lang="en-US" dirty="0"/>
              <a:t>Colonocyte</a:t>
            </a:r>
          </a:p>
        </p:txBody>
      </p:sp>
      <p:sp>
        <p:nvSpPr>
          <p:cNvPr id="32" name="TextBox 31">
            <a:extLst>
              <a:ext uri="{FF2B5EF4-FFF2-40B4-BE49-F238E27FC236}">
                <a16:creationId xmlns:a16="http://schemas.microsoft.com/office/drawing/2014/main" id="{5FE3A06C-67E8-7547-EAE7-D309F4D0910E}"/>
              </a:ext>
            </a:extLst>
          </p:cNvPr>
          <p:cNvSpPr txBox="1"/>
          <p:nvPr/>
        </p:nvSpPr>
        <p:spPr>
          <a:xfrm>
            <a:off x="9344925" y="5653351"/>
            <a:ext cx="1639038" cy="369332"/>
          </a:xfrm>
          <a:prstGeom prst="rect">
            <a:avLst/>
          </a:prstGeom>
          <a:noFill/>
        </p:spPr>
        <p:txBody>
          <a:bodyPr wrap="none" rtlCol="0">
            <a:spAutoFit/>
          </a:bodyPr>
          <a:lstStyle/>
          <a:p>
            <a:r>
              <a:rPr lang="en-US" dirty="0"/>
              <a:t>Mitochondrion</a:t>
            </a:r>
          </a:p>
        </p:txBody>
      </p:sp>
      <p:grpSp>
        <p:nvGrpSpPr>
          <p:cNvPr id="60" name="Group 59">
            <a:extLst>
              <a:ext uri="{FF2B5EF4-FFF2-40B4-BE49-F238E27FC236}">
                <a16:creationId xmlns:a16="http://schemas.microsoft.com/office/drawing/2014/main" id="{8A50CB76-A38C-17A9-6B28-E4E825CB8206}"/>
              </a:ext>
            </a:extLst>
          </p:cNvPr>
          <p:cNvGrpSpPr/>
          <p:nvPr/>
        </p:nvGrpSpPr>
        <p:grpSpPr>
          <a:xfrm>
            <a:off x="9664996" y="3733547"/>
            <a:ext cx="914802" cy="1840727"/>
            <a:chOff x="3109538" y="4348141"/>
            <a:chExt cx="914802" cy="1840727"/>
          </a:xfrm>
        </p:grpSpPr>
        <p:sp>
          <p:nvSpPr>
            <p:cNvPr id="33" name="Arc 32">
              <a:extLst>
                <a:ext uri="{FF2B5EF4-FFF2-40B4-BE49-F238E27FC236}">
                  <a16:creationId xmlns:a16="http://schemas.microsoft.com/office/drawing/2014/main" id="{6263064B-7FD1-A34B-78F2-0C7B00A8EAB6}"/>
                </a:ext>
              </a:extLst>
            </p:cNvPr>
            <p:cNvSpPr/>
            <p:nvPr/>
          </p:nvSpPr>
          <p:spPr>
            <a:xfrm rot="18900000">
              <a:off x="3109940" y="5274468"/>
              <a:ext cx="914400" cy="914400"/>
            </a:xfrm>
            <a:prstGeom prst="arc">
              <a:avLst/>
            </a:prstGeom>
            <a:ln w="28575">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B01E4D0B-162A-B3EB-A63D-2D27335D5BAA}"/>
                </a:ext>
              </a:extLst>
            </p:cNvPr>
            <p:cNvSpPr/>
            <p:nvPr/>
          </p:nvSpPr>
          <p:spPr>
            <a:xfrm rot="2700000" flipV="1">
              <a:off x="3109538" y="4348141"/>
              <a:ext cx="914400" cy="914400"/>
            </a:xfrm>
            <a:prstGeom prst="arc">
              <a:avLst/>
            </a:prstGeom>
            <a:ln w="28575">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9" name="Arc 38">
            <a:extLst>
              <a:ext uri="{FF2B5EF4-FFF2-40B4-BE49-F238E27FC236}">
                <a16:creationId xmlns:a16="http://schemas.microsoft.com/office/drawing/2014/main" id="{B53B18B6-571B-2181-CD25-59B2FB3CDB7F}"/>
              </a:ext>
            </a:extLst>
          </p:cNvPr>
          <p:cNvSpPr/>
          <p:nvPr/>
        </p:nvSpPr>
        <p:spPr>
          <a:xfrm flipV="1">
            <a:off x="3033668" y="2566189"/>
            <a:ext cx="1230033" cy="1383479"/>
          </a:xfrm>
          <a:prstGeom prst="arc">
            <a:avLst>
              <a:gd name="adj1" fmla="val 16200000"/>
              <a:gd name="adj2" fmla="val 20081914"/>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3F96D520-FE42-6A07-C11B-4AAD2E9CBA7B}"/>
              </a:ext>
            </a:extLst>
          </p:cNvPr>
          <p:cNvCxnSpPr>
            <a:cxnSpLocks/>
          </p:cNvCxnSpPr>
          <p:nvPr/>
        </p:nvCxnSpPr>
        <p:spPr>
          <a:xfrm flipV="1">
            <a:off x="4226232" y="4467268"/>
            <a:ext cx="0" cy="64593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62DBD0AC-9937-59D9-467D-F95FA8724BAA}"/>
              </a:ext>
            </a:extLst>
          </p:cNvPr>
          <p:cNvCxnSpPr>
            <a:cxnSpLocks/>
          </p:cNvCxnSpPr>
          <p:nvPr/>
        </p:nvCxnSpPr>
        <p:spPr>
          <a:xfrm>
            <a:off x="8476700" y="1952392"/>
            <a:ext cx="0" cy="40331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4498219A-894F-64DB-84A2-C0BECF809943}"/>
              </a:ext>
            </a:extLst>
          </p:cNvPr>
          <p:cNvCxnSpPr>
            <a:cxnSpLocks/>
          </p:cNvCxnSpPr>
          <p:nvPr/>
        </p:nvCxnSpPr>
        <p:spPr>
          <a:xfrm>
            <a:off x="8501366" y="2562234"/>
            <a:ext cx="0" cy="40331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DD4AFE1E-CDC0-2BAD-F5FF-37BA95D19E3E}"/>
              </a:ext>
            </a:extLst>
          </p:cNvPr>
          <p:cNvCxnSpPr>
            <a:cxnSpLocks/>
          </p:cNvCxnSpPr>
          <p:nvPr/>
        </p:nvCxnSpPr>
        <p:spPr>
          <a:xfrm>
            <a:off x="8685550" y="3177404"/>
            <a:ext cx="832807" cy="28041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58" name="Arc 57">
            <a:extLst>
              <a:ext uri="{FF2B5EF4-FFF2-40B4-BE49-F238E27FC236}">
                <a16:creationId xmlns:a16="http://schemas.microsoft.com/office/drawing/2014/main" id="{067941D0-DB47-5AC1-7A7C-292B1E59BA5A}"/>
              </a:ext>
            </a:extLst>
          </p:cNvPr>
          <p:cNvSpPr/>
          <p:nvPr/>
        </p:nvSpPr>
        <p:spPr>
          <a:xfrm>
            <a:off x="9558102" y="3421862"/>
            <a:ext cx="1230033" cy="1383479"/>
          </a:xfrm>
          <a:prstGeom prst="arc">
            <a:avLst>
              <a:gd name="adj1" fmla="val 16200000"/>
              <a:gd name="adj2" fmla="val 20081914"/>
            </a:avLst>
          </a:prstGeom>
          <a:ln w="28575">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1" name="Straight Arrow Connector 60">
            <a:extLst>
              <a:ext uri="{FF2B5EF4-FFF2-40B4-BE49-F238E27FC236}">
                <a16:creationId xmlns:a16="http://schemas.microsoft.com/office/drawing/2014/main" id="{EC519F39-F572-6160-C155-2BFEE5CF38F1}"/>
              </a:ext>
            </a:extLst>
          </p:cNvPr>
          <p:cNvCxnSpPr>
            <a:cxnSpLocks/>
          </p:cNvCxnSpPr>
          <p:nvPr/>
        </p:nvCxnSpPr>
        <p:spPr>
          <a:xfrm>
            <a:off x="1019642" y="2638381"/>
            <a:ext cx="0" cy="64593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F0F654DE-5923-8599-C79E-D810BD0BBB5F}"/>
              </a:ext>
            </a:extLst>
          </p:cNvPr>
          <p:cNvCxnSpPr>
            <a:cxnSpLocks/>
          </p:cNvCxnSpPr>
          <p:nvPr/>
        </p:nvCxnSpPr>
        <p:spPr>
          <a:xfrm>
            <a:off x="1019642" y="4518416"/>
            <a:ext cx="0" cy="64593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CDC97D79-1744-3009-C880-EB3020EA08EE}"/>
              </a:ext>
            </a:extLst>
          </p:cNvPr>
          <p:cNvCxnSpPr>
            <a:cxnSpLocks/>
          </p:cNvCxnSpPr>
          <p:nvPr/>
        </p:nvCxnSpPr>
        <p:spPr>
          <a:xfrm flipV="1">
            <a:off x="4226232" y="3014730"/>
            <a:ext cx="0" cy="105281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53158BFA-098B-47DF-253D-F0ECEC133701}"/>
              </a:ext>
            </a:extLst>
          </p:cNvPr>
          <p:cNvCxnSpPr>
            <a:cxnSpLocks/>
          </p:cNvCxnSpPr>
          <p:nvPr/>
        </p:nvCxnSpPr>
        <p:spPr>
          <a:xfrm rot="5400000" flipV="1">
            <a:off x="2349570" y="5249842"/>
            <a:ext cx="0" cy="89627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937481A5-490C-DEE0-59A0-FAD875882C60}"/>
              </a:ext>
            </a:extLst>
          </p:cNvPr>
          <p:cNvSpPr txBox="1"/>
          <p:nvPr/>
        </p:nvSpPr>
        <p:spPr>
          <a:xfrm>
            <a:off x="3265348" y="4095225"/>
            <a:ext cx="2691250" cy="461665"/>
          </a:xfrm>
          <a:prstGeom prst="rect">
            <a:avLst/>
          </a:prstGeom>
          <a:noFill/>
        </p:spPr>
        <p:txBody>
          <a:bodyPr wrap="none" rtlCol="0">
            <a:spAutoFit/>
          </a:bodyPr>
          <a:lstStyle/>
          <a:p>
            <a:r>
              <a:rPr lang="en-US" sz="2400" dirty="0"/>
              <a:t>H</a:t>
            </a:r>
            <a:r>
              <a:rPr lang="en-US" sz="2400" baseline="-25000" dirty="0"/>
              <a:t>2 </a:t>
            </a:r>
            <a:r>
              <a:rPr lang="en-US" sz="2400" dirty="0"/>
              <a:t>gas </a:t>
            </a:r>
            <a:r>
              <a:rPr lang="en-US" sz="2400" b="1" dirty="0"/>
              <a:t>(</a:t>
            </a:r>
            <a:r>
              <a:rPr lang="en-US" sz="2400" b="1" dirty="0" err="1">
                <a:solidFill>
                  <a:srgbClr val="FF0000"/>
                </a:solidFill>
              </a:rPr>
              <a:t>deupleted</a:t>
            </a:r>
            <a:r>
              <a:rPr lang="en-US" sz="2400" b="1" dirty="0"/>
              <a:t>)</a:t>
            </a:r>
          </a:p>
        </p:txBody>
      </p:sp>
      <p:sp>
        <p:nvSpPr>
          <p:cNvPr id="73" name="Freeform 72">
            <a:extLst>
              <a:ext uri="{FF2B5EF4-FFF2-40B4-BE49-F238E27FC236}">
                <a16:creationId xmlns:a16="http://schemas.microsoft.com/office/drawing/2014/main" id="{EA759A63-8250-9C0E-0F29-34F0EC054389}"/>
              </a:ext>
            </a:extLst>
          </p:cNvPr>
          <p:cNvSpPr/>
          <p:nvPr/>
        </p:nvSpPr>
        <p:spPr>
          <a:xfrm flipV="1">
            <a:off x="5551714" y="1687286"/>
            <a:ext cx="2427515" cy="854411"/>
          </a:xfrm>
          <a:custGeom>
            <a:avLst/>
            <a:gdLst>
              <a:gd name="connsiteX0" fmla="*/ 0 w 2427515"/>
              <a:gd name="connsiteY0" fmla="*/ 0 h 854411"/>
              <a:gd name="connsiteX1" fmla="*/ 272143 w 2427515"/>
              <a:gd name="connsiteY1" fmla="*/ 598714 h 854411"/>
              <a:gd name="connsiteX2" fmla="*/ 903515 w 2427515"/>
              <a:gd name="connsiteY2" fmla="*/ 849085 h 854411"/>
              <a:gd name="connsiteX3" fmla="*/ 1611086 w 2427515"/>
              <a:gd name="connsiteY3" fmla="*/ 740228 h 854411"/>
              <a:gd name="connsiteX4" fmla="*/ 2188029 w 2427515"/>
              <a:gd name="connsiteY4" fmla="*/ 402771 h 854411"/>
              <a:gd name="connsiteX5" fmla="*/ 2427515 w 2427515"/>
              <a:gd name="connsiteY5" fmla="*/ 239485 h 85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7515" h="854411">
                <a:moveTo>
                  <a:pt x="0" y="0"/>
                </a:moveTo>
                <a:cubicBezTo>
                  <a:pt x="60778" y="228600"/>
                  <a:pt x="121557" y="457200"/>
                  <a:pt x="272143" y="598714"/>
                </a:cubicBezTo>
                <a:cubicBezTo>
                  <a:pt x="422729" y="740228"/>
                  <a:pt x="680358" y="825499"/>
                  <a:pt x="903515" y="849085"/>
                </a:cubicBezTo>
                <a:cubicBezTo>
                  <a:pt x="1126672" y="872671"/>
                  <a:pt x="1397000" y="814614"/>
                  <a:pt x="1611086" y="740228"/>
                </a:cubicBezTo>
                <a:cubicBezTo>
                  <a:pt x="1825172" y="665842"/>
                  <a:pt x="2051958" y="486228"/>
                  <a:pt x="2188029" y="402771"/>
                </a:cubicBezTo>
                <a:cubicBezTo>
                  <a:pt x="2324100" y="319314"/>
                  <a:pt x="2375807" y="279399"/>
                  <a:pt x="2427515" y="239485"/>
                </a:cubicBezTo>
              </a:path>
            </a:pathLst>
          </a:custGeom>
          <a:noFill/>
          <a:ln w="38100">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1A12AC3F-DFC6-2686-EF81-AF1B3085429A}"/>
              </a:ext>
            </a:extLst>
          </p:cNvPr>
          <p:cNvSpPr/>
          <p:nvPr/>
        </p:nvSpPr>
        <p:spPr>
          <a:xfrm>
            <a:off x="6538679" y="1464379"/>
            <a:ext cx="4946882" cy="4995315"/>
          </a:xfrm>
          <a:custGeom>
            <a:avLst/>
            <a:gdLst>
              <a:gd name="connsiteX0" fmla="*/ 1397062 w 4946882"/>
              <a:gd name="connsiteY0" fmla="*/ 85766 h 4995315"/>
              <a:gd name="connsiteX1" fmla="*/ 2300576 w 4946882"/>
              <a:gd name="connsiteY1" fmla="*/ 31338 h 4995315"/>
              <a:gd name="connsiteX2" fmla="*/ 3487119 w 4946882"/>
              <a:gd name="connsiteY2" fmla="*/ 510309 h 4995315"/>
              <a:gd name="connsiteX3" fmla="*/ 4096719 w 4946882"/>
              <a:gd name="connsiteY3" fmla="*/ 1119909 h 4995315"/>
              <a:gd name="connsiteX4" fmla="*/ 4564805 w 4946882"/>
              <a:gd name="connsiteY4" fmla="*/ 1751281 h 4995315"/>
              <a:gd name="connsiteX5" fmla="*/ 4804290 w 4946882"/>
              <a:gd name="connsiteY5" fmla="*/ 2524166 h 4995315"/>
              <a:gd name="connsiteX6" fmla="*/ 4945805 w 4946882"/>
              <a:gd name="connsiteY6" fmla="*/ 3253509 h 4995315"/>
              <a:gd name="connsiteX7" fmla="*/ 4847833 w 4946882"/>
              <a:gd name="connsiteY7" fmla="*/ 3982852 h 4995315"/>
              <a:gd name="connsiteX8" fmla="*/ 4488605 w 4946882"/>
              <a:gd name="connsiteY8" fmla="*/ 4494481 h 4995315"/>
              <a:gd name="connsiteX9" fmla="*/ 4020519 w 4946882"/>
              <a:gd name="connsiteY9" fmla="*/ 4810166 h 4995315"/>
              <a:gd name="connsiteX10" fmla="*/ 3465348 w 4946882"/>
              <a:gd name="connsiteY10" fmla="*/ 4995224 h 4995315"/>
              <a:gd name="connsiteX11" fmla="*/ 2768662 w 4946882"/>
              <a:gd name="connsiteY11" fmla="*/ 4788395 h 4995315"/>
              <a:gd name="connsiteX12" fmla="*/ 2365890 w 4946882"/>
              <a:gd name="connsiteY12" fmla="*/ 3852224 h 4995315"/>
              <a:gd name="connsiteX13" fmla="*/ 2071976 w 4946882"/>
              <a:gd name="connsiteY13" fmla="*/ 3166424 h 4995315"/>
              <a:gd name="connsiteX14" fmla="*/ 1451490 w 4946882"/>
              <a:gd name="connsiteY14" fmla="*/ 2872509 h 4995315"/>
              <a:gd name="connsiteX15" fmla="*/ 656833 w 4946882"/>
              <a:gd name="connsiteY15" fmla="*/ 2589481 h 4995315"/>
              <a:gd name="connsiteX16" fmla="*/ 69005 w 4946882"/>
              <a:gd name="connsiteY16" fmla="*/ 2023424 h 4995315"/>
              <a:gd name="connsiteX17" fmla="*/ 112548 w 4946882"/>
              <a:gd name="connsiteY17" fmla="*/ 1043709 h 4995315"/>
              <a:gd name="connsiteX18" fmla="*/ 972519 w 4946882"/>
              <a:gd name="connsiteY18" fmla="*/ 205509 h 4995315"/>
              <a:gd name="connsiteX19" fmla="*/ 2148176 w 4946882"/>
              <a:gd name="connsiteY19" fmla="*/ 31338 h 4995315"/>
              <a:gd name="connsiteX20" fmla="*/ 3062576 w 4946882"/>
              <a:gd name="connsiteY20" fmla="*/ 270824 h 4995315"/>
              <a:gd name="connsiteX21" fmla="*/ 3628633 w 4946882"/>
              <a:gd name="connsiteY21" fmla="*/ 597395 h 4995315"/>
              <a:gd name="connsiteX22" fmla="*/ 4107605 w 4946882"/>
              <a:gd name="connsiteY22" fmla="*/ 1043709 h 4995315"/>
              <a:gd name="connsiteX23" fmla="*/ 4107605 w 4946882"/>
              <a:gd name="connsiteY23" fmla="*/ 1043709 h 49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46882" h="4995315">
                <a:moveTo>
                  <a:pt x="1397062" y="85766"/>
                </a:moveTo>
                <a:cubicBezTo>
                  <a:pt x="1674647" y="23173"/>
                  <a:pt x="1952233" y="-39419"/>
                  <a:pt x="2300576" y="31338"/>
                </a:cubicBezTo>
                <a:cubicBezTo>
                  <a:pt x="2648919" y="102095"/>
                  <a:pt x="3187762" y="328881"/>
                  <a:pt x="3487119" y="510309"/>
                </a:cubicBezTo>
                <a:cubicBezTo>
                  <a:pt x="3786476" y="691738"/>
                  <a:pt x="3917105" y="913080"/>
                  <a:pt x="4096719" y="1119909"/>
                </a:cubicBezTo>
                <a:cubicBezTo>
                  <a:pt x="4276333" y="1326738"/>
                  <a:pt x="4446877" y="1517238"/>
                  <a:pt x="4564805" y="1751281"/>
                </a:cubicBezTo>
                <a:cubicBezTo>
                  <a:pt x="4682734" y="1985324"/>
                  <a:pt x="4740790" y="2273795"/>
                  <a:pt x="4804290" y="2524166"/>
                </a:cubicBezTo>
                <a:cubicBezTo>
                  <a:pt x="4867790" y="2774537"/>
                  <a:pt x="4938548" y="3010395"/>
                  <a:pt x="4945805" y="3253509"/>
                </a:cubicBezTo>
                <a:cubicBezTo>
                  <a:pt x="4953062" y="3496623"/>
                  <a:pt x="4924033" y="3776023"/>
                  <a:pt x="4847833" y="3982852"/>
                </a:cubicBezTo>
                <a:cubicBezTo>
                  <a:pt x="4771633" y="4189681"/>
                  <a:pt x="4626491" y="4356595"/>
                  <a:pt x="4488605" y="4494481"/>
                </a:cubicBezTo>
                <a:cubicBezTo>
                  <a:pt x="4350719" y="4632367"/>
                  <a:pt x="4191062" y="4726709"/>
                  <a:pt x="4020519" y="4810166"/>
                </a:cubicBezTo>
                <a:cubicBezTo>
                  <a:pt x="3849976" y="4893623"/>
                  <a:pt x="3673991" y="4998852"/>
                  <a:pt x="3465348" y="4995224"/>
                </a:cubicBezTo>
                <a:cubicBezTo>
                  <a:pt x="3256705" y="4991596"/>
                  <a:pt x="2951905" y="4978895"/>
                  <a:pt x="2768662" y="4788395"/>
                </a:cubicBezTo>
                <a:cubicBezTo>
                  <a:pt x="2585419" y="4597895"/>
                  <a:pt x="2365890" y="3852224"/>
                  <a:pt x="2365890" y="3852224"/>
                </a:cubicBezTo>
                <a:cubicBezTo>
                  <a:pt x="2249776" y="3581896"/>
                  <a:pt x="2224376" y="3329710"/>
                  <a:pt x="2071976" y="3166424"/>
                </a:cubicBezTo>
                <a:cubicBezTo>
                  <a:pt x="1919576" y="3003138"/>
                  <a:pt x="1687347" y="2968666"/>
                  <a:pt x="1451490" y="2872509"/>
                </a:cubicBezTo>
                <a:cubicBezTo>
                  <a:pt x="1215633" y="2776352"/>
                  <a:pt x="887247" y="2730995"/>
                  <a:pt x="656833" y="2589481"/>
                </a:cubicBezTo>
                <a:cubicBezTo>
                  <a:pt x="426419" y="2447967"/>
                  <a:pt x="159719" y="2281053"/>
                  <a:pt x="69005" y="2023424"/>
                </a:cubicBezTo>
                <a:cubicBezTo>
                  <a:pt x="-21709" y="1765795"/>
                  <a:pt x="-38038" y="1346695"/>
                  <a:pt x="112548" y="1043709"/>
                </a:cubicBezTo>
                <a:cubicBezTo>
                  <a:pt x="263134" y="740723"/>
                  <a:pt x="633248" y="374238"/>
                  <a:pt x="972519" y="205509"/>
                </a:cubicBezTo>
                <a:cubicBezTo>
                  <a:pt x="1311790" y="36780"/>
                  <a:pt x="1799833" y="20452"/>
                  <a:pt x="2148176" y="31338"/>
                </a:cubicBezTo>
                <a:cubicBezTo>
                  <a:pt x="2496519" y="42224"/>
                  <a:pt x="2815833" y="176481"/>
                  <a:pt x="3062576" y="270824"/>
                </a:cubicBezTo>
                <a:cubicBezTo>
                  <a:pt x="3309319" y="365167"/>
                  <a:pt x="3454462" y="468581"/>
                  <a:pt x="3628633" y="597395"/>
                </a:cubicBezTo>
                <a:cubicBezTo>
                  <a:pt x="3802804" y="726209"/>
                  <a:pt x="4107605" y="1043709"/>
                  <a:pt x="4107605" y="1043709"/>
                </a:cubicBezTo>
                <a:lnTo>
                  <a:pt x="4107605" y="1043709"/>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6DAF5CAB-418C-EFCD-D505-A5A9F134FA8E}"/>
              </a:ext>
            </a:extLst>
          </p:cNvPr>
          <p:cNvCxnSpPr>
            <a:cxnSpLocks/>
          </p:cNvCxnSpPr>
          <p:nvPr/>
        </p:nvCxnSpPr>
        <p:spPr>
          <a:xfrm flipH="1" flipV="1">
            <a:off x="6485284" y="2961348"/>
            <a:ext cx="20510" cy="2548177"/>
          </a:xfrm>
          <a:prstGeom prst="line">
            <a:avLst/>
          </a:prstGeom>
          <a:ln w="38100">
            <a:prstDash val="dash"/>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5D166B32-C22D-82C8-33C6-13059EEA6FAE}"/>
              </a:ext>
            </a:extLst>
          </p:cNvPr>
          <p:cNvCxnSpPr>
            <a:cxnSpLocks/>
          </p:cNvCxnSpPr>
          <p:nvPr/>
        </p:nvCxnSpPr>
        <p:spPr>
          <a:xfrm>
            <a:off x="6988532" y="6011050"/>
            <a:ext cx="3015495" cy="482006"/>
          </a:xfrm>
          <a:prstGeom prst="line">
            <a:avLst/>
          </a:prstGeom>
          <a:ln w="38100">
            <a:prstDash val="dash"/>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0BE98CE4-D3C0-9A8B-473A-7C909427D4BA}"/>
              </a:ext>
            </a:extLst>
          </p:cNvPr>
          <p:cNvSpPr>
            <a:spLocks noGrp="1"/>
          </p:cNvSpPr>
          <p:nvPr>
            <p:ph type="title"/>
          </p:nvPr>
        </p:nvSpPr>
        <p:spPr>
          <a:xfrm>
            <a:off x="189091" y="167505"/>
            <a:ext cx="6183969" cy="1325563"/>
          </a:xfrm>
        </p:spPr>
        <p:txBody>
          <a:bodyPr/>
          <a:lstStyle/>
          <a:p>
            <a:r>
              <a:rPr lang="en-US" b="1" dirty="0"/>
              <a:t>Microbes Supply Butyrate to Colonocytes</a:t>
            </a:r>
            <a:r>
              <a:rPr lang="en-US" b="1" dirty="0">
                <a:solidFill>
                  <a:srgbClr val="FF0000"/>
                </a:solidFill>
              </a:rPr>
              <a:t>*</a:t>
            </a:r>
          </a:p>
        </p:txBody>
      </p:sp>
      <p:sp>
        <p:nvSpPr>
          <p:cNvPr id="3" name="TextBox 2">
            <a:extLst>
              <a:ext uri="{FF2B5EF4-FFF2-40B4-BE49-F238E27FC236}">
                <a16:creationId xmlns:a16="http://schemas.microsoft.com/office/drawing/2014/main" id="{8AA577CE-1E7A-6464-DE07-FA0497FA83EB}"/>
              </a:ext>
            </a:extLst>
          </p:cNvPr>
          <p:cNvSpPr txBox="1"/>
          <p:nvPr/>
        </p:nvSpPr>
        <p:spPr>
          <a:xfrm>
            <a:off x="113076" y="6186243"/>
            <a:ext cx="5327805" cy="646331"/>
          </a:xfrm>
          <a:prstGeom prst="rect">
            <a:avLst/>
          </a:prstGeom>
          <a:noFill/>
        </p:spPr>
        <p:txBody>
          <a:bodyPr wrap="none" rtlCol="0">
            <a:spAutoFit/>
          </a:bodyPr>
          <a:lstStyle/>
          <a:p>
            <a:r>
              <a:rPr lang="en-US" dirty="0">
                <a:solidFill>
                  <a:srgbClr val="FF0000"/>
                </a:solidFill>
              </a:rPr>
              <a:t>*</a:t>
            </a:r>
            <a:r>
              <a:rPr lang="en-US" dirty="0"/>
              <a:t>S Seneff and AM Kyriakopoulos. </a:t>
            </a:r>
          </a:p>
          <a:p>
            <a:r>
              <a:rPr lang="en-US" dirty="0"/>
              <a:t>Endocrine and Metabolic Science 2025; 17: 100215.</a:t>
            </a:r>
          </a:p>
        </p:txBody>
      </p:sp>
      <p:sp>
        <p:nvSpPr>
          <p:cNvPr id="4" name="Title 1">
            <a:extLst>
              <a:ext uri="{FF2B5EF4-FFF2-40B4-BE49-F238E27FC236}">
                <a16:creationId xmlns:a16="http://schemas.microsoft.com/office/drawing/2014/main" id="{329A8E96-F6AF-9D0C-F58E-802AF64E29DA}"/>
              </a:ext>
            </a:extLst>
          </p:cNvPr>
          <p:cNvSpPr txBox="1">
            <a:spLocks/>
          </p:cNvSpPr>
          <p:nvPr/>
        </p:nvSpPr>
        <p:spPr>
          <a:xfrm>
            <a:off x="2062284" y="2712713"/>
            <a:ext cx="8627488" cy="1805704"/>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Butyrate is probably very </a:t>
            </a:r>
            <a:r>
              <a:rPr lang="en-US" sz="2800" dirty="0" err="1"/>
              <a:t>deupleted</a:t>
            </a:r>
            <a:r>
              <a:rPr lang="en-US" sz="2800" dirty="0"/>
              <a:t>, and it is the favorite fuel source of the colonocytes lining the colon</a:t>
            </a:r>
          </a:p>
        </p:txBody>
      </p:sp>
    </p:spTree>
    <p:extLst>
      <p:ext uri="{BB962C8B-B14F-4D97-AF65-F5344CB8AC3E}">
        <p14:creationId xmlns:p14="http://schemas.microsoft.com/office/powerpoint/2010/main" val="2146200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49" y="250500"/>
            <a:ext cx="11328400" cy="1143000"/>
          </a:xfrm>
        </p:spPr>
        <p:txBody>
          <a:bodyPr>
            <a:normAutofit fontScale="90000"/>
          </a:bodyPr>
          <a:lstStyle/>
          <a:p>
            <a:r>
              <a:rPr lang="en-US" b="1" dirty="0"/>
              <a:t>"The Pathologic Anatomy of Deuterium Intoxication"</a:t>
            </a:r>
            <a:r>
              <a:rPr lang="en-US" b="1" dirty="0">
                <a:solidFill>
                  <a:srgbClr val="FF0000"/>
                </a:solidFill>
              </a:rPr>
              <a:t>*</a:t>
            </a:r>
          </a:p>
        </p:txBody>
      </p:sp>
      <p:sp>
        <p:nvSpPr>
          <p:cNvPr id="3" name="Content Placeholder 2"/>
          <p:cNvSpPr>
            <a:spLocks noGrp="1"/>
          </p:cNvSpPr>
          <p:nvPr>
            <p:ph idx="1"/>
          </p:nvPr>
        </p:nvSpPr>
        <p:spPr>
          <a:xfrm>
            <a:off x="186249" y="2206270"/>
            <a:ext cx="8725739" cy="4525963"/>
          </a:xfrm>
        </p:spPr>
        <p:txBody>
          <a:bodyPr>
            <a:normAutofit/>
          </a:bodyPr>
          <a:lstStyle/>
          <a:p>
            <a:r>
              <a:rPr lang="en-US" dirty="0"/>
              <a:t>Mice received 5% dextrose solution in  D</a:t>
            </a:r>
            <a:r>
              <a:rPr lang="en-US" baseline="-25000" dirty="0"/>
              <a:t>2</a:t>
            </a:r>
            <a:r>
              <a:rPr lang="en-US" dirty="0"/>
              <a:t>O water </a:t>
            </a:r>
          </a:p>
          <a:p>
            <a:r>
              <a:rPr lang="en-US" dirty="0"/>
              <a:t>"Their appetites were voracious, and constant    savage attacks upon each other  were continually.       in progress.”</a:t>
            </a:r>
          </a:p>
          <a:p>
            <a:r>
              <a:rPr lang="en-US" dirty="0"/>
              <a:t>“Eventually, at varying intervals, the animals                                                  became hypoactive, lethargic, and dramatically weak.”</a:t>
            </a:r>
          </a:p>
          <a:p>
            <a:r>
              <a:rPr lang="en-US" dirty="0"/>
              <a:t>“Death occurred in all cases within 6-10 days.”</a:t>
            </a:r>
          </a:p>
          <a:p>
            <a:endParaRPr lang="en-US" dirty="0"/>
          </a:p>
          <a:p>
            <a:endParaRPr lang="en-US" dirty="0"/>
          </a:p>
        </p:txBody>
      </p:sp>
      <p:sp>
        <p:nvSpPr>
          <p:cNvPr id="4" name="TextBox 3"/>
          <p:cNvSpPr txBox="1"/>
          <p:nvPr/>
        </p:nvSpPr>
        <p:spPr>
          <a:xfrm>
            <a:off x="5283200" y="6229467"/>
            <a:ext cx="6438366" cy="502766"/>
          </a:xfrm>
          <a:prstGeom prst="rect">
            <a:avLst/>
          </a:prstGeom>
          <a:noFill/>
        </p:spPr>
        <p:txBody>
          <a:bodyPr wrap="none" rtlCol="0">
            <a:spAutoFit/>
          </a:bodyPr>
          <a:lstStyle/>
          <a:p>
            <a:r>
              <a:rPr lang="nb-NO" sz="2667" dirty="0">
                <a:solidFill>
                  <a:srgbClr val="FF0000"/>
                </a:solidFill>
              </a:rPr>
              <a:t>*</a:t>
            </a:r>
            <a:r>
              <a:rPr lang="nb-NO" sz="2667" dirty="0"/>
              <a:t>Paul </a:t>
            </a:r>
            <a:r>
              <a:rPr lang="nb-NO" sz="2667" dirty="0" err="1"/>
              <a:t>Bachner</a:t>
            </a:r>
            <a:r>
              <a:rPr lang="nb-NO" sz="2667" dirty="0"/>
              <a:t> et al. PNAS 1964; 51: 464-471.</a:t>
            </a:r>
            <a:endParaRPr lang="en-US" sz="2667" dirty="0"/>
          </a:p>
        </p:txBody>
      </p:sp>
      <p:pic>
        <p:nvPicPr>
          <p:cNvPr id="5" name="Picture 4" descr="rats_fight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740" y="1420695"/>
            <a:ext cx="3702011" cy="2776508"/>
          </a:xfrm>
          <a:prstGeom prst="rect">
            <a:avLst/>
          </a:prstGeom>
        </p:spPr>
      </p:pic>
    </p:spTree>
    <p:extLst>
      <p:ext uri="{BB962C8B-B14F-4D97-AF65-F5344CB8AC3E}">
        <p14:creationId xmlns:p14="http://schemas.microsoft.com/office/powerpoint/2010/main" val="39187450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CAEA-E07A-84C1-AC96-383AE5CD2442}"/>
              </a:ext>
            </a:extLst>
          </p:cNvPr>
          <p:cNvSpPr>
            <a:spLocks noGrp="1"/>
          </p:cNvSpPr>
          <p:nvPr>
            <p:ph type="title"/>
          </p:nvPr>
        </p:nvSpPr>
        <p:spPr>
          <a:xfrm>
            <a:off x="235527" y="157307"/>
            <a:ext cx="10515600" cy="1325563"/>
          </a:xfrm>
        </p:spPr>
        <p:txBody>
          <a:bodyPr/>
          <a:lstStyle/>
          <a:p>
            <a:r>
              <a:rPr lang="en-US" b="1" dirty="0"/>
              <a:t>Recapitulation</a:t>
            </a:r>
          </a:p>
        </p:txBody>
      </p:sp>
      <p:sp>
        <p:nvSpPr>
          <p:cNvPr id="3" name="Content Placeholder 2">
            <a:extLst>
              <a:ext uri="{FF2B5EF4-FFF2-40B4-BE49-F238E27FC236}">
                <a16:creationId xmlns:a16="http://schemas.microsoft.com/office/drawing/2014/main" id="{EF422788-38CA-D853-E42D-3949F48F52F0}"/>
              </a:ext>
            </a:extLst>
          </p:cNvPr>
          <p:cNvSpPr>
            <a:spLocks noGrp="1"/>
          </p:cNvSpPr>
          <p:nvPr>
            <p:ph idx="1"/>
          </p:nvPr>
        </p:nvSpPr>
        <p:spPr>
          <a:xfrm>
            <a:off x="235527" y="1590098"/>
            <a:ext cx="11720946" cy="5267902"/>
          </a:xfrm>
        </p:spPr>
        <p:txBody>
          <a:bodyPr>
            <a:normAutofit lnSpcReduction="10000"/>
          </a:bodyPr>
          <a:lstStyle/>
          <a:p>
            <a:r>
              <a:rPr lang="en-US" dirty="0"/>
              <a:t>Mast Cell Activation Syndrome was first recognized as a disease in 2007</a:t>
            </a:r>
          </a:p>
          <a:p>
            <a:pPr lvl="1"/>
            <a:r>
              <a:rPr lang="en-US" sz="2600" dirty="0"/>
              <a:t>Associated with excessive inflammation and allergic reactions</a:t>
            </a:r>
          </a:p>
          <a:p>
            <a:pPr lvl="1"/>
            <a:r>
              <a:rPr lang="en-US" sz="2600" dirty="0"/>
              <a:t>Mast cells release abundant histamines into the gut lumen </a:t>
            </a:r>
          </a:p>
          <a:p>
            <a:pPr lvl="1"/>
            <a:r>
              <a:rPr lang="en-US" dirty="0"/>
              <a:t>Histamines act as signaling molecules to induce diarrhea, abdominal pain, and nausea</a:t>
            </a:r>
          </a:p>
          <a:p>
            <a:r>
              <a:rPr lang="en-US" dirty="0"/>
              <a:t>Histaminase metabolizes histamines into metabolic products that may be able to trap deuterium and remove it from the gut</a:t>
            </a:r>
          </a:p>
          <a:p>
            <a:pPr lvl="1"/>
            <a:r>
              <a:rPr lang="en-US" sz="2600" dirty="0"/>
              <a:t>Suppressed histaminase causes histamine intolerance</a:t>
            </a:r>
          </a:p>
          <a:p>
            <a:pPr lvl="1"/>
            <a:r>
              <a:rPr lang="en-US" sz="2600" dirty="0"/>
              <a:t>Histaminase has a very strong glyphosate susceptibility motif</a:t>
            </a:r>
          </a:p>
          <a:p>
            <a:r>
              <a:rPr lang="en-US" dirty="0"/>
              <a:t>Gut microbes metabolize histidine to imidazole propionate (IPA), and elevated levels are linked to diabetes </a:t>
            </a:r>
          </a:p>
          <a:p>
            <a:r>
              <a:rPr lang="en-US" dirty="0"/>
              <a:t>Glyphosate induces an environment in the gut that is conducive to IPA-producing bacteria</a:t>
            </a:r>
          </a:p>
        </p:txBody>
      </p:sp>
    </p:spTree>
    <p:extLst>
      <p:ext uri="{BB962C8B-B14F-4D97-AF65-F5344CB8AC3E}">
        <p14:creationId xmlns:p14="http://schemas.microsoft.com/office/powerpoint/2010/main" val="12061059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C5F1C-B121-3926-8353-360A7446B83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097288F-3590-621A-3DC7-681776473E2E}"/>
              </a:ext>
            </a:extLst>
          </p:cNvPr>
          <p:cNvSpPr/>
          <p:nvPr/>
        </p:nvSpPr>
        <p:spPr>
          <a:xfrm>
            <a:off x="1016449" y="2967335"/>
            <a:ext cx="10159128"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Impaired Fatty Acid Metabolism</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665828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0E9BE-9424-D76B-A0F9-735E0AEB8E02}"/>
              </a:ext>
            </a:extLst>
          </p:cNvPr>
          <p:cNvSpPr>
            <a:spLocks noGrp="1"/>
          </p:cNvSpPr>
          <p:nvPr>
            <p:ph type="title"/>
          </p:nvPr>
        </p:nvSpPr>
        <p:spPr>
          <a:xfrm>
            <a:off x="254635" y="264257"/>
            <a:ext cx="10515600" cy="1325563"/>
          </a:xfrm>
        </p:spPr>
        <p:txBody>
          <a:bodyPr/>
          <a:lstStyle/>
          <a:p>
            <a:r>
              <a:rPr lang="en-US" b="1" dirty="0"/>
              <a:t>Why So Many Picky Eaters?</a:t>
            </a:r>
          </a:p>
        </p:txBody>
      </p:sp>
      <p:sp>
        <p:nvSpPr>
          <p:cNvPr id="3" name="Content Placeholder 2">
            <a:extLst>
              <a:ext uri="{FF2B5EF4-FFF2-40B4-BE49-F238E27FC236}">
                <a16:creationId xmlns:a16="http://schemas.microsoft.com/office/drawing/2014/main" id="{D2B0416E-6511-0D7F-793E-ADFDBEEB6F88}"/>
              </a:ext>
            </a:extLst>
          </p:cNvPr>
          <p:cNvSpPr>
            <a:spLocks noGrp="1"/>
          </p:cNvSpPr>
          <p:nvPr>
            <p:ph idx="1"/>
          </p:nvPr>
        </p:nvSpPr>
        <p:spPr/>
        <p:txBody>
          <a:bodyPr/>
          <a:lstStyle/>
          <a:p>
            <a:r>
              <a:rPr lang="en-US" b="1" dirty="0"/>
              <a:t>Observation: </a:t>
            </a:r>
            <a:r>
              <a:rPr lang="en-US" dirty="0"/>
              <a:t>Many children in America, especially autistic children, are very picky eaters. </a:t>
            </a:r>
          </a:p>
          <a:p>
            <a:r>
              <a:rPr lang="en-US" b="1" dirty="0"/>
              <a:t>Question: </a:t>
            </a:r>
            <a:r>
              <a:rPr lang="en-US" dirty="0"/>
              <a:t>Are there enzymes that could be suppressed by glyphosate to cause this condition?</a:t>
            </a:r>
          </a:p>
        </p:txBody>
      </p:sp>
      <p:pic>
        <p:nvPicPr>
          <p:cNvPr id="5" name="Picture 4" descr="A child being fed by a spoon&#10;&#10;Description automatically generated">
            <a:extLst>
              <a:ext uri="{FF2B5EF4-FFF2-40B4-BE49-F238E27FC236}">
                <a16:creationId xmlns:a16="http://schemas.microsoft.com/office/drawing/2014/main" id="{978F5441-FE23-796B-10BE-65559A20A9BE}"/>
              </a:ext>
            </a:extLst>
          </p:cNvPr>
          <p:cNvPicPr>
            <a:picLocks noChangeAspect="1"/>
          </p:cNvPicPr>
          <p:nvPr/>
        </p:nvPicPr>
        <p:blipFill>
          <a:blip r:embed="rId2"/>
          <a:stretch>
            <a:fillRect/>
          </a:stretch>
        </p:blipFill>
        <p:spPr>
          <a:xfrm>
            <a:off x="254635" y="3864418"/>
            <a:ext cx="3935660" cy="2491580"/>
          </a:xfrm>
          <a:prstGeom prst="rect">
            <a:avLst/>
          </a:prstGeom>
        </p:spPr>
      </p:pic>
      <p:pic>
        <p:nvPicPr>
          <p:cNvPr id="7" name="Picture 6" descr="A child looking at a plate of food&#10;&#10;Description automatically generated">
            <a:extLst>
              <a:ext uri="{FF2B5EF4-FFF2-40B4-BE49-F238E27FC236}">
                <a16:creationId xmlns:a16="http://schemas.microsoft.com/office/drawing/2014/main" id="{20DF627B-6247-9D6A-0C43-B9D88AB59D18}"/>
              </a:ext>
            </a:extLst>
          </p:cNvPr>
          <p:cNvPicPr>
            <a:picLocks noChangeAspect="1"/>
          </p:cNvPicPr>
          <p:nvPr/>
        </p:nvPicPr>
        <p:blipFill>
          <a:blip r:embed="rId3"/>
          <a:stretch>
            <a:fillRect/>
          </a:stretch>
        </p:blipFill>
        <p:spPr>
          <a:xfrm>
            <a:off x="4418893" y="3873912"/>
            <a:ext cx="3733801" cy="2501168"/>
          </a:xfrm>
          <a:prstGeom prst="rect">
            <a:avLst/>
          </a:prstGeom>
        </p:spPr>
      </p:pic>
      <p:pic>
        <p:nvPicPr>
          <p:cNvPr id="9" name="Picture 8" descr="A person feeding a child with a fork&#10;&#10;Description automatically generated">
            <a:extLst>
              <a:ext uri="{FF2B5EF4-FFF2-40B4-BE49-F238E27FC236}">
                <a16:creationId xmlns:a16="http://schemas.microsoft.com/office/drawing/2014/main" id="{94472DE0-8650-2C1A-927F-64CC183F3BA2}"/>
              </a:ext>
            </a:extLst>
          </p:cNvPr>
          <p:cNvPicPr>
            <a:picLocks noChangeAspect="1"/>
          </p:cNvPicPr>
          <p:nvPr/>
        </p:nvPicPr>
        <p:blipFill>
          <a:blip r:embed="rId4"/>
          <a:stretch>
            <a:fillRect/>
          </a:stretch>
        </p:blipFill>
        <p:spPr>
          <a:xfrm>
            <a:off x="8381292" y="3807648"/>
            <a:ext cx="3562350" cy="2605120"/>
          </a:xfrm>
          <a:prstGeom prst="rect">
            <a:avLst/>
          </a:prstGeom>
        </p:spPr>
      </p:pic>
    </p:spTree>
    <p:extLst>
      <p:ext uri="{BB962C8B-B14F-4D97-AF65-F5344CB8AC3E}">
        <p14:creationId xmlns:p14="http://schemas.microsoft.com/office/powerpoint/2010/main" val="36582492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ACF5F5-E9AD-D63C-E60E-F9F9B4F56A27}"/>
              </a:ext>
            </a:extLst>
          </p:cNvPr>
          <p:cNvSpPr>
            <a:spLocks noGrp="1"/>
          </p:cNvSpPr>
          <p:nvPr>
            <p:ph idx="1"/>
          </p:nvPr>
        </p:nvSpPr>
        <p:spPr>
          <a:xfrm>
            <a:off x="7704667" y="1599847"/>
            <a:ext cx="4083419" cy="2193219"/>
          </a:xfrm>
        </p:spPr>
        <p:txBody>
          <a:bodyPr/>
          <a:lstStyle/>
          <a:p>
            <a:pPr marL="0" indent="0">
              <a:buNone/>
            </a:pPr>
            <a:r>
              <a:rPr lang="en-US" dirty="0"/>
              <a:t>Trends in newborn metabolic disorders over time compared to the rise in glyphosate usage on core crops</a:t>
            </a:r>
            <a:r>
              <a:rPr lang="en-US" dirty="0">
                <a:solidFill>
                  <a:srgbClr val="FF0000"/>
                </a:solidFill>
              </a:rPr>
              <a:t>*</a:t>
            </a:r>
            <a:r>
              <a:rPr lang="en-US" dirty="0"/>
              <a:t>  </a:t>
            </a:r>
          </a:p>
        </p:txBody>
      </p:sp>
      <p:pic>
        <p:nvPicPr>
          <p:cNvPr id="5" name="Picture 4" descr="A graph of a number of babies&#10;&#10;Description automatically generated with medium confidence">
            <a:extLst>
              <a:ext uri="{FF2B5EF4-FFF2-40B4-BE49-F238E27FC236}">
                <a16:creationId xmlns:a16="http://schemas.microsoft.com/office/drawing/2014/main" id="{284796B0-DE6C-DCD3-3095-B9105898CA54}"/>
              </a:ext>
            </a:extLst>
          </p:cNvPr>
          <p:cNvPicPr>
            <a:picLocks noChangeAspect="1"/>
          </p:cNvPicPr>
          <p:nvPr/>
        </p:nvPicPr>
        <p:blipFill>
          <a:blip r:embed="rId3"/>
          <a:stretch>
            <a:fillRect/>
          </a:stretch>
        </p:blipFill>
        <p:spPr>
          <a:xfrm>
            <a:off x="63580" y="-100473"/>
            <a:ext cx="7060723" cy="6729083"/>
          </a:xfrm>
          <a:prstGeom prst="rect">
            <a:avLst/>
          </a:prstGeom>
        </p:spPr>
      </p:pic>
      <p:sp>
        <p:nvSpPr>
          <p:cNvPr id="6" name="TextBox 5">
            <a:extLst>
              <a:ext uri="{FF2B5EF4-FFF2-40B4-BE49-F238E27FC236}">
                <a16:creationId xmlns:a16="http://schemas.microsoft.com/office/drawing/2014/main" id="{36156C6A-00CF-0F8E-53F7-3E722DDA6EFB}"/>
              </a:ext>
            </a:extLst>
          </p:cNvPr>
          <p:cNvSpPr txBox="1"/>
          <p:nvPr/>
        </p:nvSpPr>
        <p:spPr>
          <a:xfrm>
            <a:off x="7109518" y="6368345"/>
            <a:ext cx="5082482" cy="400110"/>
          </a:xfrm>
          <a:prstGeom prst="rect">
            <a:avLst/>
          </a:prstGeom>
          <a:noFill/>
        </p:spPr>
        <p:txBody>
          <a:bodyPr wrap="none" rtlCol="0">
            <a:spAutoFit/>
          </a:bodyPr>
          <a:lstStyle/>
          <a:p>
            <a:r>
              <a:rPr lang="en-US" sz="2000" dirty="0">
                <a:solidFill>
                  <a:srgbClr val="FF0000"/>
                </a:solidFill>
              </a:rPr>
              <a:t>*</a:t>
            </a:r>
            <a:r>
              <a:rPr lang="en-US" sz="2000" dirty="0"/>
              <a:t>J Hoy et al. Poult Fish </a:t>
            </a:r>
            <a:r>
              <a:rPr lang="en-US" sz="2000" dirty="0" err="1"/>
              <a:t>Wildl</a:t>
            </a:r>
            <a:r>
              <a:rPr lang="en-US" sz="2000" dirty="0"/>
              <a:t> Sci 2015; 3: 132.</a:t>
            </a:r>
          </a:p>
        </p:txBody>
      </p:sp>
      <p:sp>
        <p:nvSpPr>
          <p:cNvPr id="2" name="TextBox 1">
            <a:extLst>
              <a:ext uri="{FF2B5EF4-FFF2-40B4-BE49-F238E27FC236}">
                <a16:creationId xmlns:a16="http://schemas.microsoft.com/office/drawing/2014/main" id="{02FBD83C-1266-D3AE-76A9-8F172C11EDB1}"/>
              </a:ext>
            </a:extLst>
          </p:cNvPr>
          <p:cNvSpPr txBox="1"/>
          <p:nvPr/>
        </p:nvSpPr>
        <p:spPr>
          <a:xfrm>
            <a:off x="7609049" y="4222044"/>
            <a:ext cx="4083419" cy="1938992"/>
          </a:xfrm>
          <a:prstGeom prst="rect">
            <a:avLst/>
          </a:prstGeom>
          <a:noFill/>
        </p:spPr>
        <p:txBody>
          <a:bodyPr wrap="square" rtlCol="0">
            <a:spAutoFit/>
          </a:bodyPr>
          <a:lstStyle/>
          <a:p>
            <a:r>
              <a:rPr lang="en-US" sz="2000" dirty="0"/>
              <a:t>Includes feeding problems, poor weight gain, slow fetal growth, congenital anomalies in the gut, and fetal malnutrition</a:t>
            </a:r>
          </a:p>
          <a:p>
            <a:endParaRPr lang="en-US" sz="2000" dirty="0"/>
          </a:p>
          <a:p>
            <a:r>
              <a:rPr lang="en-US" sz="2000" i="1" dirty="0"/>
              <a:t>p</a:t>
            </a:r>
            <a:r>
              <a:rPr lang="en-US" sz="2000" dirty="0"/>
              <a:t> &lt; 0.0000334</a:t>
            </a:r>
          </a:p>
        </p:txBody>
      </p:sp>
    </p:spTree>
    <p:extLst>
      <p:ext uri="{BB962C8B-B14F-4D97-AF65-F5344CB8AC3E}">
        <p14:creationId xmlns:p14="http://schemas.microsoft.com/office/powerpoint/2010/main" val="13293481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7E1EC-C623-6E3A-755D-8B47E87D0EA3}"/>
              </a:ext>
            </a:extLst>
          </p:cNvPr>
          <p:cNvSpPr>
            <a:spLocks noGrp="1"/>
          </p:cNvSpPr>
          <p:nvPr>
            <p:ph type="title"/>
          </p:nvPr>
        </p:nvSpPr>
        <p:spPr>
          <a:xfrm>
            <a:off x="461010" y="258780"/>
            <a:ext cx="10515600" cy="1325563"/>
          </a:xfrm>
        </p:spPr>
        <p:txBody>
          <a:bodyPr/>
          <a:lstStyle/>
          <a:p>
            <a:r>
              <a:rPr lang="en-US" b="1" dirty="0"/>
              <a:t>Long-chain 3-hydroxyacyl-CoA </a:t>
            </a:r>
            <a:r>
              <a:rPr lang="en-US" b="1" dirty="0">
                <a:solidFill>
                  <a:srgbClr val="FF0000"/>
                </a:solidFill>
              </a:rPr>
              <a:t>dehydrogenase</a:t>
            </a:r>
            <a:r>
              <a:rPr lang="en-US" b="1" dirty="0"/>
              <a:t> (LCHAD) deficiency</a:t>
            </a:r>
            <a:r>
              <a:rPr lang="en-US" b="1" dirty="0">
                <a:solidFill>
                  <a:srgbClr val="FF0000"/>
                </a:solidFill>
              </a:rPr>
              <a:t>*</a:t>
            </a:r>
          </a:p>
        </p:txBody>
      </p:sp>
      <p:sp>
        <p:nvSpPr>
          <p:cNvPr id="3" name="Content Placeholder 2">
            <a:extLst>
              <a:ext uri="{FF2B5EF4-FFF2-40B4-BE49-F238E27FC236}">
                <a16:creationId xmlns:a16="http://schemas.microsoft.com/office/drawing/2014/main" id="{898E1F26-9B7A-FE25-FE5A-6E013AA77747}"/>
              </a:ext>
            </a:extLst>
          </p:cNvPr>
          <p:cNvSpPr>
            <a:spLocks noGrp="1"/>
          </p:cNvSpPr>
          <p:nvPr>
            <p:ph idx="1"/>
          </p:nvPr>
        </p:nvSpPr>
        <p:spPr>
          <a:xfrm>
            <a:off x="461009" y="1669060"/>
            <a:ext cx="11674483" cy="4351338"/>
          </a:xfrm>
        </p:spPr>
        <p:txBody>
          <a:bodyPr/>
          <a:lstStyle/>
          <a:p>
            <a:r>
              <a:rPr lang="en-US" dirty="0"/>
              <a:t>This dehydrogenase plays an essential role in the metabolism                      of long chain fatty acids</a:t>
            </a:r>
          </a:p>
          <a:p>
            <a:r>
              <a:rPr lang="en-US" dirty="0"/>
              <a:t>Deficiencies in this enzyme lead to severe disease</a:t>
            </a:r>
          </a:p>
          <a:p>
            <a:pPr lvl="1"/>
            <a:r>
              <a:rPr lang="en-US" dirty="0"/>
              <a:t>Feeding difficulties; dislikes of many foods; nausea and vomiting; lack of energy; low blood sugar; weak muscle tone; delayed development; liver problems; light sensitivity</a:t>
            </a:r>
          </a:p>
          <a:p>
            <a:pPr lvl="1"/>
            <a:r>
              <a:rPr lang="en-US" dirty="0"/>
              <a:t>Neonates with the severe phenotype present within a few days of birth with hypoglycemia (low blood sugar), hepatomegaly (enlarged liver), encephalopathy (brain dysfunction), and often cardiomyopathy (heart problems)</a:t>
            </a:r>
          </a:p>
          <a:p>
            <a:endParaRPr lang="en-US" dirty="0"/>
          </a:p>
        </p:txBody>
      </p:sp>
      <p:sp>
        <p:nvSpPr>
          <p:cNvPr id="5" name="TextBox 4">
            <a:extLst>
              <a:ext uri="{FF2B5EF4-FFF2-40B4-BE49-F238E27FC236}">
                <a16:creationId xmlns:a16="http://schemas.microsoft.com/office/drawing/2014/main" id="{792A2AA8-F4B3-B7C7-C698-A8F23B94E152}"/>
              </a:ext>
            </a:extLst>
          </p:cNvPr>
          <p:cNvSpPr txBox="1"/>
          <p:nvPr/>
        </p:nvSpPr>
        <p:spPr>
          <a:xfrm>
            <a:off x="2460665" y="6176963"/>
            <a:ext cx="9674828" cy="369332"/>
          </a:xfrm>
          <a:prstGeom prst="rect">
            <a:avLst/>
          </a:prstGeom>
          <a:noFill/>
        </p:spPr>
        <p:txBody>
          <a:bodyPr wrap="none" rtlCol="0">
            <a:spAutoFit/>
          </a:bodyPr>
          <a:lstStyle/>
          <a:p>
            <a:r>
              <a:rPr lang="en-US" dirty="0">
                <a:solidFill>
                  <a:srgbClr val="FF0000"/>
                </a:solidFill>
              </a:rPr>
              <a:t>*</a:t>
            </a:r>
            <a:r>
              <a:rPr lang="en-US" dirty="0" err="1"/>
              <a:t>medlineplus.gov</a:t>
            </a:r>
            <a:r>
              <a:rPr lang="en-US" dirty="0"/>
              <a:t>/genetics/condition/long-chain-3-hydroxyacyl-coa-dehydrogenase-deficiency</a:t>
            </a:r>
          </a:p>
        </p:txBody>
      </p:sp>
      <p:sp>
        <p:nvSpPr>
          <p:cNvPr id="7" name="Title 1">
            <a:extLst>
              <a:ext uri="{FF2B5EF4-FFF2-40B4-BE49-F238E27FC236}">
                <a16:creationId xmlns:a16="http://schemas.microsoft.com/office/drawing/2014/main" id="{9C333DBB-5B63-0376-8D31-43BA77F5F8EC}"/>
              </a:ext>
            </a:extLst>
          </p:cNvPr>
          <p:cNvSpPr txBox="1">
            <a:spLocks/>
          </p:cNvSpPr>
          <p:nvPr/>
        </p:nvSpPr>
        <p:spPr>
          <a:xfrm>
            <a:off x="1631710" y="5213481"/>
            <a:ext cx="8928580" cy="948824"/>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 Glyphosate has been shown to suppress dehydrogenase enzymes in many studies on human cells, E coli and soil bacteria</a:t>
            </a:r>
          </a:p>
        </p:txBody>
      </p:sp>
    </p:spTree>
    <p:extLst>
      <p:ext uri="{BB962C8B-B14F-4D97-AF65-F5344CB8AC3E}">
        <p14:creationId xmlns:p14="http://schemas.microsoft.com/office/powerpoint/2010/main" val="310411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3ABF1-8E84-C22C-F4A1-C97B185B8530}"/>
              </a:ext>
            </a:extLst>
          </p:cNvPr>
          <p:cNvSpPr>
            <a:spLocks noGrp="1"/>
          </p:cNvSpPr>
          <p:nvPr>
            <p:ph idx="1"/>
          </p:nvPr>
        </p:nvSpPr>
        <p:spPr>
          <a:xfrm>
            <a:off x="530578" y="2588860"/>
            <a:ext cx="10515600" cy="2319339"/>
          </a:xfrm>
        </p:spPr>
        <p:txBody>
          <a:bodyPr/>
          <a:lstStyle/>
          <a:p>
            <a:pPr marL="0" indent="0">
              <a:buNone/>
            </a:pPr>
            <a:r>
              <a:rPr lang="en-US" b="1" dirty="0"/>
              <a:t>Conclusion:</a:t>
            </a:r>
          </a:p>
          <a:p>
            <a:pPr marL="0" indent="0">
              <a:buNone/>
            </a:pPr>
            <a:r>
              <a:rPr lang="en-US" dirty="0"/>
              <a:t>“Patients with an LCHAD deficiency appear to have a specific cognitive pattern, presenting as intellectual disability and specific autistic deficiencies or a normal IQ with weaknesses in auditive verbal memory and adaptive and executive functions.” </a:t>
            </a:r>
            <a:r>
              <a:rPr lang="en-US" dirty="0">
                <a:solidFill>
                  <a:srgbClr val="FF0000"/>
                </a:solidFill>
              </a:rPr>
              <a:t>*</a:t>
            </a:r>
          </a:p>
        </p:txBody>
      </p:sp>
      <p:pic>
        <p:nvPicPr>
          <p:cNvPr id="5" name="Picture 4" descr="A close-up of a white card&#10;&#10;Description automatically generated">
            <a:extLst>
              <a:ext uri="{FF2B5EF4-FFF2-40B4-BE49-F238E27FC236}">
                <a16:creationId xmlns:a16="http://schemas.microsoft.com/office/drawing/2014/main" id="{BF104553-1A4F-F60A-A332-E1A23E3545A9}"/>
              </a:ext>
            </a:extLst>
          </p:cNvPr>
          <p:cNvPicPr>
            <a:picLocks noChangeAspect="1"/>
          </p:cNvPicPr>
          <p:nvPr/>
        </p:nvPicPr>
        <p:blipFill>
          <a:blip r:embed="rId3"/>
          <a:stretch>
            <a:fillRect/>
          </a:stretch>
        </p:blipFill>
        <p:spPr>
          <a:xfrm>
            <a:off x="0" y="98425"/>
            <a:ext cx="6985000" cy="2032000"/>
          </a:xfrm>
          <a:prstGeom prst="rect">
            <a:avLst/>
          </a:prstGeom>
        </p:spPr>
      </p:pic>
      <p:sp>
        <p:nvSpPr>
          <p:cNvPr id="6" name="TextBox 5">
            <a:extLst>
              <a:ext uri="{FF2B5EF4-FFF2-40B4-BE49-F238E27FC236}">
                <a16:creationId xmlns:a16="http://schemas.microsoft.com/office/drawing/2014/main" id="{F82E75D7-0712-4AB2-2FBF-498B49C50DBC}"/>
              </a:ext>
            </a:extLst>
          </p:cNvPr>
          <p:cNvSpPr txBox="1"/>
          <p:nvPr/>
        </p:nvSpPr>
        <p:spPr>
          <a:xfrm>
            <a:off x="6479822" y="6310489"/>
            <a:ext cx="5208285"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Strandqvist</a:t>
            </a:r>
            <a:r>
              <a:rPr lang="en-US" sz="2000" dirty="0"/>
              <a:t> et al. JIMD Rep. 2016;28:75-84.</a:t>
            </a:r>
          </a:p>
        </p:txBody>
      </p:sp>
    </p:spTree>
    <p:extLst>
      <p:ext uri="{BB962C8B-B14F-4D97-AF65-F5344CB8AC3E}">
        <p14:creationId xmlns:p14="http://schemas.microsoft.com/office/powerpoint/2010/main" val="19429783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E89A-37DD-8F10-DD0A-3A9F7E106E34}"/>
              </a:ext>
            </a:extLst>
          </p:cNvPr>
          <p:cNvSpPr>
            <a:spLocks noGrp="1"/>
          </p:cNvSpPr>
          <p:nvPr>
            <p:ph type="title"/>
          </p:nvPr>
        </p:nvSpPr>
        <p:spPr>
          <a:xfrm>
            <a:off x="174172" y="-49213"/>
            <a:ext cx="10025743" cy="1460500"/>
          </a:xfrm>
        </p:spPr>
        <p:txBody>
          <a:bodyPr>
            <a:noAutofit/>
          </a:bodyPr>
          <a:lstStyle/>
          <a:p>
            <a:r>
              <a:rPr lang="en-US" sz="3200" b="1" dirty="0">
                <a:effectLst/>
                <a:latin typeface="CharisSIL"/>
              </a:rPr>
              <a:t>“Human serum </a:t>
            </a:r>
            <a:r>
              <a:rPr lang="en-US" sz="3200" b="1" dirty="0" err="1">
                <a:effectLst/>
                <a:latin typeface="CharisSIL"/>
              </a:rPr>
              <a:t>lipidomics</a:t>
            </a:r>
            <a:r>
              <a:rPr lang="en-US" sz="3200" b="1" dirty="0">
                <a:effectLst/>
                <a:latin typeface="CharisSIL"/>
              </a:rPr>
              <a:t> analysis revealed glyphosate may lead to lipid metabolism disorders and health risks”</a:t>
            </a:r>
            <a:r>
              <a:rPr lang="en-US" sz="3200" b="1" dirty="0">
                <a:solidFill>
                  <a:srgbClr val="FF0000"/>
                </a:solidFill>
                <a:effectLst/>
                <a:latin typeface="CharisSIL"/>
              </a:rPr>
              <a:t>*</a:t>
            </a:r>
            <a:endParaRPr lang="en-US" sz="6600" b="1" dirty="0">
              <a:solidFill>
                <a:srgbClr val="FF0000"/>
              </a:solidFill>
            </a:endParaRPr>
          </a:p>
        </p:txBody>
      </p:sp>
      <p:sp>
        <p:nvSpPr>
          <p:cNvPr id="3" name="Content Placeholder 2">
            <a:extLst>
              <a:ext uri="{FF2B5EF4-FFF2-40B4-BE49-F238E27FC236}">
                <a16:creationId xmlns:a16="http://schemas.microsoft.com/office/drawing/2014/main" id="{C8A68D72-CC63-A996-21CF-7368A9117604}"/>
              </a:ext>
            </a:extLst>
          </p:cNvPr>
          <p:cNvSpPr>
            <a:spLocks noGrp="1"/>
          </p:cNvSpPr>
          <p:nvPr>
            <p:ph idx="1"/>
          </p:nvPr>
        </p:nvSpPr>
        <p:spPr>
          <a:xfrm>
            <a:off x="363187" y="1411287"/>
            <a:ext cx="10515600" cy="4351338"/>
          </a:xfrm>
        </p:spPr>
        <p:txBody>
          <a:bodyPr/>
          <a:lstStyle/>
          <a:p>
            <a:r>
              <a:rPr lang="en-US" dirty="0"/>
              <a:t>Glyphosate production workers from three chemical factories in China were compared to controls</a:t>
            </a:r>
          </a:p>
          <a:p>
            <a:r>
              <a:rPr lang="en-US" dirty="0" err="1"/>
              <a:t>Lipidomics</a:t>
            </a:r>
            <a:r>
              <a:rPr lang="en-US" dirty="0"/>
              <a:t> analysis revealed significantly elevated levels of </a:t>
            </a:r>
            <a:r>
              <a:rPr lang="en-US" dirty="0" err="1"/>
              <a:t>acylcarnitines</a:t>
            </a:r>
            <a:r>
              <a:rPr lang="en-US" dirty="0"/>
              <a:t> in the workers</a:t>
            </a:r>
          </a:p>
          <a:p>
            <a:r>
              <a:rPr lang="en-US" dirty="0"/>
              <a:t>Elevated </a:t>
            </a:r>
            <a:r>
              <a:rPr lang="en-US" dirty="0" err="1"/>
              <a:t>acylcarnitines</a:t>
            </a:r>
            <a:r>
              <a:rPr lang="en-US" dirty="0"/>
              <a:t> are an indicator of impaired fatty acid oxidation in the mitochondria</a:t>
            </a:r>
          </a:p>
          <a:p>
            <a:r>
              <a:rPr lang="en-US" dirty="0"/>
              <a:t>A critical enzyme in long chain fatty acid oxidation is LCHAD (long chain 3-hydroxyacyl CoA dehydrogenase)	</a:t>
            </a:r>
          </a:p>
        </p:txBody>
      </p:sp>
      <p:sp>
        <p:nvSpPr>
          <p:cNvPr id="4" name="TextBox 3">
            <a:extLst>
              <a:ext uri="{FF2B5EF4-FFF2-40B4-BE49-F238E27FC236}">
                <a16:creationId xmlns:a16="http://schemas.microsoft.com/office/drawing/2014/main" id="{3756B497-4D0C-DBBA-4A6B-5A963CD23797}"/>
              </a:ext>
            </a:extLst>
          </p:cNvPr>
          <p:cNvSpPr txBox="1"/>
          <p:nvPr/>
        </p:nvSpPr>
        <p:spPr>
          <a:xfrm>
            <a:off x="3231511" y="6175802"/>
            <a:ext cx="8580234" cy="461665"/>
          </a:xfrm>
          <a:prstGeom prst="rect">
            <a:avLst/>
          </a:prstGeom>
          <a:noFill/>
        </p:spPr>
        <p:txBody>
          <a:bodyPr wrap="none" rtlCol="0">
            <a:spAutoFit/>
          </a:bodyPr>
          <a:lstStyle/>
          <a:p>
            <a:r>
              <a:rPr lang="en-US" sz="2400" dirty="0">
                <a:solidFill>
                  <a:srgbClr val="FF0000"/>
                </a:solidFill>
              </a:rPr>
              <a:t>*</a:t>
            </a:r>
            <a:r>
              <a:rPr lang="en-US" sz="2400" dirty="0"/>
              <a:t>Feng Zhang et al. Environment International 171 (2023) 107682</a:t>
            </a:r>
          </a:p>
        </p:txBody>
      </p:sp>
    </p:spTree>
    <p:extLst>
      <p:ext uri="{BB962C8B-B14F-4D97-AF65-F5344CB8AC3E}">
        <p14:creationId xmlns:p14="http://schemas.microsoft.com/office/powerpoint/2010/main" val="14304113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B108-8E1F-480B-20DC-8817CCDFF58B}"/>
              </a:ext>
            </a:extLst>
          </p:cNvPr>
          <p:cNvSpPr>
            <a:spLocks noGrp="1"/>
          </p:cNvSpPr>
          <p:nvPr>
            <p:ph type="title"/>
          </p:nvPr>
        </p:nvSpPr>
        <p:spPr>
          <a:xfrm>
            <a:off x="186690" y="182245"/>
            <a:ext cx="10515600" cy="1325563"/>
          </a:xfrm>
        </p:spPr>
        <p:txBody>
          <a:bodyPr/>
          <a:lstStyle/>
          <a:p>
            <a:r>
              <a:rPr lang="en-US" b="1" dirty="0"/>
              <a:t>Nucleotide Binding Database</a:t>
            </a:r>
            <a:r>
              <a:rPr lang="en-US" b="1" dirty="0">
                <a:solidFill>
                  <a:srgbClr val="FF0000"/>
                </a:solidFill>
              </a:rPr>
              <a:t>*</a:t>
            </a:r>
          </a:p>
        </p:txBody>
      </p:sp>
      <p:pic>
        <p:nvPicPr>
          <p:cNvPr id="17" name="Picture 16" descr="A screenshot of a computer&#10;&#10;Description automatically generated">
            <a:extLst>
              <a:ext uri="{FF2B5EF4-FFF2-40B4-BE49-F238E27FC236}">
                <a16:creationId xmlns:a16="http://schemas.microsoft.com/office/drawing/2014/main" id="{A429EF01-546F-32E6-E355-954DAD001D1E}"/>
              </a:ext>
            </a:extLst>
          </p:cNvPr>
          <p:cNvPicPr>
            <a:picLocks noChangeAspect="1"/>
          </p:cNvPicPr>
          <p:nvPr/>
        </p:nvPicPr>
        <p:blipFill>
          <a:blip r:embed="rId2"/>
          <a:stretch>
            <a:fillRect/>
          </a:stretch>
        </p:blipFill>
        <p:spPr>
          <a:xfrm>
            <a:off x="537210" y="1690688"/>
            <a:ext cx="11803114" cy="3758579"/>
          </a:xfrm>
          <a:prstGeom prst="rect">
            <a:avLst/>
          </a:prstGeom>
        </p:spPr>
      </p:pic>
      <p:sp>
        <p:nvSpPr>
          <p:cNvPr id="18" name="TextBox 17">
            <a:extLst>
              <a:ext uri="{FF2B5EF4-FFF2-40B4-BE49-F238E27FC236}">
                <a16:creationId xmlns:a16="http://schemas.microsoft.com/office/drawing/2014/main" id="{DAEA3794-8BEA-7559-0AAE-8BF22DC78FB9}"/>
              </a:ext>
            </a:extLst>
          </p:cNvPr>
          <p:cNvSpPr txBox="1"/>
          <p:nvPr/>
        </p:nvSpPr>
        <p:spPr>
          <a:xfrm>
            <a:off x="1794510" y="5622138"/>
            <a:ext cx="5922519" cy="369332"/>
          </a:xfrm>
          <a:prstGeom prst="rect">
            <a:avLst/>
          </a:prstGeom>
          <a:noFill/>
          <a:ln>
            <a:solidFill>
              <a:schemeClr val="tx1"/>
            </a:solidFill>
          </a:ln>
        </p:spPr>
        <p:txBody>
          <a:bodyPr wrap="none" rtlCol="0">
            <a:spAutoFit/>
          </a:bodyPr>
          <a:lstStyle/>
          <a:p>
            <a:r>
              <a:rPr lang="en-US" dirty="0"/>
              <a:t>Free for academic, commercial and non-commercial use. </a:t>
            </a:r>
          </a:p>
        </p:txBody>
      </p:sp>
      <p:sp>
        <p:nvSpPr>
          <p:cNvPr id="19" name="TextBox 18">
            <a:extLst>
              <a:ext uri="{FF2B5EF4-FFF2-40B4-BE49-F238E27FC236}">
                <a16:creationId xmlns:a16="http://schemas.microsoft.com/office/drawing/2014/main" id="{581E42C8-A47C-A92C-9E11-015EF8917B4A}"/>
              </a:ext>
            </a:extLst>
          </p:cNvPr>
          <p:cNvSpPr txBox="1"/>
          <p:nvPr/>
        </p:nvSpPr>
        <p:spPr>
          <a:xfrm>
            <a:off x="5958707" y="6164342"/>
            <a:ext cx="5701304" cy="923330"/>
          </a:xfrm>
          <a:prstGeom prst="rect">
            <a:avLst/>
          </a:prstGeom>
          <a:noFill/>
        </p:spPr>
        <p:txBody>
          <a:bodyPr wrap="none" rtlCol="0">
            <a:spAutoFit/>
          </a:bodyPr>
          <a:lstStyle/>
          <a:p>
            <a:pPr algn="r"/>
            <a:r>
              <a:rPr lang="en-US" dirty="0">
                <a:solidFill>
                  <a:srgbClr val="FF0000"/>
                </a:solidFill>
              </a:rPr>
              <a:t>*</a:t>
            </a:r>
            <a:r>
              <a:rPr lang="en-US" dirty="0"/>
              <a:t>Zheng, Z., </a:t>
            </a:r>
            <a:r>
              <a:rPr lang="en-US" dirty="0" err="1"/>
              <a:t>Goncearenco</a:t>
            </a:r>
            <a:r>
              <a:rPr lang="en-US" dirty="0"/>
              <a:t>, A., Berezovsky, I.N. 2015. TBD</a:t>
            </a:r>
          </a:p>
          <a:p>
            <a:pPr algn="r"/>
            <a:r>
              <a:rPr lang="en-US" dirty="0"/>
              <a:t>Bioinformatics Institute (BII), A*STAR, Singapore </a:t>
            </a:r>
          </a:p>
          <a:p>
            <a:pPr algn="r"/>
            <a:r>
              <a:rPr lang="en-US" dirty="0"/>
              <a:t> </a:t>
            </a:r>
          </a:p>
        </p:txBody>
      </p:sp>
      <p:sp>
        <p:nvSpPr>
          <p:cNvPr id="20" name="TextBox 19">
            <a:extLst>
              <a:ext uri="{FF2B5EF4-FFF2-40B4-BE49-F238E27FC236}">
                <a16:creationId xmlns:a16="http://schemas.microsoft.com/office/drawing/2014/main" id="{E228ECAA-3DA4-9F0A-6289-6291745DBFBF}"/>
              </a:ext>
            </a:extLst>
          </p:cNvPr>
          <p:cNvSpPr txBox="1"/>
          <p:nvPr/>
        </p:nvSpPr>
        <p:spPr>
          <a:xfrm>
            <a:off x="6821917" y="3028890"/>
            <a:ext cx="2490746" cy="400110"/>
          </a:xfrm>
          <a:prstGeom prst="rect">
            <a:avLst/>
          </a:prstGeom>
          <a:noFill/>
        </p:spPr>
        <p:txBody>
          <a:bodyPr wrap="none" rtlCol="0">
            <a:spAutoFit/>
          </a:bodyPr>
          <a:lstStyle/>
          <a:p>
            <a:r>
              <a:rPr lang="en-US" sz="2000" dirty="0"/>
              <a:t>sequence for LCHAD</a:t>
            </a:r>
          </a:p>
        </p:txBody>
      </p:sp>
      <p:cxnSp>
        <p:nvCxnSpPr>
          <p:cNvPr id="22" name="Straight Arrow Connector 21">
            <a:extLst>
              <a:ext uri="{FF2B5EF4-FFF2-40B4-BE49-F238E27FC236}">
                <a16:creationId xmlns:a16="http://schemas.microsoft.com/office/drawing/2014/main" id="{8F20B437-BB54-C660-F67D-C5F4F461D58E}"/>
              </a:ext>
            </a:extLst>
          </p:cNvPr>
          <p:cNvCxnSpPr/>
          <p:nvPr/>
        </p:nvCxnSpPr>
        <p:spPr>
          <a:xfrm flipH="1">
            <a:off x="7717029" y="3429000"/>
            <a:ext cx="569721" cy="857250"/>
          </a:xfrm>
          <a:prstGeom prst="straightConnector1">
            <a:avLst/>
          </a:prstGeom>
          <a:ln w="38100">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06286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737B-DB2D-78A9-FC4D-310ED2C365AB}"/>
              </a:ext>
            </a:extLst>
          </p:cNvPr>
          <p:cNvSpPr>
            <a:spLocks noGrp="1"/>
          </p:cNvSpPr>
          <p:nvPr>
            <p:ph type="title"/>
          </p:nvPr>
        </p:nvSpPr>
        <p:spPr>
          <a:xfrm>
            <a:off x="194733" y="375179"/>
            <a:ext cx="10515600" cy="1325563"/>
          </a:xfrm>
        </p:spPr>
        <p:txBody>
          <a:bodyPr/>
          <a:lstStyle/>
          <a:p>
            <a:r>
              <a:rPr lang="en-US" b="1" dirty="0"/>
              <a:t>Many glycine residues in LCHAD bind to phosphate!!</a:t>
            </a:r>
          </a:p>
        </p:txBody>
      </p:sp>
      <p:pic>
        <p:nvPicPr>
          <p:cNvPr id="5" name="Picture 4" descr="A screenshot of a white sheet with numbers and letters&#10;&#10;Description automatically generated">
            <a:extLst>
              <a:ext uri="{FF2B5EF4-FFF2-40B4-BE49-F238E27FC236}">
                <a16:creationId xmlns:a16="http://schemas.microsoft.com/office/drawing/2014/main" id="{3C6E6016-D2F3-CD1C-5145-C465562C890D}"/>
              </a:ext>
            </a:extLst>
          </p:cNvPr>
          <p:cNvPicPr>
            <a:picLocks noChangeAspect="1"/>
          </p:cNvPicPr>
          <p:nvPr/>
        </p:nvPicPr>
        <p:blipFill>
          <a:blip r:embed="rId3"/>
          <a:stretch>
            <a:fillRect/>
          </a:stretch>
        </p:blipFill>
        <p:spPr>
          <a:xfrm>
            <a:off x="361438" y="1875757"/>
            <a:ext cx="16047315" cy="4673633"/>
          </a:xfrm>
          <a:prstGeom prst="rect">
            <a:avLst/>
          </a:prstGeom>
        </p:spPr>
      </p:pic>
      <p:sp>
        <p:nvSpPr>
          <p:cNvPr id="6" name="Rectangle 5">
            <a:extLst>
              <a:ext uri="{FF2B5EF4-FFF2-40B4-BE49-F238E27FC236}">
                <a16:creationId xmlns:a16="http://schemas.microsoft.com/office/drawing/2014/main" id="{7CC991D4-589F-699B-FDD8-98AB6FF4C046}"/>
              </a:ext>
            </a:extLst>
          </p:cNvPr>
          <p:cNvSpPr/>
          <p:nvPr/>
        </p:nvSpPr>
        <p:spPr>
          <a:xfrm>
            <a:off x="11176000" y="1700742"/>
            <a:ext cx="1778000" cy="4792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BD9CE4-A19E-4909-8CB7-D25041D838EA}"/>
              </a:ext>
            </a:extLst>
          </p:cNvPr>
          <p:cNvSpPr txBox="1"/>
          <p:nvPr/>
        </p:nvSpPr>
        <p:spPr>
          <a:xfrm>
            <a:off x="244152" y="2967335"/>
            <a:ext cx="1247457" cy="461665"/>
          </a:xfrm>
          <a:prstGeom prst="rect">
            <a:avLst/>
          </a:prstGeom>
          <a:solidFill>
            <a:schemeClr val="bg1"/>
          </a:solidFill>
        </p:spPr>
        <p:txBody>
          <a:bodyPr wrap="none" rtlCol="0">
            <a:spAutoFit/>
          </a:bodyPr>
          <a:lstStyle/>
          <a:p>
            <a:r>
              <a:rPr lang="en-US" sz="2400" dirty="0" err="1"/>
              <a:t>GxGxxG</a:t>
            </a:r>
            <a:endParaRPr lang="en-US" sz="2400" dirty="0"/>
          </a:p>
        </p:txBody>
      </p:sp>
      <p:sp>
        <p:nvSpPr>
          <p:cNvPr id="3" name="Freeform 2">
            <a:extLst>
              <a:ext uri="{FF2B5EF4-FFF2-40B4-BE49-F238E27FC236}">
                <a16:creationId xmlns:a16="http://schemas.microsoft.com/office/drawing/2014/main" id="{71800225-AE04-FA55-8B02-AE0CE2A23C0C}"/>
              </a:ext>
            </a:extLst>
          </p:cNvPr>
          <p:cNvSpPr/>
          <p:nvPr/>
        </p:nvSpPr>
        <p:spPr>
          <a:xfrm>
            <a:off x="204464" y="2175100"/>
            <a:ext cx="1194329" cy="534687"/>
          </a:xfrm>
          <a:custGeom>
            <a:avLst/>
            <a:gdLst>
              <a:gd name="connsiteX0" fmla="*/ 591226 w 1194329"/>
              <a:gd name="connsiteY0" fmla="*/ 8937 h 534687"/>
              <a:gd name="connsiteX1" fmla="*/ 4204 w 1194329"/>
              <a:gd name="connsiteY1" fmla="*/ 200848 h 534687"/>
              <a:gd name="connsiteX2" fmla="*/ 354159 w 1194329"/>
              <a:gd name="connsiteY2" fmla="*/ 505648 h 534687"/>
              <a:gd name="connsiteX3" fmla="*/ 850870 w 1194329"/>
              <a:gd name="connsiteY3" fmla="*/ 505648 h 534687"/>
              <a:gd name="connsiteX4" fmla="*/ 1189537 w 1194329"/>
              <a:gd name="connsiteY4" fmla="*/ 358892 h 534687"/>
              <a:gd name="connsiteX5" fmla="*/ 1020204 w 1194329"/>
              <a:gd name="connsiteY5" fmla="*/ 65381 h 534687"/>
              <a:gd name="connsiteX6" fmla="*/ 591226 w 1194329"/>
              <a:gd name="connsiteY6" fmla="*/ 8937 h 5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329" h="534687">
                <a:moveTo>
                  <a:pt x="591226" y="8937"/>
                </a:moveTo>
                <a:cubicBezTo>
                  <a:pt x="421893" y="31515"/>
                  <a:pt x="43715" y="118063"/>
                  <a:pt x="4204" y="200848"/>
                </a:cubicBezTo>
                <a:cubicBezTo>
                  <a:pt x="-35307" y="283633"/>
                  <a:pt x="213048" y="454848"/>
                  <a:pt x="354159" y="505648"/>
                </a:cubicBezTo>
                <a:cubicBezTo>
                  <a:pt x="495270" y="556448"/>
                  <a:pt x="711640" y="530107"/>
                  <a:pt x="850870" y="505648"/>
                </a:cubicBezTo>
                <a:cubicBezTo>
                  <a:pt x="990100" y="481189"/>
                  <a:pt x="1161315" y="432270"/>
                  <a:pt x="1189537" y="358892"/>
                </a:cubicBezTo>
                <a:cubicBezTo>
                  <a:pt x="1217759" y="285514"/>
                  <a:pt x="1116159" y="123707"/>
                  <a:pt x="1020204" y="65381"/>
                </a:cubicBezTo>
                <a:cubicBezTo>
                  <a:pt x="924249" y="7055"/>
                  <a:pt x="760559" y="-13641"/>
                  <a:pt x="591226" y="8937"/>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0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12013-818B-C11C-5B7A-494896B807EA}"/>
              </a:ext>
            </a:extLst>
          </p:cNvPr>
          <p:cNvSpPr>
            <a:spLocks noGrp="1"/>
          </p:cNvSpPr>
          <p:nvPr>
            <p:ph type="title"/>
          </p:nvPr>
        </p:nvSpPr>
        <p:spPr>
          <a:xfrm>
            <a:off x="7510955" y="1623170"/>
            <a:ext cx="4670159" cy="2159000"/>
          </a:xfrm>
        </p:spPr>
        <p:txBody>
          <a:bodyPr>
            <a:noAutofit/>
          </a:bodyPr>
          <a:lstStyle/>
          <a:p>
            <a:r>
              <a:rPr lang="en-US" sz="3600" b="1" dirty="0" err="1"/>
              <a:t>GxGxxG</a:t>
            </a:r>
            <a:r>
              <a:rPr lang="en-US" sz="3600" b="1" dirty="0"/>
              <a:t> Sequence Motif binds to many phosphate-containing molecules</a:t>
            </a:r>
          </a:p>
        </p:txBody>
      </p:sp>
      <p:pic>
        <p:nvPicPr>
          <p:cNvPr id="7" name="Picture 6" descr="A chart with many colored dots&#10;&#10;Description automatically generated with medium confidence">
            <a:extLst>
              <a:ext uri="{FF2B5EF4-FFF2-40B4-BE49-F238E27FC236}">
                <a16:creationId xmlns:a16="http://schemas.microsoft.com/office/drawing/2014/main" id="{884A7500-02C8-7A2C-FDA0-8895D5748A3E}"/>
              </a:ext>
            </a:extLst>
          </p:cNvPr>
          <p:cNvPicPr>
            <a:picLocks noChangeAspect="1"/>
          </p:cNvPicPr>
          <p:nvPr/>
        </p:nvPicPr>
        <p:blipFill>
          <a:blip r:embed="rId2"/>
          <a:stretch>
            <a:fillRect/>
          </a:stretch>
        </p:blipFill>
        <p:spPr>
          <a:xfrm>
            <a:off x="148871" y="32782"/>
            <a:ext cx="4747069" cy="6479504"/>
          </a:xfrm>
          <a:prstGeom prst="rect">
            <a:avLst/>
          </a:prstGeom>
        </p:spPr>
      </p:pic>
      <p:pic>
        <p:nvPicPr>
          <p:cNvPr id="9" name="Picture 8" descr="A structure of a chemical formula&#10;&#10;Description automatically generated">
            <a:extLst>
              <a:ext uri="{FF2B5EF4-FFF2-40B4-BE49-F238E27FC236}">
                <a16:creationId xmlns:a16="http://schemas.microsoft.com/office/drawing/2014/main" id="{42B75263-3195-A186-E7D1-0AFF0ADB1C6E}"/>
              </a:ext>
            </a:extLst>
          </p:cNvPr>
          <p:cNvPicPr>
            <a:picLocks noChangeAspect="1"/>
          </p:cNvPicPr>
          <p:nvPr/>
        </p:nvPicPr>
        <p:blipFill>
          <a:blip r:embed="rId3"/>
          <a:stretch>
            <a:fillRect/>
          </a:stretch>
        </p:blipFill>
        <p:spPr>
          <a:xfrm>
            <a:off x="4645199" y="1623170"/>
            <a:ext cx="2898421" cy="3286726"/>
          </a:xfrm>
          <a:prstGeom prst="rect">
            <a:avLst/>
          </a:prstGeom>
        </p:spPr>
      </p:pic>
      <p:sp>
        <p:nvSpPr>
          <p:cNvPr id="10" name="TextBox 9">
            <a:extLst>
              <a:ext uri="{FF2B5EF4-FFF2-40B4-BE49-F238E27FC236}">
                <a16:creationId xmlns:a16="http://schemas.microsoft.com/office/drawing/2014/main" id="{194FA9E9-343B-55DC-26FF-DB8E9445C8BB}"/>
              </a:ext>
            </a:extLst>
          </p:cNvPr>
          <p:cNvSpPr txBox="1"/>
          <p:nvPr/>
        </p:nvSpPr>
        <p:spPr>
          <a:xfrm>
            <a:off x="6175022" y="3081867"/>
            <a:ext cx="643125" cy="369332"/>
          </a:xfrm>
          <a:prstGeom prst="rect">
            <a:avLst/>
          </a:prstGeom>
          <a:noFill/>
        </p:spPr>
        <p:txBody>
          <a:bodyPr wrap="none" rtlCol="0">
            <a:spAutoFit/>
          </a:bodyPr>
          <a:lstStyle/>
          <a:p>
            <a:r>
              <a:rPr lang="en-US" dirty="0"/>
              <a:t>NAD</a:t>
            </a:r>
          </a:p>
        </p:txBody>
      </p:sp>
      <p:sp>
        <p:nvSpPr>
          <p:cNvPr id="5" name="Title 1">
            <a:extLst>
              <a:ext uri="{FF2B5EF4-FFF2-40B4-BE49-F238E27FC236}">
                <a16:creationId xmlns:a16="http://schemas.microsoft.com/office/drawing/2014/main" id="{C5576475-106B-F3D1-417E-DA3A70119522}"/>
              </a:ext>
            </a:extLst>
          </p:cNvPr>
          <p:cNvSpPr txBox="1">
            <a:spLocks/>
          </p:cNvSpPr>
          <p:nvPr/>
        </p:nvSpPr>
        <p:spPr>
          <a:xfrm>
            <a:off x="6190220" y="4270302"/>
            <a:ext cx="5182630" cy="1936187"/>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 Glyphosate suppresses EPSP synthase at a site that binds phosphate where glycine is highly conserved </a:t>
            </a:r>
          </a:p>
        </p:txBody>
      </p:sp>
    </p:spTree>
    <p:extLst>
      <p:ext uri="{BB962C8B-B14F-4D97-AF65-F5344CB8AC3E}">
        <p14:creationId xmlns:p14="http://schemas.microsoft.com/office/powerpoint/2010/main" val="305989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schematic&#10;&#10;Description automatically generated">
            <a:extLst>
              <a:ext uri="{FF2B5EF4-FFF2-40B4-BE49-F238E27FC236}">
                <a16:creationId xmlns:a16="http://schemas.microsoft.com/office/drawing/2014/main" id="{260026EE-0ECA-1B44-B247-FCBF084DC584}"/>
              </a:ext>
            </a:extLst>
          </p:cNvPr>
          <p:cNvPicPr>
            <a:picLocks noGrp="1" noChangeAspect="1"/>
          </p:cNvPicPr>
          <p:nvPr>
            <p:ph idx="1"/>
          </p:nvPr>
        </p:nvPicPr>
        <p:blipFill>
          <a:blip r:embed="rId3"/>
          <a:stretch>
            <a:fillRect/>
          </a:stretch>
        </p:blipFill>
        <p:spPr>
          <a:xfrm>
            <a:off x="-801898" y="510841"/>
            <a:ext cx="8134066" cy="6100550"/>
          </a:xfrm>
        </p:spPr>
      </p:pic>
      <p:sp>
        <p:nvSpPr>
          <p:cNvPr id="2" name="Title 1">
            <a:extLst>
              <a:ext uri="{FF2B5EF4-FFF2-40B4-BE49-F238E27FC236}">
                <a16:creationId xmlns:a16="http://schemas.microsoft.com/office/drawing/2014/main" id="{F11B42F0-C649-F340-9126-92E49F6E4C80}"/>
              </a:ext>
            </a:extLst>
          </p:cNvPr>
          <p:cNvSpPr>
            <a:spLocks noGrp="1"/>
          </p:cNvSpPr>
          <p:nvPr>
            <p:ph type="title"/>
          </p:nvPr>
        </p:nvSpPr>
        <p:spPr>
          <a:xfrm>
            <a:off x="284931" y="246609"/>
            <a:ext cx="10515600" cy="1325563"/>
          </a:xfrm>
        </p:spPr>
        <p:txBody>
          <a:bodyPr/>
          <a:lstStyle/>
          <a:p>
            <a:r>
              <a:rPr lang="en-US" b="1" dirty="0"/>
              <a:t>Deuterons Disrupt the </a:t>
            </a:r>
            <a:br>
              <a:rPr lang="en-US" b="1" dirty="0"/>
            </a:br>
            <a:r>
              <a:rPr lang="en-US" b="1" dirty="0"/>
              <a:t>ATPase Pump</a:t>
            </a:r>
            <a:r>
              <a:rPr lang="en-US" b="1" dirty="0">
                <a:solidFill>
                  <a:srgbClr val="FF0000"/>
                </a:solidFill>
              </a:rPr>
              <a:t>*</a:t>
            </a:r>
          </a:p>
        </p:txBody>
      </p:sp>
      <p:sp>
        <p:nvSpPr>
          <p:cNvPr id="6" name="Content Placeholder 2">
            <a:extLst>
              <a:ext uri="{FF2B5EF4-FFF2-40B4-BE49-F238E27FC236}">
                <a16:creationId xmlns:a16="http://schemas.microsoft.com/office/drawing/2014/main" id="{0268A21F-14AE-5F4D-B69D-F2103A10DFC6}"/>
              </a:ext>
            </a:extLst>
          </p:cNvPr>
          <p:cNvSpPr txBox="1">
            <a:spLocks/>
          </p:cNvSpPr>
          <p:nvPr/>
        </p:nvSpPr>
        <p:spPr>
          <a:xfrm>
            <a:off x="6816014" y="1459393"/>
            <a:ext cx="5071346" cy="515199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dirty="0"/>
              <a:t>There are around 15,000 ATPase pumps   in a single mitochondrion</a:t>
            </a:r>
          </a:p>
          <a:p>
            <a:pPr>
              <a:lnSpc>
                <a:spcPct val="120000"/>
              </a:lnSpc>
            </a:pPr>
            <a:r>
              <a:rPr lang="en-US" sz="2400" dirty="0"/>
              <a:t>Proton force rotates the ATPase pumps     at a rate of 1,000 cycles per second</a:t>
            </a:r>
          </a:p>
          <a:p>
            <a:pPr>
              <a:lnSpc>
                <a:spcPct val="120000"/>
              </a:lnSpc>
            </a:pPr>
            <a:r>
              <a:rPr lang="en-US" sz="2400" dirty="0"/>
              <a:t>Deuterons resist letting go and stall the pump, producing a stutter</a:t>
            </a:r>
          </a:p>
          <a:p>
            <a:pPr>
              <a:lnSpc>
                <a:spcPct val="120000"/>
              </a:lnSpc>
            </a:pPr>
            <a:r>
              <a:rPr lang="en-US" sz="2400" dirty="0"/>
              <a:t>Deuterons also disrupt proton-coupled electron transport (PCET) which is based on proton tunneling</a:t>
            </a:r>
          </a:p>
          <a:p>
            <a:pPr>
              <a:lnSpc>
                <a:spcPct val="120000"/>
              </a:lnSpc>
            </a:pPr>
            <a:r>
              <a:rPr lang="en-US" sz="2400" i="1" dirty="0"/>
              <a:t>This causes decreased production of ATP and increased production of reactive oxygen species, damaging the pumps</a:t>
            </a:r>
          </a:p>
          <a:p>
            <a:pPr marL="457200" lvl="1" indent="0">
              <a:buFont typeface="Arial" panose="020B0604020202020204" pitchFamily="34" charset="0"/>
              <a:buNone/>
            </a:pPr>
            <a:endParaRPr lang="en-US" sz="1600" dirty="0"/>
          </a:p>
        </p:txBody>
      </p:sp>
      <p:sp>
        <p:nvSpPr>
          <p:cNvPr id="7" name="TextBox 6">
            <a:extLst>
              <a:ext uri="{FF2B5EF4-FFF2-40B4-BE49-F238E27FC236}">
                <a16:creationId xmlns:a16="http://schemas.microsoft.com/office/drawing/2014/main" id="{C3034FAC-AA40-0C47-8E07-59BE98D03A88}"/>
              </a:ext>
            </a:extLst>
          </p:cNvPr>
          <p:cNvSpPr txBox="1"/>
          <p:nvPr/>
        </p:nvSpPr>
        <p:spPr>
          <a:xfrm>
            <a:off x="3981045" y="6241981"/>
            <a:ext cx="8056244" cy="461665"/>
          </a:xfrm>
          <a:prstGeom prst="rect">
            <a:avLst/>
          </a:prstGeom>
          <a:noFill/>
        </p:spPr>
        <p:txBody>
          <a:bodyPr wrap="none" rtlCol="0">
            <a:spAutoFit/>
          </a:bodyPr>
          <a:lstStyle/>
          <a:p>
            <a:r>
              <a:rPr lang="en-US" sz="2400" dirty="0">
                <a:solidFill>
                  <a:srgbClr val="FF0000"/>
                </a:solidFill>
              </a:rPr>
              <a:t>*</a:t>
            </a:r>
            <a:r>
              <a:rPr lang="en-US" sz="2000" dirty="0"/>
              <a:t>Abdullah </a:t>
            </a:r>
            <a:r>
              <a:rPr lang="en-US" sz="2000" dirty="0" err="1"/>
              <a:t>Olgun</a:t>
            </a:r>
            <a:r>
              <a:rPr lang="en-US" sz="2000" dirty="0"/>
              <a:t>.  Theoretical Biology and Medical Modelling 2007, 4: 9.</a:t>
            </a:r>
          </a:p>
        </p:txBody>
      </p:sp>
    </p:spTree>
    <p:extLst>
      <p:ext uri="{BB962C8B-B14F-4D97-AF65-F5344CB8AC3E}">
        <p14:creationId xmlns:p14="http://schemas.microsoft.com/office/powerpoint/2010/main" val="28639837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28F28-6FB7-E315-ACC2-44171A3CB723}"/>
              </a:ext>
            </a:extLst>
          </p:cNvPr>
          <p:cNvSpPr>
            <a:spLocks noGrp="1"/>
          </p:cNvSpPr>
          <p:nvPr>
            <p:ph type="title"/>
          </p:nvPr>
        </p:nvSpPr>
        <p:spPr>
          <a:xfrm>
            <a:off x="108723" y="107182"/>
            <a:ext cx="10515600" cy="1325563"/>
          </a:xfrm>
        </p:spPr>
        <p:txBody>
          <a:bodyPr/>
          <a:lstStyle/>
          <a:p>
            <a:r>
              <a:rPr lang="en-US" b="1" dirty="0"/>
              <a:t>LCHAD is Essential for Fatty Acid Oxidation</a:t>
            </a:r>
          </a:p>
        </p:txBody>
      </p:sp>
      <p:pic>
        <p:nvPicPr>
          <p:cNvPr id="9" name="Picture 8" descr="A diagram of a complex of dehydration&#10;&#10;Description automatically generated">
            <a:extLst>
              <a:ext uri="{FF2B5EF4-FFF2-40B4-BE49-F238E27FC236}">
                <a16:creationId xmlns:a16="http://schemas.microsoft.com/office/drawing/2014/main" id="{BAEBA31F-1B86-121E-E296-CD7A6333F740}"/>
              </a:ext>
            </a:extLst>
          </p:cNvPr>
          <p:cNvPicPr>
            <a:picLocks noChangeAspect="1"/>
          </p:cNvPicPr>
          <p:nvPr/>
        </p:nvPicPr>
        <p:blipFill>
          <a:blip r:embed="rId2"/>
          <a:stretch>
            <a:fillRect/>
          </a:stretch>
        </p:blipFill>
        <p:spPr>
          <a:xfrm>
            <a:off x="371341" y="1844388"/>
            <a:ext cx="7772400" cy="4726347"/>
          </a:xfrm>
          <a:prstGeom prst="rect">
            <a:avLst/>
          </a:prstGeom>
        </p:spPr>
      </p:pic>
      <p:sp>
        <p:nvSpPr>
          <p:cNvPr id="10" name="Freeform 9">
            <a:extLst>
              <a:ext uri="{FF2B5EF4-FFF2-40B4-BE49-F238E27FC236}">
                <a16:creationId xmlns:a16="http://schemas.microsoft.com/office/drawing/2014/main" id="{88C57A94-267A-D590-AD28-262A6EB72053}"/>
              </a:ext>
            </a:extLst>
          </p:cNvPr>
          <p:cNvSpPr/>
          <p:nvPr/>
        </p:nvSpPr>
        <p:spPr>
          <a:xfrm>
            <a:off x="667509" y="2029856"/>
            <a:ext cx="1684399" cy="771790"/>
          </a:xfrm>
          <a:custGeom>
            <a:avLst/>
            <a:gdLst>
              <a:gd name="connsiteX0" fmla="*/ 885869 w 1684399"/>
              <a:gd name="connsiteY0" fmla="*/ 8264 h 771790"/>
              <a:gd name="connsiteX1" fmla="*/ 81638 w 1684399"/>
              <a:gd name="connsiteY1" fmla="*/ 118433 h 771790"/>
              <a:gd name="connsiteX2" fmla="*/ 136722 w 1684399"/>
              <a:gd name="connsiteY2" fmla="*/ 691310 h 771790"/>
              <a:gd name="connsiteX3" fmla="*/ 1051122 w 1684399"/>
              <a:gd name="connsiteY3" fmla="*/ 768428 h 771790"/>
              <a:gd name="connsiteX4" fmla="*/ 1557898 w 1684399"/>
              <a:gd name="connsiteY4" fmla="*/ 702327 h 771790"/>
              <a:gd name="connsiteX5" fmla="*/ 1679084 w 1684399"/>
              <a:gd name="connsiteY5" fmla="*/ 316737 h 771790"/>
              <a:gd name="connsiteX6" fmla="*/ 1436713 w 1684399"/>
              <a:gd name="connsiteY6" fmla="*/ 41315 h 771790"/>
              <a:gd name="connsiteX7" fmla="*/ 885869 w 1684399"/>
              <a:gd name="connsiteY7" fmla="*/ 8264 h 77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4399" h="771790">
                <a:moveTo>
                  <a:pt x="885869" y="8264"/>
                </a:moveTo>
                <a:cubicBezTo>
                  <a:pt x="660023" y="21117"/>
                  <a:pt x="206496" y="4592"/>
                  <a:pt x="81638" y="118433"/>
                </a:cubicBezTo>
                <a:cubicBezTo>
                  <a:pt x="-43220" y="232274"/>
                  <a:pt x="-24859" y="582978"/>
                  <a:pt x="136722" y="691310"/>
                </a:cubicBezTo>
                <a:cubicBezTo>
                  <a:pt x="298303" y="799643"/>
                  <a:pt x="814259" y="766592"/>
                  <a:pt x="1051122" y="768428"/>
                </a:cubicBezTo>
                <a:cubicBezTo>
                  <a:pt x="1287985" y="770264"/>
                  <a:pt x="1453238" y="777609"/>
                  <a:pt x="1557898" y="702327"/>
                </a:cubicBezTo>
                <a:cubicBezTo>
                  <a:pt x="1662558" y="627045"/>
                  <a:pt x="1699282" y="426906"/>
                  <a:pt x="1679084" y="316737"/>
                </a:cubicBezTo>
                <a:cubicBezTo>
                  <a:pt x="1658886" y="206568"/>
                  <a:pt x="1568915" y="90891"/>
                  <a:pt x="1436713" y="41315"/>
                </a:cubicBezTo>
                <a:cubicBezTo>
                  <a:pt x="1304511" y="-8261"/>
                  <a:pt x="1111715" y="-4589"/>
                  <a:pt x="885869" y="8264"/>
                </a:cubicBez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15A5F346-5445-610E-BEAC-E40890AF53C8}"/>
              </a:ext>
            </a:extLst>
          </p:cNvPr>
          <p:cNvSpPr/>
          <p:nvPr/>
        </p:nvSpPr>
        <p:spPr>
          <a:xfrm>
            <a:off x="913498" y="4460992"/>
            <a:ext cx="1262025" cy="783577"/>
          </a:xfrm>
          <a:custGeom>
            <a:avLst/>
            <a:gdLst>
              <a:gd name="connsiteX0" fmla="*/ 67003 w 1262025"/>
              <a:gd name="connsiteY0" fmla="*/ 221177 h 783577"/>
              <a:gd name="connsiteX1" fmla="*/ 661914 w 1262025"/>
              <a:gd name="connsiteY1" fmla="*/ 11856 h 783577"/>
              <a:gd name="connsiteX2" fmla="*/ 1168690 w 1262025"/>
              <a:gd name="connsiteY2" fmla="*/ 88974 h 783577"/>
              <a:gd name="connsiteX3" fmla="*/ 1201741 w 1262025"/>
              <a:gd name="connsiteY3" fmla="*/ 606767 h 783577"/>
              <a:gd name="connsiteX4" fmla="*/ 529712 w 1262025"/>
              <a:gd name="connsiteY4" fmla="*/ 783037 h 783577"/>
              <a:gd name="connsiteX5" fmla="*/ 67003 w 1262025"/>
              <a:gd name="connsiteY5" fmla="*/ 562700 h 783577"/>
              <a:gd name="connsiteX6" fmla="*/ 67003 w 1262025"/>
              <a:gd name="connsiteY6" fmla="*/ 221177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025" h="783577">
                <a:moveTo>
                  <a:pt x="67003" y="221177"/>
                </a:moveTo>
                <a:cubicBezTo>
                  <a:pt x="166155" y="129370"/>
                  <a:pt x="478300" y="33890"/>
                  <a:pt x="661914" y="11856"/>
                </a:cubicBezTo>
                <a:cubicBezTo>
                  <a:pt x="845528" y="-10178"/>
                  <a:pt x="1078719" y="-10178"/>
                  <a:pt x="1168690" y="88974"/>
                </a:cubicBezTo>
                <a:cubicBezTo>
                  <a:pt x="1258661" y="188126"/>
                  <a:pt x="1308237" y="491090"/>
                  <a:pt x="1201741" y="606767"/>
                </a:cubicBezTo>
                <a:cubicBezTo>
                  <a:pt x="1095245" y="722444"/>
                  <a:pt x="718835" y="790382"/>
                  <a:pt x="529712" y="783037"/>
                </a:cubicBezTo>
                <a:cubicBezTo>
                  <a:pt x="340589" y="775693"/>
                  <a:pt x="145957" y="656343"/>
                  <a:pt x="67003" y="562700"/>
                </a:cubicBezTo>
                <a:cubicBezTo>
                  <a:pt x="-11951" y="469057"/>
                  <a:pt x="-32149" y="312984"/>
                  <a:pt x="67003" y="221177"/>
                </a:cubicBez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A919FF8-6A5B-C87D-3B8A-E1FBC7D7AD81}"/>
              </a:ext>
            </a:extLst>
          </p:cNvPr>
          <p:cNvSpPr txBox="1"/>
          <p:nvPr/>
        </p:nvSpPr>
        <p:spPr>
          <a:xfrm>
            <a:off x="8491482" y="1743296"/>
            <a:ext cx="3775248"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Fatty acids are naturally low  in deuterium</a:t>
            </a:r>
          </a:p>
          <a:p>
            <a:pPr marL="285750" indent="-285750">
              <a:buFont typeface="Arial" panose="020B0604020202020204" pitchFamily="34" charset="0"/>
              <a:buChar char="•"/>
            </a:pPr>
            <a:r>
              <a:rPr lang="en-US" sz="2400" dirty="0"/>
              <a:t>Each round through this pathway peels off two carbons from the fatty acid chain to release acetyl-CoA</a:t>
            </a:r>
          </a:p>
          <a:p>
            <a:pPr marL="285750" indent="-285750">
              <a:buFont typeface="Arial" panose="020B0604020202020204" pitchFamily="34" charset="0"/>
              <a:buChar char="•"/>
            </a:pPr>
            <a:r>
              <a:rPr lang="en-US" sz="2400" dirty="0"/>
              <a:t>LCHAD deficiency blocks  long chain fatty acid oxidation in the mitochondria</a:t>
            </a:r>
          </a:p>
        </p:txBody>
      </p:sp>
      <p:sp>
        <p:nvSpPr>
          <p:cNvPr id="13" name="Freeform 12">
            <a:extLst>
              <a:ext uri="{FF2B5EF4-FFF2-40B4-BE49-F238E27FC236}">
                <a16:creationId xmlns:a16="http://schemas.microsoft.com/office/drawing/2014/main" id="{6D5F04AA-DF79-4205-F851-E64838FC1E5A}"/>
              </a:ext>
            </a:extLst>
          </p:cNvPr>
          <p:cNvSpPr/>
          <p:nvPr/>
        </p:nvSpPr>
        <p:spPr>
          <a:xfrm>
            <a:off x="7154727" y="3037211"/>
            <a:ext cx="1262025" cy="783577"/>
          </a:xfrm>
          <a:custGeom>
            <a:avLst/>
            <a:gdLst>
              <a:gd name="connsiteX0" fmla="*/ 67003 w 1262025"/>
              <a:gd name="connsiteY0" fmla="*/ 221177 h 783577"/>
              <a:gd name="connsiteX1" fmla="*/ 661914 w 1262025"/>
              <a:gd name="connsiteY1" fmla="*/ 11856 h 783577"/>
              <a:gd name="connsiteX2" fmla="*/ 1168690 w 1262025"/>
              <a:gd name="connsiteY2" fmla="*/ 88974 h 783577"/>
              <a:gd name="connsiteX3" fmla="*/ 1201741 w 1262025"/>
              <a:gd name="connsiteY3" fmla="*/ 606767 h 783577"/>
              <a:gd name="connsiteX4" fmla="*/ 529712 w 1262025"/>
              <a:gd name="connsiteY4" fmla="*/ 783037 h 783577"/>
              <a:gd name="connsiteX5" fmla="*/ 67003 w 1262025"/>
              <a:gd name="connsiteY5" fmla="*/ 562700 h 783577"/>
              <a:gd name="connsiteX6" fmla="*/ 67003 w 1262025"/>
              <a:gd name="connsiteY6" fmla="*/ 221177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025" h="783577">
                <a:moveTo>
                  <a:pt x="67003" y="221177"/>
                </a:moveTo>
                <a:cubicBezTo>
                  <a:pt x="166155" y="129370"/>
                  <a:pt x="478300" y="33890"/>
                  <a:pt x="661914" y="11856"/>
                </a:cubicBezTo>
                <a:cubicBezTo>
                  <a:pt x="845528" y="-10178"/>
                  <a:pt x="1078719" y="-10178"/>
                  <a:pt x="1168690" y="88974"/>
                </a:cubicBezTo>
                <a:cubicBezTo>
                  <a:pt x="1258661" y="188126"/>
                  <a:pt x="1308237" y="491090"/>
                  <a:pt x="1201741" y="606767"/>
                </a:cubicBezTo>
                <a:cubicBezTo>
                  <a:pt x="1095245" y="722444"/>
                  <a:pt x="718835" y="790382"/>
                  <a:pt x="529712" y="783037"/>
                </a:cubicBezTo>
                <a:cubicBezTo>
                  <a:pt x="340589" y="775693"/>
                  <a:pt x="145957" y="656343"/>
                  <a:pt x="67003" y="562700"/>
                </a:cubicBezTo>
                <a:cubicBezTo>
                  <a:pt x="-11951" y="469057"/>
                  <a:pt x="-32149" y="312984"/>
                  <a:pt x="67003" y="221177"/>
                </a:cubicBez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475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398A1-3CFF-F147-2869-F1B81C991B76}"/>
              </a:ext>
            </a:extLst>
          </p:cNvPr>
          <p:cNvSpPr>
            <a:spLocks noGrp="1"/>
          </p:cNvSpPr>
          <p:nvPr>
            <p:ph type="title"/>
          </p:nvPr>
        </p:nvSpPr>
        <p:spPr>
          <a:xfrm>
            <a:off x="409575" y="138111"/>
            <a:ext cx="10515600" cy="1880534"/>
          </a:xfrm>
        </p:spPr>
        <p:txBody>
          <a:bodyPr>
            <a:normAutofit fontScale="90000"/>
          </a:bodyPr>
          <a:lstStyle/>
          <a:p>
            <a:r>
              <a:rPr lang="en-US" b="1" dirty="0"/>
              <a:t>“Glyphosate Excretion is Associated With Steatohepatitis and Advanced Liver Fibrosis in Patients With Fatty Liver Disease”</a:t>
            </a:r>
            <a:r>
              <a:rPr lang="en-US" b="1" dirty="0">
                <a:solidFill>
                  <a:srgbClr val="FF0000"/>
                </a:solidFill>
              </a:rPr>
              <a:t>*</a:t>
            </a:r>
          </a:p>
        </p:txBody>
      </p:sp>
      <p:sp>
        <p:nvSpPr>
          <p:cNvPr id="3" name="Content Placeholder 2">
            <a:extLst>
              <a:ext uri="{FF2B5EF4-FFF2-40B4-BE49-F238E27FC236}">
                <a16:creationId xmlns:a16="http://schemas.microsoft.com/office/drawing/2014/main" id="{3E46D627-21ED-C556-C9E7-0F6E333E9F6E}"/>
              </a:ext>
            </a:extLst>
          </p:cNvPr>
          <p:cNvSpPr>
            <a:spLocks noGrp="1"/>
          </p:cNvSpPr>
          <p:nvPr>
            <p:ph idx="1"/>
          </p:nvPr>
        </p:nvSpPr>
        <p:spPr>
          <a:xfrm>
            <a:off x="195262" y="2018645"/>
            <a:ext cx="10515600" cy="4351338"/>
          </a:xfrm>
        </p:spPr>
        <p:txBody>
          <a:bodyPr>
            <a:normAutofit fontScale="92500"/>
          </a:bodyPr>
          <a:lstStyle/>
          <a:p>
            <a:r>
              <a:rPr lang="en-US" dirty="0"/>
              <a:t>Non-alcoholic fatty liver disease (NAFLD) is the most common chronic liver disease in developed countries, and it can progress to a more severe form, non-alcoholic steatohepatitis (NASH)</a:t>
            </a:r>
          </a:p>
          <a:p>
            <a:r>
              <a:rPr lang="en-US" dirty="0"/>
              <a:t>Fatty liver disease increases risk to cirrhosis and liver cancer</a:t>
            </a:r>
          </a:p>
          <a:p>
            <a:r>
              <a:rPr lang="en-US" dirty="0"/>
              <a:t>Rats develop fatty liver disease after low-dose exposure to glyphosate</a:t>
            </a:r>
          </a:p>
          <a:p>
            <a:endParaRPr lang="en-US" dirty="0"/>
          </a:p>
          <a:p>
            <a:pPr marL="0" indent="0">
              <a:buNone/>
            </a:pPr>
            <a:r>
              <a:rPr lang="en-US" dirty="0"/>
              <a:t>"We report that glyphosate excretion is significantly higher in patients with NASH compared to patents without NASH. In addition, we also report a significant dose-dependent increase of glyphosate exposure with increase in fibrosis stages."</a:t>
            </a:r>
          </a:p>
          <a:p>
            <a:endParaRPr lang="en-US" dirty="0"/>
          </a:p>
          <a:p>
            <a:endParaRPr lang="en-US" dirty="0"/>
          </a:p>
        </p:txBody>
      </p:sp>
      <p:sp>
        <p:nvSpPr>
          <p:cNvPr id="6" name="TextBox 5">
            <a:extLst>
              <a:ext uri="{FF2B5EF4-FFF2-40B4-BE49-F238E27FC236}">
                <a16:creationId xmlns:a16="http://schemas.microsoft.com/office/drawing/2014/main" id="{4F9753C2-ECA3-69A4-22DC-315D7706CCB2}"/>
              </a:ext>
            </a:extLst>
          </p:cNvPr>
          <p:cNvSpPr txBox="1"/>
          <p:nvPr/>
        </p:nvSpPr>
        <p:spPr>
          <a:xfrm>
            <a:off x="2682024" y="6298844"/>
            <a:ext cx="9509976" cy="461665"/>
          </a:xfrm>
          <a:prstGeom prst="rect">
            <a:avLst/>
          </a:prstGeom>
          <a:noFill/>
        </p:spPr>
        <p:txBody>
          <a:bodyPr wrap="none" rtlCol="0">
            <a:spAutoFit/>
          </a:bodyPr>
          <a:lstStyle/>
          <a:p>
            <a:r>
              <a:rPr lang="en-US" sz="2400" dirty="0">
                <a:solidFill>
                  <a:srgbClr val="FF0000"/>
                </a:solidFill>
              </a:rPr>
              <a:t>*</a:t>
            </a:r>
            <a:r>
              <a:rPr lang="en-US" sz="2400" dirty="0"/>
              <a:t>Paul J Mills et al. Clin Gastroenterol Hepatol. 2020 Mar;18(3):741-743.</a:t>
            </a:r>
          </a:p>
        </p:txBody>
      </p:sp>
    </p:spTree>
    <p:extLst>
      <p:ext uri="{BB962C8B-B14F-4D97-AF65-F5344CB8AC3E}">
        <p14:creationId xmlns:p14="http://schemas.microsoft.com/office/powerpoint/2010/main" val="3048971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D93D3-DCDF-078B-F02C-9254CDFC9146}"/>
              </a:ext>
            </a:extLst>
          </p:cNvPr>
          <p:cNvSpPr>
            <a:spLocks noGrp="1"/>
          </p:cNvSpPr>
          <p:nvPr>
            <p:ph type="title"/>
          </p:nvPr>
        </p:nvSpPr>
        <p:spPr>
          <a:xfrm>
            <a:off x="228600" y="171161"/>
            <a:ext cx="10515600" cy="1325563"/>
          </a:xfrm>
        </p:spPr>
        <p:txBody>
          <a:bodyPr/>
          <a:lstStyle/>
          <a:p>
            <a:r>
              <a:rPr lang="en-US" b="1" dirty="0"/>
              <a:t>Recapitulation</a:t>
            </a:r>
          </a:p>
        </p:txBody>
      </p:sp>
      <p:sp>
        <p:nvSpPr>
          <p:cNvPr id="3" name="Content Placeholder 2">
            <a:extLst>
              <a:ext uri="{FF2B5EF4-FFF2-40B4-BE49-F238E27FC236}">
                <a16:creationId xmlns:a16="http://schemas.microsoft.com/office/drawing/2014/main" id="{99F5B568-F3B7-812D-150A-89C3A87568BB}"/>
              </a:ext>
            </a:extLst>
          </p:cNvPr>
          <p:cNvSpPr>
            <a:spLocks noGrp="1"/>
          </p:cNvSpPr>
          <p:nvPr>
            <p:ph idx="1"/>
          </p:nvPr>
        </p:nvSpPr>
        <p:spPr>
          <a:xfrm>
            <a:off x="228600" y="1496724"/>
            <a:ext cx="11270673" cy="4810702"/>
          </a:xfrm>
        </p:spPr>
        <p:txBody>
          <a:bodyPr>
            <a:normAutofit fontScale="92500"/>
          </a:bodyPr>
          <a:lstStyle/>
          <a:p>
            <a:r>
              <a:rPr lang="en-US" dirty="0"/>
              <a:t>LCHAD is essential for metabolizing long chain fatty acids</a:t>
            </a:r>
          </a:p>
          <a:p>
            <a:r>
              <a:rPr lang="en-US" dirty="0"/>
              <a:t>Genetic defects in LCHAD are associated with severe developmental problems and autism-like behaviors</a:t>
            </a:r>
          </a:p>
          <a:p>
            <a:r>
              <a:rPr lang="en-US" dirty="0"/>
              <a:t>LCHAD has four sequences containing glycine where the protein binds phosphate (high glyphosate susceptibility)</a:t>
            </a:r>
          </a:p>
          <a:p>
            <a:r>
              <a:rPr lang="en-US" dirty="0"/>
              <a:t>Glyphosate has been shown experimentally to disrupt fatty acid metabolism in the mitochondria</a:t>
            </a:r>
          </a:p>
          <a:p>
            <a:r>
              <a:rPr lang="en-US" dirty="0"/>
              <a:t>Non-alcoholic fatty liver disease (NAFLD) is an epidemic today and is associated with high levels of glyphosate in the urine</a:t>
            </a:r>
          </a:p>
          <a:p>
            <a:r>
              <a:rPr lang="en-US" i="1" dirty="0">
                <a:solidFill>
                  <a:srgbClr val="FF0000"/>
                </a:solidFill>
              </a:rPr>
              <a:t>Fatty acids are a low-deuterium nutrient, so impaired metabolism leads to excessive mitochondrial deuterium &amp; mitochondrial dysfunction</a:t>
            </a:r>
          </a:p>
        </p:txBody>
      </p:sp>
    </p:spTree>
    <p:extLst>
      <p:ext uri="{BB962C8B-B14F-4D97-AF65-F5344CB8AC3E}">
        <p14:creationId xmlns:p14="http://schemas.microsoft.com/office/powerpoint/2010/main" val="19864397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5DB04-67D6-0CEF-D842-392D678FDA07}"/>
              </a:ext>
            </a:extLst>
          </p:cNvPr>
          <p:cNvSpPr>
            <a:spLocks noGrp="1"/>
          </p:cNvSpPr>
          <p:nvPr>
            <p:ph type="title"/>
          </p:nvPr>
        </p:nvSpPr>
        <p:spPr>
          <a:xfrm>
            <a:off x="256310" y="0"/>
            <a:ext cx="10515600" cy="1325563"/>
          </a:xfrm>
        </p:spPr>
        <p:txBody>
          <a:bodyPr/>
          <a:lstStyle/>
          <a:p>
            <a:r>
              <a:rPr lang="en-US" b="1" dirty="0"/>
              <a:t>Summary</a:t>
            </a:r>
          </a:p>
        </p:txBody>
      </p:sp>
      <p:sp>
        <p:nvSpPr>
          <p:cNvPr id="3" name="Content Placeholder 2">
            <a:extLst>
              <a:ext uri="{FF2B5EF4-FFF2-40B4-BE49-F238E27FC236}">
                <a16:creationId xmlns:a16="http://schemas.microsoft.com/office/drawing/2014/main" id="{FBD1EC78-DDA3-56C8-5DB3-DA0B198AFCF4}"/>
              </a:ext>
            </a:extLst>
          </p:cNvPr>
          <p:cNvSpPr>
            <a:spLocks noGrp="1"/>
          </p:cNvSpPr>
          <p:nvPr>
            <p:ph idx="1"/>
          </p:nvPr>
        </p:nvSpPr>
        <p:spPr>
          <a:xfrm>
            <a:off x="152399" y="1094944"/>
            <a:ext cx="11783291" cy="5467204"/>
          </a:xfrm>
        </p:spPr>
        <p:txBody>
          <a:bodyPr>
            <a:normAutofit fontScale="92500"/>
          </a:bodyPr>
          <a:lstStyle/>
          <a:p>
            <a:r>
              <a:rPr lang="en-US" dirty="0"/>
              <a:t>Deuterium (heavy hydrogen) is a natural element with biophysical                             and biochemical properties distinctly different from hydrogen</a:t>
            </a:r>
          </a:p>
          <a:p>
            <a:r>
              <a:rPr lang="en-US" b="1" i="1" dirty="0"/>
              <a:t>Hypothesis: </a:t>
            </a:r>
            <a:r>
              <a:rPr lang="en-US" dirty="0"/>
              <a:t>Deuterium management in the body involves sequestering D in gelled water lining the gut and the vascular barrier</a:t>
            </a:r>
          </a:p>
          <a:p>
            <a:pPr lvl="1"/>
            <a:r>
              <a:rPr lang="en-US" sz="2800" dirty="0" err="1"/>
              <a:t>Deupleted</a:t>
            </a:r>
            <a:r>
              <a:rPr lang="en-US" sz="2800" dirty="0"/>
              <a:t> protons are released into the gut lumen and the circulating blood</a:t>
            </a:r>
          </a:p>
          <a:p>
            <a:r>
              <a:rPr lang="en-US" dirty="0"/>
              <a:t>Glyphosate suppresses many dehydrogenases and enzymes involved in sulfation, impairing gel formation and derailing deuterium homeostasis</a:t>
            </a:r>
          </a:p>
          <a:p>
            <a:r>
              <a:rPr lang="en-US" dirty="0"/>
              <a:t>Colitis and colon cancer are associated with defective </a:t>
            </a:r>
            <a:r>
              <a:rPr lang="en-US" dirty="0" err="1"/>
              <a:t>sulfomucins</a:t>
            </a:r>
            <a:endParaRPr lang="en-US" dirty="0"/>
          </a:p>
          <a:p>
            <a:r>
              <a:rPr lang="en-US" b="1" i="1" dirty="0"/>
              <a:t>Hypothesis</a:t>
            </a:r>
            <a:r>
              <a:rPr lang="en-US" b="1" dirty="0"/>
              <a:t>: </a:t>
            </a:r>
            <a:r>
              <a:rPr lang="en-US" dirty="0"/>
              <a:t>Histamine release may be a mechanism to defuse deuterium “land mines” in the gut </a:t>
            </a:r>
          </a:p>
          <a:p>
            <a:r>
              <a:rPr lang="en-US" dirty="0"/>
              <a:t>Peer-reviewed papers show that lipid oxidation in mitochondria is suppressed by glyphosate</a:t>
            </a:r>
          </a:p>
          <a:p>
            <a:pPr lvl="1"/>
            <a:r>
              <a:rPr lang="en-US" sz="2600" dirty="0"/>
              <a:t>Lipids are low-deuterium nutrients</a:t>
            </a:r>
          </a:p>
        </p:txBody>
      </p:sp>
    </p:spTree>
    <p:extLst>
      <p:ext uri="{BB962C8B-B14F-4D97-AF65-F5344CB8AC3E}">
        <p14:creationId xmlns:p14="http://schemas.microsoft.com/office/powerpoint/2010/main" val="3195491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03" y="76736"/>
            <a:ext cx="10515600" cy="1325563"/>
          </a:xfrm>
        </p:spPr>
        <p:txBody>
          <a:bodyPr>
            <a:normAutofit/>
          </a:bodyPr>
          <a:lstStyle/>
          <a:p>
            <a:r>
              <a:rPr lang="en-US" b="1" dirty="0"/>
              <a:t>Deuterium in Water and Depression</a:t>
            </a:r>
            <a:r>
              <a:rPr lang="en-US" b="1" dirty="0">
                <a:solidFill>
                  <a:srgbClr val="FF0000"/>
                </a:solidFill>
              </a:rPr>
              <a:t>*</a:t>
            </a:r>
          </a:p>
        </p:txBody>
      </p:sp>
      <p:pic>
        <p:nvPicPr>
          <p:cNvPr id="4" name="Content Placeholder 3" descr="deuterium_depression.jpg"/>
          <p:cNvPicPr>
            <a:picLocks noGrp="1" noChangeAspect="1"/>
          </p:cNvPicPr>
          <p:nvPr>
            <p:ph idx="1"/>
          </p:nvPr>
        </p:nvPicPr>
        <p:blipFill>
          <a:blip r:embed="rId3">
            <a:extLst>
              <a:ext uri="{28A0092B-C50C-407E-A947-70E740481C1C}">
                <a14:useLocalDpi xmlns:a14="http://schemas.microsoft.com/office/drawing/2010/main" val="0"/>
              </a:ext>
            </a:extLst>
          </a:blip>
          <a:srcRect l="-16081" r="-16081"/>
          <a:stretch>
            <a:fillRect/>
          </a:stretch>
        </p:blipFill>
        <p:spPr>
          <a:xfrm>
            <a:off x="-914400" y="1263986"/>
            <a:ext cx="12881197" cy="5313121"/>
          </a:xfrm>
        </p:spPr>
      </p:pic>
      <p:sp>
        <p:nvSpPr>
          <p:cNvPr id="3" name="TextBox 2"/>
          <p:cNvSpPr txBox="1"/>
          <p:nvPr/>
        </p:nvSpPr>
        <p:spPr>
          <a:xfrm>
            <a:off x="6366933" y="5964631"/>
            <a:ext cx="5215467" cy="830997"/>
          </a:xfrm>
          <a:prstGeom prst="rect">
            <a:avLst/>
          </a:prstGeom>
          <a:noFill/>
        </p:spPr>
        <p:txBody>
          <a:bodyPr wrap="square" rtlCol="0">
            <a:spAutoFit/>
          </a:bodyPr>
          <a:lstStyle/>
          <a:p>
            <a:pPr algn="r"/>
            <a:r>
              <a:rPr lang="en-US" sz="2400" dirty="0">
                <a:solidFill>
                  <a:srgbClr val="FF0000"/>
                </a:solidFill>
              </a:rPr>
              <a:t>*</a:t>
            </a:r>
            <a:r>
              <a:rPr lang="en-US" sz="2400" dirty="0"/>
              <a:t>Tatyana </a:t>
            </a:r>
            <a:r>
              <a:rPr lang="en-US" sz="2400" dirty="0" err="1"/>
              <a:t>Strekalova</a:t>
            </a:r>
            <a:r>
              <a:rPr lang="en-US" sz="2400" dirty="0"/>
              <a:t> et al. </a:t>
            </a:r>
            <a:r>
              <a:rPr lang="en-US" sz="2400" dirty="0" err="1"/>
              <a:t>Behavioural</a:t>
            </a:r>
            <a:r>
              <a:rPr lang="en-US" sz="2400" dirty="0"/>
              <a:t> Brain Research 277 (2015) 237–244.</a:t>
            </a:r>
          </a:p>
        </p:txBody>
      </p:sp>
      <p:sp>
        <p:nvSpPr>
          <p:cNvPr id="5" name="TextBox 4">
            <a:extLst>
              <a:ext uri="{FF2B5EF4-FFF2-40B4-BE49-F238E27FC236}">
                <a16:creationId xmlns:a16="http://schemas.microsoft.com/office/drawing/2014/main" id="{84D84345-D04B-3545-8851-6C31A85977EC}"/>
              </a:ext>
            </a:extLst>
          </p:cNvPr>
          <p:cNvSpPr txBox="1"/>
          <p:nvPr/>
        </p:nvSpPr>
        <p:spPr>
          <a:xfrm>
            <a:off x="7261013" y="1569502"/>
            <a:ext cx="3342966" cy="461665"/>
          </a:xfrm>
          <a:prstGeom prst="rect">
            <a:avLst/>
          </a:prstGeom>
          <a:noFill/>
        </p:spPr>
        <p:txBody>
          <a:bodyPr wrap="none" rtlCol="0">
            <a:spAutoFit/>
          </a:bodyPr>
          <a:lstStyle/>
          <a:p>
            <a:r>
              <a:rPr lang="en-US" sz="2400" dirty="0"/>
              <a:t>Prevalence of Depression</a:t>
            </a:r>
          </a:p>
        </p:txBody>
      </p:sp>
      <p:sp>
        <p:nvSpPr>
          <p:cNvPr id="6" name="TextBox 5">
            <a:extLst>
              <a:ext uri="{FF2B5EF4-FFF2-40B4-BE49-F238E27FC236}">
                <a16:creationId xmlns:a16="http://schemas.microsoft.com/office/drawing/2014/main" id="{00713FF4-946E-9648-B34A-93C57873DE9A}"/>
              </a:ext>
            </a:extLst>
          </p:cNvPr>
          <p:cNvSpPr txBox="1"/>
          <p:nvPr/>
        </p:nvSpPr>
        <p:spPr>
          <a:xfrm>
            <a:off x="7270568" y="3691136"/>
            <a:ext cx="3869521" cy="461665"/>
          </a:xfrm>
          <a:prstGeom prst="rect">
            <a:avLst/>
          </a:prstGeom>
          <a:noFill/>
        </p:spPr>
        <p:txBody>
          <a:bodyPr wrap="none" rtlCol="0">
            <a:spAutoFit/>
          </a:bodyPr>
          <a:lstStyle/>
          <a:p>
            <a:r>
              <a:rPr lang="en-US" sz="2400" dirty="0"/>
              <a:t>Deuterium levels in tap water</a:t>
            </a:r>
          </a:p>
        </p:txBody>
      </p:sp>
    </p:spTree>
    <p:extLst>
      <p:ext uri="{BB962C8B-B14F-4D97-AF65-F5344CB8AC3E}">
        <p14:creationId xmlns:p14="http://schemas.microsoft.com/office/powerpoint/2010/main" val="2201675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36415</TotalTime>
  <Words>6281</Words>
  <Application>Microsoft Macintosh PowerPoint</Application>
  <PresentationFormat>Widescreen</PresentationFormat>
  <Paragraphs>681</Paragraphs>
  <Slides>83</Slides>
  <Notes>49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83</vt:i4>
      </vt:variant>
    </vt:vector>
  </HeadingPairs>
  <TitlesOfParts>
    <vt:vector size="93" baseType="lpstr">
      <vt:lpstr>AdobeFangsongStd</vt:lpstr>
      <vt:lpstr>Aptos</vt:lpstr>
      <vt:lpstr>Aptos Display</vt:lpstr>
      <vt:lpstr>Arial</vt:lpstr>
      <vt:lpstr>CharisSIL</vt:lpstr>
      <vt:lpstr>Helvetica</vt:lpstr>
      <vt:lpstr>Menlo</vt:lpstr>
      <vt:lpstr>SfxbkxAdvTT3713a231</vt:lpstr>
      <vt:lpstr>Wingdings</vt:lpstr>
      <vt:lpstr>Office Theme</vt:lpstr>
      <vt:lpstr>Deuterium, Glyphosate, and the Glycocalyx  </vt:lpstr>
      <vt:lpstr>PowerPoint Presentation</vt:lpstr>
      <vt:lpstr>Outline</vt:lpstr>
      <vt:lpstr>PowerPoint Presentation</vt:lpstr>
      <vt:lpstr> The Big Picture</vt:lpstr>
      <vt:lpstr>Deuterium = “Heavy” Hydrogen</vt:lpstr>
      <vt:lpstr>"The Pathologic Anatomy of Deuterium Intoxication"*</vt:lpstr>
      <vt:lpstr>Deuterons Disrupt the  ATPase Pump*</vt:lpstr>
      <vt:lpstr>Deuterium in Water and Depression*</vt:lpstr>
      <vt:lpstr>Sulfate’s Critical Role for Maintaining  Exclusion Zone Water*</vt:lpstr>
      <vt:lpstr>Deuterium Fractionation is Critical*</vt:lpstr>
      <vt:lpstr>Hydrogen gas produced by microbes anaerobically from glucose or formate is depleted down to 30 ppm deuterium* </vt:lpstr>
      <vt:lpstr>What happens to the hydrogen  gas?</vt:lpstr>
      <vt:lpstr>Ketogenic Diet and DDW: Health Benefits*</vt:lpstr>
      <vt:lpstr>PowerPoint Presentation</vt:lpstr>
      <vt:lpstr>PowerPoint Presentation</vt:lpstr>
      <vt:lpstr>It’s All About the Blood</vt:lpstr>
      <vt:lpstr>Sulfate is Crucial to Maintain Structured Water</vt:lpstr>
      <vt:lpstr>Endothelial Glycocalyx Schematic*</vt:lpstr>
      <vt:lpstr>Endothelial Glycocalyx Schematic*</vt:lpstr>
      <vt:lpstr>Exclusion Zone: Model of Capillary*</vt:lpstr>
      <vt:lpstr>Exclusion Zone* </vt:lpstr>
      <vt:lpstr>Exclusion Zone* </vt:lpstr>
      <vt:lpstr>PowerPoint Presentation</vt:lpstr>
      <vt:lpstr>“Glyphosate Now the Most-Used Agricultural Chemical Ever”* </vt:lpstr>
      <vt:lpstr>Is Glyphosate Nontoxic?</vt:lpstr>
      <vt:lpstr>My Book on Glyphosate</vt:lpstr>
      <vt:lpstr>Glyphosate Toxicity: Summary Graphic*</vt:lpstr>
      <vt:lpstr>PowerPoint Presentation</vt:lpstr>
      <vt:lpstr>PowerPoint Presentation</vt:lpstr>
      <vt:lpstr>Glyphosate causes Alzheimer’s in mice*</vt:lpstr>
      <vt:lpstr>Glyphosate Impairs NAD(P)(H) Pathways*</vt:lpstr>
      <vt:lpstr>PowerPoint Presentation</vt:lpstr>
      <vt:lpstr>The Basics of Protein Synthesis</vt:lpstr>
      <vt:lpstr>What if Glyphosate could Insert itself into Proteins during Synthesis???</vt:lpstr>
      <vt:lpstr>Extra Piece Sticks Out at Active Site</vt:lpstr>
      <vt:lpstr>Extra Piece Sticks Out at Active Site</vt:lpstr>
      <vt:lpstr>Inhibition of EPSPS by glyphosate: Resistant E coli mutant*</vt:lpstr>
      <vt:lpstr>Only Glyphosate Works!*</vt:lpstr>
      <vt:lpstr>Quote from Monsanto Study (1989)*</vt:lpstr>
      <vt:lpstr>Some Predicted Consequences*</vt:lpstr>
      <vt:lpstr>Hypothesis: Glyphosate Disrupts Proteins that Bind Phosphate</vt:lpstr>
      <vt:lpstr>Hypothesis: Glyphosate Disrupts Proteins that Bind Phosphate</vt:lpstr>
      <vt:lpstr>Does Glyphosate Disrupt FAD Binding in Dehydrogenases?</vt:lpstr>
      <vt:lpstr>NAD and FAD</vt:lpstr>
      <vt:lpstr>PowerPoint Presentation</vt:lpstr>
      <vt:lpstr>The Big Picture</vt:lpstr>
      <vt:lpstr>PowerPoint Presentation</vt:lpstr>
      <vt:lpstr>Sulfite Oxidase and the Sulfotransferases</vt:lpstr>
      <vt:lpstr>GxxGxxK Motif in Sulfotransferases*</vt:lpstr>
      <vt:lpstr>PowerPoint Presentation</vt:lpstr>
      <vt:lpstr>Mouse model of colitis: Mice with deficiency in PAPSS had a leaky gut barrier and an acute inflammatory response </vt:lpstr>
      <vt:lpstr>Correlation between inflammatory bowel disease and glyphosate usage on core crops*</vt:lpstr>
      <vt:lpstr>PowerPoint Presentation</vt:lpstr>
      <vt:lpstr>The Big Picture</vt:lpstr>
      <vt:lpstr>PowerPoint Presentation</vt:lpstr>
      <vt:lpstr>PowerPoint Presentation</vt:lpstr>
      <vt:lpstr>Histamine! YGHGGGWG Motif in Histaminase</vt:lpstr>
      <vt:lpstr>Histaminase: Rat Study*</vt:lpstr>
      <vt:lpstr>Histaminase: Rat Study*</vt:lpstr>
      <vt:lpstr>Histamine metabolite MIAA in wastewater*</vt:lpstr>
      <vt:lpstr>MIAA: methylimidazole acetic acid</vt:lpstr>
      <vt:lpstr>MIAA: methylimidazole acetic acid</vt:lpstr>
      <vt:lpstr>pH dependence of H-D exchange in imidazole ring*</vt:lpstr>
      <vt:lpstr>HDX (Hydrogen/Deuterium Exchange) for various metabolites of histamine/histidine*</vt:lpstr>
      <vt:lpstr>PowerPoint Presentation</vt:lpstr>
      <vt:lpstr>Explanation of Gut Disruption Leading to IPA Overproduction</vt:lpstr>
      <vt:lpstr>Microbes Supply Butyrate to Colonocytes*</vt:lpstr>
      <vt:lpstr>Microbes Supply Butyrate to Colonocytes*</vt:lpstr>
      <vt:lpstr>Recapitulation</vt:lpstr>
      <vt:lpstr>PowerPoint Presentation</vt:lpstr>
      <vt:lpstr>Why So Many Picky Eaters?</vt:lpstr>
      <vt:lpstr>PowerPoint Presentation</vt:lpstr>
      <vt:lpstr>Long-chain 3-hydroxyacyl-CoA dehydrogenase (LCHAD) deficiency*</vt:lpstr>
      <vt:lpstr>PowerPoint Presentation</vt:lpstr>
      <vt:lpstr>“Human serum lipidomics analysis revealed glyphosate may lead to lipid metabolism disorders and health risks”*</vt:lpstr>
      <vt:lpstr>Nucleotide Binding Database*</vt:lpstr>
      <vt:lpstr>Many glycine residues in LCHAD bind to phosphate!!</vt:lpstr>
      <vt:lpstr>GxGxxG Sequence Motif binds to many phosphate-containing molecules</vt:lpstr>
      <vt:lpstr>LCHAD is Essential for Fatty Acid Oxidation</vt:lpstr>
      <vt:lpstr>“Glyphosate Excretion is Associated With Steatohepatitis and Advanced Liver Fibrosis in Patients With Fatty Liver Disease”*</vt:lpstr>
      <vt:lpstr>Recapitulation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Stephanie Seneff</dc:creator>
  <cp:lastModifiedBy>Stephanie Seneff</cp:lastModifiedBy>
  <cp:revision>82</cp:revision>
  <cp:lastPrinted>2025-01-01T03:50:24Z</cp:lastPrinted>
  <dcterms:created xsi:type="dcterms:W3CDTF">2024-10-08T18:44:33Z</dcterms:created>
  <dcterms:modified xsi:type="dcterms:W3CDTF">2025-03-23T06:41:14Z</dcterms:modified>
</cp:coreProperties>
</file>