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56" r:id="rId2"/>
    <p:sldId id="388" r:id="rId3"/>
    <p:sldId id="523" r:id="rId4"/>
    <p:sldId id="398" r:id="rId5"/>
    <p:sldId id="399" r:id="rId6"/>
    <p:sldId id="400" r:id="rId7"/>
    <p:sldId id="401" r:id="rId8"/>
    <p:sldId id="402" r:id="rId9"/>
    <p:sldId id="465" r:id="rId10"/>
    <p:sldId id="466" r:id="rId11"/>
    <p:sldId id="467" r:id="rId12"/>
    <p:sldId id="468" r:id="rId13"/>
    <p:sldId id="469" r:id="rId14"/>
    <p:sldId id="483" r:id="rId15"/>
    <p:sldId id="520" r:id="rId16"/>
    <p:sldId id="471" r:id="rId17"/>
    <p:sldId id="472" r:id="rId18"/>
    <p:sldId id="513" r:id="rId19"/>
    <p:sldId id="478" r:id="rId20"/>
    <p:sldId id="479" r:id="rId21"/>
    <p:sldId id="530" r:id="rId22"/>
    <p:sldId id="519" r:id="rId23"/>
    <p:sldId id="529" r:id="rId24"/>
    <p:sldId id="475" r:id="rId25"/>
    <p:sldId id="476" r:id="rId26"/>
    <p:sldId id="477" r:id="rId27"/>
    <p:sldId id="480" r:id="rId28"/>
    <p:sldId id="481" r:id="rId29"/>
    <p:sldId id="485" r:id="rId30"/>
    <p:sldId id="486" r:id="rId31"/>
    <p:sldId id="487" r:id="rId32"/>
    <p:sldId id="495" r:id="rId33"/>
    <p:sldId id="488" r:id="rId34"/>
    <p:sldId id="496" r:id="rId35"/>
    <p:sldId id="489" r:id="rId36"/>
    <p:sldId id="490" r:id="rId37"/>
    <p:sldId id="491" r:id="rId38"/>
    <p:sldId id="492" r:id="rId39"/>
    <p:sldId id="493" r:id="rId40"/>
    <p:sldId id="512" r:id="rId41"/>
    <p:sldId id="524" r:id="rId42"/>
    <p:sldId id="464" r:id="rId43"/>
    <p:sldId id="498" r:id="rId44"/>
    <p:sldId id="390" r:id="rId45"/>
    <p:sldId id="410" r:id="rId46"/>
    <p:sldId id="413" r:id="rId47"/>
    <p:sldId id="414" r:id="rId48"/>
    <p:sldId id="412" r:id="rId49"/>
    <p:sldId id="416" r:id="rId50"/>
    <p:sldId id="522" r:id="rId51"/>
    <p:sldId id="521" r:id="rId52"/>
    <p:sldId id="532" r:id="rId53"/>
    <p:sldId id="406" r:id="rId54"/>
    <p:sldId id="415" r:id="rId55"/>
    <p:sldId id="408" r:id="rId56"/>
    <p:sldId id="531" r:id="rId57"/>
    <p:sldId id="423" r:id="rId58"/>
    <p:sldId id="391" r:id="rId59"/>
    <p:sldId id="407" r:id="rId60"/>
    <p:sldId id="514" r:id="rId61"/>
    <p:sldId id="434" r:id="rId62"/>
    <p:sldId id="527" r:id="rId63"/>
    <p:sldId id="528" r:id="rId64"/>
    <p:sldId id="430" r:id="rId65"/>
    <p:sldId id="428" r:id="rId66"/>
    <p:sldId id="419" r:id="rId67"/>
    <p:sldId id="420" r:id="rId68"/>
    <p:sldId id="436" r:id="rId69"/>
    <p:sldId id="525" r:id="rId70"/>
    <p:sldId id="526" r:id="rId71"/>
    <p:sldId id="446" r:id="rId72"/>
    <p:sldId id="437" r:id="rId73"/>
    <p:sldId id="438" r:id="rId74"/>
    <p:sldId id="445" r:id="rId75"/>
    <p:sldId id="454" r:id="rId76"/>
    <p:sldId id="458" r:id="rId77"/>
    <p:sldId id="455" r:id="rId78"/>
    <p:sldId id="456" r:id="rId79"/>
    <p:sldId id="457" r:id="rId80"/>
    <p:sldId id="518" r:id="rId81"/>
    <p:sldId id="429" r:id="rId82"/>
    <p:sldId id="378" r:id="rId83"/>
    <p:sldId id="379" r:id="rId84"/>
    <p:sldId id="461" r:id="rId85"/>
    <p:sldId id="452" r:id="rId86"/>
    <p:sldId id="463" r:id="rId87"/>
    <p:sldId id="450" r:id="rId88"/>
    <p:sldId id="516" r:id="rId89"/>
    <p:sldId id="517"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FF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9" autoAdjust="0"/>
  </p:normalViewPr>
  <p:slideViewPr>
    <p:cSldViewPr snapToGrid="0" snapToObjects="1">
      <p:cViewPr>
        <p:scale>
          <a:sx n="75" d="100"/>
          <a:sy n="75" d="100"/>
        </p:scale>
        <p:origin x="-1584" y="-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34936084378341"/>
          <c:y val="0.0471413487030274"/>
          <c:w val="0.672749222319432"/>
          <c:h val="0.600908359171297"/>
        </c:manualLayout>
      </c:layout>
      <c:barChart>
        <c:barDir val="col"/>
        <c:grouping val="clustered"/>
        <c:varyColors val="0"/>
        <c:ser>
          <c:idx val="0"/>
          <c:order val="0"/>
          <c:tx>
            <c:strRef>
              <c:f>Sheet1!$B$1</c:f>
              <c:strCache>
                <c:ptCount val="1"/>
                <c:pt idx="0">
                  <c:v>No. vaccines</c:v>
                </c:pt>
              </c:strCache>
            </c:strRef>
          </c:tx>
          <c:invertIfNegative val="0"/>
          <c:cat>
            <c:strRef>
              <c:f>Sheet1!$A$2:$A$31</c:f>
              <c:strCache>
                <c:ptCount val="30"/>
                <c:pt idx="0">
                  <c:v>United States</c:v>
                </c:pt>
                <c:pt idx="1">
                  <c:v>Canada</c:v>
                </c:pt>
                <c:pt idx="2">
                  <c:v>Australia</c:v>
                </c:pt>
                <c:pt idx="3">
                  <c:v>Ireland</c:v>
                </c:pt>
                <c:pt idx="4">
                  <c:v>Luxembourg</c:v>
                </c:pt>
                <c:pt idx="5">
                  <c:v>Cyprus</c:v>
                </c:pt>
                <c:pt idx="6">
                  <c:v>Germany</c:v>
                </c:pt>
                <c:pt idx="7">
                  <c:v>New Zealand</c:v>
                </c:pt>
                <c:pt idx="8">
                  <c:v>United Kingdom</c:v>
                </c:pt>
                <c:pt idx="9">
                  <c:v>Spain</c:v>
                </c:pt>
                <c:pt idx="10">
                  <c:v>Netherlands</c:v>
                </c:pt>
                <c:pt idx="11">
                  <c:v>Czech Republic</c:v>
                </c:pt>
                <c:pt idx="12">
                  <c:v>Portugal</c:v>
                </c:pt>
                <c:pt idx="13">
                  <c:v>Austria</c:v>
                </c:pt>
                <c:pt idx="14">
                  <c:v>Croatia</c:v>
                </c:pt>
                <c:pt idx="15">
                  <c:v>Belgium</c:v>
                </c:pt>
                <c:pt idx="16">
                  <c:v>France</c:v>
                </c:pt>
                <c:pt idx="17">
                  <c:v>Switzerland</c:v>
                </c:pt>
                <c:pt idx="18">
                  <c:v>Slovenia</c:v>
                </c:pt>
                <c:pt idx="19">
                  <c:v>Malta</c:v>
                </c:pt>
                <c:pt idx="20">
                  <c:v>Singapore</c:v>
                </c:pt>
                <c:pt idx="21">
                  <c:v>Norway</c:v>
                </c:pt>
                <c:pt idx="22">
                  <c:v>Italy</c:v>
                </c:pt>
                <c:pt idx="23">
                  <c:v>Hong Kong</c:v>
                </c:pt>
                <c:pt idx="24">
                  <c:v>Finland</c:v>
                </c:pt>
                <c:pt idx="25">
                  <c:v>Denmark</c:v>
                </c:pt>
                <c:pt idx="26">
                  <c:v>Sweden</c:v>
                </c:pt>
                <c:pt idx="27">
                  <c:v>Japan</c:v>
                </c:pt>
                <c:pt idx="28">
                  <c:v>Israel</c:v>
                </c:pt>
                <c:pt idx="29">
                  <c:v>Iceland</c:v>
                </c:pt>
              </c:strCache>
            </c:strRef>
          </c:cat>
          <c:val>
            <c:numRef>
              <c:f>Sheet1!$B$2:$B$31</c:f>
              <c:numCache>
                <c:formatCode>General</c:formatCode>
                <c:ptCount val="30"/>
                <c:pt idx="0">
                  <c:v>36.0</c:v>
                </c:pt>
                <c:pt idx="1">
                  <c:v>28.0</c:v>
                </c:pt>
                <c:pt idx="2">
                  <c:v>27.0</c:v>
                </c:pt>
                <c:pt idx="3">
                  <c:v>24.0</c:v>
                </c:pt>
                <c:pt idx="4">
                  <c:v>23.0</c:v>
                </c:pt>
                <c:pt idx="5">
                  <c:v>23.0</c:v>
                </c:pt>
                <c:pt idx="6">
                  <c:v>22.0</c:v>
                </c:pt>
                <c:pt idx="7">
                  <c:v>21.0</c:v>
                </c:pt>
                <c:pt idx="8">
                  <c:v>20.0</c:v>
                </c:pt>
                <c:pt idx="9">
                  <c:v>20.0</c:v>
                </c:pt>
                <c:pt idx="10">
                  <c:v>20.0</c:v>
                </c:pt>
                <c:pt idx="11">
                  <c:v>20.0</c:v>
                </c:pt>
                <c:pt idx="12">
                  <c:v>19.0</c:v>
                </c:pt>
                <c:pt idx="13">
                  <c:v>19.0</c:v>
                </c:pt>
                <c:pt idx="14">
                  <c:v>18.0</c:v>
                </c:pt>
                <c:pt idx="15">
                  <c:v>18.0</c:v>
                </c:pt>
                <c:pt idx="16">
                  <c:v>17.0</c:v>
                </c:pt>
                <c:pt idx="17">
                  <c:v>16.0</c:v>
                </c:pt>
                <c:pt idx="18">
                  <c:v>14.0</c:v>
                </c:pt>
                <c:pt idx="19">
                  <c:v>14.0</c:v>
                </c:pt>
                <c:pt idx="20">
                  <c:v>13.0</c:v>
                </c:pt>
                <c:pt idx="21">
                  <c:v>13.0</c:v>
                </c:pt>
                <c:pt idx="22">
                  <c:v>13.0</c:v>
                </c:pt>
                <c:pt idx="23">
                  <c:v>13.0</c:v>
                </c:pt>
                <c:pt idx="24">
                  <c:v>12.0</c:v>
                </c:pt>
                <c:pt idx="25">
                  <c:v>12.0</c:v>
                </c:pt>
                <c:pt idx="26">
                  <c:v>11.0</c:v>
                </c:pt>
                <c:pt idx="27">
                  <c:v>11.0</c:v>
                </c:pt>
                <c:pt idx="28">
                  <c:v>11.0</c:v>
                </c:pt>
                <c:pt idx="29">
                  <c:v>11.0</c:v>
                </c:pt>
              </c:numCache>
            </c:numRef>
          </c:val>
        </c:ser>
        <c:ser>
          <c:idx val="1"/>
          <c:order val="1"/>
          <c:tx>
            <c:strRef>
              <c:f>Sheet1!$C$1</c:f>
              <c:strCache>
                <c:ptCount val="1"/>
                <c:pt idx="0">
                  <c:v>Mortality &lt;5</c:v>
                </c:pt>
              </c:strCache>
            </c:strRef>
          </c:tx>
          <c:invertIfNegative val="0"/>
          <c:cat>
            <c:strRef>
              <c:f>Sheet1!$A$2:$A$31</c:f>
              <c:strCache>
                <c:ptCount val="30"/>
                <c:pt idx="0">
                  <c:v>United States</c:v>
                </c:pt>
                <c:pt idx="1">
                  <c:v>Canada</c:v>
                </c:pt>
                <c:pt idx="2">
                  <c:v>Australia</c:v>
                </c:pt>
                <c:pt idx="3">
                  <c:v>Ireland</c:v>
                </c:pt>
                <c:pt idx="4">
                  <c:v>Luxembourg</c:v>
                </c:pt>
                <c:pt idx="5">
                  <c:v>Cyprus</c:v>
                </c:pt>
                <c:pt idx="6">
                  <c:v>Germany</c:v>
                </c:pt>
                <c:pt idx="7">
                  <c:v>New Zealand</c:v>
                </c:pt>
                <c:pt idx="8">
                  <c:v>United Kingdom</c:v>
                </c:pt>
                <c:pt idx="9">
                  <c:v>Spain</c:v>
                </c:pt>
                <c:pt idx="10">
                  <c:v>Netherlands</c:v>
                </c:pt>
                <c:pt idx="11">
                  <c:v>Czech Republic</c:v>
                </c:pt>
                <c:pt idx="12">
                  <c:v>Portugal</c:v>
                </c:pt>
                <c:pt idx="13">
                  <c:v>Austria</c:v>
                </c:pt>
                <c:pt idx="14">
                  <c:v>Croatia</c:v>
                </c:pt>
                <c:pt idx="15">
                  <c:v>Belgium</c:v>
                </c:pt>
                <c:pt idx="16">
                  <c:v>France</c:v>
                </c:pt>
                <c:pt idx="17">
                  <c:v>Switzerland</c:v>
                </c:pt>
                <c:pt idx="18">
                  <c:v>Slovenia</c:v>
                </c:pt>
                <c:pt idx="19">
                  <c:v>Malta</c:v>
                </c:pt>
                <c:pt idx="20">
                  <c:v>Singapore</c:v>
                </c:pt>
                <c:pt idx="21">
                  <c:v>Norway</c:v>
                </c:pt>
                <c:pt idx="22">
                  <c:v>Italy</c:v>
                </c:pt>
                <c:pt idx="23">
                  <c:v>Hong Kong</c:v>
                </c:pt>
                <c:pt idx="24">
                  <c:v>Finland</c:v>
                </c:pt>
                <c:pt idx="25">
                  <c:v>Denmark</c:v>
                </c:pt>
                <c:pt idx="26">
                  <c:v>Sweden</c:v>
                </c:pt>
                <c:pt idx="27">
                  <c:v>Japan</c:v>
                </c:pt>
                <c:pt idx="28">
                  <c:v>Israel</c:v>
                </c:pt>
                <c:pt idx="29">
                  <c:v>Iceland</c:v>
                </c:pt>
              </c:strCache>
            </c:strRef>
          </c:cat>
          <c:val>
            <c:numRef>
              <c:f>Sheet1!$C$2:$C$31</c:f>
              <c:numCache>
                <c:formatCode>General</c:formatCode>
                <c:ptCount val="30"/>
                <c:pt idx="0">
                  <c:v>78.0</c:v>
                </c:pt>
                <c:pt idx="1">
                  <c:v>59.0</c:v>
                </c:pt>
                <c:pt idx="2">
                  <c:v>56.0</c:v>
                </c:pt>
                <c:pt idx="3">
                  <c:v>62.0</c:v>
                </c:pt>
                <c:pt idx="4">
                  <c:v>66.0</c:v>
                </c:pt>
                <c:pt idx="5">
                  <c:v>69.0</c:v>
                </c:pt>
                <c:pt idx="6">
                  <c:v>54.0</c:v>
                </c:pt>
                <c:pt idx="7">
                  <c:v>64.0</c:v>
                </c:pt>
                <c:pt idx="8">
                  <c:v>60.0</c:v>
                </c:pt>
                <c:pt idx="9">
                  <c:v>53.0</c:v>
                </c:pt>
                <c:pt idx="10">
                  <c:v>59.0</c:v>
                </c:pt>
                <c:pt idx="11">
                  <c:v>48.0</c:v>
                </c:pt>
                <c:pt idx="12">
                  <c:v>66.0</c:v>
                </c:pt>
                <c:pt idx="13">
                  <c:v>54.0</c:v>
                </c:pt>
                <c:pt idx="14">
                  <c:v>77.0</c:v>
                </c:pt>
                <c:pt idx="15">
                  <c:v>53.0</c:v>
                </c:pt>
                <c:pt idx="16">
                  <c:v>52.0</c:v>
                </c:pt>
                <c:pt idx="17">
                  <c:v>51.0</c:v>
                </c:pt>
                <c:pt idx="18">
                  <c:v>64.0</c:v>
                </c:pt>
                <c:pt idx="19">
                  <c:v>76.0</c:v>
                </c:pt>
                <c:pt idx="20">
                  <c:v>41.0</c:v>
                </c:pt>
                <c:pt idx="21">
                  <c:v>44.0</c:v>
                </c:pt>
                <c:pt idx="22">
                  <c:v>61.0</c:v>
                </c:pt>
                <c:pt idx="23">
                  <c:v>47.0</c:v>
                </c:pt>
                <c:pt idx="24">
                  <c:v>47.0</c:v>
                </c:pt>
                <c:pt idx="25">
                  <c:v>58.0</c:v>
                </c:pt>
                <c:pt idx="26">
                  <c:v>40.0</c:v>
                </c:pt>
                <c:pt idx="27">
                  <c:v>42.0</c:v>
                </c:pt>
                <c:pt idx="28">
                  <c:v>57.0</c:v>
                </c:pt>
                <c:pt idx="29">
                  <c:v>39.0</c:v>
                </c:pt>
              </c:numCache>
            </c:numRef>
          </c:val>
        </c:ser>
        <c:dLbls>
          <c:showLegendKey val="0"/>
          <c:showVal val="0"/>
          <c:showCatName val="0"/>
          <c:showSerName val="0"/>
          <c:showPercent val="0"/>
          <c:showBubbleSize val="0"/>
        </c:dLbls>
        <c:gapWidth val="150"/>
        <c:axId val="-2040872104"/>
        <c:axId val="-2040869032"/>
      </c:barChart>
      <c:catAx>
        <c:axId val="-2040872104"/>
        <c:scaling>
          <c:orientation val="minMax"/>
        </c:scaling>
        <c:delete val="0"/>
        <c:axPos val="b"/>
        <c:numFmt formatCode="m/d/yy" sourceLinked="1"/>
        <c:majorTickMark val="out"/>
        <c:minorTickMark val="none"/>
        <c:tickLblPos val="nextTo"/>
        <c:txPr>
          <a:bodyPr/>
          <a:lstStyle/>
          <a:p>
            <a:pPr>
              <a:defRPr sz="1200"/>
            </a:pPr>
            <a:endParaRPr lang="en-US"/>
          </a:p>
        </c:txPr>
        <c:crossAx val="-2040869032"/>
        <c:crosses val="autoZero"/>
        <c:auto val="1"/>
        <c:lblAlgn val="ctr"/>
        <c:lblOffset val="100"/>
        <c:noMultiLvlLbl val="0"/>
      </c:catAx>
      <c:valAx>
        <c:axId val="-2040869032"/>
        <c:scaling>
          <c:orientation val="minMax"/>
        </c:scaling>
        <c:delete val="0"/>
        <c:axPos val="l"/>
        <c:majorGridlines/>
        <c:numFmt formatCode="General" sourceLinked="1"/>
        <c:majorTickMark val="out"/>
        <c:minorTickMark val="none"/>
        <c:tickLblPos val="nextTo"/>
        <c:crossAx val="-2040872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DBD1D-8EF9-F04B-8C1D-5E77A5464A78}"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E140E-AD5D-5942-B03B-BD43ED07DBA8}" type="slidenum">
              <a:rPr lang="en-US" smtClean="0"/>
              <a:t>‹#›</a:t>
            </a:fld>
            <a:endParaRPr lang="en-US"/>
          </a:p>
        </p:txBody>
      </p:sp>
    </p:spTree>
    <p:extLst>
      <p:ext uri="{BB962C8B-B14F-4D97-AF65-F5344CB8AC3E}">
        <p14:creationId xmlns:p14="http://schemas.microsoft.com/office/powerpoint/2010/main" val="4063094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cbi.nlm.nih.gov/pubmed/15869516%23" TargetMode="External"/><Relationship Id="rId4" Type="http://schemas.openxmlformats.org/officeDocument/2006/relationships/hyperlink" Target="http://www.ncbi.nlm.nih.gov/pubmed?term=Sekaran%20S%5BAuthor%5D&amp;cauthor=true&amp;cauthor_uid=15869516" TargetMode="External"/><Relationship Id="rId5" Type="http://schemas.openxmlformats.org/officeDocument/2006/relationships/hyperlink" Target="http://www.ncbi.nlm.nih.gov/pubmed?term=Cunningham%20J%5BAuthor%5D&amp;cauthor=true&amp;cauthor_uid=15869516" TargetMode="External"/><Relationship Id="rId6" Type="http://schemas.openxmlformats.org/officeDocument/2006/relationships/hyperlink" Target="http://www.ncbi.nlm.nih.gov/pubmed?term=Neal%20MJ%5BAuthor%5D&amp;cauthor=true&amp;cauthor_uid=15869516" TargetMode="External"/><Relationship Id="rId7" Type="http://schemas.openxmlformats.org/officeDocument/2006/relationships/hyperlink" Target="http://www.ncbi.nlm.nih.gov/pubmed?term=Hartell%20NA%5BAuthor%5D&amp;cauthor=true&amp;cauthor_uid=15869516" TargetMode="External"/><Relationship Id="rId8" Type="http://schemas.openxmlformats.org/officeDocument/2006/relationships/hyperlink" Target="http://www.ncbi.nlm.nih.gov/pubmed?term=Djamgoz%20MB%5BAuthor%5D&amp;cauthor=true&amp;cauthor_uid=15869516" TargetMode="External"/><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5</a:t>
            </a:fld>
            <a:endParaRPr lang="en-US"/>
          </a:p>
        </p:txBody>
      </p:sp>
    </p:spTree>
    <p:extLst>
      <p:ext uri="{BB962C8B-B14F-4D97-AF65-F5344CB8AC3E}">
        <p14:creationId xmlns:p14="http://schemas.microsoft.com/office/powerpoint/2010/main" val="21895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Swanson – I</a:t>
            </a:r>
            <a:r>
              <a:rPr lang="en-US" baseline="0" dirty="0" smtClean="0"/>
              <a:t> have a </a:t>
            </a:r>
            <a:r>
              <a:rPr lang="en-US" baseline="0" dirty="0" err="1" smtClean="0"/>
              <a:t>fanclub</a:t>
            </a:r>
            <a:r>
              <a:rPr lang="en-US" baseline="0" dirty="0" smtClean="0"/>
              <a:t> </a:t>
            </a:r>
            <a:r>
              <a:rPr lang="en-US" baseline="0" smtClean="0"/>
              <a:t>account for her.</a:t>
            </a:r>
            <a:endParaRPr lang="en-US"/>
          </a:p>
        </p:txBody>
      </p:sp>
      <p:sp>
        <p:nvSpPr>
          <p:cNvPr id="4" name="Slide Number Placeholder 3"/>
          <p:cNvSpPr>
            <a:spLocks noGrp="1"/>
          </p:cNvSpPr>
          <p:nvPr>
            <p:ph type="sldNum" sz="quarter" idx="10"/>
          </p:nvPr>
        </p:nvSpPr>
        <p:spPr/>
        <p:txBody>
          <a:bodyPr/>
          <a:lstStyle/>
          <a:p>
            <a:fld id="{3E8E140E-AD5D-5942-B03B-BD43ED07DBA8}" type="slidenum">
              <a:rPr lang="en-US" smtClean="0"/>
              <a:t>37</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corticalchauvinism.files.wordpress.com</a:t>
            </a:r>
            <a:r>
              <a:rPr lang="en-US" dirty="0" smtClean="0"/>
              <a:t>/2013/03/</a:t>
            </a:r>
            <a:r>
              <a:rPr lang="en-US" dirty="0" err="1" smtClean="0"/>
              <a:t>locus_coeruleus.gif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44</a:t>
            </a:fld>
            <a:endParaRPr lang="en-US"/>
          </a:p>
        </p:txBody>
      </p:sp>
    </p:spTree>
    <p:extLst>
      <p:ext uri="{BB962C8B-B14F-4D97-AF65-F5344CB8AC3E}">
        <p14:creationId xmlns:p14="http://schemas.microsoft.com/office/powerpoint/2010/main" val="294280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they?</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45</a:t>
            </a:fld>
            <a:endParaRPr lang="en-US"/>
          </a:p>
        </p:txBody>
      </p:sp>
    </p:spTree>
    <p:extLst>
      <p:ext uri="{BB962C8B-B14F-4D97-AF65-F5344CB8AC3E}">
        <p14:creationId xmlns:p14="http://schemas.microsoft.com/office/powerpoint/2010/main" val="373477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Wendy/</a:t>
            </a:r>
            <a:r>
              <a:rPr lang="pt-BR" dirty="0" err="1" smtClean="0"/>
              <a:t>melatonin_cerebrospinal_fluid_pineal_recess_DYNAMITE.pdf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46</a:t>
            </a:fld>
            <a:endParaRPr lang="en-US"/>
          </a:p>
        </p:txBody>
      </p:sp>
    </p:spTree>
    <p:extLst>
      <p:ext uri="{BB962C8B-B14F-4D97-AF65-F5344CB8AC3E}">
        <p14:creationId xmlns:p14="http://schemas.microsoft.com/office/powerpoint/2010/main" val="12399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light_sulfotransferase_pineal_gland_heparan_sulfate.pdf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49</a:t>
            </a:fld>
            <a:endParaRPr lang="en-US"/>
          </a:p>
        </p:txBody>
      </p:sp>
    </p:spTree>
    <p:extLst>
      <p:ext uri="{BB962C8B-B14F-4D97-AF65-F5344CB8AC3E}">
        <p14:creationId xmlns:p14="http://schemas.microsoft.com/office/powerpoint/2010/main" val="79931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Alzheimers</a:t>
            </a:r>
            <a:r>
              <a:rPr lang="en-US" dirty="0" smtClean="0"/>
              <a:t>/</a:t>
            </a:r>
            <a:r>
              <a:rPr lang="en-US" dirty="0" err="1" smtClean="0"/>
              <a:t>pineal_calcification_alzheimers.text</a:t>
            </a:r>
            <a:endParaRPr lang="en-US" dirty="0" smtClean="0"/>
          </a:p>
          <a:p>
            <a:r>
              <a:rPr lang="en-US" dirty="0" smtClean="0"/>
              <a:t>Treasures/</a:t>
            </a:r>
            <a:r>
              <a:rPr lang="en-US" dirty="0" err="1" smtClean="0"/>
              <a:t>pineal_calcification_melatonin_sleep.pdf</a:t>
            </a:r>
            <a:endParaRPr lang="en-US" dirty="0" smtClean="0"/>
          </a:p>
          <a:p>
            <a:r>
              <a:rPr lang="en-US" dirty="0" smtClean="0"/>
              <a:t>Treasures/</a:t>
            </a:r>
            <a:r>
              <a:rPr lang="nl-NL" dirty="0" err="1" smtClean="0"/>
              <a:t>DHEA_sulfate_boosts_melatonin.text</a:t>
            </a:r>
            <a:endParaRPr lang="nl-NL" dirty="0" smtClean="0"/>
          </a:p>
          <a:p>
            <a:r>
              <a:rPr lang="en-US" dirty="0" smtClean="0"/>
              <a:t>melatonin_review_2012.pdf</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8E140E-AD5D-5942-B03B-BD43ED07DBA8}" type="slidenum">
              <a:rPr lang="en-US" smtClean="0"/>
              <a:t>51</a:t>
            </a:fld>
            <a:endParaRPr lang="en-US"/>
          </a:p>
        </p:txBody>
      </p:sp>
    </p:spTree>
    <p:extLst>
      <p:ext uri="{BB962C8B-B14F-4D97-AF65-F5344CB8AC3E}">
        <p14:creationId xmlns:p14="http://schemas.microsoft.com/office/powerpoint/2010/main" val="216224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/2013/</a:t>
            </a:r>
            <a:r>
              <a:rPr lang="en-US" dirty="0" err="1" smtClean="0"/>
              <a:t>ChrisShaw</a:t>
            </a:r>
            <a:r>
              <a:rPr lang="en-US" dirty="0" smtClean="0"/>
              <a:t>/</a:t>
            </a:r>
            <a:r>
              <a:rPr lang="nl-NL" dirty="0" err="1" smtClean="0"/>
              <a:t>piezoelectricity_aluminum_pineal_gland.pdf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52</a:t>
            </a:fld>
            <a:endParaRPr lang="en-US"/>
          </a:p>
        </p:txBody>
      </p:sp>
    </p:spTree>
    <p:extLst>
      <p:ext uri="{BB962C8B-B14F-4D97-AF65-F5344CB8AC3E}">
        <p14:creationId xmlns:p14="http://schemas.microsoft.com/office/powerpoint/2010/main" val="33028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de-DE" dirty="0" err="1" smtClean="0"/>
              <a:t>habenula_in_depression_mouse_model_Nature.pdf</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www.news-medical.net</a:t>
            </a:r>
            <a:r>
              <a:rPr lang="en-US" dirty="0" smtClean="0"/>
              <a:t>/news/20110224/Scientists-suggest-that-lateral-habenula-can-be-a-prime-locus-of-human-depression.aspx</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57</a:t>
            </a:fld>
            <a:endParaRPr lang="en-US"/>
          </a:p>
        </p:txBody>
      </p:sp>
    </p:spTree>
    <p:extLst>
      <p:ext uri="{BB962C8B-B14F-4D97-AF65-F5344CB8AC3E}">
        <p14:creationId xmlns:p14="http://schemas.microsoft.com/office/powerpoint/2010/main" val="198390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corticalchauvinism.files.wordpress.com</a:t>
            </a:r>
            <a:r>
              <a:rPr lang="en-US" dirty="0" smtClean="0"/>
              <a:t>/2013/03/</a:t>
            </a:r>
            <a:r>
              <a:rPr lang="en-US" dirty="0" err="1" smtClean="0"/>
              <a:t>locus_coeruleus.gif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58</a:t>
            </a:fld>
            <a:endParaRPr lang="en-US"/>
          </a:p>
        </p:txBody>
      </p:sp>
    </p:spTree>
    <p:extLst>
      <p:ext uri="{BB962C8B-B14F-4D97-AF65-F5344CB8AC3E}">
        <p14:creationId xmlns:p14="http://schemas.microsoft.com/office/powerpoint/2010/main" val="415455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RH WARING PAPER 2000.pdf in </a:t>
            </a:r>
            <a:r>
              <a:rPr lang="en-US" sz="1200" kern="1200" dirty="0" err="1" smtClean="0">
                <a:solidFill>
                  <a:schemeClr val="tx1"/>
                </a:solidFill>
                <a:latin typeface="+mn-lt"/>
                <a:ea typeface="+mn-ea"/>
                <a:cs typeface="+mn-cs"/>
              </a:rPr>
              <a:t>robert_davidson/ThePaper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Gastrointestinal </a:t>
            </a:r>
            <a:r>
              <a:rPr lang="en-US" sz="1200" kern="1200" dirty="0" err="1" smtClean="0">
                <a:solidFill>
                  <a:schemeClr val="tx1"/>
                </a:solidFill>
                <a:latin typeface="+mn-lt"/>
                <a:ea typeface="+mn-ea"/>
                <a:cs typeface="+mn-cs"/>
              </a:rPr>
              <a:t>FunctionSulphation</a:t>
            </a:r>
            <a:r>
              <a:rPr lang="en-US" sz="1200" kern="1200" dirty="0" smtClean="0">
                <a:solidFill>
                  <a:schemeClr val="tx1"/>
                </a:solidFill>
                <a:latin typeface="+mn-lt"/>
                <a:ea typeface="+mn-ea"/>
                <a:cs typeface="+mn-cs"/>
              </a:rPr>
              <a:t> capacity also affects the gastrointestinal tract.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which line the gut, providing both protective and adhesive properties, are </a:t>
            </a:r>
            <a:r>
              <a:rPr lang="en-US" sz="1200" kern="1200" dirty="0" err="1" smtClean="0">
                <a:solidFill>
                  <a:schemeClr val="tx1"/>
                </a:solidFill>
                <a:latin typeface="+mn-lt"/>
                <a:ea typeface="+mn-ea"/>
                <a:cs typeface="+mn-cs"/>
              </a:rPr>
              <a:t>sulphated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glycoproteins</a:t>
            </a:r>
            <a:r>
              <a:rPr lang="en-US" sz="1200" kern="1200" dirty="0" smtClean="0">
                <a:solidFill>
                  <a:schemeClr val="tx1"/>
                </a:solidFill>
                <a:latin typeface="+mn-lt"/>
                <a:ea typeface="+mn-ea"/>
                <a:cs typeface="+mn-cs"/>
              </a:rPr>
              <a:t> which rely on the degree of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and the addition of negative charges to maintain their structures in an extended </a:t>
            </a:r>
            <a:r>
              <a:rPr lang="en-US" sz="1200" kern="1200" dirty="0" err="1" smtClean="0">
                <a:solidFill>
                  <a:schemeClr val="tx1"/>
                </a:solidFill>
                <a:latin typeface="+mn-lt"/>
                <a:ea typeface="+mn-ea"/>
                <a:cs typeface="+mn-cs"/>
              </a:rPr>
              <a:t>con􏲵guration</a:t>
            </a:r>
            <a:r>
              <a:rPr lang="en-US" sz="1200" kern="1200" dirty="0" smtClean="0">
                <a:solidFill>
                  <a:schemeClr val="tx1"/>
                </a:solidFill>
                <a:latin typeface="+mn-lt"/>
                <a:ea typeface="+mn-ea"/>
                <a:cs typeface="+mn-cs"/>
              </a:rPr>
              <a:t> [30]. Reduced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has been associated with </a:t>
            </a:r>
            <a:r>
              <a:rPr lang="en-US" sz="1200" kern="1200" dirty="0" err="1" smtClean="0">
                <a:solidFill>
                  <a:schemeClr val="tx1"/>
                </a:solidFill>
                <a:latin typeface="+mn-lt"/>
                <a:ea typeface="+mn-ea"/>
                <a:cs typeface="+mn-cs"/>
              </a:rPr>
              <a:t>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ammation</a:t>
            </a:r>
            <a:r>
              <a:rPr lang="en-US" sz="1200" kern="1200" dirty="0" smtClean="0">
                <a:solidFill>
                  <a:schemeClr val="tx1"/>
                </a:solidFill>
                <a:latin typeface="+mn-lt"/>
                <a:ea typeface="+mn-ea"/>
                <a:cs typeface="+mn-cs"/>
              </a:rPr>
              <a:t> and gut dysfunction, coupled with a breakdown in the protective properties of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and an increase in permeability [31]. Many children with autism also have digestive problems and 9 out of 20 (42%) in one survey had increased gut permeability when challenged by the </a:t>
            </a:r>
            <a:r>
              <a:rPr lang="en-US" sz="1200" kern="1200" dirty="0" err="1" smtClean="0">
                <a:solidFill>
                  <a:schemeClr val="tx1"/>
                </a:solidFill>
                <a:latin typeface="+mn-lt"/>
                <a:ea typeface="+mn-ea"/>
                <a:cs typeface="+mn-cs"/>
              </a:rPr>
              <a:t>mannitol/lactulose</a:t>
            </a:r>
            <a:r>
              <a:rPr lang="en-US" sz="1200" kern="1200" dirty="0" smtClean="0">
                <a:solidFill>
                  <a:schemeClr val="tx1"/>
                </a:solidFill>
                <a:latin typeface="+mn-lt"/>
                <a:ea typeface="+mn-ea"/>
                <a:cs typeface="+mn-cs"/>
              </a:rPr>
              <a:t> test [32]. This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nding</a:t>
            </a:r>
            <a:r>
              <a:rPr lang="en-US" sz="1200" kern="1200" dirty="0" smtClean="0">
                <a:solidFill>
                  <a:schemeClr val="tx1"/>
                </a:solidFill>
                <a:latin typeface="+mn-lt"/>
                <a:ea typeface="+mn-ea"/>
                <a:cs typeface="+mn-cs"/>
              </a:rPr>
              <a:t> has led to the idea that a “leaky” gut may be more permeable to dietary proteins and peptides. Groups working in two separate laboratories have found diet-derived peptides in urine from children with autism [33,34] which were attributed to incomplete hydrolysis of casein and gluten proteins from milk and wheat respectively [35]. Peptides of this type can show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activity, crossing the gut wall and penetrating the blood–brain barrier to act on the central nervous system [36]. They may be responsible for the social withdrawal, insensitivity to pain and altered responses to sensory stimuli which are commonly described in autism. Use of </a:t>
            </a:r>
            <a:r>
              <a:rPr lang="en-US" sz="1200" kern="1200" dirty="0" err="1" smtClean="0">
                <a:solidFill>
                  <a:schemeClr val="tx1"/>
                </a:solidFill>
                <a:latin typeface="+mn-lt"/>
                <a:ea typeface="+mn-ea"/>
                <a:cs typeface="+mn-cs"/>
              </a:rPr>
              <a:t>naloxone</a:t>
            </a:r>
            <a:r>
              <a:rPr lang="en-US" sz="1200" kern="1200" dirty="0" smtClean="0">
                <a:solidFill>
                  <a:schemeClr val="tx1"/>
                </a:solidFill>
                <a:latin typeface="+mn-lt"/>
                <a:ea typeface="+mn-ea"/>
                <a:cs typeface="+mn-cs"/>
              </a:rPr>
              <a:t> and other opiate antagonists has been reported to reduce the levels of self-injury, again suggesting that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excess” may be a factor in autistic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[37]. </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t>
            </a:r>
            <a:r>
              <a:rPr lang="en-US" dirty="0" err="1" smtClean="0"/>
              <a:t>pearson’s</a:t>
            </a:r>
            <a:r>
              <a:rPr lang="en-US" dirty="0" smtClean="0"/>
              <a:t> coefficient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10</a:t>
            </a:fld>
            <a:endParaRPr lang="en-US"/>
          </a:p>
        </p:txBody>
      </p:sp>
    </p:spTree>
    <p:extLst>
      <p:ext uri="{BB962C8B-B14F-4D97-AF65-F5344CB8AC3E}">
        <p14:creationId xmlns:p14="http://schemas.microsoft.com/office/powerpoint/2010/main" val="3684161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64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vitaminK</a:t>
            </a:r>
            <a:r>
              <a:rPr lang="en-US" dirty="0" smtClean="0"/>
              <a:t>/mice_no_heparan_sulfate_get_autism_2012.pdf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65</a:t>
            </a:fld>
            <a:endParaRPr lang="en-US"/>
          </a:p>
        </p:txBody>
      </p:sp>
    </p:spTree>
    <p:extLst>
      <p:ext uri="{BB962C8B-B14F-4D97-AF65-F5344CB8AC3E}">
        <p14:creationId xmlns:p14="http://schemas.microsoft.com/office/powerpoint/2010/main" val="31020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low_LDL_high_risk_PD.text</a:t>
            </a:r>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68</a:t>
            </a:fld>
            <a:endParaRPr lang="en-US"/>
          </a:p>
        </p:txBody>
      </p:sp>
    </p:spTree>
    <p:extLst>
      <p:ext uri="{BB962C8B-B14F-4D97-AF65-F5344CB8AC3E}">
        <p14:creationId xmlns:p14="http://schemas.microsoft.com/office/powerpoint/2010/main" val="272209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statins_testosterone_parkinsons.text</a:t>
            </a:r>
            <a:endParaRPr lang="en-US" dirty="0" smtClean="0"/>
          </a:p>
          <a:p>
            <a:r>
              <a:rPr lang="en-US" dirty="0" err="1" smtClean="0"/>
              <a:t>For_vic</a:t>
            </a:r>
            <a:r>
              <a:rPr lang="en-US" dirty="0" smtClean="0"/>
              <a:t>/</a:t>
            </a:r>
            <a:r>
              <a:rPr lang="en-US" dirty="0" err="1" smtClean="0"/>
              <a:t>castrated_mice_parkinsons.pdf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69</a:t>
            </a:fld>
            <a:endParaRPr lang="en-US"/>
          </a:p>
        </p:txBody>
      </p:sp>
    </p:spTree>
    <p:extLst>
      <p:ext uri="{BB962C8B-B14F-4D97-AF65-F5344CB8AC3E}">
        <p14:creationId xmlns:p14="http://schemas.microsoft.com/office/powerpoint/2010/main" val="321854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tooltip="The European journal of neuroscience."/>
            </a:endParaRPr>
          </a:p>
          <a:p>
            <a:r>
              <a:rPr lang="hr-HR" dirty="0" smtClean="0">
                <a:hlinkClick r:id="rId3" tooltip="The European journal of neuroscience."/>
              </a:rPr>
              <a:t>http://www.ncbi.nlm.nih.gov/pubmed/15869516</a:t>
            </a:r>
            <a:endParaRPr lang="en-US" dirty="0" smtClean="0">
              <a:hlinkClick r:id="rId3" tooltip="The European journal of neuroscience."/>
            </a:endParaRPr>
          </a:p>
          <a:p>
            <a:r>
              <a:rPr lang="en-US" dirty="0" smtClean="0">
                <a:hlinkClick r:id="rId3" tooltip="The European journal of neuroscience."/>
              </a:rPr>
              <a:t>Eur J Neurosci.</a:t>
            </a:r>
            <a:r>
              <a:rPr lang="en-US" dirty="0" smtClean="0"/>
              <a:t> 2005 Apr;21(8):2199-208.</a:t>
            </a:r>
          </a:p>
          <a:p>
            <a:r>
              <a:rPr lang="en-US" b="1" dirty="0" smtClean="0"/>
              <a:t>Nitric oxide release is induced by dopamine during illumination of the carp retina: serial neurochemical control of light adaptation.</a:t>
            </a:r>
          </a:p>
          <a:p>
            <a:r>
              <a:rPr lang="en-US" dirty="0" smtClean="0">
                <a:hlinkClick r:id="rId4"/>
              </a:rPr>
              <a:t>Sekaran S</a:t>
            </a:r>
            <a:r>
              <a:rPr lang="en-US" dirty="0" smtClean="0"/>
              <a:t>, </a:t>
            </a:r>
            <a:r>
              <a:rPr lang="en-US" dirty="0" smtClean="0">
                <a:hlinkClick r:id="rId5"/>
              </a:rPr>
              <a:t>Cunningham J</a:t>
            </a:r>
            <a:r>
              <a:rPr lang="en-US" dirty="0" smtClean="0"/>
              <a:t>, </a:t>
            </a:r>
            <a:r>
              <a:rPr lang="en-US" dirty="0" smtClean="0">
                <a:hlinkClick r:id="rId6"/>
              </a:rPr>
              <a:t>Neal MJ</a:t>
            </a:r>
            <a:r>
              <a:rPr lang="en-US" dirty="0" smtClean="0"/>
              <a:t>, </a:t>
            </a:r>
            <a:r>
              <a:rPr lang="en-US" dirty="0" smtClean="0">
                <a:hlinkClick r:id="rId7"/>
              </a:rPr>
              <a:t>Hartell NA</a:t>
            </a:r>
            <a:r>
              <a:rPr lang="en-US" dirty="0" smtClean="0"/>
              <a:t>, </a:t>
            </a:r>
            <a:r>
              <a:rPr lang="en-US" dirty="0" smtClean="0">
                <a:hlinkClick r:id="rId8"/>
              </a:rPr>
              <a:t>Djamgoz MB</a:t>
            </a:r>
            <a:r>
              <a:rPr lang="en-US" dirty="0" smtClean="0"/>
              <a:t>.</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70</a:t>
            </a:fld>
            <a:endParaRPr lang="en-US"/>
          </a:p>
        </p:txBody>
      </p:sp>
    </p:spTree>
    <p:extLst>
      <p:ext uri="{BB962C8B-B14F-4D97-AF65-F5344CB8AC3E}">
        <p14:creationId xmlns:p14="http://schemas.microsoft.com/office/powerpoint/2010/main" val="107331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smtClean="0"/>
              <a:t>high_LDL_better_memory_elderly.pdf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71</a:t>
            </a:fld>
            <a:endParaRPr lang="en-US"/>
          </a:p>
        </p:txBody>
      </p:sp>
    </p:spTree>
    <p:extLst>
      <p:ext uri="{BB962C8B-B14F-4D97-AF65-F5344CB8AC3E}">
        <p14:creationId xmlns:p14="http://schemas.microsoft.com/office/powerpoint/2010/main" val="2185527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glucose_and_alzheimers.text</a:t>
            </a:r>
            <a:endParaRPr lang="en-US" dirty="0" smtClean="0"/>
          </a:p>
          <a:p>
            <a:r>
              <a:rPr lang="en-US" dirty="0" err="1" smtClean="0"/>
              <a:t>high_blood_sugar_linked_to_dementia_NYtimes.pdf</a:t>
            </a:r>
            <a:endParaRPr lang="en-US" dirty="0" smtClean="0"/>
          </a:p>
          <a:p>
            <a:r>
              <a:rPr lang="en-US" dirty="0" err="1" smtClean="0"/>
              <a:t>high_blood_sugar_linked_to_dementia.pdf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72</a:t>
            </a:fld>
            <a:endParaRPr lang="en-US"/>
          </a:p>
        </p:txBody>
      </p:sp>
    </p:spTree>
    <p:extLst>
      <p:ext uri="{BB962C8B-B14F-4D97-AF65-F5344CB8AC3E}">
        <p14:creationId xmlns:p14="http://schemas.microsoft.com/office/powerpoint/2010/main" val="1214875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glucose_and_alzheimers.text</a:t>
            </a:r>
            <a:endParaRPr lang="en-US" dirty="0" smtClean="0"/>
          </a:p>
          <a:p>
            <a:r>
              <a:rPr lang="en-US" dirty="0" err="1" smtClean="0"/>
              <a:t>high_blood_sugar_linked_to_dementia_NYtimes.pdf</a:t>
            </a:r>
            <a:endParaRPr lang="en-US" dirty="0" smtClean="0"/>
          </a:p>
          <a:p>
            <a:r>
              <a:rPr lang="en-US" dirty="0" err="1" smtClean="0"/>
              <a:t>high_blood_sugar_linked_to_dementia.pdf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73</a:t>
            </a:fld>
            <a:endParaRPr lang="en-US"/>
          </a:p>
        </p:txBody>
      </p:sp>
    </p:spTree>
    <p:extLst>
      <p:ext uri="{BB962C8B-B14F-4D97-AF65-F5344CB8AC3E}">
        <p14:creationId xmlns:p14="http://schemas.microsoft.com/office/powerpoint/2010/main" val="1214875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75</a:t>
            </a:fld>
            <a:endParaRPr lang="en-US"/>
          </a:p>
        </p:txBody>
      </p:sp>
    </p:spTree>
    <p:extLst>
      <p:ext uri="{BB962C8B-B14F-4D97-AF65-F5344CB8AC3E}">
        <p14:creationId xmlns:p14="http://schemas.microsoft.com/office/powerpoint/2010/main" val="1298211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paper w/</a:t>
            </a:r>
            <a:r>
              <a:rPr lang="en-US" baseline="0" dirty="0" smtClean="0"/>
              <a:t> Chris: </a:t>
            </a:r>
            <a:r>
              <a:rPr lang="en-US" baseline="0" dirty="0" err="1" smtClean="0"/>
              <a:t>csail</a:t>
            </a:r>
            <a:r>
              <a:rPr lang="en-US" baseline="0" dirty="0" smtClean="0"/>
              <a:t>/2013/project/</a:t>
            </a:r>
            <a:r>
              <a:rPr lang="en-US" baseline="0" dirty="0" err="1" smtClean="0"/>
              <a:t>ChrisShaw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76</a:t>
            </a:fld>
            <a:endParaRPr lang="en-US"/>
          </a:p>
        </p:txBody>
      </p:sp>
    </p:spTree>
    <p:extLst>
      <p:ext uri="{BB962C8B-B14F-4D97-AF65-F5344CB8AC3E}">
        <p14:creationId xmlns:p14="http://schemas.microsoft.com/office/powerpoint/2010/main" val="359490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Aluminum/Pogue_2009_metal_sulfate_stressed_human_brain_cells.pdf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21</a:t>
            </a:fld>
            <a:endParaRPr lang="en-US"/>
          </a:p>
        </p:txBody>
      </p:sp>
    </p:spTree>
    <p:extLst>
      <p:ext uri="{BB962C8B-B14F-4D97-AF65-F5344CB8AC3E}">
        <p14:creationId xmlns:p14="http://schemas.microsoft.com/office/powerpoint/2010/main" val="1860268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sulfatide_induces_inflammation.pdf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10. </a:t>
            </a:r>
            <a:r>
              <a:rPr lang="en-US" sz="1200" kern="1200" dirty="0" smtClean="0">
                <a:solidFill>
                  <a:schemeClr val="tx1"/>
                </a:solidFill>
                <a:effectLst/>
                <a:latin typeface="+mn-lt"/>
                <a:ea typeface="+mn-ea"/>
                <a:cs typeface="+mn-cs"/>
              </a:rPr>
              <a:t>Schematic diagram depicting possible mechanisms for </a:t>
            </a:r>
            <a:r>
              <a:rPr lang="en-US" sz="1200" kern="1200" dirty="0" err="1" smtClean="0">
                <a:solidFill>
                  <a:schemeClr val="tx1"/>
                </a:solidFill>
                <a:effectLst/>
                <a:latin typeface="+mn-lt"/>
                <a:ea typeface="+mn-ea"/>
                <a:cs typeface="+mn-cs"/>
              </a:rPr>
              <a:t>sulfatide</a:t>
            </a:r>
            <a:r>
              <a:rPr lang="en-US" sz="1200" kern="1200" dirty="0" smtClean="0">
                <a:solidFill>
                  <a:schemeClr val="tx1"/>
                </a:solidFill>
                <a:effectLst/>
                <a:latin typeface="+mn-lt"/>
                <a:ea typeface="+mn-ea"/>
                <a:cs typeface="+mn-cs"/>
              </a:rPr>
              <a:t>-triggered inflammation in the brain. </a:t>
            </a:r>
            <a:r>
              <a:rPr lang="en-US" sz="1200" kern="1200" dirty="0" err="1" smtClean="0">
                <a:solidFill>
                  <a:schemeClr val="tx1"/>
                </a:solidFill>
                <a:effectLst/>
                <a:latin typeface="+mn-lt"/>
                <a:ea typeface="+mn-ea"/>
                <a:cs typeface="+mn-cs"/>
              </a:rPr>
              <a:t>Sulfatides</a:t>
            </a:r>
            <a:r>
              <a:rPr lang="en-US" sz="1200" kern="1200" dirty="0" smtClean="0">
                <a:solidFill>
                  <a:schemeClr val="tx1"/>
                </a:solidFill>
                <a:effectLst/>
                <a:latin typeface="+mn-lt"/>
                <a:ea typeface="+mn-ea"/>
                <a:cs typeface="+mn-cs"/>
              </a:rPr>
              <a:t> are released at sites of injured and/or inflamed brain lesions accompanying myelin destruction, which can activate brain-resident immune cells, thus contributing to </a:t>
            </a:r>
            <a:r>
              <a:rPr lang="en-US" sz="1200" kern="1200" dirty="0" err="1" smtClean="0">
                <a:solidFill>
                  <a:schemeClr val="tx1"/>
                </a:solidFill>
                <a:effectLst/>
                <a:latin typeface="+mn-lt"/>
                <a:ea typeface="+mn-ea"/>
                <a:cs typeface="+mn-cs"/>
              </a:rPr>
              <a:t>patho</a:t>
            </a:r>
            <a:r>
              <a:rPr lang="en-US" sz="1200" kern="1200" dirty="0" smtClean="0">
                <a:solidFill>
                  <a:schemeClr val="tx1"/>
                </a:solidFill>
                <a:effectLst/>
                <a:latin typeface="+mn-lt"/>
                <a:ea typeface="+mn-ea"/>
                <a:cs typeface="+mn-cs"/>
              </a:rPr>
              <a:t>- logical conditions in the brain. </a:t>
            </a:r>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78</a:t>
            </a:fld>
            <a:endParaRPr lang="en-US"/>
          </a:p>
        </p:txBody>
      </p:sp>
    </p:spTree>
    <p:extLst>
      <p:ext uri="{BB962C8B-B14F-4D97-AF65-F5344CB8AC3E}">
        <p14:creationId xmlns:p14="http://schemas.microsoft.com/office/powerpoint/2010/main" val="1167878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TNF_alpha_inhibition_induces_demyelnation.pdf</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Surprisingly, the TNF- deficient mice displayed profound neurologic impairment and high mortality.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TNFα signaling through TNFR2 pro- motes the accumulation of proliferating </a:t>
            </a:r>
            <a:r>
              <a:rPr lang="en-US" sz="1200" kern="1200" dirty="0" err="1" smtClean="0">
                <a:solidFill>
                  <a:schemeClr val="tx1"/>
                </a:solidFill>
                <a:effectLst/>
                <a:latin typeface="+mn-lt"/>
                <a:ea typeface="+mn-ea"/>
                <a:cs typeface="+mn-cs"/>
              </a:rPr>
              <a:t>oligodendrocyte</a:t>
            </a:r>
            <a:r>
              <a:rPr lang="en-US" sz="1200" kern="1200" dirty="0" smtClean="0">
                <a:solidFill>
                  <a:schemeClr val="tx1"/>
                </a:solidFill>
                <a:effectLst/>
                <a:latin typeface="+mn-lt"/>
                <a:ea typeface="+mn-ea"/>
                <a:cs typeface="+mn-cs"/>
              </a:rPr>
              <a:t> progenitors, which then develop into mature </a:t>
            </a:r>
            <a:r>
              <a:rPr lang="en-US" sz="1200" kern="1200" dirty="0" err="1" smtClean="0">
                <a:solidFill>
                  <a:schemeClr val="tx1"/>
                </a:solidFill>
                <a:effectLst/>
                <a:latin typeface="+mn-lt"/>
                <a:ea typeface="+mn-ea"/>
                <a:cs typeface="+mn-cs"/>
              </a:rPr>
              <a:t>oligodendro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cytes</a:t>
            </a:r>
            <a:r>
              <a:rPr lang="en-US" sz="1200" kern="1200" dirty="0" smtClean="0">
                <a:solidFill>
                  <a:schemeClr val="tx1"/>
                </a:solidFill>
                <a:effectLst/>
                <a:latin typeface="+mn-lt"/>
                <a:ea typeface="+mn-ea"/>
                <a:cs typeface="+mn-cs"/>
              </a:rPr>
              <a:t> required for </a:t>
            </a:r>
            <a:r>
              <a:rPr lang="en-US" sz="1200" kern="1200" dirty="0" err="1" smtClean="0">
                <a:solidFill>
                  <a:schemeClr val="tx1"/>
                </a:solidFill>
                <a:effectLst/>
                <a:latin typeface="+mn-lt"/>
                <a:ea typeface="+mn-ea"/>
                <a:cs typeface="+mn-cs"/>
              </a:rPr>
              <a:t>remyelination</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Specifically, the authors reported that anti-TNFα therapy administered to adult NOD mice inhibits T-cell apoptosis, </a:t>
            </a:r>
            <a:r>
              <a:rPr lang="en-US" sz="1200" kern="1200" dirty="0" err="1" smtClean="0">
                <a:solidFill>
                  <a:schemeClr val="tx1"/>
                </a:solidFill>
                <a:effectLst/>
                <a:latin typeface="+mn-lt"/>
                <a:ea typeface="+mn-ea"/>
                <a:cs typeface="+mn-cs"/>
              </a:rPr>
              <a:t>increas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antigen presenting cell (APC) </a:t>
            </a:r>
            <a:r>
              <a:rPr lang="en-US" sz="1200" kern="1200" dirty="0" err="1" smtClean="0">
                <a:solidFill>
                  <a:schemeClr val="tx1"/>
                </a:solidFill>
                <a:effectLst/>
                <a:latin typeface="+mn-lt"/>
                <a:ea typeface="+mn-ea"/>
                <a:cs typeface="+mn-cs"/>
              </a:rPr>
              <a:t>func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and increases T-cell signaling. These results suggest that chronic TNFα </a:t>
            </a:r>
            <a:r>
              <a:rPr lang="en-US" sz="1200" kern="1200" dirty="0" err="1" smtClean="0">
                <a:solidFill>
                  <a:schemeClr val="tx1"/>
                </a:solidFill>
                <a:effectLst/>
                <a:latin typeface="+mn-lt"/>
                <a:ea typeface="+mn-ea"/>
                <a:cs typeface="+mn-cs"/>
              </a:rPr>
              <a:t>inhi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bition</a:t>
            </a:r>
            <a:r>
              <a:rPr lang="en-US" sz="1200" kern="1200" dirty="0" smtClean="0">
                <a:solidFill>
                  <a:schemeClr val="tx1"/>
                </a:solidFill>
                <a:effectLst/>
                <a:latin typeface="+mn-lt"/>
                <a:ea typeface="+mn-ea"/>
                <a:cs typeface="+mn-cs"/>
              </a:rPr>
              <a:t> may actually increase the T-cell response to a specific antigen (29).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Therefore, it is possible that peripheral administration of anti- TNFα agents has more than one effect: (1) local anti-inflammatory effects in tissues with adequate drug penetration, (2) systemic pro-inflammatory effects in tissues protected from drug entry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Keane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reported a markedly increased rate of tuberculosis in patients treated with in- </a:t>
            </a:r>
            <a:r>
              <a:rPr lang="en-US" sz="1200" kern="1200" dirty="0" err="1" smtClean="0">
                <a:solidFill>
                  <a:schemeClr val="tx1"/>
                </a:solidFill>
                <a:effectLst/>
                <a:latin typeface="+mn-lt"/>
                <a:ea typeface="+mn-ea"/>
                <a:cs typeface="+mn-cs"/>
              </a:rPr>
              <a:t>fliximab</a:t>
            </a:r>
            <a:r>
              <a:rPr lang="en-US" sz="1200" kern="1200" dirty="0" smtClean="0">
                <a:solidFill>
                  <a:schemeClr val="tx1"/>
                </a:solidFill>
                <a:effectLst/>
                <a:latin typeface="+mn-lt"/>
                <a:ea typeface="+mn-ea"/>
                <a:cs typeface="+mn-cs"/>
              </a:rPr>
              <a:t> compared to background rates and suggested that TNFα was a key contributor to control of latent </a:t>
            </a:r>
            <a:r>
              <a:rPr lang="en-US" sz="1200" kern="1200" dirty="0" err="1" smtClean="0">
                <a:solidFill>
                  <a:schemeClr val="tx1"/>
                </a:solidFill>
                <a:effectLst/>
                <a:latin typeface="+mn-lt"/>
                <a:ea typeface="+mn-ea"/>
                <a:cs typeface="+mn-cs"/>
              </a:rPr>
              <a:t>infec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tions</a:t>
            </a:r>
            <a:r>
              <a:rPr lang="en-US" sz="1200" kern="1200" dirty="0" smtClean="0">
                <a:solidFill>
                  <a:schemeClr val="tx1"/>
                </a:solidFill>
                <a:effectLst/>
                <a:latin typeface="+mn-lt"/>
                <a:ea typeface="+mn-ea"/>
                <a:cs typeface="+mn-cs"/>
              </a:rPr>
              <a:t> (35).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79</a:t>
            </a:fld>
            <a:endParaRPr lang="en-US"/>
          </a:p>
        </p:txBody>
      </p:sp>
    </p:spTree>
    <p:extLst>
      <p:ext uri="{BB962C8B-B14F-4D97-AF65-F5344CB8AC3E}">
        <p14:creationId xmlns:p14="http://schemas.microsoft.com/office/powerpoint/2010/main" val="396544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vactruth.com</a:t>
            </a:r>
            <a:r>
              <a:rPr lang="en-US" dirty="0" smtClean="0"/>
              <a:t>/2013/08/02/dissolving-illusions/</a:t>
            </a:r>
          </a:p>
          <a:p>
            <a:r>
              <a:rPr lang="en-US" smtClean="0"/>
              <a:t> </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83</a:t>
            </a:fld>
            <a:endParaRPr lang="en-US"/>
          </a:p>
        </p:txBody>
      </p:sp>
    </p:spTree>
    <p:extLst>
      <p:ext uri="{BB962C8B-B14F-4D97-AF65-F5344CB8AC3E}">
        <p14:creationId xmlns:p14="http://schemas.microsoft.com/office/powerpoint/2010/main" val="599765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Robert_davidson/MortalityRateschildren.pdf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 10,000 children</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Tomljenovich</a:t>
            </a:r>
            <a:r>
              <a:rPr lang="en-US" dirty="0" smtClean="0"/>
              <a:t>/</a:t>
            </a:r>
            <a:r>
              <a:rPr lang="is-IS" dirty="0" smtClean="0"/>
              <a:t>ShawTomljenovichAluminumWorld.pdf</a:t>
            </a:r>
          </a:p>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87</a:t>
            </a:fld>
            <a:endParaRPr lang="en-US"/>
          </a:p>
        </p:txBody>
      </p:sp>
    </p:spTree>
    <p:extLst>
      <p:ext uri="{BB962C8B-B14F-4D97-AF65-F5344CB8AC3E}">
        <p14:creationId xmlns:p14="http://schemas.microsoft.com/office/powerpoint/2010/main" val="335522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vitaminK/aluminum_eryptosis_2012.pdf</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vitaminK/aluminum_eryptosis_2012.pdf</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Project/2013/</a:t>
            </a:r>
            <a:r>
              <a:rPr lang="en-US" dirty="0" err="1" smtClean="0"/>
              <a:t>living_near_freeway_increases_autism_risk.pdf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30</a:t>
            </a:fld>
            <a:endParaRPr lang="en-US"/>
          </a:p>
        </p:txBody>
      </p:sp>
    </p:spTree>
    <p:extLst>
      <p:ext uri="{BB962C8B-B14F-4D97-AF65-F5344CB8AC3E}">
        <p14:creationId xmlns:p14="http://schemas.microsoft.com/office/powerpoint/2010/main" val="410551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31</a:t>
            </a:fld>
            <a:endParaRPr lang="en-US"/>
          </a:p>
        </p:txBody>
      </p:sp>
    </p:spTree>
    <p:extLst>
      <p:ext uri="{BB962C8B-B14F-4D97-AF65-F5344CB8AC3E}">
        <p14:creationId xmlns:p14="http://schemas.microsoft.com/office/powerpoint/2010/main" val="7187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Samantha/</a:t>
            </a:r>
            <a:r>
              <a:rPr lang="en-US" dirty="0" err="1" smtClean="0"/>
              <a:t>nitric_oxide_in_neuropsychiatric_disorders.pdf</a:t>
            </a:r>
            <a:endParaRPr lang="en-US" dirty="0" smtClean="0"/>
          </a:p>
          <a:p>
            <a:endParaRPr lang="en-US" dirty="0"/>
          </a:p>
        </p:txBody>
      </p:sp>
      <p:sp>
        <p:nvSpPr>
          <p:cNvPr id="4" name="Slide Number Placeholder 3"/>
          <p:cNvSpPr>
            <a:spLocks noGrp="1"/>
          </p:cNvSpPr>
          <p:nvPr>
            <p:ph type="sldNum" sz="quarter" idx="10"/>
          </p:nvPr>
        </p:nvSpPr>
        <p:spPr/>
        <p:txBody>
          <a:bodyPr/>
          <a:lstStyle/>
          <a:p>
            <a:fld id="{31E838DE-490E-3F48-A7D1-62C4FD99B9C5}" type="slidenum">
              <a:rPr lang="en-US" smtClean="0"/>
              <a:pPr/>
              <a:t>33</a:t>
            </a:fld>
            <a:endParaRPr lang="en-US"/>
          </a:p>
        </p:txBody>
      </p:sp>
    </p:spTree>
    <p:extLst>
      <p:ext uri="{BB962C8B-B14F-4D97-AF65-F5344CB8AC3E}">
        <p14:creationId xmlns:p14="http://schemas.microsoft.com/office/powerpoint/2010/main" val="95372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http://</a:t>
            </a:r>
            <a:r>
              <a:rPr lang="en-US" b="1" dirty="0" err="1" smtClean="0"/>
              <a:t>www.wormbook.org/chapters/www_autophagy/autophagy.html</a:t>
            </a:r>
            <a:endParaRPr lang="en-US" b="1" dirty="0" smtClean="0"/>
          </a:p>
          <a:p>
            <a:endParaRPr lang="en-US" b="1" dirty="0" smtClean="0"/>
          </a:p>
          <a:p>
            <a:endParaRPr lang="en-US" b="1" dirty="0" smtClean="0"/>
          </a:p>
          <a:p>
            <a:r>
              <a:rPr lang="en-US" b="1" dirty="0" smtClean="0"/>
              <a:t>Figure 1: Schematic diagram of the steps of </a:t>
            </a:r>
            <a:r>
              <a:rPr lang="en-US" b="1" dirty="0" err="1" smtClean="0"/>
              <a:t>autophagy</a:t>
            </a:r>
            <a:r>
              <a:rPr lang="en-US" b="1" dirty="0" smtClean="0"/>
              <a:t>. </a:t>
            </a:r>
            <a:r>
              <a:rPr lang="en-US" dirty="0" err="1" smtClean="0"/>
              <a:t>Autophagy</a:t>
            </a:r>
            <a:r>
              <a:rPr lang="en-US" dirty="0" smtClean="0"/>
              <a:t> begins with the formation of the </a:t>
            </a:r>
            <a:r>
              <a:rPr lang="en-US" dirty="0" err="1" smtClean="0"/>
              <a:t>phagophore</a:t>
            </a:r>
            <a:r>
              <a:rPr lang="en-US" dirty="0" smtClean="0"/>
              <a:t> or isolation membrane (vesicle nucleation step). The concerted action of the </a:t>
            </a:r>
            <a:r>
              <a:rPr lang="en-US" dirty="0" err="1" smtClean="0"/>
              <a:t>autophagy</a:t>
            </a:r>
            <a:r>
              <a:rPr lang="en-US" dirty="0" smtClean="0"/>
              <a:t> core machinery proteins at the </a:t>
            </a:r>
            <a:r>
              <a:rPr lang="en-US" dirty="0" err="1" smtClean="0"/>
              <a:t>phagophore</a:t>
            </a:r>
            <a:r>
              <a:rPr lang="en-US" dirty="0" smtClean="0"/>
              <a:t> assembly site (PAS) is thought to lead to the expansion of the </a:t>
            </a:r>
            <a:r>
              <a:rPr lang="en-US" dirty="0" err="1" smtClean="0"/>
              <a:t>phagophore</a:t>
            </a:r>
            <a:r>
              <a:rPr lang="en-US" dirty="0" smtClean="0"/>
              <a:t> into an </a:t>
            </a:r>
            <a:r>
              <a:rPr lang="en-US" dirty="0" err="1" smtClean="0"/>
              <a:t>autophagosome</a:t>
            </a:r>
            <a:r>
              <a:rPr lang="en-US" dirty="0" smtClean="0"/>
              <a:t> (vesicle elongation). The </a:t>
            </a:r>
            <a:r>
              <a:rPr lang="en-US" dirty="0" err="1" smtClean="0"/>
              <a:t>autophagosome</a:t>
            </a:r>
            <a:r>
              <a:rPr lang="en-US" dirty="0" smtClean="0"/>
              <a:t> can engulf bulk cytoplasm nonspecifically, including entire organelles, or target cargos specifically. When the outer membrane of the </a:t>
            </a:r>
            <a:r>
              <a:rPr lang="en-US" dirty="0" err="1" smtClean="0"/>
              <a:t>autophagosome</a:t>
            </a:r>
            <a:r>
              <a:rPr lang="en-US" dirty="0" smtClean="0"/>
              <a:t> fuses with an </a:t>
            </a:r>
            <a:r>
              <a:rPr lang="en-US" dirty="0" err="1" smtClean="0"/>
              <a:t>endosome</a:t>
            </a:r>
            <a:r>
              <a:rPr lang="en-US" dirty="0" smtClean="0"/>
              <a:t> (forming an </a:t>
            </a:r>
            <a:r>
              <a:rPr lang="en-US" dirty="0" err="1" smtClean="0"/>
              <a:t>amphisome</a:t>
            </a:r>
            <a:r>
              <a:rPr lang="en-US" dirty="0" smtClean="0"/>
              <a:t> before fusing with the </a:t>
            </a:r>
            <a:r>
              <a:rPr lang="en-US" dirty="0" err="1" smtClean="0"/>
              <a:t>lysosome</a:t>
            </a:r>
            <a:r>
              <a:rPr lang="en-US" dirty="0" smtClean="0"/>
              <a:t>) or directly with a </a:t>
            </a:r>
            <a:r>
              <a:rPr lang="en-US" dirty="0" err="1" smtClean="0"/>
              <a:t>lysosome</a:t>
            </a:r>
            <a:r>
              <a:rPr lang="en-US" dirty="0" smtClean="0"/>
              <a:t> (docking and fusion steps), it forms an </a:t>
            </a:r>
            <a:r>
              <a:rPr lang="en-US" dirty="0" err="1" smtClean="0"/>
              <a:t>autophagolysosome</a:t>
            </a:r>
            <a:r>
              <a:rPr lang="en-US" dirty="0" smtClean="0"/>
              <a:t>. Finally, the sequestered material is degraded inside the </a:t>
            </a:r>
            <a:r>
              <a:rPr lang="en-US" dirty="0" err="1" smtClean="0"/>
              <a:t>autophagolyosome</a:t>
            </a:r>
            <a:r>
              <a:rPr lang="en-US" dirty="0" smtClean="0"/>
              <a:t> (vesicle breakdown and degradation) and recycled. </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8610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134850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6932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546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6065B-416B-CE40-87D2-D08BCA078913}"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69311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6065B-416B-CE40-87D2-D08BCA078913}"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0845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6065B-416B-CE40-87D2-D08BCA078913}" type="datetimeFigureOut">
              <a:rPr lang="en-US" smtClean="0"/>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82812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6065B-416B-CE40-87D2-D08BCA078913}" type="datetimeFigureOut">
              <a:rPr lang="en-US" smtClean="0"/>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39306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6065B-416B-CE40-87D2-D08BCA078913}" type="datetimeFigureOut">
              <a:rPr lang="en-US" smtClean="0"/>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96392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065B-416B-CE40-87D2-D08BCA078913}"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124856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065B-416B-CE40-87D2-D08BCA078913}"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3158612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065B-416B-CE40-87D2-D08BCA078913}" type="datetimeFigureOut">
              <a:rPr lang="en-US" smtClean="0"/>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807C1-DB9B-9B4A-A952-6F8FC10C6EB2}" type="slidenum">
              <a:rPr lang="en-US" smtClean="0"/>
              <a:t>‹#›</a:t>
            </a:fld>
            <a:endParaRPr lang="en-US"/>
          </a:p>
        </p:txBody>
      </p:sp>
    </p:spTree>
    <p:extLst>
      <p:ext uri="{BB962C8B-B14F-4D97-AF65-F5344CB8AC3E}">
        <p14:creationId xmlns:p14="http://schemas.microsoft.com/office/powerpoint/2010/main" val="196821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2.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10721"/>
            <a:ext cx="7929033" cy="2039408"/>
          </a:xfrm>
        </p:spPr>
        <p:txBody>
          <a:bodyPr>
            <a:normAutofit/>
          </a:bodyPr>
          <a:lstStyle/>
          <a:p>
            <a:r>
              <a:rPr lang="en-US" b="1" dirty="0">
                <a:solidFill>
                  <a:srgbClr val="FF0000"/>
                </a:solidFill>
              </a:rPr>
              <a:t>4. Autism</a:t>
            </a:r>
            <a:r>
              <a:rPr lang="en-US" b="1" dirty="0"/>
              <a:t>, Depression and Alzheimer's disease</a:t>
            </a:r>
          </a:p>
        </p:txBody>
      </p:sp>
      <p:sp>
        <p:nvSpPr>
          <p:cNvPr id="4" name="Subtitle 2"/>
          <p:cNvSpPr txBox="1">
            <a:spLocks/>
          </p:cNvSpPr>
          <p:nvPr/>
        </p:nvSpPr>
        <p:spPr>
          <a:xfrm>
            <a:off x="1295400" y="3873500"/>
            <a:ext cx="6400800" cy="1752600"/>
          </a:xfrm>
          <a:prstGeom prst="rect">
            <a:avLst/>
          </a:prstGeom>
          <a:ln>
            <a:noFill/>
          </a:ln>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Stephanie Seneff</a:t>
            </a:r>
          </a:p>
          <a:p>
            <a:r>
              <a:rPr lang="en-US" dirty="0" smtClean="0">
                <a:solidFill>
                  <a:schemeClr val="tx1"/>
                </a:solidFill>
              </a:rPr>
              <a:t>Wise Traditions Workshop</a:t>
            </a:r>
          </a:p>
          <a:p>
            <a:r>
              <a:rPr lang="en-US" dirty="0" smtClean="0">
                <a:solidFill>
                  <a:schemeClr val="tx1"/>
                </a:solidFill>
              </a:rPr>
              <a:t>Weston Price Foundation</a:t>
            </a:r>
          </a:p>
          <a:p>
            <a:r>
              <a:rPr lang="en-US" dirty="0" smtClean="0">
                <a:solidFill>
                  <a:schemeClr val="tx1"/>
                </a:solidFill>
              </a:rPr>
              <a:t>Nov.  8, 2013</a:t>
            </a:r>
          </a:p>
          <a:p>
            <a:endParaRPr lang="en-US" dirty="0">
              <a:solidFill>
                <a:schemeClr val="tx1"/>
              </a:solidFill>
            </a:endParaRPr>
          </a:p>
        </p:txBody>
      </p:sp>
      <p:pic>
        <p:nvPicPr>
          <p:cNvPr id="6" name="Picture 5" descr="autism-ribb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3166630"/>
            <a:ext cx="1539132" cy="2840470"/>
          </a:xfrm>
          <a:prstGeom prst="rect">
            <a:avLst/>
          </a:prstGeom>
        </p:spPr>
      </p:pic>
      <p:pic>
        <p:nvPicPr>
          <p:cNvPr id="7" name="Picture 6" descr="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3416300"/>
            <a:ext cx="2209800" cy="2209800"/>
          </a:xfrm>
          <a:prstGeom prst="rect">
            <a:avLst/>
          </a:prstGeom>
        </p:spPr>
      </p:pic>
      <p:sp>
        <p:nvSpPr>
          <p:cNvPr id="8" name="TextBox 7"/>
          <p:cNvSpPr txBox="1"/>
          <p:nvPr/>
        </p:nvSpPr>
        <p:spPr>
          <a:xfrm>
            <a:off x="1313988" y="6430202"/>
            <a:ext cx="7889449" cy="461665"/>
          </a:xfrm>
          <a:prstGeom prst="rect">
            <a:avLst/>
          </a:prstGeom>
          <a:noFill/>
        </p:spPr>
        <p:txBody>
          <a:bodyPr wrap="none" rtlCol="0">
            <a:spAutoFit/>
          </a:bodyPr>
          <a:lstStyle/>
          <a:p>
            <a:r>
              <a:rPr lang="en-US" sz="2400" dirty="0" err="1"/>
              <a:t>p</a:t>
            </a:r>
            <a:r>
              <a:rPr lang="en-US" sz="2400" dirty="0" err="1" smtClean="0"/>
              <a:t>eople.csail.mit.edu</a:t>
            </a:r>
            <a:r>
              <a:rPr lang="en-US" sz="2400" dirty="0" smtClean="0"/>
              <a:t>/</a:t>
            </a:r>
            <a:r>
              <a:rPr lang="en-US" sz="2400" dirty="0" err="1" smtClean="0"/>
              <a:t>seneff</a:t>
            </a:r>
            <a:r>
              <a:rPr lang="en-US" sz="2400" dirty="0" smtClean="0"/>
              <a:t>/WAPF_Slides_2013/4_autism.pdf</a:t>
            </a:r>
          </a:p>
        </p:txBody>
      </p:sp>
    </p:spTree>
    <p:extLst>
      <p:ext uri="{BB962C8B-B14F-4D97-AF65-F5344CB8AC3E}">
        <p14:creationId xmlns:p14="http://schemas.microsoft.com/office/powerpoint/2010/main" val="3665232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Demographic Studies on 50 States</a:t>
            </a:r>
            <a:endParaRPr lang="en-US" b="1" dirty="0"/>
          </a:p>
        </p:txBody>
      </p:sp>
      <p:sp>
        <p:nvSpPr>
          <p:cNvPr id="3" name="Content Placeholder 2"/>
          <p:cNvSpPr>
            <a:spLocks noGrp="1"/>
          </p:cNvSpPr>
          <p:nvPr>
            <p:ph idx="1"/>
          </p:nvPr>
        </p:nvSpPr>
        <p:spPr>
          <a:xfrm>
            <a:off x="457200" y="1600200"/>
            <a:ext cx="8491548" cy="4525963"/>
          </a:xfrm>
        </p:spPr>
        <p:txBody>
          <a:bodyPr>
            <a:normAutofit fontScale="92500" lnSpcReduction="10000"/>
          </a:bodyPr>
          <a:lstStyle/>
          <a:p>
            <a:r>
              <a:rPr lang="en-US" dirty="0" smtClean="0"/>
              <a:t>Public schools in U.S. keep track of # students enrolled in each grade and # students enrolled in programs specifically targeting autism </a:t>
            </a:r>
          </a:p>
          <a:p>
            <a:pPr lvl="1"/>
            <a:r>
              <a:rPr lang="en-US" dirty="0" smtClean="0"/>
              <a:t>Ratio becomes a measure for autism rate in the state</a:t>
            </a:r>
          </a:p>
          <a:p>
            <a:r>
              <a:rPr lang="en-US" dirty="0" smtClean="0"/>
              <a:t>We can obtain statistics for many other factors</a:t>
            </a:r>
          </a:p>
          <a:p>
            <a:pPr lvl="1"/>
            <a:r>
              <a:rPr lang="en-US" dirty="0" smtClean="0"/>
              <a:t>Weather-related, population density, industrial pollution, fluoride, vaccination rate, …</a:t>
            </a:r>
          </a:p>
          <a:p>
            <a:r>
              <a:rPr lang="en-US" dirty="0" smtClean="0"/>
              <a:t>Pearson’s correlation coefficient </a:t>
            </a:r>
            <a:r>
              <a:rPr lang="en-US" dirty="0" smtClean="0"/>
              <a:t>can be used to detect </a:t>
            </a:r>
            <a:r>
              <a:rPr lang="en-US" dirty="0" smtClean="0"/>
              <a:t>correlations (ranges from -1.0 to 1.0)</a:t>
            </a:r>
            <a:endParaRPr lang="en-US" dirty="0" smtClean="0"/>
          </a:p>
          <a:p>
            <a:pPr lvl="1"/>
            <a:r>
              <a:rPr lang="en-US" dirty="0" smtClean="0"/>
              <a:t>Correlation does not necessarily mean causation</a:t>
            </a:r>
          </a:p>
          <a:p>
            <a:pPr lvl="1"/>
            <a:endParaRPr lang="en-US" dirty="0" smtClean="0"/>
          </a:p>
        </p:txBody>
      </p:sp>
    </p:spTree>
    <p:extLst>
      <p:ext uri="{BB962C8B-B14F-4D97-AF65-F5344CB8AC3E}">
        <p14:creationId xmlns:p14="http://schemas.microsoft.com/office/powerpoint/2010/main" val="1001339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173082353"/>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Tree>
    <p:extLst>
      <p:ext uri="{BB962C8B-B14F-4D97-AF65-F5344CB8AC3E}">
        <p14:creationId xmlns:p14="http://schemas.microsoft.com/office/powerpoint/2010/main" val="39309797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564147" y="272105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pple Casual"/>
              </a:rPr>
              <a:t>1</a:t>
            </a:r>
            <a:r>
              <a:rPr lang="en-US" dirty="0" smtClean="0">
                <a:latin typeface="Apple Casual"/>
              </a:rPr>
              <a:t>. Lack of Sunlight</a:t>
            </a:r>
            <a:endParaRPr lang="en-US" dirty="0">
              <a:latin typeface="Apple Casual"/>
            </a:endParaRPr>
          </a:p>
        </p:txBody>
      </p:sp>
    </p:spTree>
    <p:extLst>
      <p:ext uri="{BB962C8B-B14F-4D97-AF65-F5344CB8AC3E}">
        <p14:creationId xmlns:p14="http://schemas.microsoft.com/office/powerpoint/2010/main" val="468263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42761652"/>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
        <p:nvSpPr>
          <p:cNvPr id="7" name="Freeform 6"/>
          <p:cNvSpPr/>
          <p:nvPr/>
        </p:nvSpPr>
        <p:spPr>
          <a:xfrm>
            <a:off x="221056" y="1746311"/>
            <a:ext cx="8324404" cy="2653786"/>
          </a:xfrm>
          <a:custGeom>
            <a:avLst/>
            <a:gdLst>
              <a:gd name="connsiteX0" fmla="*/ 3629047 w 8324404"/>
              <a:gd name="connsiteY0" fmla="*/ 2464742 h 2653786"/>
              <a:gd name="connsiteX1" fmla="*/ 447363 w 8324404"/>
              <a:gd name="connsiteY1" fmla="*/ 2504847 h 2653786"/>
              <a:gd name="connsiteX2" fmla="*/ 166626 w 8324404"/>
              <a:gd name="connsiteY2" fmla="*/ 352531 h 2653786"/>
              <a:gd name="connsiteX3" fmla="*/ 1810942 w 8324404"/>
              <a:gd name="connsiteY3" fmla="*/ 165373 h 2653786"/>
              <a:gd name="connsiteX4" fmla="*/ 7733152 w 8324404"/>
              <a:gd name="connsiteY4" fmla="*/ 178742 h 2653786"/>
              <a:gd name="connsiteX5" fmla="*/ 7652942 w 8324404"/>
              <a:gd name="connsiteY5" fmla="*/ 2438005 h 2653786"/>
              <a:gd name="connsiteX6" fmla="*/ 3629047 w 8324404"/>
              <a:gd name="connsiteY6" fmla="*/ 2464742 h 265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404" h="2653786">
                <a:moveTo>
                  <a:pt x="3629047" y="2464742"/>
                </a:moveTo>
                <a:cubicBezTo>
                  <a:pt x="2428117" y="2475882"/>
                  <a:pt x="1024433" y="2856882"/>
                  <a:pt x="447363" y="2504847"/>
                </a:cubicBezTo>
                <a:cubicBezTo>
                  <a:pt x="-129707" y="2152812"/>
                  <a:pt x="-60637" y="742443"/>
                  <a:pt x="166626" y="352531"/>
                </a:cubicBezTo>
                <a:cubicBezTo>
                  <a:pt x="393889" y="-37381"/>
                  <a:pt x="549854" y="194338"/>
                  <a:pt x="1810942" y="165373"/>
                </a:cubicBezTo>
                <a:cubicBezTo>
                  <a:pt x="3072030" y="136408"/>
                  <a:pt x="6759485" y="-200030"/>
                  <a:pt x="7733152" y="178742"/>
                </a:cubicBezTo>
                <a:cubicBezTo>
                  <a:pt x="8706819" y="557514"/>
                  <a:pt x="8332503" y="2054777"/>
                  <a:pt x="7652942" y="2438005"/>
                </a:cubicBezTo>
                <a:cubicBezTo>
                  <a:pt x="6973381" y="2821233"/>
                  <a:pt x="4829977" y="2453602"/>
                  <a:pt x="3629047" y="2464742"/>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u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730" y="644734"/>
            <a:ext cx="2862847" cy="2762875"/>
          </a:xfrm>
          <a:prstGeom prst="rect">
            <a:avLst/>
          </a:prstGeom>
        </p:spPr>
      </p:pic>
    </p:spTree>
    <p:extLst>
      <p:ext uri="{BB962C8B-B14F-4D97-AF65-F5344CB8AC3E}">
        <p14:creationId xmlns:p14="http://schemas.microsoft.com/office/powerpoint/2010/main" val="304189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Really Bad Idea!</a:t>
            </a:r>
            <a:endParaRPr lang="en-US" dirty="0"/>
          </a:p>
        </p:txBody>
      </p:sp>
      <p:pic>
        <p:nvPicPr>
          <p:cNvPr id="4" name="Content Placeholder 3" descr="sunglasses_child.gif"/>
          <p:cNvPicPr>
            <a:picLocks noGrp="1" noChangeAspect="1"/>
          </p:cNvPicPr>
          <p:nvPr>
            <p:ph idx="1"/>
          </p:nvPr>
        </p:nvPicPr>
        <p:blipFill>
          <a:blip r:embed="rId2">
            <a:extLst>
              <a:ext uri="{28A0092B-C50C-407E-A947-70E740481C1C}">
                <a14:useLocalDpi xmlns:a14="http://schemas.microsoft.com/office/drawing/2010/main" val="0"/>
              </a:ext>
            </a:extLst>
          </a:blip>
          <a:srcRect l="-19990" r="-19990"/>
          <a:stretch>
            <a:fillRect/>
          </a:stretch>
        </p:blipFill>
        <p:spPr/>
      </p:pic>
    </p:spTree>
    <p:extLst>
      <p:ext uri="{BB962C8B-B14F-4D97-AF65-F5344CB8AC3E}">
        <p14:creationId xmlns:p14="http://schemas.microsoft.com/office/powerpoint/2010/main" val="22077079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sky-w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title"/>
          </p:nvPr>
        </p:nvSpPr>
        <p:spPr/>
        <p:txBody>
          <a:bodyPr/>
          <a:lstStyle/>
          <a:p>
            <a:r>
              <a:rPr lang="en-US" dirty="0" smtClean="0">
                <a:solidFill>
                  <a:srgbClr val="3366FF"/>
                </a:solidFill>
              </a:rPr>
              <a:t>Blue Light!*</a:t>
            </a:r>
            <a:endParaRPr lang="en-US" dirty="0">
              <a:solidFill>
                <a:srgbClr val="3366FF"/>
              </a:solidFill>
            </a:endParaRPr>
          </a:p>
        </p:txBody>
      </p:sp>
      <p:sp>
        <p:nvSpPr>
          <p:cNvPr id="3" name="Content Placeholder 2"/>
          <p:cNvSpPr>
            <a:spLocks noGrp="1"/>
          </p:cNvSpPr>
          <p:nvPr>
            <p:ph idx="1"/>
          </p:nvPr>
        </p:nvSpPr>
        <p:spPr>
          <a:xfrm>
            <a:off x="3766356" y="1600200"/>
            <a:ext cx="4642255" cy="4035112"/>
          </a:xfrm>
        </p:spPr>
        <p:txBody>
          <a:bodyPr>
            <a:normAutofit/>
          </a:bodyPr>
          <a:lstStyle/>
          <a:p>
            <a:pPr marL="0" indent="0" algn="ctr">
              <a:buNone/>
            </a:pPr>
            <a:r>
              <a:rPr lang="en-US" dirty="0" smtClean="0">
                <a:solidFill>
                  <a:schemeClr val="bg1"/>
                </a:solidFill>
              </a:rPr>
              <a:t>``The two </a:t>
            </a:r>
            <a:r>
              <a:rPr lang="en-US" dirty="0" err="1" smtClean="0">
                <a:solidFill>
                  <a:schemeClr val="bg1"/>
                </a:solidFill>
              </a:rPr>
              <a:t>flavins</a:t>
            </a:r>
            <a:r>
              <a:rPr lang="en-US" dirty="0" smtClean="0">
                <a:solidFill>
                  <a:schemeClr val="bg1"/>
                </a:solidFill>
              </a:rPr>
              <a:t> in </a:t>
            </a:r>
            <a:r>
              <a:rPr lang="en-US" dirty="0" err="1" smtClean="0">
                <a:solidFill>
                  <a:schemeClr val="bg1"/>
                </a:solidFill>
              </a:rPr>
              <a:t>eNOS</a:t>
            </a:r>
            <a:r>
              <a:rPr lang="en-US" dirty="0" smtClean="0">
                <a:solidFill>
                  <a:schemeClr val="bg1"/>
                </a:solidFill>
              </a:rPr>
              <a:t> absorb light in the blue range (peaks at 443 and 475 nm) and emit light in the green range                 (~525 nm) when oxidized.’’</a:t>
            </a:r>
          </a:p>
        </p:txBody>
      </p:sp>
      <p:sp>
        <p:nvSpPr>
          <p:cNvPr id="4" name="TextBox 3"/>
          <p:cNvSpPr txBox="1"/>
          <p:nvPr/>
        </p:nvSpPr>
        <p:spPr>
          <a:xfrm>
            <a:off x="3894388" y="6332473"/>
            <a:ext cx="6189784" cy="400110"/>
          </a:xfrm>
          <a:prstGeom prst="rect">
            <a:avLst/>
          </a:prstGeom>
          <a:noFill/>
        </p:spPr>
        <p:txBody>
          <a:bodyPr wrap="square" rtlCol="0">
            <a:spAutoFit/>
          </a:bodyPr>
          <a:lstStyle/>
          <a:p>
            <a:r>
              <a:rPr lang="fr-FR" sz="2000" dirty="0" smtClean="0">
                <a:solidFill>
                  <a:srgbClr val="FFFFFF"/>
                </a:solidFill>
              </a:rPr>
              <a:t>*E. </a:t>
            </a:r>
            <a:r>
              <a:rPr lang="fr-FR" sz="2000" dirty="0" err="1" smtClean="0">
                <a:solidFill>
                  <a:srgbClr val="FFFFFF"/>
                </a:solidFill>
              </a:rPr>
              <a:t>Stroes</a:t>
            </a:r>
            <a:r>
              <a:rPr lang="fr-FR" sz="2000" dirty="0" smtClean="0">
                <a:solidFill>
                  <a:srgbClr val="FFFFFF"/>
                </a:solidFill>
              </a:rPr>
              <a:t> et al., FEBS </a:t>
            </a:r>
            <a:r>
              <a:rPr lang="fr-FR" sz="2000" dirty="0" err="1" smtClean="0">
                <a:solidFill>
                  <a:srgbClr val="FFFFFF"/>
                </a:solidFill>
              </a:rPr>
              <a:t>Letters</a:t>
            </a:r>
            <a:r>
              <a:rPr lang="fr-FR" sz="2000" dirty="0" smtClean="0">
                <a:solidFill>
                  <a:srgbClr val="FFFFFF"/>
                </a:solidFill>
              </a:rPr>
              <a:t> 438 (1998) 161-164.</a:t>
            </a:r>
            <a:endParaRPr lang="en-US" sz="2000" dirty="0">
              <a:solidFill>
                <a:srgbClr val="FFFFFF"/>
              </a:solidFill>
            </a:endParaRPr>
          </a:p>
        </p:txBody>
      </p:sp>
    </p:spTree>
    <p:extLst>
      <p:ext uri="{BB962C8B-B14F-4D97-AF65-F5344CB8AC3E}">
        <p14:creationId xmlns:p14="http://schemas.microsoft.com/office/powerpoint/2010/main" val="1367488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303933510"/>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
        <p:nvSpPr>
          <p:cNvPr id="3" name="Freeform 2"/>
          <p:cNvSpPr/>
          <p:nvPr/>
        </p:nvSpPr>
        <p:spPr>
          <a:xfrm>
            <a:off x="155266" y="1904895"/>
            <a:ext cx="8283440" cy="501729"/>
          </a:xfrm>
          <a:custGeom>
            <a:avLst/>
            <a:gdLst>
              <a:gd name="connsiteX0" fmla="*/ 86659 w 8283440"/>
              <a:gd name="connsiteY0" fmla="*/ 45355 h 501729"/>
              <a:gd name="connsiteX1" fmla="*/ 3095598 w 8283440"/>
              <a:gd name="connsiteY1" fmla="*/ 0 h 501729"/>
              <a:gd name="connsiteX2" fmla="*/ 7798011 w 8283440"/>
              <a:gd name="connsiteY2" fmla="*/ 30236 h 501729"/>
              <a:gd name="connsiteX3" fmla="*/ 7465364 w 8283440"/>
              <a:gd name="connsiteY3" fmla="*/ 468665 h 501729"/>
              <a:gd name="connsiteX4" fmla="*/ 1885974 w 8283440"/>
              <a:gd name="connsiteY4" fmla="*/ 453546 h 501729"/>
              <a:gd name="connsiteX5" fmla="*/ 101779 w 8283440"/>
              <a:gd name="connsiteY5" fmla="*/ 317483 h 501729"/>
              <a:gd name="connsiteX6" fmla="*/ 207621 w 8283440"/>
              <a:gd name="connsiteY6" fmla="*/ 15118 h 50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3440" h="501729">
                <a:moveTo>
                  <a:pt x="86659" y="45355"/>
                </a:moveTo>
                <a:lnTo>
                  <a:pt x="3095598" y="0"/>
                </a:lnTo>
                <a:lnTo>
                  <a:pt x="7798011" y="30236"/>
                </a:lnTo>
                <a:cubicBezTo>
                  <a:pt x="8526305" y="108347"/>
                  <a:pt x="8450704" y="398113"/>
                  <a:pt x="7465364" y="468665"/>
                </a:cubicBezTo>
                <a:cubicBezTo>
                  <a:pt x="6480025" y="539217"/>
                  <a:pt x="3113238" y="478743"/>
                  <a:pt x="1885974" y="453546"/>
                </a:cubicBezTo>
                <a:cubicBezTo>
                  <a:pt x="658710" y="428349"/>
                  <a:pt x="381505" y="390554"/>
                  <a:pt x="101779" y="317483"/>
                </a:cubicBezTo>
                <a:cubicBezTo>
                  <a:pt x="-177947" y="244412"/>
                  <a:pt x="207621" y="15118"/>
                  <a:pt x="207621" y="15118"/>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55266" y="2988628"/>
            <a:ext cx="8283440" cy="501729"/>
          </a:xfrm>
          <a:custGeom>
            <a:avLst/>
            <a:gdLst>
              <a:gd name="connsiteX0" fmla="*/ 86659 w 8283440"/>
              <a:gd name="connsiteY0" fmla="*/ 45355 h 501729"/>
              <a:gd name="connsiteX1" fmla="*/ 3095598 w 8283440"/>
              <a:gd name="connsiteY1" fmla="*/ 0 h 501729"/>
              <a:gd name="connsiteX2" fmla="*/ 7798011 w 8283440"/>
              <a:gd name="connsiteY2" fmla="*/ 30236 h 501729"/>
              <a:gd name="connsiteX3" fmla="*/ 7465364 w 8283440"/>
              <a:gd name="connsiteY3" fmla="*/ 468665 h 501729"/>
              <a:gd name="connsiteX4" fmla="*/ 1885974 w 8283440"/>
              <a:gd name="connsiteY4" fmla="*/ 453546 h 501729"/>
              <a:gd name="connsiteX5" fmla="*/ 101779 w 8283440"/>
              <a:gd name="connsiteY5" fmla="*/ 317483 h 501729"/>
              <a:gd name="connsiteX6" fmla="*/ 207621 w 8283440"/>
              <a:gd name="connsiteY6" fmla="*/ 15118 h 50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3440" h="501729">
                <a:moveTo>
                  <a:pt x="86659" y="45355"/>
                </a:moveTo>
                <a:lnTo>
                  <a:pt x="3095598" y="0"/>
                </a:lnTo>
                <a:lnTo>
                  <a:pt x="7798011" y="30236"/>
                </a:lnTo>
                <a:cubicBezTo>
                  <a:pt x="8526305" y="108347"/>
                  <a:pt x="8450704" y="398113"/>
                  <a:pt x="7465364" y="468665"/>
                </a:cubicBezTo>
                <a:cubicBezTo>
                  <a:pt x="6480025" y="539217"/>
                  <a:pt x="3113238" y="478743"/>
                  <a:pt x="1885974" y="453546"/>
                </a:cubicBezTo>
                <a:cubicBezTo>
                  <a:pt x="658710" y="428349"/>
                  <a:pt x="381505" y="390554"/>
                  <a:pt x="101779" y="317483"/>
                </a:cubicBezTo>
                <a:cubicBezTo>
                  <a:pt x="-177947" y="244412"/>
                  <a:pt x="207621" y="15118"/>
                  <a:pt x="207621" y="15118"/>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62861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Take Off the Sunglasses and                Look at the Blue Sky!</a:t>
            </a:r>
            <a:endParaRPr lang="en-US" b="1" dirty="0"/>
          </a:p>
        </p:txBody>
      </p:sp>
      <p:pic>
        <p:nvPicPr>
          <p:cNvPr id="4" name="Content Placeholder 3" descr="sunglasses.jpg"/>
          <p:cNvPicPr>
            <a:picLocks noGrp="1" noChangeAspect="1"/>
          </p:cNvPicPr>
          <p:nvPr>
            <p:ph idx="1"/>
          </p:nvPr>
        </p:nvPicPr>
        <p:blipFill>
          <a:blip r:embed="rId2">
            <a:extLst>
              <a:ext uri="{28A0092B-C50C-407E-A947-70E740481C1C}">
                <a14:useLocalDpi xmlns:a14="http://schemas.microsoft.com/office/drawing/2010/main" val="0"/>
              </a:ext>
            </a:extLst>
          </a:blip>
          <a:srcRect l="-10516" r="-10516"/>
          <a:stretch>
            <a:fillRect/>
          </a:stretch>
        </p:blipFill>
        <p:spPr/>
      </p:pic>
    </p:spTree>
    <p:extLst>
      <p:ext uri="{BB962C8B-B14F-4D97-AF65-F5344CB8AC3E}">
        <p14:creationId xmlns:p14="http://schemas.microsoft.com/office/powerpoint/2010/main" val="30294900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sk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273939"/>
            <a:ext cx="7772400" cy="1300859"/>
          </a:xfrm>
        </p:spPr>
        <p:txBody>
          <a:bodyPr>
            <a:normAutofit fontScale="90000"/>
          </a:bodyPr>
          <a:lstStyle/>
          <a:p>
            <a:r>
              <a:rPr lang="en-US" b="1" dirty="0">
                <a:solidFill>
                  <a:schemeClr val="bg1"/>
                </a:solidFill>
              </a:rPr>
              <a:t>World's oldest person dies at 116 </a:t>
            </a:r>
            <a:r>
              <a:rPr lang="en-US" b="1" dirty="0" smtClean="0">
                <a:solidFill>
                  <a:schemeClr val="bg1"/>
                </a:solidFill>
              </a:rPr>
              <a:t> in </a:t>
            </a:r>
            <a:r>
              <a:rPr lang="en-US" b="1" dirty="0" smtClean="0">
                <a:solidFill>
                  <a:schemeClr val="bg1"/>
                </a:solidFill>
              </a:rPr>
              <a:t>Japan*</a:t>
            </a:r>
            <a:r>
              <a:rPr lang="en-US" b="1" dirty="0">
                <a:solidFill>
                  <a:schemeClr val="bg1"/>
                </a:solidFill>
              </a:rPr>
              <a:t/>
            </a:r>
            <a:br>
              <a:rPr lang="en-US" b="1"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361595" y="1831807"/>
            <a:ext cx="5346087" cy="4162523"/>
          </a:xfrm>
        </p:spPr>
        <p:txBody>
          <a:bodyPr/>
          <a:lstStyle/>
          <a:p>
            <a:r>
              <a:rPr lang="nl-NL" sz="2800" dirty="0" smtClean="0">
                <a:solidFill>
                  <a:srgbClr val="FFFFFF"/>
                </a:solidFill>
              </a:rPr>
              <a:t>116-year-old </a:t>
            </a:r>
            <a:r>
              <a:rPr lang="nl-NL" sz="2800" dirty="0" err="1" smtClean="0">
                <a:solidFill>
                  <a:srgbClr val="FFFFFF"/>
                </a:solidFill>
              </a:rPr>
              <a:t>Jiroemon</a:t>
            </a:r>
            <a:r>
              <a:rPr lang="nl-NL" sz="2800" dirty="0" smtClean="0">
                <a:solidFill>
                  <a:srgbClr val="FFFFFF"/>
                </a:solidFill>
              </a:rPr>
              <a:t> </a:t>
            </a:r>
            <a:r>
              <a:rPr lang="nl-NL" sz="2800" dirty="0" err="1" smtClean="0">
                <a:solidFill>
                  <a:srgbClr val="FFFFFF"/>
                </a:solidFill>
              </a:rPr>
              <a:t>Kimura</a:t>
            </a:r>
            <a:r>
              <a:rPr lang="nl-NL" sz="2800" dirty="0" smtClean="0">
                <a:solidFill>
                  <a:srgbClr val="FFFFFF"/>
                </a:solidFill>
              </a:rPr>
              <a:t> in Japan </a:t>
            </a:r>
            <a:r>
              <a:rPr lang="nl-NL" sz="2800" dirty="0" err="1" smtClean="0">
                <a:solidFill>
                  <a:srgbClr val="FFFFFF"/>
                </a:solidFill>
              </a:rPr>
              <a:t>died</a:t>
            </a:r>
            <a:r>
              <a:rPr lang="nl-NL" sz="2800" dirty="0" smtClean="0">
                <a:solidFill>
                  <a:srgbClr val="FFFFFF"/>
                </a:solidFill>
              </a:rPr>
              <a:t> on </a:t>
            </a:r>
            <a:r>
              <a:rPr lang="nl-NL" sz="2800" dirty="0" err="1" smtClean="0">
                <a:solidFill>
                  <a:srgbClr val="FFFFFF"/>
                </a:solidFill>
              </a:rPr>
              <a:t>Wednesday</a:t>
            </a:r>
            <a:r>
              <a:rPr lang="nl-NL" sz="2800" dirty="0" smtClean="0">
                <a:solidFill>
                  <a:srgbClr val="FFFFFF"/>
                </a:solidFill>
              </a:rPr>
              <a:t>, </a:t>
            </a:r>
            <a:r>
              <a:rPr lang="nl-NL" sz="2800" dirty="0" err="1" smtClean="0">
                <a:solidFill>
                  <a:srgbClr val="FFFFFF"/>
                </a:solidFill>
              </a:rPr>
              <a:t>June</a:t>
            </a:r>
            <a:r>
              <a:rPr lang="nl-NL" sz="2800" dirty="0" smtClean="0">
                <a:solidFill>
                  <a:srgbClr val="FFFFFF"/>
                </a:solidFill>
              </a:rPr>
              <a:t> 12, 2013 </a:t>
            </a:r>
            <a:endParaRPr lang="en-US" sz="2800" dirty="0" smtClean="0">
              <a:solidFill>
                <a:srgbClr val="FFFFFF"/>
              </a:solidFill>
            </a:endParaRPr>
          </a:p>
          <a:p>
            <a:r>
              <a:rPr lang="en-US" sz="2800" dirty="0" smtClean="0">
                <a:solidFill>
                  <a:srgbClr val="FFFFFF"/>
                </a:solidFill>
              </a:rPr>
              <a:t>He </a:t>
            </a:r>
            <a:r>
              <a:rPr lang="en-US" sz="2800" dirty="0">
                <a:solidFill>
                  <a:srgbClr val="FFFFFF"/>
                </a:solidFill>
              </a:rPr>
              <a:t>attributed his longevity to getting out in the </a:t>
            </a:r>
            <a:r>
              <a:rPr lang="en-US" sz="2800" dirty="0" smtClean="0">
                <a:solidFill>
                  <a:srgbClr val="FFFFFF"/>
                </a:solidFill>
              </a:rPr>
              <a:t>sunlight:</a:t>
            </a:r>
          </a:p>
          <a:p>
            <a:endParaRPr lang="en-US" sz="2800" dirty="0">
              <a:solidFill>
                <a:srgbClr val="FFFFFF"/>
              </a:solidFill>
            </a:endParaRPr>
          </a:p>
          <a:p>
            <a:pPr marL="0" indent="0" algn="ctr">
              <a:buNone/>
            </a:pPr>
            <a:r>
              <a:rPr lang="en-US" sz="2800" dirty="0">
                <a:solidFill>
                  <a:srgbClr val="FFFFFF"/>
                </a:solidFill>
              </a:rPr>
              <a:t>"I am always looking up towards the sky. That is how I </a:t>
            </a:r>
            <a:r>
              <a:rPr lang="en-US" sz="2800" dirty="0" smtClean="0">
                <a:solidFill>
                  <a:srgbClr val="FFFFFF"/>
                </a:solidFill>
              </a:rPr>
              <a:t>am."  </a:t>
            </a:r>
            <a:endParaRPr lang="en-US" sz="2800" dirty="0">
              <a:solidFill>
                <a:srgbClr val="FFFFFF"/>
              </a:solidFill>
            </a:endParaRPr>
          </a:p>
          <a:p>
            <a:endParaRPr lang="en-US" sz="2800" dirty="0"/>
          </a:p>
        </p:txBody>
      </p:sp>
      <p:sp>
        <p:nvSpPr>
          <p:cNvPr id="4" name="TextBox 3"/>
          <p:cNvSpPr txBox="1"/>
          <p:nvPr/>
        </p:nvSpPr>
        <p:spPr>
          <a:xfrm>
            <a:off x="504239" y="6479853"/>
            <a:ext cx="8110063" cy="369332"/>
          </a:xfrm>
          <a:prstGeom prst="rect">
            <a:avLst/>
          </a:prstGeom>
          <a:noFill/>
        </p:spPr>
        <p:txBody>
          <a:bodyPr wrap="none" rtlCol="0">
            <a:spAutoFit/>
          </a:bodyPr>
          <a:lstStyle/>
          <a:p>
            <a:r>
              <a:rPr lang="en-US" dirty="0" smtClean="0">
                <a:solidFill>
                  <a:srgbClr val="FFFFFF"/>
                </a:solidFill>
              </a:rPr>
              <a:t>*http</a:t>
            </a:r>
            <a:r>
              <a:rPr lang="en-US" dirty="0">
                <a:solidFill>
                  <a:srgbClr val="FFFFFF"/>
                </a:solidFill>
              </a:rPr>
              <a:t>://</a:t>
            </a:r>
            <a:r>
              <a:rPr lang="en-US" dirty="0" err="1">
                <a:solidFill>
                  <a:srgbClr val="FFFFFF"/>
                </a:solidFill>
              </a:rPr>
              <a:t>news.yahoo.com</a:t>
            </a:r>
            <a:r>
              <a:rPr lang="en-US" dirty="0">
                <a:solidFill>
                  <a:srgbClr val="FFFFFF"/>
                </a:solidFill>
              </a:rPr>
              <a:t>/worlds-oldest-person-dies-116-japan-040710488.html</a:t>
            </a:r>
          </a:p>
        </p:txBody>
      </p:sp>
    </p:spTree>
    <p:extLst>
      <p:ext uri="{BB962C8B-B14F-4D97-AF65-F5344CB8AC3E}">
        <p14:creationId xmlns:p14="http://schemas.microsoft.com/office/powerpoint/2010/main" val="1124061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564147" y="272105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pple Casual"/>
              </a:rPr>
              <a:t>2</a:t>
            </a:r>
            <a:r>
              <a:rPr lang="en-US" dirty="0" smtClean="0">
                <a:latin typeface="Apple Casual"/>
              </a:rPr>
              <a:t>. Aluminum in Vaccines</a:t>
            </a:r>
            <a:endParaRPr lang="en-US" dirty="0">
              <a:latin typeface="Apple Casual"/>
            </a:endParaRPr>
          </a:p>
        </p:txBody>
      </p:sp>
    </p:spTree>
    <p:extLst>
      <p:ext uri="{BB962C8B-B14F-4D97-AF65-F5344CB8AC3E}">
        <p14:creationId xmlns:p14="http://schemas.microsoft.com/office/powerpoint/2010/main" val="41594721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9800" y="1417638"/>
            <a:ext cx="7150100" cy="4525963"/>
          </a:xfrm>
          <a:solidFill>
            <a:srgbClr val="FCFFBC"/>
          </a:solidFill>
          <a:ln>
            <a:solidFill>
              <a:schemeClr val="tx1"/>
            </a:solidFill>
          </a:ln>
        </p:spPr>
        <p:txBody>
          <a:bodyPr>
            <a:normAutofit fontScale="92500"/>
          </a:bodyPr>
          <a:lstStyle/>
          <a:p>
            <a:pPr marL="0" indent="0">
              <a:buNone/>
            </a:pPr>
            <a:r>
              <a:rPr lang="en-US" dirty="0" smtClean="0"/>
              <a:t>“Alzheimer's </a:t>
            </a:r>
            <a:r>
              <a:rPr lang="en-US" dirty="0"/>
              <a:t>disease is at epidemic proportions, with 5.4 million Americans—including one in eight people aged 65 and over—living with the </a:t>
            </a:r>
            <a:r>
              <a:rPr lang="en-US" dirty="0" smtClean="0"/>
              <a:t>disease.</a:t>
            </a:r>
            <a:r>
              <a:rPr lang="en-US" baseline="30000" dirty="0"/>
              <a:t> </a:t>
            </a:r>
            <a:r>
              <a:rPr lang="en-US" dirty="0" smtClean="0"/>
              <a:t> In </a:t>
            </a:r>
            <a:r>
              <a:rPr lang="en-US" dirty="0"/>
              <a:t>the next </a:t>
            </a:r>
            <a:r>
              <a:rPr lang="en-US" dirty="0" smtClean="0"/>
              <a:t>  20 </a:t>
            </a:r>
            <a:r>
              <a:rPr lang="en-US" dirty="0"/>
              <a:t>years, it is projected that Alzheimer's </a:t>
            </a:r>
            <a:r>
              <a:rPr lang="en-US" dirty="0" smtClean="0"/>
              <a:t>will </a:t>
            </a:r>
            <a:r>
              <a:rPr lang="en-US" dirty="0"/>
              <a:t>affect </a:t>
            </a:r>
            <a:r>
              <a:rPr lang="en-US" i="1" dirty="0">
                <a:solidFill>
                  <a:srgbClr val="FF0000"/>
                </a:solidFill>
              </a:rPr>
              <a:t>one in four Americans</a:t>
            </a:r>
            <a:r>
              <a:rPr lang="en-US" dirty="0"/>
              <a:t>, rivaling the current prevalence of obesity and diabetes</a:t>
            </a:r>
            <a:r>
              <a:rPr lang="en-US" dirty="0" smtClean="0"/>
              <a:t>.”</a:t>
            </a:r>
          </a:p>
          <a:p>
            <a:pPr marL="0" indent="0">
              <a:buNone/>
            </a:pPr>
            <a:endParaRPr lang="en-US" dirty="0" smtClean="0"/>
          </a:p>
          <a:p>
            <a:pPr marL="0" indent="0">
              <a:buNone/>
            </a:pPr>
            <a:r>
              <a:rPr lang="en-US" dirty="0" smtClean="0"/>
              <a:t>-- Dr. </a:t>
            </a:r>
            <a:r>
              <a:rPr lang="en-US" dirty="0" err="1" smtClean="0"/>
              <a:t>Mercola</a:t>
            </a:r>
            <a:r>
              <a:rPr lang="en-US" dirty="0" smtClean="0">
                <a:solidFill>
                  <a:srgbClr val="FF0000"/>
                </a:solidFill>
              </a:rPr>
              <a:t>*</a:t>
            </a:r>
            <a:endParaRPr lang="en-US" dirty="0">
              <a:solidFill>
                <a:srgbClr val="FF0000"/>
              </a:solidFill>
            </a:endParaRPr>
          </a:p>
        </p:txBody>
      </p:sp>
      <p:sp>
        <p:nvSpPr>
          <p:cNvPr id="4" name="TextBox 3"/>
          <p:cNvSpPr txBox="1"/>
          <p:nvPr/>
        </p:nvSpPr>
        <p:spPr>
          <a:xfrm>
            <a:off x="585247" y="6489700"/>
            <a:ext cx="8674169" cy="369332"/>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articles.mercola.com</a:t>
            </a:r>
            <a:r>
              <a:rPr lang="en-US" dirty="0"/>
              <a:t>/sites/articles/archive/2013/09/29/</a:t>
            </a:r>
            <a:r>
              <a:rPr lang="en-US" dirty="0" err="1"/>
              <a:t>dr-perlmutter-gluten.aspx</a:t>
            </a:r>
            <a:endParaRPr lang="en-US" dirty="0"/>
          </a:p>
        </p:txBody>
      </p:sp>
    </p:spTree>
    <p:extLst>
      <p:ext uri="{BB962C8B-B14F-4D97-AF65-F5344CB8AC3E}">
        <p14:creationId xmlns:p14="http://schemas.microsoft.com/office/powerpoint/2010/main" val="38934800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2805467"/>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
        <p:nvSpPr>
          <p:cNvPr id="3" name="Freeform 2"/>
          <p:cNvSpPr/>
          <p:nvPr/>
        </p:nvSpPr>
        <p:spPr>
          <a:xfrm>
            <a:off x="116291" y="4088038"/>
            <a:ext cx="8719807" cy="533174"/>
          </a:xfrm>
          <a:custGeom>
            <a:avLst/>
            <a:gdLst>
              <a:gd name="connsiteX0" fmla="*/ 137709 w 8719807"/>
              <a:gd name="connsiteY0" fmla="*/ 189857 h 533174"/>
              <a:gd name="connsiteX1" fmla="*/ 2049393 w 8719807"/>
              <a:gd name="connsiteY1" fmla="*/ 56173 h 533174"/>
              <a:gd name="connsiteX2" fmla="*/ 5525183 w 8719807"/>
              <a:gd name="connsiteY2" fmla="*/ 29436 h 533174"/>
              <a:gd name="connsiteX3" fmla="*/ 7971604 w 8719807"/>
              <a:gd name="connsiteY3" fmla="*/ 16067 h 533174"/>
              <a:gd name="connsiteX4" fmla="*/ 8653393 w 8719807"/>
              <a:gd name="connsiteY4" fmla="*/ 270067 h 533174"/>
              <a:gd name="connsiteX5" fmla="*/ 6608025 w 8719807"/>
              <a:gd name="connsiteY5" fmla="*/ 510699 h 533174"/>
              <a:gd name="connsiteX6" fmla="*/ 2637604 w 8719807"/>
              <a:gd name="connsiteY6" fmla="*/ 510699 h 533174"/>
              <a:gd name="connsiteX7" fmla="*/ 177814 w 8719807"/>
              <a:gd name="connsiteY7" fmla="*/ 403751 h 533174"/>
              <a:gd name="connsiteX8" fmla="*/ 191183 w 8719807"/>
              <a:gd name="connsiteY8" fmla="*/ 189857 h 53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9807" h="533174">
                <a:moveTo>
                  <a:pt x="137709" y="189857"/>
                </a:moveTo>
                <a:cubicBezTo>
                  <a:pt x="644595" y="136383"/>
                  <a:pt x="1151481" y="82910"/>
                  <a:pt x="2049393" y="56173"/>
                </a:cubicBezTo>
                <a:cubicBezTo>
                  <a:pt x="2947305" y="29436"/>
                  <a:pt x="5525183" y="29436"/>
                  <a:pt x="5525183" y="29436"/>
                </a:cubicBezTo>
                <a:cubicBezTo>
                  <a:pt x="6512218" y="22752"/>
                  <a:pt x="7450236" y="-24038"/>
                  <a:pt x="7971604" y="16067"/>
                </a:cubicBezTo>
                <a:cubicBezTo>
                  <a:pt x="8492972" y="56172"/>
                  <a:pt x="8880656" y="187628"/>
                  <a:pt x="8653393" y="270067"/>
                </a:cubicBezTo>
                <a:cubicBezTo>
                  <a:pt x="8426130" y="352506"/>
                  <a:pt x="7610657" y="470594"/>
                  <a:pt x="6608025" y="510699"/>
                </a:cubicBezTo>
                <a:cubicBezTo>
                  <a:pt x="5605393" y="550804"/>
                  <a:pt x="3709306" y="528524"/>
                  <a:pt x="2637604" y="510699"/>
                </a:cubicBezTo>
                <a:cubicBezTo>
                  <a:pt x="1565902" y="492874"/>
                  <a:pt x="585551" y="457225"/>
                  <a:pt x="177814" y="403751"/>
                </a:cubicBezTo>
                <a:cubicBezTo>
                  <a:pt x="-229923" y="350277"/>
                  <a:pt x="191183" y="189857"/>
                  <a:pt x="191183" y="18985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65025" y="1600200"/>
            <a:ext cx="8095203" cy="2062103"/>
          </a:xfrm>
          <a:prstGeom prst="rect">
            <a:avLst/>
          </a:prstGeom>
          <a:solidFill>
            <a:srgbClr val="FCFFE0"/>
          </a:solidFill>
          <a:ln>
            <a:solidFill>
              <a:srgbClr val="000000"/>
            </a:solidFill>
          </a:ln>
          <a:effectLst>
            <a:outerShdw blurRad="50800" dist="38100" dir="2700000">
              <a:srgbClr val="000000">
                <a:alpha val="43000"/>
              </a:srgbClr>
            </a:outerShdw>
          </a:effectLst>
        </p:spPr>
        <p:txBody>
          <a:bodyPr wrap="square" rtlCol="0">
            <a:spAutoFit/>
          </a:bodyPr>
          <a:lstStyle/>
          <a:p>
            <a:pPr>
              <a:buNone/>
            </a:pPr>
            <a:r>
              <a:rPr lang="en-US" sz="3200" dirty="0"/>
              <a:t>This correlation is detected despite the fact that the range is very narrow:</a:t>
            </a:r>
          </a:p>
          <a:p>
            <a:pPr>
              <a:buNone/>
            </a:pPr>
            <a:r>
              <a:rPr lang="en-US" sz="3200" dirty="0" smtClean="0"/>
              <a:t>From </a:t>
            </a:r>
            <a:r>
              <a:rPr lang="en-US" sz="3200" dirty="0"/>
              <a:t>63% in the least vaccinated state to 80% in the most vaccinated state (Massachusetts!!</a:t>
            </a:r>
            <a:r>
              <a:rPr lang="en-US" sz="3200" dirty="0" smtClean="0"/>
              <a:t>) </a:t>
            </a:r>
            <a:endParaRPr lang="en-US" sz="2000" dirty="0"/>
          </a:p>
        </p:txBody>
      </p:sp>
    </p:spTree>
    <p:extLst>
      <p:ext uri="{BB962C8B-B14F-4D97-AF65-F5344CB8AC3E}">
        <p14:creationId xmlns:p14="http://schemas.microsoft.com/office/powerpoint/2010/main" val="2750908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3901"/>
            <a:ext cx="7340600" cy="3187700"/>
          </a:xfrm>
        </p:spPr>
        <p:txBody>
          <a:bodyPr/>
          <a:lstStyle/>
          <a:p>
            <a:pPr marL="0" indent="0" algn="ctr">
              <a:buNone/>
            </a:pPr>
            <a:r>
              <a:rPr lang="en-US" dirty="0" smtClean="0"/>
              <a:t>“Our studies </a:t>
            </a:r>
            <a:r>
              <a:rPr lang="en-US" dirty="0"/>
              <a:t>demonstrate </a:t>
            </a:r>
            <a:r>
              <a:rPr lang="en-US" dirty="0" smtClean="0"/>
              <a:t>that, </a:t>
            </a:r>
            <a:r>
              <a:rPr lang="en-US" dirty="0"/>
              <a:t>in contrast to magnesium-, iron- and zinc-sulfate, </a:t>
            </a:r>
            <a:r>
              <a:rPr lang="en-US" dirty="0" smtClean="0"/>
              <a:t> </a:t>
            </a:r>
            <a:r>
              <a:rPr lang="en-US" i="1" dirty="0" smtClean="0">
                <a:solidFill>
                  <a:srgbClr val="FF0000"/>
                </a:solidFill>
              </a:rPr>
              <a:t>aluminum</a:t>
            </a:r>
            <a:r>
              <a:rPr lang="en-US" dirty="0"/>
              <a:t>-</a:t>
            </a:r>
            <a:r>
              <a:rPr lang="en-US" i="1" dirty="0">
                <a:solidFill>
                  <a:srgbClr val="FF0000"/>
                </a:solidFill>
              </a:rPr>
              <a:t>sulfate</a:t>
            </a:r>
            <a:r>
              <a:rPr lang="en-US" dirty="0"/>
              <a:t> has an unusual and significant </a:t>
            </a:r>
            <a:r>
              <a:rPr lang="en-US" dirty="0" smtClean="0"/>
              <a:t>ability </a:t>
            </a:r>
            <a:r>
              <a:rPr lang="en-US" dirty="0"/>
              <a:t>to induce ROS, NF</a:t>
            </a:r>
            <a:r>
              <a:rPr lang="en-US" dirty="0" smtClean="0"/>
              <a:t>-</a:t>
            </a:r>
            <a:r>
              <a:rPr lang="en-US" dirty="0" err="1" smtClean="0"/>
              <a:t>κB</a:t>
            </a:r>
            <a:r>
              <a:rPr lang="en-US" dirty="0" smtClean="0"/>
              <a:t> </a:t>
            </a:r>
            <a:r>
              <a:rPr lang="en-US" dirty="0"/>
              <a:t>signaling, and </a:t>
            </a:r>
            <a:r>
              <a:rPr lang="en-US" dirty="0" smtClean="0"/>
              <a:t> … down</a:t>
            </a:r>
            <a:r>
              <a:rPr lang="en-US" dirty="0"/>
              <a:t>-regulating the important inflammation inhibitor CFH</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1612900" y="6197600"/>
            <a:ext cx="7442200" cy="369332"/>
          </a:xfrm>
          <a:prstGeom prst="rect">
            <a:avLst/>
          </a:prstGeom>
          <a:noFill/>
        </p:spPr>
        <p:txBody>
          <a:bodyPr wrap="square" rtlCol="0">
            <a:spAutoFit/>
          </a:bodyPr>
          <a:lstStyle/>
          <a:p>
            <a:r>
              <a:rPr lang="en-US" dirty="0" smtClean="0">
                <a:solidFill>
                  <a:srgbClr val="FF0000"/>
                </a:solidFill>
              </a:rPr>
              <a:t>*</a:t>
            </a:r>
            <a:r>
              <a:rPr lang="en-US" dirty="0" smtClean="0"/>
              <a:t>AI Pogue et al., Journal </a:t>
            </a:r>
            <a:r>
              <a:rPr lang="en-US" dirty="0"/>
              <a:t>of Inorganic Biochemistry 103 (2009) 1591–1595 </a:t>
            </a:r>
          </a:p>
        </p:txBody>
      </p:sp>
      <p:sp>
        <p:nvSpPr>
          <p:cNvPr id="5" name="TextBox 4"/>
          <p:cNvSpPr txBox="1"/>
          <p:nvPr/>
        </p:nvSpPr>
        <p:spPr>
          <a:xfrm>
            <a:off x="1460500" y="3885506"/>
            <a:ext cx="5676900" cy="1569660"/>
          </a:xfrm>
          <a:prstGeom prst="rect">
            <a:avLst/>
          </a:prstGeom>
          <a:noFill/>
        </p:spPr>
        <p:txBody>
          <a:bodyPr wrap="square" rtlCol="0">
            <a:spAutoFit/>
          </a:bodyPr>
          <a:lstStyle/>
          <a:p>
            <a:pPr algn="ctr"/>
            <a:endParaRPr lang="en-US" sz="3200" b="1" i="1" dirty="0" smtClean="0">
              <a:solidFill>
                <a:srgbClr val="FF0000"/>
              </a:solidFill>
            </a:endParaRPr>
          </a:p>
          <a:p>
            <a:pPr algn="ctr"/>
            <a:r>
              <a:rPr lang="en-US" sz="3200" b="1" i="1" dirty="0" smtClean="0">
                <a:solidFill>
                  <a:srgbClr val="FF0000"/>
                </a:solidFill>
              </a:rPr>
              <a:t>Aluminum induces inflammation</a:t>
            </a:r>
          </a:p>
          <a:p>
            <a:pPr algn="ctr"/>
            <a:endParaRPr lang="en-US" sz="3200" b="1" i="1" dirty="0">
              <a:solidFill>
                <a:srgbClr val="FF0000"/>
              </a:solidFill>
            </a:endParaRPr>
          </a:p>
        </p:txBody>
      </p:sp>
    </p:spTree>
    <p:extLst>
      <p:ext uri="{BB962C8B-B14F-4D97-AF65-F5344CB8AC3E}">
        <p14:creationId xmlns:p14="http://schemas.microsoft.com/office/powerpoint/2010/main" val="1539562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Publication</a:t>
            </a:r>
            <a:endParaRPr lang="en-US" b="1" dirty="0"/>
          </a:p>
        </p:txBody>
      </p:sp>
      <p:sp>
        <p:nvSpPr>
          <p:cNvPr id="3" name="Content Placeholder 2"/>
          <p:cNvSpPr>
            <a:spLocks noGrp="1"/>
          </p:cNvSpPr>
          <p:nvPr>
            <p:ph idx="1"/>
          </p:nvPr>
        </p:nvSpPr>
        <p:spPr/>
        <p:txBody>
          <a:bodyPr/>
          <a:lstStyle/>
          <a:p>
            <a:pPr marL="0" indent="0">
              <a:buNone/>
            </a:pPr>
            <a:r>
              <a:rPr lang="en-US" dirty="0"/>
              <a:t>C.A. Shaw, S.D. </a:t>
            </a:r>
            <a:r>
              <a:rPr lang="en-US" dirty="0" err="1"/>
              <a:t>Kette</a:t>
            </a:r>
            <a:r>
              <a:rPr lang="en-US" dirty="0"/>
              <a:t>, R.M. Davidson, and S. Seneff. Aluminum’s role in CNS-immune system interactions leading to neurological disorders. </a:t>
            </a:r>
            <a:r>
              <a:rPr lang="en-US" dirty="0" err="1"/>
              <a:t>Immunome</a:t>
            </a:r>
            <a:r>
              <a:rPr lang="en-US" dirty="0"/>
              <a:t> </a:t>
            </a:r>
            <a:r>
              <a:rPr lang="en-US" dirty="0" smtClean="0"/>
              <a:t>Research, </a:t>
            </a:r>
            <a:r>
              <a:rPr lang="en-US" i="1" dirty="0" smtClean="0"/>
              <a:t>To Appear</a:t>
            </a:r>
            <a:r>
              <a:rPr lang="en-US" dirty="0" smtClean="0"/>
              <a:t>, 2013</a:t>
            </a:r>
            <a:r>
              <a:rPr lang="en-US" dirty="0"/>
              <a:t>.</a:t>
            </a:r>
          </a:p>
        </p:txBody>
      </p:sp>
    </p:spTree>
    <p:extLst>
      <p:ext uri="{BB962C8B-B14F-4D97-AF65-F5344CB8AC3E}">
        <p14:creationId xmlns:p14="http://schemas.microsoft.com/office/powerpoint/2010/main" val="2682001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Figure from Our Paper </a:t>
            </a:r>
            <a:endParaRPr lang="en-US" b="1" dirty="0"/>
          </a:p>
        </p:txBody>
      </p:sp>
      <p:pic>
        <p:nvPicPr>
          <p:cNvPr id="4" name="Content Placeholder 3" descr="figure for IR ms.pdf"/>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
        <p:nvSpPr>
          <p:cNvPr id="5" name="TextBox 4"/>
          <p:cNvSpPr txBox="1"/>
          <p:nvPr/>
        </p:nvSpPr>
        <p:spPr>
          <a:xfrm>
            <a:off x="1574800" y="1600200"/>
            <a:ext cx="6802764" cy="461665"/>
          </a:xfrm>
          <a:prstGeom prst="rect">
            <a:avLst/>
          </a:prstGeom>
          <a:noFill/>
        </p:spPr>
        <p:txBody>
          <a:bodyPr wrap="none" rtlCol="0">
            <a:spAutoFit/>
          </a:bodyPr>
          <a:lstStyle/>
          <a:p>
            <a:r>
              <a:rPr lang="en-US" sz="2400" dirty="0" smtClean="0"/>
              <a:t>ASIA = Autoimmune Syndrome Induced by Adjuvants</a:t>
            </a:r>
            <a:endParaRPr lang="en-US" sz="2400" dirty="0"/>
          </a:p>
        </p:txBody>
      </p:sp>
    </p:spTree>
    <p:extLst>
      <p:ext uri="{BB962C8B-B14F-4D97-AF65-F5344CB8AC3E}">
        <p14:creationId xmlns:p14="http://schemas.microsoft.com/office/powerpoint/2010/main" val="20975206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Aluminum Exposure and           Memory, Depression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25 symptomatic workers from the same aluminum smelting plant</a:t>
            </a:r>
          </a:p>
          <a:p>
            <a:pPr lvl="1"/>
            <a:r>
              <a:rPr lang="en-US" dirty="0" smtClean="0"/>
              <a:t>22 (88%) reported frequent loss of balance</a:t>
            </a:r>
          </a:p>
          <a:p>
            <a:pPr lvl="1"/>
            <a:r>
              <a:rPr lang="en-US" dirty="0" smtClean="0"/>
              <a:t>21 (84%) reported memory loss</a:t>
            </a:r>
          </a:p>
          <a:p>
            <a:pPr lvl="1"/>
            <a:r>
              <a:rPr lang="en-US" dirty="0" smtClean="0"/>
              <a:t>21 (84%) showed physical signs of </a:t>
            </a:r>
            <a:r>
              <a:rPr lang="en-US" dirty="0" err="1" smtClean="0"/>
              <a:t>incoordination</a:t>
            </a:r>
            <a:endParaRPr lang="en-US" dirty="0" smtClean="0"/>
          </a:p>
          <a:p>
            <a:r>
              <a:rPr lang="en-US" dirty="0" smtClean="0"/>
              <a:t>19 were tested for depression on the Minnesota </a:t>
            </a:r>
            <a:r>
              <a:rPr lang="en-US" dirty="0" err="1" smtClean="0"/>
              <a:t>Multiphasic</a:t>
            </a:r>
            <a:r>
              <a:rPr lang="en-US" dirty="0" smtClean="0"/>
              <a:t> Personality Inventory</a:t>
            </a:r>
          </a:p>
          <a:p>
            <a:pPr lvl="1"/>
            <a:r>
              <a:rPr lang="en-US" dirty="0" smtClean="0"/>
              <a:t>17 (89%) tested positive for depression</a:t>
            </a:r>
          </a:p>
          <a:p>
            <a:endParaRPr lang="en-US" dirty="0"/>
          </a:p>
        </p:txBody>
      </p:sp>
      <p:sp>
        <p:nvSpPr>
          <p:cNvPr id="4" name="TextBox 3"/>
          <p:cNvSpPr txBox="1"/>
          <p:nvPr/>
        </p:nvSpPr>
        <p:spPr>
          <a:xfrm>
            <a:off x="1851121" y="6349687"/>
            <a:ext cx="7211529" cy="461665"/>
          </a:xfrm>
          <a:prstGeom prst="rect">
            <a:avLst/>
          </a:prstGeom>
          <a:noFill/>
        </p:spPr>
        <p:txBody>
          <a:bodyPr wrap="none" rtlCol="0">
            <a:spAutoFit/>
          </a:bodyPr>
          <a:lstStyle/>
          <a:p>
            <a:r>
              <a:rPr lang="en-US" sz="2400" dirty="0" smtClean="0">
                <a:solidFill>
                  <a:srgbClr val="FF0000"/>
                </a:solidFill>
              </a:rPr>
              <a:t>*</a:t>
            </a:r>
            <a:r>
              <a:rPr lang="en-US" sz="2400" dirty="0" smtClean="0"/>
              <a:t>White et al., Arch Intern Med. 152(7):1443-1448, 1992. </a:t>
            </a:r>
            <a:endParaRPr lang="en-US" sz="2400" dirty="0"/>
          </a:p>
        </p:txBody>
      </p:sp>
    </p:spTree>
    <p:extLst>
      <p:ext uri="{BB962C8B-B14F-4D97-AF65-F5344CB8AC3E}">
        <p14:creationId xmlns:p14="http://schemas.microsoft.com/office/powerpoint/2010/main" val="130052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Our Studies with VAERS Database on Aluminum &amp; Depression </a:t>
            </a:r>
            <a:endParaRPr lang="en-US" b="1" dirty="0"/>
          </a:p>
        </p:txBody>
      </p:sp>
      <p:sp>
        <p:nvSpPr>
          <p:cNvPr id="3" name="Content Placeholder 2"/>
          <p:cNvSpPr>
            <a:spLocks noGrp="1"/>
          </p:cNvSpPr>
          <p:nvPr>
            <p:ph idx="1"/>
          </p:nvPr>
        </p:nvSpPr>
        <p:spPr/>
        <p:txBody>
          <a:bodyPr>
            <a:normAutofit lnSpcReduction="10000"/>
          </a:bodyPr>
          <a:lstStyle/>
          <a:p>
            <a:r>
              <a:rPr lang="en-US" dirty="0" smtClean="0"/>
              <a:t>VAERS: Vaccine Adverse Event Reporting System, maintained by CDC</a:t>
            </a:r>
          </a:p>
          <a:p>
            <a:r>
              <a:rPr lang="en-US" dirty="0" smtClean="0"/>
              <a:t>Tabulate word frequencies for mentions of "depression" in adverse reactions to aluminum-containing vaccines versus          non-aluminum-containing vaccines.</a:t>
            </a:r>
          </a:p>
          <a:p>
            <a:pPr lvl="1"/>
            <a:r>
              <a:rPr lang="en-US" dirty="0" smtClean="0"/>
              <a:t>231 mentions in aluminum-containing vaccines versus 85 in age-matched controls</a:t>
            </a:r>
          </a:p>
          <a:p>
            <a:pPr lvl="1"/>
            <a:r>
              <a:rPr lang="en-US" dirty="0" smtClean="0"/>
              <a:t>Highly significant result (</a:t>
            </a:r>
            <a:r>
              <a:rPr lang="en-US" i="1" dirty="0" err="1" smtClean="0"/>
              <a:t>p</a:t>
            </a:r>
            <a:r>
              <a:rPr lang="en-US" i="1" dirty="0" smtClean="0"/>
              <a:t> </a:t>
            </a:r>
            <a:r>
              <a:rPr lang="en-US" dirty="0" smtClean="0"/>
              <a:t>= 0.005)</a:t>
            </a:r>
            <a:endParaRPr lang="en-US" dirty="0"/>
          </a:p>
        </p:txBody>
      </p:sp>
    </p:spTree>
    <p:extLst>
      <p:ext uri="{BB962C8B-B14F-4D97-AF65-F5344CB8AC3E}">
        <p14:creationId xmlns:p14="http://schemas.microsoft.com/office/powerpoint/2010/main" val="198027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45" y="-70512"/>
            <a:ext cx="8422855" cy="1143000"/>
          </a:xfrm>
        </p:spPr>
        <p:txBody>
          <a:bodyPr>
            <a:normAutofit fontScale="90000"/>
          </a:bodyPr>
          <a:lstStyle/>
          <a:p>
            <a:r>
              <a:rPr lang="en-US" b="1" dirty="0" smtClean="0"/>
              <a:t>Aluminum’s effect on Red Blood Cells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084795"/>
            <a:ext cx="8229600" cy="2969499"/>
          </a:xfrm>
        </p:spPr>
        <p:txBody>
          <a:bodyPr/>
          <a:lstStyle/>
          <a:p>
            <a:r>
              <a:rPr lang="en-US" dirty="0" smtClean="0"/>
              <a:t>Aluminum causes </a:t>
            </a:r>
            <a:r>
              <a:rPr lang="en-US" dirty="0" err="1" smtClean="0"/>
              <a:t>microcytic</a:t>
            </a:r>
            <a:r>
              <a:rPr lang="en-US" dirty="0" smtClean="0"/>
              <a:t> anemia</a:t>
            </a:r>
          </a:p>
          <a:p>
            <a:pPr lvl="1"/>
            <a:r>
              <a:rPr lang="en-US" dirty="0" smtClean="0"/>
              <a:t>Induces severe morphological changes in </a:t>
            </a:r>
            <a:r>
              <a:rPr lang="en-US" dirty="0" err="1" smtClean="0"/>
              <a:t>RBCs</a:t>
            </a:r>
            <a:endParaRPr lang="en-US" dirty="0" smtClean="0"/>
          </a:p>
          <a:p>
            <a:pPr lvl="1"/>
            <a:r>
              <a:rPr lang="en-US" dirty="0" smtClean="0"/>
              <a:t>Leads to </a:t>
            </a:r>
            <a:r>
              <a:rPr lang="en-US" dirty="0" err="1" smtClean="0"/>
              <a:t>eryptosis</a:t>
            </a:r>
            <a:r>
              <a:rPr lang="en-US" dirty="0" smtClean="0"/>
              <a:t> – cell dies</a:t>
            </a:r>
          </a:p>
          <a:p>
            <a:r>
              <a:rPr lang="en-US" dirty="0" smtClean="0"/>
              <a:t>N-acetyl </a:t>
            </a:r>
            <a:r>
              <a:rPr lang="en-US" dirty="0" err="1" smtClean="0"/>
              <a:t>cysteine</a:t>
            </a:r>
            <a:r>
              <a:rPr lang="en-US" dirty="0" smtClean="0"/>
              <a:t> (a source of sulfur) affords some protection</a:t>
            </a:r>
            <a:endParaRPr lang="en-US" dirty="0"/>
          </a:p>
        </p:txBody>
      </p:sp>
      <p:sp>
        <p:nvSpPr>
          <p:cNvPr id="4" name="TextBox 3"/>
          <p:cNvSpPr txBox="1"/>
          <p:nvPr/>
        </p:nvSpPr>
        <p:spPr>
          <a:xfrm>
            <a:off x="1076780" y="6386865"/>
            <a:ext cx="7783526" cy="400110"/>
          </a:xfrm>
          <a:prstGeom prst="rect">
            <a:avLst/>
          </a:prstGeom>
          <a:noFill/>
        </p:spPr>
        <p:txBody>
          <a:bodyPr wrap="none" rtlCol="0">
            <a:spAutoFit/>
          </a:bodyPr>
          <a:lstStyle/>
          <a:p>
            <a:r>
              <a:rPr lang="en-US" sz="2000" dirty="0" smtClean="0">
                <a:solidFill>
                  <a:srgbClr val="FF0000"/>
                </a:solidFill>
              </a:rPr>
              <a:t>*</a:t>
            </a:r>
            <a:r>
              <a:rPr lang="en-US" sz="2000" dirty="0" smtClean="0"/>
              <a:t> D.M. </a:t>
            </a:r>
            <a:r>
              <a:rPr lang="en-US" sz="2000" dirty="0" err="1" smtClean="0"/>
              <a:t>Vota</a:t>
            </a:r>
            <a:r>
              <a:rPr lang="en-US" sz="2000" dirty="0" smtClean="0"/>
              <a:t> et al., Journal of Cellular Biochemistry 113:1581–1589, 2012.</a:t>
            </a:r>
            <a:endParaRPr lang="en-US" sz="2000" dirty="0"/>
          </a:p>
        </p:txBody>
      </p:sp>
      <p:pic>
        <p:nvPicPr>
          <p:cNvPr id="5" name="Picture 4" descr="eryptosis_aluminum.png"/>
          <p:cNvPicPr>
            <a:picLocks noChangeAspect="1"/>
          </p:cNvPicPr>
          <p:nvPr/>
        </p:nvPicPr>
        <p:blipFill>
          <a:blip r:embed="rId3"/>
          <a:stretch>
            <a:fillRect/>
          </a:stretch>
        </p:blipFill>
        <p:spPr>
          <a:xfrm>
            <a:off x="263945" y="4413250"/>
            <a:ext cx="8547100" cy="1968500"/>
          </a:xfrm>
          <a:prstGeom prst="rect">
            <a:avLst/>
          </a:prstGeom>
        </p:spPr>
      </p:pic>
      <p:sp>
        <p:nvSpPr>
          <p:cNvPr id="6" name="TextBox 5"/>
          <p:cNvSpPr txBox="1"/>
          <p:nvPr/>
        </p:nvSpPr>
        <p:spPr>
          <a:xfrm>
            <a:off x="1076780" y="3869628"/>
            <a:ext cx="961496" cy="400110"/>
          </a:xfrm>
          <a:prstGeom prst="rect">
            <a:avLst/>
          </a:prstGeom>
          <a:noFill/>
        </p:spPr>
        <p:txBody>
          <a:bodyPr wrap="none" rtlCol="0">
            <a:spAutoFit/>
          </a:bodyPr>
          <a:lstStyle/>
          <a:p>
            <a:r>
              <a:rPr lang="en-US" sz="2000" dirty="0" smtClean="0"/>
              <a:t>Normal</a:t>
            </a:r>
            <a:endParaRPr lang="en-US" sz="2000" dirty="0"/>
          </a:p>
        </p:txBody>
      </p:sp>
      <p:sp>
        <p:nvSpPr>
          <p:cNvPr id="7" name="TextBox 6"/>
          <p:cNvSpPr txBox="1"/>
          <p:nvPr/>
        </p:nvSpPr>
        <p:spPr>
          <a:xfrm>
            <a:off x="4845754" y="3869628"/>
            <a:ext cx="1830499" cy="400110"/>
          </a:xfrm>
          <a:prstGeom prst="rect">
            <a:avLst/>
          </a:prstGeom>
          <a:noFill/>
        </p:spPr>
        <p:txBody>
          <a:bodyPr wrap="none" rtlCol="0">
            <a:spAutoFit/>
          </a:bodyPr>
          <a:lstStyle/>
          <a:p>
            <a:r>
              <a:rPr lang="en-US" sz="2000" dirty="0" smtClean="0"/>
              <a:t>With Aluminum</a:t>
            </a:r>
            <a:endParaRPr lang="en-US" sz="2000" dirty="0"/>
          </a:p>
        </p:txBody>
      </p:sp>
    </p:spTree>
    <p:extLst>
      <p:ext uri="{BB962C8B-B14F-4D97-AF65-F5344CB8AC3E}">
        <p14:creationId xmlns:p14="http://schemas.microsoft.com/office/powerpoint/2010/main" val="31330722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45" y="-70512"/>
            <a:ext cx="8422855" cy="1143000"/>
          </a:xfrm>
        </p:spPr>
        <p:txBody>
          <a:bodyPr>
            <a:normAutofit fontScale="90000"/>
          </a:bodyPr>
          <a:lstStyle/>
          <a:p>
            <a:r>
              <a:rPr lang="en-US" b="1" dirty="0" smtClean="0"/>
              <a:t>Aluminum’s effect on Red Blood Cells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084795"/>
            <a:ext cx="8229600" cy="2969499"/>
          </a:xfrm>
        </p:spPr>
        <p:txBody>
          <a:bodyPr/>
          <a:lstStyle/>
          <a:p>
            <a:r>
              <a:rPr lang="en-US" dirty="0" smtClean="0"/>
              <a:t>Aluminum causes </a:t>
            </a:r>
            <a:r>
              <a:rPr lang="en-US" dirty="0" err="1" smtClean="0"/>
              <a:t>microcytic</a:t>
            </a:r>
            <a:r>
              <a:rPr lang="en-US" dirty="0" smtClean="0"/>
              <a:t> anemia</a:t>
            </a:r>
          </a:p>
          <a:p>
            <a:pPr lvl="1"/>
            <a:r>
              <a:rPr lang="en-US" dirty="0" smtClean="0"/>
              <a:t>Induces severe morphological changes in </a:t>
            </a:r>
            <a:r>
              <a:rPr lang="en-US" dirty="0" err="1" smtClean="0"/>
              <a:t>RBCs</a:t>
            </a:r>
            <a:endParaRPr lang="en-US" dirty="0" smtClean="0"/>
          </a:p>
          <a:p>
            <a:pPr lvl="1"/>
            <a:r>
              <a:rPr lang="en-US" dirty="0" smtClean="0"/>
              <a:t>Leads to </a:t>
            </a:r>
            <a:r>
              <a:rPr lang="en-US" dirty="0" err="1" smtClean="0"/>
              <a:t>eryptosis</a:t>
            </a:r>
            <a:r>
              <a:rPr lang="en-US" dirty="0" smtClean="0"/>
              <a:t> – cell dies</a:t>
            </a:r>
          </a:p>
          <a:p>
            <a:r>
              <a:rPr lang="en-US" dirty="0" smtClean="0"/>
              <a:t>N-acetyl </a:t>
            </a:r>
            <a:r>
              <a:rPr lang="en-US" dirty="0" err="1" smtClean="0"/>
              <a:t>cysteine</a:t>
            </a:r>
            <a:r>
              <a:rPr lang="en-US" dirty="0" smtClean="0"/>
              <a:t> (a source of sulfur) affords some protection</a:t>
            </a:r>
            <a:endParaRPr lang="en-US" dirty="0"/>
          </a:p>
        </p:txBody>
      </p:sp>
      <p:sp>
        <p:nvSpPr>
          <p:cNvPr id="4" name="TextBox 3"/>
          <p:cNvSpPr txBox="1"/>
          <p:nvPr/>
        </p:nvSpPr>
        <p:spPr>
          <a:xfrm>
            <a:off x="1076780" y="6386865"/>
            <a:ext cx="7783526" cy="400110"/>
          </a:xfrm>
          <a:prstGeom prst="rect">
            <a:avLst/>
          </a:prstGeom>
          <a:noFill/>
        </p:spPr>
        <p:txBody>
          <a:bodyPr wrap="none" rtlCol="0">
            <a:spAutoFit/>
          </a:bodyPr>
          <a:lstStyle/>
          <a:p>
            <a:r>
              <a:rPr lang="en-US" sz="2000" dirty="0" smtClean="0">
                <a:solidFill>
                  <a:srgbClr val="FF0000"/>
                </a:solidFill>
              </a:rPr>
              <a:t>*</a:t>
            </a:r>
            <a:r>
              <a:rPr lang="en-US" sz="2000" dirty="0" smtClean="0"/>
              <a:t> D.M. </a:t>
            </a:r>
            <a:r>
              <a:rPr lang="en-US" sz="2000" dirty="0" err="1" smtClean="0"/>
              <a:t>Vota</a:t>
            </a:r>
            <a:r>
              <a:rPr lang="en-US" sz="2000" dirty="0" smtClean="0"/>
              <a:t> et al., Journal of Cellular Biochemistry 113:1581–1589, 2012.</a:t>
            </a:r>
            <a:endParaRPr lang="en-US" sz="2000" dirty="0"/>
          </a:p>
        </p:txBody>
      </p:sp>
      <p:pic>
        <p:nvPicPr>
          <p:cNvPr id="5" name="Picture 4" descr="eryptosis_aluminum.png"/>
          <p:cNvPicPr>
            <a:picLocks noChangeAspect="1"/>
          </p:cNvPicPr>
          <p:nvPr/>
        </p:nvPicPr>
        <p:blipFill>
          <a:blip r:embed="rId3"/>
          <a:stretch>
            <a:fillRect/>
          </a:stretch>
        </p:blipFill>
        <p:spPr>
          <a:xfrm>
            <a:off x="263945" y="4413250"/>
            <a:ext cx="8547100" cy="1968500"/>
          </a:xfrm>
          <a:prstGeom prst="rect">
            <a:avLst/>
          </a:prstGeom>
        </p:spPr>
      </p:pic>
      <p:sp>
        <p:nvSpPr>
          <p:cNvPr id="6" name="TextBox 5"/>
          <p:cNvSpPr txBox="1"/>
          <p:nvPr/>
        </p:nvSpPr>
        <p:spPr>
          <a:xfrm>
            <a:off x="1076780" y="3869628"/>
            <a:ext cx="961496" cy="400110"/>
          </a:xfrm>
          <a:prstGeom prst="rect">
            <a:avLst/>
          </a:prstGeom>
          <a:noFill/>
        </p:spPr>
        <p:txBody>
          <a:bodyPr wrap="none" rtlCol="0">
            <a:spAutoFit/>
          </a:bodyPr>
          <a:lstStyle/>
          <a:p>
            <a:r>
              <a:rPr lang="en-US" sz="2000" dirty="0" smtClean="0"/>
              <a:t>Normal</a:t>
            </a:r>
            <a:endParaRPr lang="en-US" sz="2000" dirty="0"/>
          </a:p>
        </p:txBody>
      </p:sp>
      <p:sp>
        <p:nvSpPr>
          <p:cNvPr id="7" name="TextBox 6"/>
          <p:cNvSpPr txBox="1"/>
          <p:nvPr/>
        </p:nvSpPr>
        <p:spPr>
          <a:xfrm>
            <a:off x="4845754" y="3869628"/>
            <a:ext cx="1830499" cy="400110"/>
          </a:xfrm>
          <a:prstGeom prst="rect">
            <a:avLst/>
          </a:prstGeom>
          <a:noFill/>
        </p:spPr>
        <p:txBody>
          <a:bodyPr wrap="none" rtlCol="0">
            <a:spAutoFit/>
          </a:bodyPr>
          <a:lstStyle/>
          <a:p>
            <a:r>
              <a:rPr lang="en-US" sz="2000" dirty="0" smtClean="0"/>
              <a:t>With Aluminum</a:t>
            </a:r>
            <a:endParaRPr lang="en-US" sz="2000" dirty="0"/>
          </a:p>
        </p:txBody>
      </p:sp>
      <p:sp>
        <p:nvSpPr>
          <p:cNvPr id="8" name="TextBox 7"/>
          <p:cNvSpPr txBox="1"/>
          <p:nvPr/>
        </p:nvSpPr>
        <p:spPr>
          <a:xfrm>
            <a:off x="937080" y="1924050"/>
            <a:ext cx="6715515" cy="1815882"/>
          </a:xfrm>
          <a:prstGeom prst="rect">
            <a:avLst/>
          </a:prstGeom>
          <a:solidFill>
            <a:srgbClr val="FCFFBC"/>
          </a:solidFill>
          <a:ln>
            <a:solidFill>
              <a:srgbClr val="000000"/>
            </a:solidFill>
          </a:ln>
        </p:spPr>
        <p:txBody>
          <a:bodyPr wrap="square" rtlCol="0">
            <a:spAutoFit/>
          </a:bodyPr>
          <a:lstStyle/>
          <a:p>
            <a:endParaRPr lang="en-US" sz="2800" dirty="0" smtClean="0"/>
          </a:p>
          <a:p>
            <a:pPr algn="ctr"/>
            <a:r>
              <a:rPr lang="en-US" sz="2800" dirty="0" smtClean="0"/>
              <a:t>Anemia is an adverse reaction                         to aluminum-containing vaccines</a:t>
            </a:r>
          </a:p>
          <a:p>
            <a:endParaRPr lang="en-US" sz="2800" dirty="0"/>
          </a:p>
        </p:txBody>
      </p:sp>
    </p:spTree>
    <p:extLst>
      <p:ext uri="{BB962C8B-B14F-4D97-AF65-F5344CB8AC3E}">
        <p14:creationId xmlns:p14="http://schemas.microsoft.com/office/powerpoint/2010/main" val="14303221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564147" y="272105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pple Casual"/>
              </a:rPr>
              <a:t>3. Nitrogen Oxides in Pollution</a:t>
            </a:r>
            <a:endParaRPr lang="en-US" dirty="0">
              <a:latin typeface="Apple Casual"/>
            </a:endParaRPr>
          </a:p>
        </p:txBody>
      </p:sp>
    </p:spTree>
    <p:extLst>
      <p:ext uri="{BB962C8B-B14F-4D97-AF65-F5344CB8AC3E}">
        <p14:creationId xmlns:p14="http://schemas.microsoft.com/office/powerpoint/2010/main" val="4032406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269232839"/>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
        <p:nvSpPr>
          <p:cNvPr id="3" name="Freeform 2"/>
          <p:cNvSpPr/>
          <p:nvPr/>
        </p:nvSpPr>
        <p:spPr>
          <a:xfrm>
            <a:off x="216865" y="1468331"/>
            <a:ext cx="8325131" cy="490390"/>
          </a:xfrm>
          <a:custGeom>
            <a:avLst/>
            <a:gdLst>
              <a:gd name="connsiteX0" fmla="*/ 117346 w 8325131"/>
              <a:gd name="connsiteY0" fmla="*/ 229458 h 490390"/>
              <a:gd name="connsiteX1" fmla="*/ 1066503 w 8325131"/>
              <a:gd name="connsiteY1" fmla="*/ 95774 h 490390"/>
              <a:gd name="connsiteX2" fmla="*/ 5905872 w 8325131"/>
              <a:gd name="connsiteY2" fmla="*/ 2195 h 490390"/>
              <a:gd name="connsiteX3" fmla="*/ 8312188 w 8325131"/>
              <a:gd name="connsiteY3" fmla="*/ 189353 h 490390"/>
              <a:gd name="connsiteX4" fmla="*/ 6587661 w 8325131"/>
              <a:gd name="connsiteY4" fmla="*/ 470090 h 490390"/>
              <a:gd name="connsiteX5" fmla="*/ 1119977 w 8325131"/>
              <a:gd name="connsiteY5" fmla="*/ 456722 h 490390"/>
              <a:gd name="connsiteX6" fmla="*/ 77240 w 8325131"/>
              <a:gd name="connsiteY6" fmla="*/ 363143 h 490390"/>
              <a:gd name="connsiteX7" fmla="*/ 77240 w 8325131"/>
              <a:gd name="connsiteY7" fmla="*/ 175985 h 49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5131" h="490390">
                <a:moveTo>
                  <a:pt x="117346" y="229458"/>
                </a:moveTo>
                <a:cubicBezTo>
                  <a:pt x="109547" y="181554"/>
                  <a:pt x="101749" y="133651"/>
                  <a:pt x="1066503" y="95774"/>
                </a:cubicBezTo>
                <a:cubicBezTo>
                  <a:pt x="2031257" y="57897"/>
                  <a:pt x="4698258" y="-13401"/>
                  <a:pt x="5905872" y="2195"/>
                </a:cubicBezTo>
                <a:cubicBezTo>
                  <a:pt x="7113486" y="17791"/>
                  <a:pt x="8198557" y="111370"/>
                  <a:pt x="8312188" y="189353"/>
                </a:cubicBezTo>
                <a:cubicBezTo>
                  <a:pt x="8425820" y="267336"/>
                  <a:pt x="7786363" y="425529"/>
                  <a:pt x="6587661" y="470090"/>
                </a:cubicBezTo>
                <a:cubicBezTo>
                  <a:pt x="5388959" y="514651"/>
                  <a:pt x="2205047" y="474546"/>
                  <a:pt x="1119977" y="456722"/>
                </a:cubicBezTo>
                <a:cubicBezTo>
                  <a:pt x="34907" y="438898"/>
                  <a:pt x="251030" y="409933"/>
                  <a:pt x="77240" y="363143"/>
                </a:cubicBezTo>
                <a:cubicBezTo>
                  <a:pt x="-96550" y="316354"/>
                  <a:pt x="77240" y="175985"/>
                  <a:pt x="77240" y="17598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67865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368300" y="1417638"/>
            <a:ext cx="8229600" cy="4525963"/>
          </a:xfrm>
        </p:spPr>
        <p:txBody>
          <a:bodyPr/>
          <a:lstStyle/>
          <a:p>
            <a:r>
              <a:rPr lang="en-US" dirty="0" smtClean="0"/>
              <a:t>Introduction</a:t>
            </a:r>
          </a:p>
          <a:p>
            <a:r>
              <a:rPr lang="en-US" dirty="0" smtClean="0"/>
              <a:t>Demographic Study of 50 States</a:t>
            </a:r>
          </a:p>
          <a:p>
            <a:r>
              <a:rPr lang="en-US" dirty="0" smtClean="0"/>
              <a:t>Pineal Gland and Sulfate</a:t>
            </a:r>
          </a:p>
          <a:p>
            <a:r>
              <a:rPr lang="en-US" dirty="0" smtClean="0"/>
              <a:t>Sulfated Sterols and Lipids</a:t>
            </a:r>
            <a:endParaRPr lang="en-US" dirty="0" smtClean="0"/>
          </a:p>
          <a:p>
            <a:r>
              <a:rPr lang="en-US" dirty="0" smtClean="0"/>
              <a:t>Vaccines and Aluminum</a:t>
            </a:r>
          </a:p>
          <a:p>
            <a:r>
              <a:rPr lang="en-US" dirty="0" smtClean="0"/>
              <a:t>Summary</a:t>
            </a:r>
            <a:endParaRPr lang="en-US" dirty="0"/>
          </a:p>
        </p:txBody>
      </p:sp>
    </p:spTree>
    <p:extLst>
      <p:ext uri="{BB962C8B-B14F-4D97-AF65-F5344CB8AC3E}">
        <p14:creationId xmlns:p14="http://schemas.microsoft.com/office/powerpoint/2010/main" val="7133983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Residential Proximity to Freeways and Autism in the CHARGE </a:t>
            </a:r>
            <a:r>
              <a:rPr lang="en-US" b="1" dirty="0" smtClean="0"/>
              <a:t>Study</a:t>
            </a:r>
            <a:r>
              <a:rPr lang="en-US" b="1" dirty="0" smtClean="0">
                <a:solidFill>
                  <a:srgbClr val="FF0000"/>
                </a:solidFill>
              </a:rPr>
              <a:t>*</a:t>
            </a:r>
            <a:r>
              <a:rPr lang="en-US" b="1" dirty="0" smtClean="0"/>
              <a: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259 </a:t>
            </a:r>
            <a:r>
              <a:rPr lang="en-US" dirty="0"/>
              <a:t>normal children </a:t>
            </a:r>
            <a:r>
              <a:rPr lang="en-US" dirty="0" smtClean="0"/>
              <a:t>                                         compared </a:t>
            </a:r>
            <a:r>
              <a:rPr lang="en-US" dirty="0"/>
              <a:t>with 304 </a:t>
            </a:r>
            <a:r>
              <a:rPr lang="en-US" dirty="0" smtClean="0"/>
              <a:t>                                               children </a:t>
            </a:r>
            <a:r>
              <a:rPr lang="en-US" dirty="0"/>
              <a:t>with autism</a:t>
            </a:r>
          </a:p>
          <a:p>
            <a:r>
              <a:rPr lang="en-US" dirty="0" smtClean="0"/>
              <a:t>Children </a:t>
            </a:r>
            <a:r>
              <a:rPr lang="en-US" dirty="0"/>
              <a:t>with autism </a:t>
            </a:r>
            <a:r>
              <a:rPr lang="en-US" dirty="0" smtClean="0"/>
              <a:t>                                                  were </a:t>
            </a:r>
            <a:r>
              <a:rPr lang="en-US" dirty="0" smtClean="0"/>
              <a:t>1.86x more likely                                                </a:t>
            </a:r>
            <a:r>
              <a:rPr lang="en-US" dirty="0"/>
              <a:t>to live </a:t>
            </a:r>
            <a:r>
              <a:rPr lang="en-US" dirty="0" smtClean="0"/>
              <a:t> </a:t>
            </a:r>
            <a:r>
              <a:rPr lang="en-US" dirty="0" smtClean="0"/>
              <a:t>near </a:t>
            </a:r>
            <a:r>
              <a:rPr lang="en-US" dirty="0"/>
              <a:t>a </a:t>
            </a:r>
            <a:r>
              <a:rPr lang="en-US" dirty="0" smtClean="0"/>
              <a:t>freeway </a:t>
            </a:r>
            <a:endParaRPr lang="en-US" dirty="0"/>
          </a:p>
          <a:p>
            <a:r>
              <a:rPr lang="en-US" dirty="0" smtClean="0"/>
              <a:t>Living </a:t>
            </a:r>
            <a:r>
              <a:rPr lang="en-US" dirty="0"/>
              <a:t>near freeway during third trimester yielded 2.22 </a:t>
            </a:r>
            <a:r>
              <a:rPr lang="en-US" dirty="0" smtClean="0"/>
              <a:t>fold increase in autism</a:t>
            </a:r>
            <a:endParaRPr lang="en-US" dirty="0"/>
          </a:p>
          <a:p>
            <a:r>
              <a:rPr lang="en-US" dirty="0" smtClean="0"/>
              <a:t>There </a:t>
            </a:r>
            <a:r>
              <a:rPr lang="en-US" dirty="0"/>
              <a:t>was no correlation with living near other major roads</a:t>
            </a:r>
          </a:p>
        </p:txBody>
      </p:sp>
      <p:sp>
        <p:nvSpPr>
          <p:cNvPr id="4" name="TextBox 3"/>
          <p:cNvSpPr txBox="1"/>
          <p:nvPr/>
        </p:nvSpPr>
        <p:spPr>
          <a:xfrm>
            <a:off x="1590842" y="6488668"/>
            <a:ext cx="7220095" cy="369332"/>
          </a:xfrm>
          <a:prstGeom prst="rect">
            <a:avLst/>
          </a:prstGeom>
          <a:noFill/>
        </p:spPr>
        <p:txBody>
          <a:bodyPr wrap="none" rtlCol="0">
            <a:spAutoFit/>
          </a:bodyPr>
          <a:lstStyle/>
          <a:p>
            <a:r>
              <a:rPr lang="en-US" dirty="0" smtClean="0">
                <a:solidFill>
                  <a:srgbClr val="FF0000"/>
                </a:solidFill>
              </a:rPr>
              <a:t>*</a:t>
            </a:r>
            <a:r>
              <a:rPr lang="en-US" dirty="0" smtClean="0"/>
              <a:t> H.E</a:t>
            </a:r>
            <a:r>
              <a:rPr lang="en-US" dirty="0"/>
              <a:t>. Volk et al., Environmental Health Perspectives 119(6), 2011, 873-877.</a:t>
            </a:r>
          </a:p>
        </p:txBody>
      </p:sp>
      <p:pic>
        <p:nvPicPr>
          <p:cNvPr id="5" name="Picture 4" descr="super-highway-traff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497" y="1505968"/>
            <a:ext cx="3777303" cy="2506274"/>
          </a:xfrm>
          <a:prstGeom prst="rect">
            <a:avLst/>
          </a:prstGeom>
        </p:spPr>
      </p:pic>
    </p:spTree>
    <p:extLst>
      <p:ext uri="{BB962C8B-B14F-4D97-AF65-F5344CB8AC3E}">
        <p14:creationId xmlns:p14="http://schemas.microsoft.com/office/powerpoint/2010/main" val="23452957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Role for Nitrogen Oxides??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Oxides of nitrogen are a major contaminant in car exhaust</a:t>
            </a:r>
          </a:p>
          <a:p>
            <a:pPr lvl="1"/>
            <a:r>
              <a:rPr lang="en-US" dirty="0" smtClean="0"/>
              <a:t>Autism is associated with excess serum nitric oxide/nitrate and insufficient serum sulfate</a:t>
            </a:r>
          </a:p>
          <a:p>
            <a:r>
              <a:rPr lang="en-US" dirty="0" smtClean="0"/>
              <a:t>Excess nitric oxide can lead to excess ammonia via metabolism of intermediary, GSNO</a:t>
            </a:r>
          </a:p>
          <a:p>
            <a:pPr lvl="1"/>
            <a:r>
              <a:rPr lang="en-US" dirty="0" smtClean="0"/>
              <a:t>Excess ammonia in brain is implicated in autism</a:t>
            </a:r>
            <a:endParaRPr lang="en-US" dirty="0"/>
          </a:p>
        </p:txBody>
      </p:sp>
      <p:sp>
        <p:nvSpPr>
          <p:cNvPr id="4" name="TextBox 3"/>
          <p:cNvSpPr txBox="1"/>
          <p:nvPr/>
        </p:nvSpPr>
        <p:spPr>
          <a:xfrm>
            <a:off x="3077688" y="5887627"/>
            <a:ext cx="5896804" cy="923330"/>
          </a:xfrm>
          <a:prstGeom prst="rect">
            <a:avLst/>
          </a:prstGeom>
          <a:noFill/>
        </p:spPr>
        <p:txBody>
          <a:bodyPr wrap="none" rtlCol="0">
            <a:spAutoFit/>
          </a:bodyPr>
          <a:lstStyle/>
          <a:p>
            <a:pPr algn="r"/>
            <a:r>
              <a:rPr lang="en-US" dirty="0">
                <a:solidFill>
                  <a:srgbClr val="FF0000"/>
                </a:solidFill>
              </a:rPr>
              <a:t>*</a:t>
            </a:r>
            <a:r>
              <a:rPr lang="en-US" dirty="0"/>
              <a:t>S. Seneff, A. </a:t>
            </a:r>
            <a:r>
              <a:rPr lang="en-US" dirty="0" err="1"/>
              <a:t>Lauritzen</a:t>
            </a:r>
            <a:r>
              <a:rPr lang="en-US" dirty="0"/>
              <a:t>, R. Davidson, and L. Lentz-Marino.</a:t>
            </a:r>
          </a:p>
          <a:p>
            <a:pPr algn="r"/>
            <a:r>
              <a:rPr lang="en-US" dirty="0" smtClean="0"/>
              <a:t>Is </a:t>
            </a:r>
            <a:r>
              <a:rPr lang="en-US" dirty="0"/>
              <a:t>Encephalopathy a Mechanism to Renew Sulfate in Autism</a:t>
            </a:r>
            <a:r>
              <a:rPr lang="en-US" dirty="0" smtClean="0"/>
              <a:t>?</a:t>
            </a:r>
            <a:endParaRPr lang="en-US" dirty="0"/>
          </a:p>
          <a:p>
            <a:pPr algn="r"/>
            <a:r>
              <a:rPr lang="en-US" i="1" dirty="0"/>
              <a:t>Entropy</a:t>
            </a:r>
            <a:r>
              <a:rPr lang="en-US" dirty="0"/>
              <a:t> 2013, 15, 372-</a:t>
            </a:r>
            <a:r>
              <a:rPr lang="en-US" dirty="0" smtClean="0"/>
              <a:t>406</a:t>
            </a:r>
            <a:r>
              <a:rPr lang="en-US" dirty="0"/>
              <a:t>.</a:t>
            </a:r>
          </a:p>
        </p:txBody>
      </p:sp>
    </p:spTree>
    <p:extLst>
      <p:ext uri="{BB962C8B-B14F-4D97-AF65-F5344CB8AC3E}">
        <p14:creationId xmlns:p14="http://schemas.microsoft.com/office/powerpoint/2010/main" val="59784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Nitric Oxide and </a:t>
            </a:r>
            <a:r>
              <a:rPr lang="en-US" b="1" dirty="0" err="1" smtClean="0"/>
              <a:t>Autophagy</a:t>
            </a:r>
            <a:r>
              <a:rPr lang="en-US" b="1" dirty="0" smtClean="0"/>
              <a:t> </a:t>
            </a:r>
            <a:endParaRPr lang="en-US" b="1" dirty="0"/>
          </a:p>
        </p:txBody>
      </p:sp>
      <p:sp>
        <p:nvSpPr>
          <p:cNvPr id="3" name="Content Placeholder 2"/>
          <p:cNvSpPr>
            <a:spLocks noGrp="1"/>
          </p:cNvSpPr>
          <p:nvPr>
            <p:ph idx="1"/>
          </p:nvPr>
        </p:nvSpPr>
        <p:spPr/>
        <p:txBody>
          <a:bodyPr>
            <a:normAutofit lnSpcReduction="10000"/>
          </a:bodyPr>
          <a:lstStyle/>
          <a:p>
            <a:r>
              <a:rPr lang="en-US" dirty="0" err="1" smtClean="0"/>
              <a:t>Autophagy</a:t>
            </a:r>
            <a:r>
              <a:rPr lang="en-US" dirty="0" smtClean="0"/>
              <a:t> is a natural mechanism by which cells clean up debris and dysfunctional organelles </a:t>
            </a:r>
          </a:p>
          <a:p>
            <a:r>
              <a:rPr lang="en-US" dirty="0" smtClean="0"/>
              <a:t>Excess nitric oxide inhibits </a:t>
            </a:r>
            <a:r>
              <a:rPr lang="en-US" dirty="0" err="1" smtClean="0"/>
              <a:t>autophagy</a:t>
            </a:r>
            <a:r>
              <a:rPr lang="en-US" dirty="0" smtClean="0"/>
              <a:t> </a:t>
            </a:r>
          </a:p>
          <a:p>
            <a:r>
              <a:rPr lang="en-US" dirty="0" smtClean="0"/>
              <a:t>Switchover to nitric oxide by </a:t>
            </a:r>
            <a:r>
              <a:rPr lang="en-US" dirty="0" err="1" smtClean="0"/>
              <a:t>eNOS</a:t>
            </a:r>
            <a:r>
              <a:rPr lang="en-US" dirty="0" smtClean="0"/>
              <a:t> leads to </a:t>
            </a:r>
            <a:r>
              <a:rPr lang="en-US" dirty="0" err="1" smtClean="0"/>
              <a:t>autophagy</a:t>
            </a:r>
            <a:r>
              <a:rPr lang="en-US" dirty="0" smtClean="0"/>
              <a:t> dysfunction and accumulation of garbage in the cell</a:t>
            </a:r>
          </a:p>
          <a:p>
            <a:r>
              <a:rPr lang="en-US" dirty="0" smtClean="0"/>
              <a:t>Long-term autophagy inhibition leads to cellular dysfunction and cell death</a:t>
            </a:r>
            <a:endParaRPr lang="en-US" dirty="0"/>
          </a:p>
        </p:txBody>
      </p:sp>
    </p:spTree>
    <p:extLst>
      <p:ext uri="{BB962C8B-B14F-4D97-AF65-F5344CB8AC3E}">
        <p14:creationId xmlns:p14="http://schemas.microsoft.com/office/powerpoint/2010/main" val="28301652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0" y="274638"/>
            <a:ext cx="8881035" cy="1143000"/>
          </a:xfrm>
        </p:spPr>
        <p:txBody>
          <a:bodyPr>
            <a:normAutofit fontScale="90000"/>
          </a:bodyPr>
          <a:lstStyle/>
          <a:p>
            <a:r>
              <a:rPr lang="en-US" b="1" dirty="0" smtClean="0"/>
              <a:t>Some Effects of Excess NO on the Brain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39488" y="1600200"/>
            <a:ext cx="8229600" cy="4525963"/>
          </a:xfrm>
        </p:spPr>
        <p:txBody>
          <a:bodyPr/>
          <a:lstStyle/>
          <a:p>
            <a:r>
              <a:rPr lang="en-US" dirty="0" smtClean="0"/>
              <a:t>Impairs </a:t>
            </a:r>
            <a:r>
              <a:rPr lang="en-US" dirty="0" err="1" smtClean="0"/>
              <a:t>autophagy</a:t>
            </a:r>
            <a:endParaRPr lang="en-US" dirty="0" smtClean="0"/>
          </a:p>
          <a:p>
            <a:r>
              <a:rPr lang="en-US" dirty="0" smtClean="0"/>
              <a:t>Damages lipids in cell membranes</a:t>
            </a:r>
          </a:p>
          <a:p>
            <a:r>
              <a:rPr lang="en-US" dirty="0" smtClean="0"/>
              <a:t>Disrupts mitochondrial synthesis of ATP</a:t>
            </a:r>
          </a:p>
          <a:p>
            <a:r>
              <a:rPr lang="en-US" dirty="0" smtClean="0"/>
              <a:t>Interferes with reuptake of serotonin, dopamine, and epinephrine</a:t>
            </a:r>
            <a:endParaRPr lang="en-US" dirty="0"/>
          </a:p>
        </p:txBody>
      </p:sp>
      <p:pic>
        <p:nvPicPr>
          <p:cNvPr id="4" name="Picture 3" descr="nitric-oxide.gif"/>
          <p:cNvPicPr>
            <a:picLocks noChangeAspect="1"/>
          </p:cNvPicPr>
          <p:nvPr/>
        </p:nvPicPr>
        <p:blipFill>
          <a:blip r:embed="rId3"/>
          <a:stretch>
            <a:fillRect/>
          </a:stretch>
        </p:blipFill>
        <p:spPr>
          <a:xfrm>
            <a:off x="5720911" y="4494842"/>
            <a:ext cx="3136900" cy="1803400"/>
          </a:xfrm>
          <a:prstGeom prst="rect">
            <a:avLst/>
          </a:prstGeom>
        </p:spPr>
      </p:pic>
      <p:sp>
        <p:nvSpPr>
          <p:cNvPr id="5" name="TextBox 4"/>
          <p:cNvSpPr txBox="1"/>
          <p:nvPr/>
        </p:nvSpPr>
        <p:spPr>
          <a:xfrm>
            <a:off x="3737803" y="6298242"/>
            <a:ext cx="5406197" cy="461665"/>
          </a:xfrm>
          <a:prstGeom prst="rect">
            <a:avLst/>
          </a:prstGeom>
          <a:noFill/>
        </p:spPr>
        <p:txBody>
          <a:bodyPr wrap="none" rtlCol="0">
            <a:spAutoFit/>
          </a:bodyPr>
          <a:lstStyle/>
          <a:p>
            <a:r>
              <a:rPr lang="en-US" sz="2400" dirty="0" smtClean="0">
                <a:solidFill>
                  <a:srgbClr val="FF0000"/>
                </a:solidFill>
              </a:rPr>
              <a:t>*</a:t>
            </a:r>
            <a:r>
              <a:rPr lang="en-US" sz="2400" dirty="0" smtClean="0"/>
              <a:t>O. </a:t>
            </a:r>
            <a:r>
              <a:rPr lang="en-US" sz="2400" dirty="0" err="1" smtClean="0"/>
              <a:t>Akyol</a:t>
            </a:r>
            <a:r>
              <a:rPr lang="en-US" sz="2400" dirty="0" smtClean="0"/>
              <a:t> et al., In Vivo 18: 377-390, 2004  </a:t>
            </a:r>
            <a:endParaRPr lang="en-US" sz="2400" dirty="0"/>
          </a:p>
        </p:txBody>
      </p:sp>
    </p:spTree>
    <p:extLst>
      <p:ext uri="{BB962C8B-B14F-4D97-AF65-F5344CB8AC3E}">
        <p14:creationId xmlns:p14="http://schemas.microsoft.com/office/powerpoint/2010/main" val="7810670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02"/>
            <a:ext cx="8229600" cy="1143000"/>
          </a:xfrm>
        </p:spPr>
        <p:txBody>
          <a:bodyPr/>
          <a:lstStyle/>
          <a:p>
            <a:r>
              <a:rPr lang="en-US" b="1" dirty="0" err="1" smtClean="0"/>
              <a:t>Autophagy</a:t>
            </a:r>
            <a:endParaRPr lang="en-US" b="1" dirty="0"/>
          </a:p>
        </p:txBody>
      </p:sp>
      <p:sp>
        <p:nvSpPr>
          <p:cNvPr id="3" name="Content Placeholder 2"/>
          <p:cNvSpPr>
            <a:spLocks noGrp="1"/>
          </p:cNvSpPr>
          <p:nvPr>
            <p:ph idx="1"/>
          </p:nvPr>
        </p:nvSpPr>
        <p:spPr>
          <a:xfrm>
            <a:off x="457200" y="3863853"/>
            <a:ext cx="8229600" cy="4525963"/>
          </a:xfrm>
        </p:spPr>
        <p:txBody>
          <a:bodyPr>
            <a:normAutofit/>
          </a:bodyPr>
          <a:lstStyle/>
          <a:p>
            <a:r>
              <a:rPr lang="en-US" sz="2800" dirty="0" smtClean="0"/>
              <a:t>Allows cell to recycle damaged goods</a:t>
            </a:r>
          </a:p>
          <a:p>
            <a:r>
              <a:rPr lang="en-US" sz="2800" dirty="0" smtClean="0"/>
              <a:t>Both damaged mitochondria and damaged endoplasmic reticulum are absorbed into the </a:t>
            </a:r>
            <a:r>
              <a:rPr lang="en-US" sz="2800" dirty="0" err="1" smtClean="0"/>
              <a:t>lysosome</a:t>
            </a:r>
            <a:r>
              <a:rPr lang="en-US" sz="2800" dirty="0" smtClean="0"/>
              <a:t> and broken down </a:t>
            </a:r>
          </a:p>
          <a:p>
            <a:r>
              <a:rPr lang="en-US" sz="2800" dirty="0" err="1" smtClean="0"/>
              <a:t>Autophagy</a:t>
            </a:r>
            <a:r>
              <a:rPr lang="en-US" sz="2800" dirty="0" smtClean="0"/>
              <a:t> depends on </a:t>
            </a:r>
            <a:r>
              <a:rPr lang="en-US" sz="2800" i="1" dirty="0" smtClean="0">
                <a:solidFill>
                  <a:srgbClr val="FF0000"/>
                </a:solidFill>
              </a:rPr>
              <a:t>sulfates in </a:t>
            </a:r>
            <a:r>
              <a:rPr lang="en-US" sz="2800" i="1" dirty="0" err="1" smtClean="0">
                <a:solidFill>
                  <a:srgbClr val="FF0000"/>
                </a:solidFill>
              </a:rPr>
              <a:t>HSPGs</a:t>
            </a:r>
            <a:endParaRPr lang="en-US" sz="2800" i="1" dirty="0">
              <a:solidFill>
                <a:srgbClr val="FF0000"/>
              </a:solidFill>
            </a:endParaRPr>
          </a:p>
        </p:txBody>
      </p:sp>
      <p:pic>
        <p:nvPicPr>
          <p:cNvPr id="4" name="Picture 3" descr="autophagyfig1leg.jpg"/>
          <p:cNvPicPr>
            <a:picLocks noChangeAspect="1"/>
          </p:cNvPicPr>
          <p:nvPr/>
        </p:nvPicPr>
        <p:blipFill>
          <a:blip r:embed="rId3"/>
          <a:stretch>
            <a:fillRect/>
          </a:stretch>
        </p:blipFill>
        <p:spPr>
          <a:xfrm>
            <a:off x="1048980" y="978740"/>
            <a:ext cx="7252570" cy="2941320"/>
          </a:xfrm>
          <a:prstGeom prst="rect">
            <a:avLst/>
          </a:prstGeom>
        </p:spPr>
      </p:pic>
      <p:sp>
        <p:nvSpPr>
          <p:cNvPr id="5" name="TextBox 4"/>
          <p:cNvSpPr txBox="1"/>
          <p:nvPr/>
        </p:nvSpPr>
        <p:spPr>
          <a:xfrm>
            <a:off x="1391699" y="6498297"/>
            <a:ext cx="6883540" cy="369332"/>
          </a:xfrm>
          <a:prstGeom prst="rect">
            <a:avLst/>
          </a:prstGeom>
          <a:noFill/>
        </p:spPr>
        <p:txBody>
          <a:bodyPr wrap="none" rtlCol="0">
            <a:spAutoFit/>
          </a:bodyPr>
          <a:lstStyle/>
          <a:p>
            <a:r>
              <a:rPr lang="en-US" dirty="0" smtClean="0"/>
              <a:t>http://</a:t>
            </a:r>
            <a:r>
              <a:rPr lang="en-US" dirty="0" err="1" smtClean="0"/>
              <a:t>www.wormbook.org/chapters/www_autophagy/autophagy.html</a:t>
            </a:r>
            <a:endParaRPr lang="en-US" dirty="0"/>
          </a:p>
        </p:txBody>
      </p:sp>
    </p:spTree>
    <p:extLst>
      <p:ext uri="{BB962C8B-B14F-4D97-AF65-F5344CB8AC3E}">
        <p14:creationId xmlns:p14="http://schemas.microsoft.com/office/powerpoint/2010/main" val="7022947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1152357" y="2721059"/>
            <a:ext cx="6614695"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pple Casual"/>
              </a:rPr>
              <a:t>4. Glyphosate!</a:t>
            </a:r>
            <a:endParaRPr lang="en-US" dirty="0">
              <a:latin typeface="Apple Casual"/>
            </a:endParaRPr>
          </a:p>
        </p:txBody>
      </p:sp>
    </p:spTree>
    <p:extLst>
      <p:ext uri="{BB962C8B-B14F-4D97-AF65-F5344CB8AC3E}">
        <p14:creationId xmlns:p14="http://schemas.microsoft.com/office/powerpoint/2010/main" val="5792937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438"/>
            <a:ext cx="8229600" cy="1143000"/>
          </a:xfrm>
        </p:spPr>
        <p:txBody>
          <a:bodyPr/>
          <a:lstStyle/>
          <a:p>
            <a:r>
              <a:rPr lang="en-US" b="1" dirty="0" smtClean="0"/>
              <a:t>Demographics of 50 States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531260015"/>
              </p:ext>
            </p:extLst>
          </p:nvPr>
        </p:nvGraphicFramePr>
        <p:xfrm>
          <a:off x="457199" y="1204099"/>
          <a:ext cx="7903029" cy="4820920"/>
        </p:xfrm>
        <a:graphic>
          <a:graphicData uri="http://schemas.openxmlformats.org/drawingml/2006/table">
            <a:tbl>
              <a:tblPr firstRow="1" bandRow="1">
                <a:tableStyleId>{5C22544A-7EE6-4342-B048-85BDC9FD1C3A}</a:tableStyleId>
              </a:tblPr>
              <a:tblGrid>
                <a:gridCol w="3200727"/>
                <a:gridCol w="2067959"/>
                <a:gridCol w="2634343"/>
              </a:tblGrid>
              <a:tr h="370840">
                <a:tc>
                  <a:txBody>
                    <a:bodyPr/>
                    <a:lstStyle/>
                    <a:p>
                      <a:r>
                        <a:rPr lang="en-US" dirty="0" smtClean="0"/>
                        <a:t>Demographic</a:t>
                      </a:r>
                      <a:endParaRPr lang="en-US" dirty="0"/>
                    </a:p>
                  </a:txBody>
                  <a:tcPr/>
                </a:tc>
                <a:tc>
                  <a:txBody>
                    <a:bodyPr/>
                    <a:lstStyle/>
                    <a:p>
                      <a:r>
                        <a:rPr lang="en-US" dirty="0" smtClean="0"/>
                        <a:t>Pearson Rating</a:t>
                      </a:r>
                      <a:endParaRPr lang="en-US" dirty="0"/>
                    </a:p>
                  </a:txBody>
                  <a:tcPr/>
                </a:tc>
                <a:tc>
                  <a:txBody>
                    <a:bodyPr/>
                    <a:lstStyle/>
                    <a:p>
                      <a:r>
                        <a:rPr lang="en-US" dirty="0" smtClean="0"/>
                        <a:t>Explanation</a:t>
                      </a:r>
                      <a:endParaRPr lang="en-US" dirty="0"/>
                    </a:p>
                  </a:txBody>
                  <a:tcPr/>
                </a:tc>
              </a:tr>
              <a:tr h="370840">
                <a:tc>
                  <a:txBody>
                    <a:bodyPr/>
                    <a:lstStyle/>
                    <a:p>
                      <a:r>
                        <a:rPr lang="fr-FR" dirty="0" smtClean="0"/>
                        <a:t>Rank, population </a:t>
                      </a:r>
                      <a:r>
                        <a:rPr lang="fr-FR" dirty="0" err="1" smtClean="0"/>
                        <a:t>density</a:t>
                      </a:r>
                      <a:endParaRPr lang="en-US" dirty="0"/>
                    </a:p>
                  </a:txBody>
                  <a:tcPr/>
                </a:tc>
                <a:tc>
                  <a:txBody>
                    <a:bodyPr/>
                    <a:lstStyle/>
                    <a:p>
                      <a:pPr algn="r"/>
                      <a:r>
                        <a:rPr lang="en-US" dirty="0" smtClean="0"/>
                        <a:t>0.50</a:t>
                      </a:r>
                      <a:endParaRPr lang="en-US" dirty="0"/>
                    </a:p>
                  </a:txBody>
                  <a:tcPr/>
                </a:tc>
                <a:tc>
                  <a:txBody>
                    <a:bodyPr/>
                    <a:lstStyle/>
                    <a:p>
                      <a:r>
                        <a:rPr lang="en-US" dirty="0" smtClean="0"/>
                        <a:t> Car exhaust?</a:t>
                      </a:r>
                      <a:endParaRPr lang="en-US" dirty="0"/>
                    </a:p>
                  </a:txBody>
                  <a:tcPr/>
                </a:tc>
              </a:tr>
              <a:tr h="370840">
                <a:tc>
                  <a:txBody>
                    <a:bodyPr/>
                    <a:lstStyle/>
                    <a:p>
                      <a:r>
                        <a:rPr lang="en-US" dirty="0" smtClean="0"/>
                        <a:t>Rank, # clear days</a:t>
                      </a:r>
                      <a:endParaRPr lang="en-US" dirty="0"/>
                    </a:p>
                  </a:txBody>
                  <a:tcPr/>
                </a:tc>
                <a:tc>
                  <a:txBody>
                    <a:bodyPr/>
                    <a:lstStyle/>
                    <a:p>
                      <a:pPr algn="r"/>
                      <a:r>
                        <a:rPr lang="en-US" dirty="0" smtClean="0"/>
                        <a:t>-0.40</a:t>
                      </a:r>
                      <a:endParaRPr lang="en-US" dirty="0"/>
                    </a:p>
                  </a:txBody>
                  <a:tcPr/>
                </a:tc>
                <a:tc>
                  <a:txBody>
                    <a:bodyPr/>
                    <a:lstStyle/>
                    <a:p>
                      <a:r>
                        <a:rPr lang="en-US" dirty="0" smtClean="0"/>
                        <a:t> Sunlight exposure</a:t>
                      </a:r>
                      <a:endParaRPr lang="en-US" dirty="0"/>
                    </a:p>
                  </a:txBody>
                  <a:tcPr/>
                </a:tc>
              </a:tr>
              <a:tr h="370840">
                <a:tc>
                  <a:txBody>
                    <a:bodyPr/>
                    <a:lstStyle/>
                    <a:p>
                      <a:r>
                        <a:rPr lang="fr-FR" dirty="0" smtClean="0"/>
                        <a:t>Latitude</a:t>
                      </a:r>
                      <a:endParaRPr lang="en-US" dirty="0"/>
                    </a:p>
                  </a:txBody>
                  <a:tcPr/>
                </a:tc>
                <a:tc>
                  <a:txBody>
                    <a:bodyPr/>
                    <a:lstStyle/>
                    <a:p>
                      <a:pPr algn="r"/>
                      <a:r>
                        <a:rPr lang="en-US" dirty="0" smtClean="0"/>
                        <a:t>0.22</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Annual rainfall</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de-DE" dirty="0" smtClean="0"/>
                        <a:t>RMS (</a:t>
                      </a:r>
                      <a:r>
                        <a:rPr lang="de-DE" dirty="0" err="1" smtClean="0"/>
                        <a:t>rainfall</a:t>
                      </a:r>
                      <a:r>
                        <a:rPr lang="de-DE" dirty="0" smtClean="0"/>
                        <a:t>, </a:t>
                      </a:r>
                      <a:r>
                        <a:rPr lang="de-DE" dirty="0" err="1" smtClean="0"/>
                        <a:t>latitude</a:t>
                      </a:r>
                      <a:r>
                        <a:rPr lang="de-DE" dirty="0" smtClean="0"/>
                        <a:t>)</a:t>
                      </a:r>
                      <a:endParaRPr lang="en-US" dirty="0"/>
                    </a:p>
                  </a:txBody>
                  <a:tcPr/>
                </a:tc>
                <a:tc>
                  <a:txBody>
                    <a:bodyPr/>
                    <a:lstStyle/>
                    <a:p>
                      <a:pPr algn="r"/>
                      <a:r>
                        <a:rPr lang="en-US" dirty="0" smtClean="0"/>
                        <a:t>0.34</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Temperature</a:t>
                      </a:r>
                      <a:endParaRPr lang="en-US" dirty="0"/>
                    </a:p>
                  </a:txBody>
                  <a:tcPr/>
                </a:tc>
                <a:tc>
                  <a:txBody>
                    <a:bodyPr/>
                    <a:lstStyle/>
                    <a:p>
                      <a:pPr algn="r"/>
                      <a:r>
                        <a:rPr lang="en-US" dirty="0" smtClean="0"/>
                        <a:t>-0.16</a:t>
                      </a:r>
                      <a:endParaRPr lang="en-US" dirty="0"/>
                    </a:p>
                  </a:txBody>
                  <a:tcPr/>
                </a:tc>
                <a:tc>
                  <a:txBody>
                    <a:bodyPr/>
                    <a:lstStyle/>
                    <a:p>
                      <a:r>
                        <a:rPr lang="en-US" dirty="0" smtClean="0"/>
                        <a:t> Sunlight exposure</a:t>
                      </a:r>
                      <a:endParaRPr lang="en-US" dirty="0"/>
                    </a:p>
                  </a:txBody>
                  <a:tcPr/>
                </a:tc>
              </a:tr>
              <a:tr h="370840">
                <a:tc>
                  <a:txBody>
                    <a:bodyPr/>
                    <a:lstStyle/>
                    <a:p>
                      <a:r>
                        <a:rPr lang="fi-FI" dirty="0" err="1" smtClean="0"/>
                        <a:t>Elevation</a:t>
                      </a:r>
                      <a:endParaRPr lang="en-US" dirty="0"/>
                    </a:p>
                  </a:txBody>
                  <a:tcPr/>
                </a:tc>
                <a:tc>
                  <a:txBody>
                    <a:bodyPr/>
                    <a:lstStyle/>
                    <a:p>
                      <a:pPr algn="r"/>
                      <a:r>
                        <a:rPr lang="en-US" dirty="0" smtClean="0"/>
                        <a:t>-0.28</a:t>
                      </a:r>
                      <a:endParaRPr lang="en-US" dirty="0"/>
                    </a:p>
                  </a:txBody>
                  <a:tcPr/>
                </a:tc>
                <a:tc>
                  <a:txBody>
                    <a:bodyPr/>
                    <a:lstStyle/>
                    <a:p>
                      <a:r>
                        <a:rPr lang="en-US" dirty="0" smtClean="0"/>
                        <a:t> Sunlight exposure</a:t>
                      </a:r>
                      <a:endParaRPr lang="en-US" dirty="0"/>
                    </a:p>
                  </a:txBody>
                  <a:tcPr/>
                </a:tc>
              </a:tr>
              <a:tr h="370840">
                <a:tc>
                  <a:txBody>
                    <a:bodyPr/>
                    <a:lstStyle/>
                    <a:p>
                      <a:r>
                        <a:rPr lang="en-US" dirty="0" smtClean="0"/>
                        <a:t>% vaccinated</a:t>
                      </a:r>
                      <a:endParaRPr lang="en-US" dirty="0"/>
                    </a:p>
                  </a:txBody>
                  <a:tcPr/>
                </a:tc>
                <a:tc>
                  <a:txBody>
                    <a:bodyPr/>
                    <a:lstStyle/>
                    <a:p>
                      <a:pPr algn="r"/>
                      <a:r>
                        <a:rPr lang="en-US" dirty="0" smtClean="0"/>
                        <a:t>0.33</a:t>
                      </a:r>
                      <a:endParaRPr lang="en-US" dirty="0"/>
                    </a:p>
                  </a:txBody>
                  <a:tcPr/>
                </a:tc>
                <a:tc>
                  <a:txBody>
                    <a:bodyPr/>
                    <a:lstStyle/>
                    <a:p>
                      <a:r>
                        <a:rPr lang="en-US" dirty="0" smtClean="0"/>
                        <a:t> Aluminum, mercury</a:t>
                      </a:r>
                      <a:endParaRPr lang="en-US" dirty="0"/>
                    </a:p>
                  </a:txBody>
                  <a:tcPr/>
                </a:tc>
              </a:tr>
              <a:tr h="370840">
                <a:tc>
                  <a:txBody>
                    <a:bodyPr/>
                    <a:lstStyle/>
                    <a:p>
                      <a:r>
                        <a:rPr lang="en-US" dirty="0" smtClean="0"/>
                        <a:t>Per child funding</a:t>
                      </a:r>
                      <a:endParaRPr lang="en-US" dirty="0"/>
                    </a:p>
                  </a:txBody>
                  <a:tcPr/>
                </a:tc>
                <a:tc>
                  <a:txBody>
                    <a:bodyPr/>
                    <a:lstStyle/>
                    <a:p>
                      <a:pPr algn="r"/>
                      <a:r>
                        <a:rPr lang="en-US" dirty="0" smtClean="0"/>
                        <a:t>0.25</a:t>
                      </a:r>
                      <a:endParaRPr lang="en-US" dirty="0"/>
                    </a:p>
                  </a:txBody>
                  <a:tcPr/>
                </a:tc>
                <a:tc>
                  <a:txBody>
                    <a:bodyPr/>
                    <a:lstStyle/>
                    <a:p>
                      <a:r>
                        <a:rPr lang="en-US" dirty="0" smtClean="0"/>
                        <a:t> Funding constraints</a:t>
                      </a:r>
                      <a:endParaRPr lang="en-US" dirty="0"/>
                    </a:p>
                  </a:txBody>
                  <a:tcPr/>
                </a:tc>
              </a:tr>
              <a:tr h="370840">
                <a:tc>
                  <a:txBody>
                    <a:bodyPr/>
                    <a:lstStyle/>
                    <a:p>
                      <a:r>
                        <a:rPr lang="en-US" dirty="0" smtClean="0"/>
                        <a:t>Obesity rates</a:t>
                      </a:r>
                      <a:endParaRPr lang="en-US" dirty="0"/>
                    </a:p>
                  </a:txBody>
                  <a:tcPr/>
                </a:tc>
                <a:tc>
                  <a:txBody>
                    <a:bodyPr/>
                    <a:lstStyle/>
                    <a:p>
                      <a:pPr algn="r"/>
                      <a:r>
                        <a:rPr lang="en-US" dirty="0" smtClean="0"/>
                        <a:t>-0.28</a:t>
                      </a:r>
                      <a:endParaRPr lang="en-US" dirty="0"/>
                    </a:p>
                  </a:txBody>
                  <a:tcPr/>
                </a:tc>
                <a:tc>
                  <a:txBody>
                    <a:bodyPr/>
                    <a:lstStyle/>
                    <a:p>
                      <a:r>
                        <a:rPr lang="en-US" dirty="0" smtClean="0"/>
                        <a:t> Toxin Sequestering?</a:t>
                      </a:r>
                      <a:endParaRPr lang="en-US" dirty="0"/>
                    </a:p>
                  </a:txBody>
                  <a:tcPr/>
                </a:tc>
              </a:tr>
              <a:tr h="370840">
                <a:tc>
                  <a:txBody>
                    <a:bodyPr/>
                    <a:lstStyle/>
                    <a:p>
                      <a:r>
                        <a:rPr lang="fi-FI" dirty="0" smtClean="0"/>
                        <a:t>Industrial </a:t>
                      </a:r>
                      <a:r>
                        <a:rPr lang="fi-FI" dirty="0" err="1" smtClean="0"/>
                        <a:t>pollution</a:t>
                      </a:r>
                      <a:endParaRPr lang="en-US" dirty="0"/>
                    </a:p>
                  </a:txBody>
                  <a:tcPr/>
                </a:tc>
                <a:tc>
                  <a:txBody>
                    <a:bodyPr/>
                    <a:lstStyle/>
                    <a:p>
                      <a:pPr algn="r"/>
                      <a:r>
                        <a:rPr lang="en-US" dirty="0" smtClean="0"/>
                        <a:t>0.01</a:t>
                      </a:r>
                      <a:endParaRPr lang="en-US" dirty="0"/>
                    </a:p>
                  </a:txBody>
                  <a:tcPr/>
                </a:tc>
                <a:tc>
                  <a:txBody>
                    <a:bodyPr/>
                    <a:lstStyle/>
                    <a:p>
                      <a:r>
                        <a:rPr lang="en-US" baseline="0" dirty="0" smtClean="0"/>
                        <a:t> Not significant factor</a:t>
                      </a:r>
                      <a:endParaRPr lang="en-US" dirty="0"/>
                    </a:p>
                  </a:txBody>
                  <a:tcPr/>
                </a:tc>
              </a:tr>
              <a:tr h="370840">
                <a:tc>
                  <a:txBody>
                    <a:bodyPr/>
                    <a:lstStyle/>
                    <a:p>
                      <a:r>
                        <a:rPr lang="nl-NL" dirty="0" smtClean="0"/>
                        <a:t>% water </a:t>
                      </a:r>
                      <a:r>
                        <a:rPr lang="nl-NL" dirty="0" err="1" smtClean="0"/>
                        <a:t>fluoridation</a:t>
                      </a:r>
                      <a:endParaRPr lang="en-US" dirty="0"/>
                    </a:p>
                  </a:txBody>
                  <a:tcPr/>
                </a:tc>
                <a:tc>
                  <a:txBody>
                    <a:bodyPr/>
                    <a:lstStyle/>
                    <a:p>
                      <a:pPr algn="r"/>
                      <a:r>
                        <a:rPr lang="en-US" dirty="0" smtClean="0"/>
                        <a:t>-.03</a:t>
                      </a:r>
                      <a:endParaRPr lang="en-US" dirty="0"/>
                    </a:p>
                  </a:txBody>
                  <a:tcPr/>
                </a:tc>
                <a:tc>
                  <a:txBody>
                    <a:bodyPr/>
                    <a:lstStyle/>
                    <a:p>
                      <a:r>
                        <a:rPr lang="en-US" dirty="0" smtClean="0"/>
                        <a:t> Not</a:t>
                      </a:r>
                      <a:r>
                        <a:rPr lang="en-US" baseline="0" dirty="0" smtClean="0"/>
                        <a:t> significant factor</a:t>
                      </a:r>
                      <a:endParaRPr lang="en-US" dirty="0"/>
                    </a:p>
                  </a:txBody>
                  <a:tcPr/>
                </a:tc>
              </a:tr>
            </a:tbl>
          </a:graphicData>
        </a:graphic>
      </p:graphicFrame>
      <p:sp>
        <p:nvSpPr>
          <p:cNvPr id="3" name="Freeform 2"/>
          <p:cNvSpPr/>
          <p:nvPr/>
        </p:nvSpPr>
        <p:spPr>
          <a:xfrm>
            <a:off x="0" y="4913419"/>
            <a:ext cx="8283440" cy="501729"/>
          </a:xfrm>
          <a:custGeom>
            <a:avLst/>
            <a:gdLst>
              <a:gd name="connsiteX0" fmla="*/ 86659 w 8283440"/>
              <a:gd name="connsiteY0" fmla="*/ 45355 h 501729"/>
              <a:gd name="connsiteX1" fmla="*/ 3095598 w 8283440"/>
              <a:gd name="connsiteY1" fmla="*/ 0 h 501729"/>
              <a:gd name="connsiteX2" fmla="*/ 7798011 w 8283440"/>
              <a:gd name="connsiteY2" fmla="*/ 30236 h 501729"/>
              <a:gd name="connsiteX3" fmla="*/ 7465364 w 8283440"/>
              <a:gd name="connsiteY3" fmla="*/ 468665 h 501729"/>
              <a:gd name="connsiteX4" fmla="*/ 1885974 w 8283440"/>
              <a:gd name="connsiteY4" fmla="*/ 453546 h 501729"/>
              <a:gd name="connsiteX5" fmla="*/ 101779 w 8283440"/>
              <a:gd name="connsiteY5" fmla="*/ 317483 h 501729"/>
              <a:gd name="connsiteX6" fmla="*/ 207621 w 8283440"/>
              <a:gd name="connsiteY6" fmla="*/ 15118 h 50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3440" h="501729">
                <a:moveTo>
                  <a:pt x="86659" y="45355"/>
                </a:moveTo>
                <a:lnTo>
                  <a:pt x="3095598" y="0"/>
                </a:lnTo>
                <a:lnTo>
                  <a:pt x="7798011" y="30236"/>
                </a:lnTo>
                <a:cubicBezTo>
                  <a:pt x="8526305" y="108347"/>
                  <a:pt x="8450704" y="398113"/>
                  <a:pt x="7465364" y="468665"/>
                </a:cubicBezTo>
                <a:cubicBezTo>
                  <a:pt x="6480025" y="539217"/>
                  <a:pt x="3113238" y="478743"/>
                  <a:pt x="1885974" y="453546"/>
                </a:cubicBezTo>
                <a:cubicBezTo>
                  <a:pt x="658710" y="428349"/>
                  <a:pt x="381505" y="390554"/>
                  <a:pt x="101779" y="317483"/>
                </a:cubicBezTo>
                <a:cubicBezTo>
                  <a:pt x="-177947" y="244412"/>
                  <a:pt x="207621" y="15118"/>
                  <a:pt x="207621" y="15118"/>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59307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4907" y="6211669"/>
            <a:ext cx="7316576" cy="646331"/>
          </a:xfrm>
          <a:prstGeom prst="rect">
            <a:avLst/>
          </a:prstGeom>
          <a:noFill/>
        </p:spPr>
        <p:txBody>
          <a:bodyPr wrap="none" rtlCol="0">
            <a:spAutoFit/>
          </a:bodyPr>
          <a:lstStyle/>
          <a:p>
            <a:pPr algn="ctr"/>
            <a:r>
              <a:rPr lang="en-US" smtClean="0">
                <a:solidFill>
                  <a:srgbClr val="FF0000"/>
                </a:solidFill>
              </a:rPr>
              <a:t>*</a:t>
            </a:r>
            <a:r>
              <a:rPr lang="en-US" smtClean="0"/>
              <a:t>http</a:t>
            </a:r>
            <a:r>
              <a:rPr lang="en-US" dirty="0"/>
              <a:t>://</a:t>
            </a:r>
            <a:r>
              <a:rPr lang="en-US" dirty="0" err="1"/>
              <a:t>www.examiner.com</a:t>
            </a:r>
            <a:r>
              <a:rPr lang="en-US" dirty="0"/>
              <a:t>/article</a:t>
            </a:r>
            <a:r>
              <a:rPr lang="en-US" dirty="0" smtClean="0"/>
              <a:t>/</a:t>
            </a:r>
          </a:p>
          <a:p>
            <a:pPr algn="ctr"/>
            <a:r>
              <a:rPr lang="en-US" dirty="0" smtClean="0"/>
              <a:t>data</a:t>
            </a:r>
            <a:r>
              <a:rPr lang="en-US" dirty="0"/>
              <a:t>-show-correlations-between-increase-neurological-diseases-and-gmos</a:t>
            </a:r>
          </a:p>
        </p:txBody>
      </p:sp>
      <p:sp>
        <p:nvSpPr>
          <p:cNvPr id="7" name="TextBox 6"/>
          <p:cNvSpPr txBox="1"/>
          <p:nvPr/>
        </p:nvSpPr>
        <p:spPr>
          <a:xfrm>
            <a:off x="2861205" y="2600915"/>
            <a:ext cx="2706014" cy="400110"/>
          </a:xfrm>
          <a:prstGeom prst="rect">
            <a:avLst/>
          </a:prstGeom>
          <a:solidFill>
            <a:srgbClr val="FFFFFF"/>
          </a:solidFill>
        </p:spPr>
        <p:txBody>
          <a:bodyPr wrap="none" rtlCol="0">
            <a:spAutoFit/>
          </a:bodyPr>
          <a:lstStyle/>
          <a:p>
            <a:r>
              <a:rPr lang="en-US" sz="2000" dirty="0"/>
              <a:t>R = </a:t>
            </a:r>
            <a:r>
              <a:rPr lang="en-US" sz="2000" dirty="0" smtClean="0"/>
              <a:t>0.9898; p </a:t>
            </a:r>
            <a:r>
              <a:rPr lang="en-US" sz="2000" dirty="0"/>
              <a:t>&lt;= 2.6e-06</a:t>
            </a:r>
          </a:p>
        </p:txBody>
      </p:sp>
      <p:pic>
        <p:nvPicPr>
          <p:cNvPr id="6" name="Content Placeholder 5" descr="autism-IDEA.jpg"/>
          <p:cNvPicPr>
            <a:picLocks noGrp="1" noChangeAspect="1"/>
          </p:cNvPicPr>
          <p:nvPr>
            <p:ph idx="1"/>
          </p:nvPr>
        </p:nvPicPr>
        <p:blipFill>
          <a:blip r:embed="rId3">
            <a:extLst>
              <a:ext uri="{28A0092B-C50C-407E-A947-70E740481C1C}">
                <a14:useLocalDpi xmlns:a14="http://schemas.microsoft.com/office/drawing/2010/main" val="0"/>
              </a:ext>
            </a:extLst>
          </a:blip>
          <a:srcRect l="-8867" r="-8867"/>
          <a:stretch>
            <a:fillRect/>
          </a:stretch>
        </p:blipFill>
        <p:spPr>
          <a:xfrm>
            <a:off x="0" y="1685706"/>
            <a:ext cx="8229600" cy="4525963"/>
          </a:xfrm>
        </p:spPr>
      </p:pic>
      <p:pic>
        <p:nvPicPr>
          <p:cNvPr id="8" name="Picture 7" descr="round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649" y="245310"/>
            <a:ext cx="2779018" cy="2779018"/>
          </a:xfrm>
          <a:prstGeom prst="rect">
            <a:avLst/>
          </a:prstGeom>
        </p:spPr>
      </p:pic>
      <p:sp>
        <p:nvSpPr>
          <p:cNvPr id="2" name="Title 1"/>
          <p:cNvSpPr>
            <a:spLocks noGrp="1"/>
          </p:cNvSpPr>
          <p:nvPr>
            <p:ph type="title"/>
          </p:nvPr>
        </p:nvSpPr>
        <p:spPr>
          <a:xfrm>
            <a:off x="254004" y="0"/>
            <a:ext cx="8229600" cy="1143000"/>
          </a:xfrm>
        </p:spPr>
        <p:txBody>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6865179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Rosemary </a:t>
            </a:r>
            <a:r>
              <a:rPr lang="en-US" b="1" dirty="0" err="1" smtClean="0"/>
              <a:t>Waring</a:t>
            </a:r>
            <a:r>
              <a:rPr lang="en-US" b="1" dirty="0" smtClean="0"/>
              <a:t> on Autism in 1990</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“These results indicate that there may be a fault either in manufacture of </a:t>
            </a:r>
            <a:r>
              <a:rPr lang="en-US" dirty="0" err="1"/>
              <a:t>sulphate</a:t>
            </a:r>
            <a:r>
              <a:rPr lang="en-US" dirty="0"/>
              <a:t> or that </a:t>
            </a:r>
            <a:r>
              <a:rPr lang="en-US" dirty="0" err="1"/>
              <a:t>sulphate</a:t>
            </a:r>
            <a:r>
              <a:rPr lang="en-US" dirty="0"/>
              <a:t> is being used up dramatically on an unknown toxic substance these children may be p</a:t>
            </a:r>
            <a:r>
              <a:rPr lang="en-US" dirty="0" smtClean="0"/>
              <a:t>roducing</a:t>
            </a:r>
            <a:r>
              <a:rPr lang="en-US" dirty="0"/>
              <a:t>” (p. 198).</a:t>
            </a:r>
          </a:p>
        </p:txBody>
      </p:sp>
      <p:sp>
        <p:nvSpPr>
          <p:cNvPr id="4" name="TextBox 3"/>
          <p:cNvSpPr txBox="1"/>
          <p:nvPr/>
        </p:nvSpPr>
        <p:spPr>
          <a:xfrm>
            <a:off x="223771" y="6107977"/>
            <a:ext cx="8920229" cy="646331"/>
          </a:xfrm>
          <a:prstGeom prst="rect">
            <a:avLst/>
          </a:prstGeom>
          <a:noFill/>
        </p:spPr>
        <p:txBody>
          <a:bodyPr wrap="square" rtlCol="0">
            <a:spAutoFit/>
          </a:bodyPr>
          <a:lstStyle/>
          <a:p>
            <a:pPr algn="r"/>
            <a:r>
              <a:rPr lang="en-US" dirty="0">
                <a:solidFill>
                  <a:srgbClr val="FF0000"/>
                </a:solidFill>
              </a:rPr>
              <a:t>*</a:t>
            </a:r>
            <a:r>
              <a:rPr lang="en-US" dirty="0"/>
              <a:t>O’Reilly, B.A.; </a:t>
            </a:r>
            <a:r>
              <a:rPr lang="en-US" dirty="0" err="1"/>
              <a:t>Waring</a:t>
            </a:r>
            <a:r>
              <a:rPr lang="en-US" dirty="0"/>
              <a:t>, R.H. Enzyme and </a:t>
            </a:r>
            <a:r>
              <a:rPr lang="en-US" dirty="0" err="1"/>
              <a:t>sulphur</a:t>
            </a:r>
            <a:r>
              <a:rPr lang="en-US" dirty="0"/>
              <a:t> oxidation deficiencies in autistic children with known food/chemical intolerances. </a:t>
            </a:r>
            <a:r>
              <a:rPr lang="en-US" dirty="0" err="1"/>
              <a:t>Xenobiotica</a:t>
            </a:r>
            <a:r>
              <a:rPr lang="en-US" dirty="0"/>
              <a:t>. 1990, 20, 117–122.</a:t>
            </a:r>
          </a:p>
        </p:txBody>
      </p:sp>
      <p:sp>
        <p:nvSpPr>
          <p:cNvPr id="5" name="TextBox 4"/>
          <p:cNvSpPr txBox="1"/>
          <p:nvPr/>
        </p:nvSpPr>
        <p:spPr>
          <a:xfrm>
            <a:off x="1392352" y="4642977"/>
            <a:ext cx="6532558" cy="523220"/>
          </a:xfrm>
          <a:prstGeom prst="rect">
            <a:avLst/>
          </a:prstGeom>
          <a:solidFill>
            <a:srgbClr val="FCFFBC"/>
          </a:solidFill>
          <a:ln>
            <a:solidFill>
              <a:srgbClr val="000000"/>
            </a:solidFill>
          </a:ln>
        </p:spPr>
        <p:txBody>
          <a:bodyPr wrap="none" rtlCol="0">
            <a:spAutoFit/>
          </a:bodyPr>
          <a:lstStyle/>
          <a:p>
            <a:r>
              <a:rPr lang="en-US" sz="2800" dirty="0" smtClean="0">
                <a:latin typeface="Apple Casual"/>
              </a:rPr>
              <a:t>This was a very clairvoyant statement</a:t>
            </a:r>
            <a:endParaRPr lang="en-US" sz="2800" dirty="0">
              <a:latin typeface="Apple Casual"/>
            </a:endParaRPr>
          </a:p>
        </p:txBody>
      </p:sp>
    </p:spTree>
    <p:extLst>
      <p:ext uri="{BB962C8B-B14F-4D97-AF65-F5344CB8AC3E}">
        <p14:creationId xmlns:p14="http://schemas.microsoft.com/office/powerpoint/2010/main" val="155090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3" y="-130564"/>
            <a:ext cx="9019447" cy="1143000"/>
          </a:xfrm>
        </p:spPr>
        <p:txBody>
          <a:bodyPr>
            <a:normAutofit/>
          </a:bodyPr>
          <a:lstStyle/>
          <a:p>
            <a:pPr algn="l"/>
            <a:r>
              <a:rPr lang="en-US" b="1" dirty="0" smtClean="0"/>
              <a:t>          Glyphosate</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3415184" y="6488668"/>
            <a:ext cx="5543856" cy="369332"/>
          </a:xfrm>
          <a:prstGeom prst="rect">
            <a:avLst/>
          </a:prstGeom>
          <a:noFill/>
        </p:spPr>
        <p:txBody>
          <a:bodyPr wrap="none" rtlCol="0">
            <a:spAutoFit/>
          </a:bodyPr>
          <a:lstStyle/>
          <a:p>
            <a:r>
              <a:rPr lang="en-US" dirty="0" smtClean="0">
                <a:solidFill>
                  <a:srgbClr val="FF0000"/>
                </a:solidFill>
              </a:rPr>
              <a:t>*</a:t>
            </a:r>
            <a:r>
              <a:rPr lang="en-US" dirty="0" smtClean="0"/>
              <a:t> A. </a:t>
            </a:r>
            <a:r>
              <a:rPr lang="en-US" dirty="0" err="1" smtClean="0"/>
              <a:t>Samsel</a:t>
            </a:r>
            <a:r>
              <a:rPr lang="en-US" dirty="0" smtClean="0"/>
              <a:t> and S. Seneff,</a:t>
            </a:r>
            <a:r>
              <a:rPr lang="en-US" i="1" dirty="0"/>
              <a:t> Entropy</a:t>
            </a:r>
            <a:r>
              <a:rPr lang="en-US" dirty="0"/>
              <a:t> </a:t>
            </a:r>
            <a:r>
              <a:rPr lang="en-US" b="1" dirty="0"/>
              <a:t>2013</a:t>
            </a:r>
            <a:r>
              <a:rPr lang="en-US" dirty="0"/>
              <a:t>, </a:t>
            </a:r>
            <a:r>
              <a:rPr lang="en-US" i="1" dirty="0"/>
              <a:t>15</a:t>
            </a:r>
            <a:r>
              <a:rPr lang="en-US" dirty="0"/>
              <a:t>(4), 1416-</a:t>
            </a:r>
            <a:r>
              <a:rPr lang="en-US" dirty="0" smtClean="0"/>
              <a:t>1463</a:t>
            </a:r>
            <a:endParaRPr lang="en-US" dirty="0"/>
          </a:p>
        </p:txBody>
      </p:sp>
      <p:sp>
        <p:nvSpPr>
          <p:cNvPr id="6" name="Content Placeholder 2"/>
          <p:cNvSpPr txBox="1">
            <a:spLocks/>
          </p:cNvSpPr>
          <p:nvPr/>
        </p:nvSpPr>
        <p:spPr>
          <a:xfrm>
            <a:off x="124552" y="1065823"/>
            <a:ext cx="8729392" cy="529569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is the active ingredient                               in the weed killer, Roundup</a:t>
            </a:r>
          </a:p>
          <a:p>
            <a:r>
              <a:rPr lang="en-US" dirty="0" smtClean="0"/>
              <a:t>Glyphosate disrupts gut bacteria</a:t>
            </a:r>
          </a:p>
          <a:p>
            <a:pPr lvl="1"/>
            <a:r>
              <a:rPr lang="en-US" dirty="0" smtClean="0"/>
              <a:t>Disrupted gut bacteria is a key feature of autism</a:t>
            </a:r>
          </a:p>
          <a:p>
            <a:r>
              <a:rPr lang="en-US" dirty="0" smtClean="0"/>
              <a:t>Glyphosate disrupts Cytochrome P450 enzymes</a:t>
            </a:r>
          </a:p>
          <a:p>
            <a:pPr lvl="1"/>
            <a:r>
              <a:rPr lang="en-US" dirty="0" err="1" smtClean="0"/>
              <a:t>eNOS</a:t>
            </a:r>
            <a:r>
              <a:rPr lang="en-US" dirty="0" smtClean="0"/>
              <a:t> is a P450 enzyme – disrupted sulfate synthesis</a:t>
            </a:r>
          </a:p>
          <a:p>
            <a:r>
              <a:rPr lang="en-US" dirty="0" smtClean="0"/>
              <a:t>Glyphosate impairs sulfate transport through competition (Jones-Ray effect)</a:t>
            </a:r>
          </a:p>
          <a:p>
            <a:pPr lvl="1"/>
            <a:r>
              <a:rPr lang="en-US" i="1" dirty="0" smtClean="0"/>
              <a:t>Toxic phenols</a:t>
            </a:r>
            <a:r>
              <a:rPr lang="en-US" dirty="0" smtClean="0"/>
              <a:t> in gut needed to transport sulfate</a:t>
            </a:r>
          </a:p>
          <a:p>
            <a:r>
              <a:rPr lang="en-US" dirty="0" smtClean="0"/>
              <a:t>GMO crops </a:t>
            </a:r>
            <a:r>
              <a:rPr lang="en-US" dirty="0" smtClean="0">
                <a:sym typeface="Wingdings"/>
              </a:rPr>
              <a:t> much more glyphosate present in food sources</a:t>
            </a:r>
            <a:endParaRPr lang="en-US" dirty="0" smtClean="0"/>
          </a:p>
          <a:p>
            <a:pPr lvl="1"/>
            <a:endParaRPr lang="en-US" dirty="0"/>
          </a:p>
        </p:txBody>
      </p:sp>
      <p:pic>
        <p:nvPicPr>
          <p:cNvPr id="7" name="Picture 6" descr="600px-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8900"/>
            <a:ext cx="2400300" cy="2400300"/>
          </a:xfrm>
          <a:prstGeom prst="rect">
            <a:avLst/>
          </a:prstGeom>
        </p:spPr>
      </p:pic>
    </p:spTree>
    <p:extLst>
      <p:ext uri="{BB962C8B-B14F-4D97-AF65-F5344CB8AC3E}">
        <p14:creationId xmlns:p14="http://schemas.microsoft.com/office/powerpoint/2010/main" val="27376216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png"/>
          <p:cNvPicPr>
            <a:picLocks noChangeAspect="1"/>
          </p:cNvPicPr>
          <p:nvPr/>
        </p:nvPicPr>
        <p:blipFill>
          <a:blip r:embed="rId2"/>
          <a:stretch>
            <a:fillRect/>
          </a:stretch>
        </p:blipFill>
        <p:spPr>
          <a:xfrm flipH="1">
            <a:off x="5621204" y="4015694"/>
            <a:ext cx="3522795" cy="3096352"/>
          </a:xfrm>
          <a:prstGeom prst="rect">
            <a:avLst/>
          </a:prstGeom>
        </p:spPr>
      </p:pic>
      <p:sp>
        <p:nvSpPr>
          <p:cNvPr id="2" name="Title 1"/>
          <p:cNvSpPr>
            <a:spLocks noGrp="1"/>
          </p:cNvSpPr>
          <p:nvPr>
            <p:ph type="title"/>
          </p:nvPr>
        </p:nvSpPr>
        <p:spPr>
          <a:xfrm>
            <a:off x="457200" y="-51421"/>
            <a:ext cx="8229600" cy="1143000"/>
          </a:xfrm>
        </p:spPr>
        <p:txBody>
          <a:bodyPr/>
          <a:lstStyle/>
          <a:p>
            <a:r>
              <a:rPr lang="en-US" b="1" dirty="0" smtClean="0"/>
              <a:t>A Hypothesis</a:t>
            </a:r>
            <a:endParaRPr lang="en-US" b="1" dirty="0"/>
          </a:p>
        </p:txBody>
      </p:sp>
      <p:sp>
        <p:nvSpPr>
          <p:cNvPr id="3" name="Content Placeholder 2"/>
          <p:cNvSpPr>
            <a:spLocks noGrp="1"/>
          </p:cNvSpPr>
          <p:nvPr>
            <p:ph idx="1"/>
          </p:nvPr>
        </p:nvSpPr>
        <p:spPr>
          <a:xfrm>
            <a:off x="81072" y="895136"/>
            <a:ext cx="8605728" cy="5708864"/>
          </a:xfrm>
        </p:spPr>
        <p:txBody>
          <a:bodyPr>
            <a:normAutofit/>
          </a:bodyPr>
          <a:lstStyle/>
          <a:p>
            <a:pPr marL="0" indent="0">
              <a:buNone/>
            </a:pPr>
            <a:r>
              <a:rPr lang="en-US" sz="3600" dirty="0" smtClean="0"/>
              <a:t>Many neurological diseases of the brain have a common origin:</a:t>
            </a:r>
          </a:p>
          <a:p>
            <a:pPr lvl="1"/>
            <a:r>
              <a:rPr lang="en-US" sz="3200" dirty="0" smtClean="0"/>
              <a:t>Insufficient supply of cholesterol and sulfate to the brain (cholesterol sulfate deficiency)</a:t>
            </a:r>
          </a:p>
          <a:p>
            <a:pPr lvl="1"/>
            <a:r>
              <a:rPr lang="en-US" sz="3200" dirty="0" smtClean="0"/>
              <a:t>Powerful additional burden of toxic metal exposure (e.g., aluminum, mercury)              due to impaired ability to                                detoxify and eliminate </a:t>
            </a:r>
            <a:r>
              <a:rPr lang="en-US" sz="3200" dirty="0" smtClean="0"/>
              <a:t>them</a:t>
            </a:r>
          </a:p>
          <a:p>
            <a:pPr lvl="1"/>
            <a:r>
              <a:rPr lang="en-US" sz="3200" dirty="0" smtClean="0"/>
              <a:t>Toxic metals interfere with                                  sulfate synthesis</a:t>
            </a:r>
            <a:endParaRPr lang="en-US" sz="3200" dirty="0"/>
          </a:p>
        </p:txBody>
      </p:sp>
    </p:spTree>
    <p:extLst>
      <p:ext uri="{BB962C8B-B14F-4D97-AF65-F5344CB8AC3E}">
        <p14:creationId xmlns:p14="http://schemas.microsoft.com/office/powerpoint/2010/main" val="19983649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8"/>
            <a:ext cx="8331200" cy="2481262"/>
          </a:xfrm>
          <a:solidFill>
            <a:srgbClr val="FFFEAA"/>
          </a:solidFill>
          <a:ln>
            <a:solidFill>
              <a:srgbClr val="000000"/>
            </a:solidFill>
          </a:ln>
        </p:spPr>
        <p:txBody>
          <a:bodyPr>
            <a:normAutofit fontScale="90000"/>
          </a:bodyPr>
          <a:lstStyle/>
          <a:p>
            <a:r>
              <a:rPr lang="en-US" dirty="0" smtClean="0"/>
              <a:t/>
            </a:r>
            <a:br>
              <a:rPr lang="en-US" dirty="0" smtClean="0"/>
            </a:br>
            <a:r>
              <a:rPr lang="en-US" dirty="0" smtClean="0"/>
              <a:t>I’ll have much more to say about glyphosate in the next section!</a:t>
            </a:r>
            <a:br>
              <a:rPr lang="en-US" dirty="0" smtClean="0"/>
            </a:br>
            <a:endParaRPr lang="en-US" dirty="0"/>
          </a:p>
        </p:txBody>
      </p:sp>
    </p:spTree>
    <p:extLst>
      <p:ext uri="{BB962C8B-B14F-4D97-AF65-F5344CB8AC3E}">
        <p14:creationId xmlns:p14="http://schemas.microsoft.com/office/powerpoint/2010/main" val="1852797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lstStyle/>
          <a:p>
            <a:pPr marL="0" indent="0">
              <a:buNone/>
            </a:pPr>
            <a:r>
              <a:rPr lang="en-US" dirty="0" smtClean="0"/>
              <a:t>Demographic studies on the 50 </a:t>
            </a:r>
            <a:r>
              <a:rPr lang="en-US" dirty="0" smtClean="0"/>
              <a:t>states suggest  </a:t>
            </a:r>
            <a:r>
              <a:rPr lang="en-US" dirty="0" smtClean="0"/>
              <a:t>several factors related to autism:</a:t>
            </a:r>
          </a:p>
          <a:p>
            <a:pPr lvl="1"/>
            <a:r>
              <a:rPr lang="en-US" dirty="0" smtClean="0"/>
              <a:t>Insufficient sunlight exposure to the skin and eyes</a:t>
            </a:r>
          </a:p>
          <a:p>
            <a:pPr lvl="1"/>
            <a:r>
              <a:rPr lang="en-US" dirty="0"/>
              <a:t>Exposure to aluminum from </a:t>
            </a:r>
            <a:r>
              <a:rPr lang="en-US" dirty="0" smtClean="0"/>
              <a:t>vaccines and other sources</a:t>
            </a:r>
          </a:p>
          <a:p>
            <a:pPr lvl="1"/>
            <a:r>
              <a:rPr lang="en-US" dirty="0" smtClean="0"/>
              <a:t>Exposure </a:t>
            </a:r>
            <a:r>
              <a:rPr lang="en-US" dirty="0" smtClean="0"/>
              <a:t>to nitrogen oxides in air pollution from automobile exhaust </a:t>
            </a:r>
          </a:p>
          <a:p>
            <a:pPr lvl="1"/>
            <a:r>
              <a:rPr lang="en-US" dirty="0" smtClean="0"/>
              <a:t>Exposure to glyphosate (Roundup) and other chemical pesticides</a:t>
            </a:r>
          </a:p>
          <a:p>
            <a:pPr lvl="1"/>
            <a:endParaRPr lang="en-US" dirty="0"/>
          </a:p>
        </p:txBody>
      </p:sp>
    </p:spTree>
    <p:extLst>
      <p:ext uri="{BB962C8B-B14F-4D97-AF65-F5344CB8AC3E}">
        <p14:creationId xmlns:p14="http://schemas.microsoft.com/office/powerpoint/2010/main" val="460660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Pineal Gland and Sulfate</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25564037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Sunlight and the Pineal Gland</a:t>
            </a:r>
            <a:endParaRPr lang="en-US" b="1" dirty="0"/>
          </a:p>
        </p:txBody>
      </p:sp>
      <p:pic>
        <p:nvPicPr>
          <p:cNvPr id="4" name="Content Placeholder 3" descr="optic_chiasma.jpg"/>
          <p:cNvPicPr>
            <a:picLocks noGrp="1" noChangeAspect="1"/>
          </p:cNvPicPr>
          <p:nvPr>
            <p:ph idx="1"/>
          </p:nvPr>
        </p:nvPicPr>
        <p:blipFill>
          <a:blip r:embed="rId2">
            <a:extLst>
              <a:ext uri="{28A0092B-C50C-407E-A947-70E740481C1C}">
                <a14:useLocalDpi xmlns:a14="http://schemas.microsoft.com/office/drawing/2010/main" val="0"/>
              </a:ext>
            </a:extLst>
          </a:blip>
          <a:srcRect l="-47568" r="-47568"/>
          <a:stretch>
            <a:fillRect/>
          </a:stretch>
        </p:blipFill>
        <p:spPr/>
      </p:pic>
      <p:sp>
        <p:nvSpPr>
          <p:cNvPr id="5" name="TextBox 4"/>
          <p:cNvSpPr txBox="1"/>
          <p:nvPr/>
        </p:nvSpPr>
        <p:spPr>
          <a:xfrm>
            <a:off x="6794500" y="2525067"/>
            <a:ext cx="1752403" cy="461665"/>
          </a:xfrm>
          <a:prstGeom prst="rect">
            <a:avLst/>
          </a:prstGeom>
          <a:noFill/>
        </p:spPr>
        <p:txBody>
          <a:bodyPr wrap="none" rtlCol="0">
            <a:spAutoFit/>
          </a:bodyPr>
          <a:lstStyle/>
          <a:p>
            <a:r>
              <a:rPr lang="en-US" sz="2400" dirty="0" smtClean="0"/>
              <a:t>Pineal Gland</a:t>
            </a:r>
            <a:endParaRPr lang="en-US" sz="2400" dirty="0"/>
          </a:p>
        </p:txBody>
      </p:sp>
      <p:sp>
        <p:nvSpPr>
          <p:cNvPr id="6" name="Freeform 5"/>
          <p:cNvSpPr/>
          <p:nvPr/>
        </p:nvSpPr>
        <p:spPr>
          <a:xfrm>
            <a:off x="4826000" y="3035300"/>
            <a:ext cx="2870200" cy="1367351"/>
          </a:xfrm>
          <a:custGeom>
            <a:avLst/>
            <a:gdLst>
              <a:gd name="connsiteX0" fmla="*/ 2870200 w 2870200"/>
              <a:gd name="connsiteY0" fmla="*/ 0 h 1367351"/>
              <a:gd name="connsiteX1" fmla="*/ 2717800 w 2870200"/>
              <a:gd name="connsiteY1" fmla="*/ 673100 h 1367351"/>
              <a:gd name="connsiteX2" fmla="*/ 2286000 w 2870200"/>
              <a:gd name="connsiteY2" fmla="*/ 1333500 h 1367351"/>
              <a:gd name="connsiteX3" fmla="*/ 1193800 w 2870200"/>
              <a:gd name="connsiteY3" fmla="*/ 1206500 h 1367351"/>
              <a:gd name="connsiteX4" fmla="*/ 0 w 2870200"/>
              <a:gd name="connsiteY4" fmla="*/ 647700 h 136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200" h="1367351">
                <a:moveTo>
                  <a:pt x="2870200" y="0"/>
                </a:moveTo>
                <a:cubicBezTo>
                  <a:pt x="2842683" y="225425"/>
                  <a:pt x="2815167" y="450850"/>
                  <a:pt x="2717800" y="673100"/>
                </a:cubicBezTo>
                <a:cubicBezTo>
                  <a:pt x="2620433" y="895350"/>
                  <a:pt x="2540000" y="1244600"/>
                  <a:pt x="2286000" y="1333500"/>
                </a:cubicBezTo>
                <a:cubicBezTo>
                  <a:pt x="2032000" y="1422400"/>
                  <a:pt x="1574800" y="1320800"/>
                  <a:pt x="1193800" y="1206500"/>
                </a:cubicBezTo>
                <a:cubicBezTo>
                  <a:pt x="812800" y="1092200"/>
                  <a:pt x="0" y="647700"/>
                  <a:pt x="0" y="647700"/>
                </a:cubicBez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755860" y="2986732"/>
            <a:ext cx="2140279" cy="461665"/>
          </a:xfrm>
          <a:prstGeom prst="rect">
            <a:avLst/>
          </a:prstGeom>
          <a:solidFill>
            <a:srgbClr val="FCFFBC"/>
          </a:solidFill>
          <a:ln>
            <a:solidFill>
              <a:schemeClr val="tx1"/>
            </a:solidFill>
          </a:ln>
        </p:spPr>
        <p:txBody>
          <a:bodyPr wrap="none" rtlCol="0">
            <a:spAutoFit/>
          </a:bodyPr>
          <a:lstStyle/>
          <a:p>
            <a:r>
              <a:rPr lang="en-US" sz="2400" dirty="0" smtClean="0"/>
              <a:t>“The Third Eye”</a:t>
            </a:r>
            <a:endParaRPr lang="en-US" sz="2400" dirty="0"/>
          </a:p>
        </p:txBody>
      </p:sp>
    </p:spTree>
    <p:extLst>
      <p:ext uri="{BB962C8B-B14F-4D97-AF65-F5344CB8AC3E}">
        <p14:creationId xmlns:p14="http://schemas.microsoft.com/office/powerpoint/2010/main" val="1421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Brain</a:t>
            </a:r>
            <a:endParaRPr lang="en-US" b="1" dirty="0"/>
          </a:p>
        </p:txBody>
      </p:sp>
      <p:pic>
        <p:nvPicPr>
          <p:cNvPr id="4" name="Content Placeholder 3" descr="brain.gif"/>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p:pic>
      <p:sp>
        <p:nvSpPr>
          <p:cNvPr id="5" name="TextBox 4"/>
          <p:cNvSpPr txBox="1"/>
          <p:nvPr/>
        </p:nvSpPr>
        <p:spPr>
          <a:xfrm>
            <a:off x="6731000" y="2247900"/>
            <a:ext cx="1360469" cy="369332"/>
          </a:xfrm>
          <a:prstGeom prst="rect">
            <a:avLst/>
          </a:prstGeom>
          <a:noFill/>
        </p:spPr>
        <p:txBody>
          <a:bodyPr wrap="none" rtlCol="0">
            <a:spAutoFit/>
          </a:bodyPr>
          <a:lstStyle/>
          <a:p>
            <a:r>
              <a:rPr lang="en-US" dirty="0" smtClean="0"/>
              <a:t>Pineal Gland</a:t>
            </a:r>
            <a:endParaRPr lang="en-US" dirty="0"/>
          </a:p>
        </p:txBody>
      </p:sp>
      <p:cxnSp>
        <p:nvCxnSpPr>
          <p:cNvPr id="10" name="Straight Arrow Connector 9"/>
          <p:cNvCxnSpPr/>
          <p:nvPr/>
        </p:nvCxnSpPr>
        <p:spPr>
          <a:xfrm flipH="1">
            <a:off x="5321300" y="2476500"/>
            <a:ext cx="1409700" cy="1206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096000" y="1417638"/>
            <a:ext cx="1120820" cy="369332"/>
          </a:xfrm>
          <a:prstGeom prst="rect">
            <a:avLst/>
          </a:prstGeom>
          <a:noFill/>
        </p:spPr>
        <p:txBody>
          <a:bodyPr wrap="none" rtlCol="0">
            <a:spAutoFit/>
          </a:bodyPr>
          <a:lstStyle/>
          <a:p>
            <a:r>
              <a:rPr lang="en-US" dirty="0" smtClean="0"/>
              <a:t>Ventricles</a:t>
            </a:r>
            <a:endParaRPr lang="en-US" dirty="0"/>
          </a:p>
        </p:txBody>
      </p:sp>
      <p:cxnSp>
        <p:nvCxnSpPr>
          <p:cNvPr id="9" name="Straight Arrow Connector 8"/>
          <p:cNvCxnSpPr/>
          <p:nvPr/>
        </p:nvCxnSpPr>
        <p:spPr>
          <a:xfrm flipH="1">
            <a:off x="4559300" y="1786970"/>
            <a:ext cx="1993900" cy="1540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02100" y="1415534"/>
            <a:ext cx="1520518" cy="369332"/>
          </a:xfrm>
          <a:prstGeom prst="rect">
            <a:avLst/>
          </a:prstGeom>
          <a:noFill/>
        </p:spPr>
        <p:txBody>
          <a:bodyPr wrap="none" rtlCol="0">
            <a:spAutoFit/>
          </a:bodyPr>
          <a:lstStyle/>
          <a:p>
            <a:r>
              <a:rPr lang="en-US" dirty="0" smtClean="0"/>
              <a:t>Limbic System</a:t>
            </a:r>
            <a:endParaRPr lang="en-US" dirty="0"/>
          </a:p>
        </p:txBody>
      </p:sp>
      <p:cxnSp>
        <p:nvCxnSpPr>
          <p:cNvPr id="12" name="Straight Arrow Connector 11"/>
          <p:cNvCxnSpPr/>
          <p:nvPr/>
        </p:nvCxnSpPr>
        <p:spPr>
          <a:xfrm flipH="1">
            <a:off x="4432300" y="1784866"/>
            <a:ext cx="533400" cy="1326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4850702" y="3403600"/>
            <a:ext cx="816365" cy="719373"/>
          </a:xfrm>
          <a:custGeom>
            <a:avLst/>
            <a:gdLst>
              <a:gd name="connsiteX0" fmla="*/ 356298 w 816365"/>
              <a:gd name="connsiteY0" fmla="*/ 0 h 719373"/>
              <a:gd name="connsiteX1" fmla="*/ 698 w 816365"/>
              <a:gd name="connsiteY1" fmla="*/ 368300 h 719373"/>
              <a:gd name="connsiteX2" fmla="*/ 280098 w 816365"/>
              <a:gd name="connsiteY2" fmla="*/ 711200 h 719373"/>
              <a:gd name="connsiteX3" fmla="*/ 775398 w 816365"/>
              <a:gd name="connsiteY3" fmla="*/ 571500 h 719373"/>
              <a:gd name="connsiteX4" fmla="*/ 737298 w 816365"/>
              <a:gd name="connsiteY4" fmla="*/ 127000 h 719373"/>
              <a:gd name="connsiteX5" fmla="*/ 330898 w 816365"/>
              <a:gd name="connsiteY5" fmla="*/ 50800 h 7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365" h="719373">
                <a:moveTo>
                  <a:pt x="356298" y="0"/>
                </a:moveTo>
                <a:cubicBezTo>
                  <a:pt x="184848" y="124883"/>
                  <a:pt x="13398" y="249767"/>
                  <a:pt x="698" y="368300"/>
                </a:cubicBezTo>
                <a:cubicBezTo>
                  <a:pt x="-12002" y="486833"/>
                  <a:pt x="150981" y="677333"/>
                  <a:pt x="280098" y="711200"/>
                </a:cubicBezTo>
                <a:cubicBezTo>
                  <a:pt x="409215" y="745067"/>
                  <a:pt x="699198" y="668867"/>
                  <a:pt x="775398" y="571500"/>
                </a:cubicBezTo>
                <a:cubicBezTo>
                  <a:pt x="851598" y="474133"/>
                  <a:pt x="811381" y="213783"/>
                  <a:pt x="737298" y="127000"/>
                </a:cubicBezTo>
                <a:cubicBezTo>
                  <a:pt x="663215" y="40217"/>
                  <a:pt x="330898" y="50800"/>
                  <a:pt x="330898" y="508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9684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b="1" dirty="0" smtClean="0"/>
              <a:t>Third Ventricle and Pineal Gland</a:t>
            </a:r>
            <a:endParaRPr lang="en-US" b="1" dirty="0"/>
          </a:p>
        </p:txBody>
      </p:sp>
      <p:pic>
        <p:nvPicPr>
          <p:cNvPr id="4" name="Content Placeholder 3" descr="third_ventricle.png"/>
          <p:cNvPicPr>
            <a:picLocks noGrp="1" noChangeAspect="1"/>
          </p:cNvPicPr>
          <p:nvPr>
            <p:ph idx="1"/>
          </p:nvPr>
        </p:nvPicPr>
        <p:blipFill>
          <a:blip r:embed="rId3">
            <a:extLst>
              <a:ext uri="{28A0092B-C50C-407E-A947-70E740481C1C}">
                <a14:useLocalDpi xmlns:a14="http://schemas.microsoft.com/office/drawing/2010/main" val="0"/>
              </a:ext>
            </a:extLst>
          </a:blip>
          <a:srcRect t="-3066" b="-3066"/>
          <a:stretch>
            <a:fillRect/>
          </a:stretch>
        </p:blipFill>
        <p:spPr>
          <a:xfrm>
            <a:off x="711200" y="1824027"/>
            <a:ext cx="7975600" cy="4386273"/>
          </a:xfrm>
        </p:spPr>
      </p:pic>
      <p:sp>
        <p:nvSpPr>
          <p:cNvPr id="5" name="Content Placeholder 2"/>
          <p:cNvSpPr txBox="1">
            <a:spLocks/>
          </p:cNvSpPr>
          <p:nvPr/>
        </p:nvSpPr>
        <p:spPr>
          <a:xfrm>
            <a:off x="711200" y="769562"/>
            <a:ext cx="8432800" cy="23076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Pineal gland is attached to the third ventricle</a:t>
            </a:r>
          </a:p>
          <a:p>
            <a:r>
              <a:rPr lang="en-US" sz="2800" dirty="0" smtClean="0"/>
              <a:t>The third ventricle is depleted in </a:t>
            </a:r>
            <a:r>
              <a:rPr lang="en-US" sz="2800" dirty="0" err="1" smtClean="0"/>
              <a:t>heparan</a:t>
            </a:r>
            <a:r>
              <a:rPr lang="en-US" sz="2800" dirty="0" smtClean="0"/>
              <a:t> sulfate in association with autism in both humans and mice</a:t>
            </a:r>
            <a:r>
              <a:rPr lang="en-US" sz="2800" dirty="0" smtClean="0">
                <a:solidFill>
                  <a:srgbClr val="FF0000"/>
                </a:solidFill>
              </a:rPr>
              <a:t>*,**</a:t>
            </a:r>
          </a:p>
        </p:txBody>
      </p:sp>
      <p:sp>
        <p:nvSpPr>
          <p:cNvPr id="6" name="TextBox 5"/>
          <p:cNvSpPr txBox="1"/>
          <p:nvPr/>
        </p:nvSpPr>
        <p:spPr>
          <a:xfrm>
            <a:off x="4762501" y="4546600"/>
            <a:ext cx="1689099" cy="646331"/>
          </a:xfrm>
          <a:prstGeom prst="rect">
            <a:avLst/>
          </a:prstGeom>
          <a:solidFill>
            <a:srgbClr val="FCFFBC"/>
          </a:solidFill>
          <a:ln>
            <a:solidFill>
              <a:schemeClr val="tx1"/>
            </a:solidFill>
          </a:ln>
        </p:spPr>
        <p:txBody>
          <a:bodyPr wrap="square" rtlCol="0">
            <a:spAutoFit/>
          </a:bodyPr>
          <a:lstStyle/>
          <a:p>
            <a:r>
              <a:rPr lang="en-US" dirty="0" err="1" smtClean="0"/>
              <a:t>Heparan</a:t>
            </a:r>
            <a:r>
              <a:rPr lang="en-US" dirty="0" smtClean="0"/>
              <a:t> sulfate depleted</a:t>
            </a:r>
            <a:endParaRPr lang="en-US" dirty="0"/>
          </a:p>
        </p:txBody>
      </p:sp>
      <p:cxnSp>
        <p:nvCxnSpPr>
          <p:cNvPr id="8" name="Straight Arrow Connector 7"/>
          <p:cNvCxnSpPr/>
          <p:nvPr/>
        </p:nvCxnSpPr>
        <p:spPr>
          <a:xfrm flipH="1" flipV="1">
            <a:off x="4140200" y="4711700"/>
            <a:ext cx="622301" cy="228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2100" y="5245100"/>
            <a:ext cx="330200" cy="317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53000" y="5567521"/>
            <a:ext cx="1638300" cy="400110"/>
          </a:xfrm>
          <a:prstGeom prst="rect">
            <a:avLst/>
          </a:prstGeom>
          <a:solidFill>
            <a:srgbClr val="FCFFBC"/>
          </a:solidFill>
          <a:ln>
            <a:solidFill>
              <a:schemeClr val="tx1"/>
            </a:solidFill>
          </a:ln>
        </p:spPr>
        <p:txBody>
          <a:bodyPr wrap="square" rtlCol="0">
            <a:spAutoFit/>
          </a:bodyPr>
          <a:lstStyle/>
          <a:p>
            <a:r>
              <a:rPr lang="en-US" sz="2000" dirty="0"/>
              <a:t>P</a:t>
            </a:r>
            <a:r>
              <a:rPr lang="en-US" sz="2000" dirty="0" smtClean="0"/>
              <a:t>ineal Gland</a:t>
            </a:r>
            <a:endParaRPr lang="en-US" sz="2000" dirty="0"/>
          </a:p>
        </p:txBody>
      </p:sp>
      <p:cxnSp>
        <p:nvCxnSpPr>
          <p:cNvPr id="12" name="Straight Arrow Connector 11"/>
          <p:cNvCxnSpPr>
            <a:stCxn id="10" idx="1"/>
          </p:cNvCxnSpPr>
          <p:nvPr/>
        </p:nvCxnSpPr>
        <p:spPr>
          <a:xfrm flipH="1" flipV="1">
            <a:off x="4432300" y="5461001"/>
            <a:ext cx="520700" cy="306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30057" y="6199376"/>
            <a:ext cx="6020285" cy="646331"/>
          </a:xfrm>
          <a:prstGeom prst="rect">
            <a:avLst/>
          </a:prstGeom>
          <a:noFill/>
        </p:spPr>
        <p:txBody>
          <a:bodyPr wrap="none" rtlCol="0">
            <a:spAutoFit/>
          </a:bodyPr>
          <a:lstStyle/>
          <a:p>
            <a:r>
              <a:rPr lang="fr-FR" dirty="0">
                <a:solidFill>
                  <a:srgbClr val="FF0000"/>
                </a:solidFill>
              </a:rPr>
              <a:t>*</a:t>
            </a:r>
            <a:r>
              <a:rPr lang="fr-FR" dirty="0"/>
              <a:t>B.L. Pearson et al., </a:t>
            </a:r>
            <a:r>
              <a:rPr lang="fr-FR" dirty="0" err="1"/>
              <a:t>Behav</a:t>
            </a:r>
            <a:r>
              <a:rPr lang="fr-FR" dirty="0"/>
              <a:t> </a:t>
            </a:r>
            <a:r>
              <a:rPr lang="fr-FR" dirty="0" err="1"/>
              <a:t>Brain</a:t>
            </a:r>
            <a:r>
              <a:rPr lang="fr-FR" dirty="0"/>
              <a:t> </a:t>
            </a:r>
            <a:r>
              <a:rPr lang="fr-FR" dirty="0" err="1"/>
              <a:t>Res</a:t>
            </a:r>
            <a:r>
              <a:rPr lang="fr-FR" dirty="0"/>
              <a:t>. 2013 </a:t>
            </a:r>
            <a:r>
              <a:rPr lang="fr-FR" dirty="0" err="1"/>
              <a:t>Apr</a:t>
            </a:r>
            <a:r>
              <a:rPr lang="fr-FR" dirty="0"/>
              <a:t> 15;243:138-45. </a:t>
            </a:r>
          </a:p>
          <a:p>
            <a:r>
              <a:rPr lang="fr-FR" dirty="0">
                <a:solidFill>
                  <a:srgbClr val="FF0000"/>
                </a:solidFill>
              </a:rPr>
              <a:t>**</a:t>
            </a:r>
            <a:r>
              <a:rPr lang="fr-FR" dirty="0"/>
              <a:t>F Mercie et al., </a:t>
            </a:r>
            <a:r>
              <a:rPr lang="fr-FR" dirty="0" err="1"/>
              <a:t>Neurosci</a:t>
            </a:r>
            <a:r>
              <a:rPr lang="fr-FR" dirty="0"/>
              <a:t> </a:t>
            </a:r>
            <a:r>
              <a:rPr lang="fr-FR" dirty="0" err="1"/>
              <a:t>Lett</a:t>
            </a:r>
            <a:r>
              <a:rPr lang="fr-FR" dirty="0"/>
              <a:t> 506, 2012, 208-213.</a:t>
            </a:r>
            <a:endParaRPr lang="en-US" dirty="0"/>
          </a:p>
        </p:txBody>
      </p:sp>
    </p:spTree>
    <p:extLst>
      <p:ext uri="{BB962C8B-B14F-4D97-AF65-F5344CB8AC3E}">
        <p14:creationId xmlns:p14="http://schemas.microsoft.com/office/powerpoint/2010/main" val="3708702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“Melatonin </a:t>
            </a:r>
            <a:r>
              <a:rPr lang="en-US" b="1" dirty="0"/>
              <a:t>Enters the Cerebrospinal Fluid through the Pineal </a:t>
            </a:r>
            <a:r>
              <a:rPr lang="en-US" b="1" dirty="0" smtClean="0">
                <a:solidFill>
                  <a:srgbClr val="000000"/>
                </a:solidFill>
              </a:rPr>
              <a:t>Recess”</a:t>
            </a:r>
            <a:r>
              <a:rPr lang="en-US" b="1" dirty="0" smtClean="0">
                <a:solidFill>
                  <a:srgbClr val="FF0000"/>
                </a:solidFill>
              </a:rPr>
              <a: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tip of the third ventricle is encased in the pineal gland</a:t>
            </a:r>
          </a:p>
          <a:p>
            <a:r>
              <a:rPr lang="en-US" dirty="0" smtClean="0"/>
              <a:t>The pineal gland delivers melatonin to the third ventricle and it diffuses to all the cerebrospinal fluid</a:t>
            </a:r>
          </a:p>
          <a:p>
            <a:r>
              <a:rPr lang="en-US" dirty="0" smtClean="0"/>
              <a:t>I propose that a key purpose of melatonin is to deliver sulfate to the neurons at night.</a:t>
            </a:r>
            <a:endParaRPr lang="en-US" dirty="0"/>
          </a:p>
        </p:txBody>
      </p:sp>
      <p:sp>
        <p:nvSpPr>
          <p:cNvPr id="4" name="TextBox 3"/>
          <p:cNvSpPr txBox="1"/>
          <p:nvPr/>
        </p:nvSpPr>
        <p:spPr>
          <a:xfrm flipH="1">
            <a:off x="1087118" y="5926108"/>
            <a:ext cx="5694681" cy="400110"/>
          </a:xfrm>
          <a:prstGeom prst="rect">
            <a:avLst/>
          </a:prstGeom>
          <a:noFill/>
        </p:spPr>
        <p:txBody>
          <a:bodyPr wrap="square" rtlCol="0">
            <a:spAutoFit/>
          </a:bodyPr>
          <a:lstStyle/>
          <a:p>
            <a:r>
              <a:rPr lang="en-US" sz="2000" dirty="0" smtClean="0">
                <a:solidFill>
                  <a:srgbClr val="FF0000"/>
                </a:solidFill>
              </a:rPr>
              <a:t>*</a:t>
            </a:r>
            <a:r>
              <a:rPr lang="fr-FR" sz="2000" dirty="0"/>
              <a:t>H. </a:t>
            </a:r>
            <a:r>
              <a:rPr lang="fr-FR" sz="2000" dirty="0" err="1"/>
              <a:t>Tricoire</a:t>
            </a:r>
            <a:r>
              <a:rPr lang="fr-FR" sz="2000" dirty="0"/>
              <a:t> et al., </a:t>
            </a:r>
            <a:r>
              <a:rPr lang="fr-FR" sz="2000" dirty="0" err="1"/>
              <a:t>Endocrinology</a:t>
            </a:r>
            <a:r>
              <a:rPr lang="fr-FR" sz="2000" dirty="0"/>
              <a:t> 143(1):84–90</a:t>
            </a:r>
            <a:endParaRPr lang="en-US" sz="2000" dirty="0"/>
          </a:p>
        </p:txBody>
      </p:sp>
    </p:spTree>
    <p:extLst>
      <p:ext uri="{BB962C8B-B14F-4D97-AF65-F5344CB8AC3E}">
        <p14:creationId xmlns:p14="http://schemas.microsoft.com/office/powerpoint/2010/main" val="35785914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smicenerg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8839200" cy="6858000"/>
          </a:xfrm>
          <a:prstGeom prst="rect">
            <a:avLst/>
          </a:prstGeom>
        </p:spPr>
      </p:pic>
      <p:sp>
        <p:nvSpPr>
          <p:cNvPr id="3" name="Content Placeholder 2"/>
          <p:cNvSpPr>
            <a:spLocks noGrp="1"/>
          </p:cNvSpPr>
          <p:nvPr>
            <p:ph idx="1"/>
          </p:nvPr>
        </p:nvSpPr>
        <p:spPr>
          <a:xfrm>
            <a:off x="177800" y="538957"/>
            <a:ext cx="8458200" cy="1173162"/>
          </a:xfrm>
          <a:ln>
            <a:noFill/>
          </a:ln>
        </p:spPr>
        <p:txBody>
          <a:bodyPr>
            <a:noAutofit/>
          </a:bodyPr>
          <a:lstStyle/>
          <a:p>
            <a:pPr marL="0" indent="0" algn="ctr">
              <a:buNone/>
            </a:pPr>
            <a:r>
              <a:rPr lang="en-US" sz="2400" b="1" dirty="0" smtClean="0">
                <a:solidFill>
                  <a:srgbClr val="000000"/>
                </a:solidFill>
              </a:rPr>
              <a:t>“The cerebrospinal </a:t>
            </a:r>
            <a:r>
              <a:rPr lang="en-US" sz="2400" b="1" dirty="0">
                <a:solidFill>
                  <a:srgbClr val="000000"/>
                </a:solidFill>
              </a:rPr>
              <a:t>fluid is considered by bioenergy workers to be the carrier of information and life energy that is received by the organism and is then distributed throughout the </a:t>
            </a:r>
            <a:r>
              <a:rPr lang="en-US" sz="2400" b="1" dirty="0" smtClean="0">
                <a:solidFill>
                  <a:srgbClr val="000000"/>
                </a:solidFill>
              </a:rPr>
              <a:t>body</a:t>
            </a:r>
            <a:r>
              <a:rPr lang="en-US" sz="2400" b="1" dirty="0" smtClean="0">
                <a:solidFill>
                  <a:srgbClr val="FFFFFF"/>
                </a:solidFill>
              </a:rPr>
              <a:t>*</a:t>
            </a:r>
            <a:endParaRPr lang="en-US" sz="2400" b="1" dirty="0">
              <a:solidFill>
                <a:srgbClr val="FFFFFF"/>
              </a:solidFill>
            </a:endParaRPr>
          </a:p>
        </p:txBody>
      </p:sp>
      <p:sp>
        <p:nvSpPr>
          <p:cNvPr id="5" name="TextBox 4"/>
          <p:cNvSpPr txBox="1"/>
          <p:nvPr/>
        </p:nvSpPr>
        <p:spPr>
          <a:xfrm>
            <a:off x="1054100" y="6248401"/>
            <a:ext cx="6273800" cy="369332"/>
          </a:xfrm>
          <a:prstGeom prst="rect">
            <a:avLst/>
          </a:prstGeom>
          <a:noFill/>
        </p:spPr>
        <p:txBody>
          <a:bodyPr wrap="square" rtlCol="0">
            <a:spAutoFit/>
          </a:bodyPr>
          <a:lstStyle/>
          <a:p>
            <a:r>
              <a:rPr lang="pl-PL" dirty="0" smtClean="0">
                <a:solidFill>
                  <a:schemeClr val="bg1"/>
                </a:solidFill>
              </a:rPr>
              <a:t>*A</a:t>
            </a:r>
            <a:r>
              <a:rPr lang="pl-PL" dirty="0">
                <a:solidFill>
                  <a:schemeClr val="bg1"/>
                </a:solidFill>
              </a:rPr>
              <a:t>. </a:t>
            </a:r>
            <a:r>
              <a:rPr lang="pl-PL" dirty="0" err="1">
                <a:solidFill>
                  <a:schemeClr val="bg1"/>
                </a:solidFill>
              </a:rPr>
              <a:t>Axt</a:t>
            </a:r>
            <a:r>
              <a:rPr lang="pl-PL" dirty="0">
                <a:solidFill>
                  <a:schemeClr val="bg1"/>
                </a:solidFill>
              </a:rPr>
              <a:t>, Farmakoterapia w Psychiatrii i Neurologii 98(1), 112-134.</a:t>
            </a:r>
            <a:endParaRPr lang="en-US" dirty="0">
              <a:solidFill>
                <a:schemeClr val="bg1"/>
              </a:solidFill>
            </a:endParaRPr>
          </a:p>
        </p:txBody>
      </p:sp>
    </p:spTree>
    <p:extLst>
      <p:ext uri="{BB962C8B-B14F-4D97-AF65-F5344CB8AC3E}">
        <p14:creationId xmlns:p14="http://schemas.microsoft.com/office/powerpoint/2010/main" val="12864378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nealgland2.jpg"/>
          <p:cNvPicPr>
            <a:picLocks noGrp="1" noChangeAspect="1"/>
          </p:cNvPicPr>
          <p:nvPr>
            <p:ph idx="1"/>
          </p:nvPr>
        </p:nvPicPr>
        <p:blipFill>
          <a:blip r:embed="rId2">
            <a:extLst>
              <a:ext uri="{28A0092B-C50C-407E-A947-70E740481C1C}">
                <a14:useLocalDpi xmlns:a14="http://schemas.microsoft.com/office/drawing/2010/main" val="0"/>
              </a:ext>
            </a:extLst>
          </a:blip>
          <a:srcRect t="19473" b="19473"/>
          <a:stretch>
            <a:fillRect/>
          </a:stretch>
        </p:blipFill>
        <p:spPr/>
      </p:pic>
      <p:sp>
        <p:nvSpPr>
          <p:cNvPr id="5" name="Freeform 4"/>
          <p:cNvSpPr/>
          <p:nvPr/>
        </p:nvSpPr>
        <p:spPr>
          <a:xfrm>
            <a:off x="4723274" y="2730500"/>
            <a:ext cx="996148" cy="716902"/>
          </a:xfrm>
          <a:custGeom>
            <a:avLst/>
            <a:gdLst>
              <a:gd name="connsiteX0" fmla="*/ 699626 w 996148"/>
              <a:gd name="connsiteY0" fmla="*/ 25400 h 716902"/>
              <a:gd name="connsiteX1" fmla="*/ 26526 w 996148"/>
              <a:gd name="connsiteY1" fmla="*/ 215900 h 716902"/>
              <a:gd name="connsiteX2" fmla="*/ 178926 w 996148"/>
              <a:gd name="connsiteY2" fmla="*/ 622300 h 716902"/>
              <a:gd name="connsiteX3" fmla="*/ 585326 w 996148"/>
              <a:gd name="connsiteY3" fmla="*/ 698500 h 716902"/>
              <a:gd name="connsiteX4" fmla="*/ 979026 w 996148"/>
              <a:gd name="connsiteY4" fmla="*/ 355600 h 716902"/>
              <a:gd name="connsiteX5" fmla="*/ 890126 w 996148"/>
              <a:gd name="connsiteY5" fmla="*/ 76200 h 716902"/>
              <a:gd name="connsiteX6" fmla="*/ 572626 w 996148"/>
              <a:gd name="connsiteY6" fmla="*/ 0 h 716902"/>
              <a:gd name="connsiteX7" fmla="*/ 572626 w 996148"/>
              <a:gd name="connsiteY7" fmla="*/ 0 h 7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48" h="716902">
                <a:moveTo>
                  <a:pt x="699626" y="25400"/>
                </a:moveTo>
                <a:cubicBezTo>
                  <a:pt x="406467" y="70908"/>
                  <a:pt x="113309" y="116417"/>
                  <a:pt x="26526" y="215900"/>
                </a:cubicBezTo>
                <a:cubicBezTo>
                  <a:pt x="-60257" y="315383"/>
                  <a:pt x="85793" y="541867"/>
                  <a:pt x="178926" y="622300"/>
                </a:cubicBezTo>
                <a:cubicBezTo>
                  <a:pt x="272059" y="702733"/>
                  <a:pt x="451976" y="742950"/>
                  <a:pt x="585326" y="698500"/>
                </a:cubicBezTo>
                <a:cubicBezTo>
                  <a:pt x="718676" y="654050"/>
                  <a:pt x="928226" y="459317"/>
                  <a:pt x="979026" y="355600"/>
                </a:cubicBezTo>
                <a:cubicBezTo>
                  <a:pt x="1029826" y="251883"/>
                  <a:pt x="957859" y="135467"/>
                  <a:pt x="890126" y="76200"/>
                </a:cubicBezTo>
                <a:cubicBezTo>
                  <a:pt x="822393" y="16933"/>
                  <a:pt x="572626" y="0"/>
                  <a:pt x="572626" y="0"/>
                </a:cubicBezTo>
                <a:lnTo>
                  <a:pt x="572626"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039188" y="3897340"/>
            <a:ext cx="1360469" cy="369332"/>
          </a:xfrm>
          <a:prstGeom prst="rect">
            <a:avLst/>
          </a:prstGeom>
          <a:solidFill>
            <a:srgbClr val="FCFFBC"/>
          </a:solidFill>
          <a:ln>
            <a:solidFill>
              <a:schemeClr val="tx1"/>
            </a:solidFill>
          </a:ln>
        </p:spPr>
        <p:txBody>
          <a:bodyPr wrap="none" rtlCol="0">
            <a:spAutoFit/>
          </a:bodyPr>
          <a:lstStyle/>
          <a:p>
            <a:r>
              <a:rPr lang="en-US" dirty="0" smtClean="0"/>
              <a:t>Pineal Gland</a:t>
            </a:r>
            <a:endParaRPr lang="en-US" dirty="0"/>
          </a:p>
        </p:txBody>
      </p:sp>
      <p:cxnSp>
        <p:nvCxnSpPr>
          <p:cNvPr id="8" name="Straight Arrow Connector 7"/>
          <p:cNvCxnSpPr/>
          <p:nvPr/>
        </p:nvCxnSpPr>
        <p:spPr>
          <a:xfrm flipH="1" flipV="1">
            <a:off x="5308600" y="3289300"/>
            <a:ext cx="410823" cy="6534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s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58" y="2009724"/>
            <a:ext cx="1937863" cy="1974951"/>
          </a:xfrm>
          <a:prstGeom prst="rect">
            <a:avLst/>
          </a:prstGeom>
        </p:spPr>
      </p:pic>
      <p:sp>
        <p:nvSpPr>
          <p:cNvPr id="11" name="TextBox 10"/>
          <p:cNvSpPr txBox="1"/>
          <p:nvPr/>
        </p:nvSpPr>
        <p:spPr>
          <a:xfrm>
            <a:off x="4343400" y="2887570"/>
            <a:ext cx="1426755" cy="523220"/>
          </a:xfrm>
          <a:prstGeom prst="rect">
            <a:avLst/>
          </a:prstGeom>
          <a:solidFill>
            <a:srgbClr val="FCFFBC"/>
          </a:solidFill>
          <a:ln>
            <a:solidFill>
              <a:schemeClr val="tx1"/>
            </a:solidFill>
          </a:ln>
        </p:spPr>
        <p:txBody>
          <a:bodyPr wrap="none" rtlCol="0">
            <a:spAutoFit/>
          </a:bodyPr>
          <a:lstStyle/>
          <a:p>
            <a:r>
              <a:rPr lang="en-US" sz="2800" dirty="0" smtClean="0"/>
              <a:t>Sulfate</a:t>
            </a:r>
            <a:r>
              <a:rPr lang="en-US" dirty="0" smtClean="0"/>
              <a:t>!!!</a:t>
            </a:r>
            <a:endParaRPr lang="en-US" dirty="0"/>
          </a:p>
        </p:txBody>
      </p:sp>
    </p:spTree>
    <p:extLst>
      <p:ext uri="{BB962C8B-B14F-4D97-AF65-F5344CB8AC3E}">
        <p14:creationId xmlns:p14="http://schemas.microsoft.com/office/powerpoint/2010/main" val="245572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938"/>
            <a:ext cx="8318500" cy="2112962"/>
          </a:xfrm>
        </p:spPr>
        <p:txBody>
          <a:bodyPr>
            <a:normAutofit fontScale="90000"/>
          </a:bodyPr>
          <a:lstStyle/>
          <a:p>
            <a:r>
              <a:rPr lang="en-US" b="1" dirty="0" smtClean="0"/>
              <a:t>“Light</a:t>
            </a:r>
            <a:r>
              <a:rPr lang="en-US" b="1" dirty="0"/>
              <a:t>-induced 3-</a:t>
            </a:r>
            <a:r>
              <a:rPr lang="en-US" b="1" i="1" dirty="0"/>
              <a:t>O</a:t>
            </a:r>
            <a:r>
              <a:rPr lang="en-US" b="1" dirty="0"/>
              <a:t>-Sulfotransferase Expression Alters Pineal </a:t>
            </a:r>
            <a:r>
              <a:rPr lang="en-US" b="1" dirty="0" err="1"/>
              <a:t>Heparan</a:t>
            </a:r>
            <a:r>
              <a:rPr lang="en-US" b="1" dirty="0"/>
              <a:t> Sulfate Fine Structure : A SURPRISING LINK TO CIRCADIAN </a:t>
            </a:r>
            <a:r>
              <a:rPr lang="en-US" b="1" dirty="0" smtClean="0"/>
              <a:t>RHYTHM”</a:t>
            </a:r>
            <a:r>
              <a:rPr lang="en-US" b="1" dirty="0" smtClean="0">
                <a:solidFill>
                  <a:srgbClr val="FF0000"/>
                </a:solidFill>
              </a:rPr>
              <a:t>*</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203200" y="2565401"/>
            <a:ext cx="8940800" cy="3683000"/>
          </a:xfrm>
        </p:spPr>
        <p:txBody>
          <a:bodyPr>
            <a:normAutofit/>
          </a:bodyPr>
          <a:lstStyle/>
          <a:p>
            <a:r>
              <a:rPr lang="en-US" sz="2800" dirty="0" smtClean="0"/>
              <a:t>Pineal gland builds up </a:t>
            </a:r>
            <a:r>
              <a:rPr lang="en-US" sz="2800" dirty="0" err="1" smtClean="0"/>
              <a:t>heparan</a:t>
            </a:r>
            <a:r>
              <a:rPr lang="en-US" sz="2800" dirty="0" smtClean="0"/>
              <a:t> sulfate supplies </a:t>
            </a:r>
            <a:r>
              <a:rPr lang="en-US" sz="2800" i="1" dirty="0" smtClean="0">
                <a:solidFill>
                  <a:srgbClr val="FF0000"/>
                </a:solidFill>
              </a:rPr>
              <a:t>by day</a:t>
            </a:r>
          </a:p>
          <a:p>
            <a:r>
              <a:rPr lang="en-US" sz="2800" dirty="0" smtClean="0"/>
              <a:t>Melatonin is sulfated in transport </a:t>
            </a:r>
            <a:r>
              <a:rPr lang="en-US" sz="2800" i="1" dirty="0" smtClean="0">
                <a:solidFill>
                  <a:srgbClr val="FF0000"/>
                </a:solidFill>
              </a:rPr>
              <a:t>at night</a:t>
            </a:r>
          </a:p>
          <a:p>
            <a:pPr lvl="1"/>
            <a:r>
              <a:rPr lang="en-US" sz="2400" dirty="0" smtClean="0"/>
              <a:t>Highly lipophilic molecule needs sulfate to make it water-soluble</a:t>
            </a:r>
          </a:p>
          <a:p>
            <a:pPr lvl="1"/>
            <a:r>
              <a:rPr lang="en-US" sz="2400" dirty="0" smtClean="0"/>
              <a:t>This allows it to move through the cerebrospinal fluid</a:t>
            </a:r>
          </a:p>
          <a:p>
            <a:r>
              <a:rPr lang="en-US" sz="2800" dirty="0" smtClean="0"/>
              <a:t>When melatonin is delivered, sulfate is released!</a:t>
            </a:r>
          </a:p>
          <a:p>
            <a:pPr marL="0" indent="0">
              <a:buNone/>
            </a:pPr>
            <a:endParaRPr lang="en-US" sz="2800" dirty="0" smtClean="0"/>
          </a:p>
          <a:p>
            <a:pPr marL="0" indent="0" algn="ctr">
              <a:buNone/>
            </a:pPr>
            <a:r>
              <a:rPr lang="en-US" sz="2800" i="1" dirty="0" smtClean="0">
                <a:solidFill>
                  <a:srgbClr val="FF0000"/>
                </a:solidFill>
              </a:rPr>
              <a:t>Melatonin is a sulfate-delivery system!!</a:t>
            </a:r>
            <a:endParaRPr lang="en-US" sz="2800" i="1" dirty="0">
              <a:solidFill>
                <a:srgbClr val="FF0000"/>
              </a:solidFill>
            </a:endParaRPr>
          </a:p>
        </p:txBody>
      </p:sp>
      <p:sp>
        <p:nvSpPr>
          <p:cNvPr id="4" name="TextBox 3"/>
          <p:cNvSpPr txBox="1"/>
          <p:nvPr/>
        </p:nvSpPr>
        <p:spPr>
          <a:xfrm>
            <a:off x="2324100" y="6382266"/>
            <a:ext cx="5880211" cy="400110"/>
          </a:xfrm>
          <a:prstGeom prst="rect">
            <a:avLst/>
          </a:prstGeom>
          <a:noFill/>
        </p:spPr>
        <p:txBody>
          <a:bodyPr wrap="none" rtlCol="0">
            <a:spAutoFit/>
          </a:bodyPr>
          <a:lstStyle/>
          <a:p>
            <a:r>
              <a:rPr lang="da-DK" sz="2000" dirty="0" smtClean="0">
                <a:solidFill>
                  <a:srgbClr val="FF0000"/>
                </a:solidFill>
              </a:rPr>
              <a:t>*</a:t>
            </a:r>
            <a:r>
              <a:rPr lang="da-DK" sz="2000" dirty="0" smtClean="0"/>
              <a:t>B</a:t>
            </a:r>
            <a:r>
              <a:rPr lang="da-DK" sz="2000" dirty="0"/>
              <a:t>. Kuberan et al., J. </a:t>
            </a:r>
            <a:r>
              <a:rPr lang="da-DK" sz="2000" dirty="0" err="1"/>
              <a:t>Biol</a:t>
            </a:r>
            <a:r>
              <a:rPr lang="da-DK" sz="2000" dirty="0"/>
              <a:t>. </a:t>
            </a:r>
            <a:r>
              <a:rPr lang="da-DK" sz="2000" dirty="0" err="1"/>
              <a:t>Chem</a:t>
            </a:r>
            <a:r>
              <a:rPr lang="da-DK" sz="2000" dirty="0"/>
              <a:t>. 2004, 279:5053-5054.</a:t>
            </a:r>
            <a:endParaRPr lang="en-US" sz="2000" dirty="0"/>
          </a:p>
        </p:txBody>
      </p:sp>
    </p:spTree>
    <p:extLst>
      <p:ext uri="{BB962C8B-B14F-4D97-AF65-F5344CB8AC3E}">
        <p14:creationId xmlns:p14="http://schemas.microsoft.com/office/powerpoint/2010/main" val="2487909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Autism Epidemic in the U.S.</a:t>
            </a:r>
            <a:endParaRPr lang="en-US" b="1" dirty="0"/>
          </a:p>
        </p:txBody>
      </p:sp>
      <p:pic>
        <p:nvPicPr>
          <p:cNvPr id="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274238" y="1584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26638" y="17369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18893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20417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21941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2346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2480317"/>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nvGrpSpPr>
          <p:cNvPr id="34" name="Group 33"/>
          <p:cNvGrpSpPr/>
          <p:nvPr/>
        </p:nvGrpSpPr>
        <p:grpSpPr>
          <a:xfrm>
            <a:off x="4444069" y="1752600"/>
            <a:ext cx="4244535" cy="2677413"/>
            <a:chOff x="4444069" y="1752600"/>
            <a:chExt cx="4244535" cy="2677413"/>
          </a:xfrm>
        </p:grpSpPr>
        <p:grpSp>
          <p:nvGrpSpPr>
            <p:cNvPr id="32" name="Group 31"/>
            <p:cNvGrpSpPr/>
            <p:nvPr/>
          </p:nvGrpSpPr>
          <p:grpSpPr>
            <a:xfrm>
              <a:off x="4444069" y="1752600"/>
              <a:ext cx="3939735" cy="2372613"/>
              <a:chOff x="4444069" y="1752600"/>
              <a:chExt cx="3939735" cy="2372613"/>
            </a:xfrm>
          </p:grpSpPr>
          <p:pic>
            <p:nvPicPr>
              <p:cNvPr id="1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444069" y="1752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596469" y="1905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748869" y="20574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901269" y="22098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053669" y="23622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1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206069" y="2514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358469" y="2667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grpSp>
        <p:nvGrpSpPr>
          <p:cNvPr id="33" name="Group 32"/>
          <p:cNvGrpSpPr/>
          <p:nvPr/>
        </p:nvGrpSpPr>
        <p:grpSpPr>
          <a:xfrm>
            <a:off x="579038" y="4277613"/>
            <a:ext cx="4244535" cy="2677413"/>
            <a:chOff x="579038" y="4277613"/>
            <a:chExt cx="4244535" cy="2677413"/>
          </a:xfrm>
        </p:grpSpPr>
        <p:grpSp>
          <p:nvGrpSpPr>
            <p:cNvPr id="26" name="Group 25"/>
            <p:cNvGrpSpPr/>
            <p:nvPr/>
          </p:nvGrpSpPr>
          <p:grpSpPr>
            <a:xfrm>
              <a:off x="579038" y="4277613"/>
              <a:ext cx="3939735" cy="2372613"/>
              <a:chOff x="579038" y="4277613"/>
              <a:chExt cx="3939735" cy="2372613"/>
            </a:xfrm>
          </p:grpSpPr>
          <p:pic>
            <p:nvPicPr>
              <p:cNvPr id="1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4277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4430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45824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2"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47348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48872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2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341038" y="5039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493438" y="5192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sp>
        <p:nvSpPr>
          <p:cNvPr id="27" name="TextBox 26"/>
          <p:cNvSpPr txBox="1"/>
          <p:nvPr/>
        </p:nvSpPr>
        <p:spPr>
          <a:xfrm>
            <a:off x="5957490" y="4598738"/>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150 kids diagnosed on Autism Spectrum in 2007</a:t>
            </a:r>
            <a:endParaRPr lang="en-US" sz="2400" dirty="0"/>
          </a:p>
        </p:txBody>
      </p:sp>
      <p:sp>
        <p:nvSpPr>
          <p:cNvPr id="28" name="TextBox 27"/>
          <p:cNvSpPr txBox="1"/>
          <p:nvPr/>
        </p:nvSpPr>
        <p:spPr>
          <a:xfrm>
            <a:off x="5960482" y="4601746"/>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100 kids diagnosed on Autism Spectrum in 2009</a:t>
            </a:r>
            <a:endParaRPr lang="en-US" sz="2400" dirty="0"/>
          </a:p>
        </p:txBody>
      </p:sp>
      <p:sp>
        <p:nvSpPr>
          <p:cNvPr id="29" name="TextBox 28"/>
          <p:cNvSpPr txBox="1"/>
          <p:nvPr/>
        </p:nvSpPr>
        <p:spPr>
          <a:xfrm>
            <a:off x="5954821" y="4582413"/>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50 kids diagnosed on Autism Spectrum in Mar. 2013</a:t>
            </a:r>
            <a:endParaRPr lang="en-US" sz="2400" dirty="0"/>
          </a:p>
        </p:txBody>
      </p:sp>
      <p:pic>
        <p:nvPicPr>
          <p:cNvPr id="31" name="Picture 30" descr="k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580" y="3804804"/>
            <a:ext cx="1198239" cy="1198239"/>
          </a:xfrm>
          <a:prstGeom prst="rect">
            <a:avLst/>
          </a:prstGeom>
        </p:spPr>
      </p:pic>
    </p:spTree>
    <p:extLst>
      <p:ext uri="{BB962C8B-B14F-4D97-AF65-F5344CB8AC3E}">
        <p14:creationId xmlns:p14="http://schemas.microsoft.com/office/powerpoint/2010/main" val="1108388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ligh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5281" cy="6858000"/>
          </a:xfrm>
          <a:prstGeom prst="rect">
            <a:avLst/>
          </a:prstGeom>
        </p:spPr>
      </p:pic>
      <p:sp>
        <p:nvSpPr>
          <p:cNvPr id="2" name="Title 1"/>
          <p:cNvSpPr>
            <a:spLocks noGrp="1"/>
          </p:cNvSpPr>
          <p:nvPr>
            <p:ph type="title"/>
          </p:nvPr>
        </p:nvSpPr>
        <p:spPr/>
        <p:txBody>
          <a:bodyPr/>
          <a:lstStyle/>
          <a:p>
            <a:r>
              <a:rPr lang="en-US" dirty="0" smtClean="0"/>
              <a:t>Pineal Gland: “Seat of the Soul”</a:t>
            </a:r>
            <a:endParaRPr lang="en-US" dirty="0"/>
          </a:p>
        </p:txBody>
      </p:sp>
      <p:pic>
        <p:nvPicPr>
          <p:cNvPr id="4" name="Content Placeholder 3" descr="pineal_gland.jpg"/>
          <p:cNvPicPr>
            <a:picLocks noGrp="1" noChangeAspect="1"/>
          </p:cNvPicPr>
          <p:nvPr>
            <p:ph idx="1"/>
          </p:nvPr>
        </p:nvPicPr>
        <p:blipFill>
          <a:blip r:embed="rId3">
            <a:extLst>
              <a:ext uri="{28A0092B-C50C-407E-A947-70E740481C1C}">
                <a14:useLocalDpi xmlns:a14="http://schemas.microsoft.com/office/drawing/2010/main" val="0"/>
              </a:ext>
            </a:extLst>
          </a:blip>
          <a:srcRect l="-49740" r="-49740"/>
          <a:stretch>
            <a:fillRect/>
          </a:stretch>
        </p:blipFill>
        <p:spPr>
          <a:xfrm>
            <a:off x="4019316" y="1757420"/>
            <a:ext cx="6251972" cy="3438344"/>
          </a:xfrm>
        </p:spPr>
      </p:pic>
      <p:sp>
        <p:nvSpPr>
          <p:cNvPr id="6" name="TextBox 5"/>
          <p:cNvSpPr txBox="1"/>
          <p:nvPr/>
        </p:nvSpPr>
        <p:spPr>
          <a:xfrm>
            <a:off x="620691" y="4888971"/>
            <a:ext cx="4527042" cy="1569660"/>
          </a:xfrm>
          <a:prstGeom prst="rect">
            <a:avLst/>
          </a:prstGeom>
          <a:noFill/>
        </p:spPr>
        <p:txBody>
          <a:bodyPr wrap="square" rtlCol="0">
            <a:spAutoFit/>
          </a:bodyPr>
          <a:lstStyle/>
          <a:p>
            <a:r>
              <a:rPr lang="en-US" sz="2400" dirty="0" smtClean="0">
                <a:solidFill>
                  <a:schemeClr val="bg1"/>
                </a:solidFill>
              </a:rPr>
              <a:t>The pineal gland produces melatonin in the evening and transports it as melatonin sulfate to various parts of the brain</a:t>
            </a:r>
            <a:endParaRPr lang="en-US" sz="2400" dirty="0">
              <a:solidFill>
                <a:schemeClr val="bg1"/>
              </a:solidFill>
            </a:endParaRPr>
          </a:p>
        </p:txBody>
      </p:sp>
      <p:sp>
        <p:nvSpPr>
          <p:cNvPr id="7" name="TextBox 6"/>
          <p:cNvSpPr txBox="1"/>
          <p:nvPr/>
        </p:nvSpPr>
        <p:spPr>
          <a:xfrm>
            <a:off x="298957" y="1417933"/>
            <a:ext cx="4710434" cy="1200328"/>
          </a:xfrm>
          <a:prstGeom prst="rect">
            <a:avLst/>
          </a:prstGeom>
          <a:noFill/>
          <a:ln>
            <a:noFill/>
          </a:ln>
        </p:spPr>
        <p:txBody>
          <a:bodyPr wrap="square" rtlCol="0">
            <a:spAutoFit/>
          </a:bodyPr>
          <a:lstStyle/>
          <a:p>
            <a:r>
              <a:rPr lang="en-US" sz="2400" dirty="0" smtClean="0"/>
              <a:t>The pineal gland produces sulfate by day (responding to light) and stores it in </a:t>
            </a:r>
            <a:r>
              <a:rPr lang="en-US" sz="2400" dirty="0" err="1" smtClean="0"/>
              <a:t>heparan</a:t>
            </a:r>
            <a:r>
              <a:rPr lang="en-US" sz="2400" dirty="0" smtClean="0"/>
              <a:t> sulfate molecules</a:t>
            </a:r>
            <a:endParaRPr lang="en-US" sz="2400" dirty="0"/>
          </a:p>
        </p:txBody>
      </p:sp>
      <p:pic>
        <p:nvPicPr>
          <p:cNvPr id="8" name="Picture 7" descr="pinealgla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924" y="1846028"/>
            <a:ext cx="3263900" cy="3263900"/>
          </a:xfrm>
          <a:prstGeom prst="rect">
            <a:avLst/>
          </a:prstGeom>
        </p:spPr>
      </p:pic>
    </p:spTree>
    <p:extLst>
      <p:ext uri="{BB962C8B-B14F-4D97-AF65-F5344CB8AC3E}">
        <p14:creationId xmlns:p14="http://schemas.microsoft.com/office/powerpoint/2010/main" val="68866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6"/>
            <a:ext cx="8229600" cy="1143000"/>
          </a:xfrm>
        </p:spPr>
        <p:txBody>
          <a:bodyPr/>
          <a:lstStyle/>
          <a:p>
            <a:r>
              <a:rPr lang="en-US" b="1" dirty="0" smtClean="0"/>
              <a:t>Pineal Gland: “Seat of the Soul”</a:t>
            </a:r>
            <a:endParaRPr lang="en-US" b="1" dirty="0">
              <a:solidFill>
                <a:srgbClr val="FF0000"/>
              </a:solidFill>
            </a:endParaRPr>
          </a:p>
        </p:txBody>
      </p:sp>
      <p:sp>
        <p:nvSpPr>
          <p:cNvPr id="3" name="Content Placeholder 2"/>
          <p:cNvSpPr>
            <a:spLocks noGrp="1"/>
          </p:cNvSpPr>
          <p:nvPr>
            <p:ph idx="1"/>
          </p:nvPr>
        </p:nvSpPr>
        <p:spPr>
          <a:xfrm>
            <a:off x="0" y="1413937"/>
            <a:ext cx="8229600" cy="4525963"/>
          </a:xfrm>
        </p:spPr>
        <p:txBody>
          <a:bodyPr>
            <a:normAutofit lnSpcReduction="10000"/>
          </a:bodyPr>
          <a:lstStyle/>
          <a:p>
            <a:r>
              <a:rPr lang="en-US" dirty="0" smtClean="0"/>
              <a:t>Pineal gland produces melatonin</a:t>
            </a:r>
          </a:p>
          <a:p>
            <a:pPr lvl="1"/>
            <a:r>
              <a:rPr lang="en-US" dirty="0" smtClean="0"/>
              <a:t>Induces REM sleep </a:t>
            </a:r>
          </a:p>
          <a:p>
            <a:r>
              <a:rPr lang="en-US" dirty="0" smtClean="0"/>
              <a:t>Alzheimer’s is associated with                             reduced REM sleep cycle                                         AND calcified pineal gland</a:t>
            </a:r>
            <a:r>
              <a:rPr lang="en-US" dirty="0" smtClean="0">
                <a:solidFill>
                  <a:srgbClr val="FF0000"/>
                </a:solidFill>
              </a:rPr>
              <a:t>*</a:t>
            </a:r>
          </a:p>
          <a:p>
            <a:pPr lvl="1"/>
            <a:r>
              <a:rPr lang="en-US" dirty="0" smtClean="0"/>
              <a:t>Pineal gland calcification correlates inversely with REM sleep</a:t>
            </a:r>
            <a:r>
              <a:rPr lang="en-US" dirty="0" smtClean="0">
                <a:solidFill>
                  <a:srgbClr val="FF0000"/>
                </a:solidFill>
              </a:rPr>
              <a:t>**</a:t>
            </a:r>
          </a:p>
          <a:p>
            <a:pPr lvl="1"/>
            <a:r>
              <a:rPr lang="en-US" dirty="0" smtClean="0"/>
              <a:t>DHEA SULFATE but not DHEA injections increase melatonin production in rats</a:t>
            </a:r>
            <a:r>
              <a:rPr lang="en-US" dirty="0" smtClean="0">
                <a:solidFill>
                  <a:srgbClr val="FF0000"/>
                </a:solidFill>
              </a:rPr>
              <a:t>***</a:t>
            </a:r>
            <a:endParaRPr lang="en-US" dirty="0">
              <a:solidFill>
                <a:srgbClr val="FF0000"/>
              </a:solidFill>
            </a:endParaRPr>
          </a:p>
        </p:txBody>
      </p:sp>
      <p:sp>
        <p:nvSpPr>
          <p:cNvPr id="4" name="TextBox 3"/>
          <p:cNvSpPr txBox="1"/>
          <p:nvPr/>
        </p:nvSpPr>
        <p:spPr>
          <a:xfrm>
            <a:off x="1241332" y="5963309"/>
            <a:ext cx="5710555" cy="923330"/>
          </a:xfrm>
          <a:prstGeom prst="rect">
            <a:avLst/>
          </a:prstGeom>
          <a:noFill/>
        </p:spPr>
        <p:txBody>
          <a:bodyPr wrap="none" rtlCol="0">
            <a:spAutoFit/>
          </a:bodyPr>
          <a:lstStyle/>
          <a:p>
            <a:r>
              <a:rPr lang="nb-NO" dirty="0"/>
              <a:t>*R. </a:t>
            </a:r>
            <a:r>
              <a:rPr lang="nb-NO" dirty="0" err="1"/>
              <a:t>Mahlberg</a:t>
            </a:r>
            <a:r>
              <a:rPr lang="nb-NO" dirty="0"/>
              <a:t> et al., </a:t>
            </a:r>
            <a:r>
              <a:rPr lang="nb-NO" dirty="0" err="1"/>
              <a:t>Neurobiol</a:t>
            </a:r>
            <a:r>
              <a:rPr lang="nb-NO" dirty="0"/>
              <a:t> </a:t>
            </a:r>
            <a:r>
              <a:rPr lang="nb-NO" dirty="0" err="1"/>
              <a:t>Aging</a:t>
            </a:r>
            <a:r>
              <a:rPr lang="nb-NO" dirty="0"/>
              <a:t>. 2008 Feb;29(2):203-</a:t>
            </a:r>
            <a:r>
              <a:rPr lang="nb-NO" dirty="0" smtClean="0"/>
              <a:t>9</a:t>
            </a:r>
          </a:p>
          <a:p>
            <a:r>
              <a:rPr lang="nb-NO" dirty="0"/>
              <a:t>**R. </a:t>
            </a:r>
            <a:r>
              <a:rPr lang="nb-NO" dirty="0" err="1"/>
              <a:t>Mahlberg</a:t>
            </a:r>
            <a:r>
              <a:rPr lang="nb-NO" dirty="0"/>
              <a:t> et al., </a:t>
            </a:r>
            <a:r>
              <a:rPr lang="nb-NO" dirty="0" err="1"/>
              <a:t>Sleep</a:t>
            </a:r>
            <a:r>
              <a:rPr lang="nb-NO" dirty="0"/>
              <a:t> Med. 2009 Apr;10(4):439-45. </a:t>
            </a:r>
            <a:endParaRPr lang="nb-NO" dirty="0" smtClean="0"/>
          </a:p>
          <a:p>
            <a:r>
              <a:rPr lang="fr-FR" dirty="0"/>
              <a:t>***Y. </a:t>
            </a:r>
            <a:r>
              <a:rPr lang="fr-FR" dirty="0" err="1"/>
              <a:t>Djeridane</a:t>
            </a:r>
            <a:r>
              <a:rPr lang="fr-FR" dirty="0"/>
              <a:t> et al., </a:t>
            </a:r>
            <a:r>
              <a:rPr lang="fr-FR" dirty="0" err="1"/>
              <a:t>Steroids</a:t>
            </a:r>
            <a:r>
              <a:rPr lang="fr-FR" dirty="0"/>
              <a:t>. 2004 May;69(5):343-9.</a:t>
            </a:r>
            <a:endParaRPr lang="en-US" dirty="0"/>
          </a:p>
        </p:txBody>
      </p:sp>
      <p:pic>
        <p:nvPicPr>
          <p:cNvPr id="5" name="Picture 4" descr="melatonin_sulf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556" y="1464736"/>
            <a:ext cx="3255444" cy="2145293"/>
          </a:xfrm>
          <a:prstGeom prst="rect">
            <a:avLst/>
          </a:prstGeom>
        </p:spPr>
      </p:pic>
      <p:sp>
        <p:nvSpPr>
          <p:cNvPr id="6" name="Freeform 5"/>
          <p:cNvSpPr/>
          <p:nvPr/>
        </p:nvSpPr>
        <p:spPr>
          <a:xfrm>
            <a:off x="5960250" y="3005375"/>
            <a:ext cx="667844" cy="625456"/>
          </a:xfrm>
          <a:custGeom>
            <a:avLst/>
            <a:gdLst>
              <a:gd name="connsiteX0" fmla="*/ 157521 w 667844"/>
              <a:gd name="connsiteY0" fmla="*/ 97660 h 625456"/>
              <a:gd name="connsiteX1" fmla="*/ 12379 w 667844"/>
              <a:gd name="connsiteY1" fmla="*/ 369803 h 625456"/>
              <a:gd name="connsiteX2" fmla="*/ 484093 w 667844"/>
              <a:gd name="connsiteY2" fmla="*/ 623803 h 625456"/>
              <a:gd name="connsiteX3" fmla="*/ 665521 w 667844"/>
              <a:gd name="connsiteY3" fmla="*/ 242803 h 625456"/>
              <a:gd name="connsiteX4" fmla="*/ 375236 w 667844"/>
              <a:gd name="connsiteY4" fmla="*/ 6946 h 625456"/>
              <a:gd name="connsiteX5" fmla="*/ 157521 w 667844"/>
              <a:gd name="connsiteY5" fmla="*/ 97660 h 6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844" h="625456">
                <a:moveTo>
                  <a:pt x="157521" y="97660"/>
                </a:moveTo>
                <a:cubicBezTo>
                  <a:pt x="97045" y="158136"/>
                  <a:pt x="-42050" y="282113"/>
                  <a:pt x="12379" y="369803"/>
                </a:cubicBezTo>
                <a:cubicBezTo>
                  <a:pt x="66808" y="457493"/>
                  <a:pt x="375236" y="644970"/>
                  <a:pt x="484093" y="623803"/>
                </a:cubicBezTo>
                <a:cubicBezTo>
                  <a:pt x="592950" y="602636"/>
                  <a:pt x="683664" y="345613"/>
                  <a:pt x="665521" y="242803"/>
                </a:cubicBezTo>
                <a:cubicBezTo>
                  <a:pt x="647378" y="139994"/>
                  <a:pt x="459903" y="34160"/>
                  <a:pt x="375236" y="6946"/>
                </a:cubicBezTo>
                <a:cubicBezTo>
                  <a:pt x="290569" y="-20268"/>
                  <a:pt x="217997" y="37184"/>
                  <a:pt x="157521" y="97660"/>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06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6"/>
            <a:ext cx="8229600" cy="1143000"/>
          </a:xfrm>
        </p:spPr>
        <p:txBody>
          <a:bodyPr/>
          <a:lstStyle/>
          <a:p>
            <a:r>
              <a:rPr lang="en-US" b="1" dirty="0" smtClean="0"/>
              <a:t>Aluminum in the Pineal Gland</a:t>
            </a:r>
            <a:r>
              <a:rPr lang="en-US" b="1" dirty="0" smtClean="0">
                <a:solidFill>
                  <a:srgbClr val="FF0000"/>
                </a:solidFill>
              </a:rPr>
              <a:t>*</a:t>
            </a:r>
            <a:endParaRPr lang="en-US" b="1" dirty="0">
              <a:solidFill>
                <a:srgbClr val="FF0000"/>
              </a:solidFill>
            </a:endParaRPr>
          </a:p>
        </p:txBody>
      </p:sp>
      <p:pic>
        <p:nvPicPr>
          <p:cNvPr id="4" name="Content Placeholder 3" descr="aluminum_in_pineal_gland.png"/>
          <p:cNvPicPr>
            <a:picLocks noGrp="1" noChangeAspect="1"/>
          </p:cNvPicPr>
          <p:nvPr>
            <p:ph idx="1"/>
          </p:nvPr>
        </p:nvPicPr>
        <p:blipFill>
          <a:blip r:embed="rId3">
            <a:extLst>
              <a:ext uri="{28A0092B-C50C-407E-A947-70E740481C1C}">
                <a14:useLocalDpi xmlns:a14="http://schemas.microsoft.com/office/drawing/2010/main" val="0"/>
              </a:ext>
            </a:extLst>
          </a:blip>
          <a:srcRect t="8937" b="8937"/>
          <a:stretch>
            <a:fillRect/>
          </a:stretch>
        </p:blipFill>
        <p:spPr>
          <a:xfrm>
            <a:off x="254000" y="1058334"/>
            <a:ext cx="8229600" cy="4525963"/>
          </a:xfrm>
        </p:spPr>
      </p:pic>
      <p:sp>
        <p:nvSpPr>
          <p:cNvPr id="5" name="TextBox 4"/>
          <p:cNvSpPr txBox="1"/>
          <p:nvPr/>
        </p:nvSpPr>
        <p:spPr>
          <a:xfrm>
            <a:off x="1507067" y="6383867"/>
            <a:ext cx="7180546" cy="646331"/>
          </a:xfrm>
          <a:prstGeom prst="rect">
            <a:avLst/>
          </a:prstGeom>
          <a:noFill/>
        </p:spPr>
        <p:txBody>
          <a:bodyPr wrap="none" rtlCol="0">
            <a:spAutoFit/>
          </a:bodyPr>
          <a:lstStyle/>
          <a:p>
            <a:r>
              <a:rPr lang="en-US" i="1" dirty="0" smtClean="0"/>
              <a:t>*S.B</a:t>
            </a:r>
            <a:r>
              <a:rPr lang="en-US" i="1" dirty="0"/>
              <a:t>. Lang et al./</a:t>
            </a:r>
            <a:r>
              <a:rPr lang="en-US" i="1" dirty="0" err="1"/>
              <a:t>Bioclectrochemistry</a:t>
            </a:r>
            <a:r>
              <a:rPr lang="en-US" i="1" dirty="0"/>
              <a:t> and Bioenergetics 41(1996)191—195 </a:t>
            </a:r>
            <a:endParaRPr lang="en-US" dirty="0"/>
          </a:p>
          <a:p>
            <a:endParaRPr lang="en-US" dirty="0"/>
          </a:p>
        </p:txBody>
      </p:sp>
      <p:cxnSp>
        <p:nvCxnSpPr>
          <p:cNvPr id="7" name="Straight Arrow Connector 6"/>
          <p:cNvCxnSpPr/>
          <p:nvPr/>
        </p:nvCxnSpPr>
        <p:spPr>
          <a:xfrm flipV="1">
            <a:off x="3623738" y="1227664"/>
            <a:ext cx="999066" cy="1024466"/>
          </a:xfrm>
          <a:prstGeom prst="straightConnector1">
            <a:avLst/>
          </a:prstGeom>
          <a:ln w="381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5664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Limbic System</a:t>
            </a:r>
            <a:endParaRPr lang="en-US" b="1" dirty="0"/>
          </a:p>
        </p:txBody>
      </p:sp>
      <p:pic>
        <p:nvPicPr>
          <p:cNvPr id="4" name="Content Placeholder 3" descr="Brain_limbicsystem.jpg"/>
          <p:cNvPicPr>
            <a:picLocks noGrp="1" noChangeAspect="1"/>
          </p:cNvPicPr>
          <p:nvPr>
            <p:ph idx="1"/>
          </p:nvPr>
        </p:nvPicPr>
        <p:blipFill>
          <a:blip r:embed="rId2">
            <a:extLst>
              <a:ext uri="{28A0092B-C50C-407E-A947-70E740481C1C}">
                <a14:useLocalDpi xmlns:a14="http://schemas.microsoft.com/office/drawing/2010/main" val="0"/>
              </a:ext>
            </a:extLst>
          </a:blip>
          <a:srcRect l="-69554" r="-69554"/>
          <a:stretch>
            <a:fillRect/>
          </a:stretch>
        </p:blipFill>
        <p:spPr>
          <a:xfrm>
            <a:off x="2984500" y="1600200"/>
            <a:ext cx="8229600" cy="4525963"/>
          </a:xfrm>
        </p:spPr>
      </p:pic>
      <p:sp>
        <p:nvSpPr>
          <p:cNvPr id="6" name="Content Placeholder 2"/>
          <p:cNvSpPr txBox="1">
            <a:spLocks/>
          </p:cNvSpPr>
          <p:nvPr/>
        </p:nvSpPr>
        <p:spPr>
          <a:xfrm>
            <a:off x="457200" y="1417638"/>
            <a:ext cx="4724400" cy="5440362"/>
          </a:xfrm>
          <a:prstGeom prst="rect">
            <a:avLst/>
          </a:prstGeom>
        </p:spPr>
        <p:txBody>
          <a:bodyPr vert="horz" lIns="91440" tIns="45720" rIns="91440" bIns="45720" rtlCol="0">
            <a:normAutofit/>
          </a:bodyPr>
          <a:lstStyle/>
          <a:p>
            <a:pPr marL="342900" lvl="0" indent="-342900">
              <a:spcBef>
                <a:spcPct val="20000"/>
              </a:spcBef>
              <a:buFont typeface="Arial"/>
              <a:buChar char="•"/>
              <a:defRPr/>
            </a:pPr>
            <a:r>
              <a:rPr lang="en-US" sz="3200" dirty="0" smtClean="0"/>
              <a:t>Includes hippocampus</a:t>
            </a:r>
            <a:r>
              <a:rPr lang="en-US" sz="3200" dirty="0"/>
              <a:t>, olfactory bulbs, amygdala, thalamus, etc.</a:t>
            </a:r>
          </a:p>
          <a:p>
            <a:pPr marL="342900" lvl="0" indent="-342900">
              <a:spcBef>
                <a:spcPct val="20000"/>
              </a:spcBef>
              <a:buFont typeface="Arial"/>
              <a:buChar char="•"/>
              <a:defRPr/>
            </a:pPr>
            <a:r>
              <a:rPr lang="en-US" sz="3200" dirty="0"/>
              <a:t>Controls emotion, behavior, motivation, long-term memory, and </a:t>
            </a:r>
            <a:r>
              <a:rPr lang="en-US" sz="3200" dirty="0" smtClean="0"/>
              <a:t>olfaction</a:t>
            </a:r>
          </a:p>
          <a:p>
            <a:pPr marL="342900" lvl="0" indent="-342900">
              <a:spcBef>
                <a:spcPct val="20000"/>
              </a:spcBef>
              <a:buFont typeface="Arial"/>
              <a:buChar char="•"/>
              <a:defRPr/>
            </a:pPr>
            <a:r>
              <a:rPr lang="en-US" sz="3200" dirty="0" smtClean="0"/>
              <a:t>Surrounds the ventricles</a:t>
            </a:r>
            <a:endParaRPr lang="en-US" sz="3200" dirty="0"/>
          </a:p>
          <a:p>
            <a:pPr marR="0" lvl="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180803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Changes Associated with Alzheimer’s</a:t>
            </a:r>
            <a:endParaRPr lang="en-US" b="1" dirty="0"/>
          </a:p>
        </p:txBody>
      </p:sp>
      <p:pic>
        <p:nvPicPr>
          <p:cNvPr id="4" name="Content Placeholder 3" descr="alzheimer_brain.jpg"/>
          <p:cNvPicPr>
            <a:picLocks noGrp="1" noChangeAspect="1"/>
          </p:cNvPicPr>
          <p:nvPr>
            <p:ph idx="1"/>
          </p:nvPr>
        </p:nvPicPr>
        <p:blipFill>
          <a:blip r:embed="rId2">
            <a:extLst>
              <a:ext uri="{28A0092B-C50C-407E-A947-70E740481C1C}">
                <a14:useLocalDpi xmlns:a14="http://schemas.microsoft.com/office/drawing/2010/main" val="0"/>
              </a:ext>
            </a:extLst>
          </a:blip>
          <a:srcRect l="-43765" r="-43765"/>
          <a:stretch>
            <a:fillRect/>
          </a:stretch>
        </p:blipFill>
        <p:spPr>
          <a:xfrm>
            <a:off x="-1003300" y="1417638"/>
            <a:ext cx="8229600" cy="4525963"/>
          </a:xfrm>
        </p:spPr>
      </p:pic>
      <p:sp>
        <p:nvSpPr>
          <p:cNvPr id="5" name="TextBox 4"/>
          <p:cNvSpPr txBox="1"/>
          <p:nvPr/>
        </p:nvSpPr>
        <p:spPr>
          <a:xfrm>
            <a:off x="5283200" y="2478900"/>
            <a:ext cx="3301999" cy="830997"/>
          </a:xfrm>
          <a:prstGeom prst="rect">
            <a:avLst/>
          </a:prstGeom>
          <a:solidFill>
            <a:srgbClr val="FCFFBC"/>
          </a:solidFill>
          <a:ln>
            <a:solidFill>
              <a:schemeClr val="tx1"/>
            </a:solidFill>
          </a:ln>
        </p:spPr>
        <p:txBody>
          <a:bodyPr wrap="square" rtlCol="0">
            <a:spAutoFit/>
          </a:bodyPr>
          <a:lstStyle/>
          <a:p>
            <a:r>
              <a:rPr lang="en-US" sz="2400" dirty="0" smtClean="0"/>
              <a:t>Ventricles expand in size while brain tissues shrink </a:t>
            </a:r>
            <a:endParaRPr lang="en-US" sz="2400" dirty="0"/>
          </a:p>
        </p:txBody>
      </p:sp>
    </p:spTree>
    <p:extLst>
      <p:ext uri="{BB962C8B-B14F-4D97-AF65-F5344CB8AC3E}">
        <p14:creationId xmlns:p14="http://schemas.microsoft.com/office/powerpoint/2010/main" val="41691038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Habenula</a:t>
            </a:r>
            <a:r>
              <a:rPr lang="en-US" b="1" dirty="0" smtClean="0"/>
              <a:t>! Mission Control!</a:t>
            </a:r>
            <a:endParaRPr lang="en-US" b="1" dirty="0"/>
          </a:p>
        </p:txBody>
      </p:sp>
      <p:sp>
        <p:nvSpPr>
          <p:cNvPr id="3" name="Content Placeholder 2"/>
          <p:cNvSpPr>
            <a:spLocks noGrp="1"/>
          </p:cNvSpPr>
          <p:nvPr>
            <p:ph idx="1"/>
          </p:nvPr>
        </p:nvSpPr>
        <p:spPr>
          <a:xfrm>
            <a:off x="457200" y="1600200"/>
            <a:ext cx="8420100" cy="4978400"/>
          </a:xfrm>
        </p:spPr>
        <p:txBody>
          <a:bodyPr>
            <a:normAutofit fontScale="92500" lnSpcReduction="10000"/>
          </a:bodyPr>
          <a:lstStyle/>
          <a:p>
            <a:r>
              <a:rPr lang="en-US" dirty="0"/>
              <a:t>I</a:t>
            </a:r>
            <a:r>
              <a:rPr lang="en-US" dirty="0" smtClean="0"/>
              <a:t>nvolved </a:t>
            </a:r>
            <a:r>
              <a:rPr lang="en-US" dirty="0"/>
              <a:t>in pain processing, reproductive behavior, nutrition, sleep-wake cycles, stress responses, and </a:t>
            </a:r>
            <a:r>
              <a:rPr lang="en-US" dirty="0" smtClean="0"/>
              <a:t>learning.</a:t>
            </a:r>
          </a:p>
          <a:p>
            <a:r>
              <a:rPr lang="en-US" dirty="0"/>
              <a:t>Divided into limbic and motor parts. </a:t>
            </a:r>
          </a:p>
          <a:p>
            <a:r>
              <a:rPr lang="en-US" dirty="0" smtClean="0"/>
              <a:t>Noradrenergic </a:t>
            </a:r>
            <a:r>
              <a:rPr lang="en-US" dirty="0"/>
              <a:t>inputs from the locus </a:t>
            </a:r>
            <a:r>
              <a:rPr lang="en-US" dirty="0" err="1"/>
              <a:t>ceruleus</a:t>
            </a:r>
            <a:endParaRPr lang="en-US" dirty="0"/>
          </a:p>
          <a:p>
            <a:r>
              <a:rPr lang="en-US" dirty="0"/>
              <a:t>Ships acetylcholine to the pineal </a:t>
            </a:r>
            <a:r>
              <a:rPr lang="en-US" dirty="0" smtClean="0"/>
              <a:t>gland</a:t>
            </a:r>
            <a:endParaRPr lang="en-US" baseline="30000" dirty="0" smtClean="0"/>
          </a:p>
          <a:p>
            <a:r>
              <a:rPr lang="en-US" dirty="0" smtClean="0"/>
              <a:t>Sends control signals to midbrain nuclei that release </a:t>
            </a:r>
            <a:r>
              <a:rPr lang="en-US" i="1" dirty="0">
                <a:solidFill>
                  <a:srgbClr val="FF0000"/>
                </a:solidFill>
              </a:rPr>
              <a:t>dopamine, norepinephrine, </a:t>
            </a:r>
            <a:r>
              <a:rPr lang="en-US" i="1" dirty="0" smtClean="0">
                <a:solidFill>
                  <a:srgbClr val="FF0000"/>
                </a:solidFill>
              </a:rPr>
              <a:t>and serotonin</a:t>
            </a:r>
            <a:r>
              <a:rPr lang="en-US" dirty="0" smtClean="0"/>
              <a:t>.</a:t>
            </a:r>
          </a:p>
          <a:p>
            <a:endParaRPr lang="en-US" dirty="0" smtClean="0"/>
          </a:p>
          <a:p>
            <a:pPr marL="0" indent="0">
              <a:buNone/>
            </a:pPr>
            <a:r>
              <a:rPr lang="en-US" i="1" dirty="0" smtClean="0">
                <a:solidFill>
                  <a:srgbClr val="FF0000"/>
                </a:solidFill>
              </a:rPr>
              <a:t>All of these neurotransmitters are sulfated in transit</a:t>
            </a:r>
          </a:p>
        </p:txBody>
      </p:sp>
    </p:spTree>
    <p:extLst>
      <p:ext uri="{BB962C8B-B14F-4D97-AF65-F5344CB8AC3E}">
        <p14:creationId xmlns:p14="http://schemas.microsoft.com/office/powerpoint/2010/main" val="404130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Habenula</a:t>
            </a:r>
            <a:r>
              <a:rPr lang="en-US" b="1" dirty="0" smtClean="0"/>
              <a:t>! Mission Control!</a:t>
            </a:r>
            <a:endParaRPr lang="en-US" b="1" dirty="0"/>
          </a:p>
        </p:txBody>
      </p:sp>
      <p:sp>
        <p:nvSpPr>
          <p:cNvPr id="3" name="Content Placeholder 2"/>
          <p:cNvSpPr>
            <a:spLocks noGrp="1"/>
          </p:cNvSpPr>
          <p:nvPr>
            <p:ph idx="1"/>
          </p:nvPr>
        </p:nvSpPr>
        <p:spPr>
          <a:xfrm>
            <a:off x="457200" y="1600200"/>
            <a:ext cx="8420100" cy="4978400"/>
          </a:xfrm>
        </p:spPr>
        <p:txBody>
          <a:bodyPr>
            <a:normAutofit fontScale="92500" lnSpcReduction="10000"/>
          </a:bodyPr>
          <a:lstStyle/>
          <a:p>
            <a:r>
              <a:rPr lang="en-US" dirty="0"/>
              <a:t>I</a:t>
            </a:r>
            <a:r>
              <a:rPr lang="en-US" dirty="0" smtClean="0"/>
              <a:t>nvolved </a:t>
            </a:r>
            <a:r>
              <a:rPr lang="en-US" dirty="0"/>
              <a:t>in pain processing, reproductive behavior, nutrition, sleep-wake cycles, stress responses, and </a:t>
            </a:r>
            <a:r>
              <a:rPr lang="en-US" dirty="0" smtClean="0"/>
              <a:t>learning.</a:t>
            </a:r>
          </a:p>
          <a:p>
            <a:r>
              <a:rPr lang="en-US" dirty="0"/>
              <a:t>Divided into limbic and motor parts. </a:t>
            </a:r>
          </a:p>
          <a:p>
            <a:r>
              <a:rPr lang="en-US" dirty="0" smtClean="0"/>
              <a:t>Noradrenergic </a:t>
            </a:r>
            <a:r>
              <a:rPr lang="en-US" dirty="0"/>
              <a:t>inputs from the locus </a:t>
            </a:r>
            <a:r>
              <a:rPr lang="en-US" dirty="0" err="1"/>
              <a:t>ceruleus</a:t>
            </a:r>
            <a:endParaRPr lang="en-US" dirty="0"/>
          </a:p>
          <a:p>
            <a:r>
              <a:rPr lang="en-US" dirty="0"/>
              <a:t>Ships acetylcholine to the pineal </a:t>
            </a:r>
            <a:r>
              <a:rPr lang="en-US" dirty="0" smtClean="0"/>
              <a:t>gland</a:t>
            </a:r>
            <a:endParaRPr lang="en-US" baseline="30000" dirty="0" smtClean="0"/>
          </a:p>
          <a:p>
            <a:r>
              <a:rPr lang="en-US" dirty="0" smtClean="0"/>
              <a:t>Sends control signals to midbrain nuclei that release </a:t>
            </a:r>
            <a:r>
              <a:rPr lang="en-US" i="1" dirty="0">
                <a:solidFill>
                  <a:srgbClr val="FF0000"/>
                </a:solidFill>
              </a:rPr>
              <a:t>dopamine, norepinephrine, </a:t>
            </a:r>
            <a:r>
              <a:rPr lang="en-US" i="1" dirty="0" smtClean="0">
                <a:solidFill>
                  <a:srgbClr val="FF0000"/>
                </a:solidFill>
              </a:rPr>
              <a:t>and serotonin</a:t>
            </a:r>
            <a:r>
              <a:rPr lang="en-US" dirty="0" smtClean="0"/>
              <a:t>.</a:t>
            </a:r>
          </a:p>
          <a:p>
            <a:endParaRPr lang="en-US" dirty="0" smtClean="0"/>
          </a:p>
          <a:p>
            <a:pPr marL="0" indent="0">
              <a:buNone/>
            </a:pPr>
            <a:r>
              <a:rPr lang="en-US" i="1" dirty="0" smtClean="0">
                <a:solidFill>
                  <a:srgbClr val="FF0000"/>
                </a:solidFill>
              </a:rPr>
              <a:t>All of these neurotransmitters are sulfated in transit</a:t>
            </a:r>
          </a:p>
        </p:txBody>
      </p:sp>
      <p:sp>
        <p:nvSpPr>
          <p:cNvPr id="4" name="TextBox 3"/>
          <p:cNvSpPr txBox="1"/>
          <p:nvPr/>
        </p:nvSpPr>
        <p:spPr>
          <a:xfrm>
            <a:off x="571500" y="2651036"/>
            <a:ext cx="7067928" cy="1200328"/>
          </a:xfrm>
          <a:prstGeom prst="rect">
            <a:avLst/>
          </a:prstGeom>
          <a:solidFill>
            <a:srgbClr val="FCFFBC"/>
          </a:solidFill>
          <a:ln w="57150" cmpd="sng">
            <a:solidFill>
              <a:srgbClr val="000000"/>
            </a:solidFill>
          </a:ln>
        </p:spPr>
        <p:txBody>
          <a:bodyPr wrap="square" rtlCol="0">
            <a:spAutoFit/>
          </a:bodyPr>
          <a:lstStyle/>
          <a:p>
            <a:pPr algn="ctr"/>
            <a:endParaRPr lang="en-US" sz="2400" dirty="0" smtClean="0"/>
          </a:p>
          <a:p>
            <a:pPr algn="ctr"/>
            <a:r>
              <a:rPr lang="en-US" sz="2400" b="1" dirty="0" err="1" smtClean="0"/>
              <a:t>Habenula</a:t>
            </a:r>
            <a:r>
              <a:rPr lang="en-US" sz="2400" b="1" dirty="0" smtClean="0"/>
              <a:t> is closely connected to the pineal gland</a:t>
            </a:r>
          </a:p>
          <a:p>
            <a:pPr algn="ctr"/>
            <a:endParaRPr lang="en-US" sz="2400" dirty="0"/>
          </a:p>
        </p:txBody>
      </p:sp>
    </p:spTree>
    <p:extLst>
      <p:ext uri="{BB962C8B-B14F-4D97-AF65-F5344CB8AC3E}">
        <p14:creationId xmlns:p14="http://schemas.microsoft.com/office/powerpoint/2010/main" val="4699810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Habenula</a:t>
            </a:r>
            <a:r>
              <a:rPr lang="en-US" b="1" dirty="0" smtClean="0"/>
              <a:t> and Depression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a:t>Habenula</a:t>
            </a:r>
            <a:r>
              <a:rPr lang="en-US" dirty="0"/>
              <a:t> is tiny: </a:t>
            </a:r>
            <a:r>
              <a:rPr lang="en-US" dirty="0" smtClean="0"/>
              <a:t>                                                                 It </a:t>
            </a:r>
            <a:r>
              <a:rPr lang="en-US" dirty="0"/>
              <a:t>covers an area only </a:t>
            </a:r>
            <a:r>
              <a:rPr lang="en-US" dirty="0" smtClean="0"/>
              <a:t>                                                       about </a:t>
            </a:r>
            <a:r>
              <a:rPr lang="en-US" dirty="0"/>
              <a:t>1-2 mm across.</a:t>
            </a:r>
          </a:p>
          <a:p>
            <a:r>
              <a:rPr lang="en-US" dirty="0"/>
              <a:t>Neurons in </a:t>
            </a:r>
            <a:r>
              <a:rPr lang="en-US" dirty="0" err="1"/>
              <a:t>habenula</a:t>
            </a:r>
            <a:r>
              <a:rPr lang="en-US" dirty="0"/>
              <a:t> </a:t>
            </a:r>
            <a:r>
              <a:rPr lang="en-US" dirty="0" smtClean="0"/>
              <a:t>                                                       are </a:t>
            </a:r>
            <a:r>
              <a:rPr lang="en-US" dirty="0"/>
              <a:t>hyperactive </a:t>
            </a:r>
            <a:r>
              <a:rPr lang="en-US" dirty="0" smtClean="0"/>
              <a:t>in                                                     </a:t>
            </a:r>
            <a:r>
              <a:rPr lang="en-US" dirty="0"/>
              <a:t>mouse-models of </a:t>
            </a:r>
            <a:r>
              <a:rPr lang="en-US" dirty="0" smtClean="0"/>
              <a:t>depression.</a:t>
            </a:r>
            <a:endParaRPr lang="en-US" dirty="0"/>
          </a:p>
          <a:p>
            <a:pPr lvl="1"/>
            <a:r>
              <a:rPr lang="en-US" dirty="0"/>
              <a:t>Inhibits dopamine </a:t>
            </a:r>
            <a:r>
              <a:rPr lang="en-US" dirty="0" smtClean="0"/>
              <a:t>and serotonin                                   receptors downstream.</a:t>
            </a:r>
            <a:endParaRPr lang="en-US" dirty="0"/>
          </a:p>
          <a:p>
            <a:r>
              <a:rPr lang="en-US" dirty="0"/>
              <a:t>Deep brain stimulation reversed the </a:t>
            </a:r>
            <a:r>
              <a:rPr lang="en-US" dirty="0" smtClean="0"/>
              <a:t>effect.</a:t>
            </a:r>
            <a:endParaRPr lang="en-US" dirty="0"/>
          </a:p>
        </p:txBody>
      </p:sp>
      <p:sp>
        <p:nvSpPr>
          <p:cNvPr id="4" name="TextBox 3"/>
          <p:cNvSpPr txBox="1"/>
          <p:nvPr/>
        </p:nvSpPr>
        <p:spPr>
          <a:xfrm>
            <a:off x="3886200" y="6429514"/>
            <a:ext cx="4965873" cy="400110"/>
          </a:xfrm>
          <a:prstGeom prst="rect">
            <a:avLst/>
          </a:prstGeom>
          <a:noFill/>
        </p:spPr>
        <p:txBody>
          <a:bodyPr wrap="none" rtlCol="0">
            <a:spAutoFit/>
          </a:bodyPr>
          <a:lstStyle/>
          <a:p>
            <a:r>
              <a:rPr lang="fr-FR" sz="2000" dirty="0">
                <a:solidFill>
                  <a:srgbClr val="FF0000"/>
                </a:solidFill>
              </a:rPr>
              <a:t>*</a:t>
            </a:r>
            <a:r>
              <a:rPr lang="fr-FR" sz="2000" dirty="0" smtClean="0"/>
              <a:t>B</a:t>
            </a:r>
            <a:r>
              <a:rPr lang="fr-FR" sz="2000" dirty="0"/>
              <a:t>. Li et al. Nature 2011, 470(7335): 535–539.</a:t>
            </a:r>
            <a:endParaRPr lang="en-US" sz="2000" dirty="0"/>
          </a:p>
        </p:txBody>
      </p:sp>
      <p:pic>
        <p:nvPicPr>
          <p:cNvPr id="5" name="Picture 4" descr="deepbrainstimul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0" y="1308099"/>
            <a:ext cx="2324099" cy="3486149"/>
          </a:xfrm>
          <a:prstGeom prst="rect">
            <a:avLst/>
          </a:prstGeom>
        </p:spPr>
      </p:pic>
    </p:spTree>
    <p:extLst>
      <p:ext uri="{BB962C8B-B14F-4D97-AF65-F5344CB8AC3E}">
        <p14:creationId xmlns:p14="http://schemas.microsoft.com/office/powerpoint/2010/main" val="378195343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2"/>
            <a:ext cx="8229600" cy="1143000"/>
          </a:xfrm>
        </p:spPr>
        <p:txBody>
          <a:bodyPr/>
          <a:lstStyle/>
          <a:p>
            <a:r>
              <a:rPr lang="en-US" b="1" dirty="0" smtClean="0"/>
              <a:t>Locus </a:t>
            </a:r>
            <a:r>
              <a:rPr lang="en-US" b="1" dirty="0" err="1" smtClean="0"/>
              <a:t>coeruleus</a:t>
            </a:r>
            <a:endParaRPr lang="en-US" b="1" dirty="0"/>
          </a:p>
        </p:txBody>
      </p:sp>
      <p:pic>
        <p:nvPicPr>
          <p:cNvPr id="4" name="Content Placeholder 3" descr="locus_coeruleus.gif"/>
          <p:cNvPicPr>
            <a:picLocks noGrp="1" noChangeAspect="1"/>
          </p:cNvPicPr>
          <p:nvPr>
            <p:ph idx="1"/>
          </p:nvPr>
        </p:nvPicPr>
        <p:blipFill>
          <a:blip r:embed="rId3">
            <a:extLst>
              <a:ext uri="{28A0092B-C50C-407E-A947-70E740481C1C}">
                <a14:useLocalDpi xmlns:a14="http://schemas.microsoft.com/office/drawing/2010/main" val="0"/>
              </a:ext>
            </a:extLst>
          </a:blip>
          <a:srcRect l="-15459" r="-15459"/>
          <a:stretch>
            <a:fillRect/>
          </a:stretch>
        </p:blipFill>
        <p:spPr>
          <a:xfrm>
            <a:off x="927100" y="3048001"/>
            <a:ext cx="6565900" cy="3610992"/>
          </a:xfrm>
        </p:spPr>
      </p:pic>
      <p:sp>
        <p:nvSpPr>
          <p:cNvPr id="5" name="Content Placeholder 2"/>
          <p:cNvSpPr txBox="1">
            <a:spLocks/>
          </p:cNvSpPr>
          <p:nvPr/>
        </p:nvSpPr>
        <p:spPr>
          <a:xfrm>
            <a:off x="457200" y="787402"/>
            <a:ext cx="7886700" cy="17652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Supplies adrenalin throughout the nervous system</a:t>
            </a:r>
          </a:p>
          <a:p>
            <a:r>
              <a:rPr lang="en-US" sz="2400" dirty="0"/>
              <a:t>Controls experience-dependent alterations in neural function and behavior</a:t>
            </a:r>
          </a:p>
          <a:p>
            <a:r>
              <a:rPr lang="en-US" sz="2400" dirty="0"/>
              <a:t>Pathology associated with ADHD, sleep disorders, post-traumatic stress </a:t>
            </a:r>
            <a:r>
              <a:rPr lang="en-US" sz="2400" dirty="0" smtClean="0"/>
              <a:t>disorder</a:t>
            </a:r>
            <a:endParaRPr lang="en-US" sz="2400" dirty="0"/>
          </a:p>
        </p:txBody>
      </p:sp>
      <p:sp>
        <p:nvSpPr>
          <p:cNvPr id="6" name="Freeform 5"/>
          <p:cNvSpPr/>
          <p:nvPr/>
        </p:nvSpPr>
        <p:spPr>
          <a:xfrm>
            <a:off x="4031635" y="4835878"/>
            <a:ext cx="534372" cy="655142"/>
          </a:xfrm>
          <a:custGeom>
            <a:avLst/>
            <a:gdLst>
              <a:gd name="connsiteX0" fmla="*/ 210165 w 534372"/>
              <a:gd name="connsiteY0" fmla="*/ 2822 h 655142"/>
              <a:gd name="connsiteX1" fmla="*/ 19665 w 534372"/>
              <a:gd name="connsiteY1" fmla="*/ 79022 h 655142"/>
              <a:gd name="connsiteX2" fmla="*/ 57765 w 534372"/>
              <a:gd name="connsiteY2" fmla="*/ 612422 h 655142"/>
              <a:gd name="connsiteX3" fmla="*/ 476865 w 534372"/>
              <a:gd name="connsiteY3" fmla="*/ 561622 h 655142"/>
              <a:gd name="connsiteX4" fmla="*/ 502265 w 534372"/>
              <a:gd name="connsiteY4" fmla="*/ 79022 h 655142"/>
              <a:gd name="connsiteX5" fmla="*/ 210165 w 534372"/>
              <a:gd name="connsiteY5" fmla="*/ 2822 h 6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72" h="655142">
                <a:moveTo>
                  <a:pt x="210165" y="2822"/>
                </a:moveTo>
                <a:cubicBezTo>
                  <a:pt x="129732" y="2822"/>
                  <a:pt x="45065" y="-22578"/>
                  <a:pt x="19665" y="79022"/>
                </a:cubicBezTo>
                <a:cubicBezTo>
                  <a:pt x="-5735" y="180622"/>
                  <a:pt x="-18435" y="531989"/>
                  <a:pt x="57765" y="612422"/>
                </a:cubicBezTo>
                <a:cubicBezTo>
                  <a:pt x="133965" y="692855"/>
                  <a:pt x="402782" y="650522"/>
                  <a:pt x="476865" y="561622"/>
                </a:cubicBezTo>
                <a:cubicBezTo>
                  <a:pt x="550948" y="472722"/>
                  <a:pt x="546715" y="172155"/>
                  <a:pt x="502265" y="79022"/>
                </a:cubicBezTo>
                <a:cubicBezTo>
                  <a:pt x="457815" y="-14111"/>
                  <a:pt x="290598" y="2822"/>
                  <a:pt x="210165" y="2822"/>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372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Novel role for                            Noradrenaline and Dopamine?</a:t>
            </a:r>
            <a:endParaRPr lang="en-US" b="1" dirty="0"/>
          </a:p>
        </p:txBody>
      </p:sp>
      <p:sp>
        <p:nvSpPr>
          <p:cNvPr id="3" name="Content Placeholder 2"/>
          <p:cNvSpPr>
            <a:spLocks noGrp="1"/>
          </p:cNvSpPr>
          <p:nvPr>
            <p:ph idx="1"/>
          </p:nvPr>
        </p:nvSpPr>
        <p:spPr/>
        <p:txBody>
          <a:bodyPr>
            <a:normAutofit lnSpcReduction="10000"/>
          </a:bodyPr>
          <a:lstStyle/>
          <a:p>
            <a:r>
              <a:rPr lang="en-US" dirty="0" smtClean="0"/>
              <a:t>Locus </a:t>
            </a:r>
            <a:r>
              <a:rPr lang="en-US" dirty="0" err="1" smtClean="0"/>
              <a:t>coerulius</a:t>
            </a:r>
            <a:r>
              <a:rPr lang="en-US" dirty="0" smtClean="0"/>
              <a:t> (source of noradrenaline)</a:t>
            </a:r>
          </a:p>
          <a:p>
            <a:pPr lvl="1"/>
            <a:r>
              <a:rPr lang="en-US" dirty="0"/>
              <a:t>I</a:t>
            </a:r>
            <a:r>
              <a:rPr lang="en-US" dirty="0" smtClean="0"/>
              <a:t>s colored </a:t>
            </a:r>
            <a:r>
              <a:rPr lang="en-US" b="1" i="1" dirty="0" smtClean="0">
                <a:solidFill>
                  <a:schemeClr val="tx2">
                    <a:lumMod val="60000"/>
                    <a:lumOff val="40000"/>
                  </a:schemeClr>
                </a:solidFill>
              </a:rPr>
              <a:t>blue</a:t>
            </a:r>
            <a:r>
              <a:rPr lang="en-US" dirty="0" smtClean="0">
                <a:solidFill>
                  <a:schemeClr val="tx2">
                    <a:lumMod val="60000"/>
                    <a:lumOff val="40000"/>
                  </a:schemeClr>
                </a:solidFill>
              </a:rPr>
              <a:t> </a:t>
            </a:r>
            <a:r>
              <a:rPr lang="en-US" dirty="0" smtClean="0"/>
              <a:t>due to </a:t>
            </a:r>
            <a:r>
              <a:rPr lang="en-US" dirty="0" err="1" smtClean="0"/>
              <a:t>neuromelanin</a:t>
            </a:r>
            <a:r>
              <a:rPr lang="en-US" dirty="0" smtClean="0"/>
              <a:t> formed by polymerization of noradrenaline</a:t>
            </a:r>
          </a:p>
          <a:p>
            <a:r>
              <a:rPr lang="en-US" dirty="0" err="1" smtClean="0"/>
              <a:t>Substantia</a:t>
            </a:r>
            <a:r>
              <a:rPr lang="en-US" dirty="0" smtClean="0"/>
              <a:t> </a:t>
            </a:r>
            <a:r>
              <a:rPr lang="en-US" dirty="0" err="1" smtClean="0"/>
              <a:t>nigra</a:t>
            </a:r>
            <a:r>
              <a:rPr lang="en-US" dirty="0" smtClean="0"/>
              <a:t> (source of dopamine)</a:t>
            </a:r>
          </a:p>
          <a:p>
            <a:pPr lvl="1"/>
            <a:r>
              <a:rPr lang="en-US" dirty="0" smtClean="0"/>
              <a:t> is colored </a:t>
            </a:r>
            <a:r>
              <a:rPr lang="en-US" b="1" i="1" dirty="0" smtClean="0"/>
              <a:t>black</a:t>
            </a:r>
            <a:r>
              <a:rPr lang="en-US" dirty="0" smtClean="0"/>
              <a:t> due to dopamine-based </a:t>
            </a:r>
            <a:r>
              <a:rPr lang="en-US" dirty="0" err="1" smtClean="0"/>
              <a:t>neuromelanin</a:t>
            </a:r>
            <a:r>
              <a:rPr lang="en-US" dirty="0" smtClean="0"/>
              <a:t>  </a:t>
            </a:r>
          </a:p>
          <a:p>
            <a:r>
              <a:rPr lang="en-US" smtClean="0"/>
              <a:t>Both </a:t>
            </a:r>
            <a:r>
              <a:rPr lang="en-US" dirty="0" smtClean="0"/>
              <a:t>of these may need the melanin to protect from UV exposure (melanin production causes suntan)</a:t>
            </a:r>
            <a:endParaRPr lang="en-US" dirty="0"/>
          </a:p>
        </p:txBody>
      </p:sp>
    </p:spTree>
    <p:extLst>
      <p:ext uri="{BB962C8B-B14F-4D97-AF65-F5344CB8AC3E}">
        <p14:creationId xmlns:p14="http://schemas.microsoft.com/office/powerpoint/2010/main" val="3290360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in Two in 2025?</a:t>
            </a:r>
            <a:endParaRPr lang="en-US" b="1" dirty="0"/>
          </a:p>
        </p:txBody>
      </p:sp>
      <p:pic>
        <p:nvPicPr>
          <p:cNvPr id="4" name="Picture 3" descr="k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79" y="2433122"/>
            <a:ext cx="2969406" cy="2969406"/>
          </a:xfrm>
          <a:prstGeom prst="rect">
            <a:avLst/>
          </a:prstGeom>
        </p:spPr>
      </p:pic>
      <p:pic>
        <p:nvPicPr>
          <p:cNvPr id="6" name="Picture 5" descr="cartoon_gi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92" y="2358426"/>
            <a:ext cx="2353115" cy="3361593"/>
          </a:xfrm>
          <a:prstGeom prst="rect">
            <a:avLst/>
          </a:prstGeom>
        </p:spPr>
      </p:pic>
      <p:sp>
        <p:nvSpPr>
          <p:cNvPr id="7" name="TextBox 6"/>
          <p:cNvSpPr txBox="1"/>
          <p:nvPr/>
        </p:nvSpPr>
        <p:spPr>
          <a:xfrm>
            <a:off x="1375600" y="5720019"/>
            <a:ext cx="6412691" cy="584776"/>
          </a:xfrm>
          <a:prstGeom prst="rect">
            <a:avLst/>
          </a:prstGeom>
          <a:solidFill>
            <a:srgbClr val="FFF9A2"/>
          </a:solidFill>
          <a:ln>
            <a:solidFill>
              <a:srgbClr val="000000"/>
            </a:solidFill>
          </a:ln>
        </p:spPr>
        <p:txBody>
          <a:bodyPr wrap="square" rtlCol="0">
            <a:spAutoFit/>
          </a:bodyPr>
          <a:lstStyle/>
          <a:p>
            <a:pPr algn="ctr"/>
            <a:r>
              <a:rPr lang="en-US" sz="3200" dirty="0" smtClean="0"/>
              <a:t>The rate was 1 in 10,000 in 1970</a:t>
            </a:r>
            <a:endParaRPr lang="en-US" sz="3200" dirty="0"/>
          </a:p>
        </p:txBody>
      </p:sp>
    </p:spTree>
    <p:extLst>
      <p:ext uri="{BB962C8B-B14F-4D97-AF65-F5344CB8AC3E}">
        <p14:creationId xmlns:p14="http://schemas.microsoft.com/office/powerpoint/2010/main" val="131057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66700" y="1443038"/>
            <a:ext cx="8877300" cy="5414962"/>
          </a:xfrm>
        </p:spPr>
        <p:txBody>
          <a:bodyPr>
            <a:normAutofit fontScale="77500" lnSpcReduction="20000"/>
          </a:bodyPr>
          <a:lstStyle/>
          <a:p>
            <a:r>
              <a:rPr lang="en-US" dirty="0"/>
              <a:t>The pineal gland </a:t>
            </a:r>
            <a:r>
              <a:rPr lang="en-US" dirty="0" smtClean="0"/>
              <a:t>behind </a:t>
            </a:r>
            <a:r>
              <a:rPr lang="en-US" dirty="0"/>
              <a:t>the </a:t>
            </a:r>
            <a:r>
              <a:rPr lang="en-US" dirty="0" smtClean="0"/>
              <a:t>eyes </a:t>
            </a:r>
            <a:r>
              <a:rPr lang="en-US" dirty="0"/>
              <a:t>produces melatonin </a:t>
            </a:r>
            <a:r>
              <a:rPr lang="en-US" dirty="0" smtClean="0"/>
              <a:t>sulfate</a:t>
            </a:r>
          </a:p>
          <a:p>
            <a:pPr lvl="1"/>
            <a:r>
              <a:rPr lang="en-US" dirty="0" smtClean="0"/>
              <a:t>Shipped </a:t>
            </a:r>
            <a:r>
              <a:rPr lang="en-US" dirty="0"/>
              <a:t>via the cerebral spinal fluid to all parts of the </a:t>
            </a:r>
            <a:r>
              <a:rPr lang="en-US" dirty="0" smtClean="0"/>
              <a:t>brain</a:t>
            </a:r>
          </a:p>
          <a:p>
            <a:pPr lvl="1"/>
            <a:r>
              <a:rPr lang="en-US" dirty="0" smtClean="0"/>
              <a:t>Regulates </a:t>
            </a:r>
            <a:r>
              <a:rPr lang="en-US" dirty="0"/>
              <a:t>the wake/sleep </a:t>
            </a:r>
            <a:r>
              <a:rPr lang="en-US" dirty="0" smtClean="0"/>
              <a:t>cycle</a:t>
            </a:r>
          </a:p>
          <a:p>
            <a:pPr lvl="1"/>
            <a:r>
              <a:rPr lang="en-US" dirty="0" smtClean="0"/>
              <a:t>Sulfate synthesis in pineal gland depends on sunlight</a:t>
            </a:r>
            <a:endParaRPr lang="en-US" dirty="0"/>
          </a:p>
          <a:p>
            <a:r>
              <a:rPr lang="en-US" dirty="0"/>
              <a:t>The </a:t>
            </a:r>
            <a:r>
              <a:rPr lang="en-US" dirty="0" err="1"/>
              <a:t>habenula</a:t>
            </a:r>
            <a:r>
              <a:rPr lang="en-US" dirty="0"/>
              <a:t> is "mission control" for neurotransmitter regulation in the brain involved with pain management, wake/sleep cycle, stress, learning and </a:t>
            </a:r>
            <a:r>
              <a:rPr lang="en-US" dirty="0" smtClean="0"/>
              <a:t>nutrition</a:t>
            </a:r>
          </a:p>
          <a:p>
            <a:pPr lvl="1"/>
            <a:r>
              <a:rPr lang="en-US" dirty="0" smtClean="0"/>
              <a:t>Closely connected to the pineal gland</a:t>
            </a:r>
          </a:p>
          <a:p>
            <a:r>
              <a:rPr lang="en-US" dirty="0" smtClean="0"/>
              <a:t>The limbic system surrounds the pineal gland and produces neurotransmitters like serotonin, dopamine, and norepinephrine </a:t>
            </a:r>
          </a:p>
          <a:p>
            <a:pPr lvl="1"/>
            <a:r>
              <a:rPr lang="en-US" dirty="0" smtClean="0"/>
              <a:t>These </a:t>
            </a:r>
            <a:r>
              <a:rPr lang="en-US" dirty="0"/>
              <a:t>are also sulfated in transit</a:t>
            </a:r>
          </a:p>
          <a:p>
            <a:pPr marL="0" indent="0">
              <a:buNone/>
            </a:pPr>
            <a:endParaRPr lang="en-US" dirty="0" smtClean="0"/>
          </a:p>
          <a:p>
            <a:pPr marL="0" indent="0" algn="ctr">
              <a:buNone/>
            </a:pPr>
            <a:r>
              <a:rPr lang="en-US" i="1" dirty="0" smtClean="0">
                <a:solidFill>
                  <a:srgbClr val="FF0000"/>
                </a:solidFill>
              </a:rPr>
              <a:t>I </a:t>
            </a:r>
            <a:r>
              <a:rPr lang="en-US" i="1" dirty="0">
                <a:solidFill>
                  <a:srgbClr val="FF0000"/>
                </a:solidFill>
              </a:rPr>
              <a:t>hypothesize that an important role served by all of </a:t>
            </a:r>
            <a:r>
              <a:rPr lang="en-US" i="1" dirty="0" smtClean="0">
                <a:solidFill>
                  <a:srgbClr val="FF0000"/>
                </a:solidFill>
              </a:rPr>
              <a:t> these                               molecules </a:t>
            </a:r>
            <a:r>
              <a:rPr lang="en-US" i="1" dirty="0">
                <a:solidFill>
                  <a:srgbClr val="FF0000"/>
                </a:solidFill>
              </a:rPr>
              <a:t>is maintenance of sulfate supplies to the brain</a:t>
            </a:r>
          </a:p>
        </p:txBody>
      </p:sp>
    </p:spTree>
    <p:extLst>
      <p:ext uri="{BB962C8B-B14F-4D97-AF65-F5344CB8AC3E}">
        <p14:creationId xmlns:p14="http://schemas.microsoft.com/office/powerpoint/2010/main" val="1769928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Sulfated </a:t>
            </a:r>
            <a:r>
              <a:rPr lang="en-US" sz="4400" dirty="0" smtClean="0">
                <a:ln>
                  <a:solidFill>
                    <a:srgbClr val="FF0000"/>
                  </a:solidFill>
                </a:ln>
                <a:solidFill>
                  <a:srgbClr val="FF0000"/>
                </a:solidFill>
                <a:latin typeface="Apple Casual"/>
              </a:rPr>
              <a:t>Sterols and Lipids</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103192400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Sulfate Deficiency Explains Autistic Correlates</a:t>
            </a:r>
            <a:endParaRPr lang="en-US" b="1" dirty="0"/>
          </a:p>
        </p:txBody>
      </p:sp>
      <p:sp>
        <p:nvSpPr>
          <p:cNvPr id="3" name="Content Placeholder 2"/>
          <p:cNvSpPr>
            <a:spLocks noGrp="1"/>
          </p:cNvSpPr>
          <p:nvPr>
            <p:ph idx="1"/>
          </p:nvPr>
        </p:nvSpPr>
        <p:spPr>
          <a:xfrm>
            <a:off x="283752" y="1519436"/>
            <a:ext cx="8860248" cy="4525963"/>
          </a:xfrm>
        </p:spPr>
        <p:txBody>
          <a:bodyPr>
            <a:normAutofit/>
          </a:bodyPr>
          <a:lstStyle/>
          <a:p>
            <a:r>
              <a:rPr lang="en-US" sz="2800" dirty="0" smtClean="0"/>
              <a:t>Autism is associated with several health issues:</a:t>
            </a:r>
          </a:p>
          <a:p>
            <a:pPr lvl="1"/>
            <a:r>
              <a:rPr lang="en-US" sz="2400" dirty="0" smtClean="0"/>
              <a:t>Eczema, asthma, digestive problems (leaky gut)</a:t>
            </a:r>
          </a:p>
          <a:p>
            <a:pPr lvl="1"/>
            <a:r>
              <a:rPr lang="en-US" sz="2400" dirty="0" smtClean="0"/>
              <a:t>Increased susceptibility to infection</a:t>
            </a:r>
          </a:p>
          <a:p>
            <a:r>
              <a:rPr lang="en-US" sz="2800" dirty="0" smtClean="0"/>
              <a:t>Cholesterol sulfate in skin stimulates </a:t>
            </a:r>
            <a:r>
              <a:rPr lang="en-US" sz="2800" dirty="0" err="1" smtClean="0"/>
              <a:t>filaggrin</a:t>
            </a:r>
            <a:r>
              <a:rPr lang="en-US" sz="2800" dirty="0" smtClean="0"/>
              <a:t> synthesis</a:t>
            </a:r>
            <a:r>
              <a:rPr lang="en-US" sz="2800" dirty="0" smtClean="0">
                <a:ln>
                  <a:solidFill>
                    <a:srgbClr val="FF0000"/>
                  </a:solidFill>
                </a:ln>
                <a:solidFill>
                  <a:srgbClr val="FF0000"/>
                </a:solidFill>
              </a:rPr>
              <a:t>*</a:t>
            </a:r>
          </a:p>
          <a:p>
            <a:pPr lvl="1"/>
            <a:r>
              <a:rPr lang="en-US" sz="2400" dirty="0" err="1" smtClean="0"/>
              <a:t>Filaggrin</a:t>
            </a:r>
            <a:r>
              <a:rPr lang="en-US" sz="2400" dirty="0" smtClean="0"/>
              <a:t> deficiency leads to eczema and asthma</a:t>
            </a:r>
          </a:p>
          <a:p>
            <a:r>
              <a:rPr lang="en-US" sz="2800" dirty="0" smtClean="0"/>
              <a:t>Sulfate protects cells in blood from bacteria</a:t>
            </a:r>
          </a:p>
          <a:p>
            <a:r>
              <a:rPr lang="en-US" sz="2800" dirty="0" smtClean="0"/>
              <a:t>Sulfate deficiency leads to leaky gut syndrome </a:t>
            </a:r>
            <a:r>
              <a:rPr lang="en-US" sz="2800" dirty="0" smtClean="0">
                <a:ln>
                  <a:solidFill>
                    <a:srgbClr val="FF0000"/>
                  </a:solidFill>
                </a:ln>
                <a:solidFill>
                  <a:srgbClr val="FF0000"/>
                </a:solidFill>
              </a:rPr>
              <a:t>**</a:t>
            </a:r>
            <a:endParaRPr lang="en-US" sz="2800" dirty="0">
              <a:ln>
                <a:solidFill>
                  <a:srgbClr val="FF0000"/>
                </a:solidFill>
              </a:ln>
              <a:solidFill>
                <a:srgbClr val="FF0000"/>
              </a:solidFill>
            </a:endParaRPr>
          </a:p>
        </p:txBody>
      </p:sp>
      <p:sp>
        <p:nvSpPr>
          <p:cNvPr id="4" name="TextBox 3"/>
          <p:cNvSpPr txBox="1"/>
          <p:nvPr/>
        </p:nvSpPr>
        <p:spPr>
          <a:xfrm>
            <a:off x="283752" y="6027003"/>
            <a:ext cx="8472392" cy="830997"/>
          </a:xfrm>
          <a:prstGeom prst="rect">
            <a:avLst/>
          </a:prstGeom>
          <a:noFill/>
        </p:spPr>
        <p:txBody>
          <a:bodyPr wrap="none" rtlCol="0">
            <a:spAutoFit/>
          </a:bodyPr>
          <a:lstStyle/>
          <a:p>
            <a:r>
              <a:rPr lang="en-US" sz="2400" dirty="0" smtClean="0">
                <a:solidFill>
                  <a:srgbClr val="FF0000"/>
                </a:solidFill>
              </a:rPr>
              <a:t>  </a:t>
            </a:r>
            <a:r>
              <a:rPr lang="en-US" sz="2400" dirty="0" smtClean="0">
                <a:ln>
                  <a:solidFill>
                    <a:srgbClr val="FF0000"/>
                  </a:solidFill>
                </a:ln>
                <a:solidFill>
                  <a:srgbClr val="FF0000"/>
                </a:solidFill>
              </a:rPr>
              <a:t> * </a:t>
            </a:r>
            <a:r>
              <a:rPr lang="en-US" sz="2400" dirty="0" err="1" smtClean="0"/>
              <a:t>Nakae</a:t>
            </a:r>
            <a:r>
              <a:rPr lang="en-US" sz="2400" dirty="0" smtClean="0"/>
              <a:t> et al. The FASEB Journal 22:782.2, 2008</a:t>
            </a:r>
          </a:p>
          <a:p>
            <a:r>
              <a:rPr lang="en-US" sz="2400" dirty="0" smtClean="0">
                <a:ln>
                  <a:solidFill>
                    <a:srgbClr val="FF0000"/>
                  </a:solidFill>
                </a:ln>
                <a:solidFill>
                  <a:srgbClr val="FF0000"/>
                </a:solidFill>
              </a:rPr>
              <a:t>** </a:t>
            </a:r>
            <a:r>
              <a:rPr lang="en-US" sz="2400" dirty="0" err="1" smtClean="0"/>
              <a:t>Waring</a:t>
            </a:r>
            <a:r>
              <a:rPr lang="en-US" sz="2400" dirty="0" smtClean="0"/>
              <a:t> and </a:t>
            </a:r>
            <a:r>
              <a:rPr lang="en-US" sz="2400" dirty="0" err="1" smtClean="0"/>
              <a:t>Klovrza</a:t>
            </a:r>
            <a:r>
              <a:rPr lang="en-US" sz="2400" dirty="0" smtClean="0"/>
              <a:t>, J </a:t>
            </a:r>
            <a:r>
              <a:rPr lang="en-US" sz="2400" dirty="0" err="1" smtClean="0"/>
              <a:t>Nutr</a:t>
            </a:r>
            <a:r>
              <a:rPr lang="en-US" sz="2400" dirty="0" smtClean="0"/>
              <a:t> &amp; Environ Medicine 10, 25-32, 2000. </a:t>
            </a:r>
            <a:endParaRPr lang="en-US" sz="2400" dirty="0"/>
          </a:p>
        </p:txBody>
      </p:sp>
    </p:spTree>
    <p:extLst>
      <p:ext uri="{BB962C8B-B14F-4D97-AF65-F5344CB8AC3E}">
        <p14:creationId xmlns:p14="http://schemas.microsoft.com/office/powerpoint/2010/main" val="190509642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Papers</a:t>
            </a:r>
            <a:endParaRPr lang="en-US" b="1" dirty="0"/>
          </a:p>
        </p:txBody>
      </p:sp>
      <p:sp>
        <p:nvSpPr>
          <p:cNvPr id="3" name="Content Placeholder 2"/>
          <p:cNvSpPr>
            <a:spLocks noGrp="1"/>
          </p:cNvSpPr>
          <p:nvPr>
            <p:ph idx="1"/>
          </p:nvPr>
        </p:nvSpPr>
        <p:spPr>
          <a:xfrm>
            <a:off x="457200" y="1493256"/>
            <a:ext cx="8229600" cy="4525963"/>
          </a:xfrm>
        </p:spPr>
        <p:txBody>
          <a:bodyPr>
            <a:normAutofit fontScale="92500" lnSpcReduction="20000"/>
          </a:bodyPr>
          <a:lstStyle/>
          <a:p>
            <a:pPr marL="0" indent="0">
              <a:buNone/>
            </a:pPr>
            <a:r>
              <a:rPr lang="en-US" dirty="0" smtClean="0"/>
              <a:t>“Might </a:t>
            </a:r>
            <a:r>
              <a:rPr lang="en-US" dirty="0"/>
              <a:t>cholesterol </a:t>
            </a:r>
            <a:r>
              <a:rPr lang="en-US" dirty="0" smtClean="0"/>
              <a:t>sulfate deficiency contribute to the development of autistic spectrum disorder?”</a:t>
            </a:r>
          </a:p>
          <a:p>
            <a:pPr marL="0" indent="0">
              <a:buNone/>
            </a:pPr>
            <a:r>
              <a:rPr lang="en-US" dirty="0" smtClean="0"/>
              <a:t>Stephanie Seneff, Robert Davidson, Luca </a:t>
            </a:r>
            <a:r>
              <a:rPr lang="en-US" dirty="0" err="1" smtClean="0"/>
              <a:t>Mascitelli</a:t>
            </a:r>
            <a:endParaRPr lang="en-US" dirty="0" smtClean="0"/>
          </a:p>
          <a:p>
            <a:pPr marL="0" indent="0">
              <a:buNone/>
            </a:pPr>
            <a:r>
              <a:rPr lang="en-US" i="1" dirty="0"/>
              <a:t>Medical Hypotheses </a:t>
            </a:r>
            <a:r>
              <a:rPr lang="en-US" dirty="0" smtClean="0"/>
              <a:t>2012, 78, </a:t>
            </a:r>
            <a:r>
              <a:rPr lang="en-US" dirty="0"/>
              <a:t>213–217 </a:t>
            </a:r>
          </a:p>
          <a:p>
            <a:pPr marL="0" indent="0">
              <a:buNone/>
            </a:pPr>
            <a:endParaRPr lang="en-US" b="1" dirty="0" smtClean="0"/>
          </a:p>
          <a:p>
            <a:pPr marL="0" indent="0">
              <a:buNone/>
            </a:pPr>
            <a:endParaRPr lang="en-US" b="1" dirty="0"/>
          </a:p>
          <a:p>
            <a:pPr marL="0" indent="0">
              <a:buNone/>
            </a:pPr>
            <a:r>
              <a:rPr lang="en-US" dirty="0" smtClean="0"/>
              <a:t>“Impaired </a:t>
            </a:r>
            <a:r>
              <a:rPr lang="en-US" dirty="0"/>
              <a:t>Sulfate Metabolism and Epigenetics: Is There a Link in Autism</a:t>
            </a:r>
            <a:r>
              <a:rPr lang="en-US" dirty="0" smtClean="0"/>
              <a:t>?” </a:t>
            </a:r>
            <a:endParaRPr lang="en-US" dirty="0"/>
          </a:p>
          <a:p>
            <a:pPr marL="0" indent="0">
              <a:buNone/>
            </a:pPr>
            <a:r>
              <a:rPr lang="en-US" dirty="0"/>
              <a:t>Samantha </a:t>
            </a:r>
            <a:r>
              <a:rPr lang="en-US" dirty="0" err="1"/>
              <a:t>Hartzell</a:t>
            </a:r>
            <a:r>
              <a:rPr lang="en-US" dirty="0"/>
              <a:t> and Stephanie Seneff </a:t>
            </a:r>
            <a:r>
              <a:rPr lang="en-US" dirty="0" smtClean="0"/>
              <a:t>       </a:t>
            </a:r>
            <a:r>
              <a:rPr lang="en-US" i="1" dirty="0" smtClean="0"/>
              <a:t>Entropy </a:t>
            </a:r>
            <a:r>
              <a:rPr lang="en-US" dirty="0"/>
              <a:t>2012, </a:t>
            </a:r>
            <a:r>
              <a:rPr lang="en-US" i="1" dirty="0"/>
              <a:t>14</a:t>
            </a:r>
            <a:r>
              <a:rPr lang="en-US" dirty="0"/>
              <a:t>, 1953-</a:t>
            </a:r>
            <a:r>
              <a:rPr lang="en-US" dirty="0" smtClean="0"/>
              <a:t>1977</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15358198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in Fetal Development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a:t>
            </a:r>
            <a:r>
              <a:rPr lang="en-US" dirty="0" smtClean="0"/>
              <a:t>excreting toxins </a:t>
            </a:r>
            <a:r>
              <a:rPr lang="en-US" dirty="0" smtClean="0"/>
              <a:t>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(1/3 the normal level of free sulfate in blood stream)</a:t>
            </a:r>
          </a:p>
        </p:txBody>
      </p:sp>
      <p:sp>
        <p:nvSpPr>
          <p:cNvPr id="4" name="TextBox 3"/>
          <p:cNvSpPr txBox="1"/>
          <p:nvPr/>
        </p:nvSpPr>
        <p:spPr>
          <a:xfrm>
            <a:off x="382146" y="6244694"/>
            <a:ext cx="8609448" cy="461665"/>
          </a:xfrm>
          <a:prstGeom prst="rect">
            <a:avLst/>
          </a:prstGeom>
          <a:noFill/>
        </p:spPr>
        <p:txBody>
          <a:bodyPr wrap="none" rtlCol="0">
            <a:spAutoFit/>
          </a:bodyPr>
          <a:lstStyle/>
          <a:p>
            <a:r>
              <a:rPr lang="en-US" sz="2400" dirty="0" smtClean="0">
                <a:solidFill>
                  <a:srgbClr val="FF0000"/>
                </a:solidFill>
              </a:rPr>
              <a:t>*</a:t>
            </a:r>
            <a:r>
              <a:rPr lang="en-US" sz="2400" dirty="0" smtClean="0"/>
              <a:t> Dawson, “Sulfate in Fetal Development,” </a:t>
            </a:r>
            <a:r>
              <a:rPr lang="en-US" sz="2400" dirty="0" err="1" smtClean="0"/>
              <a:t>Semin</a:t>
            </a:r>
            <a:r>
              <a:rPr lang="en-US" sz="2400" dirty="0" smtClean="0"/>
              <a:t> Cell Dev </a:t>
            </a:r>
            <a:r>
              <a:rPr lang="en-US" sz="2400" dirty="0" err="1" smtClean="0"/>
              <a:t>Biol</a:t>
            </a:r>
            <a:r>
              <a:rPr lang="en-US" sz="2400" dirty="0" smtClean="0"/>
              <a:t> 2011</a:t>
            </a:r>
            <a:endParaRPr lang="en-US" sz="2400" dirty="0"/>
          </a:p>
        </p:txBody>
      </p:sp>
    </p:spTree>
    <p:extLst>
      <p:ext uri="{BB962C8B-B14F-4D97-AF65-F5344CB8AC3E}">
        <p14:creationId xmlns:p14="http://schemas.microsoft.com/office/powerpoint/2010/main" val="20363348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Heparan</a:t>
            </a:r>
            <a:r>
              <a:rPr lang="en-US" b="1" dirty="0" smtClean="0"/>
              <a:t> Sulfate Deficiency                 and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4623220" cy="4525963"/>
          </a:xfrm>
        </p:spPr>
        <p:txBody>
          <a:bodyPr>
            <a:normAutofit/>
          </a:bodyPr>
          <a:lstStyle/>
          <a:p>
            <a:r>
              <a:rPr lang="en-US" dirty="0" smtClean="0"/>
              <a:t>Experiment with “designer” mice: impaired </a:t>
            </a:r>
            <a:r>
              <a:rPr lang="en-US" dirty="0" err="1" smtClean="0"/>
              <a:t>heparan</a:t>
            </a:r>
            <a:r>
              <a:rPr lang="en-US" dirty="0" smtClean="0"/>
              <a:t> sulfate synthesis in brain</a:t>
            </a:r>
          </a:p>
          <a:p>
            <a:r>
              <a:rPr lang="en-US" dirty="0" smtClean="0"/>
              <a:t>Mice exhibited all the classic features of autism – both cognitive and social</a:t>
            </a:r>
            <a:endParaRPr lang="en-US" dirty="0"/>
          </a:p>
        </p:txBody>
      </p:sp>
      <p:pic>
        <p:nvPicPr>
          <p:cNvPr id="4" name="Picture 3"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81" y="2019142"/>
            <a:ext cx="3637303" cy="2727977"/>
          </a:xfrm>
          <a:prstGeom prst="rect">
            <a:avLst/>
          </a:prstGeom>
        </p:spPr>
      </p:pic>
      <p:sp>
        <p:nvSpPr>
          <p:cNvPr id="5" name="TextBox 4"/>
          <p:cNvSpPr txBox="1"/>
          <p:nvPr/>
        </p:nvSpPr>
        <p:spPr>
          <a:xfrm>
            <a:off x="876976" y="6050573"/>
            <a:ext cx="7961707" cy="707886"/>
          </a:xfrm>
          <a:prstGeom prst="rect">
            <a:avLst/>
          </a:prstGeom>
          <a:noFill/>
        </p:spPr>
        <p:txBody>
          <a:bodyPr wrap="square" rtlCol="0">
            <a:spAutoFit/>
          </a:bodyPr>
          <a:lstStyle/>
          <a:p>
            <a:r>
              <a:rPr lang="en-US" sz="2000" dirty="0" smtClean="0">
                <a:solidFill>
                  <a:srgbClr val="FF0000"/>
                </a:solidFill>
              </a:rPr>
              <a:t>*</a:t>
            </a:r>
            <a:r>
              <a:rPr lang="en-US" sz="2000" dirty="0" smtClean="0"/>
              <a:t> F</a:t>
            </a:r>
            <a:r>
              <a:rPr lang="en-US" sz="2000" dirty="0"/>
              <a:t>. </a:t>
            </a:r>
            <a:r>
              <a:rPr lang="en-US" sz="2000" dirty="0" err="1"/>
              <a:t>Irie</a:t>
            </a:r>
            <a:r>
              <a:rPr lang="en-US" sz="2000" dirty="0"/>
              <a:t> et al., Autism-like socio-communicative deficits and stereotypies in mice lacking </a:t>
            </a:r>
            <a:r>
              <a:rPr lang="en-US" sz="2000" dirty="0" err="1"/>
              <a:t>heparan</a:t>
            </a:r>
            <a:r>
              <a:rPr lang="en-US" sz="2000" dirty="0"/>
              <a:t> sulfate.  PNAS Mar. 27, 2012, 109(13), 5052-5056.</a:t>
            </a:r>
          </a:p>
        </p:txBody>
      </p:sp>
    </p:spTree>
    <p:extLst>
      <p:ext uri="{BB962C8B-B14F-4D97-AF65-F5344CB8AC3E}">
        <p14:creationId xmlns:p14="http://schemas.microsoft.com/office/powerpoint/2010/main" val="326426503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39"/>
            <a:ext cx="8229600" cy="1143000"/>
          </a:xfrm>
        </p:spPr>
        <p:txBody>
          <a:bodyPr>
            <a:normAutofit fontScale="90000"/>
          </a:bodyPr>
          <a:lstStyle/>
          <a:p>
            <a:r>
              <a:rPr lang="en-US" b="1" dirty="0" smtClean="0"/>
              <a:t>Cholesterol </a:t>
            </a:r>
            <a:r>
              <a:rPr lang="en-US" b="1" dirty="0" smtClean="0"/>
              <a:t>Sulfate </a:t>
            </a:r>
            <a:r>
              <a:rPr lang="en-US" b="1" dirty="0" smtClean="0"/>
              <a:t>in Placental Villi</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pic>
        <p:nvPicPr>
          <p:cNvPr id="4" name="Content Placeholder 3" descr="placental_villi.gif"/>
          <p:cNvPicPr>
            <a:picLocks noGrp="1" noChangeAspect="1"/>
          </p:cNvPicPr>
          <p:nvPr>
            <p:ph idx="1"/>
          </p:nvPr>
        </p:nvPicPr>
        <p:blipFill>
          <a:blip r:embed="rId2"/>
          <a:srcRect l="-18530" r="-18530"/>
          <a:stretch>
            <a:fillRect/>
          </a:stretch>
        </p:blipFill>
        <p:spPr>
          <a:xfrm>
            <a:off x="5243089" y="1307104"/>
            <a:ext cx="3764675" cy="2070426"/>
          </a:xfrm>
        </p:spPr>
      </p:pic>
      <p:sp>
        <p:nvSpPr>
          <p:cNvPr id="5" name="Content Placeholder 2"/>
          <p:cNvSpPr txBox="1">
            <a:spLocks/>
          </p:cNvSpPr>
          <p:nvPr/>
        </p:nvSpPr>
        <p:spPr>
          <a:xfrm>
            <a:off x="457200" y="1417638"/>
            <a:ext cx="7832058" cy="54403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Placental villi are highly                         enriched in cholesterol                                sulfate, especially</a:t>
            </a:r>
            <a:r>
              <a:rPr kumimoji="0" lang="en-US" sz="3200" b="0" i="0" u="none" strike="noStrike" kern="1200" cap="none" spc="0" normalizeH="0" noProof="0" dirty="0" smtClean="0">
                <a:ln>
                  <a:noFill/>
                </a:ln>
                <a:solidFill>
                  <a:schemeClr val="tx1"/>
                </a:solidFill>
                <a:effectLst/>
                <a:uLnTx/>
                <a:uFillTx/>
                <a:latin typeface="+mn-lt"/>
                <a:ea typeface="+mn-ea"/>
                <a:cs typeface="+mn-cs"/>
              </a:rPr>
              <a:t> in third                        trimester of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Mother’s serum cholesterol sulfate steadily rises through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In third trimester, </a:t>
            </a:r>
            <a:r>
              <a:rPr lang="en-US" sz="3200" dirty="0" err="1" smtClean="0"/>
              <a:t>villi</a:t>
            </a:r>
            <a:r>
              <a:rPr lang="en-US" sz="3200" dirty="0" smtClean="0"/>
              <a:t> contain 24 </a:t>
            </a:r>
            <a:r>
              <a:rPr lang="en-US" sz="3200" dirty="0" err="1" smtClean="0"/>
              <a:t>pmol</a:t>
            </a:r>
            <a:r>
              <a:rPr lang="en-US" sz="3200" dirty="0" smtClean="0"/>
              <a:t>/mg of cholesterol sulfate, compared to only 1.5 in blood serum of a non-pregnant woman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51809" y="6260129"/>
            <a:ext cx="7663877" cy="830997"/>
          </a:xfrm>
          <a:prstGeom prst="rect">
            <a:avLst/>
          </a:prstGeom>
          <a:noFill/>
        </p:spPr>
        <p:txBody>
          <a:bodyPr wrap="none" rtlCol="0">
            <a:spAutoFit/>
          </a:bodyPr>
          <a:lstStyle/>
          <a:p>
            <a:r>
              <a:rPr lang="en-US" sz="2400" dirty="0" smtClean="0">
                <a:ln>
                  <a:solidFill>
                    <a:srgbClr val="FF0000"/>
                  </a:solidFill>
                </a:ln>
              </a:rPr>
              <a:t>*</a:t>
            </a:r>
            <a:r>
              <a:rPr lang="en-US" sz="2400" dirty="0" smtClean="0"/>
              <a:t> Lin et al., Journal </a:t>
            </a:r>
            <a:r>
              <a:rPr lang="en-US" sz="2400" dirty="0"/>
              <a:t>of Chromatography B, 704 (1997) 99–</a:t>
            </a:r>
            <a:r>
              <a:rPr lang="en-US" sz="2400" dirty="0" smtClean="0"/>
              <a:t>104</a:t>
            </a:r>
          </a:p>
          <a:p>
            <a:r>
              <a:rPr lang="en-US" sz="2400" dirty="0" smtClean="0"/>
              <a:t> </a:t>
            </a:r>
            <a:endParaRPr lang="en-US" sz="2400" dirty="0"/>
          </a:p>
        </p:txBody>
      </p:sp>
    </p:spTree>
    <p:extLst>
      <p:ext uri="{BB962C8B-B14F-4D97-AF65-F5344CB8AC3E}">
        <p14:creationId xmlns:p14="http://schemas.microsoft.com/office/powerpoint/2010/main" val="240452424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Pyloric Stenosis </a:t>
            </a:r>
            <a:r>
              <a:rPr lang="en-US" b="1" dirty="0" smtClean="0"/>
              <a:t>and Autism</a:t>
            </a:r>
            <a:endParaRPr lang="en-US" b="1" dirty="0"/>
          </a:p>
        </p:txBody>
      </p:sp>
      <p:sp>
        <p:nvSpPr>
          <p:cNvPr id="3" name="Content Placeholder 2"/>
          <p:cNvSpPr>
            <a:spLocks noGrp="1"/>
          </p:cNvSpPr>
          <p:nvPr>
            <p:ph idx="1"/>
          </p:nvPr>
        </p:nvSpPr>
        <p:spPr>
          <a:xfrm>
            <a:off x="0" y="1261081"/>
            <a:ext cx="8229600" cy="4525963"/>
          </a:xfrm>
        </p:spPr>
        <p:txBody>
          <a:bodyPr>
            <a:normAutofit fontScale="92500" lnSpcReduction="10000"/>
          </a:bodyPr>
          <a:lstStyle/>
          <a:p>
            <a:r>
              <a:rPr lang="en-US" dirty="0"/>
              <a:t>Affects 2 out of 1000 </a:t>
            </a:r>
            <a:r>
              <a:rPr lang="en-US" dirty="0" smtClean="0"/>
              <a:t>births</a:t>
            </a:r>
          </a:p>
          <a:p>
            <a:pPr lvl="1"/>
            <a:r>
              <a:rPr lang="en-US" dirty="0" smtClean="0"/>
              <a:t> </a:t>
            </a:r>
            <a:r>
              <a:rPr lang="en-US" dirty="0"/>
              <a:t>Pyloric valve at base of </a:t>
            </a:r>
            <a:r>
              <a:rPr lang="en-US" dirty="0" smtClean="0"/>
              <a:t>stomach                                        </a:t>
            </a:r>
            <a:r>
              <a:rPr lang="en-US" dirty="0"/>
              <a:t>is enlarged, constricting </a:t>
            </a:r>
            <a:r>
              <a:rPr lang="en-US" dirty="0" smtClean="0"/>
              <a:t>flow</a:t>
            </a:r>
          </a:p>
          <a:p>
            <a:pPr lvl="1"/>
            <a:r>
              <a:rPr lang="en-US" dirty="0" smtClean="0"/>
              <a:t>Severe </a:t>
            </a:r>
            <a:r>
              <a:rPr lang="en-US" dirty="0"/>
              <a:t>projectile vomiting and </a:t>
            </a:r>
            <a:r>
              <a:rPr lang="en-US" dirty="0" smtClean="0"/>
              <a:t>                                            dehydration</a:t>
            </a:r>
            <a:r>
              <a:rPr lang="en-US" dirty="0"/>
              <a:t>, with electrolyte </a:t>
            </a:r>
            <a:r>
              <a:rPr lang="en-US" dirty="0" smtClean="0"/>
              <a:t>imbalance.</a:t>
            </a:r>
          </a:p>
          <a:p>
            <a:pPr lvl="1"/>
            <a:r>
              <a:rPr lang="en-US" dirty="0" smtClean="0"/>
              <a:t>Corrective </a:t>
            </a:r>
            <a:r>
              <a:rPr lang="en-US" dirty="0"/>
              <a:t>surgery is often required</a:t>
            </a:r>
          </a:p>
          <a:p>
            <a:r>
              <a:rPr lang="en-US" dirty="0"/>
              <a:t>Pyloric stenosis is associated with low serum cholesterol</a:t>
            </a:r>
            <a:r>
              <a:rPr lang="en-US" dirty="0">
                <a:solidFill>
                  <a:srgbClr val="FF0000"/>
                </a:solidFill>
              </a:rPr>
              <a:t>*</a:t>
            </a:r>
          </a:p>
          <a:p>
            <a:r>
              <a:rPr lang="en-US" dirty="0"/>
              <a:t>Autism is associated with increased risk to pyloric stenosis</a:t>
            </a:r>
            <a:r>
              <a:rPr lang="en-US" dirty="0">
                <a:solidFill>
                  <a:srgbClr val="FF0000"/>
                </a:solidFill>
              </a:rPr>
              <a:t>**</a:t>
            </a:r>
          </a:p>
        </p:txBody>
      </p:sp>
      <p:sp>
        <p:nvSpPr>
          <p:cNvPr id="4" name="TextBox 3"/>
          <p:cNvSpPr txBox="1"/>
          <p:nvPr/>
        </p:nvSpPr>
        <p:spPr>
          <a:xfrm>
            <a:off x="1766660" y="6027003"/>
            <a:ext cx="7377340" cy="830997"/>
          </a:xfrm>
          <a:prstGeom prst="rect">
            <a:avLst/>
          </a:prstGeom>
          <a:noFill/>
        </p:spPr>
        <p:txBody>
          <a:bodyPr wrap="none" rtlCol="0">
            <a:spAutoFit/>
          </a:bodyPr>
          <a:lstStyle/>
          <a:p>
            <a:pPr algn="r"/>
            <a:r>
              <a:rPr lang="nb-NO" sz="2400" dirty="0">
                <a:solidFill>
                  <a:srgbClr val="FF0000"/>
                </a:solidFill>
              </a:rPr>
              <a:t>*</a:t>
            </a:r>
            <a:r>
              <a:rPr lang="nb-NO" sz="2400" dirty="0" err="1"/>
              <a:t>Feenstra</a:t>
            </a:r>
            <a:r>
              <a:rPr lang="nb-NO" sz="2400" dirty="0"/>
              <a:t> B, et al. JAMA 2013; 310(7): 714-721.</a:t>
            </a:r>
          </a:p>
          <a:p>
            <a:pPr algn="r"/>
            <a:r>
              <a:rPr lang="nb-NO" sz="2400" dirty="0">
                <a:solidFill>
                  <a:srgbClr val="FF0000"/>
                </a:solidFill>
              </a:rPr>
              <a:t>**</a:t>
            </a:r>
            <a:r>
              <a:rPr lang="nb-NO" sz="2400" dirty="0"/>
              <a:t>M.L. </a:t>
            </a:r>
            <a:r>
              <a:rPr lang="nb-NO" sz="2400" dirty="0" err="1"/>
              <a:t>Wier</a:t>
            </a:r>
            <a:r>
              <a:rPr lang="nb-NO" sz="2400" dirty="0"/>
              <a:t> et al., Med Child </a:t>
            </a:r>
            <a:r>
              <a:rPr lang="nb-NO" sz="2400" dirty="0" err="1"/>
              <a:t>Neurol</a:t>
            </a:r>
            <a:r>
              <a:rPr lang="nb-NO" sz="2400" dirty="0"/>
              <a:t> 2006;48(6):500-507.</a:t>
            </a:r>
            <a:endParaRPr lang="en-US" sz="2400" dirty="0"/>
          </a:p>
        </p:txBody>
      </p:sp>
      <p:pic>
        <p:nvPicPr>
          <p:cNvPr id="5" name="Picture 4" descr="pyloric_stenos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424" y="964177"/>
            <a:ext cx="2449784" cy="2559886"/>
          </a:xfrm>
          <a:prstGeom prst="rect">
            <a:avLst/>
          </a:prstGeom>
        </p:spPr>
      </p:pic>
    </p:spTree>
    <p:extLst>
      <p:ext uri="{BB962C8B-B14F-4D97-AF65-F5344CB8AC3E}">
        <p14:creationId xmlns:p14="http://schemas.microsoft.com/office/powerpoint/2010/main" val="36081826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Parkinson’s and Low LDL</a:t>
            </a:r>
            <a:endParaRPr lang="en-US" b="1" dirty="0"/>
          </a:p>
        </p:txBody>
      </p:sp>
      <p:sp>
        <p:nvSpPr>
          <p:cNvPr id="3" name="Content Placeholder 2"/>
          <p:cNvSpPr>
            <a:spLocks noGrp="1"/>
          </p:cNvSpPr>
          <p:nvPr>
            <p:ph idx="1"/>
          </p:nvPr>
        </p:nvSpPr>
        <p:spPr>
          <a:xfrm>
            <a:off x="635000" y="1854201"/>
            <a:ext cx="8229600" cy="3403600"/>
          </a:xfrm>
        </p:spPr>
        <p:txBody>
          <a:bodyPr>
            <a:normAutofit/>
          </a:bodyPr>
          <a:lstStyle/>
          <a:p>
            <a:r>
              <a:rPr lang="en-US" dirty="0"/>
              <a:t>Low serum levels of LDL (the "bad" blood lipid measure) are </a:t>
            </a:r>
            <a:r>
              <a:rPr lang="en-US" dirty="0" smtClean="0"/>
              <a:t>associated with </a:t>
            </a:r>
            <a:r>
              <a:rPr lang="en-US" dirty="0"/>
              <a:t>increased risk to Parkinson's disease</a:t>
            </a:r>
          </a:p>
          <a:p>
            <a:r>
              <a:rPr lang="en-US" dirty="0"/>
              <a:t>Men at the 80th percentile had less than half the incidence </a:t>
            </a:r>
            <a:r>
              <a:rPr lang="en-US" dirty="0" smtClean="0"/>
              <a:t>of Parkinson's </a:t>
            </a:r>
            <a:r>
              <a:rPr lang="en-US" dirty="0"/>
              <a:t>compared to men at the 20th percentile </a:t>
            </a:r>
          </a:p>
        </p:txBody>
      </p:sp>
      <p:sp>
        <p:nvSpPr>
          <p:cNvPr id="4" name="TextBox 3"/>
          <p:cNvSpPr txBox="1"/>
          <p:nvPr/>
        </p:nvSpPr>
        <p:spPr>
          <a:xfrm>
            <a:off x="1701800" y="5905500"/>
            <a:ext cx="5447262" cy="369332"/>
          </a:xfrm>
          <a:prstGeom prst="rect">
            <a:avLst/>
          </a:prstGeom>
          <a:noFill/>
        </p:spPr>
        <p:txBody>
          <a:bodyPr wrap="none" rtlCol="0">
            <a:spAutoFit/>
          </a:bodyPr>
          <a:lstStyle/>
          <a:p>
            <a:r>
              <a:rPr lang="nb-NO" dirty="0">
                <a:solidFill>
                  <a:srgbClr val="FF0000"/>
                </a:solidFill>
              </a:rPr>
              <a:t>*</a:t>
            </a:r>
            <a:r>
              <a:rPr lang="nb-NO" dirty="0" err="1"/>
              <a:t>X</a:t>
            </a:r>
            <a:r>
              <a:rPr lang="nb-NO" dirty="0"/>
              <a:t> Huang et al., </a:t>
            </a:r>
            <a:r>
              <a:rPr lang="nb-NO" dirty="0" err="1"/>
              <a:t>Mov</a:t>
            </a:r>
            <a:r>
              <a:rPr lang="nb-NO" dirty="0"/>
              <a:t> </a:t>
            </a:r>
            <a:r>
              <a:rPr lang="nb-NO" dirty="0" err="1"/>
              <a:t>Disord</a:t>
            </a:r>
            <a:r>
              <a:rPr lang="nb-NO" dirty="0"/>
              <a:t>. 2008 May 15;23(7):1013-8.</a:t>
            </a:r>
            <a:endParaRPr lang="en-US" dirty="0"/>
          </a:p>
        </p:txBody>
      </p:sp>
    </p:spTree>
    <p:extLst>
      <p:ext uri="{BB962C8B-B14F-4D97-AF65-F5344CB8AC3E}">
        <p14:creationId xmlns:p14="http://schemas.microsoft.com/office/powerpoint/2010/main" val="14470509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Mouse Experimental Model of Parkinson’s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Testosterone is produced                                       from cholesterol in the testes</a:t>
            </a:r>
          </a:p>
          <a:p>
            <a:pPr lvl="1"/>
            <a:r>
              <a:rPr lang="en-US" dirty="0"/>
              <a:t>Statin drugs lower testosterone </a:t>
            </a:r>
            <a:r>
              <a:rPr lang="en-US" dirty="0" smtClean="0"/>
              <a:t>levels</a:t>
            </a:r>
          </a:p>
          <a:p>
            <a:pPr lvl="1"/>
            <a:r>
              <a:rPr lang="en-US" dirty="0" smtClean="0"/>
              <a:t>Low testosterone is found in </a:t>
            </a:r>
            <a:r>
              <a:rPr lang="en-US" dirty="0" err="1" smtClean="0"/>
              <a:t>Parkinsonian</a:t>
            </a:r>
            <a:r>
              <a:rPr lang="en-US" dirty="0" smtClean="0"/>
              <a:t> men</a:t>
            </a:r>
          </a:p>
          <a:p>
            <a:r>
              <a:rPr lang="en-US" dirty="0" smtClean="0"/>
              <a:t>Castration in mice activated microglia and astrocytes in </a:t>
            </a:r>
            <a:r>
              <a:rPr lang="en-US" dirty="0" err="1" smtClean="0"/>
              <a:t>substantia</a:t>
            </a:r>
            <a:r>
              <a:rPr lang="en-US" dirty="0" smtClean="0"/>
              <a:t> </a:t>
            </a:r>
            <a:r>
              <a:rPr lang="en-US" dirty="0" err="1" smtClean="0"/>
              <a:t>nigra</a:t>
            </a:r>
            <a:endParaRPr lang="en-US" dirty="0" smtClean="0"/>
          </a:p>
          <a:p>
            <a:pPr lvl="1"/>
            <a:r>
              <a:rPr lang="en-US" dirty="0" smtClean="0"/>
              <a:t>leads to sharp increase in nitric oxide  synthesis</a:t>
            </a:r>
          </a:p>
          <a:p>
            <a:pPr lvl="1"/>
            <a:r>
              <a:rPr lang="en-US" dirty="0" smtClean="0"/>
              <a:t>Dopaminergic cells die</a:t>
            </a:r>
          </a:p>
          <a:p>
            <a:pPr lvl="1"/>
            <a:r>
              <a:rPr lang="en-US" dirty="0" smtClean="0"/>
              <a:t>Produces Parkinson’s-like symptoms</a:t>
            </a:r>
          </a:p>
          <a:p>
            <a:pPr marL="0" indent="0">
              <a:buNone/>
            </a:pPr>
            <a:endParaRPr lang="en-US" dirty="0" smtClean="0"/>
          </a:p>
        </p:txBody>
      </p:sp>
      <p:sp>
        <p:nvSpPr>
          <p:cNvPr id="4" name="TextBox 3"/>
          <p:cNvSpPr txBox="1"/>
          <p:nvPr/>
        </p:nvSpPr>
        <p:spPr>
          <a:xfrm>
            <a:off x="1786841" y="6351131"/>
            <a:ext cx="6758982" cy="400110"/>
          </a:xfrm>
          <a:prstGeom prst="rect">
            <a:avLst/>
          </a:prstGeom>
          <a:noFill/>
        </p:spPr>
        <p:txBody>
          <a:bodyPr wrap="none" rtlCol="0">
            <a:spAutoFit/>
          </a:bodyPr>
          <a:lstStyle/>
          <a:p>
            <a:r>
              <a:rPr lang="en-US" sz="2000" dirty="0" smtClean="0">
                <a:solidFill>
                  <a:srgbClr val="FF0000"/>
                </a:solidFill>
              </a:rPr>
              <a:t>*</a:t>
            </a:r>
            <a:r>
              <a:rPr lang="fr-FR" sz="2000" dirty="0"/>
              <a:t>S. </a:t>
            </a:r>
            <a:r>
              <a:rPr lang="fr-FR" sz="2000" dirty="0" err="1"/>
              <a:t>Khasnavis</a:t>
            </a:r>
            <a:r>
              <a:rPr lang="fr-FR" sz="2000" dirty="0"/>
              <a:t> et al</a:t>
            </a:r>
            <a:r>
              <a:rPr lang="fr-FR" sz="2000" dirty="0" smtClean="0"/>
              <a:t>., J. B</a:t>
            </a:r>
            <a:r>
              <a:rPr lang="ro-RO" sz="2000" dirty="0" smtClean="0"/>
              <a:t>iol </a:t>
            </a:r>
            <a:r>
              <a:rPr lang="ro-RO" sz="2000" dirty="0"/>
              <a:t>Chem. 2013 Jul 19;288(29):20843-</a:t>
            </a:r>
            <a:r>
              <a:rPr lang="ro-RO" sz="2000" dirty="0" smtClean="0"/>
              <a:t>55</a:t>
            </a:r>
            <a:endParaRPr lang="en-US" sz="2000" dirty="0"/>
          </a:p>
        </p:txBody>
      </p:sp>
    </p:spTree>
    <p:extLst>
      <p:ext uri="{BB962C8B-B14F-4D97-AF65-F5344CB8AC3E}">
        <p14:creationId xmlns:p14="http://schemas.microsoft.com/office/powerpoint/2010/main" val="74898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Comorbidities with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3748037"/>
          </a:xfrm>
        </p:spPr>
        <p:txBody>
          <a:bodyPr>
            <a:normAutofit/>
          </a:bodyPr>
          <a:lstStyle/>
          <a:p>
            <a:pPr marL="0" indent="0">
              <a:buNone/>
            </a:pPr>
            <a:r>
              <a:rPr lang="en-US" dirty="0"/>
              <a:t>"chronic inflammation of gastrointestinal tract</a:t>
            </a:r>
            <a:r>
              <a:rPr lang="en-US" dirty="0" smtClean="0"/>
              <a:t>, </a:t>
            </a:r>
            <a:r>
              <a:rPr lang="en-US" dirty="0" err="1" smtClean="0"/>
              <a:t>dysbiosis</a:t>
            </a:r>
            <a:r>
              <a:rPr lang="en-US" dirty="0"/>
              <a:t>, </a:t>
            </a:r>
            <a:r>
              <a:rPr lang="en-US" dirty="0" err="1"/>
              <a:t>maldigestion</a:t>
            </a:r>
            <a:r>
              <a:rPr lang="en-US" dirty="0"/>
              <a:t>, </a:t>
            </a:r>
            <a:r>
              <a:rPr lang="en-US" dirty="0" err="1"/>
              <a:t>malabsorption</a:t>
            </a:r>
            <a:r>
              <a:rPr lang="en-US" dirty="0"/>
              <a:t>, malnutrition, </a:t>
            </a:r>
            <a:r>
              <a:rPr lang="en-US" dirty="0" smtClean="0"/>
              <a:t>food intolerance</a:t>
            </a:r>
            <a:r>
              <a:rPr lang="en-US" dirty="0"/>
              <a:t>, allergies, chronic viral, fungal and </a:t>
            </a:r>
            <a:r>
              <a:rPr lang="en-US" dirty="0" smtClean="0"/>
              <a:t>bacterial infections</a:t>
            </a:r>
            <a:r>
              <a:rPr lang="en-US" dirty="0"/>
              <a:t>, impaired kidney function, impaired detoxification of </a:t>
            </a:r>
            <a:r>
              <a:rPr lang="en-US" dirty="0" err="1"/>
              <a:t>endo</a:t>
            </a:r>
            <a:r>
              <a:rPr lang="en-US" dirty="0" smtClean="0"/>
              <a:t>- and </a:t>
            </a:r>
            <a:r>
              <a:rPr lang="en-US" dirty="0"/>
              <a:t>exotoxins, disorders of metal ion transportation."</a:t>
            </a:r>
          </a:p>
          <a:p>
            <a:endParaRPr lang="en-US" dirty="0"/>
          </a:p>
        </p:txBody>
      </p:sp>
      <p:sp>
        <p:nvSpPr>
          <p:cNvPr id="4" name="TextBox 3"/>
          <p:cNvSpPr txBox="1"/>
          <p:nvPr/>
        </p:nvSpPr>
        <p:spPr>
          <a:xfrm>
            <a:off x="64622" y="6328750"/>
            <a:ext cx="9079378" cy="461665"/>
          </a:xfrm>
          <a:prstGeom prst="rect">
            <a:avLst/>
          </a:prstGeom>
          <a:noFill/>
        </p:spPr>
        <p:txBody>
          <a:bodyPr wrap="none" rtlCol="0">
            <a:spAutoFit/>
          </a:bodyPr>
          <a:lstStyle/>
          <a:p>
            <a:r>
              <a:rPr lang="pl-PL" sz="2400" dirty="0">
                <a:solidFill>
                  <a:srgbClr val="FF0000"/>
                </a:solidFill>
              </a:rPr>
              <a:t>*</a:t>
            </a:r>
            <a:r>
              <a:rPr lang="pl-PL" sz="2400" dirty="0"/>
              <a:t> M. </a:t>
            </a:r>
            <a:r>
              <a:rPr lang="pl-PL" sz="2400" dirty="0" err="1"/>
              <a:t>Cubala</a:t>
            </a:r>
            <a:r>
              <a:rPr lang="pl-PL" sz="2400" dirty="0"/>
              <a:t>-Kucharska,  Acta </a:t>
            </a:r>
            <a:r>
              <a:rPr lang="pl-PL" sz="2400" dirty="0" err="1"/>
              <a:t>Neurobiol</a:t>
            </a:r>
            <a:r>
              <a:rPr lang="pl-PL" sz="2400" dirty="0"/>
              <a:t> </a:t>
            </a:r>
            <a:r>
              <a:rPr lang="pl-PL" sz="2400" dirty="0" err="1"/>
              <a:t>Exp</a:t>
            </a:r>
            <a:r>
              <a:rPr lang="pl-PL" sz="2400" dirty="0"/>
              <a:t> (Wars). 2010 ;70 (2):141-6.</a:t>
            </a:r>
            <a:endParaRPr lang="en-US" sz="2400" dirty="0"/>
          </a:p>
        </p:txBody>
      </p:sp>
    </p:spTree>
    <p:extLst>
      <p:ext uri="{BB962C8B-B14F-4D97-AF65-F5344CB8AC3E}">
        <p14:creationId xmlns:p14="http://schemas.microsoft.com/office/powerpoint/2010/main" val="11500345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a:xfrm>
            <a:off x="452730" y="1417638"/>
            <a:ext cx="8229600" cy="4525963"/>
          </a:xfrm>
        </p:spPr>
        <p:txBody>
          <a:bodyPr>
            <a:normAutofit fontScale="92500" lnSpcReduction="10000"/>
          </a:bodyPr>
          <a:lstStyle/>
          <a:p>
            <a:r>
              <a:rPr lang="en-US" dirty="0" smtClean="0"/>
              <a:t>Testosterone sulfate normally supplies sulfate to the brain</a:t>
            </a:r>
          </a:p>
          <a:p>
            <a:r>
              <a:rPr lang="en-US" dirty="0" smtClean="0"/>
              <a:t>When testosterone is deficient, dopamine must replace testosterone for this role</a:t>
            </a:r>
          </a:p>
          <a:p>
            <a:r>
              <a:rPr lang="en-US" dirty="0" smtClean="0"/>
              <a:t>Dopamine induces nitric oxide synthesis by </a:t>
            </a:r>
            <a:r>
              <a:rPr lang="en-US" dirty="0" err="1" smtClean="0"/>
              <a:t>iNOS</a:t>
            </a:r>
            <a:r>
              <a:rPr lang="en-US" dirty="0" smtClean="0"/>
              <a:t> in glial cells</a:t>
            </a:r>
            <a:r>
              <a:rPr lang="en-US" dirty="0" smtClean="0">
                <a:solidFill>
                  <a:srgbClr val="FF0000"/>
                </a:solidFill>
              </a:rPr>
              <a:t>*</a:t>
            </a:r>
          </a:p>
          <a:p>
            <a:pPr lvl="1"/>
            <a:r>
              <a:rPr lang="en-US" dirty="0" smtClean="0"/>
              <a:t>Dopamine sulfate delivers sulfate to brain</a:t>
            </a:r>
          </a:p>
          <a:p>
            <a:pPr lvl="1"/>
            <a:r>
              <a:rPr lang="en-US" dirty="0" smtClean="0"/>
              <a:t>Nitrate can compensate for sulfate to balance </a:t>
            </a:r>
            <a:r>
              <a:rPr lang="en-US" dirty="0" err="1" smtClean="0"/>
              <a:t>Hofmeister</a:t>
            </a:r>
            <a:r>
              <a:rPr lang="en-US" dirty="0" smtClean="0"/>
              <a:t> effects</a:t>
            </a:r>
          </a:p>
          <a:p>
            <a:r>
              <a:rPr lang="en-US" dirty="0" smtClean="0"/>
              <a:t>Neurons die from exposure to ONOO</a:t>
            </a:r>
            <a:r>
              <a:rPr lang="en-US" baseline="30000" dirty="0" smtClean="0"/>
              <a:t>-</a:t>
            </a:r>
            <a:endParaRPr lang="en-US" baseline="30000" dirty="0"/>
          </a:p>
        </p:txBody>
      </p:sp>
      <p:sp>
        <p:nvSpPr>
          <p:cNvPr id="4" name="TextBox 3"/>
          <p:cNvSpPr txBox="1"/>
          <p:nvPr/>
        </p:nvSpPr>
        <p:spPr>
          <a:xfrm>
            <a:off x="1635434" y="6369689"/>
            <a:ext cx="7046896" cy="400110"/>
          </a:xfrm>
          <a:prstGeom prst="rect">
            <a:avLst/>
          </a:prstGeom>
          <a:noFill/>
        </p:spPr>
        <p:txBody>
          <a:bodyPr wrap="none" rtlCol="0">
            <a:spAutoFit/>
          </a:bodyPr>
          <a:lstStyle/>
          <a:p>
            <a:r>
              <a:rPr lang="en-US" sz="2000" dirty="0" smtClean="0">
                <a:solidFill>
                  <a:srgbClr val="FF0000"/>
                </a:solidFill>
              </a:rPr>
              <a:t>*</a:t>
            </a:r>
            <a:r>
              <a:rPr lang="en-US" sz="2000" dirty="0" smtClean="0"/>
              <a:t>S.C. Cunningham et al., </a:t>
            </a:r>
            <a:r>
              <a:rPr lang="it-IT" sz="2000" dirty="0"/>
              <a:t>Eur J Neurosci. 2005 Apr;21(8):2199-208.</a:t>
            </a:r>
            <a:endParaRPr lang="en-US" sz="2000" dirty="0"/>
          </a:p>
        </p:txBody>
      </p:sp>
    </p:spTree>
    <p:extLst>
      <p:ext uri="{BB962C8B-B14F-4D97-AF65-F5344CB8AC3E}">
        <p14:creationId xmlns:p14="http://schemas.microsoft.com/office/powerpoint/2010/main" val="264705974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High Serum Cholesterol </a:t>
            </a:r>
            <a:br>
              <a:rPr lang="en-US" b="1" dirty="0" smtClean="0"/>
            </a:br>
            <a:r>
              <a:rPr lang="en-US" b="1" dirty="0" smtClean="0"/>
              <a:t>Beneficial in Elderly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“In </a:t>
            </a:r>
            <a:r>
              <a:rPr lang="en-US" dirty="0"/>
              <a:t>this study, we found marginally significant associations of a </a:t>
            </a:r>
            <a:r>
              <a:rPr lang="en-US" i="1" dirty="0">
                <a:solidFill>
                  <a:srgbClr val="FF0000"/>
                </a:solidFill>
              </a:rPr>
              <a:t>higher LDL-C </a:t>
            </a:r>
            <a:r>
              <a:rPr lang="en-US" dirty="0"/>
              <a:t>level and </a:t>
            </a:r>
            <a:r>
              <a:rPr lang="en-US" dirty="0" smtClean="0"/>
              <a:t>a     </a:t>
            </a:r>
            <a:r>
              <a:rPr lang="en-US" i="1" dirty="0">
                <a:solidFill>
                  <a:srgbClr val="FF0000"/>
                </a:solidFill>
              </a:rPr>
              <a:t>lower TG/HDL-C</a:t>
            </a:r>
            <a:r>
              <a:rPr lang="en-US" dirty="0"/>
              <a:t> ratio with better memory function among community dwelling, functionally independent dementia-free older adults aged 80 years and older, even after controlling for demographic characteristics and use of lipid-lowering drugs</a:t>
            </a:r>
            <a:r>
              <a:rPr lang="en-US" dirty="0" smtClean="0"/>
              <a:t>.” </a:t>
            </a:r>
            <a:endParaRPr lang="en-US" dirty="0"/>
          </a:p>
        </p:txBody>
      </p:sp>
      <p:sp>
        <p:nvSpPr>
          <p:cNvPr id="4" name="Rectangle 3"/>
          <p:cNvSpPr/>
          <p:nvPr/>
        </p:nvSpPr>
        <p:spPr>
          <a:xfrm>
            <a:off x="1993900" y="6330564"/>
            <a:ext cx="7010400" cy="369332"/>
          </a:xfrm>
          <a:prstGeom prst="rect">
            <a:avLst/>
          </a:prstGeom>
        </p:spPr>
        <p:txBody>
          <a:bodyPr wrap="square">
            <a:spAutoFit/>
          </a:bodyPr>
          <a:lstStyle/>
          <a:p>
            <a:r>
              <a:rPr lang="en-US" dirty="0" smtClean="0">
                <a:solidFill>
                  <a:srgbClr val="FF0000"/>
                </a:solidFill>
              </a:rPr>
              <a:t>*</a:t>
            </a:r>
            <a:r>
              <a:rPr lang="en-US" dirty="0" smtClean="0"/>
              <a:t>Y</a:t>
            </a:r>
            <a:r>
              <a:rPr lang="en-US" dirty="0"/>
              <a:t>. </a:t>
            </a:r>
            <a:r>
              <a:rPr lang="en-US" dirty="0" err="1"/>
              <a:t>Katzumata</a:t>
            </a:r>
            <a:r>
              <a:rPr lang="en-US" dirty="0"/>
              <a:t> et al., J </a:t>
            </a:r>
            <a:r>
              <a:rPr lang="en-US" dirty="0" err="1"/>
              <a:t>Alzheimers</a:t>
            </a:r>
            <a:r>
              <a:rPr lang="en-US" dirty="0"/>
              <a:t> Dis. 2013 January 1; 34(1): 273–279.</a:t>
            </a:r>
          </a:p>
        </p:txBody>
      </p:sp>
    </p:spTree>
    <p:extLst>
      <p:ext uri="{BB962C8B-B14F-4D97-AF65-F5344CB8AC3E}">
        <p14:creationId xmlns:p14="http://schemas.microsoft.com/office/powerpoint/2010/main" val="394392495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09719" cy="1143000"/>
          </a:xfrm>
        </p:spPr>
        <p:txBody>
          <a:bodyPr>
            <a:normAutofit fontScale="90000"/>
          </a:bodyPr>
          <a:lstStyle/>
          <a:p>
            <a:r>
              <a:rPr lang="en-US" b="1" dirty="0" smtClean="0"/>
              <a:t>Alzheimer’s and Serum Glucose Levels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Analyzed 35,264 measures of glucose levels from 2067 participants</a:t>
            </a:r>
          </a:p>
          <a:p>
            <a:pPr lvl="1"/>
            <a:r>
              <a:rPr lang="en-US" dirty="0"/>
              <a:t>Mean age at baseline was 76 years </a:t>
            </a:r>
            <a:r>
              <a:rPr lang="en-US" dirty="0" smtClean="0"/>
              <a:t>old </a:t>
            </a:r>
          </a:p>
          <a:p>
            <a:pPr lvl="1"/>
            <a:r>
              <a:rPr lang="en-US" dirty="0" smtClean="0"/>
              <a:t>Median follow-up of 6.8 years</a:t>
            </a:r>
          </a:p>
          <a:p>
            <a:r>
              <a:rPr lang="en-US" dirty="0" smtClean="0"/>
              <a:t>Dementia developed in 524 people (&gt;25%)</a:t>
            </a:r>
          </a:p>
          <a:p>
            <a:pPr lvl="1"/>
            <a:r>
              <a:rPr lang="en-US" dirty="0" smtClean="0"/>
              <a:t>Among </a:t>
            </a:r>
            <a:r>
              <a:rPr lang="en-US" dirty="0"/>
              <a:t>participants with diabetes, higher levels of </a:t>
            </a:r>
            <a:r>
              <a:rPr lang="en-US" dirty="0" smtClean="0"/>
              <a:t>glucose correlated </a:t>
            </a:r>
            <a:r>
              <a:rPr lang="en-US" dirty="0"/>
              <a:t>strongly with increased risk to dementia (P=0.002)</a:t>
            </a:r>
          </a:p>
          <a:p>
            <a:pPr lvl="1"/>
            <a:r>
              <a:rPr lang="en-US" dirty="0"/>
              <a:t>Dementia was also correlated with higher blood sugar levels in people without diabetes (P=0.01)</a:t>
            </a:r>
          </a:p>
          <a:p>
            <a:endParaRPr lang="en-US" dirty="0"/>
          </a:p>
          <a:p>
            <a:endParaRPr lang="en-US" dirty="0"/>
          </a:p>
        </p:txBody>
      </p:sp>
      <p:sp>
        <p:nvSpPr>
          <p:cNvPr id="4" name="TextBox 3"/>
          <p:cNvSpPr txBox="1"/>
          <p:nvPr/>
        </p:nvSpPr>
        <p:spPr>
          <a:xfrm>
            <a:off x="2561828" y="6284927"/>
            <a:ext cx="6490028" cy="461665"/>
          </a:xfrm>
          <a:prstGeom prst="rect">
            <a:avLst/>
          </a:prstGeom>
          <a:noFill/>
        </p:spPr>
        <p:txBody>
          <a:bodyPr wrap="none" rtlCol="0">
            <a:spAutoFit/>
          </a:bodyPr>
          <a:lstStyle/>
          <a:p>
            <a:r>
              <a:rPr lang="fr-FR" sz="2400" dirty="0">
                <a:solidFill>
                  <a:srgbClr val="FF0000"/>
                </a:solidFill>
              </a:rPr>
              <a:t>*</a:t>
            </a:r>
            <a:r>
              <a:rPr lang="fr-FR" sz="2400" dirty="0"/>
              <a:t>P.K. Crane et al., N </a:t>
            </a:r>
            <a:r>
              <a:rPr lang="fr-FR" sz="2400" dirty="0" err="1"/>
              <a:t>Engl</a:t>
            </a:r>
            <a:r>
              <a:rPr lang="fr-FR" sz="2400" dirty="0"/>
              <a:t> J Med 2013; 369:540-548</a:t>
            </a:r>
            <a:endParaRPr lang="en-US" sz="2400" dirty="0"/>
          </a:p>
        </p:txBody>
      </p:sp>
    </p:spTree>
    <p:extLst>
      <p:ext uri="{BB962C8B-B14F-4D97-AF65-F5344CB8AC3E}">
        <p14:creationId xmlns:p14="http://schemas.microsoft.com/office/powerpoint/2010/main" val="182085282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09719" cy="1143000"/>
          </a:xfrm>
        </p:spPr>
        <p:txBody>
          <a:bodyPr>
            <a:normAutofit fontScale="90000"/>
          </a:bodyPr>
          <a:lstStyle/>
          <a:p>
            <a:r>
              <a:rPr lang="en-US" b="1" dirty="0" smtClean="0"/>
              <a:t>Alzheimer’s and Serum Glucose Levels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Analyzed 35,264 measures of glucose levels from 2067 participants</a:t>
            </a:r>
          </a:p>
          <a:p>
            <a:pPr lvl="1"/>
            <a:r>
              <a:rPr lang="en-US" dirty="0"/>
              <a:t>Mean age at baseline was 76 years </a:t>
            </a:r>
            <a:r>
              <a:rPr lang="en-US" dirty="0" smtClean="0"/>
              <a:t>old </a:t>
            </a:r>
          </a:p>
          <a:p>
            <a:pPr lvl="1"/>
            <a:r>
              <a:rPr lang="en-US" dirty="0" smtClean="0"/>
              <a:t>Median follow-up of 6.8 years</a:t>
            </a:r>
          </a:p>
          <a:p>
            <a:r>
              <a:rPr lang="en-US" dirty="0" smtClean="0"/>
              <a:t>Dementia developed in 524 people (&gt;25%)</a:t>
            </a:r>
          </a:p>
          <a:p>
            <a:pPr lvl="1"/>
            <a:r>
              <a:rPr lang="en-US" dirty="0" smtClean="0"/>
              <a:t>Among </a:t>
            </a:r>
            <a:r>
              <a:rPr lang="en-US" dirty="0"/>
              <a:t>participants with diabetes, higher levels of </a:t>
            </a:r>
            <a:r>
              <a:rPr lang="en-US" dirty="0" smtClean="0"/>
              <a:t>glucose correlated </a:t>
            </a:r>
            <a:r>
              <a:rPr lang="en-US" dirty="0"/>
              <a:t>strongly with increased risk to dementia (P=0.002)</a:t>
            </a:r>
          </a:p>
          <a:p>
            <a:pPr lvl="1"/>
            <a:r>
              <a:rPr lang="en-US" dirty="0"/>
              <a:t>Dementia was also correlated with higher blood sugar levels in people without diabetes (P=0.01)</a:t>
            </a:r>
          </a:p>
          <a:p>
            <a:pPr marL="0" indent="0">
              <a:buNone/>
            </a:pPr>
            <a:endParaRPr lang="en-US" dirty="0"/>
          </a:p>
          <a:p>
            <a:endParaRPr lang="en-US" dirty="0"/>
          </a:p>
        </p:txBody>
      </p:sp>
      <p:sp>
        <p:nvSpPr>
          <p:cNvPr id="4" name="TextBox 3"/>
          <p:cNvSpPr txBox="1"/>
          <p:nvPr/>
        </p:nvSpPr>
        <p:spPr>
          <a:xfrm>
            <a:off x="2561828" y="6284927"/>
            <a:ext cx="6490028" cy="461665"/>
          </a:xfrm>
          <a:prstGeom prst="rect">
            <a:avLst/>
          </a:prstGeom>
          <a:noFill/>
        </p:spPr>
        <p:txBody>
          <a:bodyPr wrap="none" rtlCol="0">
            <a:spAutoFit/>
          </a:bodyPr>
          <a:lstStyle/>
          <a:p>
            <a:r>
              <a:rPr lang="fr-FR" sz="2400" dirty="0">
                <a:solidFill>
                  <a:srgbClr val="FF0000"/>
                </a:solidFill>
              </a:rPr>
              <a:t>*</a:t>
            </a:r>
            <a:r>
              <a:rPr lang="fr-FR" sz="2400" dirty="0"/>
              <a:t>P.K. Crane et al., N </a:t>
            </a:r>
            <a:r>
              <a:rPr lang="fr-FR" sz="2400" dirty="0" err="1"/>
              <a:t>Engl</a:t>
            </a:r>
            <a:r>
              <a:rPr lang="fr-FR" sz="2400" dirty="0"/>
              <a:t> J Med 2013; 369:540-548</a:t>
            </a:r>
            <a:endParaRPr lang="en-US" sz="2400" dirty="0"/>
          </a:p>
        </p:txBody>
      </p:sp>
      <p:sp>
        <p:nvSpPr>
          <p:cNvPr id="5" name="TextBox 4"/>
          <p:cNvSpPr txBox="1"/>
          <p:nvPr/>
        </p:nvSpPr>
        <p:spPr>
          <a:xfrm>
            <a:off x="762000" y="2581831"/>
            <a:ext cx="7429500" cy="1200328"/>
          </a:xfrm>
          <a:prstGeom prst="rect">
            <a:avLst/>
          </a:prstGeom>
          <a:solidFill>
            <a:srgbClr val="FCFFBC"/>
          </a:solidFill>
          <a:ln>
            <a:solidFill>
              <a:srgbClr val="000000"/>
            </a:solidFill>
          </a:ln>
        </p:spPr>
        <p:txBody>
          <a:bodyPr wrap="square" rtlCol="0">
            <a:spAutoFit/>
          </a:bodyPr>
          <a:lstStyle/>
          <a:p>
            <a:pPr algn="ctr"/>
            <a:endParaRPr lang="en-US" sz="2400" dirty="0" smtClean="0"/>
          </a:p>
          <a:p>
            <a:pPr algn="ctr"/>
            <a:r>
              <a:rPr lang="en-US" sz="2400" dirty="0" smtClean="0"/>
              <a:t>Sulfate deficiency leads to impaired sugar metabolism</a:t>
            </a:r>
          </a:p>
          <a:p>
            <a:pPr algn="ctr"/>
            <a:endParaRPr lang="en-US" sz="2400" dirty="0"/>
          </a:p>
        </p:txBody>
      </p:sp>
    </p:spTree>
    <p:extLst>
      <p:ext uri="{BB962C8B-B14F-4D97-AF65-F5344CB8AC3E}">
        <p14:creationId xmlns:p14="http://schemas.microsoft.com/office/powerpoint/2010/main" val="182085282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“Alzheimer's </a:t>
            </a:r>
            <a:r>
              <a:rPr lang="en-US" b="1" dirty="0"/>
              <a:t>research </a:t>
            </a:r>
            <a:r>
              <a:rPr lang="en-US" b="1" dirty="0" smtClean="0"/>
              <a:t>breakthrough”</a:t>
            </a:r>
            <a:r>
              <a:rPr lang="en-US" b="1" dirty="0" smtClean="0">
                <a:solidFill>
                  <a:srgbClr val="FF0000"/>
                </a:solidFill>
              </a:rPr>
              <a:t>*</a:t>
            </a:r>
            <a:r>
              <a:rPr lang="en-US" b="1" dirty="0" smtClean="0"/>
              <a:t> </a:t>
            </a:r>
            <a:endParaRPr lang="en-US" dirty="0"/>
          </a:p>
        </p:txBody>
      </p:sp>
      <p:sp>
        <p:nvSpPr>
          <p:cNvPr id="3" name="Content Placeholder 2"/>
          <p:cNvSpPr>
            <a:spLocks noGrp="1"/>
          </p:cNvSpPr>
          <p:nvPr>
            <p:ph idx="1"/>
          </p:nvPr>
        </p:nvSpPr>
        <p:spPr/>
        <p:txBody>
          <a:bodyPr/>
          <a:lstStyle/>
          <a:p>
            <a:r>
              <a:rPr lang="en-US" dirty="0" smtClean="0"/>
              <a:t>Researchers in New Zealand are synthesizing a form of </a:t>
            </a:r>
            <a:r>
              <a:rPr lang="en-US" i="1" dirty="0" err="1" smtClean="0">
                <a:solidFill>
                  <a:srgbClr val="FF0000"/>
                </a:solidFill>
              </a:rPr>
              <a:t>heparan</a:t>
            </a:r>
            <a:r>
              <a:rPr lang="en-US" i="1" dirty="0" smtClean="0">
                <a:solidFill>
                  <a:srgbClr val="FF0000"/>
                </a:solidFill>
              </a:rPr>
              <a:t> sulfate </a:t>
            </a:r>
            <a:r>
              <a:rPr lang="en-US" dirty="0" smtClean="0"/>
              <a:t>to be administered as a treatment for Alzheimer’s disease</a:t>
            </a:r>
          </a:p>
          <a:p>
            <a:pPr marL="457200" lvl="1" indent="0">
              <a:buNone/>
            </a:pPr>
            <a:r>
              <a:rPr lang="en-US" dirty="0" smtClean="0"/>
              <a:t>“may </a:t>
            </a:r>
            <a:r>
              <a:rPr lang="en-US" dirty="0"/>
              <a:t>play a part in determining the type of cell a stem cell will form into, and producing stem cells that proliferate and do not show normal signs of </a:t>
            </a:r>
            <a:r>
              <a:rPr lang="en-US" dirty="0" smtClean="0"/>
              <a:t>ageing”</a:t>
            </a:r>
          </a:p>
          <a:p>
            <a:pPr lvl="1"/>
            <a:r>
              <a:rPr lang="en-US" dirty="0" smtClean="0"/>
              <a:t> Quote from </a:t>
            </a:r>
            <a:r>
              <a:rPr lang="fr-FR" dirty="0" smtClean="0"/>
              <a:t>Dr. </a:t>
            </a:r>
            <a:r>
              <a:rPr lang="fr-FR" dirty="0"/>
              <a:t>Richard </a:t>
            </a:r>
            <a:r>
              <a:rPr lang="fr-FR" dirty="0" err="1" smtClean="0"/>
              <a:t>Furneaux</a:t>
            </a:r>
            <a:r>
              <a:rPr lang="en-US" dirty="0" smtClean="0"/>
              <a:t>, manager of project</a:t>
            </a:r>
            <a:endParaRPr lang="en-US" dirty="0"/>
          </a:p>
        </p:txBody>
      </p:sp>
      <p:sp>
        <p:nvSpPr>
          <p:cNvPr id="4" name="TextBox 3"/>
          <p:cNvSpPr txBox="1"/>
          <p:nvPr/>
        </p:nvSpPr>
        <p:spPr>
          <a:xfrm>
            <a:off x="457200" y="6488668"/>
            <a:ext cx="8267408" cy="369332"/>
          </a:xfrm>
          <a:prstGeom prst="rect">
            <a:avLst/>
          </a:prstGeom>
          <a:noFill/>
        </p:spPr>
        <p:txBody>
          <a:bodyPr wrap="none" rtlCol="0">
            <a:spAutoFit/>
          </a:bodyPr>
          <a:lstStyle/>
          <a:p>
            <a:r>
              <a:rPr lang="en-US" dirty="0">
                <a:solidFill>
                  <a:srgbClr val="FF0000"/>
                </a:solidFill>
              </a:rPr>
              <a:t>*</a:t>
            </a:r>
            <a:r>
              <a:rPr lang="en-US" dirty="0"/>
              <a:t>http://</a:t>
            </a:r>
            <a:r>
              <a:rPr lang="en-US" dirty="0" err="1"/>
              <a:t>www.stuff.co.nz</a:t>
            </a:r>
            <a:r>
              <a:rPr lang="en-US" dirty="0"/>
              <a:t>/national/health/9007969/</a:t>
            </a:r>
            <a:r>
              <a:rPr lang="en-US" dirty="0" err="1"/>
              <a:t>Alzheimers</a:t>
            </a:r>
            <a:r>
              <a:rPr lang="en-US" dirty="0"/>
              <a:t>-research-breakthrough</a:t>
            </a:r>
          </a:p>
        </p:txBody>
      </p:sp>
    </p:spTree>
    <p:extLst>
      <p:ext uri="{BB962C8B-B14F-4D97-AF65-F5344CB8AC3E}">
        <p14:creationId xmlns:p14="http://schemas.microsoft.com/office/powerpoint/2010/main" val="21664657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lfatide.png"/>
          <p:cNvPicPr>
            <a:picLocks noGrp="1" noChangeAspect="1"/>
          </p:cNvPicPr>
          <p:nvPr>
            <p:ph idx="1"/>
          </p:nvPr>
        </p:nvPicPr>
        <p:blipFill>
          <a:blip r:embed="rId3">
            <a:extLst>
              <a:ext uri="{28A0092B-C50C-407E-A947-70E740481C1C}">
                <a14:useLocalDpi xmlns:a14="http://schemas.microsoft.com/office/drawing/2010/main" val="0"/>
              </a:ext>
            </a:extLst>
          </a:blip>
          <a:srcRect t="-61949" b="-61949"/>
          <a:stretch>
            <a:fillRect/>
          </a:stretch>
        </p:blipFill>
        <p:spPr/>
      </p:pic>
      <p:sp>
        <p:nvSpPr>
          <p:cNvPr id="3" name="Freeform 2"/>
          <p:cNvSpPr/>
          <p:nvPr/>
        </p:nvSpPr>
        <p:spPr>
          <a:xfrm>
            <a:off x="550753" y="3569888"/>
            <a:ext cx="1594404" cy="1685820"/>
          </a:xfrm>
          <a:custGeom>
            <a:avLst/>
            <a:gdLst>
              <a:gd name="connsiteX0" fmla="*/ 639793 w 1594404"/>
              <a:gd name="connsiteY0" fmla="*/ 1609105 h 1685820"/>
              <a:gd name="connsiteX1" fmla="*/ 1538562 w 1594404"/>
              <a:gd name="connsiteY1" fmla="*/ 1530951 h 1685820"/>
              <a:gd name="connsiteX2" fmla="*/ 1343178 w 1594404"/>
              <a:gd name="connsiteY2" fmla="*/ 46028 h 1685820"/>
              <a:gd name="connsiteX3" fmla="*/ 73178 w 1594404"/>
              <a:gd name="connsiteY3" fmla="*/ 456335 h 1685820"/>
              <a:gd name="connsiteX4" fmla="*/ 209947 w 1594404"/>
              <a:gd name="connsiteY4" fmla="*/ 1257412 h 1685820"/>
              <a:gd name="connsiteX5" fmla="*/ 639793 w 1594404"/>
              <a:gd name="connsiteY5" fmla="*/ 1609105 h 168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404" h="1685820">
                <a:moveTo>
                  <a:pt x="639793" y="1609105"/>
                </a:moveTo>
                <a:cubicBezTo>
                  <a:pt x="861229" y="1654695"/>
                  <a:pt x="1421331" y="1791464"/>
                  <a:pt x="1538562" y="1530951"/>
                </a:cubicBezTo>
                <a:cubicBezTo>
                  <a:pt x="1655793" y="1270438"/>
                  <a:pt x="1587409" y="225131"/>
                  <a:pt x="1343178" y="46028"/>
                </a:cubicBezTo>
                <a:cubicBezTo>
                  <a:pt x="1098947" y="-133075"/>
                  <a:pt x="262050" y="254438"/>
                  <a:pt x="73178" y="456335"/>
                </a:cubicBezTo>
                <a:cubicBezTo>
                  <a:pt x="-115694" y="658232"/>
                  <a:pt x="108998" y="1065284"/>
                  <a:pt x="209947" y="1257412"/>
                </a:cubicBezTo>
                <a:cubicBezTo>
                  <a:pt x="310896" y="1449540"/>
                  <a:pt x="418357" y="1563515"/>
                  <a:pt x="639793" y="160910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smtClean="0">
                <a:ln>
                  <a:solidFill>
                    <a:srgbClr val="FF0000"/>
                  </a:solidFill>
                </a:ln>
                <a:solidFill>
                  <a:srgbClr val="FF0000"/>
                </a:solidFill>
                <a:latin typeface="Apple Casual"/>
              </a:rPr>
              <a:t>Sulfatide</a:t>
            </a:r>
            <a:endParaRPr lang="en-US" sz="4400" dirty="0">
              <a:ln>
                <a:solidFill>
                  <a:srgbClr val="FF0000"/>
                </a:solidFill>
              </a:ln>
              <a:solidFill>
                <a:srgbClr val="FF0000"/>
              </a:solidFill>
              <a:latin typeface="Apple Casual"/>
            </a:endParaRP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5879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Sulfatide</a:t>
            </a:r>
            <a:r>
              <a:rPr lang="en-US" b="1" dirty="0" smtClean="0"/>
              <a:t> Depleted</a:t>
            </a:r>
            <a:br>
              <a:rPr lang="en-US" b="1" dirty="0" smtClean="0"/>
            </a:br>
            <a:r>
              <a:rPr lang="en-US" b="1" dirty="0" smtClean="0"/>
              <a:t> in Alzheimer’s Brain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Study of Alzheimer's brains postmortem</a:t>
            </a:r>
          </a:p>
          <a:p>
            <a:r>
              <a:rPr lang="en-US" dirty="0" err="1"/>
              <a:t>Sulfatide</a:t>
            </a:r>
            <a:r>
              <a:rPr lang="en-US" dirty="0"/>
              <a:t> was found depleted up to 93% in the gray matter.</a:t>
            </a:r>
          </a:p>
          <a:p>
            <a:endParaRPr lang="en-US" dirty="0"/>
          </a:p>
        </p:txBody>
      </p:sp>
      <p:pic>
        <p:nvPicPr>
          <p:cNvPr id="4" name="Picture 3" descr="AD_br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06" y="3543300"/>
            <a:ext cx="2743310" cy="2819725"/>
          </a:xfrm>
          <a:prstGeom prst="rect">
            <a:avLst/>
          </a:prstGeom>
        </p:spPr>
      </p:pic>
      <p:sp>
        <p:nvSpPr>
          <p:cNvPr id="5" name="TextBox 4"/>
          <p:cNvSpPr txBox="1"/>
          <p:nvPr/>
        </p:nvSpPr>
        <p:spPr>
          <a:xfrm>
            <a:off x="4172454" y="6348968"/>
            <a:ext cx="4510269" cy="400110"/>
          </a:xfrm>
          <a:prstGeom prst="rect">
            <a:avLst/>
          </a:prstGeom>
          <a:noFill/>
        </p:spPr>
        <p:txBody>
          <a:bodyPr wrap="none" rtlCol="0">
            <a:spAutoFit/>
          </a:bodyPr>
          <a:lstStyle/>
          <a:p>
            <a:r>
              <a:rPr lang="en-US" sz="2000" dirty="0" smtClean="0"/>
              <a:t>*</a:t>
            </a:r>
            <a:r>
              <a:rPr lang="fr-FR" sz="2000" dirty="0"/>
              <a:t>X Han et al., J </a:t>
            </a:r>
            <a:r>
              <a:rPr lang="fr-FR" sz="2000" dirty="0" err="1"/>
              <a:t>Neurochem</a:t>
            </a:r>
            <a:r>
              <a:rPr lang="fr-FR" sz="2000" dirty="0"/>
              <a:t> 82(4): 809-18.</a:t>
            </a:r>
            <a:endParaRPr lang="en-US" sz="2000" dirty="0"/>
          </a:p>
        </p:txBody>
      </p:sp>
    </p:spTree>
    <p:extLst>
      <p:ext uri="{BB962C8B-B14F-4D97-AF65-F5344CB8AC3E}">
        <p14:creationId xmlns:p14="http://schemas.microsoft.com/office/powerpoint/2010/main" val="64327489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a:t>
            </a:r>
            <a:r>
              <a:rPr lang="en-US" b="1" dirty="0" err="1" smtClean="0"/>
              <a:t>Sulfatides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85862" y="1600200"/>
            <a:ext cx="8500938" cy="4525963"/>
          </a:xfrm>
        </p:spPr>
        <p:txBody>
          <a:bodyPr>
            <a:normAutofit/>
          </a:bodyPr>
          <a:lstStyle/>
          <a:p>
            <a:r>
              <a:rPr lang="en-US" b="1" dirty="0" err="1"/>
              <a:t>Sulfatides</a:t>
            </a:r>
            <a:r>
              <a:rPr lang="en-US" dirty="0"/>
              <a:t> are a class of </a:t>
            </a:r>
            <a:r>
              <a:rPr lang="en-US" i="1" dirty="0">
                <a:solidFill>
                  <a:srgbClr val="FF0000"/>
                </a:solidFill>
              </a:rPr>
              <a:t>sulfated</a:t>
            </a:r>
            <a:r>
              <a:rPr lang="en-US" dirty="0">
                <a:solidFill>
                  <a:srgbClr val="FF0000"/>
                </a:solidFill>
              </a:rPr>
              <a:t> </a:t>
            </a:r>
            <a:r>
              <a:rPr lang="en-US" dirty="0" err="1" smtClean="0"/>
              <a:t>galactosyl-ceramides</a:t>
            </a:r>
            <a:r>
              <a:rPr lang="en-US" dirty="0" smtClean="0"/>
              <a:t>.  </a:t>
            </a:r>
            <a:r>
              <a:rPr lang="en-US" dirty="0" smtClean="0"/>
              <a:t>… </a:t>
            </a:r>
            <a:r>
              <a:rPr lang="en-US" dirty="0" err="1" smtClean="0"/>
              <a:t>Sulfatides</a:t>
            </a:r>
            <a:r>
              <a:rPr lang="en-US" dirty="0" smtClean="0"/>
              <a:t> </a:t>
            </a:r>
            <a:r>
              <a:rPr lang="en-US" dirty="0"/>
              <a:t>are thought to play a major role in </a:t>
            </a:r>
            <a:r>
              <a:rPr lang="en-US" i="1" dirty="0">
                <a:solidFill>
                  <a:srgbClr val="FF0000"/>
                </a:solidFill>
              </a:rPr>
              <a:t>myelin</a:t>
            </a:r>
            <a:r>
              <a:rPr lang="en-US" dirty="0">
                <a:solidFill>
                  <a:srgbClr val="FF0000"/>
                </a:solidFill>
              </a:rPr>
              <a:t> </a:t>
            </a:r>
            <a:r>
              <a:rPr lang="en-US" dirty="0"/>
              <a:t>function and stability, as evidenced by the fact that </a:t>
            </a:r>
            <a:r>
              <a:rPr lang="en-US" i="1" dirty="0">
                <a:solidFill>
                  <a:srgbClr val="FF0000"/>
                </a:solidFill>
              </a:rPr>
              <a:t>mice lacking the enzyme </a:t>
            </a:r>
            <a:r>
              <a:rPr lang="en-US" dirty="0" smtClean="0"/>
              <a:t> </a:t>
            </a:r>
            <a:r>
              <a:rPr lang="en-US" dirty="0" smtClean="0"/>
              <a:t>… </a:t>
            </a:r>
            <a:r>
              <a:rPr lang="en-US" dirty="0" smtClean="0"/>
              <a:t>have </a:t>
            </a:r>
            <a:r>
              <a:rPr lang="en-US" dirty="0"/>
              <a:t>thinner myelin sheaths, and experience progressive </a:t>
            </a:r>
            <a:r>
              <a:rPr lang="en-US" i="1" dirty="0" err="1">
                <a:solidFill>
                  <a:srgbClr val="FF0000"/>
                </a:solidFill>
              </a:rPr>
              <a:t>hindlimb</a:t>
            </a:r>
            <a:r>
              <a:rPr lang="en-US" i="1" dirty="0">
                <a:solidFill>
                  <a:srgbClr val="FF0000"/>
                </a:solidFill>
              </a:rPr>
              <a:t> paralysis</a:t>
            </a:r>
            <a:r>
              <a:rPr lang="en-US" i="1" dirty="0"/>
              <a:t> </a:t>
            </a:r>
            <a:r>
              <a:rPr lang="en-US" dirty="0"/>
              <a:t>as a result of </a:t>
            </a:r>
            <a:r>
              <a:rPr lang="en-US" i="1" dirty="0" smtClean="0">
                <a:solidFill>
                  <a:srgbClr val="FF0000"/>
                </a:solidFill>
              </a:rPr>
              <a:t>demyelination</a:t>
            </a:r>
            <a:r>
              <a:rPr lang="en-US" i="1" dirty="0" smtClean="0"/>
              <a:t> </a:t>
            </a:r>
            <a:r>
              <a:rPr lang="en-US" dirty="0" smtClean="0"/>
              <a:t>of </a:t>
            </a:r>
            <a:r>
              <a:rPr lang="en-US" dirty="0"/>
              <a:t>their lower spinal cords</a:t>
            </a:r>
            <a:r>
              <a:rPr lang="en-US" dirty="0" smtClean="0"/>
              <a:t>.</a:t>
            </a:r>
            <a:endParaRPr lang="en-US" dirty="0"/>
          </a:p>
        </p:txBody>
      </p:sp>
      <p:sp>
        <p:nvSpPr>
          <p:cNvPr id="4" name="TextBox 3"/>
          <p:cNvSpPr txBox="1"/>
          <p:nvPr/>
        </p:nvSpPr>
        <p:spPr>
          <a:xfrm>
            <a:off x="4027000" y="6428165"/>
            <a:ext cx="4278710" cy="400110"/>
          </a:xfrm>
          <a:prstGeom prst="rect">
            <a:avLst/>
          </a:prstGeom>
          <a:noFill/>
        </p:spPr>
        <p:txBody>
          <a:bodyPr wrap="none" rtlCol="0">
            <a:spAutoFit/>
          </a:bodyPr>
          <a:lstStyle/>
          <a:p>
            <a:r>
              <a:rPr lang="nl-NL" sz="2000" dirty="0" smtClean="0">
                <a:solidFill>
                  <a:srgbClr val="FF0000"/>
                </a:solidFill>
              </a:rPr>
              <a:t>*</a:t>
            </a:r>
            <a:r>
              <a:rPr lang="nl-NL" sz="2000" dirty="0" smtClean="0"/>
              <a:t>http</a:t>
            </a:r>
            <a:r>
              <a:rPr lang="nl-NL" sz="2000" dirty="0"/>
              <a:t>://</a:t>
            </a:r>
            <a:r>
              <a:rPr lang="nl-NL" sz="2000" dirty="0" err="1"/>
              <a:t>en.wikipedia.org</a:t>
            </a:r>
            <a:r>
              <a:rPr lang="nl-NL" sz="2000" dirty="0"/>
              <a:t>/</a:t>
            </a:r>
            <a:r>
              <a:rPr lang="nl-NL" sz="2000" dirty="0" err="1"/>
              <a:t>wiki</a:t>
            </a:r>
            <a:r>
              <a:rPr lang="nl-NL" sz="2000" dirty="0"/>
              <a:t>/</a:t>
            </a:r>
            <a:r>
              <a:rPr lang="nl-NL" sz="2000" dirty="0" err="1"/>
              <a:t>Sulfatide</a:t>
            </a:r>
            <a:endParaRPr lang="en-US" sz="2000" dirty="0"/>
          </a:p>
        </p:txBody>
      </p:sp>
    </p:spTree>
    <p:extLst>
      <p:ext uri="{BB962C8B-B14F-4D97-AF65-F5344CB8AC3E}">
        <p14:creationId xmlns:p14="http://schemas.microsoft.com/office/powerpoint/2010/main" val="79298175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Sulfatide</a:t>
            </a:r>
            <a:r>
              <a:rPr lang="en-US" b="1" dirty="0" smtClean="0"/>
              <a:t> Breakdown Induces Inflammation</a:t>
            </a:r>
            <a:r>
              <a:rPr lang="en-US" b="1" dirty="0" smtClean="0">
                <a:solidFill>
                  <a:srgbClr val="FF0000"/>
                </a:solidFill>
              </a:rPr>
              <a:t>*</a:t>
            </a:r>
            <a:endParaRPr lang="en-US" b="1" dirty="0">
              <a:solidFill>
                <a:srgbClr val="FF0000"/>
              </a:solidFill>
            </a:endParaRPr>
          </a:p>
        </p:txBody>
      </p:sp>
      <p:pic>
        <p:nvPicPr>
          <p:cNvPr id="4" name="Content Placeholder 3" descr="sulfatide_inflammation.png"/>
          <p:cNvPicPr>
            <a:picLocks noGrp="1" noChangeAspect="1"/>
          </p:cNvPicPr>
          <p:nvPr>
            <p:ph idx="1"/>
          </p:nvPr>
        </p:nvPicPr>
        <p:blipFill>
          <a:blip r:embed="rId3">
            <a:extLst>
              <a:ext uri="{28A0092B-C50C-407E-A947-70E740481C1C}">
                <a14:useLocalDpi xmlns:a14="http://schemas.microsoft.com/office/drawing/2010/main" val="0"/>
              </a:ext>
            </a:extLst>
          </a:blip>
          <a:srcRect l="-28763" r="-28763"/>
          <a:stretch>
            <a:fillRect/>
          </a:stretch>
        </p:blipFill>
        <p:spPr/>
      </p:pic>
      <p:sp>
        <p:nvSpPr>
          <p:cNvPr id="5" name="TextBox 4"/>
          <p:cNvSpPr txBox="1"/>
          <p:nvPr/>
        </p:nvSpPr>
        <p:spPr>
          <a:xfrm>
            <a:off x="2286000" y="6362700"/>
            <a:ext cx="6533684" cy="369332"/>
          </a:xfrm>
          <a:prstGeom prst="rect">
            <a:avLst/>
          </a:prstGeom>
          <a:noFill/>
        </p:spPr>
        <p:txBody>
          <a:bodyPr wrap="none" rtlCol="0">
            <a:spAutoFit/>
          </a:bodyPr>
          <a:lstStyle/>
          <a:p>
            <a:r>
              <a:rPr lang="en-US" dirty="0"/>
              <a:t>*S-B </a:t>
            </a:r>
            <a:r>
              <a:rPr lang="en-US" dirty="0" err="1"/>
              <a:t>Jeon</a:t>
            </a:r>
            <a:r>
              <a:rPr lang="en-US" dirty="0"/>
              <a:t> et al., The Journal of Immunology, 2008, 181: 8077–8087.</a:t>
            </a:r>
          </a:p>
        </p:txBody>
      </p:sp>
      <p:sp>
        <p:nvSpPr>
          <p:cNvPr id="6" name="Freeform 5"/>
          <p:cNvSpPr/>
          <p:nvPr/>
        </p:nvSpPr>
        <p:spPr>
          <a:xfrm>
            <a:off x="5513928" y="4709034"/>
            <a:ext cx="1689457" cy="1057088"/>
          </a:xfrm>
          <a:custGeom>
            <a:avLst/>
            <a:gdLst>
              <a:gd name="connsiteX0" fmla="*/ 912272 w 1689457"/>
              <a:gd name="connsiteY0" fmla="*/ 15366 h 1057088"/>
              <a:gd name="connsiteX1" fmla="*/ 162972 w 1689457"/>
              <a:gd name="connsiteY1" fmla="*/ 129666 h 1057088"/>
              <a:gd name="connsiteX2" fmla="*/ 23272 w 1689457"/>
              <a:gd name="connsiteY2" fmla="*/ 790066 h 1057088"/>
              <a:gd name="connsiteX3" fmla="*/ 505872 w 1689457"/>
              <a:gd name="connsiteY3" fmla="*/ 993266 h 1057088"/>
              <a:gd name="connsiteX4" fmla="*/ 1509172 w 1689457"/>
              <a:gd name="connsiteY4" fmla="*/ 993266 h 1057088"/>
              <a:gd name="connsiteX5" fmla="*/ 1623472 w 1689457"/>
              <a:gd name="connsiteY5" fmla="*/ 243966 h 1057088"/>
              <a:gd name="connsiteX6" fmla="*/ 785272 w 1689457"/>
              <a:gd name="connsiteY6" fmla="*/ 28066 h 1057088"/>
              <a:gd name="connsiteX7" fmla="*/ 645572 w 1689457"/>
              <a:gd name="connsiteY7" fmla="*/ 2666 h 10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457" h="1057088">
                <a:moveTo>
                  <a:pt x="912272" y="15366"/>
                </a:moveTo>
                <a:cubicBezTo>
                  <a:pt x="611705" y="7957"/>
                  <a:pt x="311139" y="549"/>
                  <a:pt x="162972" y="129666"/>
                </a:cubicBezTo>
                <a:cubicBezTo>
                  <a:pt x="14805" y="258783"/>
                  <a:pt x="-33878" y="646133"/>
                  <a:pt x="23272" y="790066"/>
                </a:cubicBezTo>
                <a:cubicBezTo>
                  <a:pt x="80422" y="933999"/>
                  <a:pt x="258222" y="959399"/>
                  <a:pt x="505872" y="993266"/>
                </a:cubicBezTo>
                <a:cubicBezTo>
                  <a:pt x="753522" y="1027133"/>
                  <a:pt x="1322905" y="1118149"/>
                  <a:pt x="1509172" y="993266"/>
                </a:cubicBezTo>
                <a:cubicBezTo>
                  <a:pt x="1695439" y="868383"/>
                  <a:pt x="1744122" y="404833"/>
                  <a:pt x="1623472" y="243966"/>
                </a:cubicBezTo>
                <a:cubicBezTo>
                  <a:pt x="1502822" y="83099"/>
                  <a:pt x="948255" y="68283"/>
                  <a:pt x="785272" y="28066"/>
                </a:cubicBezTo>
                <a:cubicBezTo>
                  <a:pt x="622289" y="-12151"/>
                  <a:pt x="645572" y="2666"/>
                  <a:pt x="645572" y="2666"/>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442200" y="4385868"/>
            <a:ext cx="1701800" cy="646331"/>
          </a:xfrm>
          <a:prstGeom prst="rect">
            <a:avLst/>
          </a:prstGeom>
          <a:noFill/>
        </p:spPr>
        <p:txBody>
          <a:bodyPr wrap="square" rtlCol="0">
            <a:spAutoFit/>
          </a:bodyPr>
          <a:lstStyle/>
          <a:p>
            <a:r>
              <a:rPr lang="en-US" dirty="0" smtClean="0"/>
              <a:t>Inflammatory Agents</a:t>
            </a:r>
            <a:endParaRPr lang="en-US" dirty="0"/>
          </a:p>
        </p:txBody>
      </p:sp>
      <p:cxnSp>
        <p:nvCxnSpPr>
          <p:cNvPr id="9" name="Straight Arrow Connector 8"/>
          <p:cNvCxnSpPr/>
          <p:nvPr/>
        </p:nvCxnSpPr>
        <p:spPr>
          <a:xfrm flipH="1">
            <a:off x="6426200" y="5032199"/>
            <a:ext cx="1435100" cy="13670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76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TNFα and Multiple Sclerosis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“These </a:t>
            </a:r>
            <a:r>
              <a:rPr lang="en-US" dirty="0"/>
              <a:t>studies illustrate that while TNFα accelerates the process of acute demyelination, its presence in the CNS may be necessary for </a:t>
            </a:r>
            <a:r>
              <a:rPr lang="en-US" dirty="0" err="1" smtClean="0"/>
              <a:t>remyelination</a:t>
            </a:r>
            <a:r>
              <a:rPr lang="en-US" dirty="0" smtClean="0"/>
              <a:t> </a:t>
            </a:r>
            <a:r>
              <a:rPr lang="en-US" dirty="0"/>
              <a:t>to occur. </a:t>
            </a:r>
            <a:r>
              <a:rPr lang="en-US" dirty="0" smtClean="0"/>
              <a:t>“</a:t>
            </a:r>
          </a:p>
          <a:p>
            <a:r>
              <a:rPr lang="en-US" dirty="0" smtClean="0"/>
              <a:t>TNFα induces both synthesis and degradation of the myelin sheath</a:t>
            </a:r>
          </a:p>
          <a:p>
            <a:pPr marL="0" indent="0" algn="ctr">
              <a:buNone/>
            </a:pPr>
            <a:r>
              <a:rPr lang="en-US" i="1" dirty="0" smtClean="0">
                <a:solidFill>
                  <a:srgbClr val="FF0000"/>
                </a:solidFill>
              </a:rPr>
              <a:t>I propose that </a:t>
            </a:r>
            <a:r>
              <a:rPr lang="en-US" i="1" dirty="0" err="1" smtClean="0">
                <a:solidFill>
                  <a:srgbClr val="FF0000"/>
                </a:solidFill>
              </a:rPr>
              <a:t>sulfatide</a:t>
            </a:r>
            <a:r>
              <a:rPr lang="en-US" i="1" dirty="0" smtClean="0">
                <a:solidFill>
                  <a:srgbClr val="FF0000"/>
                </a:solidFill>
              </a:rPr>
              <a:t> in myelin is a source </a:t>
            </a:r>
            <a:r>
              <a:rPr lang="en-US" i="1" dirty="0" smtClean="0">
                <a:solidFill>
                  <a:srgbClr val="FF0000"/>
                </a:solidFill>
              </a:rPr>
              <a:t>      of </a:t>
            </a:r>
            <a:r>
              <a:rPr lang="en-US" i="1" dirty="0" smtClean="0">
                <a:solidFill>
                  <a:srgbClr val="FF0000"/>
                </a:solidFill>
              </a:rPr>
              <a:t>sulfate to supply the blood stream</a:t>
            </a:r>
            <a:endParaRPr lang="en-US" i="1" dirty="0">
              <a:solidFill>
                <a:srgbClr val="FF0000"/>
              </a:solidFill>
            </a:endParaRPr>
          </a:p>
          <a:p>
            <a:endParaRPr lang="en-US" i="1" dirty="0">
              <a:solidFill>
                <a:srgbClr val="FF0000"/>
              </a:solidFill>
            </a:endParaRPr>
          </a:p>
        </p:txBody>
      </p:sp>
      <p:sp>
        <p:nvSpPr>
          <p:cNvPr id="4" name="TextBox 3"/>
          <p:cNvSpPr txBox="1"/>
          <p:nvPr/>
        </p:nvSpPr>
        <p:spPr>
          <a:xfrm>
            <a:off x="864640" y="6258495"/>
            <a:ext cx="8034308" cy="707886"/>
          </a:xfrm>
          <a:prstGeom prst="rect">
            <a:avLst/>
          </a:prstGeom>
          <a:noFill/>
        </p:spPr>
        <p:txBody>
          <a:bodyPr wrap="none" rtlCol="0">
            <a:spAutoFit/>
          </a:bodyPr>
          <a:lstStyle/>
          <a:p>
            <a:r>
              <a:rPr lang="en-US" sz="2000" dirty="0" smtClean="0">
                <a:solidFill>
                  <a:srgbClr val="FF0000"/>
                </a:solidFill>
              </a:rPr>
              <a:t>*</a:t>
            </a:r>
            <a:r>
              <a:rPr lang="en-US" sz="2000" dirty="0" smtClean="0"/>
              <a:t>M.D. </a:t>
            </a:r>
            <a:r>
              <a:rPr lang="en-US" sz="2000" dirty="0" err="1" smtClean="0"/>
              <a:t>Magnano</a:t>
            </a:r>
            <a:r>
              <a:rPr lang="en-US" sz="2000" dirty="0" smtClean="0"/>
              <a:t> et al., C</a:t>
            </a:r>
            <a:r>
              <a:rPr lang="hu-HU" sz="2000" i="1" dirty="0" smtClean="0"/>
              <a:t>lin </a:t>
            </a:r>
            <a:r>
              <a:rPr lang="hu-HU" sz="2000" i="1" dirty="0"/>
              <a:t>Exp Rheumatol 2004; 22 (Suppl. 35): S134-S140. </a:t>
            </a:r>
            <a:endParaRPr lang="hu-HU" sz="2000" dirty="0"/>
          </a:p>
          <a:p>
            <a:endParaRPr lang="en-US" sz="2000" dirty="0"/>
          </a:p>
        </p:txBody>
      </p:sp>
    </p:spTree>
    <p:extLst>
      <p:ext uri="{BB962C8B-B14F-4D97-AF65-F5344CB8AC3E}">
        <p14:creationId xmlns:p14="http://schemas.microsoft.com/office/powerpoint/2010/main" val="1753156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We Have Identified to be Causative in Autism</a:t>
            </a:r>
            <a:endParaRPr lang="en-US" b="1" dirty="0"/>
          </a:p>
        </p:txBody>
      </p:sp>
      <p:sp>
        <p:nvSpPr>
          <p:cNvPr id="3" name="Content Placeholder 2"/>
          <p:cNvSpPr>
            <a:spLocks noGrp="1"/>
          </p:cNvSpPr>
          <p:nvPr>
            <p:ph idx="1"/>
          </p:nvPr>
        </p:nvSpPr>
        <p:spPr>
          <a:xfrm>
            <a:off x="0" y="1600200"/>
            <a:ext cx="8877300" cy="4525963"/>
          </a:xfrm>
        </p:spPr>
        <p:txBody>
          <a:bodyPr/>
          <a:lstStyle/>
          <a:p>
            <a:r>
              <a:rPr lang="en-US" dirty="0" smtClean="0"/>
              <a:t>Insufficient sunlight exposure to the skin and eyes</a:t>
            </a:r>
          </a:p>
          <a:p>
            <a:r>
              <a:rPr lang="en-US" dirty="0" smtClean="0"/>
              <a:t>Excess exposure to environmental toxins, especially glyphosate, aluminum, </a:t>
            </a:r>
            <a:r>
              <a:rPr lang="en-US" dirty="0" smtClean="0"/>
              <a:t>nitrogen oxides and </a:t>
            </a:r>
            <a:r>
              <a:rPr lang="en-US" dirty="0" smtClean="0"/>
              <a:t>mercury</a:t>
            </a:r>
          </a:p>
          <a:p>
            <a:r>
              <a:rPr lang="en-US" dirty="0" smtClean="0"/>
              <a:t>Nutritional deficiencies, especially in sulfur</a:t>
            </a:r>
            <a:endParaRPr lang="en-US" dirty="0"/>
          </a:p>
        </p:txBody>
      </p:sp>
      <p:sp>
        <p:nvSpPr>
          <p:cNvPr id="4" name="TextBox 3"/>
          <p:cNvSpPr txBox="1"/>
          <p:nvPr/>
        </p:nvSpPr>
        <p:spPr>
          <a:xfrm>
            <a:off x="203201" y="4785920"/>
            <a:ext cx="8674100" cy="1569660"/>
          </a:xfrm>
          <a:prstGeom prst="rect">
            <a:avLst/>
          </a:prstGeom>
          <a:solidFill>
            <a:srgbClr val="FCFFBC"/>
          </a:solidFill>
          <a:ln>
            <a:solidFill>
              <a:schemeClr val="tx1"/>
            </a:solidFill>
          </a:ln>
        </p:spPr>
        <p:txBody>
          <a:bodyPr wrap="square" rtlCol="0">
            <a:spAutoFit/>
          </a:bodyPr>
          <a:lstStyle/>
          <a:p>
            <a:r>
              <a:rPr lang="en-US" sz="3200" dirty="0" smtClean="0">
                <a:latin typeface="Apple Casual"/>
              </a:rPr>
              <a:t>I have recently </a:t>
            </a:r>
            <a:r>
              <a:rPr lang="en-US" sz="3200" dirty="0" smtClean="0">
                <a:latin typeface="Apple Casual"/>
              </a:rPr>
              <a:t>published 7 </a:t>
            </a:r>
            <a:r>
              <a:rPr lang="en-US" sz="3200" dirty="0" smtClean="0">
                <a:latin typeface="Apple Casual"/>
              </a:rPr>
              <a:t>journal articles in the biomedical literature with various collaborators on factors influencing autism</a:t>
            </a:r>
            <a:endParaRPr lang="en-US" sz="3200" dirty="0">
              <a:latin typeface="Apple Casual"/>
            </a:endParaRPr>
          </a:p>
        </p:txBody>
      </p:sp>
    </p:spTree>
    <p:extLst>
      <p:ext uri="{BB962C8B-B14F-4D97-AF65-F5344CB8AC3E}">
        <p14:creationId xmlns:p14="http://schemas.microsoft.com/office/powerpoint/2010/main" val="252185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54000" y="1417638"/>
            <a:ext cx="8801100" cy="5422900"/>
          </a:xfrm>
        </p:spPr>
        <p:txBody>
          <a:bodyPr>
            <a:normAutofit fontScale="92500"/>
          </a:bodyPr>
          <a:lstStyle/>
          <a:p>
            <a:r>
              <a:rPr lang="en-US" dirty="0"/>
              <a:t>S</a:t>
            </a:r>
            <a:r>
              <a:rPr lang="en-US" dirty="0" smtClean="0"/>
              <a:t>ulfate </a:t>
            </a:r>
            <a:r>
              <a:rPr lang="en-US" dirty="0"/>
              <a:t>plays an essential role in fetal </a:t>
            </a:r>
            <a:r>
              <a:rPr lang="en-US" dirty="0" smtClean="0"/>
              <a:t>development</a:t>
            </a:r>
          </a:p>
          <a:p>
            <a:pPr lvl="1"/>
            <a:r>
              <a:rPr lang="en-US" dirty="0" err="1" smtClean="0"/>
              <a:t>Heparan</a:t>
            </a:r>
            <a:r>
              <a:rPr lang="en-US" dirty="0" smtClean="0"/>
              <a:t> </a:t>
            </a:r>
            <a:r>
              <a:rPr lang="en-US" dirty="0"/>
              <a:t>sulfate deficiency in the brain is </a:t>
            </a:r>
            <a:r>
              <a:rPr lang="en-US" dirty="0" smtClean="0"/>
              <a:t>linked  to </a:t>
            </a:r>
            <a:r>
              <a:rPr lang="en-US" dirty="0"/>
              <a:t>autism</a:t>
            </a:r>
          </a:p>
          <a:p>
            <a:r>
              <a:rPr lang="en-US" dirty="0"/>
              <a:t>Parkinson's disease is associated </a:t>
            </a:r>
            <a:r>
              <a:rPr lang="en-US" dirty="0" smtClean="0"/>
              <a:t>with:</a:t>
            </a:r>
          </a:p>
          <a:p>
            <a:pPr lvl="1"/>
            <a:r>
              <a:rPr lang="en-US" dirty="0" smtClean="0"/>
              <a:t>Low </a:t>
            </a:r>
            <a:r>
              <a:rPr lang="en-US" dirty="0"/>
              <a:t>serum </a:t>
            </a:r>
            <a:r>
              <a:rPr lang="en-US" dirty="0" smtClean="0"/>
              <a:t>LDL</a:t>
            </a:r>
          </a:p>
          <a:p>
            <a:pPr lvl="1"/>
            <a:r>
              <a:rPr lang="en-US" dirty="0" smtClean="0"/>
              <a:t>Testosterone deficiency</a:t>
            </a:r>
          </a:p>
          <a:p>
            <a:pPr lvl="2"/>
            <a:r>
              <a:rPr lang="en-US" dirty="0" smtClean="0"/>
              <a:t>Statins </a:t>
            </a:r>
            <a:r>
              <a:rPr lang="en-US" dirty="0"/>
              <a:t>cause reduced testosterone </a:t>
            </a:r>
            <a:r>
              <a:rPr lang="en-US" dirty="0" smtClean="0"/>
              <a:t>synthesis</a:t>
            </a:r>
            <a:endParaRPr lang="en-US" dirty="0"/>
          </a:p>
          <a:p>
            <a:r>
              <a:rPr lang="en-US" dirty="0"/>
              <a:t>High LDL improves cognition in elderly</a:t>
            </a:r>
          </a:p>
          <a:p>
            <a:r>
              <a:rPr lang="en-US" dirty="0"/>
              <a:t>High blood sugar is a risk factor for dementia</a:t>
            </a:r>
          </a:p>
          <a:p>
            <a:r>
              <a:rPr lang="en-US" dirty="0" err="1"/>
              <a:t>Heparan</a:t>
            </a:r>
            <a:r>
              <a:rPr lang="en-US" dirty="0"/>
              <a:t> sulfate is a </a:t>
            </a:r>
            <a:r>
              <a:rPr lang="en-US" dirty="0" smtClean="0"/>
              <a:t>new treatment </a:t>
            </a:r>
            <a:r>
              <a:rPr lang="en-US" dirty="0"/>
              <a:t>for Alzheimer's</a:t>
            </a:r>
          </a:p>
          <a:p>
            <a:r>
              <a:rPr lang="en-US" dirty="0" err="1" smtClean="0"/>
              <a:t>Sulfatide</a:t>
            </a:r>
            <a:r>
              <a:rPr lang="en-US" dirty="0" smtClean="0"/>
              <a:t> breakdown causes neurological disease</a:t>
            </a:r>
            <a:endParaRPr lang="en-US" dirty="0"/>
          </a:p>
        </p:txBody>
      </p:sp>
    </p:spTree>
    <p:extLst>
      <p:ext uri="{BB962C8B-B14F-4D97-AF65-F5344CB8AC3E}">
        <p14:creationId xmlns:p14="http://schemas.microsoft.com/office/powerpoint/2010/main" val="361749659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Vaccines and Aluminum</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219825128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Book by Suzanne Humphries, MD</a:t>
            </a:r>
            <a:endParaRPr lang="en-US" b="1" dirty="0"/>
          </a:p>
        </p:txBody>
      </p:sp>
      <p:pic>
        <p:nvPicPr>
          <p:cNvPr id="4" name="Content Placeholder 3" descr="dissolvingillusions.jpg"/>
          <p:cNvPicPr>
            <a:picLocks noGrp="1" noChangeAspect="1"/>
          </p:cNvPicPr>
          <p:nvPr>
            <p:ph idx="1"/>
          </p:nvPr>
        </p:nvPicPr>
        <p:blipFill>
          <a:blip r:embed="rId2">
            <a:extLst>
              <a:ext uri="{28A0092B-C50C-407E-A947-70E740481C1C}">
                <a14:useLocalDpi xmlns:a14="http://schemas.microsoft.com/office/drawing/2010/main" val="0"/>
              </a:ext>
            </a:extLst>
          </a:blip>
          <a:srcRect l="-47782" r="-47782"/>
          <a:stretch>
            <a:fillRect/>
          </a:stretch>
        </p:blipFill>
        <p:spPr/>
      </p:pic>
    </p:spTree>
    <p:extLst>
      <p:ext uri="{BB962C8B-B14F-4D97-AF65-F5344CB8AC3E}">
        <p14:creationId xmlns:p14="http://schemas.microsoft.com/office/powerpoint/2010/main" val="354365690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47638"/>
            <a:ext cx="8229600" cy="1143000"/>
          </a:xfrm>
        </p:spPr>
        <p:txBody>
          <a:bodyPr>
            <a:noAutofit/>
          </a:bodyPr>
          <a:lstStyle/>
          <a:p>
            <a:r>
              <a:rPr lang="en-US" sz="3600" b="1" dirty="0" smtClean="0"/>
              <a:t>History of Death from Various Infectious Diseases in England/Wales</a:t>
            </a:r>
            <a:endParaRPr lang="en-US" sz="3600" b="1" dirty="0"/>
          </a:p>
        </p:txBody>
      </p:sp>
      <p:pic>
        <p:nvPicPr>
          <p:cNvPr id="4" name="Content Placeholder 3" descr="disease-graph.jpg"/>
          <p:cNvPicPr>
            <a:picLocks noGrp="1" noChangeAspect="1"/>
          </p:cNvPicPr>
          <p:nvPr>
            <p:ph idx="1"/>
          </p:nvPr>
        </p:nvPicPr>
        <p:blipFill>
          <a:blip r:embed="rId3">
            <a:extLst>
              <a:ext uri="{28A0092B-C50C-407E-A947-70E740481C1C}">
                <a14:useLocalDpi xmlns:a14="http://schemas.microsoft.com/office/drawing/2010/main" val="0"/>
              </a:ext>
            </a:extLst>
          </a:blip>
          <a:srcRect l="-6727" r="-6727"/>
          <a:stretch>
            <a:fillRect/>
          </a:stretch>
        </p:blipFill>
        <p:spPr>
          <a:xfrm>
            <a:off x="-634933" y="1430338"/>
            <a:ext cx="10091349" cy="5549853"/>
          </a:xfrm>
        </p:spPr>
      </p:pic>
      <p:sp>
        <p:nvSpPr>
          <p:cNvPr id="5" name="TextBox 4"/>
          <p:cNvSpPr txBox="1"/>
          <p:nvPr/>
        </p:nvSpPr>
        <p:spPr>
          <a:xfrm>
            <a:off x="1481511" y="6523639"/>
            <a:ext cx="5191633" cy="369332"/>
          </a:xfrm>
          <a:prstGeom prst="rect">
            <a:avLst/>
          </a:prstGeom>
          <a:noFill/>
        </p:spPr>
        <p:txBody>
          <a:bodyPr wrap="none" rtlCol="0">
            <a:spAutoFit/>
          </a:bodyPr>
          <a:lstStyle/>
          <a:p>
            <a:r>
              <a:rPr lang="en-US" dirty="0"/>
              <a:t>http://</a:t>
            </a:r>
            <a:r>
              <a:rPr lang="en-US" dirty="0" err="1"/>
              <a:t>vactruth.com</a:t>
            </a:r>
            <a:r>
              <a:rPr lang="en-US" dirty="0"/>
              <a:t>/2013/08/02/dissolving-illusions/</a:t>
            </a:r>
          </a:p>
        </p:txBody>
      </p:sp>
    </p:spTree>
    <p:extLst>
      <p:ext uri="{BB962C8B-B14F-4D97-AF65-F5344CB8AC3E}">
        <p14:creationId xmlns:p14="http://schemas.microsoft.com/office/powerpoint/2010/main" val="385867377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82"/>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457200" y="1054100"/>
            <a:ext cx="8229600" cy="4525963"/>
          </a:xfrm>
          <a:solidFill>
            <a:srgbClr val="FCF9D6"/>
          </a:solidFill>
          <a:effectLst>
            <a:outerShdw blurRad="50800" dist="38100" dir="2700000">
              <a:srgbClr val="000000">
                <a:alpha val="43000"/>
              </a:srgbClr>
            </a:outerShdw>
          </a:effectLst>
        </p:spPr>
        <p:txBody>
          <a:bodyPr/>
          <a:lstStyle/>
          <a:p>
            <a:pPr>
              <a:buNone/>
            </a:pPr>
            <a:r>
              <a:rPr lang="en-US" b="1" dirty="0" smtClean="0"/>
              <a:t>  “The United States has the highest number of mandated vaccines for children under 5 in the world (36, double the Western world average of 18), the highest autism rate in the world (1 in 150 children, 10 times or more the rate of some other Western countries), but only places 34th in the world for its children under 5 mortality rate. What’s going on?”</a:t>
            </a:r>
            <a:r>
              <a:rPr lang="en-US" b="1" dirty="0" smtClean="0">
                <a:ln>
                  <a:solidFill>
                    <a:srgbClr val="FF0000"/>
                  </a:solidFill>
                </a:ln>
                <a:solidFill>
                  <a:srgbClr val="FF0000"/>
                </a:solidFill>
              </a:rPr>
              <a:t>*</a:t>
            </a:r>
            <a:endParaRPr lang="en-US" dirty="0">
              <a:ln>
                <a:solidFill>
                  <a:srgbClr val="FF0000"/>
                </a:solidFill>
              </a:ln>
              <a:solidFill>
                <a:srgbClr val="FF0000"/>
              </a:solidFill>
            </a:endParaRPr>
          </a:p>
        </p:txBody>
      </p:sp>
      <p:sp>
        <p:nvSpPr>
          <p:cNvPr id="4" name="TextBox 3"/>
          <p:cNvSpPr txBox="1"/>
          <p:nvPr/>
        </p:nvSpPr>
        <p:spPr>
          <a:xfrm>
            <a:off x="-85880" y="6299256"/>
            <a:ext cx="9325665" cy="400110"/>
          </a:xfrm>
          <a:prstGeom prst="rect">
            <a:avLst/>
          </a:prstGeom>
          <a:noFill/>
        </p:spPr>
        <p:txBody>
          <a:bodyPr wrap="none" rtlCol="0">
            <a:spAutoFit/>
          </a:bodyPr>
          <a:lstStyle/>
          <a:p>
            <a:r>
              <a:rPr lang="en-US" sz="2000" dirty="0" smtClean="0">
                <a:ln>
                  <a:solidFill>
                    <a:srgbClr val="FF0000"/>
                  </a:solidFill>
                </a:ln>
              </a:rPr>
              <a:t>*</a:t>
            </a:r>
            <a:r>
              <a:rPr lang="en-US" sz="2000" dirty="0" smtClean="0"/>
              <a:t> Vaccine Schedules, Autism Rates, and Under 5 Mortality, Generation Rescue, Inc. 2009</a:t>
            </a:r>
            <a:endParaRPr lang="en-US" sz="2000" dirty="0"/>
          </a:p>
        </p:txBody>
      </p:sp>
      <p:grpSp>
        <p:nvGrpSpPr>
          <p:cNvPr id="8" name="Group 7"/>
          <p:cNvGrpSpPr/>
          <p:nvPr/>
        </p:nvGrpSpPr>
        <p:grpSpPr>
          <a:xfrm>
            <a:off x="2729879" y="2978248"/>
            <a:ext cx="838522" cy="575780"/>
            <a:chOff x="1751794" y="321184"/>
            <a:chExt cx="838522" cy="575780"/>
          </a:xfrm>
        </p:grpSpPr>
        <p:cxnSp>
          <p:nvCxnSpPr>
            <p:cNvPr id="6" name="Straight Connector 5"/>
            <p:cNvCxnSpPr/>
            <p:nvPr/>
          </p:nvCxnSpPr>
          <p:spPr>
            <a:xfrm>
              <a:off x="1751794" y="321184"/>
              <a:ext cx="817504" cy="5401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772812" y="356792"/>
              <a:ext cx="817504" cy="5401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2872819" y="2716638"/>
            <a:ext cx="600645" cy="584776"/>
          </a:xfrm>
          <a:prstGeom prst="rect">
            <a:avLst/>
          </a:prstGeom>
          <a:solidFill>
            <a:srgbClr val="FFFFFF"/>
          </a:solidFill>
        </p:spPr>
        <p:txBody>
          <a:bodyPr wrap="none" rtlCol="0">
            <a:spAutoFit/>
          </a:bodyPr>
          <a:lstStyle/>
          <a:p>
            <a:r>
              <a:rPr lang="en-US" sz="3200" dirty="0" smtClean="0"/>
              <a:t>50</a:t>
            </a:r>
            <a:endParaRPr lang="en-US" sz="3200" dirty="0"/>
          </a:p>
        </p:txBody>
      </p:sp>
      <p:sp>
        <p:nvSpPr>
          <p:cNvPr id="10" name="TextBox 9"/>
          <p:cNvSpPr txBox="1"/>
          <p:nvPr/>
        </p:nvSpPr>
        <p:spPr>
          <a:xfrm>
            <a:off x="3421467" y="4781540"/>
            <a:ext cx="953707" cy="584776"/>
          </a:xfrm>
          <a:prstGeom prst="rect">
            <a:avLst/>
          </a:prstGeom>
          <a:solidFill>
            <a:srgbClr val="FFFFFF"/>
          </a:solidFill>
        </p:spPr>
        <p:txBody>
          <a:bodyPr wrap="none" rtlCol="0">
            <a:spAutoFit/>
          </a:bodyPr>
          <a:lstStyle/>
          <a:p>
            <a:r>
              <a:rPr lang="en-US" sz="3200" dirty="0" smtClean="0"/>
              <a:t>50th</a:t>
            </a:r>
            <a:endParaRPr lang="en-US" sz="3200" dirty="0"/>
          </a:p>
        </p:txBody>
      </p:sp>
      <p:grpSp>
        <p:nvGrpSpPr>
          <p:cNvPr id="11" name="Group 10"/>
          <p:cNvGrpSpPr/>
          <p:nvPr/>
        </p:nvGrpSpPr>
        <p:grpSpPr>
          <a:xfrm>
            <a:off x="3280522" y="3948207"/>
            <a:ext cx="838522" cy="575780"/>
            <a:chOff x="1751794" y="321184"/>
            <a:chExt cx="838522" cy="575780"/>
          </a:xfrm>
        </p:grpSpPr>
        <p:cxnSp>
          <p:nvCxnSpPr>
            <p:cNvPr id="12" name="Straight Connector 11"/>
            <p:cNvCxnSpPr/>
            <p:nvPr/>
          </p:nvCxnSpPr>
          <p:spPr>
            <a:xfrm>
              <a:off x="1751794" y="321184"/>
              <a:ext cx="817504" cy="5401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772812" y="356792"/>
              <a:ext cx="817504" cy="5401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886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Mortality </a:t>
            </a:r>
            <a:r>
              <a:rPr lang="en-US" b="1" dirty="0" smtClean="0"/>
              <a:t>under </a:t>
            </a:r>
            <a:r>
              <a:rPr lang="en-US" b="1" dirty="0" smtClean="0"/>
              <a:t>5 </a:t>
            </a:r>
            <a:r>
              <a:rPr lang="en-US" b="1" dirty="0"/>
              <a:t>Y</a:t>
            </a:r>
            <a:r>
              <a:rPr lang="en-US" b="1" dirty="0" smtClean="0"/>
              <a:t>ears Old </a:t>
            </a:r>
            <a:r>
              <a:rPr lang="en-US" b="1" i="1" dirty="0" smtClean="0"/>
              <a:t>vs.</a:t>
            </a:r>
            <a:r>
              <a:rPr lang="en-US" b="1" dirty="0" smtClean="0"/>
              <a:t> </a:t>
            </a:r>
            <a:r>
              <a:rPr lang="en-US" b="1" dirty="0" smtClean="0"/>
              <a:t/>
            </a:r>
            <a:br>
              <a:rPr lang="en-US" b="1" dirty="0" smtClean="0"/>
            </a:br>
            <a:r>
              <a:rPr lang="en-US" b="1" dirty="0" smtClean="0"/>
              <a:t>Number of Required Vaccines</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graphicFrame>
        <p:nvGraphicFramePr>
          <p:cNvPr id="4" name="Content Placeholder 3"/>
          <p:cNvGraphicFramePr>
            <a:graphicFrameLocks noGrp="1"/>
          </p:cNvGraphicFramePr>
          <p:nvPr>
            <p:ph idx="1"/>
          </p:nvPr>
        </p:nvGraphicFramePr>
        <p:xfrm>
          <a:off x="457200" y="1625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16852" y="2209800"/>
            <a:ext cx="1769948" cy="646331"/>
          </a:xfrm>
          <a:prstGeom prst="rect">
            <a:avLst/>
          </a:prstGeom>
          <a:solidFill>
            <a:srgbClr val="FCF9D6"/>
          </a:solidFill>
          <a:effectLst>
            <a:outerShdw blurRad="50800" dist="38100" dir="2700000">
              <a:srgbClr val="000000">
                <a:alpha val="43000"/>
              </a:srgbClr>
            </a:outerShdw>
          </a:effectLst>
        </p:spPr>
        <p:txBody>
          <a:bodyPr wrap="none" rtlCol="0">
            <a:spAutoFit/>
          </a:bodyPr>
          <a:lstStyle/>
          <a:p>
            <a:r>
              <a:rPr lang="en-US" dirty="0" smtClean="0"/>
              <a:t>Fewest vaccines, </a:t>
            </a:r>
          </a:p>
          <a:p>
            <a:r>
              <a:rPr lang="en-US" dirty="0" smtClean="0"/>
              <a:t>Lowest Mortality</a:t>
            </a:r>
            <a:endParaRPr lang="en-US" dirty="0"/>
          </a:p>
        </p:txBody>
      </p:sp>
      <p:sp>
        <p:nvSpPr>
          <p:cNvPr id="6" name="TextBox 5"/>
          <p:cNvSpPr txBox="1"/>
          <p:nvPr/>
        </p:nvSpPr>
        <p:spPr>
          <a:xfrm>
            <a:off x="0" y="1302434"/>
            <a:ext cx="1815822" cy="646331"/>
          </a:xfrm>
          <a:prstGeom prst="rect">
            <a:avLst/>
          </a:prstGeom>
          <a:solidFill>
            <a:srgbClr val="FCF9D6"/>
          </a:solidFill>
          <a:effectLst>
            <a:outerShdw blurRad="50800" dist="38100" dir="2700000">
              <a:srgbClr val="000000">
                <a:alpha val="43000"/>
              </a:srgbClr>
            </a:outerShdw>
          </a:effectLst>
        </p:spPr>
        <p:txBody>
          <a:bodyPr wrap="none" rtlCol="0">
            <a:spAutoFit/>
          </a:bodyPr>
          <a:lstStyle/>
          <a:p>
            <a:r>
              <a:rPr lang="en-US" dirty="0" smtClean="0"/>
              <a:t>Most vaccines, </a:t>
            </a:r>
          </a:p>
          <a:p>
            <a:r>
              <a:rPr lang="en-US" dirty="0" smtClean="0"/>
              <a:t>Highest Mortality</a:t>
            </a:r>
            <a:endParaRPr lang="en-US" dirty="0"/>
          </a:p>
        </p:txBody>
      </p:sp>
      <p:cxnSp>
        <p:nvCxnSpPr>
          <p:cNvPr id="8" name="Straight Arrow Connector 7"/>
          <p:cNvCxnSpPr/>
          <p:nvPr/>
        </p:nvCxnSpPr>
        <p:spPr>
          <a:xfrm rot="5400000">
            <a:off x="6697375" y="2902456"/>
            <a:ext cx="1032450"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505167" y="2053198"/>
            <a:ext cx="907366" cy="698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6561667" y="4539004"/>
            <a:ext cx="353483" cy="844550"/>
          </a:xfrm>
          <a:custGeom>
            <a:avLst/>
            <a:gdLst>
              <a:gd name="connsiteX0" fmla="*/ 67733 w 353483"/>
              <a:gd name="connsiteY0" fmla="*/ 50800 h 844550"/>
              <a:gd name="connsiteX1" fmla="*/ 4233 w 353483"/>
              <a:gd name="connsiteY1" fmla="*/ 533400 h 844550"/>
              <a:gd name="connsiteX2" fmla="*/ 93133 w 353483"/>
              <a:gd name="connsiteY2" fmla="*/ 812800 h 844550"/>
              <a:gd name="connsiteX3" fmla="*/ 347133 w 353483"/>
              <a:gd name="connsiteY3" fmla="*/ 342900 h 844550"/>
              <a:gd name="connsiteX4" fmla="*/ 55033 w 353483"/>
              <a:gd name="connsiteY4" fmla="*/ 0 h 844550"/>
              <a:gd name="connsiteX5" fmla="*/ 55033 w 353483"/>
              <a:gd name="connsiteY5" fmla="*/ 0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83" h="844550">
                <a:moveTo>
                  <a:pt x="67733" y="50800"/>
                </a:moveTo>
                <a:cubicBezTo>
                  <a:pt x="33866" y="228600"/>
                  <a:pt x="0" y="406400"/>
                  <a:pt x="4233" y="533400"/>
                </a:cubicBezTo>
                <a:cubicBezTo>
                  <a:pt x="8466" y="660400"/>
                  <a:pt x="35983" y="844550"/>
                  <a:pt x="93133" y="812800"/>
                </a:cubicBezTo>
                <a:cubicBezTo>
                  <a:pt x="150283" y="781050"/>
                  <a:pt x="353483" y="478367"/>
                  <a:pt x="347133" y="342900"/>
                </a:cubicBezTo>
                <a:cubicBezTo>
                  <a:pt x="340783" y="207433"/>
                  <a:pt x="55033" y="0"/>
                  <a:pt x="55033" y="0"/>
                </a:cubicBezTo>
                <a:lnTo>
                  <a:pt x="55033"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051983" y="4538569"/>
            <a:ext cx="486834" cy="1238250"/>
          </a:xfrm>
          <a:custGeom>
            <a:avLst/>
            <a:gdLst>
              <a:gd name="connsiteX0" fmla="*/ 243417 w 486834"/>
              <a:gd name="connsiteY0" fmla="*/ 16933 h 1238250"/>
              <a:gd name="connsiteX1" fmla="*/ 14817 w 486834"/>
              <a:gd name="connsiteY1" fmla="*/ 270933 h 1238250"/>
              <a:gd name="connsiteX2" fmla="*/ 154517 w 486834"/>
              <a:gd name="connsiteY2" fmla="*/ 1121833 h 1238250"/>
              <a:gd name="connsiteX3" fmla="*/ 446617 w 486834"/>
              <a:gd name="connsiteY3" fmla="*/ 969433 h 1238250"/>
              <a:gd name="connsiteX4" fmla="*/ 395817 w 486834"/>
              <a:gd name="connsiteY4" fmla="*/ 169333 h 1238250"/>
              <a:gd name="connsiteX5" fmla="*/ 243417 w 486834"/>
              <a:gd name="connsiteY5" fmla="*/ 1693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34" h="1238250">
                <a:moveTo>
                  <a:pt x="243417" y="16933"/>
                </a:moveTo>
                <a:cubicBezTo>
                  <a:pt x="179917" y="33866"/>
                  <a:pt x="29634" y="86783"/>
                  <a:pt x="14817" y="270933"/>
                </a:cubicBezTo>
                <a:cubicBezTo>
                  <a:pt x="0" y="455083"/>
                  <a:pt x="82550" y="1005416"/>
                  <a:pt x="154517" y="1121833"/>
                </a:cubicBezTo>
                <a:cubicBezTo>
                  <a:pt x="226484" y="1238250"/>
                  <a:pt x="406400" y="1128183"/>
                  <a:pt x="446617" y="969433"/>
                </a:cubicBezTo>
                <a:cubicBezTo>
                  <a:pt x="486834" y="810683"/>
                  <a:pt x="431800" y="325966"/>
                  <a:pt x="395817" y="169333"/>
                </a:cubicBezTo>
                <a:cubicBezTo>
                  <a:pt x="359834" y="12700"/>
                  <a:pt x="306917" y="0"/>
                  <a:pt x="243417" y="16933"/>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400" y="6282323"/>
            <a:ext cx="9325665" cy="400110"/>
          </a:xfrm>
          <a:prstGeom prst="rect">
            <a:avLst/>
          </a:prstGeom>
          <a:noFill/>
        </p:spPr>
        <p:txBody>
          <a:bodyPr wrap="none" rtlCol="0">
            <a:spAutoFit/>
          </a:bodyPr>
          <a:lstStyle/>
          <a:p>
            <a:r>
              <a:rPr lang="en-US" sz="2000" dirty="0" smtClean="0">
                <a:ln>
                  <a:solidFill>
                    <a:srgbClr val="FF0000"/>
                  </a:solidFill>
                </a:ln>
              </a:rPr>
              <a:t>*</a:t>
            </a:r>
            <a:r>
              <a:rPr lang="en-US" sz="2000" dirty="0" smtClean="0"/>
              <a:t> Vaccine Schedules, Autism Rates, and Under 5 Mortality, Generation Rescue, Inc. 2009</a:t>
            </a:r>
            <a:endParaRPr lang="en-US" sz="2000" dirty="0"/>
          </a:p>
        </p:txBody>
      </p:sp>
      <p:sp>
        <p:nvSpPr>
          <p:cNvPr id="13" name="TextBox 12"/>
          <p:cNvSpPr txBox="1"/>
          <p:nvPr/>
        </p:nvSpPr>
        <p:spPr>
          <a:xfrm>
            <a:off x="271567" y="5712897"/>
            <a:ext cx="8326333" cy="954107"/>
          </a:xfrm>
          <a:prstGeom prst="rect">
            <a:avLst/>
          </a:prstGeom>
          <a:solidFill>
            <a:srgbClr val="FCF9D6"/>
          </a:solidFill>
          <a:effectLst>
            <a:outerShdw blurRad="50800" dist="38100" dir="2700000">
              <a:srgbClr val="000000">
                <a:alpha val="43000"/>
              </a:srgbClr>
            </a:outerShdw>
          </a:effectLst>
        </p:spPr>
        <p:txBody>
          <a:bodyPr wrap="square" rtlCol="0">
            <a:spAutoFit/>
          </a:bodyPr>
          <a:lstStyle/>
          <a:p>
            <a:pPr algn="ctr"/>
            <a:r>
              <a:rPr lang="en-US" sz="2800" dirty="0" smtClean="0"/>
              <a:t>If vaccines are protecting our children from death due to infection, they’re not doing a very good job!</a:t>
            </a:r>
            <a:endParaRPr lang="en-US" sz="2800" dirty="0"/>
          </a:p>
        </p:txBody>
      </p:sp>
    </p:spTree>
    <p:extLst>
      <p:ext uri="{BB962C8B-B14F-4D97-AF65-F5344CB8AC3E}">
        <p14:creationId xmlns:p14="http://schemas.microsoft.com/office/powerpoint/2010/main" val="3642685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8"/>
            <a:ext cx="8229600" cy="4525963"/>
          </a:xfrm>
          <a:solidFill>
            <a:srgbClr val="F9FFCC"/>
          </a:solidFill>
          <a:ln>
            <a:solidFill>
              <a:srgbClr val="4F81BD"/>
            </a:solidFill>
          </a:ln>
          <a:effectLst>
            <a:outerShdw blurRad="50800" dist="38100" dir="2700000">
              <a:schemeClr val="tx1">
                <a:alpha val="43000"/>
              </a:schemeClr>
            </a:outerShdw>
          </a:effectLst>
        </p:spPr>
        <p:txBody>
          <a:bodyPr/>
          <a:lstStyle/>
          <a:p>
            <a:pPr>
              <a:buNone/>
            </a:pPr>
            <a:r>
              <a:rPr lang="en-US" dirty="0" smtClean="0"/>
              <a:t>  "Aluminum is not perceived, I believe, by the public as a dangerous metal and, therefore, we are in a much more comfortable wicket in terms of defending its presence in vaccines”</a:t>
            </a:r>
          </a:p>
          <a:p>
            <a:pPr>
              <a:buNone/>
            </a:pPr>
            <a:endParaRPr lang="en-US" dirty="0" smtClean="0"/>
          </a:p>
          <a:p>
            <a:pPr>
              <a:buNone/>
            </a:pPr>
            <a:r>
              <a:rPr lang="en-US" dirty="0" smtClean="0"/>
              <a:t>    --  Dr. John Clement, World Health Organization, San Juan, Puerto Rico,            May 11th - 12th, 2000, </a:t>
            </a:r>
            <a:r>
              <a:rPr lang="en-US" dirty="0" err="1" smtClean="0"/>
              <a:t>p</a:t>
            </a:r>
            <a:r>
              <a:rPr lang="en-US" dirty="0" smtClean="0"/>
              <a:t>. 64</a:t>
            </a:r>
          </a:p>
          <a:p>
            <a:endParaRPr lang="en-US" dirty="0"/>
          </a:p>
        </p:txBody>
      </p:sp>
    </p:spTree>
    <p:extLst>
      <p:ext uri="{BB962C8B-B14F-4D97-AF65-F5344CB8AC3E}">
        <p14:creationId xmlns:p14="http://schemas.microsoft.com/office/powerpoint/2010/main" val="190985638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We live in the age of aluminum</a:t>
            </a:r>
            <a:r>
              <a:rPr lang="en-US" sz="4000" b="1" dirty="0" smtClean="0">
                <a:solidFill>
                  <a:srgbClr val="FF0000"/>
                </a:solidFill>
              </a:rPr>
              <a:t>*</a:t>
            </a:r>
            <a:endParaRPr lang="en-US" sz="4000" b="1" dirty="0">
              <a:solidFill>
                <a:srgbClr val="FF0000"/>
              </a:solidFill>
            </a:endParaRPr>
          </a:p>
        </p:txBody>
      </p:sp>
      <p:pic>
        <p:nvPicPr>
          <p:cNvPr id="4" name="Content Placeholder 3" descr="aluminum_sources.png"/>
          <p:cNvPicPr>
            <a:picLocks noGrp="1" noChangeAspect="1"/>
          </p:cNvPicPr>
          <p:nvPr>
            <p:ph idx="1"/>
          </p:nvPr>
        </p:nvPicPr>
        <p:blipFill>
          <a:blip r:embed="rId3">
            <a:extLst>
              <a:ext uri="{28A0092B-C50C-407E-A947-70E740481C1C}">
                <a14:useLocalDpi xmlns:a14="http://schemas.microsoft.com/office/drawing/2010/main" val="0"/>
              </a:ext>
            </a:extLst>
          </a:blip>
          <a:srcRect l="-10643" r="-10643"/>
          <a:stretch>
            <a:fillRect/>
          </a:stretch>
        </p:blipFill>
        <p:spPr/>
      </p:pic>
      <p:sp>
        <p:nvSpPr>
          <p:cNvPr id="5" name="TextBox 4"/>
          <p:cNvSpPr txBox="1"/>
          <p:nvPr/>
        </p:nvSpPr>
        <p:spPr>
          <a:xfrm>
            <a:off x="997858" y="6401191"/>
            <a:ext cx="7726920" cy="400110"/>
          </a:xfrm>
          <a:prstGeom prst="rect">
            <a:avLst/>
          </a:prstGeom>
          <a:noFill/>
        </p:spPr>
        <p:txBody>
          <a:bodyPr wrap="none" rtlCol="0">
            <a:spAutoFit/>
          </a:bodyPr>
          <a:lstStyle/>
          <a:p>
            <a:r>
              <a:rPr lang="en-US" sz="2000" dirty="0" smtClean="0">
                <a:solidFill>
                  <a:srgbClr val="FF0000"/>
                </a:solidFill>
              </a:rPr>
              <a:t>*</a:t>
            </a:r>
            <a:r>
              <a:rPr lang="hr-HR" sz="2000" dirty="0"/>
              <a:t>C.A. Shaw and L. Tomljenovic, Immunol. Res. Epub ahead of print, 2013</a:t>
            </a:r>
            <a:endParaRPr lang="en-US" sz="2000" dirty="0"/>
          </a:p>
        </p:txBody>
      </p:sp>
    </p:spTree>
    <p:extLst>
      <p:ext uri="{BB962C8B-B14F-4D97-AF65-F5344CB8AC3E}">
        <p14:creationId xmlns:p14="http://schemas.microsoft.com/office/powerpoint/2010/main" val="249209692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Disease incidence had already plummeted before vaccines were introduced</a:t>
            </a:r>
          </a:p>
          <a:p>
            <a:r>
              <a:rPr lang="en-US" dirty="0" smtClean="0"/>
              <a:t>Contrary to widely held beliefs, vaccines are not safe</a:t>
            </a:r>
          </a:p>
          <a:p>
            <a:pPr lvl="1"/>
            <a:r>
              <a:rPr lang="en-US" dirty="0" smtClean="0"/>
              <a:t>Key problems are mercury and aluminum</a:t>
            </a:r>
          </a:p>
          <a:p>
            <a:pPr lvl="1"/>
            <a:r>
              <a:rPr lang="en-US" dirty="0" smtClean="0"/>
              <a:t>US has highest infant mortality rate among developed nations along with highest vaccination rates</a:t>
            </a:r>
          </a:p>
          <a:p>
            <a:r>
              <a:rPr lang="en-US" dirty="0" smtClean="0"/>
              <a:t>Aluminum is also found in many other everyday items</a:t>
            </a:r>
          </a:p>
          <a:p>
            <a:r>
              <a:rPr lang="en-US" dirty="0" smtClean="0"/>
              <a:t>Aluminum is neurotoxic</a:t>
            </a:r>
            <a:endParaRPr lang="en-US" dirty="0"/>
          </a:p>
        </p:txBody>
      </p:sp>
    </p:spTree>
    <p:extLst>
      <p:ext uri="{BB962C8B-B14F-4D97-AF65-F5344CB8AC3E}">
        <p14:creationId xmlns:p14="http://schemas.microsoft.com/office/powerpoint/2010/main" val="335819723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Autism rates have reached an alarming level of 1/50.</a:t>
            </a:r>
          </a:p>
          <a:p>
            <a:pPr lvl="1"/>
            <a:r>
              <a:rPr lang="en-US" dirty="0"/>
              <a:t>R</a:t>
            </a:r>
            <a:r>
              <a:rPr lang="en-US" dirty="0" smtClean="0"/>
              <a:t>elated to Alzheimer’s and depression, which are also highly on the rise</a:t>
            </a:r>
          </a:p>
          <a:p>
            <a:r>
              <a:rPr lang="en-US" dirty="0" smtClean="0"/>
              <a:t>Hypothesis: Autism is caused by a severe system-wide deficiency in sulfate supplies</a:t>
            </a:r>
          </a:p>
          <a:p>
            <a:r>
              <a:rPr lang="en-US" dirty="0" smtClean="0"/>
              <a:t>Pineal gland can synthesize sulfate stimulated by sunlight</a:t>
            </a:r>
          </a:p>
          <a:p>
            <a:pPr lvl="1"/>
            <a:r>
              <a:rPr lang="en-US" dirty="0" smtClean="0"/>
              <a:t>This supplies sulfate to multiple neurotransmitters and hormones that deliver It to the neurons and muscle cells</a:t>
            </a:r>
          </a:p>
          <a:p>
            <a:r>
              <a:rPr lang="en-US" dirty="0" smtClean="0"/>
              <a:t>Aluminum and glyphosate are two pervasive environmental toxins contributing to our health problems</a:t>
            </a:r>
            <a:endParaRPr lang="en-US" dirty="0"/>
          </a:p>
        </p:txBody>
      </p:sp>
    </p:spTree>
    <p:extLst>
      <p:ext uri="{BB962C8B-B14F-4D97-AF65-F5344CB8AC3E}">
        <p14:creationId xmlns:p14="http://schemas.microsoft.com/office/powerpoint/2010/main" val="1825621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Demographic Studies of 50 States</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12459935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110851</TotalTime>
  <Words>5909</Words>
  <Application>Microsoft Macintosh PowerPoint</Application>
  <PresentationFormat>On-screen Show (4:3)</PresentationFormat>
  <Paragraphs>745</Paragraphs>
  <Slides>89</Slides>
  <Notes>35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4. Autism, Depression and Alzheimer's disease</vt:lpstr>
      <vt:lpstr>PowerPoint Presentation</vt:lpstr>
      <vt:lpstr>Outline</vt:lpstr>
      <vt:lpstr>A Hypothesis</vt:lpstr>
      <vt:lpstr>The Autism Epidemic in the U.S.</vt:lpstr>
      <vt:lpstr>One in Two in 2025?</vt:lpstr>
      <vt:lpstr>Comorbidities with Autism*</vt:lpstr>
      <vt:lpstr>Factors We Have Identified to be Causative in Autism</vt:lpstr>
      <vt:lpstr>PowerPoint Presentation</vt:lpstr>
      <vt:lpstr>Demographic Studies on 50 States</vt:lpstr>
      <vt:lpstr>Demographics of 50 States</vt:lpstr>
      <vt:lpstr>PowerPoint Presentation</vt:lpstr>
      <vt:lpstr>Demographics of 50 States</vt:lpstr>
      <vt:lpstr>A Really Bad Idea!</vt:lpstr>
      <vt:lpstr>Blue Light!*</vt:lpstr>
      <vt:lpstr>Demographics of 50 States</vt:lpstr>
      <vt:lpstr>Take Off the Sunglasses and                Look at the Blue Sky!</vt:lpstr>
      <vt:lpstr>World's oldest person dies at 116  in Japan* </vt:lpstr>
      <vt:lpstr>PowerPoint Presentation</vt:lpstr>
      <vt:lpstr>Demographics of 50 States</vt:lpstr>
      <vt:lpstr>PowerPoint Presentation</vt:lpstr>
      <vt:lpstr>Recent Publication</vt:lpstr>
      <vt:lpstr>Figure from Our Paper </vt:lpstr>
      <vt:lpstr>Aluminum Exposure and           Memory, Depression*</vt:lpstr>
      <vt:lpstr>Our Studies with VAERS Database on Aluminum &amp; Depression </vt:lpstr>
      <vt:lpstr>Aluminum’s effect on Red Blood Cells*</vt:lpstr>
      <vt:lpstr>Aluminum’s effect on Red Blood Cells*</vt:lpstr>
      <vt:lpstr>  </vt:lpstr>
      <vt:lpstr>Demographics of 50 States</vt:lpstr>
      <vt:lpstr>Residential Proximity to Freeways and Autism in the CHARGE Study*  </vt:lpstr>
      <vt:lpstr>A Role for Nitrogen Oxides??*</vt:lpstr>
      <vt:lpstr>Nitric Oxide and Autophagy </vt:lpstr>
      <vt:lpstr>Some Effects of Excess NO on the Brain*</vt:lpstr>
      <vt:lpstr>Autophagy</vt:lpstr>
      <vt:lpstr>PowerPoint Presentation</vt:lpstr>
      <vt:lpstr>Demographics of 50 States</vt:lpstr>
      <vt:lpstr>Glyphosate and Autism*</vt:lpstr>
      <vt:lpstr>Rosemary Waring on Autism in 1990*</vt:lpstr>
      <vt:lpstr>          Glyphosate*</vt:lpstr>
      <vt:lpstr> I’ll have much more to say about glyphosate in the next section! </vt:lpstr>
      <vt:lpstr>Recapitulation</vt:lpstr>
      <vt:lpstr>PowerPoint Presentation</vt:lpstr>
      <vt:lpstr>Sunlight and the Pineal Gland</vt:lpstr>
      <vt:lpstr>The Brain</vt:lpstr>
      <vt:lpstr>Third Ventricle and Pineal Gland</vt:lpstr>
      <vt:lpstr>“Melatonin Enters the Cerebrospinal Fluid through the Pineal Recess”* </vt:lpstr>
      <vt:lpstr>PowerPoint Presentation</vt:lpstr>
      <vt:lpstr>PowerPoint Presentation</vt:lpstr>
      <vt:lpstr>“Light-induced 3-O-Sulfotransferase Expression Alters Pineal Heparan Sulfate Fine Structure : A SURPRISING LINK TO CIRCADIAN RHYTHM”*  </vt:lpstr>
      <vt:lpstr>Pineal Gland: “Seat of the Soul”</vt:lpstr>
      <vt:lpstr>Pineal Gland: “Seat of the Soul”</vt:lpstr>
      <vt:lpstr>Aluminum in the Pineal Gland*</vt:lpstr>
      <vt:lpstr>Limbic System</vt:lpstr>
      <vt:lpstr>Changes Associated with Alzheimer’s</vt:lpstr>
      <vt:lpstr>Habenula! Mission Control!</vt:lpstr>
      <vt:lpstr>Habenula! Mission Control!</vt:lpstr>
      <vt:lpstr>Habenula and Depression*</vt:lpstr>
      <vt:lpstr>Locus coeruleus</vt:lpstr>
      <vt:lpstr>Novel role for                            Noradrenaline and Dopamine?</vt:lpstr>
      <vt:lpstr>Recapitulation</vt:lpstr>
      <vt:lpstr>PowerPoint Presentation</vt:lpstr>
      <vt:lpstr>Cholesterol Sulfate Deficiency Explains Autistic Correlates</vt:lpstr>
      <vt:lpstr>Recent Papers</vt:lpstr>
      <vt:lpstr>Sulfate in Fetal Development*</vt:lpstr>
      <vt:lpstr>Heparan Sulfate Deficiency                 and Autism*</vt:lpstr>
      <vt:lpstr>Cholesterol Sulfate in Placental Villi*</vt:lpstr>
      <vt:lpstr>Pyloric Stenosis and Autism</vt:lpstr>
      <vt:lpstr>Parkinson’s and Low LDL</vt:lpstr>
      <vt:lpstr>Mouse Experimental Model of Parkinson’s Disease*</vt:lpstr>
      <vt:lpstr>Hypothesis</vt:lpstr>
      <vt:lpstr>High Serum Cholesterol  Beneficial in Elderly*</vt:lpstr>
      <vt:lpstr>Alzheimer’s and Serum Glucose Levels*</vt:lpstr>
      <vt:lpstr>Alzheimer’s and Serum Glucose Levels*</vt:lpstr>
      <vt:lpstr>“Alzheimer's research breakthrough”* </vt:lpstr>
      <vt:lpstr>PowerPoint Presentation</vt:lpstr>
      <vt:lpstr>Sulfatide Depleted  in Alzheimer’s Brain*</vt:lpstr>
      <vt:lpstr>WIKI on Sulfatides*</vt:lpstr>
      <vt:lpstr>Sulfatide Breakdown Induces Inflammation*</vt:lpstr>
      <vt:lpstr>TNFα and Multiple Sclerosis*</vt:lpstr>
      <vt:lpstr>Recapitulation</vt:lpstr>
      <vt:lpstr>PowerPoint Presentation</vt:lpstr>
      <vt:lpstr>Book by Suzanne Humphries, MD</vt:lpstr>
      <vt:lpstr>History of Death from Various Infectious Diseases in England/Wales</vt:lpstr>
      <vt:lpstr> </vt:lpstr>
      <vt:lpstr>Mortality under 5 Years Old vs.  Number of Required Vaccines*</vt:lpstr>
      <vt:lpstr>PowerPoint Presentation</vt:lpstr>
      <vt:lpstr>We live in the age of aluminum*</vt:lpstr>
      <vt:lpstr>Recapitulation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Explained: The Role of Insufficient Sunlight Exposure and Environmental Toxins </dc:title>
  <dc:creator>Stephanie Seneff</dc:creator>
  <cp:lastModifiedBy>Stephanie Seneff</cp:lastModifiedBy>
  <cp:revision>250</cp:revision>
  <cp:lastPrinted>2013-11-06T14:54:46Z</cp:lastPrinted>
  <dcterms:created xsi:type="dcterms:W3CDTF">2013-04-02T18:34:37Z</dcterms:created>
  <dcterms:modified xsi:type="dcterms:W3CDTF">2013-11-07T15:12:31Z</dcterms:modified>
</cp:coreProperties>
</file>