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5.jp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11.jpg" ContentType="image/png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0"/>
  </p:notesMasterIdLst>
  <p:sldIdLst>
    <p:sldId id="258" r:id="rId2"/>
    <p:sldId id="322" r:id="rId3"/>
    <p:sldId id="259" r:id="rId4"/>
    <p:sldId id="260" r:id="rId5"/>
    <p:sldId id="261" r:id="rId6"/>
    <p:sldId id="262" r:id="rId7"/>
    <p:sldId id="263" r:id="rId8"/>
    <p:sldId id="264" r:id="rId9"/>
    <p:sldId id="323" r:id="rId10"/>
    <p:sldId id="265" r:id="rId11"/>
    <p:sldId id="266" r:id="rId12"/>
    <p:sldId id="267" r:id="rId13"/>
    <p:sldId id="268" r:id="rId14"/>
    <p:sldId id="269" r:id="rId15"/>
    <p:sldId id="270" r:id="rId16"/>
    <p:sldId id="320" r:id="rId17"/>
    <p:sldId id="324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2" r:id="rId45"/>
    <p:sldId id="308" r:id="rId46"/>
    <p:sldId id="309" r:id="rId47"/>
    <p:sldId id="307" r:id="rId48"/>
    <p:sldId id="325" r:id="rId49"/>
    <p:sldId id="326" r:id="rId50"/>
    <p:sldId id="317" r:id="rId51"/>
    <p:sldId id="318" r:id="rId52"/>
    <p:sldId id="314" r:id="rId53"/>
    <p:sldId id="312" r:id="rId54"/>
    <p:sldId id="310" r:id="rId55"/>
    <p:sldId id="319" r:id="rId56"/>
    <p:sldId id="299" r:id="rId57"/>
    <p:sldId id="300" r:id="rId58"/>
    <p:sldId id="321" r:id="rId5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568" y="-112"/>
      </p:cViewPr>
      <p:guideLst>
        <p:guide orient="horz" pos="776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8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notesMaster" Target="notesMasters/notesMaster1.xml"/><Relationship Id="rId61" Type="http://schemas.openxmlformats.org/officeDocument/2006/relationships/printerSettings" Target="printerSettings/printerSettings1.bin"/><Relationship Id="rId62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AEE5F-47FE-DC41-BEF9-00110E714FA9}" type="datetimeFigureOut">
              <a:rPr lang="en-US" smtClean="0"/>
              <a:t>8/1/14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DAB12-188E-B44F-B283-60999B4C1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568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./</a:t>
            </a:r>
            <a:r>
              <a:rPr lang="en-US" dirty="0" err="1" smtClean="0"/>
              <a:t>NatureAutismRising.pdf</a:t>
            </a:r>
            <a:endParaRPr lang="en-US" dirty="0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E140E-AD5D-5942-B03B-BD43ED07DB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32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Samantha/</a:t>
            </a:r>
            <a:r>
              <a:rPr lang="en-US" dirty="0" err="1" smtClean="0"/>
              <a:t>zinc_deficiency_autism.text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340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Samantha/</a:t>
            </a:r>
            <a:r>
              <a:rPr lang="en-US" dirty="0" err="1" smtClean="0"/>
              <a:t>zinc_deficiency_autism.text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34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*See: http://</a:t>
            </a:r>
            <a:r>
              <a:rPr lang="en-US" dirty="0" err="1" smtClean="0"/>
              <a:t>www.usaprepares.com</a:t>
            </a:r>
            <a:r>
              <a:rPr lang="en-US" dirty="0" smtClean="0"/>
              <a:t>/health/scientists-link-obesity-to-gut-bacteria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7B3BF-44F7-9147-85FA-CE6DB64F124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72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Sugar intake per capita in the United Kingdom from 1700 to 1978 (30, 31; E) and in the United States from 1975 to 2000 (32; 􏰏) is compared with obesity rates in the United States in non-Hispanic white men aged60–69y(17;F).Valuesfor1880-1910arebasedonstudiesconducted in male Civil War veterans aged 50–59 y (18).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08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Swine/</a:t>
            </a:r>
            <a:r>
              <a:rPr lang="en-US" dirty="0" err="1" smtClean="0"/>
              <a:t>pigs_fed_GMOs_inflamed_gut.pdf</a:t>
            </a:r>
            <a:endParaRPr lang="en-US" dirty="0" smtClean="0"/>
          </a:p>
          <a:p>
            <a:r>
              <a:rPr lang="en-US" dirty="0" smtClean="0"/>
              <a:t>Also </a:t>
            </a:r>
            <a:r>
              <a:rPr lang="sv-SE" dirty="0" err="1" smtClean="0"/>
              <a:t>pigs_GMOs_summary.pdf</a:t>
            </a:r>
            <a:endParaRPr lang="sv-SE" dirty="0" smtClean="0"/>
          </a:p>
          <a:p>
            <a:r>
              <a:rPr lang="pl-PL" dirty="0" smtClean="0"/>
              <a:t>./</a:t>
            </a:r>
            <a:r>
              <a:rPr lang="pl-PL" dirty="0" err="1" smtClean="0"/>
              <a:t>Pigs_Study_NaturalNews.pdf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6DD34-02D7-3B47-B066-80BA7DEE6CDF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8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Celiac disease has quadrupled in the US in last 50 years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18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Today’s serum is more than four times as likely to carry those</a:t>
            </a:r>
          </a:p>
          <a:p>
            <a:r>
              <a:rPr lang="en-US" dirty="0" smtClean="0"/>
              <a:t>Antibodies (to gluten)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148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Glyphosate/</a:t>
            </a:r>
            <a:r>
              <a:rPr lang="en-US" dirty="0" err="1" smtClean="0"/>
              <a:t>pesticides_for_wheat_slides.pdf</a:t>
            </a:r>
            <a:endParaRPr lang="en-US" dirty="0" smtClean="0"/>
          </a:p>
          <a:p>
            <a:r>
              <a:rPr lang="en-US" dirty="0" smtClean="0"/>
              <a:t>glyphosate/</a:t>
            </a:r>
            <a:r>
              <a:rPr lang="en-US" dirty="0" err="1" smtClean="0"/>
              <a:t>Axial_XL.text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28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Csail</a:t>
            </a:r>
            <a:r>
              <a:rPr lang="en-US" dirty="0" smtClean="0"/>
              <a:t>/2014/Anthony/</a:t>
            </a:r>
            <a:r>
              <a:rPr lang="en-US" smtClean="0"/>
              <a:t>ancient_wheat_not_allergenic.text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8B92-B5BA-6747-B32B-63F71F4D376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316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**./ </a:t>
            </a:r>
            <a:r>
              <a:rPr lang="en-US" dirty="0" err="1" smtClean="0"/>
              <a:t>bifidobacteria_celiac_disease.text</a:t>
            </a:r>
            <a:endParaRPr lang="en-US" dirty="0" smtClean="0"/>
          </a:p>
          <a:p>
            <a:r>
              <a:rPr lang="en-US" dirty="0" smtClean="0"/>
              <a:t>Cancer/</a:t>
            </a:r>
            <a:r>
              <a:rPr lang="en-US" dirty="0" err="1" smtClean="0"/>
              <a:t>Celiac_disease_increases_hodgkins_lymphoma.text</a:t>
            </a:r>
            <a:endParaRPr lang="en-US" dirty="0" smtClean="0"/>
          </a:p>
          <a:p>
            <a:r>
              <a:rPr lang="en-US" dirty="0" smtClean="0"/>
              <a:t>3-4 fold</a:t>
            </a:r>
            <a:r>
              <a:rPr lang="en-US" baseline="0" dirty="0" smtClean="0"/>
              <a:t> increased risk to non-</a:t>
            </a:r>
            <a:r>
              <a:rPr lang="en-US" baseline="0" dirty="0" err="1" smtClean="0"/>
              <a:t>Hodgkins</a:t>
            </a:r>
            <a:r>
              <a:rPr lang="en-US" baseline="0" dirty="0" smtClean="0"/>
              <a:t> lymphoma</a:t>
            </a:r>
            <a:endParaRPr lang="en-US" dirty="0" smtClean="0"/>
          </a:p>
          <a:p>
            <a:r>
              <a:rPr lang="en-US" dirty="0" smtClean="0"/>
              <a:t>./</a:t>
            </a:r>
            <a:r>
              <a:rPr lang="en-US" dirty="0" err="1" smtClean="0"/>
              <a:t>Celiac_and_bacteria.text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94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Nancy/</a:t>
            </a:r>
            <a:r>
              <a:rPr lang="en-US" dirty="0" err="1" smtClean="0"/>
              <a:t>latest_plots</a:t>
            </a:r>
            <a:r>
              <a:rPr lang="en-US" dirty="0" smtClean="0"/>
              <a:t>/6-yr-old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autism.gif</a:t>
            </a:r>
            <a:r>
              <a:rPr lang="en-US" baseline="0" dirty="0" smtClean="0"/>
              <a:t>	</a:t>
            </a:r>
          </a:p>
          <a:p>
            <a:endParaRPr lang="en-US" baseline="0" dirty="0" smtClean="0"/>
          </a:p>
          <a:p>
            <a:r>
              <a:rPr lang="en-US" dirty="0" smtClean="0">
                <a:effectLst/>
              </a:rPr>
              <a:t>autism: USDE</a:t>
            </a:r>
          </a:p>
          <a:p>
            <a:r>
              <a:rPr lang="en-US" dirty="0" smtClean="0">
                <a:effectLst/>
              </a:rPr>
              <a:t>oil consumption: USDA</a:t>
            </a:r>
          </a:p>
          <a:p>
            <a:r>
              <a:rPr lang="en-US" dirty="0" smtClean="0">
                <a:effectLst/>
              </a:rPr>
              <a:t>glyphosate: USDA</a:t>
            </a:r>
          </a:p>
          <a:p>
            <a:r>
              <a:rPr lang="en-US" dirty="0" smtClean="0">
                <a:effectLst/>
              </a:rPr>
              <a:t>GE crops: USDA</a:t>
            </a:r>
          </a:p>
          <a:p>
            <a:r>
              <a:rPr lang="en-US" dirty="0" smtClean="0">
                <a:effectLst/>
              </a:rPr>
              <a:t>Mortality data: CDC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EC170-001F-0641-A9A4-8255565366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985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./</a:t>
            </a:r>
            <a:r>
              <a:rPr lang="en-US" dirty="0" err="1" smtClean="0"/>
              <a:t>inflammatory_bowel_disease_children.text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9635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54437-502D-5742-A19B-72BDA7285C3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543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www.ticotimes.net</a:t>
            </a:r>
            <a:r>
              <a:rPr lang="en-US" dirty="0" smtClean="0"/>
              <a:t>/More-news/News-Briefs/What-is-killing-the-young-men-of-Canas-_Wednesday-August-07-2013</a:t>
            </a:r>
          </a:p>
          <a:p>
            <a:r>
              <a:rPr lang="en-US" dirty="0" smtClean="0"/>
              <a:t>./</a:t>
            </a:r>
            <a:r>
              <a:rPr lang="it-IT" dirty="0" err="1" smtClean="0"/>
              <a:t>diabetes_farmers_costa_rica.pdf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0907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Project/Glyphosate/</a:t>
            </a:r>
            <a:r>
              <a:rPr lang="en-US" dirty="0" err="1" smtClean="0"/>
              <a:t>glyphosate_sri_lanka_kidney_failure_epidemiology.pdf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097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Sri Lanka is the only other nation that has banned glyphosate.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467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europepmc.org</a:t>
            </a:r>
            <a:r>
              <a:rPr lang="en-US" dirty="0" smtClean="0"/>
              <a:t>/abstract/MED/7884536</a:t>
            </a:r>
          </a:p>
          <a:p>
            <a:r>
              <a:rPr lang="en-US" dirty="0" err="1" smtClean="0"/>
              <a:t>Chenny</a:t>
            </a:r>
            <a:r>
              <a:rPr lang="en-US" dirty="0" smtClean="0"/>
              <a:t>/</a:t>
            </a:r>
            <a:r>
              <a:rPr lang="en-US" dirty="0" err="1" smtClean="0"/>
              <a:t>soy_protein_products.text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EC170-001F-0641-A9A4-82555653666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0444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It’s hard to get a measure of soy protein consumption but a proxy is the measure of vegetable oil consumption – the residue from extraction of oil from soy is used as a protein additive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EC170-001F-0641-A9A4-82555653666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765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Chenny</a:t>
            </a:r>
            <a:r>
              <a:rPr lang="en-US" dirty="0" smtClean="0"/>
              <a:t>/hexane_microbes_1991.pdf</a:t>
            </a:r>
          </a:p>
          <a:p>
            <a:r>
              <a:rPr lang="en-US" dirty="0" smtClean="0"/>
              <a:t>ADD THIS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EC170-001F-0641-A9A4-82555653666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7703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Nancy/oils/domestic\ oil\ </a:t>
            </a:r>
            <a:r>
              <a:rPr lang="en-US" dirty="0" err="1" smtClean="0"/>
              <a:t>consumption.gif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E031B-ADBB-6449-B9D2-D9362C645AF1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424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./under\ 6\ ADD\ </a:t>
            </a:r>
            <a:r>
              <a:rPr lang="en-US" dirty="0" err="1" smtClean="0"/>
              <a:t>etc</a:t>
            </a:r>
            <a:r>
              <a:rPr lang="en-US" dirty="0" smtClean="0"/>
              <a:t>\ </a:t>
            </a:r>
            <a:r>
              <a:rPr lang="en-US" dirty="0" err="1" smtClean="0"/>
              <a:t>vs</a:t>
            </a:r>
            <a:r>
              <a:rPr lang="en-US" dirty="0" smtClean="0"/>
              <a:t>\ veg\ </a:t>
            </a:r>
            <a:r>
              <a:rPr lang="en-US" dirty="0" err="1" smtClean="0"/>
              <a:t>oil.gif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EC170-001F-0641-A9A4-82555653666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1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Nancy/</a:t>
            </a:r>
            <a:r>
              <a:rPr lang="en-US" dirty="0" err="1" smtClean="0"/>
              <a:t>latest_plots</a:t>
            </a:r>
            <a:r>
              <a:rPr lang="en-US" dirty="0" smtClean="0"/>
              <a:t>/6-yr-old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autism.gif</a:t>
            </a:r>
            <a:r>
              <a:rPr lang="en-US" baseline="0" dirty="0" smtClean="0"/>
              <a:t>	</a:t>
            </a:r>
          </a:p>
          <a:p>
            <a:endParaRPr lang="en-US" baseline="0" dirty="0" smtClean="0"/>
          </a:p>
          <a:p>
            <a:r>
              <a:rPr lang="en-US" dirty="0" smtClean="0">
                <a:effectLst/>
              </a:rPr>
              <a:t>autism: USDE</a:t>
            </a:r>
          </a:p>
          <a:p>
            <a:r>
              <a:rPr lang="en-US" dirty="0" smtClean="0">
                <a:effectLst/>
              </a:rPr>
              <a:t>oil consumption: USDA</a:t>
            </a:r>
          </a:p>
          <a:p>
            <a:r>
              <a:rPr lang="en-US" dirty="0" smtClean="0">
                <a:effectLst/>
              </a:rPr>
              <a:t>glyphosate: USDA</a:t>
            </a:r>
          </a:p>
          <a:p>
            <a:r>
              <a:rPr lang="en-US" dirty="0" smtClean="0">
                <a:effectLst/>
              </a:rPr>
              <a:t>GE crops: USDA</a:t>
            </a:r>
          </a:p>
          <a:p>
            <a:r>
              <a:rPr lang="en-US" dirty="0" smtClean="0">
                <a:effectLst/>
              </a:rPr>
              <a:t>Mortality data: CDC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EC170-001F-0641-A9A4-8255565366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985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AnthonySamsel</a:t>
            </a:r>
            <a:r>
              <a:rPr lang="en-US" dirty="0" smtClean="0"/>
              <a:t>/swine/</a:t>
            </a:r>
            <a:r>
              <a:rPr lang="en-US" dirty="0" err="1" smtClean="0"/>
              <a:t>aluminum_glyphosate.pdf</a:t>
            </a:r>
            <a:endParaRPr lang="en-US" dirty="0" smtClean="0"/>
          </a:p>
          <a:p>
            <a:r>
              <a:rPr lang="is-IS" dirty="0" smtClean="0"/>
              <a:t>aluminum_citrate_absorbs_well_vinegar_antacids.pdf</a:t>
            </a:r>
            <a:endParaRPr lang="en-US" dirty="0" smtClean="0"/>
          </a:p>
          <a:p>
            <a:r>
              <a:rPr lang="en-US" dirty="0" err="1" smtClean="0"/>
              <a:t>Csail</a:t>
            </a:r>
            <a:r>
              <a:rPr lang="en-US" dirty="0" smtClean="0"/>
              <a:t>/2013/project/Anthony/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289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Glypohsate</a:t>
            </a:r>
            <a:r>
              <a:rPr lang="en-US" dirty="0" smtClean="0"/>
              <a:t>/</a:t>
            </a:r>
            <a:r>
              <a:rPr lang="sv-SE" dirty="0" smtClean="0"/>
              <a:t>seralini_2014_pesticide_toxicity_adjuvants.pdf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EF46-CDE8-734E-B046-8EFCF61323C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18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Glyphosate/ </a:t>
            </a:r>
            <a:r>
              <a:rPr lang="hr-HR" dirty="0" smtClean="0"/>
              <a:t>Mesnage_Seralini_2014_glyphosate_toxicity_proven.pdf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first time that all these formulated pesticides have been tested on human cells well below agricultural dilutions. 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adjuvants were also more cytotoxic through the disruption of membrane and mitochondrial respiration,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1000-fold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enhancement w/ adjuvants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68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www.cbsnews.com</a:t>
            </a:r>
            <a:r>
              <a:rPr lang="en-US" dirty="0" smtClean="0"/>
              <a:t>/news/pesticide-exposure-in-pregnancy-linked-to-autism-risk-in-kids/</a:t>
            </a:r>
          </a:p>
          <a:p>
            <a:r>
              <a:rPr lang="en-US" dirty="0" smtClean="0"/>
              <a:t>. /</a:t>
            </a:r>
            <a:r>
              <a:rPr lang="en-US" dirty="0" err="1" smtClean="0"/>
              <a:t>PesticidesPregnancyAutism.pdf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Close proximity to pesticide sites during pregnancy 'increased autism risk by two thirds'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E031B-ADBB-6449-B9D2-D9362C645A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51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Glyphosate/</a:t>
            </a:r>
            <a:r>
              <a:rPr lang="en-US" dirty="0" err="1" smtClean="0"/>
              <a:t>glyphosate_and_other_pesticides_residues_rain_air_US_South.pdf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51A16-258A-AD48-A949-5046997759B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172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www.greenmedinfo.com</a:t>
            </a:r>
            <a:r>
              <a:rPr lang="en-US" dirty="0" smtClean="0"/>
              <a:t>/blog/how-extreme-levels-roundup-food-became-industry-normal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8B92-B5BA-6747-B32B-63F71F4D376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248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./</a:t>
            </a:r>
            <a:r>
              <a:rPr lang="de-DE" dirty="0" err="1" smtClean="0"/>
              <a:t>SoyFormulaSeizuresAutism.pdf</a:t>
            </a:r>
            <a:endParaRPr lang="de-DE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E140E-AD5D-5942-B03B-BD43ED07DBA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390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186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15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89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85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32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849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27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6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86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0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0B6C7-C279-6D46-8518-DA9F9D8971DF}" type="datetimeFigureOut">
              <a:rPr lang="en-US" smtClean="0"/>
              <a:t>8/1/14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93D51-EBC3-BA49-8886-69823ACC2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50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gi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7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1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gi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gi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gi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jp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ybean_oi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157" y="3921405"/>
            <a:ext cx="2439675" cy="2995410"/>
          </a:xfrm>
          <a:prstGeom prst="rect">
            <a:avLst/>
          </a:prstGeom>
        </p:spPr>
      </p:pic>
      <p:pic>
        <p:nvPicPr>
          <p:cNvPr id="7" name="Picture 6" descr="roundu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920" y="2603327"/>
            <a:ext cx="3842080" cy="3842080"/>
          </a:xfrm>
          <a:prstGeom prst="rect">
            <a:avLst/>
          </a:prstGeom>
        </p:spPr>
      </p:pic>
      <p:pic>
        <p:nvPicPr>
          <p:cNvPr id="5" name="Content Placeholder 3" descr="proteinba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2" r="3532"/>
          <a:stretch>
            <a:fillRect/>
          </a:stretch>
        </p:blipFill>
        <p:spPr>
          <a:xfrm>
            <a:off x="244538" y="2407470"/>
            <a:ext cx="2914619" cy="1602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37091"/>
            <a:ext cx="7772400" cy="179810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Roundup and </a:t>
            </a:r>
            <a:r>
              <a:rPr lang="en-US" b="1" dirty="0" smtClean="0"/>
              <a:t>GMOs: Are </a:t>
            </a:r>
            <a:r>
              <a:rPr lang="en-US" b="1" dirty="0"/>
              <a:t>we gambling with the future of food</a:t>
            </a:r>
            <a:r>
              <a:rPr lang="en-US" b="1" dirty="0" smtClean="0"/>
              <a:t>?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3066" y="2223635"/>
            <a:ext cx="6400800" cy="1752600"/>
          </a:xfrm>
          <a:ln>
            <a:noFill/>
          </a:ln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Stephanie Seneff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MIT CSAIL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July 29, 2014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little-baby-with-bottl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38" y="4248884"/>
            <a:ext cx="3221566" cy="219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07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99" y="274638"/>
            <a:ext cx="8568267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A Brief History of Glyphosate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99" y="1443038"/>
            <a:ext cx="8568267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Glyphosate is the active ingredient in the pervasive herbicide, Roundup</a:t>
            </a:r>
            <a:r>
              <a:rPr lang="en-US" dirty="0"/>
              <a:t>® </a:t>
            </a:r>
          </a:p>
          <a:p>
            <a:r>
              <a:rPr lang="en-US" dirty="0" smtClean="0"/>
              <a:t>GMO “Roundup Ready” soy, corn, canola, sugar beets, cotton, tobacco and alfalfa</a:t>
            </a:r>
          </a:p>
          <a:p>
            <a:pPr lvl="1"/>
            <a:r>
              <a:rPr lang="en-US" dirty="0" smtClean="0"/>
              <a:t>Plants soak up the glyphosate and don’t die</a:t>
            </a:r>
          </a:p>
          <a:p>
            <a:r>
              <a:rPr lang="en-US" dirty="0" smtClean="0"/>
              <a:t>Roundup-Ready crops </a:t>
            </a:r>
            <a:r>
              <a:rPr lang="en-US" dirty="0" smtClean="0">
                <a:sym typeface="Wingdings"/>
              </a:rPr>
              <a:t> Roundup-Ready weeds</a:t>
            </a:r>
            <a:endParaRPr lang="en-US" dirty="0" smtClean="0"/>
          </a:p>
          <a:p>
            <a:r>
              <a:rPr lang="en-US" dirty="0" smtClean="0"/>
              <a:t>Monsanto assures regulatory bodies that glyphosate is practically nontoxic to humans</a:t>
            </a:r>
          </a:p>
          <a:p>
            <a:pPr lvl="1"/>
            <a:r>
              <a:rPr lang="en-US" dirty="0" smtClean="0"/>
              <a:t>Disrupts </a:t>
            </a:r>
            <a:r>
              <a:rPr lang="en-US" dirty="0" err="1" smtClean="0"/>
              <a:t>shikimate</a:t>
            </a:r>
            <a:r>
              <a:rPr lang="en-US" dirty="0" smtClean="0"/>
              <a:t> pathway which our cells don’t have</a:t>
            </a:r>
          </a:p>
          <a:p>
            <a:r>
              <a:rPr lang="en-US" dirty="0" smtClean="0"/>
              <a:t>Very little monitoring of glyphosate levels in food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534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06112" y="287841"/>
            <a:ext cx="8229600" cy="1143000"/>
          </a:xfrm>
        </p:spPr>
        <p:txBody>
          <a:bodyPr/>
          <a:lstStyle/>
          <a:p>
            <a:r>
              <a:rPr lang="en-US" b="1" i="1" dirty="0" smtClean="0"/>
              <a:t>Is Glyphosate </a:t>
            </a:r>
            <a:r>
              <a:rPr lang="en-US" b="1" i="1" dirty="0"/>
              <a:t>T</a:t>
            </a:r>
            <a:r>
              <a:rPr lang="en-US" b="1" i="1" dirty="0" smtClean="0"/>
              <a:t>oxic?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8686800" cy="507950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Monsanto has argued that glyphosate                         is harmless to humans because our cells don’t have the </a:t>
            </a:r>
            <a:r>
              <a:rPr lang="en-US" dirty="0" err="1" smtClean="0"/>
              <a:t>shikimate</a:t>
            </a:r>
            <a:r>
              <a:rPr lang="en-US" dirty="0" smtClean="0"/>
              <a:t> pathway, which it inhibits</a:t>
            </a:r>
          </a:p>
          <a:p>
            <a:r>
              <a:rPr lang="en-US" dirty="0" smtClean="0"/>
              <a:t>However, our gut bacteria DO have this pathway</a:t>
            </a:r>
          </a:p>
          <a:p>
            <a:pPr lvl="1"/>
            <a:r>
              <a:rPr lang="en-US" dirty="0" smtClean="0"/>
              <a:t>We depend upon them to supply us with essential amino acids (among many other things)</a:t>
            </a:r>
          </a:p>
          <a:p>
            <a:r>
              <a:rPr lang="en-US" dirty="0" smtClean="0">
                <a:sym typeface="Wingdings"/>
              </a:rPr>
              <a:t>Other ingredients in Roundup greatly increase glyphosate’s toxic effects</a:t>
            </a:r>
          </a:p>
          <a:p>
            <a:r>
              <a:rPr lang="en-US" dirty="0" smtClean="0">
                <a:sym typeface="Wingdings"/>
              </a:rPr>
              <a:t>Insidious effects of glyphosate accumulate over time</a:t>
            </a:r>
          </a:p>
          <a:p>
            <a:pPr lvl="1"/>
            <a:r>
              <a:rPr lang="en-US" dirty="0" smtClean="0">
                <a:sym typeface="Wingdings"/>
              </a:rPr>
              <a:t> Most studies are too short to detect damage</a:t>
            </a:r>
            <a:endParaRPr lang="en-US" dirty="0"/>
          </a:p>
        </p:txBody>
      </p:sp>
      <p:pic>
        <p:nvPicPr>
          <p:cNvPr id="4" name="Picture 3" descr="Glyphosate-3D-vd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387" y="0"/>
            <a:ext cx="3249222" cy="187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561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Main Toxic Effects of Glyphosate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Kills beneficial gut bacteria and allows pathogens to overgrow</a:t>
            </a:r>
          </a:p>
          <a:p>
            <a:r>
              <a:rPr lang="en-US" dirty="0" smtClean="0"/>
              <a:t>Interferes with function of cytochrome P450 (CYP) enzymes</a:t>
            </a:r>
          </a:p>
          <a:p>
            <a:r>
              <a:rPr lang="en-US" dirty="0" smtClean="0"/>
              <a:t>Chelates</a:t>
            </a:r>
            <a:r>
              <a:rPr lang="en-US" altLang="zh-TW" dirty="0" smtClean="0">
                <a:solidFill>
                  <a:srgbClr val="3366FF"/>
                </a:solidFill>
              </a:rPr>
              <a:t> </a:t>
            </a:r>
            <a:r>
              <a:rPr lang="en-US" dirty="0" smtClean="0"/>
              <a:t>important minerals (iron, cobalt, manganese, etc.)</a:t>
            </a:r>
          </a:p>
          <a:p>
            <a:r>
              <a:rPr lang="en-US" dirty="0" smtClean="0"/>
              <a:t>Interferes with synthesis of aromatic amino acids and methionine</a:t>
            </a:r>
          </a:p>
          <a:p>
            <a:pPr lvl="1"/>
            <a:r>
              <a:rPr lang="en-US" dirty="0" smtClean="0"/>
              <a:t>Leads to shortages in critical neurotransmitters and </a:t>
            </a:r>
            <a:r>
              <a:rPr lang="en-US" dirty="0" err="1" smtClean="0"/>
              <a:t>folate</a:t>
            </a:r>
            <a:endParaRPr lang="en-US" dirty="0" smtClean="0"/>
          </a:p>
          <a:p>
            <a:r>
              <a:rPr lang="en-US" dirty="0" smtClean="0"/>
              <a:t>Disrupts sulfate synthesis and sulfate transport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02067" y="6126163"/>
            <a:ext cx="5342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*</a:t>
            </a:r>
            <a:r>
              <a:rPr lang="en-US" sz="2000" i="1" dirty="0" err="1" smtClean="0"/>
              <a:t>Samsel</a:t>
            </a:r>
            <a:r>
              <a:rPr lang="en-US" sz="2000" i="1" dirty="0" smtClean="0"/>
              <a:t> and Seneff, Entropy </a:t>
            </a:r>
            <a:r>
              <a:rPr lang="en-US" sz="2000" b="1" dirty="0"/>
              <a:t>2013</a:t>
            </a:r>
            <a:r>
              <a:rPr lang="en-US" sz="2000" dirty="0"/>
              <a:t>, </a:t>
            </a:r>
            <a:r>
              <a:rPr lang="en-US" sz="2000" i="1" dirty="0"/>
              <a:t>15</a:t>
            </a:r>
            <a:r>
              <a:rPr lang="en-US" sz="2000" dirty="0"/>
              <a:t>, 1416-</a:t>
            </a:r>
            <a:r>
              <a:rPr lang="en-US" sz="2000" dirty="0" smtClean="0"/>
              <a:t>1463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53116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Enhancing Effect of Adjuvants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1526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“Adjuvants </a:t>
            </a:r>
            <a:r>
              <a:rPr lang="en-US" dirty="0"/>
              <a:t>in pesticides are generally declared as </a:t>
            </a:r>
            <a:r>
              <a:rPr lang="en-US" dirty="0" err="1"/>
              <a:t>inerts</a:t>
            </a:r>
            <a:r>
              <a:rPr lang="en-US" dirty="0"/>
              <a:t>, and for this reason they are not tested in long-term regulatory experiments. It is thus very surprising that they amplify </a:t>
            </a:r>
            <a:r>
              <a:rPr lang="en-US" i="1" dirty="0">
                <a:solidFill>
                  <a:srgbClr val="FF0000"/>
                </a:solidFill>
              </a:rPr>
              <a:t>up to 1000 times </a:t>
            </a:r>
            <a:r>
              <a:rPr lang="en-US" dirty="0"/>
              <a:t>the toxicity of their APs </a:t>
            </a:r>
            <a:r>
              <a:rPr lang="en-US" dirty="0" smtClean="0"/>
              <a:t>[Active Principles] in </a:t>
            </a:r>
            <a:r>
              <a:rPr lang="en-US" dirty="0"/>
              <a:t>100% of the cases where they are indicated to be present by the </a:t>
            </a:r>
            <a:r>
              <a:rPr lang="en-US" dirty="0" smtClean="0"/>
              <a:t>manufacturer.” 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5067" y="6434667"/>
            <a:ext cx="7255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/>
              <a:t>R. </a:t>
            </a:r>
            <a:r>
              <a:rPr lang="en-US" dirty="0" err="1"/>
              <a:t>Mesnage</a:t>
            </a:r>
            <a:r>
              <a:rPr lang="en-US" dirty="0"/>
              <a:t> et </a:t>
            </a:r>
            <a:r>
              <a:rPr lang="en-US" dirty="0" err="1"/>
              <a:t>al.BioMed</a:t>
            </a:r>
            <a:r>
              <a:rPr lang="en-US" dirty="0"/>
              <a:t> Research International 2014; Article ID:179691.</a:t>
            </a:r>
          </a:p>
        </p:txBody>
      </p:sp>
    </p:spTree>
    <p:extLst>
      <p:ext uri="{BB962C8B-B14F-4D97-AF65-F5344CB8AC3E}">
        <p14:creationId xmlns:p14="http://schemas.microsoft.com/office/powerpoint/2010/main" val="4227957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Roundup Safety Claims Disputed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“It </a:t>
            </a:r>
            <a:r>
              <a:rPr lang="en-US" dirty="0"/>
              <a:t>is commonly believed that Roundup is among the safest pesticides.  </a:t>
            </a:r>
            <a:r>
              <a:rPr lang="en-US" dirty="0" smtClean="0"/>
              <a:t>… Despite </a:t>
            </a:r>
            <a:r>
              <a:rPr lang="en-US" dirty="0"/>
              <a:t>its reputation, </a:t>
            </a:r>
            <a:r>
              <a:rPr lang="en-US" i="1" dirty="0">
                <a:solidFill>
                  <a:srgbClr val="FF0000"/>
                </a:solidFill>
              </a:rPr>
              <a:t>Roundup was by far the most toxic among the herbicides and insecticides tested</a:t>
            </a:r>
            <a:r>
              <a:rPr lang="en-US" dirty="0"/>
              <a:t>. This inconsistency between scientific fact and industrial claim may be attributed to huge economic interests, which have been found to falsify health risk assessments and </a:t>
            </a:r>
            <a:r>
              <a:rPr lang="en-US" i="1" dirty="0">
                <a:solidFill>
                  <a:srgbClr val="FF0000"/>
                </a:solidFill>
              </a:rPr>
              <a:t>delay health policy </a:t>
            </a:r>
            <a:r>
              <a:rPr lang="en-US" i="1" dirty="0" smtClean="0">
                <a:solidFill>
                  <a:srgbClr val="FF0000"/>
                </a:solidFill>
              </a:rPr>
              <a:t>decisions</a:t>
            </a:r>
            <a:r>
              <a:rPr lang="en-US" dirty="0" smtClean="0"/>
              <a:t>.”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92534" y="6086899"/>
            <a:ext cx="7751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en-US" sz="2000" dirty="0" smtClean="0"/>
              <a:t>R. </a:t>
            </a:r>
            <a:r>
              <a:rPr lang="en-US" sz="2000" dirty="0" err="1" smtClean="0"/>
              <a:t>Mesnage</a:t>
            </a:r>
            <a:r>
              <a:rPr lang="en-US" sz="2000" dirty="0" smtClean="0"/>
              <a:t> et al., Biomed Research International, </a:t>
            </a:r>
            <a:r>
              <a:rPr lang="fr-FR" sz="2000" dirty="0"/>
              <a:t>Volume 2014 (2014), </a:t>
            </a:r>
            <a:endParaRPr lang="fr-FR" sz="2000" dirty="0" smtClean="0"/>
          </a:p>
          <a:p>
            <a:r>
              <a:rPr lang="fr-FR" sz="2000" dirty="0" smtClean="0"/>
              <a:t>Article </a:t>
            </a:r>
            <a:r>
              <a:rPr lang="fr-FR" sz="2000" dirty="0"/>
              <a:t>ID </a:t>
            </a:r>
            <a:r>
              <a:rPr lang="fr-FR" sz="2000" dirty="0" smtClean="0"/>
              <a:t>179691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317135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5708" y="1988565"/>
            <a:ext cx="618349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Okay, It’s toxic!</a:t>
            </a:r>
          </a:p>
          <a:p>
            <a:pPr algn="ctr"/>
            <a:r>
              <a:rPr lang="en-US" sz="5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But are we exposed?</a:t>
            </a:r>
          </a:p>
          <a:p>
            <a:pPr algn="ctr"/>
            <a:endParaRPr lang="en-US" sz="5400" b="1" dirty="0" smtClean="0">
              <a:ln w="12700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Very little data!</a:t>
            </a:r>
            <a:endParaRPr lang="en-US" sz="5400" b="1" cap="none" spc="0" dirty="0">
              <a:ln w="12700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4326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Autism and </a:t>
            </a:r>
            <a:br>
              <a:rPr lang="en-US" b="1" dirty="0" smtClean="0"/>
            </a:br>
            <a:r>
              <a:rPr lang="en-US" b="1" dirty="0" smtClean="0"/>
              <a:t>Pesticide Exposure during Pregnancy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“In </a:t>
            </a:r>
            <a:r>
              <a:rPr lang="en-US" dirty="0"/>
              <a:t>general, exposure during the </a:t>
            </a:r>
            <a:r>
              <a:rPr lang="en-US" i="1" dirty="0">
                <a:solidFill>
                  <a:srgbClr val="FF0000"/>
                </a:solidFill>
              </a:rPr>
              <a:t>third trimester </a:t>
            </a:r>
            <a:r>
              <a:rPr lang="en-US" dirty="0"/>
              <a:t>appeared to be riskiest, and odds of having a child with autism went up the closer the family had been living to the pesticide application, suggesting that doses got higher the nearer women were to the chemicals</a:t>
            </a:r>
            <a:r>
              <a:rPr lang="en-US" dirty="0" smtClean="0"/>
              <a:t>.”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7333" y="6488668"/>
            <a:ext cx="800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err="1" smtClean="0"/>
              <a:t>cbsnews.com</a:t>
            </a:r>
            <a:r>
              <a:rPr lang="en-US" dirty="0"/>
              <a:t>/news/pesticide-exposure-in-pregnancy-linked-to-autism-risk-in-</a:t>
            </a:r>
            <a:r>
              <a:rPr lang="en-US" dirty="0" smtClean="0"/>
              <a:t>kids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441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Glyphosate in Air and Rain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32812"/>
            <a:ext cx="8345856" cy="1742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Glyphosate </a:t>
            </a:r>
            <a:r>
              <a:rPr lang="en-US" dirty="0"/>
              <a:t>was the predominant new herbicide detected in both air (86%) and rain (77%) in </a:t>
            </a:r>
            <a:r>
              <a:rPr lang="en-US" dirty="0" smtClean="0"/>
              <a:t>2007 (not measured in 1995)  </a:t>
            </a:r>
            <a:endParaRPr lang="en-US" dirty="0"/>
          </a:p>
        </p:txBody>
      </p:sp>
      <p:pic>
        <p:nvPicPr>
          <p:cNvPr id="4" name="Picture 3" descr="rain-ru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720" y="1471137"/>
            <a:ext cx="4354080" cy="26435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24268"/>
            <a:ext cx="4688256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/>
              <a:t>Study conducted by the </a:t>
            </a:r>
            <a:r>
              <a:rPr lang="en-US" sz="2800" dirty="0" smtClean="0"/>
              <a:t>   US  Geological </a:t>
            </a:r>
            <a:r>
              <a:rPr lang="en-US" sz="2800" dirty="0"/>
              <a:t>Survey </a:t>
            </a:r>
            <a:r>
              <a:rPr lang="en-US" sz="2800" dirty="0" smtClean="0"/>
              <a:t>          </a:t>
            </a:r>
            <a:r>
              <a:rPr lang="en-US" sz="2800" dirty="0"/>
              <a:t>in Mississippi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18-fold increase </a:t>
            </a:r>
            <a:r>
              <a:rPr lang="en-US" sz="2800" dirty="0" smtClean="0"/>
              <a:t>in glyphosate application </a:t>
            </a:r>
            <a:r>
              <a:rPr lang="en-US" sz="2800" dirty="0"/>
              <a:t>since 1995</a:t>
            </a:r>
          </a:p>
          <a:p>
            <a:pPr marL="457200" indent="-457200">
              <a:buFont typeface="Arial"/>
              <a:buChar char="•"/>
            </a:pP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14418" y="6369883"/>
            <a:ext cx="8357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en-US" sz="2000" dirty="0" smtClean="0"/>
              <a:t>M.S </a:t>
            </a:r>
            <a:r>
              <a:rPr lang="en-US" sz="2000" dirty="0" err="1"/>
              <a:t>Majewski</a:t>
            </a:r>
            <a:r>
              <a:rPr lang="en-US" sz="2000" dirty="0"/>
              <a:t> et al., Environ </a:t>
            </a:r>
            <a:r>
              <a:rPr lang="en-US" sz="2000" dirty="0" err="1"/>
              <a:t>Toxicol</a:t>
            </a:r>
            <a:r>
              <a:rPr lang="en-US" sz="2000" dirty="0"/>
              <a:t> Chem. 2014 Feb 19. </a:t>
            </a:r>
            <a:r>
              <a:rPr lang="en-US" sz="2000" dirty="0" err="1"/>
              <a:t>Epub</a:t>
            </a:r>
            <a:r>
              <a:rPr lang="en-US" sz="2000" dirty="0"/>
              <a:t> ahead of print.</a:t>
            </a:r>
          </a:p>
        </p:txBody>
      </p:sp>
    </p:spTree>
    <p:extLst>
      <p:ext uri="{BB962C8B-B14F-4D97-AF65-F5344CB8AC3E}">
        <p14:creationId xmlns:p14="http://schemas.microsoft.com/office/powerpoint/2010/main" val="972359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8957733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Glyphosate Test Report: Findings in American Mother's Breast milk, urine and </a:t>
            </a:r>
            <a:r>
              <a:rPr lang="en-US" sz="3600" b="1" dirty="0" smtClean="0"/>
              <a:t>water</a:t>
            </a:r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Moms Across America </a:t>
            </a:r>
            <a:r>
              <a:rPr lang="en-US" dirty="0" smtClean="0"/>
              <a:t>initiative!</a:t>
            </a:r>
          </a:p>
          <a:p>
            <a:r>
              <a:rPr lang="en-US" dirty="0" smtClean="0"/>
              <a:t>Breast milk levels ranging from 76 </a:t>
            </a:r>
            <a:r>
              <a:rPr lang="en-US" dirty="0" err="1"/>
              <a:t>ug</a:t>
            </a:r>
            <a:r>
              <a:rPr lang="en-US" dirty="0"/>
              <a:t>/l to 166 </a:t>
            </a:r>
            <a:r>
              <a:rPr lang="en-US" dirty="0" err="1"/>
              <a:t>ug</a:t>
            </a:r>
            <a:r>
              <a:rPr lang="en-US" dirty="0"/>
              <a:t>/l are 760 to 1600 times higher than the European Drinking Water Directive allows </a:t>
            </a:r>
            <a:endParaRPr lang="en-US" dirty="0" smtClean="0"/>
          </a:p>
          <a:p>
            <a:r>
              <a:rPr lang="en-US" dirty="0"/>
              <a:t>Urine testing shows glyphosate levels over 10 times higher than in Europe</a:t>
            </a:r>
          </a:p>
          <a:p>
            <a:r>
              <a:rPr lang="en-US" dirty="0" smtClean="0"/>
              <a:t>Monsanto is wrong regarding bioaccumulation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6400800"/>
            <a:ext cx="5159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Posted </a:t>
            </a:r>
            <a:r>
              <a:rPr lang="en-US" dirty="0"/>
              <a:t>on Apr 6 2014 - 4:19am by Sustainable Pulse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791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oundupLevelsInSoybeans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87" r="-28187"/>
          <a:stretch>
            <a:fillRect/>
          </a:stretch>
        </p:blipFill>
        <p:spPr>
          <a:xfrm>
            <a:off x="1158833" y="964068"/>
            <a:ext cx="7264400" cy="3995140"/>
          </a:xfrm>
        </p:spPr>
      </p:pic>
      <p:sp>
        <p:nvSpPr>
          <p:cNvPr id="5" name="TextBox 4"/>
          <p:cNvSpPr txBox="1"/>
          <p:nvPr/>
        </p:nvSpPr>
        <p:spPr>
          <a:xfrm>
            <a:off x="0" y="6385467"/>
            <a:ext cx="8978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www.greenmedinfo.com</a:t>
            </a:r>
            <a:r>
              <a:rPr lang="en-US" dirty="0"/>
              <a:t>/blog/how-extreme-levels-roundup-food-became-industry-normal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2400" y="5915004"/>
            <a:ext cx="7381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</a:rPr>
              <a:t>*</a:t>
            </a:r>
            <a:r>
              <a:rPr lang="fr-FR" sz="2000" dirty="0" smtClean="0"/>
              <a:t>Figure 1,  </a:t>
            </a:r>
            <a:r>
              <a:rPr lang="fr-FR" sz="2000" dirty="0" err="1"/>
              <a:t>T</a:t>
            </a:r>
            <a:r>
              <a:rPr lang="fr-FR" sz="2000" dirty="0"/>
              <a:t>. Bohn et al. Food </a:t>
            </a:r>
            <a:r>
              <a:rPr lang="fr-FR" sz="2000" dirty="0" err="1"/>
              <a:t>Chemistry</a:t>
            </a:r>
            <a:r>
              <a:rPr lang="fr-FR" sz="2000" dirty="0"/>
              <a:t> 153, 15 </a:t>
            </a:r>
            <a:r>
              <a:rPr lang="fr-FR" sz="2000" dirty="0" err="1"/>
              <a:t>June</a:t>
            </a:r>
            <a:r>
              <a:rPr lang="fr-FR" sz="2000" dirty="0"/>
              <a:t> 2014, 207-215.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273425" y="2906760"/>
            <a:ext cx="578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5.6</a:t>
            </a:r>
            <a:endParaRPr lang="en-US" sz="24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20615"/>
            <a:ext cx="8229600" cy="1629469"/>
          </a:xfrm>
          <a:solidFill>
            <a:srgbClr val="FFFA97"/>
          </a:solidFill>
          <a:ln>
            <a:solidFill>
              <a:srgbClr val="000000"/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“Another </a:t>
            </a:r>
            <a:r>
              <a:rPr lang="en-US" sz="2800" dirty="0"/>
              <a:t>claim of Monsanto's has been that residue levels of up to </a:t>
            </a:r>
            <a:r>
              <a:rPr lang="en-US" sz="2800" i="1" dirty="0">
                <a:solidFill>
                  <a:srgbClr val="FF0000"/>
                </a:solidFill>
              </a:rPr>
              <a:t>5.6</a:t>
            </a:r>
            <a:r>
              <a:rPr lang="en-US" sz="2800" dirty="0"/>
              <a:t> mg/kg in GM-soy </a:t>
            </a:r>
            <a:r>
              <a:rPr lang="en-US" sz="2800" dirty="0" smtClean="0"/>
              <a:t>represent "</a:t>
            </a:r>
            <a:r>
              <a:rPr lang="en-US" sz="2800" dirty="0"/>
              <a:t>...</a:t>
            </a:r>
            <a:r>
              <a:rPr lang="en-US" sz="2800" i="1" dirty="0">
                <a:solidFill>
                  <a:srgbClr val="FF0000"/>
                </a:solidFill>
              </a:rPr>
              <a:t>extreme levels</a:t>
            </a:r>
            <a:r>
              <a:rPr lang="en-US" sz="2800" dirty="0"/>
              <a:t>, and far higher </a:t>
            </a:r>
            <a:r>
              <a:rPr lang="en-US" sz="2800" dirty="0" smtClean="0"/>
              <a:t>                                                    than </a:t>
            </a:r>
            <a:r>
              <a:rPr lang="en-US" sz="2800" dirty="0"/>
              <a:t>those typically found" (Monsanto 1999)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73947" y="9961"/>
            <a:ext cx="8112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Study of glyphosate and AMPA (breakdown product) residues in soy crops</a:t>
            </a:r>
            <a:r>
              <a:rPr lang="en-US" sz="3200" b="1" dirty="0" smtClean="0">
                <a:solidFill>
                  <a:srgbClr val="FF0000"/>
                </a:solidFill>
              </a:rPr>
              <a:t>*</a:t>
            </a:r>
            <a:endParaRPr lang="en-US" sz="3200" b="1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2947165" y="3306215"/>
            <a:ext cx="3929554" cy="239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467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8900" y="1891436"/>
            <a:ext cx="83947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“There are three things that      can’t be long hidden:                     the sun, the moon and the truth”</a:t>
            </a:r>
          </a:p>
          <a:p>
            <a:pPr marL="0" indent="0" algn="ctr">
              <a:buNone/>
            </a:pP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--Buddha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1285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9339" y="274638"/>
            <a:ext cx="9618133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Soy Formula Linked to Seizures in Autism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/>
              <a:t>"There was a 2.6-fold higher rate of febrile seizures, a 2.1-fold higher rate of epilepsy comorbidity and a 4-fold higher rate of simple partial seizures in the autistic children fed soy-based </a:t>
            </a:r>
            <a:r>
              <a:rPr lang="en-US" i="1" dirty="0" smtClean="0"/>
              <a:t>formula"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 descr="soy_seizu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066" y="3924830"/>
            <a:ext cx="3886200" cy="2184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6073" y="6343598"/>
            <a:ext cx="839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CJ </a:t>
            </a:r>
            <a:r>
              <a:rPr lang="en-US" sz="2000" dirty="0" err="1"/>
              <a:t>Westmark</a:t>
            </a:r>
            <a:r>
              <a:rPr lang="en-US" sz="2000" dirty="0"/>
              <a:t>, </a:t>
            </a:r>
            <a:r>
              <a:rPr lang="en-US" sz="2000" dirty="0" err="1"/>
              <a:t>PLOSOne</a:t>
            </a:r>
            <a:r>
              <a:rPr lang="en-US" sz="2000" dirty="0"/>
              <a:t> March 12, 2014, DOI: 10.1371/journal.pone.0080488.</a:t>
            </a:r>
          </a:p>
        </p:txBody>
      </p:sp>
    </p:spTree>
    <p:extLst>
      <p:ext uri="{BB962C8B-B14F-4D97-AF65-F5344CB8AC3E}">
        <p14:creationId xmlns:p14="http://schemas.microsoft.com/office/powerpoint/2010/main" val="2761643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utismribb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706" y="1741752"/>
            <a:ext cx="1434662" cy="2514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0"/>
            <a:ext cx="8229600" cy="1143000"/>
          </a:xfrm>
        </p:spPr>
        <p:txBody>
          <a:bodyPr/>
          <a:lstStyle/>
          <a:p>
            <a:r>
              <a:rPr lang="en-US" b="1" dirty="0" smtClean="0"/>
              <a:t>Some Biomarkers for Autism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2718"/>
            <a:ext cx="8386168" cy="5257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Disrupted gut bacteria; inflammatory bowel</a:t>
            </a:r>
          </a:p>
          <a:p>
            <a:r>
              <a:rPr lang="en-US" dirty="0" smtClean="0"/>
              <a:t>Low serum sulfate</a:t>
            </a:r>
          </a:p>
          <a:p>
            <a:r>
              <a:rPr lang="en-US" dirty="0"/>
              <a:t>Methionine deficiency</a:t>
            </a:r>
          </a:p>
          <a:p>
            <a:r>
              <a:rPr lang="en-US" dirty="0"/>
              <a:t>Serotonin and melatonin </a:t>
            </a:r>
            <a:r>
              <a:rPr lang="en-US" dirty="0" smtClean="0"/>
              <a:t>deficiency</a:t>
            </a:r>
          </a:p>
          <a:p>
            <a:r>
              <a:rPr lang="en-US" dirty="0"/>
              <a:t>Defective </a:t>
            </a:r>
            <a:r>
              <a:rPr lang="en-US" dirty="0" smtClean="0"/>
              <a:t>aromatase</a:t>
            </a:r>
          </a:p>
          <a:p>
            <a:r>
              <a:rPr lang="en-US" dirty="0" smtClean="0"/>
              <a:t>Zinc and iron deficiency</a:t>
            </a:r>
          </a:p>
          <a:p>
            <a:r>
              <a:rPr lang="en-US" dirty="0" smtClean="0"/>
              <a:t>Urinary p-cresol</a:t>
            </a:r>
          </a:p>
          <a:p>
            <a:r>
              <a:rPr lang="en-US" dirty="0" smtClean="0"/>
              <a:t>Mitochondrial disorder</a:t>
            </a:r>
          </a:p>
          <a:p>
            <a:r>
              <a:rPr lang="en-US" dirty="0" smtClean="0"/>
              <a:t>Seizures; Glutamate toxicity in the brain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186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utismribb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706" y="1741752"/>
            <a:ext cx="1434662" cy="2514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0"/>
            <a:ext cx="8229600" cy="1143000"/>
          </a:xfrm>
        </p:spPr>
        <p:txBody>
          <a:bodyPr/>
          <a:lstStyle/>
          <a:p>
            <a:r>
              <a:rPr lang="en-US" b="1" dirty="0" smtClean="0"/>
              <a:t>Some Biomarkers for Autism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2718"/>
            <a:ext cx="8386168" cy="5257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Disrupted gut bacteria; inflammatory bowel</a:t>
            </a:r>
          </a:p>
          <a:p>
            <a:r>
              <a:rPr lang="en-US" dirty="0" smtClean="0"/>
              <a:t>Low serum sulfate</a:t>
            </a:r>
          </a:p>
          <a:p>
            <a:r>
              <a:rPr lang="en-US" dirty="0"/>
              <a:t>Methionine deficiency</a:t>
            </a:r>
          </a:p>
          <a:p>
            <a:r>
              <a:rPr lang="en-US" dirty="0"/>
              <a:t>Serotonin and melatonin </a:t>
            </a:r>
            <a:r>
              <a:rPr lang="en-US" dirty="0" smtClean="0"/>
              <a:t>deficiency</a:t>
            </a:r>
          </a:p>
          <a:p>
            <a:r>
              <a:rPr lang="en-US" dirty="0"/>
              <a:t>Defective </a:t>
            </a:r>
            <a:r>
              <a:rPr lang="en-US" dirty="0" smtClean="0"/>
              <a:t>aromatase</a:t>
            </a:r>
          </a:p>
          <a:p>
            <a:r>
              <a:rPr lang="en-US" dirty="0" smtClean="0"/>
              <a:t>Zinc and iron deficiency</a:t>
            </a:r>
          </a:p>
          <a:p>
            <a:r>
              <a:rPr lang="en-US" dirty="0" smtClean="0"/>
              <a:t>Urinary p-cresol</a:t>
            </a:r>
          </a:p>
          <a:p>
            <a:r>
              <a:rPr lang="en-US" dirty="0" smtClean="0"/>
              <a:t>Mitochondrial disorder</a:t>
            </a:r>
          </a:p>
          <a:p>
            <a:r>
              <a:rPr lang="en-US" dirty="0" smtClean="0"/>
              <a:t>Seizures; Glutamate toxicity in the brain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4000" y="2401467"/>
            <a:ext cx="7493001" cy="1815882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sz="2800" dirty="0" smtClean="0"/>
          </a:p>
          <a:p>
            <a:pPr algn="ctr"/>
            <a:r>
              <a:rPr lang="en-US" sz="2800" dirty="0" smtClean="0"/>
              <a:t>These can all be explained as potential          effects of glyphosate on biological systems</a:t>
            </a:r>
            <a:r>
              <a:rPr lang="en-US" sz="2800" dirty="0" smtClean="0">
                <a:solidFill>
                  <a:srgbClr val="FF0000"/>
                </a:solidFill>
              </a:rPr>
              <a:t>*</a:t>
            </a:r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421467" y="6385254"/>
            <a:ext cx="6846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smtClean="0"/>
              <a:t>A </a:t>
            </a:r>
            <a:r>
              <a:rPr lang="en-US" sz="2400" dirty="0" err="1" smtClean="0"/>
              <a:t>Samsel</a:t>
            </a:r>
            <a:r>
              <a:rPr lang="en-US" sz="2400" dirty="0" smtClean="0"/>
              <a:t> and S Seneff, Entropy </a:t>
            </a:r>
            <a:r>
              <a:rPr lang="fr-FR" sz="2400" dirty="0" smtClean="0"/>
              <a:t>2013</a:t>
            </a:r>
            <a:r>
              <a:rPr lang="fr-FR" sz="2400" dirty="0"/>
              <a:t>, 15, 1416-</a:t>
            </a:r>
            <a:r>
              <a:rPr lang="fr-FR" sz="2400" dirty="0" smtClean="0"/>
              <a:t>1463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94582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07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Dementia </a:t>
            </a:r>
            <a:r>
              <a:rPr lang="en-US" b="1" dirty="0" smtClean="0">
                <a:solidFill>
                  <a:srgbClr val="3366FF"/>
                </a:solidFill>
              </a:rPr>
              <a:t>(</a:t>
            </a:r>
            <a:r>
              <a:rPr lang="zh-TW" altLang="en-US" b="1" dirty="0" smtClean="0">
                <a:solidFill>
                  <a:srgbClr val="3366FF"/>
                </a:solidFill>
              </a:rPr>
              <a:t>癡呆症</a:t>
            </a:r>
            <a:r>
              <a:rPr lang="en-US" altLang="zh-TW" b="1" dirty="0" smtClean="0">
                <a:solidFill>
                  <a:srgbClr val="3366FF"/>
                </a:solidFill>
              </a:rPr>
              <a:t>) </a:t>
            </a:r>
            <a:r>
              <a:rPr lang="en-US" b="1" dirty="0" smtClean="0"/>
              <a:t>and Autism </a:t>
            </a:r>
            <a:br>
              <a:rPr lang="en-US" b="1" dirty="0" smtClean="0"/>
            </a:br>
            <a:r>
              <a:rPr lang="en-US" b="1" dirty="0" smtClean="0"/>
              <a:t>Have Much in Common</a:t>
            </a:r>
            <a:endParaRPr lang="en-US" b="1" dirty="0"/>
          </a:p>
        </p:txBody>
      </p:sp>
      <p:pic>
        <p:nvPicPr>
          <p:cNvPr id="4" name="Picture 3" descr="dementia death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53755"/>
            <a:ext cx="8077200" cy="5346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6191" y="6415789"/>
            <a:ext cx="3857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Plot kindly provided by Nancy Swanson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259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8610" y="2967335"/>
            <a:ext cx="7966807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Digestive System Disorders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6453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icrobes.jpg"/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Gut Microbes and Obesity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782" y="1417638"/>
            <a:ext cx="8418018" cy="45259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Our microbes outnumber our own cells 10 to 1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There </a:t>
            </a:r>
            <a:r>
              <a:rPr lang="en-US" b="1" dirty="0">
                <a:solidFill>
                  <a:srgbClr val="FFFF00"/>
                </a:solidFill>
              </a:rPr>
              <a:t>are between 200 and 300 different species in a typical person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Glyphosate causes a loss of beneficial bacteria and an overgrowth of pathogens in the gut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Pathogens release toxic phenols (e.g., p-cresol)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This can lead to inflammatory bowel disease</a:t>
            </a:r>
          </a:p>
          <a:p>
            <a:pPr lvl="2"/>
            <a:r>
              <a:rPr lang="en-US" b="1" dirty="0" smtClean="0">
                <a:solidFill>
                  <a:srgbClr val="FFFF00"/>
                </a:solidFill>
              </a:rPr>
              <a:t> And a direct path to obesity!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Gut microbes from an obese person induced obesity in mice*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3036" y="6387491"/>
            <a:ext cx="72478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*N.  </a:t>
            </a:r>
            <a:r>
              <a:rPr lang="en-US" sz="2000" dirty="0" err="1" smtClean="0">
                <a:solidFill>
                  <a:srgbClr val="FFFF00"/>
                </a:solidFill>
              </a:rPr>
              <a:t>Fei</a:t>
            </a:r>
            <a:r>
              <a:rPr lang="en-US" sz="2000" dirty="0" smtClean="0">
                <a:solidFill>
                  <a:srgbClr val="FFFF00"/>
                </a:solidFill>
              </a:rPr>
              <a:t> and L.  Zhao, The ISME Journal, Online Publication Dec. 2012 </a:t>
            </a:r>
            <a:endParaRPr lang="en-US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61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ugar_obesity_plot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29" r="-11629"/>
          <a:stretch>
            <a:fillRect/>
          </a:stretch>
        </p:blipFill>
        <p:spPr>
          <a:xfrm>
            <a:off x="-870978" y="884695"/>
            <a:ext cx="9557778" cy="5256410"/>
          </a:xfrm>
        </p:spPr>
      </p:pic>
      <p:sp>
        <p:nvSpPr>
          <p:cNvPr id="5" name="TextBox 4"/>
          <p:cNvSpPr txBox="1"/>
          <p:nvPr/>
        </p:nvSpPr>
        <p:spPr>
          <a:xfrm>
            <a:off x="2056411" y="6366590"/>
            <a:ext cx="6844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fr-FR" sz="2000" dirty="0"/>
              <a:t>Figure 1 in R.J. Johnson et al., Am J Clin </a:t>
            </a:r>
            <a:r>
              <a:rPr lang="fr-FR" sz="2000" dirty="0" err="1"/>
              <a:t>Nutr</a:t>
            </a:r>
            <a:r>
              <a:rPr lang="fr-FR" sz="2000" dirty="0"/>
              <a:t> 2007;86:899–906.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5584"/>
            <a:ext cx="8229600" cy="1143000"/>
          </a:xfrm>
          <a:solidFill>
            <a:srgbClr val="FFFFFF"/>
          </a:solidFill>
        </p:spPr>
        <p:txBody>
          <a:bodyPr/>
          <a:lstStyle/>
          <a:p>
            <a:r>
              <a:rPr lang="en-US" b="1" dirty="0" smtClean="0"/>
              <a:t>Obesity in US over Time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5774" y="1531714"/>
            <a:ext cx="4483386" cy="954107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Glyphosate was introduced into the food chain in 1975</a:t>
            </a:r>
            <a:endParaRPr lang="en-US" sz="2800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140941" y="4331368"/>
            <a:ext cx="0" cy="713198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070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7228" y="-54701"/>
            <a:ext cx="9278815" cy="1143000"/>
          </a:xfrm>
        </p:spPr>
        <p:txBody>
          <a:bodyPr/>
          <a:lstStyle/>
          <a:p>
            <a:r>
              <a:rPr lang="en-US" sz="4000" b="1" dirty="0" smtClean="0"/>
              <a:t>Pigs Fed GMOs Develop Inflamed Gut</a:t>
            </a:r>
            <a:r>
              <a:rPr lang="en-US" sz="4000" b="1" dirty="0" smtClean="0">
                <a:solidFill>
                  <a:srgbClr val="FF0000"/>
                </a:solidFill>
              </a:rPr>
              <a:t>*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5692" y="6408615"/>
            <a:ext cx="7501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smtClean="0"/>
              <a:t>J.A</a:t>
            </a:r>
            <a:r>
              <a:rPr lang="en-US" sz="2400" dirty="0"/>
              <a:t>. Carman et al., </a:t>
            </a:r>
            <a:r>
              <a:rPr lang="en-US" sz="2400" i="1" dirty="0"/>
              <a:t>Journal of Organic Systems</a:t>
            </a:r>
            <a:r>
              <a:rPr lang="en-US" sz="2400" dirty="0"/>
              <a:t>, 8(1), 2013.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74939" y="1256548"/>
            <a:ext cx="4707369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2800" dirty="0" smtClean="0"/>
              <a:t>Blind </a:t>
            </a:r>
            <a:r>
              <a:rPr lang="en-US" sz="2800" dirty="0"/>
              <a:t>autopsies </a:t>
            </a:r>
            <a:r>
              <a:rPr lang="en-US" sz="2800" dirty="0" smtClean="0"/>
              <a:t>conducted</a:t>
            </a:r>
          </a:p>
          <a:p>
            <a:pPr lvl="1"/>
            <a:r>
              <a:rPr lang="en-US" sz="2400" dirty="0" smtClean="0"/>
              <a:t>Female </a:t>
            </a:r>
            <a:r>
              <a:rPr lang="en-US" sz="2400" dirty="0"/>
              <a:t>pigs' uterus 25% larger in GMO-fed </a:t>
            </a:r>
            <a:r>
              <a:rPr lang="en-US" sz="2400" dirty="0" smtClean="0"/>
              <a:t>pigs</a:t>
            </a:r>
          </a:p>
          <a:p>
            <a:pPr lvl="1"/>
            <a:r>
              <a:rPr lang="en-US" sz="2400" dirty="0"/>
              <a:t>Female pigs 2.2x more likely to get severe stomach </a:t>
            </a:r>
            <a:r>
              <a:rPr lang="en-US" sz="2400" dirty="0" smtClean="0"/>
              <a:t>inflammation on GMO diet</a:t>
            </a:r>
            <a:endParaRPr lang="en-US" sz="2400" dirty="0"/>
          </a:p>
          <a:p>
            <a:pPr lvl="1"/>
            <a:r>
              <a:rPr lang="en-US" sz="2400" dirty="0"/>
              <a:t>Males were 4x more </a:t>
            </a:r>
            <a:r>
              <a:rPr lang="en-US" sz="2400" dirty="0" smtClean="0"/>
              <a:t>likely</a:t>
            </a:r>
            <a:endParaRPr lang="en-US" sz="2400" dirty="0"/>
          </a:p>
          <a:p>
            <a:endParaRPr lang="en-US" sz="2800" dirty="0" smtClean="0"/>
          </a:p>
          <a:p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74939" y="5916107"/>
            <a:ext cx="4081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Photos kindly provided by Howard </a:t>
            </a:r>
            <a:r>
              <a:rPr lang="en-US" dirty="0" err="1" smtClean="0"/>
              <a:t>Vlieger</a:t>
            </a:r>
            <a:endParaRPr lang="en-US" dirty="0"/>
          </a:p>
        </p:txBody>
      </p:sp>
      <p:pic>
        <p:nvPicPr>
          <p:cNvPr id="1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25173" y="931038"/>
            <a:ext cx="4703377" cy="2782831"/>
          </a:xfrm>
          <a:prstGeom prst="rect">
            <a:avLst/>
          </a:prstGeom>
        </p:spPr>
      </p:pic>
      <p:pic>
        <p:nvPicPr>
          <p:cNvPr id="13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6348" y="3886355"/>
            <a:ext cx="4140009" cy="2553006"/>
          </a:xfrm>
        </p:spPr>
      </p:pic>
      <p:sp>
        <p:nvSpPr>
          <p:cNvPr id="9" name="TextBox 8"/>
          <p:cNvSpPr txBox="1"/>
          <p:nvPr/>
        </p:nvSpPr>
        <p:spPr>
          <a:xfrm>
            <a:off x="5418705" y="5977695"/>
            <a:ext cx="120402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</a:t>
            </a:r>
            <a:r>
              <a:rPr lang="en-US" b="1" dirty="0" smtClean="0">
                <a:solidFill>
                  <a:schemeClr val="bg1"/>
                </a:solidFill>
              </a:rPr>
              <a:t>MO Feed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2404" y="4258209"/>
            <a:ext cx="1189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GMO Feed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418705" y="3158957"/>
            <a:ext cx="167470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Non-GMO Feed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078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Human Digestive System Disorders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larming increase in the US in many diseases related to the gut</a:t>
            </a:r>
          </a:p>
          <a:p>
            <a:pPr lvl="1"/>
            <a:r>
              <a:rPr lang="en-US" dirty="0" err="1" smtClean="0"/>
              <a:t>Crohn’s</a:t>
            </a:r>
            <a:r>
              <a:rPr lang="en-US" dirty="0" smtClean="0"/>
              <a:t> disease, inflammatory bowel disease, colitis, acid reflux disease, gluten and casein intolerance, celiac disease, leaky gut</a:t>
            </a:r>
          </a:p>
          <a:p>
            <a:r>
              <a:rPr lang="en-US" dirty="0" smtClean="0"/>
              <a:t>The gut-brain axis links neurological disorders with gut disorders</a:t>
            </a:r>
          </a:p>
          <a:p>
            <a:r>
              <a:rPr lang="en-US" dirty="0" smtClean="0"/>
              <a:t>I believe that glyphosate is a major cause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795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gluten_fre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0" y="1026566"/>
            <a:ext cx="9342321" cy="5137917"/>
          </a:xfrm>
        </p:spPr>
      </p:pic>
    </p:spTree>
    <p:extLst>
      <p:ext uri="{BB962C8B-B14F-4D97-AF65-F5344CB8AC3E}">
        <p14:creationId xmlns:p14="http://schemas.microsoft.com/office/powerpoint/2010/main" val="1108233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 Frightening Trend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600" y="6485467"/>
            <a:ext cx="4640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*</a:t>
            </a:r>
            <a:r>
              <a:rPr lang="sv-SE" dirty="0"/>
              <a:t>K. </a:t>
            </a:r>
            <a:r>
              <a:rPr lang="sv-SE" dirty="0" err="1"/>
              <a:t>Weintraub</a:t>
            </a:r>
            <a:r>
              <a:rPr lang="sv-SE" dirty="0"/>
              <a:t>, Nature 479, Nov. 3 2011, 22-24.</a:t>
            </a:r>
            <a:endParaRPr lang="en-US" dirty="0"/>
          </a:p>
        </p:txBody>
      </p:sp>
      <p:pic>
        <p:nvPicPr>
          <p:cNvPr id="6" name="Picture 5" descr="autism_rising_ne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1417638"/>
            <a:ext cx="5735245" cy="48397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74667" y="1417638"/>
            <a:ext cx="291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?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6759551" y="220133"/>
            <a:ext cx="1351516" cy="2540000"/>
            <a:chOff x="6759551" y="220133"/>
            <a:chExt cx="1351516" cy="2540000"/>
          </a:xfrm>
        </p:grpSpPr>
        <p:sp>
          <p:nvSpPr>
            <p:cNvPr id="7" name="Freeform 6"/>
            <p:cNvSpPr/>
            <p:nvPr/>
          </p:nvSpPr>
          <p:spPr>
            <a:xfrm>
              <a:off x="7281333" y="220133"/>
              <a:ext cx="829734" cy="2540000"/>
            </a:xfrm>
            <a:custGeom>
              <a:avLst/>
              <a:gdLst>
                <a:gd name="connsiteX0" fmla="*/ 0 w 829734"/>
                <a:gd name="connsiteY0" fmla="*/ 2540000 h 2540000"/>
                <a:gd name="connsiteX1" fmla="*/ 338667 w 829734"/>
                <a:gd name="connsiteY1" fmla="*/ 1456267 h 2540000"/>
                <a:gd name="connsiteX2" fmla="*/ 829734 w 829734"/>
                <a:gd name="connsiteY2" fmla="*/ 0 h 2540000"/>
                <a:gd name="connsiteX3" fmla="*/ 829734 w 829734"/>
                <a:gd name="connsiteY3" fmla="*/ 0 h 2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734" h="2540000">
                  <a:moveTo>
                    <a:pt x="0" y="2540000"/>
                  </a:moveTo>
                  <a:lnTo>
                    <a:pt x="338667" y="1456267"/>
                  </a:lnTo>
                  <a:lnTo>
                    <a:pt x="829734" y="0"/>
                  </a:lnTo>
                  <a:lnTo>
                    <a:pt x="829734" y="0"/>
                  </a:lnTo>
                </a:path>
              </a:pathLst>
            </a:cu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6759551" y="1092703"/>
              <a:ext cx="135151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?</a:t>
              </a:r>
              <a:endPara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7578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2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Celiac Disease has Quadrupled           in the US in the Last 50 Years</a:t>
            </a:r>
            <a:endParaRPr lang="en-US" b="1" dirty="0"/>
          </a:p>
        </p:txBody>
      </p:sp>
      <p:pic>
        <p:nvPicPr>
          <p:cNvPr id="4" name="Content Placeholder 3" descr="celiac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422" r="-87422"/>
          <a:stretch>
            <a:fillRect/>
          </a:stretch>
        </p:blipFill>
        <p:spPr>
          <a:xfrm>
            <a:off x="-765956" y="1407906"/>
            <a:ext cx="9909956" cy="5450094"/>
          </a:xfrm>
        </p:spPr>
      </p:pic>
    </p:spTree>
    <p:extLst>
      <p:ext uri="{BB962C8B-B14F-4D97-AF65-F5344CB8AC3E}">
        <p14:creationId xmlns:p14="http://schemas.microsoft.com/office/powerpoint/2010/main" val="2333728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eliac &amp; whea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63" r="-9663"/>
          <a:stretch>
            <a:fillRect/>
          </a:stretch>
        </p:blipFill>
        <p:spPr>
          <a:xfrm>
            <a:off x="-593581" y="511155"/>
            <a:ext cx="10209822" cy="5615009"/>
          </a:xfrm>
        </p:spPr>
      </p:pic>
      <p:sp>
        <p:nvSpPr>
          <p:cNvPr id="5" name="TextBox 4"/>
          <p:cNvSpPr txBox="1"/>
          <p:nvPr/>
        </p:nvSpPr>
        <p:spPr>
          <a:xfrm>
            <a:off x="3808670" y="6310828"/>
            <a:ext cx="5064718" cy="36933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ctr"/>
            <a:r>
              <a:rPr lang="en-US" dirty="0" smtClean="0"/>
              <a:t>Graph provided by Nancy Swanson, with permission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87899" y="2531987"/>
            <a:ext cx="404154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Wheat! Not corn and soy!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91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55088" y="2532123"/>
            <a:ext cx="7927483" cy="175389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Why is glyphosate usage on wheat goin</a:t>
            </a:r>
            <a:r>
              <a:rPr lang="en-US" sz="5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 up?</a:t>
            </a:r>
            <a:endParaRPr lang="en-US" sz="5400" b="1" cap="none" spc="0" dirty="0">
              <a:ln w="12700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723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“Herbicide Resistant Ryegrass Troubling </a:t>
            </a:r>
            <a:r>
              <a:rPr lang="en-US" b="1" dirty="0"/>
              <a:t>for </a:t>
            </a:r>
            <a:r>
              <a:rPr lang="en-US" b="1" dirty="0" smtClean="0"/>
              <a:t>Wheat </a:t>
            </a:r>
            <a:r>
              <a:rPr lang="en-US" b="1" dirty="0"/>
              <a:t>G</a:t>
            </a:r>
            <a:r>
              <a:rPr lang="en-US" b="1" dirty="0" smtClean="0"/>
              <a:t>rowers”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73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“</a:t>
            </a:r>
            <a:r>
              <a:rPr lang="en-US" sz="2400" dirty="0"/>
              <a:t>If you see ryegrass at harvest following an Axial XL application, </a:t>
            </a:r>
            <a:r>
              <a:rPr lang="en-US" sz="2400" dirty="0" smtClean="0"/>
              <a:t>it may </a:t>
            </a:r>
            <a:r>
              <a:rPr lang="en-US" sz="2400" dirty="0"/>
              <a:t>be resistant. And you can scatter seed all over the field </a:t>
            </a:r>
            <a:r>
              <a:rPr lang="en-US" sz="2400" dirty="0" smtClean="0"/>
              <a:t>with the combine.”</a:t>
            </a:r>
          </a:p>
          <a:p>
            <a:pPr marL="0" indent="0">
              <a:buNone/>
            </a:pPr>
            <a:r>
              <a:rPr lang="en-US" sz="2400" dirty="0" smtClean="0"/>
              <a:t>“A </a:t>
            </a:r>
            <a:r>
              <a:rPr lang="en-US" sz="2400" dirty="0"/>
              <a:t>reduced-tillage approach, using a </a:t>
            </a:r>
            <a:r>
              <a:rPr lang="en-US" sz="2400" i="1" dirty="0" err="1">
                <a:solidFill>
                  <a:srgbClr val="FF0000"/>
                </a:solidFill>
              </a:rPr>
              <a:t>burndown</a:t>
            </a:r>
            <a:r>
              <a:rPr lang="en-US" sz="2400" i="1" dirty="0">
                <a:solidFill>
                  <a:srgbClr val="FF0000"/>
                </a:solidFill>
              </a:rPr>
              <a:t> herbicide </a:t>
            </a:r>
            <a:r>
              <a:rPr lang="en-US" sz="2400" dirty="0"/>
              <a:t>ahead of planting in a stale seedbed, also holds promise for improved control</a:t>
            </a:r>
            <a:r>
              <a:rPr lang="en-US" sz="2400" dirty="0" smtClean="0"/>
              <a:t>.”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 algn="ctr">
              <a:buNone/>
            </a:pPr>
            <a:r>
              <a:rPr lang="en-US" sz="2800" i="1" dirty="0" smtClean="0">
                <a:solidFill>
                  <a:srgbClr val="FF0000"/>
                </a:solidFill>
              </a:rPr>
              <a:t>“ ‘We </a:t>
            </a:r>
            <a:r>
              <a:rPr lang="en-US" sz="2800" i="1" dirty="0">
                <a:solidFill>
                  <a:srgbClr val="FF0000"/>
                </a:solidFill>
              </a:rPr>
              <a:t>may be able to knock out </a:t>
            </a:r>
            <a:r>
              <a:rPr lang="en-US" sz="2800" i="1" dirty="0" smtClean="0">
                <a:solidFill>
                  <a:srgbClr val="FF0000"/>
                </a:solidFill>
              </a:rPr>
              <a:t>80% </a:t>
            </a:r>
            <a:r>
              <a:rPr lang="en-US" sz="2800" i="1" dirty="0">
                <a:solidFill>
                  <a:srgbClr val="FF0000"/>
                </a:solidFill>
              </a:rPr>
              <a:t>to </a:t>
            </a:r>
            <a:r>
              <a:rPr lang="en-US" sz="2800" i="1" dirty="0" smtClean="0">
                <a:solidFill>
                  <a:srgbClr val="FF0000"/>
                </a:solidFill>
              </a:rPr>
              <a:t>90%                                          of </a:t>
            </a:r>
            <a:r>
              <a:rPr lang="en-US" sz="2800" i="1" dirty="0">
                <a:solidFill>
                  <a:srgbClr val="FF0000"/>
                </a:solidFill>
              </a:rPr>
              <a:t>the resistant ryegrass with </a:t>
            </a:r>
            <a:r>
              <a:rPr lang="en-US" sz="2800" i="1" dirty="0" smtClean="0">
                <a:solidFill>
                  <a:srgbClr val="FF0000"/>
                </a:solidFill>
              </a:rPr>
              <a:t>glyphosate.’ ”</a:t>
            </a:r>
            <a:endParaRPr lang="en-US" sz="2800" dirty="0"/>
          </a:p>
          <a:p>
            <a:pPr marL="0" indent="0">
              <a:buNone/>
            </a:pPr>
            <a:r>
              <a:rPr lang="en-US" sz="2400" dirty="0" smtClean="0"/>
              <a:t>-- Jim </a:t>
            </a:r>
            <a:r>
              <a:rPr lang="en-US" sz="2400" dirty="0"/>
              <a:t>Swart, </a:t>
            </a:r>
            <a:r>
              <a:rPr lang="en-US" sz="2400" dirty="0" smtClean="0"/>
              <a:t> </a:t>
            </a:r>
            <a:r>
              <a:rPr lang="en-US" sz="2400" dirty="0"/>
              <a:t>integrated pest management </a:t>
            </a:r>
            <a:r>
              <a:rPr lang="en-US" sz="2400" dirty="0" smtClean="0"/>
              <a:t>specialist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112720" y="6391639"/>
            <a:ext cx="6175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smtClean="0"/>
              <a:t>Ron Smith, Western Farm Press, Mar. 23, 2013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3700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57" y="87898"/>
            <a:ext cx="8478043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Human Dietary </a:t>
            </a:r>
            <a:r>
              <a:rPr lang="en-US" b="1" dirty="0" smtClean="0"/>
              <a:t>Experiment </a:t>
            </a:r>
            <a:r>
              <a:rPr lang="en-US" b="1" dirty="0"/>
              <a:t>on </a:t>
            </a:r>
            <a:r>
              <a:rPr lang="en-US" b="1" dirty="0" smtClean="0"/>
              <a:t>Wheat &amp; Inflammatory Bowel Syndrome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3488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Significant improvement in symptoms with dietary organic </a:t>
            </a:r>
            <a:r>
              <a:rPr lang="en-US" dirty="0" smtClean="0"/>
              <a:t>wheat from ancient source 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Abdominal </a:t>
            </a:r>
            <a:r>
              <a:rPr lang="en-US" dirty="0"/>
              <a:t>pain (P&lt; 0.0001)</a:t>
            </a:r>
          </a:p>
          <a:p>
            <a:pPr lvl="1"/>
            <a:r>
              <a:rPr lang="en-US" dirty="0" smtClean="0"/>
              <a:t>Bloating </a:t>
            </a:r>
            <a:r>
              <a:rPr lang="en-US" dirty="0"/>
              <a:t>(P=0.004)</a:t>
            </a:r>
          </a:p>
          <a:p>
            <a:pPr lvl="1"/>
            <a:r>
              <a:rPr lang="en-US" dirty="0" smtClean="0"/>
              <a:t>Stool </a:t>
            </a:r>
            <a:r>
              <a:rPr lang="en-US" dirty="0"/>
              <a:t>consistency (P&lt;0.001)</a:t>
            </a:r>
          </a:p>
          <a:p>
            <a:pPr lvl="1"/>
            <a:r>
              <a:rPr lang="en-US" dirty="0" smtClean="0"/>
              <a:t>Tiredness </a:t>
            </a:r>
            <a:r>
              <a:rPr lang="en-US" dirty="0"/>
              <a:t>(P&lt; 0.0001</a:t>
            </a:r>
            <a:r>
              <a:rPr lang="en-US" dirty="0" smtClean="0"/>
              <a:t>)</a:t>
            </a:r>
          </a:p>
          <a:p>
            <a:pPr lvl="1"/>
            <a:endParaRPr lang="en-US" dirty="0"/>
          </a:p>
          <a:p>
            <a:r>
              <a:rPr lang="en-US" dirty="0" smtClean="0"/>
              <a:t>Reduced </a:t>
            </a:r>
            <a:r>
              <a:rPr lang="en-US" dirty="0"/>
              <a:t>pro-inflammatory cytokines: IL-6, IL-17, interferon-gamma</a:t>
            </a:r>
            <a:r>
              <a:rPr lang="en-US" dirty="0" smtClean="0"/>
              <a:t>, VEGF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2011" y="6396335"/>
            <a:ext cx="7992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F. </a:t>
            </a:r>
            <a:r>
              <a:rPr lang="en-US" sz="2400" dirty="0" err="1"/>
              <a:t>Sofi</a:t>
            </a:r>
            <a:r>
              <a:rPr lang="en-US" sz="2400" dirty="0"/>
              <a:t> et al., Br J </a:t>
            </a:r>
            <a:r>
              <a:rPr lang="en-US" sz="2400" dirty="0" err="1"/>
              <a:t>Nutr</a:t>
            </a:r>
            <a:r>
              <a:rPr lang="en-US" sz="2400" dirty="0"/>
              <a:t>. 2014 Feb 13:1-8. [</a:t>
            </a:r>
            <a:r>
              <a:rPr lang="en-US" sz="2400" dirty="0" err="1"/>
              <a:t>Epub</a:t>
            </a:r>
            <a:r>
              <a:rPr lang="en-US" sz="2400" dirty="0"/>
              <a:t> ahead of print]</a:t>
            </a:r>
          </a:p>
        </p:txBody>
      </p:sp>
      <p:pic>
        <p:nvPicPr>
          <p:cNvPr id="5" name="Picture 4" descr="whea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32" y="2479049"/>
            <a:ext cx="3931514" cy="245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41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74638"/>
            <a:ext cx="8932332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Paper on Glyphosate and Celiac Disease</a:t>
            </a:r>
            <a:endParaRPr lang="en-US" b="1" dirty="0"/>
          </a:p>
        </p:txBody>
      </p:sp>
      <p:pic>
        <p:nvPicPr>
          <p:cNvPr id="5" name="Content Placeholder 4" descr="celiac_paper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067" b="-16067"/>
          <a:stretch>
            <a:fillRect/>
          </a:stretch>
        </p:blipFill>
        <p:spPr>
          <a:xfrm>
            <a:off x="457200" y="1366838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430029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Celiac Disease, Glyphosate and      Non-Hodgkin’s Lymphoma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4450"/>
            <a:ext cx="8229600" cy="4525963"/>
          </a:xfrm>
        </p:spPr>
        <p:txBody>
          <a:bodyPr/>
          <a:lstStyle/>
          <a:p>
            <a:r>
              <a:rPr lang="en-US" dirty="0" err="1" smtClean="0"/>
              <a:t>Bifidobacteria</a:t>
            </a:r>
            <a:r>
              <a:rPr lang="en-US" dirty="0" smtClean="0"/>
              <a:t> are depleted in </a:t>
            </a:r>
            <a:r>
              <a:rPr lang="en-US" dirty="0"/>
              <a:t>c</a:t>
            </a:r>
            <a:r>
              <a:rPr lang="en-US" dirty="0" smtClean="0"/>
              <a:t>eliac disease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</a:p>
          <a:p>
            <a:pPr lvl="1"/>
            <a:r>
              <a:rPr lang="en-US" dirty="0" smtClean="0"/>
              <a:t>They convert gluten to less toxic form</a:t>
            </a:r>
          </a:p>
          <a:p>
            <a:r>
              <a:rPr lang="en-US" dirty="0"/>
              <a:t>Glyphosate preferentially kills </a:t>
            </a:r>
            <a:r>
              <a:rPr lang="en-US" dirty="0" err="1"/>
              <a:t>bifidobacteria</a:t>
            </a:r>
            <a:r>
              <a:rPr lang="en-US" dirty="0" smtClean="0">
                <a:solidFill>
                  <a:srgbClr val="FF0000"/>
                </a:solidFill>
              </a:rPr>
              <a:t>**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Celiac disease is associated with increased risk to non-Hodgkin’s lymphoma</a:t>
            </a:r>
            <a:r>
              <a:rPr lang="en-US" dirty="0" smtClean="0">
                <a:solidFill>
                  <a:srgbClr val="FF0000"/>
                </a:solidFill>
              </a:rPr>
              <a:t>***</a:t>
            </a:r>
          </a:p>
          <a:p>
            <a:r>
              <a:rPr lang="en-US" dirty="0" smtClean="0"/>
              <a:t>Glyphosate itself  is also linked directly to    non-Hodgkin’s lymphoma</a:t>
            </a:r>
            <a:r>
              <a:rPr lang="en-US" dirty="0" smtClean="0">
                <a:solidFill>
                  <a:srgbClr val="FF0000"/>
                </a:solidFill>
              </a:rPr>
              <a:t>****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121733"/>
            <a:ext cx="81133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*</a:t>
            </a:r>
            <a:r>
              <a:rPr lang="fr-FR" sz="2400" dirty="0"/>
              <a:t>M. Velasquez-</a:t>
            </a:r>
            <a:r>
              <a:rPr lang="fr-FR" sz="2400" dirty="0" err="1"/>
              <a:t>Manoff</a:t>
            </a:r>
            <a:r>
              <a:rPr lang="fr-FR" sz="2400" dirty="0"/>
              <a:t>, NY Times </a:t>
            </a:r>
            <a:r>
              <a:rPr lang="fr-FR" sz="2400" dirty="0" err="1"/>
              <a:t>Sunday</a:t>
            </a:r>
            <a:r>
              <a:rPr lang="fr-FR" sz="2400" dirty="0"/>
              <a:t> </a:t>
            </a:r>
            <a:r>
              <a:rPr lang="fr-FR" sz="2400" dirty="0" err="1"/>
              <a:t>Review</a:t>
            </a:r>
            <a:r>
              <a:rPr lang="fr-FR" sz="2400" dirty="0"/>
              <a:t>, </a:t>
            </a:r>
            <a:r>
              <a:rPr lang="fr-FR" sz="2400" dirty="0" err="1"/>
              <a:t>Feb</a:t>
            </a:r>
            <a:r>
              <a:rPr lang="fr-FR" sz="2400" dirty="0"/>
              <a:t>. 23, </a:t>
            </a:r>
            <a:r>
              <a:rPr lang="fr-FR" sz="2400" dirty="0" smtClean="0"/>
              <a:t>2013</a:t>
            </a:r>
          </a:p>
          <a:p>
            <a:r>
              <a:rPr lang="fr-FR" sz="2400" dirty="0">
                <a:solidFill>
                  <a:srgbClr val="FF0000"/>
                </a:solidFill>
              </a:rPr>
              <a:t>**</a:t>
            </a:r>
            <a:r>
              <a:rPr lang="fr-FR" sz="2400" dirty="0" smtClean="0"/>
              <a:t>A.A</a:t>
            </a:r>
            <a:r>
              <a:rPr lang="fr-FR" sz="2400" dirty="0"/>
              <a:t>. </a:t>
            </a:r>
            <a:r>
              <a:rPr lang="fr-FR" sz="2400" dirty="0" err="1"/>
              <a:t>Shehata</a:t>
            </a:r>
            <a:r>
              <a:rPr lang="fr-FR" sz="2400" dirty="0"/>
              <a:t> et al., </a:t>
            </a:r>
            <a:r>
              <a:rPr lang="fr-FR" sz="2400" dirty="0" err="1"/>
              <a:t>Curr</a:t>
            </a:r>
            <a:r>
              <a:rPr lang="fr-FR" sz="2400" dirty="0"/>
              <a:t> </a:t>
            </a:r>
            <a:r>
              <a:rPr lang="fr-FR" sz="2400" dirty="0" err="1"/>
              <a:t>Microbiol</a:t>
            </a:r>
            <a:r>
              <a:rPr lang="fr-FR" sz="2400" dirty="0"/>
              <a:t>. 2013 Apr;66(4):350-8.</a:t>
            </a:r>
          </a:p>
          <a:p>
            <a:r>
              <a:rPr lang="fr-FR" sz="2400" dirty="0" smtClean="0"/>
              <a:t>.</a:t>
            </a:r>
            <a:r>
              <a:rPr lang="fr-FR" sz="2400" dirty="0" smtClean="0">
                <a:solidFill>
                  <a:srgbClr val="FF0000"/>
                </a:solidFill>
              </a:rPr>
              <a:t>*</a:t>
            </a:r>
            <a:r>
              <a:rPr lang="fr-FR" sz="2400" dirty="0">
                <a:solidFill>
                  <a:srgbClr val="FF0000"/>
                </a:solidFill>
              </a:rPr>
              <a:t>** </a:t>
            </a:r>
            <a:r>
              <a:rPr lang="fr-FR" sz="2400" dirty="0"/>
              <a:t>C. </a:t>
            </a:r>
            <a:r>
              <a:rPr lang="fr-FR" sz="2400" dirty="0" err="1"/>
              <a:t>Catassi</a:t>
            </a:r>
            <a:r>
              <a:rPr lang="fr-FR" sz="2400" dirty="0"/>
              <a:t> et all, JAMA. 2002 Mar 20;287(11):1413-9.</a:t>
            </a:r>
          </a:p>
          <a:p>
            <a:r>
              <a:rPr lang="fr-FR" sz="2400" dirty="0">
                <a:solidFill>
                  <a:srgbClr val="FF0000"/>
                </a:solidFill>
              </a:rPr>
              <a:t>****</a:t>
            </a:r>
            <a:r>
              <a:rPr lang="fr-FR" sz="2400" dirty="0"/>
              <a:t>M. Eriksson et al., Int J Cancer. 2008 </a:t>
            </a:r>
            <a:r>
              <a:rPr lang="fr-FR" sz="2400" dirty="0" err="1"/>
              <a:t>Oct</a:t>
            </a:r>
            <a:r>
              <a:rPr lang="fr-FR" sz="2400" dirty="0"/>
              <a:t> 1;123(7):1657-63. </a:t>
            </a:r>
          </a:p>
        </p:txBody>
      </p:sp>
    </p:spTree>
    <p:extLst>
      <p:ext uri="{BB962C8B-B14F-4D97-AF65-F5344CB8AC3E}">
        <p14:creationId xmlns:p14="http://schemas.microsoft.com/office/powerpoint/2010/main" val="907944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4692" y="142674"/>
            <a:ext cx="9231109" cy="11430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“Dramatic </a:t>
            </a:r>
            <a:r>
              <a:rPr lang="en-US" sz="3600" b="1" dirty="0"/>
              <a:t>Increase in Hospitalization of US </a:t>
            </a:r>
            <a:r>
              <a:rPr lang="en-US" sz="3600" b="1" dirty="0" smtClean="0"/>
              <a:t>Children With Inflammatory Bowel Disease”</a:t>
            </a:r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conducted at Case </a:t>
            </a:r>
            <a:r>
              <a:rPr lang="en-US" dirty="0"/>
              <a:t>Western Reserve University School of Medicine</a:t>
            </a:r>
          </a:p>
          <a:p>
            <a:r>
              <a:rPr lang="en-US" dirty="0" smtClean="0"/>
              <a:t>&gt; </a:t>
            </a:r>
            <a:r>
              <a:rPr lang="en-US" dirty="0"/>
              <a:t>11 Million </a:t>
            </a:r>
            <a:r>
              <a:rPr lang="en-US" dirty="0" smtClean="0"/>
              <a:t>hospitalization </a:t>
            </a:r>
            <a:r>
              <a:rPr lang="en-US" dirty="0"/>
              <a:t>records examined</a:t>
            </a:r>
          </a:p>
          <a:p>
            <a:r>
              <a:rPr lang="en-US" dirty="0" smtClean="0"/>
              <a:t>Patients &lt; 20 years old</a:t>
            </a:r>
            <a:endParaRPr lang="en-US" dirty="0"/>
          </a:p>
          <a:p>
            <a:pPr lvl="1"/>
            <a:r>
              <a:rPr lang="en-US" dirty="0" smtClean="0"/>
              <a:t>49% increase from 2000 to 2009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 Crohn’s disease discharges</a:t>
            </a:r>
          </a:p>
          <a:p>
            <a:pPr lvl="1"/>
            <a:r>
              <a:rPr lang="en-US" dirty="0" smtClean="0"/>
              <a:t>71</a:t>
            </a:r>
            <a:r>
              <a:rPr lang="en-US" dirty="0"/>
              <a:t>% </a:t>
            </a:r>
            <a:r>
              <a:rPr lang="en-US" dirty="0" smtClean="0"/>
              <a:t> increase in ulcerative colitis discharges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28677" y="6488668"/>
            <a:ext cx="3907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*</a:t>
            </a:r>
            <a:r>
              <a:rPr lang="fr-FR" sz="2400" dirty="0" smtClean="0"/>
              <a:t> Science </a:t>
            </a:r>
            <a:r>
              <a:rPr lang="fr-FR" sz="2400" dirty="0"/>
              <a:t>Daily, </a:t>
            </a:r>
            <a:r>
              <a:rPr lang="fr-FR" sz="2400" dirty="0" err="1"/>
              <a:t>June</a:t>
            </a:r>
            <a:r>
              <a:rPr lang="fr-FR" sz="2400" dirty="0"/>
              <a:t> 25, 2013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21333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eaths_Intestinal Infection age adj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47" r="-16147"/>
          <a:stretch>
            <a:fillRect/>
          </a:stretch>
        </p:blipFill>
        <p:spPr>
          <a:xfrm>
            <a:off x="-802032" y="274638"/>
            <a:ext cx="10818860" cy="5949956"/>
          </a:xfrm>
        </p:spPr>
      </p:pic>
      <p:sp>
        <p:nvSpPr>
          <p:cNvPr id="6" name="TextBox 5"/>
          <p:cNvSpPr txBox="1"/>
          <p:nvPr/>
        </p:nvSpPr>
        <p:spPr>
          <a:xfrm>
            <a:off x="797365" y="6396334"/>
            <a:ext cx="7863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smtClean="0"/>
              <a:t>Plot prepared by Nancy Swanson from available data online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19788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820" y="274638"/>
            <a:ext cx="844098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Kidney Failure in Agricultural Workers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Workers in sugarcane fields in Central America and in India are dying at a young age in record numbers from kidney failure</a:t>
            </a:r>
          </a:p>
          <a:p>
            <a:r>
              <a:rPr lang="en-US" dirty="0" smtClean="0"/>
              <a:t>Arsenic exposure from drinking water?</a:t>
            </a:r>
          </a:p>
          <a:p>
            <a:r>
              <a:rPr lang="en-US" dirty="0" smtClean="0"/>
              <a:t>Excess use of </a:t>
            </a:r>
            <a:r>
              <a:rPr lang="en-US" dirty="0" err="1" smtClean="0"/>
              <a:t>tylenol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i="1" dirty="0" smtClean="0">
                <a:solidFill>
                  <a:srgbClr val="FF0000"/>
                </a:solidFill>
              </a:rPr>
              <a:t>Glyphosate disrupts the enzyme that breaks down </a:t>
            </a:r>
            <a:r>
              <a:rPr lang="en-US" i="1" dirty="0" err="1" smtClean="0">
                <a:solidFill>
                  <a:srgbClr val="FF0000"/>
                </a:solidFill>
              </a:rPr>
              <a:t>tylenol</a:t>
            </a:r>
            <a:r>
              <a:rPr lang="en-US" i="1" dirty="0" smtClean="0">
                <a:solidFill>
                  <a:srgbClr val="FF0000"/>
                </a:solidFill>
              </a:rPr>
              <a:t>, leading to </a:t>
            </a:r>
            <a:r>
              <a:rPr lang="en-US" i="1" dirty="0" err="1" smtClean="0">
                <a:solidFill>
                  <a:srgbClr val="FF0000"/>
                </a:solidFill>
              </a:rPr>
              <a:t>tylenol</a:t>
            </a:r>
            <a:r>
              <a:rPr lang="en-US" i="1" dirty="0" smtClean="0">
                <a:solidFill>
                  <a:srgbClr val="FF0000"/>
                </a:solidFill>
              </a:rPr>
              <a:t> toxicity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00851" y="6453099"/>
            <a:ext cx="6707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err="1" smtClean="0"/>
              <a:t>ticotimes.net</a:t>
            </a:r>
            <a:r>
              <a:rPr lang="en-US" sz="2400" dirty="0" smtClean="0"/>
              <a:t>, San Jose, Costa Rica, August 8, 2013.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1246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i="1" dirty="0" smtClean="0"/>
              <a:t>“If </a:t>
            </a:r>
            <a:r>
              <a:rPr lang="en-US" sz="3200" b="1" i="1" dirty="0"/>
              <a:t>it is an environmental cause contributing to an increase, we certainly want to find it</a:t>
            </a:r>
            <a:r>
              <a:rPr lang="en-US" sz="3200" b="1" i="1" dirty="0" smtClean="0"/>
              <a:t>.”</a:t>
            </a:r>
            <a:r>
              <a:rPr lang="en-US" sz="3200" b="1" i="1" dirty="0" smtClean="0">
                <a:solidFill>
                  <a:srgbClr val="FF0000"/>
                </a:solidFill>
              </a:rPr>
              <a:t>*</a:t>
            </a:r>
            <a:r>
              <a:rPr lang="en-US" sz="3200" b="1" i="1" dirty="0" smtClean="0"/>
              <a:t>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4" name="Content Placeholder 3" descr="Reasons85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006" r="-30006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117600" y="6485467"/>
            <a:ext cx="51360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>
                <a:solidFill>
                  <a:srgbClr val="FF0000"/>
                </a:solidFill>
              </a:rPr>
              <a:t>*</a:t>
            </a:r>
            <a:r>
              <a:rPr lang="sv-SE" sz="2000" dirty="0"/>
              <a:t>K. </a:t>
            </a:r>
            <a:r>
              <a:rPr lang="sv-SE" sz="2000" dirty="0" err="1"/>
              <a:t>Weintraub</a:t>
            </a:r>
            <a:r>
              <a:rPr lang="sv-SE" sz="2000" dirty="0"/>
              <a:t>, Nature 479, Nov. 3 2011, 22-24.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1726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Acute Kidney Disease Death Rate</a:t>
            </a:r>
            <a:br>
              <a:rPr lang="en-US" b="1" dirty="0" smtClean="0"/>
            </a:br>
            <a:r>
              <a:rPr lang="en-US" b="1" dirty="0" smtClean="0"/>
              <a:t>Plotted Against Glyphosate and GMOs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3611" y="6362922"/>
            <a:ext cx="7863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smtClean="0"/>
              <a:t>Plot prepared by Nancy Swanson from available data online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3" descr="renal falure death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46" r="-8446"/>
          <a:stretch>
            <a:fillRect/>
          </a:stretch>
        </p:blipFill>
        <p:spPr>
          <a:xfrm>
            <a:off x="0" y="1600200"/>
            <a:ext cx="8686800" cy="477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74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ri_lanka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548" b="-15548"/>
          <a:stretch>
            <a:fillRect/>
          </a:stretch>
        </p:blipFill>
        <p:spPr>
          <a:xfrm>
            <a:off x="-158937" y="-170551"/>
            <a:ext cx="9568967" cy="5262563"/>
          </a:xfrm>
        </p:spPr>
      </p:pic>
      <p:sp>
        <p:nvSpPr>
          <p:cNvPr id="5" name="TextBox 4"/>
          <p:cNvSpPr txBox="1"/>
          <p:nvPr/>
        </p:nvSpPr>
        <p:spPr>
          <a:xfrm>
            <a:off x="1887452" y="1523817"/>
            <a:ext cx="4180617" cy="954107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Sri Lanka is the first Country to Ban Glyphosate</a:t>
            </a:r>
            <a:endParaRPr lang="en-US" sz="2800" dirty="0"/>
          </a:p>
        </p:txBody>
      </p:sp>
      <p:sp>
        <p:nvSpPr>
          <p:cNvPr id="3" name="Freeform 2"/>
          <p:cNvSpPr/>
          <p:nvPr/>
        </p:nvSpPr>
        <p:spPr>
          <a:xfrm>
            <a:off x="4040165" y="2942991"/>
            <a:ext cx="3253010" cy="711728"/>
          </a:xfrm>
          <a:custGeom>
            <a:avLst/>
            <a:gdLst>
              <a:gd name="connsiteX0" fmla="*/ 1395435 w 3253010"/>
              <a:gd name="connsiteY0" fmla="*/ 20342 h 711728"/>
              <a:gd name="connsiteX1" fmla="*/ 91568 w 3253010"/>
              <a:gd name="connsiteY1" fmla="*/ 121942 h 711728"/>
              <a:gd name="connsiteX2" fmla="*/ 243968 w 3253010"/>
              <a:gd name="connsiteY2" fmla="*/ 646876 h 711728"/>
              <a:gd name="connsiteX3" fmla="*/ 1327702 w 3253010"/>
              <a:gd name="connsiteY3" fmla="*/ 697676 h 711728"/>
              <a:gd name="connsiteX4" fmla="*/ 2953302 w 3253010"/>
              <a:gd name="connsiteY4" fmla="*/ 680742 h 711728"/>
              <a:gd name="connsiteX5" fmla="*/ 3241168 w 3253010"/>
              <a:gd name="connsiteY5" fmla="*/ 375942 h 711728"/>
              <a:gd name="connsiteX6" fmla="*/ 2783968 w 3253010"/>
              <a:gd name="connsiteY6" fmla="*/ 37276 h 711728"/>
              <a:gd name="connsiteX7" fmla="*/ 1395435 w 3253010"/>
              <a:gd name="connsiteY7" fmla="*/ 20342 h 711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3010" h="711728">
                <a:moveTo>
                  <a:pt x="1395435" y="20342"/>
                </a:moveTo>
                <a:cubicBezTo>
                  <a:pt x="946702" y="34453"/>
                  <a:pt x="283479" y="17520"/>
                  <a:pt x="91568" y="121942"/>
                </a:cubicBezTo>
                <a:cubicBezTo>
                  <a:pt x="-100343" y="226364"/>
                  <a:pt x="37946" y="550920"/>
                  <a:pt x="243968" y="646876"/>
                </a:cubicBezTo>
                <a:cubicBezTo>
                  <a:pt x="449990" y="742832"/>
                  <a:pt x="1327702" y="697676"/>
                  <a:pt x="1327702" y="697676"/>
                </a:cubicBezTo>
                <a:cubicBezTo>
                  <a:pt x="1779258" y="703320"/>
                  <a:pt x="2634391" y="734364"/>
                  <a:pt x="2953302" y="680742"/>
                </a:cubicBezTo>
                <a:cubicBezTo>
                  <a:pt x="3272213" y="627120"/>
                  <a:pt x="3269390" y="483186"/>
                  <a:pt x="3241168" y="375942"/>
                </a:cubicBezTo>
                <a:cubicBezTo>
                  <a:pt x="3212946" y="268698"/>
                  <a:pt x="3097235" y="99365"/>
                  <a:pt x="2783968" y="37276"/>
                </a:cubicBezTo>
                <a:cubicBezTo>
                  <a:pt x="2470701" y="-24813"/>
                  <a:pt x="1844168" y="6231"/>
                  <a:pt x="1395435" y="20342"/>
                </a:cubicBezTo>
                <a:close/>
              </a:path>
            </a:pathLst>
          </a:cu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744424" y="3753183"/>
            <a:ext cx="22290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arsenic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5459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Another Country Responds to Kidney Failure in Agricultural Workers!</a:t>
            </a:r>
            <a:endParaRPr lang="en-US" b="1" dirty="0"/>
          </a:p>
        </p:txBody>
      </p:sp>
      <p:pic>
        <p:nvPicPr>
          <p:cNvPr id="4" name="Content Placeholder 3" descr="elsalvador_bans_glyphosate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84" b="-27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3634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1612"/>
            <a:ext cx="8229600" cy="1143000"/>
          </a:xfrm>
        </p:spPr>
        <p:txBody>
          <a:bodyPr/>
          <a:lstStyle/>
          <a:p>
            <a:r>
              <a:rPr lang="en-US" b="1" dirty="0" smtClean="0"/>
              <a:t>Recapitulation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" y="885825"/>
            <a:ext cx="9143999" cy="5702300"/>
          </a:xfrm>
        </p:spPr>
        <p:txBody>
          <a:bodyPr>
            <a:normAutofit/>
          </a:bodyPr>
          <a:lstStyle/>
          <a:p>
            <a:r>
              <a:rPr lang="en-US" dirty="0" smtClean="0"/>
              <a:t>We depend on our gut bacteria in many ways</a:t>
            </a:r>
          </a:p>
          <a:p>
            <a:pPr lvl="1"/>
            <a:r>
              <a:rPr lang="en-US" dirty="0"/>
              <a:t>Bacteria from an obese </a:t>
            </a:r>
            <a:r>
              <a:rPr lang="en-US" dirty="0" smtClean="0"/>
              <a:t>person induce </a:t>
            </a:r>
            <a:r>
              <a:rPr lang="en-US" dirty="0"/>
              <a:t>obesity in mice</a:t>
            </a:r>
          </a:p>
          <a:p>
            <a:r>
              <a:rPr lang="en-US" dirty="0" smtClean="0"/>
              <a:t>Glyphosate is an antibiotic that preferentially kills the good bacteria</a:t>
            </a:r>
          </a:p>
          <a:p>
            <a:pPr lvl="1"/>
            <a:r>
              <a:rPr lang="en-US" dirty="0" smtClean="0"/>
              <a:t>Pigs fed GMO corn and soy develop inflammatory gut</a:t>
            </a:r>
          </a:p>
          <a:p>
            <a:pPr lvl="1"/>
            <a:r>
              <a:rPr lang="en-US" dirty="0" smtClean="0"/>
              <a:t>Humans are experiencing an epidemic in gut disorders like inflammatory bowel disease and gluten intolerance</a:t>
            </a:r>
          </a:p>
          <a:p>
            <a:pPr lvl="1"/>
            <a:r>
              <a:rPr lang="en-US" dirty="0" smtClean="0"/>
              <a:t>Due to herbicide-resistant rye grass, farmers use glyphosate as a desiccant at harvest time</a:t>
            </a:r>
          </a:p>
          <a:p>
            <a:r>
              <a:rPr lang="en-US" dirty="0" smtClean="0"/>
              <a:t>Kidney failure among agricultural workers can be explained by glyphosate</a:t>
            </a:r>
          </a:p>
        </p:txBody>
      </p:sp>
    </p:spTree>
    <p:extLst>
      <p:ext uri="{BB962C8B-B14F-4D97-AF65-F5344CB8AC3E}">
        <p14:creationId xmlns:p14="http://schemas.microsoft.com/office/powerpoint/2010/main" val="3193716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4588" y="2532123"/>
            <a:ext cx="8377983" cy="25853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Hexane </a:t>
            </a:r>
            <a:r>
              <a:rPr lang="en-US" sz="5400" cap="none" spc="0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33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zh-TW" altLang="en-US" sz="5400" dirty="0" smtClean="0">
                <a:solidFill>
                  <a:srgbClr val="3366FF"/>
                </a:solidFill>
              </a:rPr>
              <a:t>正己烷</a:t>
            </a:r>
            <a:r>
              <a:rPr lang="en-US" altLang="zh-TW" sz="5400" dirty="0" smtClean="0">
                <a:solidFill>
                  <a:srgbClr val="3366FF"/>
                </a:solidFill>
              </a:rPr>
              <a:t>)</a:t>
            </a:r>
            <a:r>
              <a:rPr lang="en-US" sz="5400" b="1" cap="none" spc="0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Glyphosate and Aluminum in Vaccines</a:t>
            </a:r>
            <a:endParaRPr lang="en-US" sz="5400" b="1" cap="none" spc="0" dirty="0">
              <a:ln w="12700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324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48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Soybean Oil and </a:t>
            </a:r>
            <a:r>
              <a:rPr lang="en-US" b="1" dirty="0"/>
              <a:t>Protein </a:t>
            </a:r>
            <a:r>
              <a:rPr lang="en-US" b="1" dirty="0" smtClean="0"/>
              <a:t>Products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03874"/>
            <a:ext cx="5604528" cy="539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Heavily used </a:t>
            </a:r>
            <a:r>
              <a:rPr lang="en-US" dirty="0"/>
              <a:t>in </a:t>
            </a:r>
            <a:r>
              <a:rPr lang="en-US" dirty="0" smtClean="0"/>
              <a:t>processed foods  </a:t>
            </a:r>
            <a:endParaRPr lang="en-US" dirty="0"/>
          </a:p>
          <a:p>
            <a:pPr lvl="1"/>
            <a:r>
              <a:rPr lang="en-US" dirty="0" smtClean="0"/>
              <a:t>“</a:t>
            </a:r>
            <a:r>
              <a:rPr lang="en-US" dirty="0"/>
              <a:t>W</a:t>
            </a:r>
            <a:r>
              <a:rPr lang="en-US" dirty="0" smtClean="0"/>
              <a:t>hite </a:t>
            </a:r>
            <a:r>
              <a:rPr lang="en-US" dirty="0"/>
              <a:t>flakes" made by defatting soybeans by </a:t>
            </a:r>
            <a:r>
              <a:rPr lang="en-US" i="1" dirty="0" smtClean="0">
                <a:solidFill>
                  <a:srgbClr val="FF0000"/>
                </a:solidFill>
              </a:rPr>
              <a:t>hexane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extraction</a:t>
            </a:r>
          </a:p>
          <a:p>
            <a:pPr marL="457200" lvl="1" indent="0">
              <a:buNone/>
            </a:pPr>
            <a:r>
              <a:rPr lang="en-US" dirty="0" smtClean="0">
                <a:sym typeface="Wingdings"/>
              </a:rPr>
              <a:t> Protein isolate and soy lecithin</a:t>
            </a:r>
            <a:endParaRPr lang="en-US" dirty="0" smtClean="0"/>
          </a:p>
          <a:p>
            <a:pPr lvl="1"/>
            <a:r>
              <a:rPr lang="en-US" dirty="0" smtClean="0"/>
              <a:t>Fat separated into soybean oil and used in soy infant formula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83733" y="6299200"/>
            <a:ext cx="8073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smtClean="0"/>
              <a:t> </a:t>
            </a:r>
            <a:r>
              <a:rPr lang="en-US" sz="2400" dirty="0"/>
              <a:t>EW </a:t>
            </a:r>
            <a:r>
              <a:rPr lang="en-US" sz="2400" dirty="0" err="1"/>
              <a:t>Lusas</a:t>
            </a:r>
            <a:r>
              <a:rPr lang="en-US" sz="2400" dirty="0"/>
              <a:t> and MN </a:t>
            </a:r>
            <a:r>
              <a:rPr lang="en-US" sz="2400" dirty="0" err="1"/>
              <a:t>Riaz</a:t>
            </a:r>
            <a:r>
              <a:rPr lang="en-US" sz="2400" dirty="0"/>
              <a:t>, J </a:t>
            </a:r>
            <a:r>
              <a:rPr lang="en-US" sz="2400" dirty="0" err="1"/>
              <a:t>Nutr</a:t>
            </a:r>
            <a:r>
              <a:rPr lang="en-US" sz="2400" dirty="0"/>
              <a:t> 1995, 125(3 </a:t>
            </a:r>
            <a:r>
              <a:rPr lang="en-US" sz="2400" dirty="0" err="1"/>
              <a:t>Suppl</a:t>
            </a:r>
            <a:r>
              <a:rPr lang="en-US" sz="2400" dirty="0"/>
              <a:t>): 573S-580S.</a:t>
            </a:r>
          </a:p>
        </p:txBody>
      </p:sp>
      <p:pic>
        <p:nvPicPr>
          <p:cNvPr id="5" name="Picture 4" descr="formula-so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94" y="914409"/>
            <a:ext cx="2489606" cy="2472842"/>
          </a:xfrm>
          <a:prstGeom prst="rect">
            <a:avLst/>
          </a:prstGeom>
        </p:spPr>
      </p:pic>
      <p:pic>
        <p:nvPicPr>
          <p:cNvPr id="6" name="Picture 5" descr="baby_bottl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106" y="3865439"/>
            <a:ext cx="2196694" cy="219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07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Protein Bars!</a:t>
            </a:r>
            <a:endParaRPr lang="en-US" b="1" dirty="0"/>
          </a:p>
        </p:txBody>
      </p:sp>
      <p:pic>
        <p:nvPicPr>
          <p:cNvPr id="4" name="Content Placeholder 3" descr="proteinbar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2" r="3532"/>
          <a:stretch>
            <a:fillRect/>
          </a:stretch>
        </p:blipFill>
        <p:spPr>
          <a:xfrm>
            <a:off x="1507197" y="3356504"/>
            <a:ext cx="6366803" cy="3501496"/>
          </a:xfrm>
        </p:spPr>
      </p:pic>
      <p:sp>
        <p:nvSpPr>
          <p:cNvPr id="3" name="TextBox 2"/>
          <p:cNvSpPr txBox="1"/>
          <p:nvPr/>
        </p:nvSpPr>
        <p:spPr>
          <a:xfrm>
            <a:off x="457200" y="1417638"/>
            <a:ext cx="82295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“Most </a:t>
            </a:r>
            <a:r>
              <a:rPr lang="en-US" sz="2800" dirty="0"/>
              <a:t>soy protein ingredients in meat analogs and nutrition bars, which are listed on labels as soy protein isolate, soy protein concentrate or textured vegetable protein, have undergone </a:t>
            </a:r>
            <a:r>
              <a:rPr lang="en-US" sz="2800" i="1" dirty="0">
                <a:solidFill>
                  <a:srgbClr val="FF0000"/>
                </a:solidFill>
              </a:rPr>
              <a:t>hexane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processing</a:t>
            </a:r>
            <a:r>
              <a:rPr lang="en-US" sz="2800" dirty="0" smtClean="0"/>
              <a:t>.”</a:t>
            </a:r>
            <a:r>
              <a:rPr lang="en-US" sz="2800" dirty="0" smtClean="0">
                <a:solidFill>
                  <a:srgbClr val="FF0000"/>
                </a:solidFill>
              </a:rPr>
              <a:t>*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124" y="6488668"/>
            <a:ext cx="8114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en-US" sz="2000" dirty="0" err="1" smtClean="0"/>
              <a:t>berkeleywellness.com</a:t>
            </a:r>
            <a:r>
              <a:rPr lang="en-US" sz="2000" dirty="0"/>
              <a:t>/healthy-eating/food-safety/article/hexane-soy-food</a:t>
            </a:r>
          </a:p>
        </p:txBody>
      </p:sp>
    </p:spTree>
    <p:extLst>
      <p:ext uri="{BB962C8B-B14F-4D97-AF65-F5344CB8AC3E}">
        <p14:creationId xmlns:p14="http://schemas.microsoft.com/office/powerpoint/2010/main" val="242319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41"/>
            <a:ext cx="8229600" cy="1143000"/>
          </a:xfrm>
        </p:spPr>
        <p:txBody>
          <a:bodyPr/>
          <a:lstStyle/>
          <a:p>
            <a:r>
              <a:rPr lang="en-US" b="1" dirty="0"/>
              <a:t>Toxic Effects of Inhaled </a:t>
            </a:r>
            <a:r>
              <a:rPr lang="en-US" b="1" dirty="0" smtClean="0"/>
              <a:t>Hexane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hexan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55" b="-9455"/>
          <a:stretch>
            <a:fillRect/>
          </a:stretch>
        </p:blipFill>
        <p:spPr>
          <a:xfrm>
            <a:off x="2048932" y="3635470"/>
            <a:ext cx="5113867" cy="281243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44607"/>
            <a:ext cx="8686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Low: Dizziness, headache, nausea, vomiting</a:t>
            </a:r>
          </a:p>
          <a:p>
            <a:r>
              <a:rPr lang="en-US" dirty="0"/>
              <a:t>High: Death from asphyxiation</a:t>
            </a:r>
          </a:p>
          <a:p>
            <a:r>
              <a:rPr lang="en-US" dirty="0" smtClean="0"/>
              <a:t>Chronic</a:t>
            </a:r>
            <a:r>
              <a:rPr lang="en-US" dirty="0"/>
              <a:t>: </a:t>
            </a:r>
            <a:r>
              <a:rPr lang="en-US" dirty="0" smtClean="0"/>
              <a:t>Peripheral neuropathy, pain</a:t>
            </a:r>
            <a:r>
              <a:rPr lang="en-US" dirty="0"/>
              <a:t>, weakness, loss of sensation</a:t>
            </a:r>
            <a:r>
              <a:rPr lang="en-US" dirty="0" smtClean="0"/>
              <a:t>, impaired </a:t>
            </a:r>
            <a:r>
              <a:rPr lang="en-US" dirty="0"/>
              <a:t>gait, muscle atrophy, visual </a:t>
            </a:r>
            <a:r>
              <a:rPr lang="en-US" dirty="0" smtClean="0"/>
              <a:t>disturbances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96533" y="6245536"/>
            <a:ext cx="7247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N</a:t>
            </a:r>
            <a:r>
              <a:rPr lang="en-US" dirty="0"/>
              <a:t>-</a:t>
            </a:r>
            <a:r>
              <a:rPr lang="en-US" dirty="0" smtClean="0"/>
              <a:t>HEXANE. </a:t>
            </a:r>
            <a:r>
              <a:rPr lang="en-US" i="1" dirty="0"/>
              <a:t>Toxicology data network Hazardous Substances Data Bank</a:t>
            </a:r>
            <a:r>
              <a:rPr lang="en-US" dirty="0"/>
              <a:t>. </a:t>
            </a:r>
            <a:r>
              <a:rPr lang="en-US" dirty="0" smtClean="0"/>
              <a:t>US National </a:t>
            </a:r>
            <a:r>
              <a:rPr lang="en-US" dirty="0"/>
              <a:t>Library of </a:t>
            </a:r>
            <a:r>
              <a:rPr lang="en-US" dirty="0" smtClean="0"/>
              <a:t>Medicine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73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uman Fat and Oil Consumption: US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domestic oil consumption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6" b="8656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541084" y="6488668"/>
            <a:ext cx="5602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Graphs provided by Dr. Nancy Swanson, with permission</a:t>
            </a:r>
            <a:endParaRPr lang="en-US" dirty="0"/>
          </a:p>
        </p:txBody>
      </p:sp>
      <p:sp>
        <p:nvSpPr>
          <p:cNvPr id="3" name="Freeform 2"/>
          <p:cNvSpPr/>
          <p:nvPr/>
        </p:nvSpPr>
        <p:spPr>
          <a:xfrm>
            <a:off x="3945467" y="2709309"/>
            <a:ext cx="3924143" cy="1659491"/>
          </a:xfrm>
          <a:custGeom>
            <a:avLst/>
            <a:gdLst>
              <a:gd name="connsiteX0" fmla="*/ 0 w 3924143"/>
              <a:gd name="connsiteY0" fmla="*/ 1659491 h 1659491"/>
              <a:gd name="connsiteX1" fmla="*/ 254000 w 3924143"/>
              <a:gd name="connsiteY1" fmla="*/ 1591758 h 1659491"/>
              <a:gd name="connsiteX2" fmla="*/ 474133 w 3924143"/>
              <a:gd name="connsiteY2" fmla="*/ 1405491 h 1659491"/>
              <a:gd name="connsiteX3" fmla="*/ 812800 w 3924143"/>
              <a:gd name="connsiteY3" fmla="*/ 1524024 h 1659491"/>
              <a:gd name="connsiteX4" fmla="*/ 1100666 w 3924143"/>
              <a:gd name="connsiteY4" fmla="*/ 1557891 h 1659491"/>
              <a:gd name="connsiteX5" fmla="*/ 1337733 w 3924143"/>
              <a:gd name="connsiteY5" fmla="*/ 1422424 h 1659491"/>
              <a:gd name="connsiteX6" fmla="*/ 1507066 w 3924143"/>
              <a:gd name="connsiteY6" fmla="*/ 1473224 h 1659491"/>
              <a:gd name="connsiteX7" fmla="*/ 1862666 w 3924143"/>
              <a:gd name="connsiteY7" fmla="*/ 1168424 h 1659491"/>
              <a:gd name="connsiteX8" fmla="*/ 2133600 w 3924143"/>
              <a:gd name="connsiteY8" fmla="*/ 457224 h 1659491"/>
              <a:gd name="connsiteX9" fmla="*/ 2269066 w 3924143"/>
              <a:gd name="connsiteY9" fmla="*/ 220158 h 1659491"/>
              <a:gd name="connsiteX10" fmla="*/ 2861733 w 3924143"/>
              <a:gd name="connsiteY10" fmla="*/ 118558 h 1659491"/>
              <a:gd name="connsiteX11" fmla="*/ 2861733 w 3924143"/>
              <a:gd name="connsiteY11" fmla="*/ 118558 h 1659491"/>
              <a:gd name="connsiteX12" fmla="*/ 3115733 w 3924143"/>
              <a:gd name="connsiteY12" fmla="*/ 254024 h 1659491"/>
              <a:gd name="connsiteX13" fmla="*/ 3505200 w 3924143"/>
              <a:gd name="connsiteY13" fmla="*/ 24 h 1659491"/>
              <a:gd name="connsiteX14" fmla="*/ 3742266 w 3924143"/>
              <a:gd name="connsiteY14" fmla="*/ 270958 h 1659491"/>
              <a:gd name="connsiteX15" fmla="*/ 3911600 w 3924143"/>
              <a:gd name="connsiteY15" fmla="*/ 135491 h 1659491"/>
              <a:gd name="connsiteX16" fmla="*/ 3911600 w 3924143"/>
              <a:gd name="connsiteY16" fmla="*/ 84691 h 165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24143" h="1659491">
                <a:moveTo>
                  <a:pt x="0" y="1659491"/>
                </a:moveTo>
                <a:cubicBezTo>
                  <a:pt x="87489" y="1646791"/>
                  <a:pt x="174978" y="1634091"/>
                  <a:pt x="254000" y="1591758"/>
                </a:cubicBezTo>
                <a:cubicBezTo>
                  <a:pt x="333022" y="1549425"/>
                  <a:pt x="381000" y="1416780"/>
                  <a:pt x="474133" y="1405491"/>
                </a:cubicBezTo>
                <a:cubicBezTo>
                  <a:pt x="567266" y="1394202"/>
                  <a:pt x="708378" y="1498624"/>
                  <a:pt x="812800" y="1524024"/>
                </a:cubicBezTo>
                <a:cubicBezTo>
                  <a:pt x="917222" y="1549424"/>
                  <a:pt x="1013177" y="1574824"/>
                  <a:pt x="1100666" y="1557891"/>
                </a:cubicBezTo>
                <a:cubicBezTo>
                  <a:pt x="1188155" y="1540958"/>
                  <a:pt x="1270000" y="1436535"/>
                  <a:pt x="1337733" y="1422424"/>
                </a:cubicBezTo>
                <a:cubicBezTo>
                  <a:pt x="1405466" y="1408313"/>
                  <a:pt x="1419577" y="1515557"/>
                  <a:pt x="1507066" y="1473224"/>
                </a:cubicBezTo>
                <a:cubicBezTo>
                  <a:pt x="1594555" y="1430891"/>
                  <a:pt x="1758244" y="1337757"/>
                  <a:pt x="1862666" y="1168424"/>
                </a:cubicBezTo>
                <a:cubicBezTo>
                  <a:pt x="1967088" y="999091"/>
                  <a:pt x="2065867" y="615268"/>
                  <a:pt x="2133600" y="457224"/>
                </a:cubicBezTo>
                <a:cubicBezTo>
                  <a:pt x="2201333" y="299180"/>
                  <a:pt x="2147711" y="276602"/>
                  <a:pt x="2269066" y="220158"/>
                </a:cubicBezTo>
                <a:cubicBezTo>
                  <a:pt x="2390422" y="163714"/>
                  <a:pt x="2861733" y="118558"/>
                  <a:pt x="2861733" y="118558"/>
                </a:cubicBezTo>
                <a:lnTo>
                  <a:pt x="2861733" y="118558"/>
                </a:lnTo>
                <a:cubicBezTo>
                  <a:pt x="2904066" y="141136"/>
                  <a:pt x="3008489" y="273780"/>
                  <a:pt x="3115733" y="254024"/>
                </a:cubicBezTo>
                <a:cubicBezTo>
                  <a:pt x="3222977" y="234268"/>
                  <a:pt x="3400778" y="-2798"/>
                  <a:pt x="3505200" y="24"/>
                </a:cubicBezTo>
                <a:cubicBezTo>
                  <a:pt x="3609622" y="2846"/>
                  <a:pt x="3674533" y="248380"/>
                  <a:pt x="3742266" y="270958"/>
                </a:cubicBezTo>
                <a:cubicBezTo>
                  <a:pt x="3809999" y="293536"/>
                  <a:pt x="3883378" y="166535"/>
                  <a:pt x="3911600" y="135491"/>
                </a:cubicBezTo>
                <a:cubicBezTo>
                  <a:pt x="3939822" y="104447"/>
                  <a:pt x="3911600" y="84691"/>
                  <a:pt x="3911600" y="84691"/>
                </a:cubicBezTo>
              </a:path>
            </a:pathLst>
          </a:cu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842000" y="3894668"/>
            <a:ext cx="50800" cy="1845733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350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oybean_oi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190" y="1600200"/>
            <a:ext cx="2813509" cy="3454400"/>
          </a:xfrm>
          <a:prstGeom prst="rect">
            <a:avLst/>
          </a:prstGeom>
        </p:spPr>
      </p:pic>
      <p:pic>
        <p:nvPicPr>
          <p:cNvPr id="4" name="Content Placeholder 3" descr="under 6 ADD etc vs veg oil.gif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47" r="-27947"/>
          <a:stretch>
            <a:fillRect/>
          </a:stretch>
        </p:blipFill>
        <p:spPr>
          <a:xfrm>
            <a:off x="-921690" y="1193114"/>
            <a:ext cx="9097693" cy="5003381"/>
          </a:xfrm>
        </p:spPr>
      </p:pic>
      <p:sp>
        <p:nvSpPr>
          <p:cNvPr id="7" name="TextBox 6"/>
          <p:cNvSpPr txBox="1"/>
          <p:nvPr/>
        </p:nvSpPr>
        <p:spPr>
          <a:xfrm>
            <a:off x="3488267" y="6377605"/>
            <a:ext cx="5389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 Plots provided by Dr. Nancy Swanson with permission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30096" y="58651"/>
            <a:ext cx="9012503" cy="11430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Oil Consumption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3366FF"/>
                </a:solidFill>
              </a:rPr>
              <a:t>Autism &amp; Developmental Delay &amp; Anxiety</a:t>
            </a:r>
            <a:endParaRPr lang="en-US" b="1" dirty="0">
              <a:solidFill>
                <a:srgbClr val="3366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414" y="5974001"/>
            <a:ext cx="74999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Tabulations from US Vaccine Adverse Event Reporting System (VAERS)</a:t>
            </a:r>
            <a:endParaRPr lang="en-US" sz="20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115734" y="4165591"/>
            <a:ext cx="50800" cy="135467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246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undu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357" y="231165"/>
            <a:ext cx="6626835" cy="662683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78810" y="1586690"/>
            <a:ext cx="3979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GLYPHOSATE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Picture 1" descr="Glyphosate-3D-vd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867" y="3581401"/>
            <a:ext cx="4487333" cy="258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84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2927" y="274638"/>
            <a:ext cx="9281868" cy="11430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Aluminum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&amp; Mercury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3366FF"/>
                </a:solidFill>
              </a:rPr>
              <a:t>Autism &amp; Developmental Delay &amp; Anxiety</a:t>
            </a:r>
            <a:endParaRPr lang="en-US" b="1" dirty="0">
              <a:solidFill>
                <a:srgbClr val="3366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96534" y="5945352"/>
            <a:ext cx="5256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Formula:  Al + 1.5 x (Al  w/ Hg) + 2.0 x Hg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586133" y="1879600"/>
            <a:ext cx="1136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VAERS </a:t>
            </a:r>
          </a:p>
          <a:p>
            <a:r>
              <a:rPr lang="en-US" sz="2000" dirty="0" smtClean="0"/>
              <a:t>database</a:t>
            </a:r>
            <a:endParaRPr lang="en-US" sz="2000" dirty="0"/>
          </a:p>
        </p:txBody>
      </p:sp>
      <p:pic>
        <p:nvPicPr>
          <p:cNvPr id="7" name="Picture 6" descr="Nancy_autism_mercury_aluminum_under6_NEW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10" y="1417638"/>
            <a:ext cx="5643230" cy="44773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3414" y="5593135"/>
            <a:ext cx="74999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Tabulations from US Vaccine Adverse Event Reporting System (VAERS)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488267" y="6377605"/>
            <a:ext cx="5389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 Plots provided by Dr. Nancy Swanson with permission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830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96534" y="5945352"/>
            <a:ext cx="5256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Formula:  Al + 1.5 x (Al  w/ Hg) + 2.0 x Hg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586133" y="1879600"/>
            <a:ext cx="1136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VAERS </a:t>
            </a:r>
          </a:p>
          <a:p>
            <a:r>
              <a:rPr lang="en-US" sz="2000" dirty="0" smtClean="0"/>
              <a:t>database</a:t>
            </a:r>
            <a:endParaRPr lang="en-US" sz="2000" dirty="0"/>
          </a:p>
        </p:txBody>
      </p:sp>
      <p:pic>
        <p:nvPicPr>
          <p:cNvPr id="7" name="Picture 6" descr="Nancy_autism_mercury_aluminum_under6_NEW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10" y="1417638"/>
            <a:ext cx="5643230" cy="44773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3414" y="5593135"/>
            <a:ext cx="74999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Tabulations from US Vaccine Adverse Event Reporting System (VAERS)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488267" y="6377605"/>
            <a:ext cx="5389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 Plots provided by Dr. Nancy Swanson with permission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082801"/>
            <a:ext cx="8060267" cy="1981200"/>
          </a:xfrm>
          <a:solidFill>
            <a:srgbClr val="FFF8C3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dirty="0" smtClean="0"/>
              <a:t>Hypothesis: Glyphosate makes the aluminum and mercury in vaccines more toxic than they would otherwise be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-107986" y="274638"/>
            <a:ext cx="9281868" cy="11430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Aluminum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&amp; Mercury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3366FF"/>
                </a:solidFill>
              </a:rPr>
              <a:t>Autism &amp; Developmental Delay &amp; Anxiety</a:t>
            </a:r>
            <a:endParaRPr lang="en-US" b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56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4116" y="289579"/>
            <a:ext cx="9637059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Glyphosate, Autism and Vaccine Reactions</a:t>
            </a:r>
            <a:r>
              <a:rPr lang="en-US" sz="4000" b="1" dirty="0" smtClean="0">
                <a:solidFill>
                  <a:srgbClr val="FF0000"/>
                </a:solidFill>
              </a:rPr>
              <a:t>*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VAERS_reports_autism_aluminum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974" r="-9974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587500" y="6138863"/>
            <a:ext cx="3558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Collaboration with Nancy Swanson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2815" y="1591733"/>
            <a:ext cx="4198585" cy="369332"/>
          </a:xfrm>
          <a:prstGeom prst="rect">
            <a:avLst/>
          </a:prstGeom>
          <a:solidFill>
            <a:srgbClr val="FCFFBC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Glyphosate application to corn and soy, US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46700" y="4954030"/>
            <a:ext cx="2961080" cy="369332"/>
          </a:xfrm>
          <a:prstGeom prst="rect">
            <a:avLst/>
          </a:prstGeom>
          <a:solidFill>
            <a:srgbClr val="FCFFBC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# Adverse Reactions in VAERS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63943" y="3448566"/>
            <a:ext cx="2518638" cy="369332"/>
          </a:xfrm>
          <a:prstGeom prst="rect">
            <a:avLst/>
          </a:prstGeom>
          <a:solidFill>
            <a:srgbClr val="FCFFBC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Children with Autism, US 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682581" y="1961065"/>
            <a:ext cx="664119" cy="204149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5398404" y="4546600"/>
            <a:ext cx="722996" cy="4064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149600" y="3817898"/>
            <a:ext cx="1358900" cy="62710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13500"/>
            <a:ext cx="5249327" cy="36512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US" dirty="0" smtClean="0"/>
              <a:t>MIT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C</a:t>
            </a:r>
            <a:r>
              <a:rPr lang="en-US" dirty="0" smtClean="0"/>
              <a:t>omputer </a:t>
            </a:r>
            <a:r>
              <a:rPr lang="en-US" dirty="0" smtClean="0">
                <a:solidFill>
                  <a:srgbClr val="CA5200"/>
                </a:solidFill>
              </a:rPr>
              <a:t>S</a:t>
            </a:r>
            <a:r>
              <a:rPr lang="en-US" dirty="0" smtClean="0"/>
              <a:t>cience and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A</a:t>
            </a:r>
            <a:r>
              <a:rPr lang="en-US" dirty="0" smtClean="0"/>
              <a:t>rtificial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I</a:t>
            </a:r>
            <a:r>
              <a:rPr lang="en-US" dirty="0" smtClean="0"/>
              <a:t>ntelligence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L</a:t>
            </a:r>
            <a:r>
              <a:rPr lang="en-US" dirty="0" smtClean="0"/>
              <a:t>aboratory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279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oundu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912" y="516238"/>
            <a:ext cx="2779018" cy="27790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Glyphosate and Aluminum:                 Partners in Crime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466667" cy="503766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Glyphosate induces pathogens like C. </a:t>
            </a:r>
            <a:r>
              <a:rPr lang="en-US" dirty="0" err="1" smtClean="0"/>
              <a:t>difficile</a:t>
            </a:r>
            <a:r>
              <a:rPr lang="en-US" dirty="0" smtClean="0"/>
              <a:t>                           in gut, leading to </a:t>
            </a:r>
            <a:r>
              <a:rPr lang="en-US" i="1" dirty="0" smtClean="0">
                <a:solidFill>
                  <a:srgbClr val="FF0000"/>
                </a:solidFill>
              </a:rPr>
              <a:t>leaky gut syndrome</a:t>
            </a:r>
          </a:p>
          <a:p>
            <a:pPr lvl="1"/>
            <a:r>
              <a:rPr lang="en-US" dirty="0" smtClean="0"/>
              <a:t>C. diff produces </a:t>
            </a:r>
            <a:r>
              <a:rPr lang="en-US" i="1" dirty="0" smtClean="0">
                <a:solidFill>
                  <a:srgbClr val="FF0000"/>
                </a:solidFill>
              </a:rPr>
              <a:t>p-cresol </a:t>
            </a:r>
            <a:r>
              <a:rPr lang="en-US" dirty="0" smtClean="0"/>
              <a:t>which promotes                                       aluminum uptake by cells</a:t>
            </a:r>
          </a:p>
          <a:p>
            <a:pPr lvl="1"/>
            <a:r>
              <a:rPr lang="en-US" dirty="0" smtClean="0"/>
              <a:t>p-Cresol is a known biomarker for autism</a:t>
            </a:r>
          </a:p>
          <a:p>
            <a:pPr lvl="1"/>
            <a:r>
              <a:rPr lang="en-US" dirty="0" smtClean="0"/>
              <a:t>p-Cresol is an important factor in </a:t>
            </a:r>
            <a:r>
              <a:rPr lang="en-US" i="1" dirty="0" smtClean="0">
                <a:solidFill>
                  <a:srgbClr val="FF0000"/>
                </a:solidFill>
              </a:rPr>
              <a:t>kidney failure </a:t>
            </a:r>
            <a:r>
              <a:rPr lang="en-US" dirty="0" smtClean="0"/>
              <a:t>which leads to aluminum retention in tissues </a:t>
            </a:r>
            <a:r>
              <a:rPr lang="en-US" dirty="0" smtClean="0">
                <a:sym typeface="Wingdings"/>
              </a:rPr>
              <a:t> dementia</a:t>
            </a:r>
            <a:endParaRPr lang="en-US" dirty="0" smtClean="0"/>
          </a:p>
          <a:p>
            <a:r>
              <a:rPr lang="en-US" dirty="0" smtClean="0"/>
              <a:t>Glyphosate </a:t>
            </a:r>
            <a:r>
              <a:rPr lang="en-US" i="1" dirty="0" smtClean="0">
                <a:solidFill>
                  <a:srgbClr val="FF0000"/>
                </a:solidFill>
              </a:rPr>
              <a:t>cages</a:t>
            </a:r>
            <a:r>
              <a:rPr lang="en-US" dirty="0" smtClean="0"/>
              <a:t> aluminum to promote entry</a:t>
            </a:r>
          </a:p>
          <a:p>
            <a:r>
              <a:rPr lang="en-US" dirty="0" smtClean="0"/>
              <a:t>Glyphosate promotes </a:t>
            </a:r>
            <a:r>
              <a:rPr lang="en-US" i="1" dirty="0" smtClean="0">
                <a:solidFill>
                  <a:srgbClr val="FF0000"/>
                </a:solidFill>
              </a:rPr>
              <a:t>calcium uptake </a:t>
            </a:r>
            <a:r>
              <a:rPr lang="en-US" dirty="0" smtClean="0"/>
              <a:t>by voltage-activated channels</a:t>
            </a:r>
          </a:p>
          <a:p>
            <a:pPr lvl="1"/>
            <a:r>
              <a:rPr lang="en-US" dirty="0" smtClean="0"/>
              <a:t>Aluminum gains entry as calcium mimetic</a:t>
            </a:r>
          </a:p>
          <a:p>
            <a:r>
              <a:rPr lang="en-US" dirty="0" smtClean="0"/>
              <a:t>Aluminum promotes calcium loss from bones </a:t>
            </a:r>
            <a:r>
              <a:rPr lang="en-US" dirty="0" smtClean="0">
                <a:sym typeface="Wingdings"/>
              </a:rPr>
              <a:t> pineal gland calcification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13500"/>
            <a:ext cx="5249327" cy="36512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US" dirty="0" smtClean="0"/>
              <a:t>MIT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C</a:t>
            </a:r>
            <a:r>
              <a:rPr lang="en-US" dirty="0" smtClean="0"/>
              <a:t>omputer </a:t>
            </a:r>
            <a:r>
              <a:rPr lang="en-US" dirty="0" smtClean="0">
                <a:solidFill>
                  <a:srgbClr val="CA5200"/>
                </a:solidFill>
              </a:rPr>
              <a:t>S</a:t>
            </a:r>
            <a:r>
              <a:rPr lang="en-US" dirty="0" smtClean="0"/>
              <a:t>cience and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A</a:t>
            </a:r>
            <a:r>
              <a:rPr lang="en-US" dirty="0" smtClean="0"/>
              <a:t>rtificial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I</a:t>
            </a:r>
            <a:r>
              <a:rPr lang="en-US" dirty="0" smtClean="0"/>
              <a:t>ntelligence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CA5200"/>
                </a:solidFill>
              </a:rPr>
              <a:t>L</a:t>
            </a:r>
            <a:r>
              <a:rPr lang="en-US" dirty="0" smtClean="0"/>
              <a:t>aboratory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73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96862"/>
            <a:ext cx="8229600" cy="1143000"/>
          </a:xfrm>
        </p:spPr>
        <p:txBody>
          <a:bodyPr/>
          <a:lstStyle/>
          <a:p>
            <a:r>
              <a:rPr lang="en-US" b="1" dirty="0" smtClean="0"/>
              <a:t>Aluminum Glyphosate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aluminum_glyphosat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56" r="-10956"/>
          <a:stretch>
            <a:fillRect/>
          </a:stretch>
        </p:blipFill>
        <p:spPr>
          <a:xfrm>
            <a:off x="-1122112" y="1950395"/>
            <a:ext cx="7588428" cy="4173343"/>
          </a:xfrm>
        </p:spPr>
      </p:pic>
      <p:sp>
        <p:nvSpPr>
          <p:cNvPr id="5" name="TextBox 4"/>
          <p:cNvSpPr txBox="1"/>
          <p:nvPr/>
        </p:nvSpPr>
        <p:spPr>
          <a:xfrm>
            <a:off x="874237" y="6155008"/>
            <a:ext cx="85280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en-US" sz="2000" dirty="0" smtClean="0"/>
              <a:t>M. </a:t>
            </a:r>
            <a:r>
              <a:rPr lang="en-US" sz="2000" dirty="0" err="1" smtClean="0"/>
              <a:t>Purgel</a:t>
            </a:r>
            <a:r>
              <a:rPr lang="en-US" sz="2000" dirty="0" smtClean="0"/>
              <a:t> et al., Journal </a:t>
            </a:r>
            <a:r>
              <a:rPr lang="en-US" sz="2000" dirty="0"/>
              <a:t>of Inorganic Biochemistry 103 (2009) 1426–1438 </a:t>
            </a:r>
          </a:p>
          <a:p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873177"/>
            <a:ext cx="60091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Six different ways two glyphosate molecules can chelate aluminum</a:t>
            </a:r>
            <a:endParaRPr lang="en-US" sz="3200" dirty="0"/>
          </a:p>
        </p:txBody>
      </p:sp>
      <p:pic>
        <p:nvPicPr>
          <p:cNvPr id="7" name="Picture 6" descr="aluminum_antacid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29" y="2881591"/>
            <a:ext cx="2880898" cy="2080983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>
            <a:off x="6274480" y="3507201"/>
            <a:ext cx="494226" cy="343690"/>
          </a:xfrm>
          <a:custGeom>
            <a:avLst/>
            <a:gdLst>
              <a:gd name="connsiteX0" fmla="*/ 398105 w 494226"/>
              <a:gd name="connsiteY0" fmla="*/ 0 h 343690"/>
              <a:gd name="connsiteX1" fmla="*/ 24 w 494226"/>
              <a:gd name="connsiteY1" fmla="*/ 189579 h 343690"/>
              <a:gd name="connsiteX2" fmla="*/ 379148 w 494226"/>
              <a:gd name="connsiteY2" fmla="*/ 341241 h 343690"/>
              <a:gd name="connsiteX3" fmla="*/ 492886 w 494226"/>
              <a:gd name="connsiteY3" fmla="*/ 265410 h 343690"/>
              <a:gd name="connsiteX4" fmla="*/ 322280 w 494226"/>
              <a:gd name="connsiteY4" fmla="*/ 37916 h 34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226" h="343690">
                <a:moveTo>
                  <a:pt x="398105" y="0"/>
                </a:moveTo>
                <a:cubicBezTo>
                  <a:pt x="200644" y="66353"/>
                  <a:pt x="3183" y="132706"/>
                  <a:pt x="24" y="189579"/>
                </a:cubicBezTo>
                <a:cubicBezTo>
                  <a:pt x="-3135" y="246452"/>
                  <a:pt x="297004" y="328603"/>
                  <a:pt x="379148" y="341241"/>
                </a:cubicBezTo>
                <a:cubicBezTo>
                  <a:pt x="461292" y="353879"/>
                  <a:pt x="502364" y="315964"/>
                  <a:pt x="492886" y="265410"/>
                </a:cubicBezTo>
                <a:cubicBezTo>
                  <a:pt x="483408" y="214856"/>
                  <a:pt x="402844" y="126386"/>
                  <a:pt x="322280" y="37916"/>
                </a:cubicBezTo>
              </a:path>
            </a:pathLst>
          </a:cu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08896" y="4884447"/>
            <a:ext cx="1407056" cy="461665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ALUMINA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891955" y="5693343"/>
            <a:ext cx="1484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aluminum</a:t>
            </a:r>
            <a:endParaRPr lang="en-US" sz="2400" b="1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4849388" y="5162524"/>
            <a:ext cx="1232153" cy="60665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luminum_citrat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896" y="515672"/>
            <a:ext cx="1578344" cy="16023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68706" y="2118052"/>
            <a:ext cx="2050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Aluminum citrate</a:t>
            </a:r>
            <a:r>
              <a:rPr lang="en-US" dirty="0" smtClean="0">
                <a:solidFill>
                  <a:srgbClr val="FF0000"/>
                </a:solidFill>
              </a:rPr>
              <a:t>**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513" y="6492717"/>
            <a:ext cx="56169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</a:rPr>
              <a:t>** </a:t>
            </a:r>
            <a:r>
              <a:rPr lang="fr-FR" sz="2000" dirty="0"/>
              <a:t>P. </a:t>
            </a:r>
            <a:r>
              <a:rPr lang="fr-FR" sz="2000" dirty="0" err="1"/>
              <a:t>Sianina</a:t>
            </a:r>
            <a:r>
              <a:rPr lang="fr-FR" sz="2000" dirty="0"/>
              <a:t> et al., Clin. </a:t>
            </a:r>
            <a:r>
              <a:rPr lang="fr-FR" sz="2000" dirty="0" err="1"/>
              <a:t>Chem</a:t>
            </a:r>
            <a:r>
              <a:rPr lang="fr-FR" sz="2000" dirty="0"/>
              <a:t>. 32/3, 539-541, 1986.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81751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/>
              <a:t>Recapitulation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GM Roundup-Ready soy is a core food crop </a:t>
            </a:r>
          </a:p>
          <a:p>
            <a:pPr lvl="1"/>
            <a:r>
              <a:rPr lang="en-US" dirty="0" smtClean="0"/>
              <a:t>It is processed into soy formula and protein bars that are contaminated with glyphosate and hexane</a:t>
            </a:r>
          </a:p>
          <a:p>
            <a:r>
              <a:rPr lang="en-US" dirty="0" smtClean="0"/>
              <a:t>The current vaccine schedule in the US includes many aluminum-containing vaccines</a:t>
            </a:r>
          </a:p>
          <a:p>
            <a:r>
              <a:rPr lang="en-US" dirty="0" smtClean="0"/>
              <a:t>Aluminum, hexane and glyphosate are synergistically toxic</a:t>
            </a:r>
          </a:p>
          <a:p>
            <a:r>
              <a:rPr lang="en-US" dirty="0" smtClean="0"/>
              <a:t>Studies of the VAERS database reveal interesting links among aluminum in vaccines, oil consumption and autism, developmental delay and anxiety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597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54"/>
            <a:ext cx="8229600" cy="1143000"/>
          </a:xfrm>
        </p:spPr>
        <p:txBody>
          <a:bodyPr/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8516"/>
            <a:ext cx="8229600" cy="517315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We should be very worried about glyphosate contamination in the food supply</a:t>
            </a:r>
          </a:p>
          <a:p>
            <a:r>
              <a:rPr lang="en-US" dirty="0" smtClean="0"/>
              <a:t>Glyphosate usage on corn and soy crops correlates with the epidemic we’re seeing in autism, Alzheimer’s disease, celiac disease, and other intestinal disorders</a:t>
            </a:r>
          </a:p>
          <a:p>
            <a:r>
              <a:rPr lang="en-US" dirty="0" smtClean="0"/>
              <a:t>This correlation can be explained by the known effects of glyphosate in biological systems</a:t>
            </a:r>
          </a:p>
          <a:p>
            <a:r>
              <a:rPr lang="en-US" dirty="0" smtClean="0"/>
              <a:t>Glyphosate works synergistically with other important toxic chemicals in our environment, especially arsenic, aluminum and hexane</a:t>
            </a:r>
          </a:p>
          <a:p>
            <a:r>
              <a:rPr lang="en-US" dirty="0" smtClean="0"/>
              <a:t>Glyphosate should be banned  like DDT</a:t>
            </a:r>
          </a:p>
        </p:txBody>
      </p:sp>
    </p:spTree>
    <p:extLst>
      <p:ext uri="{BB962C8B-B14F-4D97-AF65-F5344CB8AC3E}">
        <p14:creationId xmlns:p14="http://schemas.microsoft.com/office/powerpoint/2010/main" val="2921101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organic_kauai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-2101025" y="-566316"/>
            <a:ext cx="13499701" cy="7424316"/>
          </a:xfrm>
        </p:spPr>
      </p:pic>
      <p:sp>
        <p:nvSpPr>
          <p:cNvPr id="3" name="TextBox 2"/>
          <p:cNvSpPr txBox="1"/>
          <p:nvPr/>
        </p:nvSpPr>
        <p:spPr>
          <a:xfrm>
            <a:off x="1862566" y="222704"/>
            <a:ext cx="6824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chemeClr val="bg1"/>
                </a:solidFill>
              </a:rPr>
              <a:t>Go Organic!</a:t>
            </a:r>
            <a:endParaRPr lang="en-US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829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6646" y="2967335"/>
            <a:ext cx="3430747" cy="175432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You!</a:t>
            </a:r>
          </a:p>
          <a:p>
            <a:pPr algn="ctr"/>
            <a:r>
              <a:rPr lang="zh-TW" altLang="en-US" sz="5400" b="1" dirty="0" smtClean="0">
                <a:solidFill>
                  <a:srgbClr val="3366FF"/>
                </a:solidFill>
              </a:rPr>
              <a:t>謝謝</a:t>
            </a:r>
            <a:r>
              <a:rPr lang="en-US" altLang="zh-TW" sz="5400" b="1" dirty="0" smtClean="0">
                <a:solidFill>
                  <a:srgbClr val="3366FF"/>
                </a:solidFill>
              </a:rPr>
              <a:t>!</a:t>
            </a:r>
            <a:endParaRPr lang="en-US" sz="5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4096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31659" y="2967335"/>
            <a:ext cx="6880722" cy="175432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Glyphosate and Autism</a:t>
            </a:r>
          </a:p>
          <a:p>
            <a:pPr algn="ctr"/>
            <a:r>
              <a:rPr lang="zh-TW" altLang="en-US" sz="5400" b="1" dirty="0" smtClean="0">
                <a:solidFill>
                  <a:srgbClr val="3366FF"/>
                </a:solidFill>
              </a:rPr>
              <a:t>草甘膦和</a:t>
            </a:r>
            <a:r>
              <a:rPr lang="zh-TW" altLang="en-US" sz="5400" b="1" dirty="0">
                <a:solidFill>
                  <a:srgbClr val="3366FF"/>
                </a:solidFill>
              </a:rPr>
              <a:t>自閉症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1986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-yr-old autism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266699"/>
            <a:ext cx="9105900" cy="641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4267" y="6176962"/>
            <a:ext cx="5503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en-US" sz="2000" dirty="0" smtClean="0"/>
              <a:t>Plot provided by Nancy Swanson, with permission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4419601" y="3318933"/>
            <a:ext cx="1100664" cy="2675467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418663" y="2506136"/>
            <a:ext cx="16934" cy="1032934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0933" y="6468537"/>
            <a:ext cx="9016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 sources: autism: US Department of Education; Glyphosate: US Department of Agriculture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264121" y="2412536"/>
            <a:ext cx="3172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 = 0.9972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084"/>
            <a:ext cx="8229600" cy="1143000"/>
          </a:xfrm>
          <a:solidFill>
            <a:schemeClr val="bg1"/>
          </a:solidFill>
        </p:spPr>
        <p:txBody>
          <a:bodyPr/>
          <a:lstStyle/>
          <a:p>
            <a:r>
              <a:rPr lang="en-US" b="1" dirty="0" smtClean="0"/>
              <a:t>Autism Prevalence: 6 year olds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49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-yr-old autism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266699"/>
            <a:ext cx="9105900" cy="641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4267" y="6176962"/>
            <a:ext cx="5503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en-US" sz="2000" dirty="0" smtClean="0"/>
              <a:t>Plot provided by Nancy Swanson, with permission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4419601" y="3318933"/>
            <a:ext cx="1100664" cy="2675467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418663" y="2506136"/>
            <a:ext cx="16934" cy="1032934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0933" y="6468537"/>
            <a:ext cx="9016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 sources: autism: US Department of Education; Glyphosate: US Department of Agriculture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264121" y="2412536"/>
            <a:ext cx="3172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 = 0.9972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084"/>
            <a:ext cx="8229600" cy="1143000"/>
          </a:xfrm>
          <a:solidFill>
            <a:schemeClr val="bg1"/>
          </a:solidFill>
        </p:spPr>
        <p:txBody>
          <a:bodyPr/>
          <a:lstStyle/>
          <a:p>
            <a:r>
              <a:rPr lang="en-US" b="1" dirty="0" smtClean="0"/>
              <a:t>Autism Prevalence: 6 year olds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1930" y="2021128"/>
            <a:ext cx="4000852" cy="954107"/>
          </a:xfrm>
          <a:prstGeom prst="rect">
            <a:avLst/>
          </a:prstGeom>
          <a:solidFill>
            <a:srgbClr val="FFF9A2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U.S. Market is 25% of   World Market of Roundup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95184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3477"/>
            <a:ext cx="8229600" cy="1143000"/>
          </a:xfrm>
        </p:spPr>
        <p:txBody>
          <a:bodyPr/>
          <a:lstStyle/>
          <a:p>
            <a:r>
              <a:rPr lang="en-US" b="1" dirty="0" smtClean="0"/>
              <a:t>Glyphosate vs. Other Pesticides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glyphosate_percentag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11" r="-18111"/>
          <a:stretch>
            <a:fillRect/>
          </a:stretch>
        </p:blipFill>
        <p:spPr>
          <a:xfrm>
            <a:off x="-659391" y="821767"/>
            <a:ext cx="10486724" cy="5767294"/>
          </a:xfrm>
        </p:spPr>
      </p:pic>
      <p:sp>
        <p:nvSpPr>
          <p:cNvPr id="5" name="TextBox 4"/>
          <p:cNvSpPr txBox="1"/>
          <p:nvPr/>
        </p:nvSpPr>
        <p:spPr>
          <a:xfrm>
            <a:off x="2090122" y="6458786"/>
            <a:ext cx="6596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http://</a:t>
            </a:r>
            <a:r>
              <a:rPr lang="en-US" dirty="0" err="1"/>
              <a:t>sustainablepulse.com</a:t>
            </a:r>
            <a:r>
              <a:rPr lang="en-US" dirty="0"/>
              <a:t>/</a:t>
            </a:r>
            <a:r>
              <a:rPr lang="en-US" dirty="0" err="1"/>
              <a:t>wp</a:t>
            </a:r>
            <a:r>
              <a:rPr lang="en-US" dirty="0"/>
              <a:t>-content/uploads/GMO-</a:t>
            </a:r>
            <a:r>
              <a:rPr lang="en-US" dirty="0" err="1"/>
              <a:t>health.pdf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4273176" y="2868706"/>
            <a:ext cx="1344706" cy="657412"/>
          </a:xfrm>
          <a:custGeom>
            <a:avLst/>
            <a:gdLst>
              <a:gd name="connsiteX0" fmla="*/ 0 w 1344706"/>
              <a:gd name="connsiteY0" fmla="*/ 0 h 657412"/>
              <a:gd name="connsiteX1" fmla="*/ 1060824 w 1344706"/>
              <a:gd name="connsiteY1" fmla="*/ 343647 h 657412"/>
              <a:gd name="connsiteX2" fmla="*/ 1344706 w 1344706"/>
              <a:gd name="connsiteY2" fmla="*/ 657412 h 65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706" h="657412">
                <a:moveTo>
                  <a:pt x="0" y="0"/>
                </a:moveTo>
                <a:cubicBezTo>
                  <a:pt x="418353" y="117039"/>
                  <a:pt x="836706" y="234078"/>
                  <a:pt x="1060824" y="343647"/>
                </a:cubicBezTo>
                <a:cubicBezTo>
                  <a:pt x="1284942" y="453216"/>
                  <a:pt x="1344706" y="657412"/>
                  <a:pt x="1344706" y="657412"/>
                </a:cubicBezTo>
              </a:path>
            </a:pathLst>
          </a:custGeom>
          <a:ln w="5715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70941" y="2413755"/>
            <a:ext cx="1598515" cy="461665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Glyphosate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30778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</TotalTime>
  <Words>3244</Words>
  <Application>Microsoft Macintosh PowerPoint</Application>
  <PresentationFormat>On-screen Show (4:3)</PresentationFormat>
  <Paragraphs>355</Paragraphs>
  <Slides>58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Office Theme</vt:lpstr>
      <vt:lpstr>Roundup and GMOs: Are we gambling with the future of food?</vt:lpstr>
      <vt:lpstr>PowerPoint Presentation</vt:lpstr>
      <vt:lpstr>A Frightening Trend*</vt:lpstr>
      <vt:lpstr>“If it is an environmental cause contributing to an increase, we certainly want to find it.”*  </vt:lpstr>
      <vt:lpstr>PowerPoint Presentation</vt:lpstr>
      <vt:lpstr>PowerPoint Presentation</vt:lpstr>
      <vt:lpstr>Autism Prevalence: 6 year olds</vt:lpstr>
      <vt:lpstr>Autism Prevalence: 6 year olds</vt:lpstr>
      <vt:lpstr>Glyphosate vs. Other Pesticides*</vt:lpstr>
      <vt:lpstr>A Brief History of Glyphosate</vt:lpstr>
      <vt:lpstr>Is Glyphosate Toxic?</vt:lpstr>
      <vt:lpstr>Main Toxic Effects of Glyphosate*</vt:lpstr>
      <vt:lpstr>The Enhancing Effect of Adjuvants*</vt:lpstr>
      <vt:lpstr>Roundup Safety Claims Disputed*</vt:lpstr>
      <vt:lpstr>PowerPoint Presentation</vt:lpstr>
      <vt:lpstr>Autism and  Pesticide Exposure during Pregnancy*</vt:lpstr>
      <vt:lpstr>Glyphosate in Air and Rain*</vt:lpstr>
      <vt:lpstr>Glyphosate Test Report: Findings in American Mother's Breast milk, urine and water*</vt:lpstr>
      <vt:lpstr>“Another claim of Monsanto's has been that residue levels of up to 5.6 mg/kg in GM-soy represent "...extreme levels, and far higher                                                     than those typically found" (Monsanto 1999).</vt:lpstr>
      <vt:lpstr>Soy Formula Linked to Seizures in Autism*</vt:lpstr>
      <vt:lpstr>Some Biomarkers for Autism</vt:lpstr>
      <vt:lpstr>Some Biomarkers for Autism</vt:lpstr>
      <vt:lpstr>Dementia (癡呆症) and Autism  Have Much in Common</vt:lpstr>
      <vt:lpstr>PowerPoint Presentation</vt:lpstr>
      <vt:lpstr>Gut Microbes and Obesity</vt:lpstr>
      <vt:lpstr>Obesity in US over Time*</vt:lpstr>
      <vt:lpstr>Pigs Fed GMOs Develop Inflamed Gut*</vt:lpstr>
      <vt:lpstr>Human Digestive System Disorders</vt:lpstr>
      <vt:lpstr>PowerPoint Presentation</vt:lpstr>
      <vt:lpstr>Celiac Disease has Quadrupled           in the US in the Last 50 Years</vt:lpstr>
      <vt:lpstr>PowerPoint Presentation</vt:lpstr>
      <vt:lpstr>PowerPoint Presentation</vt:lpstr>
      <vt:lpstr>“Herbicide Resistant Ryegrass Troubling for Wheat Growers”*</vt:lpstr>
      <vt:lpstr>Human Dietary Experiment on Wheat &amp; Inflammatory Bowel Syndrome*</vt:lpstr>
      <vt:lpstr>Paper on Glyphosate and Celiac Disease</vt:lpstr>
      <vt:lpstr>Celiac Disease, Glyphosate and      Non-Hodgkin’s Lymphoma</vt:lpstr>
      <vt:lpstr>“Dramatic Increase in Hospitalization of US Children With Inflammatory Bowel Disease”*</vt:lpstr>
      <vt:lpstr>PowerPoint Presentation</vt:lpstr>
      <vt:lpstr>Kidney Failure in Agricultural Workers*</vt:lpstr>
      <vt:lpstr>Acute Kidney Disease Death Rate Plotted Against Glyphosate and GMOs*</vt:lpstr>
      <vt:lpstr>PowerPoint Presentation</vt:lpstr>
      <vt:lpstr>Another Country Responds to Kidney Failure in Agricultural Workers!</vt:lpstr>
      <vt:lpstr>Recapitulation</vt:lpstr>
      <vt:lpstr>PowerPoint Presentation</vt:lpstr>
      <vt:lpstr>Soybean Oil and Protein Products*</vt:lpstr>
      <vt:lpstr>Protein Bars!</vt:lpstr>
      <vt:lpstr>Toxic Effects of Inhaled Hexane*</vt:lpstr>
      <vt:lpstr>Human Fat and Oil Consumption: US*</vt:lpstr>
      <vt:lpstr>Oil Consumption Autism &amp; Developmental Delay &amp; Anxiety</vt:lpstr>
      <vt:lpstr>Aluminum &amp; Mercury  Autism &amp; Developmental Delay &amp; Anxiety</vt:lpstr>
      <vt:lpstr>Aluminum &amp; Mercury  Autism &amp; Developmental Delay &amp; Anxiety</vt:lpstr>
      <vt:lpstr>Glyphosate, Autism and Vaccine Reactions*</vt:lpstr>
      <vt:lpstr>Glyphosate and Aluminum:                 Partners in Crime</vt:lpstr>
      <vt:lpstr>Aluminum Glyphosate*</vt:lpstr>
      <vt:lpstr>Recapitulation</vt:lpstr>
      <vt:lpstr>Summary</vt:lpstr>
      <vt:lpstr>PowerPoint Presentation</vt:lpstr>
      <vt:lpstr>PowerPoint Presentation</vt:lpstr>
    </vt:vector>
  </TitlesOfParts>
  <Company>MIT CSAIL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Seneff</dc:creator>
  <cp:lastModifiedBy>Stephanie Seneff</cp:lastModifiedBy>
  <cp:revision>24</cp:revision>
  <dcterms:created xsi:type="dcterms:W3CDTF">2014-07-20T20:43:47Z</dcterms:created>
  <dcterms:modified xsi:type="dcterms:W3CDTF">2014-07-31T22:35:29Z</dcterms:modified>
</cp:coreProperties>
</file>