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576000" cy="27432000"/>
  <p:notesSz cx="6934200" cy="92202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73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366163" algn="ctr" rtl="0" fontAlgn="base" latinLnBrk="1">
      <a:spcBef>
        <a:spcPct val="0"/>
      </a:spcBef>
      <a:spcAft>
        <a:spcPct val="0"/>
      </a:spcAft>
      <a:defRPr kumimoji="1" sz="73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732326" algn="ctr" rtl="0" fontAlgn="base" latinLnBrk="1">
      <a:spcBef>
        <a:spcPct val="0"/>
      </a:spcBef>
      <a:spcAft>
        <a:spcPct val="0"/>
      </a:spcAft>
      <a:defRPr kumimoji="1" sz="73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098488" algn="ctr" rtl="0" fontAlgn="base" latinLnBrk="1">
      <a:spcBef>
        <a:spcPct val="0"/>
      </a:spcBef>
      <a:spcAft>
        <a:spcPct val="0"/>
      </a:spcAft>
      <a:defRPr kumimoji="1" sz="73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464651" algn="ctr" rtl="0" fontAlgn="base" latinLnBrk="1">
      <a:spcBef>
        <a:spcPct val="0"/>
      </a:spcBef>
      <a:spcAft>
        <a:spcPct val="0"/>
      </a:spcAft>
      <a:defRPr kumimoji="1" sz="73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1830814" algn="l" defTabSz="732326" rtl="0" eaLnBrk="1" latinLnBrk="0" hangingPunct="1">
      <a:defRPr kumimoji="1" sz="73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6pPr>
    <a:lvl7pPr marL="2196977" algn="l" defTabSz="732326" rtl="0" eaLnBrk="1" latinLnBrk="0" hangingPunct="1">
      <a:defRPr kumimoji="1" sz="73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7pPr>
    <a:lvl8pPr marL="2563139" algn="l" defTabSz="732326" rtl="0" eaLnBrk="1" latinLnBrk="0" hangingPunct="1">
      <a:defRPr kumimoji="1" sz="73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8pPr>
    <a:lvl9pPr marL="2929302" algn="l" defTabSz="732326" rtl="0" eaLnBrk="1" latinLnBrk="0" hangingPunct="1">
      <a:defRPr kumimoji="1" sz="73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C47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7" autoAdjust="0"/>
    <p:restoredTop sz="95952" autoAdjust="0"/>
  </p:normalViewPr>
  <p:slideViewPr>
    <p:cSldViewPr>
      <p:cViewPr varScale="1">
        <p:scale>
          <a:sx n="22" d="100"/>
          <a:sy n="22" d="100"/>
        </p:scale>
        <p:origin x="-696" y="-102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2819" y="8521410"/>
            <a:ext cx="31090362" cy="5879798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909" y="15545419"/>
            <a:ext cx="25602184" cy="7009460"/>
          </a:xfrm>
        </p:spPr>
        <p:txBody>
          <a:bodyPr/>
          <a:lstStyle>
            <a:lvl1pPr marL="0" indent="0" algn="ctr">
              <a:buNone/>
              <a:defRPr/>
            </a:lvl1pPr>
            <a:lvl2pPr marL="366163" indent="0" algn="ctr">
              <a:buNone/>
              <a:defRPr/>
            </a:lvl2pPr>
            <a:lvl3pPr marL="732326" indent="0" algn="ctr">
              <a:buNone/>
              <a:defRPr/>
            </a:lvl3pPr>
            <a:lvl4pPr marL="1098488" indent="0" algn="ctr">
              <a:buNone/>
              <a:defRPr/>
            </a:lvl4pPr>
            <a:lvl5pPr marL="1464651" indent="0" algn="ctr">
              <a:buNone/>
              <a:defRPr/>
            </a:lvl5pPr>
            <a:lvl6pPr marL="1830814" indent="0" algn="ctr">
              <a:buNone/>
              <a:defRPr/>
            </a:lvl6pPr>
            <a:lvl7pPr marL="2196977" indent="0" algn="ctr">
              <a:buNone/>
              <a:defRPr/>
            </a:lvl7pPr>
            <a:lvl8pPr marL="2563139" indent="0" algn="ctr">
              <a:buNone/>
              <a:defRPr/>
            </a:lvl8pPr>
            <a:lvl9pPr marL="2929302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BAF7B-BB23-4729-AC15-06AEB54DBCF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0E136-AE72-4CEE-AE47-86B1E45ACFE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728" y="1097918"/>
            <a:ext cx="8229727" cy="23406753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547" y="1097918"/>
            <a:ext cx="24567278" cy="23406753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3A4E8-DDA8-4360-ACB4-8EF94DC58E5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8DA7B-640E-4CF5-BDBD-C82116B9947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849" y="17627488"/>
            <a:ext cx="31090362" cy="5448569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8849" y="11627316"/>
            <a:ext cx="31090362" cy="6000171"/>
          </a:xfrm>
        </p:spPr>
        <p:txBody>
          <a:bodyPr anchor="b"/>
          <a:lstStyle>
            <a:lvl1pPr marL="0" indent="0">
              <a:buNone/>
              <a:defRPr sz="1600"/>
            </a:lvl1pPr>
            <a:lvl2pPr marL="366163" indent="0">
              <a:buNone/>
              <a:defRPr sz="1400"/>
            </a:lvl2pPr>
            <a:lvl3pPr marL="732326" indent="0">
              <a:buNone/>
              <a:defRPr sz="1300"/>
            </a:lvl3pPr>
            <a:lvl4pPr marL="1098488" indent="0">
              <a:buNone/>
              <a:defRPr sz="1100"/>
            </a:lvl4pPr>
            <a:lvl5pPr marL="1464651" indent="0">
              <a:buNone/>
              <a:defRPr sz="1100"/>
            </a:lvl5pPr>
            <a:lvl6pPr marL="1830814" indent="0">
              <a:buNone/>
              <a:defRPr sz="1100"/>
            </a:lvl6pPr>
            <a:lvl7pPr marL="2196977" indent="0">
              <a:buNone/>
              <a:defRPr sz="1100"/>
            </a:lvl7pPr>
            <a:lvl8pPr marL="2563139" indent="0">
              <a:buNone/>
              <a:defRPr sz="1100"/>
            </a:lvl8pPr>
            <a:lvl9pPr marL="2929302" indent="0">
              <a:buNone/>
              <a:defRPr sz="11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6AD6C-1B87-4424-8F16-AF9265806E5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547" y="6400978"/>
            <a:ext cx="16398502" cy="1810369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48952" y="6400978"/>
            <a:ext cx="16398502" cy="1810369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BE85B-367A-4A1A-B9F4-0F58B576ED8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550" y="6140388"/>
            <a:ext cx="16161046" cy="255959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163" indent="0">
              <a:buNone/>
              <a:defRPr sz="1600" b="1"/>
            </a:lvl2pPr>
            <a:lvl3pPr marL="732326" indent="0">
              <a:buNone/>
              <a:defRPr sz="1400" b="1"/>
            </a:lvl3pPr>
            <a:lvl4pPr marL="1098488" indent="0">
              <a:buNone/>
              <a:defRPr sz="1300" b="1"/>
            </a:lvl4pPr>
            <a:lvl5pPr marL="1464651" indent="0">
              <a:buNone/>
              <a:defRPr sz="1300" b="1"/>
            </a:lvl5pPr>
            <a:lvl6pPr marL="1830814" indent="0">
              <a:buNone/>
              <a:defRPr sz="1300" b="1"/>
            </a:lvl6pPr>
            <a:lvl7pPr marL="2196977" indent="0">
              <a:buNone/>
              <a:defRPr sz="1300" b="1"/>
            </a:lvl7pPr>
            <a:lvl8pPr marL="2563139" indent="0">
              <a:buNone/>
              <a:defRPr sz="1300" b="1"/>
            </a:lvl8pPr>
            <a:lvl9pPr marL="2929302" indent="0">
              <a:buNone/>
              <a:defRPr sz="13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550" y="8699986"/>
            <a:ext cx="16161046" cy="1580468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064" y="6140388"/>
            <a:ext cx="16167394" cy="255959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163" indent="0">
              <a:buNone/>
              <a:defRPr sz="1600" b="1"/>
            </a:lvl2pPr>
            <a:lvl3pPr marL="732326" indent="0">
              <a:buNone/>
              <a:defRPr sz="1400" b="1"/>
            </a:lvl3pPr>
            <a:lvl4pPr marL="1098488" indent="0">
              <a:buNone/>
              <a:defRPr sz="1300" b="1"/>
            </a:lvl4pPr>
            <a:lvl5pPr marL="1464651" indent="0">
              <a:buNone/>
              <a:defRPr sz="1300" b="1"/>
            </a:lvl5pPr>
            <a:lvl6pPr marL="1830814" indent="0">
              <a:buNone/>
              <a:defRPr sz="1300" b="1"/>
            </a:lvl6pPr>
            <a:lvl7pPr marL="2196977" indent="0">
              <a:buNone/>
              <a:defRPr sz="1300" b="1"/>
            </a:lvl7pPr>
            <a:lvl8pPr marL="2563139" indent="0">
              <a:buNone/>
              <a:defRPr sz="1300" b="1"/>
            </a:lvl8pPr>
            <a:lvl9pPr marL="2929302" indent="0">
              <a:buNone/>
              <a:defRPr sz="13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064" y="8699986"/>
            <a:ext cx="16167394" cy="1580468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A727F-3B33-4495-9844-D4B76294C93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4328E-7B70-49FC-BC0B-33EAC7836C9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6CD0C-7B02-447F-B359-30A8B0B0ABB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549" y="1092626"/>
            <a:ext cx="12034119" cy="4648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54" y="1092625"/>
            <a:ext cx="20446700" cy="234120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549" y="5740905"/>
            <a:ext cx="12034119" cy="18763763"/>
          </a:xfrm>
        </p:spPr>
        <p:txBody>
          <a:bodyPr/>
          <a:lstStyle>
            <a:lvl1pPr marL="0" indent="0">
              <a:buNone/>
              <a:defRPr sz="1100"/>
            </a:lvl1pPr>
            <a:lvl2pPr marL="366163" indent="0">
              <a:buNone/>
              <a:defRPr sz="1000"/>
            </a:lvl2pPr>
            <a:lvl3pPr marL="732326" indent="0">
              <a:buNone/>
              <a:defRPr sz="800"/>
            </a:lvl3pPr>
            <a:lvl4pPr marL="1098488" indent="0">
              <a:buNone/>
              <a:defRPr sz="700"/>
            </a:lvl4pPr>
            <a:lvl5pPr marL="1464651" indent="0">
              <a:buNone/>
              <a:defRPr sz="700"/>
            </a:lvl5pPr>
            <a:lvl6pPr marL="1830814" indent="0">
              <a:buNone/>
              <a:defRPr sz="700"/>
            </a:lvl6pPr>
            <a:lvl7pPr marL="2196977" indent="0">
              <a:buNone/>
              <a:defRPr sz="700"/>
            </a:lvl7pPr>
            <a:lvl8pPr marL="2563139" indent="0">
              <a:buNone/>
              <a:defRPr sz="700"/>
            </a:lvl8pPr>
            <a:lvl9pPr marL="2929302" indent="0">
              <a:buNone/>
              <a:defRPr sz="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606DF-C8B2-4615-9212-5A9C5DA1254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428" y="19202932"/>
            <a:ext cx="21945092" cy="226593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428" y="2451130"/>
            <a:ext cx="21945092" cy="16459464"/>
          </a:xfrm>
        </p:spPr>
        <p:txBody>
          <a:bodyPr/>
          <a:lstStyle>
            <a:lvl1pPr marL="0" indent="0">
              <a:buNone/>
              <a:defRPr sz="2600"/>
            </a:lvl1pPr>
            <a:lvl2pPr marL="366163" indent="0">
              <a:buNone/>
              <a:defRPr sz="2200"/>
            </a:lvl2pPr>
            <a:lvl3pPr marL="732326" indent="0">
              <a:buNone/>
              <a:defRPr sz="1900"/>
            </a:lvl3pPr>
            <a:lvl4pPr marL="1098488" indent="0">
              <a:buNone/>
              <a:defRPr sz="1600"/>
            </a:lvl4pPr>
            <a:lvl5pPr marL="1464651" indent="0">
              <a:buNone/>
              <a:defRPr sz="1600"/>
            </a:lvl5pPr>
            <a:lvl6pPr marL="1830814" indent="0">
              <a:buNone/>
              <a:defRPr sz="1600"/>
            </a:lvl6pPr>
            <a:lvl7pPr marL="2196977" indent="0">
              <a:buNone/>
              <a:defRPr sz="1600"/>
            </a:lvl7pPr>
            <a:lvl8pPr marL="2563139" indent="0">
              <a:buNone/>
              <a:defRPr sz="1600"/>
            </a:lvl8pPr>
            <a:lvl9pPr marL="2929302" indent="0">
              <a:buNone/>
              <a:defRPr sz="16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428" y="21468870"/>
            <a:ext cx="21945092" cy="3219668"/>
          </a:xfrm>
        </p:spPr>
        <p:txBody>
          <a:bodyPr/>
          <a:lstStyle>
            <a:lvl1pPr marL="0" indent="0">
              <a:buNone/>
              <a:defRPr sz="1100"/>
            </a:lvl1pPr>
            <a:lvl2pPr marL="366163" indent="0">
              <a:buNone/>
              <a:defRPr sz="1000"/>
            </a:lvl2pPr>
            <a:lvl3pPr marL="732326" indent="0">
              <a:buNone/>
              <a:defRPr sz="800"/>
            </a:lvl3pPr>
            <a:lvl4pPr marL="1098488" indent="0">
              <a:buNone/>
              <a:defRPr sz="700"/>
            </a:lvl4pPr>
            <a:lvl5pPr marL="1464651" indent="0">
              <a:buNone/>
              <a:defRPr sz="700"/>
            </a:lvl5pPr>
            <a:lvl6pPr marL="1830814" indent="0">
              <a:buNone/>
              <a:defRPr sz="700"/>
            </a:lvl6pPr>
            <a:lvl7pPr marL="2196977" indent="0">
              <a:buNone/>
              <a:defRPr sz="700"/>
            </a:lvl7pPr>
            <a:lvl8pPr marL="2563139" indent="0">
              <a:buNone/>
              <a:defRPr sz="700"/>
            </a:lvl8pPr>
            <a:lvl9pPr marL="2929302" indent="0">
              <a:buNone/>
              <a:defRPr sz="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FA5DE-94B1-40BC-9A0F-BD28F9C63F8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550" y="1097917"/>
            <a:ext cx="32918908" cy="457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105" tIns="186553" rIns="373105" bIns="1865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550" y="6400978"/>
            <a:ext cx="32918908" cy="1810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105" tIns="186553" rIns="373105" bIns="186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549" y="24980874"/>
            <a:ext cx="8534486" cy="19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105" tIns="186553" rIns="373105" bIns="186553" numCol="1" anchor="t" anchorCtr="0" compatLnSpc="1">
            <a:prstTxWarp prst="textNoShape">
              <a:avLst/>
            </a:prstTxWarp>
          </a:bodyPr>
          <a:lstStyle>
            <a:lvl1pPr algn="l">
              <a:defRPr sz="57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7605" y="24980874"/>
            <a:ext cx="11580791" cy="19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105" tIns="186553" rIns="373105" bIns="186553" numCol="1" anchor="t" anchorCtr="0" compatLnSpc="1">
            <a:prstTxWarp prst="textNoShape">
              <a:avLst/>
            </a:prstTxWarp>
          </a:bodyPr>
          <a:lstStyle>
            <a:lvl1pPr>
              <a:defRPr sz="57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970" y="24980874"/>
            <a:ext cx="8534484" cy="19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105" tIns="186553" rIns="373105" bIns="186553" numCol="1" anchor="t" anchorCtr="0" compatLnSpc="1">
            <a:prstTxWarp prst="textNoShape">
              <a:avLst/>
            </a:prstTxWarp>
          </a:bodyPr>
          <a:lstStyle>
            <a:lvl1pPr algn="r">
              <a:defRPr sz="5700"/>
            </a:lvl1pPr>
          </a:lstStyle>
          <a:p>
            <a:fld id="{54DA2072-0F14-46A6-9E25-E280E0E0366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31555" rtl="0" eaLnBrk="0" fontAlgn="base" latinLnBrk="1" hangingPunct="0">
        <a:spcBef>
          <a:spcPct val="0"/>
        </a:spcBef>
        <a:spcAft>
          <a:spcPct val="0"/>
        </a:spcAft>
        <a:defRPr kumimoji="1" sz="17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31555" rtl="0" eaLnBrk="0" fontAlgn="base" latinLnBrk="1" hangingPunct="0">
        <a:spcBef>
          <a:spcPct val="0"/>
        </a:spcBef>
        <a:spcAft>
          <a:spcPct val="0"/>
        </a:spcAft>
        <a:defRPr kumimoji="1" sz="179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3731555" rtl="0" eaLnBrk="0" fontAlgn="base" latinLnBrk="1" hangingPunct="0">
        <a:spcBef>
          <a:spcPct val="0"/>
        </a:spcBef>
        <a:spcAft>
          <a:spcPct val="0"/>
        </a:spcAft>
        <a:defRPr kumimoji="1" sz="179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3731555" rtl="0" eaLnBrk="0" fontAlgn="base" latinLnBrk="1" hangingPunct="0">
        <a:spcBef>
          <a:spcPct val="0"/>
        </a:spcBef>
        <a:spcAft>
          <a:spcPct val="0"/>
        </a:spcAft>
        <a:defRPr kumimoji="1" sz="179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3731555" rtl="0" eaLnBrk="0" fontAlgn="base" latinLnBrk="1" hangingPunct="0">
        <a:spcBef>
          <a:spcPct val="0"/>
        </a:spcBef>
        <a:spcAft>
          <a:spcPct val="0"/>
        </a:spcAft>
        <a:defRPr kumimoji="1" sz="179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366163" algn="ctr" defTabSz="3731555" rtl="0" fontAlgn="base" latinLnBrk="1">
        <a:spcBef>
          <a:spcPct val="0"/>
        </a:spcBef>
        <a:spcAft>
          <a:spcPct val="0"/>
        </a:spcAft>
        <a:defRPr kumimoji="1" sz="179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732326" algn="ctr" defTabSz="3731555" rtl="0" fontAlgn="base" latinLnBrk="1">
        <a:spcBef>
          <a:spcPct val="0"/>
        </a:spcBef>
        <a:spcAft>
          <a:spcPct val="0"/>
        </a:spcAft>
        <a:defRPr kumimoji="1" sz="179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098488" algn="ctr" defTabSz="3731555" rtl="0" fontAlgn="base" latinLnBrk="1">
        <a:spcBef>
          <a:spcPct val="0"/>
        </a:spcBef>
        <a:spcAft>
          <a:spcPct val="0"/>
        </a:spcAft>
        <a:defRPr kumimoji="1" sz="179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464651" algn="ctr" defTabSz="3731555" rtl="0" fontAlgn="base" latinLnBrk="1">
        <a:spcBef>
          <a:spcPct val="0"/>
        </a:spcBef>
        <a:spcAft>
          <a:spcPct val="0"/>
        </a:spcAft>
        <a:defRPr kumimoji="1" sz="179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1398538" indent="-1398538" algn="l" defTabSz="3731555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3000">
          <a:solidFill>
            <a:schemeClr val="tx1"/>
          </a:solidFill>
          <a:latin typeface="+mn-lt"/>
          <a:ea typeface="+mn-ea"/>
          <a:cs typeface="+mn-cs"/>
        </a:defRPr>
      </a:lvl1pPr>
      <a:lvl2pPr marL="3031014" indent="-1165873" algn="l" defTabSz="3731555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1400">
          <a:solidFill>
            <a:schemeClr val="tx1"/>
          </a:solidFill>
          <a:latin typeface="+mn-lt"/>
          <a:ea typeface="+mn-ea"/>
        </a:defRPr>
      </a:lvl2pPr>
      <a:lvl3pPr marL="4663489" indent="-931935" algn="l" defTabSz="3731555" rtl="0" eaLnBrk="0" fontAlgn="base" latinLnBrk="1" hangingPunct="0">
        <a:spcBef>
          <a:spcPct val="20000"/>
        </a:spcBef>
        <a:spcAft>
          <a:spcPct val="0"/>
        </a:spcAft>
        <a:buChar char="•"/>
        <a:defRPr kumimoji="1" sz="9800">
          <a:solidFill>
            <a:schemeClr val="tx1"/>
          </a:solidFill>
          <a:latin typeface="+mn-lt"/>
          <a:ea typeface="+mn-ea"/>
        </a:defRPr>
      </a:lvl3pPr>
      <a:lvl4pPr marL="6529902" indent="-933206" algn="l" defTabSz="3731555" rtl="0" eaLnBrk="0" fontAlgn="base" latinLnBrk="1" hangingPunct="0">
        <a:spcBef>
          <a:spcPct val="20000"/>
        </a:spcBef>
        <a:spcAft>
          <a:spcPct val="0"/>
        </a:spcAft>
        <a:buChar char="–"/>
        <a:defRPr kumimoji="1" sz="8200">
          <a:solidFill>
            <a:schemeClr val="tx1"/>
          </a:solidFill>
          <a:latin typeface="+mn-lt"/>
          <a:ea typeface="+mn-ea"/>
        </a:defRPr>
      </a:lvl4pPr>
      <a:lvl5pPr marL="8395044" indent="-933206" algn="l" defTabSz="3731555" rtl="0" eaLnBrk="0" fontAlgn="base" latinLnBrk="1" hangingPunct="0">
        <a:spcBef>
          <a:spcPct val="20000"/>
        </a:spcBef>
        <a:spcAft>
          <a:spcPct val="0"/>
        </a:spcAft>
        <a:buChar char="»"/>
        <a:defRPr kumimoji="1" sz="8200">
          <a:solidFill>
            <a:schemeClr val="tx1"/>
          </a:solidFill>
          <a:latin typeface="+mn-lt"/>
          <a:ea typeface="+mn-ea"/>
        </a:defRPr>
      </a:lvl5pPr>
      <a:lvl6pPr marL="8761207" indent="-933206" algn="l" defTabSz="3731555" rtl="0" fontAlgn="base" latinLnBrk="1">
        <a:spcBef>
          <a:spcPct val="20000"/>
        </a:spcBef>
        <a:spcAft>
          <a:spcPct val="0"/>
        </a:spcAft>
        <a:buChar char="»"/>
        <a:defRPr kumimoji="1" sz="8200">
          <a:solidFill>
            <a:schemeClr val="tx1"/>
          </a:solidFill>
          <a:latin typeface="+mn-lt"/>
          <a:ea typeface="+mn-ea"/>
        </a:defRPr>
      </a:lvl6pPr>
      <a:lvl7pPr marL="9127370" indent="-933206" algn="l" defTabSz="3731555" rtl="0" fontAlgn="base" latinLnBrk="1">
        <a:spcBef>
          <a:spcPct val="20000"/>
        </a:spcBef>
        <a:spcAft>
          <a:spcPct val="0"/>
        </a:spcAft>
        <a:buChar char="»"/>
        <a:defRPr kumimoji="1" sz="8200">
          <a:solidFill>
            <a:schemeClr val="tx1"/>
          </a:solidFill>
          <a:latin typeface="+mn-lt"/>
          <a:ea typeface="+mn-ea"/>
        </a:defRPr>
      </a:lvl7pPr>
      <a:lvl8pPr marL="9493532" indent="-933206" algn="l" defTabSz="3731555" rtl="0" fontAlgn="base" latinLnBrk="1">
        <a:spcBef>
          <a:spcPct val="20000"/>
        </a:spcBef>
        <a:spcAft>
          <a:spcPct val="0"/>
        </a:spcAft>
        <a:buChar char="»"/>
        <a:defRPr kumimoji="1" sz="8200">
          <a:solidFill>
            <a:schemeClr val="tx1"/>
          </a:solidFill>
          <a:latin typeface="+mn-lt"/>
          <a:ea typeface="+mn-ea"/>
        </a:defRPr>
      </a:lvl8pPr>
      <a:lvl9pPr marL="9859695" indent="-933206" algn="l" defTabSz="3731555" rtl="0" fontAlgn="base" latinLnBrk="1">
        <a:spcBef>
          <a:spcPct val="20000"/>
        </a:spcBef>
        <a:spcAft>
          <a:spcPct val="0"/>
        </a:spcAft>
        <a:buChar char="»"/>
        <a:defRPr kumimoji="1" sz="8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32326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163" algn="l" defTabSz="732326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326" algn="l" defTabSz="732326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488" algn="l" defTabSz="732326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4651" algn="l" defTabSz="732326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0814" algn="l" defTabSz="732326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6977" algn="l" defTabSz="732326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139" algn="l" defTabSz="732326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9302" algn="l" defTabSz="732326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92" y="5643506"/>
            <a:ext cx="11501518" cy="506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92" descr="csail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792" y="310857"/>
            <a:ext cx="3657092" cy="380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89" descr="ado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8644" y="-1047853"/>
            <a:ext cx="7009427" cy="54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990"/>
          <p:cNvSpPr>
            <a:spLocks noChangeArrowheads="1"/>
          </p:cNvSpPr>
          <p:nvPr/>
        </p:nvSpPr>
        <p:spPr bwMode="auto">
          <a:xfrm>
            <a:off x="365709" y="335988"/>
            <a:ext cx="35835693" cy="26700499"/>
          </a:xfrm>
          <a:prstGeom prst="rect">
            <a:avLst/>
          </a:prstGeom>
          <a:noFill/>
          <a:ln w="127000">
            <a:solidFill>
              <a:srgbClr val="C47500"/>
            </a:solidFill>
            <a:miter lim="800000"/>
            <a:headEnd/>
            <a:tailEnd/>
          </a:ln>
        </p:spPr>
        <p:txBody>
          <a:bodyPr wrap="none" lIns="73233" tIns="36616" rIns="73233" bIns="36616" anchor="ctr"/>
          <a:lstStyle/>
          <a:p>
            <a:endParaRPr lang="ko-KR" altLang="en-US" dirty="0"/>
          </a:p>
        </p:txBody>
      </p:sp>
      <p:sp>
        <p:nvSpPr>
          <p:cNvPr id="1031" name="Text Box 991"/>
          <p:cNvSpPr txBox="1">
            <a:spLocks noChangeArrowheads="1"/>
          </p:cNvSpPr>
          <p:nvPr/>
        </p:nvSpPr>
        <p:spPr bwMode="auto">
          <a:xfrm>
            <a:off x="8496390" y="663379"/>
            <a:ext cx="18834024" cy="130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217" tIns="36609" rIns="73217" bIns="36609">
            <a:spAutoFit/>
          </a:bodyPr>
          <a:lstStyle/>
          <a:p>
            <a:pPr defTabSz="3514145" latinLnBrk="0"/>
            <a:r>
              <a:rPr kumimoji="0" lang="en-US" altLang="ko-KR" sz="8000" b="1" dirty="0">
                <a:solidFill>
                  <a:srgbClr val="0033CC"/>
                </a:solidFill>
                <a:latin typeface="Helvetica" pitchFamily="34" charset="0"/>
              </a:rPr>
              <a:t>A probabilistic jigsaw puzzle solver</a:t>
            </a:r>
          </a:p>
        </p:txBody>
      </p:sp>
      <p:sp>
        <p:nvSpPr>
          <p:cNvPr id="1033" name="Text Box 993"/>
          <p:cNvSpPr txBox="1">
            <a:spLocks noChangeArrowheads="1"/>
          </p:cNvSpPr>
          <p:nvPr/>
        </p:nvSpPr>
        <p:spPr bwMode="auto">
          <a:xfrm>
            <a:off x="6651341" y="2012670"/>
            <a:ext cx="22291754" cy="17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217" tIns="36609" rIns="73217" bIns="36609">
            <a:spAutoFit/>
          </a:bodyPr>
          <a:lstStyle/>
          <a:p>
            <a:pPr defTabSz="3514145" latinLnBrk="0"/>
            <a:r>
              <a:rPr kumimoji="0" lang="en-US" altLang="ko-KR" sz="5300" b="1" dirty="0" err="1">
                <a:solidFill>
                  <a:srgbClr val="C47500"/>
                </a:solidFill>
                <a:latin typeface="Helvetica" pitchFamily="34" charset="0"/>
              </a:rPr>
              <a:t>Taeg</a:t>
            </a:r>
            <a:r>
              <a:rPr kumimoji="0" lang="en-US" altLang="ko-KR" sz="5300" b="1" dirty="0">
                <a:solidFill>
                  <a:srgbClr val="C47500"/>
                </a:solidFill>
                <a:latin typeface="Helvetica" pitchFamily="34" charset="0"/>
              </a:rPr>
              <a:t> Sang Cho</a:t>
            </a:r>
            <a:r>
              <a:rPr kumimoji="0" lang="en-US" altLang="ko-KR" sz="5300" b="1" baseline="30000" dirty="0">
                <a:solidFill>
                  <a:srgbClr val="C47500"/>
                </a:solidFill>
                <a:latin typeface="Helvetica" pitchFamily="34" charset="0"/>
              </a:rPr>
              <a:t>1</a:t>
            </a:r>
            <a:r>
              <a:rPr kumimoji="0" lang="en-US" altLang="ko-KR" sz="5300" b="1" dirty="0">
                <a:solidFill>
                  <a:srgbClr val="C47500"/>
                </a:solidFill>
                <a:latin typeface="Helvetica" pitchFamily="34" charset="0"/>
              </a:rPr>
              <a:t>, </a:t>
            </a:r>
            <a:r>
              <a:rPr kumimoji="0" lang="en-US" altLang="ko-KR" sz="5300" b="1" dirty="0" err="1">
                <a:solidFill>
                  <a:srgbClr val="C47500"/>
                </a:solidFill>
                <a:latin typeface="Helvetica" pitchFamily="34" charset="0"/>
              </a:rPr>
              <a:t>Shai</a:t>
            </a:r>
            <a:r>
              <a:rPr kumimoji="0" lang="en-US" altLang="ko-KR" sz="5300" b="1" dirty="0">
                <a:solidFill>
                  <a:srgbClr val="C47500"/>
                </a:solidFill>
                <a:latin typeface="Helvetica" pitchFamily="34" charset="0"/>
              </a:rPr>
              <a:t> Avidan</a:t>
            </a:r>
            <a:r>
              <a:rPr kumimoji="0" lang="en-US" altLang="ko-KR" sz="5300" b="1" baseline="30000" dirty="0">
                <a:solidFill>
                  <a:srgbClr val="C47500"/>
                </a:solidFill>
                <a:latin typeface="Helvetica" pitchFamily="34" charset="0"/>
              </a:rPr>
              <a:t>2,3</a:t>
            </a:r>
            <a:r>
              <a:rPr kumimoji="0" lang="en-US" altLang="ko-KR" sz="5300" b="1" dirty="0">
                <a:solidFill>
                  <a:srgbClr val="C47500"/>
                </a:solidFill>
                <a:latin typeface="Helvetica" pitchFamily="34" charset="0"/>
              </a:rPr>
              <a:t>, William Freeman</a:t>
            </a:r>
            <a:r>
              <a:rPr kumimoji="0" lang="en-US" altLang="ko-KR" sz="5300" b="1" baseline="30000" dirty="0">
                <a:solidFill>
                  <a:srgbClr val="C47500"/>
                </a:solidFill>
                <a:latin typeface="Helvetica" pitchFamily="34" charset="0"/>
              </a:rPr>
              <a:t>1,3</a:t>
            </a:r>
          </a:p>
          <a:p>
            <a:pPr defTabSz="3514145" latinLnBrk="0"/>
            <a:r>
              <a:rPr kumimoji="0" lang="en-US" altLang="ko-KR" sz="5300" b="1" dirty="0">
                <a:solidFill>
                  <a:srgbClr val="C47500"/>
                </a:solidFill>
                <a:latin typeface="Helvetica" pitchFamily="34" charset="0"/>
              </a:rPr>
              <a:t>MIT</a:t>
            </a:r>
            <a:r>
              <a:rPr kumimoji="0" lang="en-US" altLang="ko-KR" sz="5300" b="1" baseline="30000" dirty="0">
                <a:solidFill>
                  <a:srgbClr val="C47500"/>
                </a:solidFill>
                <a:latin typeface="Helvetica" pitchFamily="34" charset="0"/>
              </a:rPr>
              <a:t>1</a:t>
            </a:r>
            <a:r>
              <a:rPr kumimoji="0" lang="en-US" altLang="ko-KR" sz="5300" b="1" dirty="0">
                <a:solidFill>
                  <a:srgbClr val="C47500"/>
                </a:solidFill>
                <a:latin typeface="Helvetica" pitchFamily="34" charset="0"/>
              </a:rPr>
              <a:t>, Tel Aviv Univ.</a:t>
            </a:r>
            <a:r>
              <a:rPr kumimoji="0" lang="en-US" altLang="ko-KR" sz="5300" b="1" baseline="30000" dirty="0">
                <a:solidFill>
                  <a:srgbClr val="C47500"/>
                </a:solidFill>
                <a:latin typeface="Helvetica" pitchFamily="34" charset="0"/>
              </a:rPr>
              <a:t>2</a:t>
            </a:r>
            <a:r>
              <a:rPr kumimoji="0" lang="en-US" altLang="ko-KR" sz="5300" b="1" dirty="0">
                <a:solidFill>
                  <a:srgbClr val="C47500"/>
                </a:solidFill>
                <a:latin typeface="Helvetica" pitchFamily="34" charset="0"/>
              </a:rPr>
              <a:t>, Adobe Inc.</a:t>
            </a:r>
            <a:r>
              <a:rPr kumimoji="0" lang="en-US" altLang="ko-KR" sz="5300" b="1" baseline="30000" dirty="0">
                <a:solidFill>
                  <a:srgbClr val="C47500"/>
                </a:solidFill>
                <a:latin typeface="Helvetica" pitchFamily="34" charset="0"/>
              </a:rPr>
              <a:t>3</a:t>
            </a:r>
          </a:p>
        </p:txBody>
      </p:sp>
      <p:grpSp>
        <p:nvGrpSpPr>
          <p:cNvPr id="1038" name="Group 352"/>
          <p:cNvGrpSpPr>
            <a:grpSpLocks/>
          </p:cNvGrpSpPr>
          <p:nvPr/>
        </p:nvGrpSpPr>
        <p:grpSpPr bwMode="auto">
          <a:xfrm>
            <a:off x="714252" y="4032182"/>
            <a:ext cx="10831533" cy="6699929"/>
            <a:chOff x="1098550" y="6405563"/>
            <a:chExt cx="13936663" cy="8040687"/>
          </a:xfrm>
        </p:grpSpPr>
        <p:grpSp>
          <p:nvGrpSpPr>
            <p:cNvPr id="1108" name="Group 996"/>
            <p:cNvGrpSpPr>
              <a:grpSpLocks noChangeAspect="1"/>
            </p:cNvGrpSpPr>
            <p:nvPr/>
          </p:nvGrpSpPr>
          <p:grpSpPr bwMode="auto">
            <a:xfrm>
              <a:off x="1808163" y="9231315"/>
              <a:ext cx="9228137" cy="5079349"/>
              <a:chOff x="1056" y="6288"/>
              <a:chExt cx="5200" cy="2862"/>
            </a:xfrm>
          </p:grpSpPr>
          <p:grpSp>
            <p:nvGrpSpPr>
              <p:cNvPr id="1113" name="Group 4"/>
              <p:cNvGrpSpPr>
                <a:grpSpLocks noChangeAspect="1"/>
              </p:cNvGrpSpPr>
              <p:nvPr/>
            </p:nvGrpSpPr>
            <p:grpSpPr bwMode="auto">
              <a:xfrm>
                <a:off x="1056" y="6424"/>
                <a:ext cx="2576" cy="1938"/>
                <a:chOff x="567" y="618"/>
                <a:chExt cx="4581" cy="3447"/>
              </a:xfrm>
            </p:grpSpPr>
            <p:pic>
              <p:nvPicPr>
                <p:cNvPr id="1120" name="Picture 5" descr="2"/>
                <p:cNvPicPr preferRelativeResize="0"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67" y="618"/>
                  <a:ext cx="4581" cy="3437"/>
                </a:xfrm>
                <a:prstGeom prst="rect">
                  <a:avLst/>
                </a:prstGeom>
                <a:noFill/>
                <a:ln w="25400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1121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567" y="618"/>
                  <a:ext cx="4581" cy="3447"/>
                  <a:chOff x="567" y="754"/>
                  <a:chExt cx="4581" cy="3447"/>
                </a:xfrm>
              </p:grpSpPr>
              <p:sp>
                <p:nvSpPr>
                  <p:cNvPr id="1122" name="Rectangle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1" y="3942"/>
                    <a:ext cx="287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23" name="Rectangle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6" y="3942"/>
                    <a:ext cx="285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24" name="Rectangle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9" y="3942"/>
                    <a:ext cx="287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25" name="Rectangle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3" y="3942"/>
                    <a:ext cx="286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26" name="Rectangle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6" y="3942"/>
                    <a:ext cx="287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27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1" y="3942"/>
                    <a:ext cx="285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28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4" y="3942"/>
                    <a:ext cx="287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29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8" y="3942"/>
                    <a:ext cx="286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30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1" y="3942"/>
                    <a:ext cx="287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31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3942"/>
                    <a:ext cx="286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32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9" y="3942"/>
                    <a:ext cx="286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33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12" y="3942"/>
                    <a:ext cx="287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34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6" y="3942"/>
                    <a:ext cx="286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35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0" y="3942"/>
                    <a:ext cx="286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36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9" y="3942"/>
                    <a:ext cx="301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37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3942"/>
                    <a:ext cx="272" cy="25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38" name="Rectangle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1" y="3651"/>
                    <a:ext cx="287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39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6" y="3651"/>
                    <a:ext cx="285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40" name="Rectangl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9" y="3651"/>
                    <a:ext cx="287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41" name="Rectangl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3" y="3651"/>
                    <a:ext cx="286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42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6" y="3651"/>
                    <a:ext cx="287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43" name="Rectangl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1" y="3651"/>
                    <a:ext cx="285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44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4" y="3651"/>
                    <a:ext cx="287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45" name="Rectangle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8" y="3651"/>
                    <a:ext cx="286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46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1" y="3651"/>
                    <a:ext cx="287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47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3651"/>
                    <a:ext cx="286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48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9" y="3651"/>
                    <a:ext cx="286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49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12" y="3651"/>
                    <a:ext cx="287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50" name="Rectangl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6" y="3651"/>
                    <a:ext cx="286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51" name="Rectangl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0" y="3651"/>
                    <a:ext cx="286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52" name="Rectangl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9" y="3651"/>
                    <a:ext cx="301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53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3651"/>
                    <a:ext cx="272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54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1" y="3368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55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6" y="3362"/>
                    <a:ext cx="285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56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9" y="3362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57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3" y="3362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58" name="Rectangle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6" y="3362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59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1" y="3362"/>
                    <a:ext cx="285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60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4" y="3362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61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8" y="3362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62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1" y="3362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63" name="Rectangl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3362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64" name="Rectangle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9" y="3362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65" name="Rectangle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12" y="3362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66" name="Rectangle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6" y="3362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67" name="Rectangle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0" y="3362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68" name="Rectangl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9" y="3362"/>
                    <a:ext cx="301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69" name="Rectangl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3362"/>
                    <a:ext cx="272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70" name="Rectangl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1" y="307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71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6" y="3072"/>
                    <a:ext cx="285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72" name="Rectangle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9" y="307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73" name="Rectangle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3" y="307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74" name="Rectangl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6" y="307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75" name="Rectangle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1" y="3072"/>
                    <a:ext cx="285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76" name="Rectangl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4" y="307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77" name="Rectangl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8" y="307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78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1" y="307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79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307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80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9" y="307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81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12" y="307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82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6" y="307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83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0" y="307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84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9" y="3072"/>
                    <a:ext cx="301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85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3072"/>
                    <a:ext cx="272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86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1" y="278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87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6" y="2782"/>
                    <a:ext cx="285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88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9" y="278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89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3" y="278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90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6" y="278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91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1" y="2782"/>
                    <a:ext cx="285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92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4" y="278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93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8" y="278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94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1" y="278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95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278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96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9" y="278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97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12" y="278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98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6" y="278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199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0" y="278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00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9" y="2782"/>
                    <a:ext cx="301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01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2782"/>
                    <a:ext cx="272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02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1" y="249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03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6" y="2492"/>
                    <a:ext cx="285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04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9" y="249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05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3" y="249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06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6" y="249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07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1" y="2492"/>
                    <a:ext cx="285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08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4" y="249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09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8" y="249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10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1" y="249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11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249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12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9" y="249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13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12" y="2492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14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6" y="249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15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0" y="2492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16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9" y="2492"/>
                    <a:ext cx="301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17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2492"/>
                    <a:ext cx="272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18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1" y="2203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19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6" y="2203"/>
                    <a:ext cx="285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20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9" y="2203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21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3" y="2203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22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6" y="2203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23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1" y="2203"/>
                    <a:ext cx="285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24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4" y="2203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25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8" y="2203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26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1" y="2203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27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2203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28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9" y="2203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29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12" y="2203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30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6" y="2203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31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0" y="2203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32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9" y="2203"/>
                    <a:ext cx="301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33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2203"/>
                    <a:ext cx="272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34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1" y="1913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35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6" y="1913"/>
                    <a:ext cx="285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36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9" y="1913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37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3" y="1913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38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6" y="1913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39" name="Rectangle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1" y="1913"/>
                    <a:ext cx="285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40" name="Rectangl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4" y="1913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41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8" y="1913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42" name="Rectangl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1" y="1913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43" name="Rectangle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1913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44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9" y="1913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45" name="Rectangl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12" y="1913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46" name="Rectangl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6" y="1913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47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0" y="1913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48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9" y="1913"/>
                    <a:ext cx="301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49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1913"/>
                    <a:ext cx="272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50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1" y="1623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51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6" y="1623"/>
                    <a:ext cx="285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52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9" y="1623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53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3" y="1623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54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6" y="1623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55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1" y="1623"/>
                    <a:ext cx="285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56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4" y="1623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57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8" y="1623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58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1" y="1623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59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1623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60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9" y="1623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61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12" y="1623"/>
                    <a:ext cx="287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62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6" y="1623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63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0" y="1623"/>
                    <a:ext cx="286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64" name="Rectangle 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9" y="1623"/>
                    <a:ext cx="301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65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1623"/>
                    <a:ext cx="272" cy="29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66" name="Rectangl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1" y="1334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67" name="Rectangl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6" y="1334"/>
                    <a:ext cx="285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68" name="Rectangle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9" y="1334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69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3" y="1334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70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6" y="1334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71" name="Rectangle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1" y="1334"/>
                    <a:ext cx="285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72" name="Rectangle 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4" y="1334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73" name="Rectangle 1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8" y="1334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74" name="Rectangle 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1" y="1334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75" name="Rectangle 1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1334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76" name="Rectangle 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9" y="1334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77" name="Rectangle 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12" y="1334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78" name="Rectangle 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6" y="1334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79" name="Rectangle 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0" y="1334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80" name="Rectangle 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9" y="1334"/>
                    <a:ext cx="301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81" name="Rectangle 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1334"/>
                    <a:ext cx="272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82" name="Rectangle 1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1" y="1043"/>
                    <a:ext cx="287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83" name="Rectangle 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6" y="1043"/>
                    <a:ext cx="285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84" name="Rectangle 1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9" y="1043"/>
                    <a:ext cx="287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85" name="Rectangle 1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3" y="1043"/>
                    <a:ext cx="286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86" name="Rectangle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6" y="1043"/>
                    <a:ext cx="287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87" name="Rectangle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1" y="1043"/>
                    <a:ext cx="285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88" name="Rectangle 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4" y="1043"/>
                    <a:ext cx="287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89" name="Rectangle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8" y="1043"/>
                    <a:ext cx="286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90" name="Rectangle 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1" y="1043"/>
                    <a:ext cx="287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91" name="Rectangle 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1043"/>
                    <a:ext cx="286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92" name="Rectangle 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9" y="1043"/>
                    <a:ext cx="286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93" name="Rectangle 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12" y="1043"/>
                    <a:ext cx="287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94" name="Rectangle 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6" y="1043"/>
                    <a:ext cx="286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95" name="Rectangle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0" y="1043"/>
                    <a:ext cx="286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96" name="Rectangle 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9" y="1043"/>
                    <a:ext cx="301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97" name="Rectangle 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1043"/>
                    <a:ext cx="272" cy="291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98" name="Rectangle 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1" y="754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299" name="Rectangle 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6" y="754"/>
                    <a:ext cx="285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00" name="Rectangle 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9" y="754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01" name="Rectangle 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3" y="754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02" name="Rectangle 1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6" y="754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03" name="Rectangle 1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1" y="754"/>
                    <a:ext cx="285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04" name="Rectangle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44" y="754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05" name="Rectangle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8" y="754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06" name="Rectangle 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1" y="754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07" name="Rectangle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754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08" name="Rectangle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9" y="754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09" name="Rectangle 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12" y="754"/>
                    <a:ext cx="287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10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6" y="754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11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0" y="754"/>
                    <a:ext cx="286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12" name="Rectangle 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9" y="754"/>
                    <a:ext cx="301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13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7" y="754"/>
                    <a:ext cx="272" cy="289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89982" tIns="46791" rIns="89982" bIns="46791"/>
                  <a:lstStyle/>
                  <a:p>
                    <a:pPr algn="l" defTabSz="731055">
                      <a:spcBef>
                        <a:spcPct val="20000"/>
                      </a:spcBef>
                    </a:pPr>
                    <a:endParaRPr lang="ko-KR" altLang="ko-KR" sz="1100" dirty="0">
                      <a:latin typeface="Helvetica" pitchFamily="34" charset="0"/>
                    </a:endParaRPr>
                  </a:p>
                </p:txBody>
              </p:sp>
              <p:sp>
                <p:nvSpPr>
                  <p:cNvPr id="1314" name="Line 1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7" y="1043"/>
                    <a:ext cx="45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15" name="Line 2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7" y="1334"/>
                    <a:ext cx="45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16" name="Line 2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7" y="1623"/>
                    <a:ext cx="45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17" name="Line 2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7" y="1913"/>
                    <a:ext cx="45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18" name="Line 2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7" y="2203"/>
                    <a:ext cx="45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19" name="Line 2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7" y="2492"/>
                    <a:ext cx="45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20" name="Line 2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7" y="2782"/>
                    <a:ext cx="45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21" name="Line 2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7" y="3072"/>
                    <a:ext cx="45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22" name="Line 2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7" y="3362"/>
                    <a:ext cx="45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23" name="Line 2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7" y="3651"/>
                    <a:ext cx="45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24" name="Line 2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7" y="3942"/>
                    <a:ext cx="45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25" name="Line 2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39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26" name="Line 2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0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27" name="Line 2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26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28" name="Line 2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12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29" name="Line 2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9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30" name="Line 2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85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31" name="Line 2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571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32" name="Line 2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58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33" name="Line 2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44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34" name="Line 2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31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35" name="Line 2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16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36" name="Line 2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03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37" name="Line 2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89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38" name="Line 2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76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  <p:sp>
                <p:nvSpPr>
                  <p:cNvPr id="1339" name="Line 2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61" y="754"/>
                    <a:ext cx="0" cy="344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en-US">
                      <a:latin typeface="Helvetica" pitchFamily="34" charset="0"/>
                    </a:endParaRPr>
                  </a:p>
                </p:txBody>
              </p:sp>
            </p:grpSp>
          </p:grpSp>
          <p:pic>
            <p:nvPicPr>
              <p:cNvPr id="1114" name="Picture 228" descr="bagOfPatches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12" y="6560"/>
                <a:ext cx="1844" cy="1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15" name="AutoShape 231"/>
              <p:cNvSpPr>
                <a:spLocks noChangeAspect="1" noChangeArrowheads="1"/>
              </p:cNvSpPr>
              <p:nvPr/>
            </p:nvSpPr>
            <p:spPr bwMode="auto">
              <a:xfrm>
                <a:off x="3687" y="6288"/>
                <a:ext cx="1452" cy="318"/>
              </a:xfrm>
              <a:prstGeom prst="curvedDownArrow">
                <a:avLst>
                  <a:gd name="adj1" fmla="val 91321"/>
                  <a:gd name="adj2" fmla="val 182642"/>
                  <a:gd name="adj3" fmla="val 33333"/>
                </a:avLst>
              </a:prstGeom>
              <a:solidFill>
                <a:srgbClr val="FF61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21" tIns="45710" rIns="91421" bIns="45710" anchor="ctr"/>
              <a:lstStyle/>
              <a:p>
                <a:pPr algn="l" defTabSz="731055"/>
                <a:endParaRPr lang="ko-KR" altLang="ko-KR" sz="1400" dirty="0">
                  <a:latin typeface="Helvetica" pitchFamily="34" charset="0"/>
                </a:endParaRPr>
              </a:p>
            </p:txBody>
          </p:sp>
          <p:sp>
            <p:nvSpPr>
              <p:cNvPr id="1116" name="Text Box 233"/>
              <p:cNvSpPr txBox="1">
                <a:spLocks noChangeAspect="1" noChangeArrowheads="1"/>
              </p:cNvSpPr>
              <p:nvPr/>
            </p:nvSpPr>
            <p:spPr bwMode="auto">
              <a:xfrm>
                <a:off x="3925" y="6467"/>
                <a:ext cx="813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21" tIns="45710" rIns="91421" bIns="45710">
                <a:spAutoFit/>
              </a:bodyPr>
              <a:lstStyle/>
              <a:p>
                <a:pPr defTabSz="731055"/>
                <a:r>
                  <a:rPr lang="en-US" altLang="ko-KR" sz="2800" b="1" dirty="0">
                    <a:latin typeface="Helvetica" pitchFamily="34" charset="0"/>
                  </a:rPr>
                  <a:t>Easy!</a:t>
                </a:r>
              </a:p>
            </p:txBody>
          </p:sp>
          <p:grpSp>
            <p:nvGrpSpPr>
              <p:cNvPr id="1117" name="Group 235"/>
              <p:cNvGrpSpPr>
                <a:grpSpLocks noChangeAspect="1"/>
              </p:cNvGrpSpPr>
              <p:nvPr/>
            </p:nvGrpSpPr>
            <p:grpSpPr bwMode="auto">
              <a:xfrm>
                <a:off x="3505" y="8510"/>
                <a:ext cx="1452" cy="640"/>
                <a:chOff x="2744" y="3067"/>
                <a:chExt cx="1452" cy="640"/>
              </a:xfrm>
            </p:grpSpPr>
            <p:sp>
              <p:nvSpPr>
                <p:cNvPr id="1118" name="AutoShape 232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2744" y="3067"/>
                  <a:ext cx="1452" cy="318"/>
                </a:xfrm>
                <a:prstGeom prst="curvedDownArrow">
                  <a:avLst>
                    <a:gd name="adj1" fmla="val 91321"/>
                    <a:gd name="adj2" fmla="val 182642"/>
                    <a:gd name="adj3" fmla="val 33333"/>
                  </a:avLst>
                </a:prstGeom>
                <a:solidFill>
                  <a:srgbClr val="FF616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lIns="91421" tIns="45710" rIns="91421" bIns="45710" anchor="ctr"/>
                <a:lstStyle/>
                <a:p>
                  <a:pPr algn="l" defTabSz="731055"/>
                  <a:endParaRPr lang="ko-KR" altLang="ko-KR" sz="1400" dirty="0">
                    <a:latin typeface="Helvetica" pitchFamily="34" charset="0"/>
                  </a:endParaRPr>
                </a:p>
              </p:txBody>
            </p:sp>
            <p:sp>
              <p:nvSpPr>
                <p:cNvPr id="1119" name="Text Box 2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57" y="3349"/>
                  <a:ext cx="910" cy="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21" tIns="45710" rIns="91421" bIns="45710">
                  <a:spAutoFit/>
                </a:bodyPr>
                <a:lstStyle/>
                <a:p>
                  <a:pPr defTabSz="731055"/>
                  <a:r>
                    <a:rPr lang="en-US" altLang="ko-KR" sz="2800" b="1" dirty="0">
                      <a:latin typeface="Helvetica" pitchFamily="34" charset="0"/>
                    </a:rPr>
                    <a:t>?????</a:t>
                  </a:r>
                </a:p>
              </p:txBody>
            </p:sp>
          </p:grpSp>
        </p:grpSp>
        <p:sp>
          <p:nvSpPr>
            <p:cNvPr id="1109" name="Rectangle 1224"/>
            <p:cNvSpPr>
              <a:spLocks noChangeArrowheads="1"/>
            </p:cNvSpPr>
            <p:nvPr/>
          </p:nvSpPr>
          <p:spPr bwMode="auto">
            <a:xfrm>
              <a:off x="1098550" y="7015163"/>
              <a:ext cx="13936663" cy="7431087"/>
            </a:xfrm>
            <a:prstGeom prst="rect">
              <a:avLst/>
            </a:prstGeom>
            <a:noFill/>
            <a:ln w="63500">
              <a:solidFill>
                <a:srgbClr val="C47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Helvetica" pitchFamily="34" charset="0"/>
              </a:endParaRPr>
            </a:p>
          </p:txBody>
        </p:sp>
        <p:sp>
          <p:nvSpPr>
            <p:cNvPr id="1110" name="Text Box 1225"/>
            <p:cNvSpPr txBox="1">
              <a:spLocks noChangeArrowheads="1"/>
            </p:cNvSpPr>
            <p:nvPr/>
          </p:nvSpPr>
          <p:spPr bwMode="auto">
            <a:xfrm>
              <a:off x="1712913" y="6405563"/>
              <a:ext cx="3320406" cy="10054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1" tIns="45710" rIns="91421" bIns="45710">
              <a:spAutoFit/>
            </a:bodyPr>
            <a:lstStyle/>
            <a:p>
              <a:pPr algn="l" defTabSz="3514145" latinLnBrk="0"/>
              <a:r>
                <a:rPr kumimoji="0" lang="en-US" altLang="ko-KR" sz="4800" b="1" dirty="0">
                  <a:solidFill>
                    <a:srgbClr val="0033CC"/>
                  </a:solidFill>
                  <a:latin typeface="Helvetica" pitchFamily="34" charset="0"/>
                </a:rPr>
                <a:t>Problem</a:t>
              </a:r>
            </a:p>
          </p:txBody>
        </p:sp>
        <p:sp>
          <p:nvSpPr>
            <p:cNvPr id="1111" name="Text Box 1226"/>
            <p:cNvSpPr txBox="1">
              <a:spLocks noChangeArrowheads="1"/>
            </p:cNvSpPr>
            <p:nvPr/>
          </p:nvSpPr>
          <p:spPr bwMode="auto">
            <a:xfrm>
              <a:off x="1118976" y="7315200"/>
              <a:ext cx="13787623" cy="1551318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 wrap="square" lIns="91421" tIns="45710" rIns="91421" bIns="45710">
              <a:spAutoFit/>
            </a:bodyPr>
            <a:lstStyle/>
            <a:p>
              <a:pPr defTabSz="3514145" latinLnBrk="0"/>
              <a:r>
                <a:rPr kumimoji="0" lang="en-US" altLang="ko-KR" sz="3900" b="1" dirty="0">
                  <a:solidFill>
                    <a:srgbClr val="FF0000"/>
                  </a:solidFill>
                  <a:latin typeface="Helvetica" pitchFamily="34" charset="0"/>
                </a:rPr>
                <a:t>From a set of non-overlapping patches from an image, can we reconstruct the image?</a:t>
              </a:r>
            </a:p>
          </p:txBody>
        </p:sp>
        <p:sp>
          <p:nvSpPr>
            <p:cNvPr id="1112" name="Text Box 1269"/>
            <p:cNvSpPr txBox="1">
              <a:spLocks noChangeArrowheads="1"/>
            </p:cNvSpPr>
            <p:nvPr/>
          </p:nvSpPr>
          <p:spPr bwMode="auto">
            <a:xfrm>
              <a:off x="10862230" y="10311216"/>
              <a:ext cx="4167797" cy="2995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1" tIns="45710" rIns="91421" bIns="45710">
              <a:spAutoFit/>
            </a:bodyPr>
            <a:lstStyle/>
            <a:p>
              <a:pPr defTabSz="3514145" latinLnBrk="0"/>
              <a:r>
                <a:rPr kumimoji="0" lang="en-US" altLang="ko-KR" sz="3900" b="1" dirty="0">
                  <a:solidFill>
                    <a:srgbClr val="C47500"/>
                  </a:solidFill>
                  <a:latin typeface="Helvetica" pitchFamily="34" charset="0"/>
                </a:rPr>
                <a:t>Solving jigsaw puzzle is NP-complete!</a:t>
              </a:r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11858580" y="4063885"/>
            <a:ext cx="12676268" cy="6668226"/>
            <a:chOff x="11080990" y="3628967"/>
            <a:chExt cx="11708344" cy="6001403"/>
          </a:xfrm>
        </p:grpSpPr>
        <p:pic>
          <p:nvPicPr>
            <p:cNvPr id="1092" name="Picture 98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963263" y="4601655"/>
              <a:ext cx="9756436" cy="1617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3" name="Rectangle 1266"/>
            <p:cNvSpPr>
              <a:spLocks noChangeArrowheads="1"/>
            </p:cNvSpPr>
            <p:nvPr/>
          </p:nvSpPr>
          <p:spPr bwMode="auto">
            <a:xfrm>
              <a:off x="11080990" y="4057592"/>
              <a:ext cx="11444412" cy="5572778"/>
            </a:xfrm>
            <a:prstGeom prst="rect">
              <a:avLst/>
            </a:prstGeom>
            <a:noFill/>
            <a:ln w="63500">
              <a:solidFill>
                <a:srgbClr val="C47500"/>
              </a:solidFill>
              <a:miter lim="800000"/>
              <a:headEnd/>
              <a:tailEnd/>
            </a:ln>
          </p:spPr>
          <p:txBody>
            <a:bodyPr wrap="none" lIns="65910" tIns="32955" rIns="65910" bIns="32955" anchor="ctr"/>
            <a:lstStyle/>
            <a:p>
              <a:endParaRPr lang="ko-KR" altLang="en-US">
                <a:latin typeface="Helvetica" pitchFamily="34" charset="0"/>
              </a:endParaRPr>
            </a:p>
          </p:txBody>
        </p:sp>
        <p:sp>
          <p:nvSpPr>
            <p:cNvPr id="1094" name="Text Box 1267"/>
            <p:cNvSpPr txBox="1">
              <a:spLocks noChangeArrowheads="1"/>
            </p:cNvSpPr>
            <p:nvPr/>
          </p:nvSpPr>
          <p:spPr bwMode="auto">
            <a:xfrm>
              <a:off x="11573554" y="3628967"/>
              <a:ext cx="4786092" cy="7246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65896" tIns="32948" rIns="65896" bIns="32948">
              <a:spAutoFit/>
            </a:bodyPr>
            <a:lstStyle/>
            <a:p>
              <a:pPr algn="l" defTabSz="3514145" latinLnBrk="0"/>
              <a:r>
                <a:rPr kumimoji="0" lang="en-US" altLang="ko-KR" sz="4800" b="1" dirty="0">
                  <a:solidFill>
                    <a:srgbClr val="0033CC"/>
                  </a:solidFill>
                  <a:latin typeface="Helvetica" pitchFamily="34" charset="0"/>
                </a:rPr>
                <a:t>The image model</a:t>
              </a:r>
            </a:p>
          </p:txBody>
        </p:sp>
        <p:sp>
          <p:nvSpPr>
            <p:cNvPr id="1095" name="Text Box 1268"/>
            <p:cNvSpPr txBox="1">
              <a:spLocks noChangeArrowheads="1"/>
            </p:cNvSpPr>
            <p:nvPr/>
          </p:nvSpPr>
          <p:spPr bwMode="auto">
            <a:xfrm>
              <a:off x="11262704" y="7663141"/>
              <a:ext cx="11526630" cy="188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5896" tIns="32948" rIns="65896" bIns="32948">
              <a:spAutoFit/>
            </a:bodyPr>
            <a:lstStyle/>
            <a:p>
              <a:pPr algn="l" defTabSz="3514145" latinLnBrk="0">
                <a:buFontTx/>
                <a:buChar char="•"/>
              </a:pPr>
              <a:r>
                <a:rPr kumimoji="0" lang="en-US" altLang="ko-KR" sz="3300" dirty="0">
                  <a:solidFill>
                    <a:srgbClr val="C47500"/>
                  </a:solidFill>
                  <a:latin typeface="Helvetica" pitchFamily="34" charset="0"/>
                </a:rPr>
                <a:t> </a:t>
              </a:r>
              <a:r>
                <a:rPr kumimoji="0" lang="en-US" altLang="ko-KR" sz="3300" dirty="0" smtClean="0">
                  <a:solidFill>
                    <a:srgbClr val="C47500"/>
                  </a:solidFill>
                  <a:latin typeface="Helvetica" pitchFamily="34" charset="0"/>
                </a:rPr>
                <a:t>Adjacent </a:t>
              </a:r>
              <a:r>
                <a:rPr kumimoji="0" lang="en-US" altLang="ko-KR" sz="3300" dirty="0">
                  <a:solidFill>
                    <a:srgbClr val="C47500"/>
                  </a:solidFill>
                  <a:latin typeface="Helvetica" pitchFamily="34" charset="0"/>
                </a:rPr>
                <a:t>patches should plausibly fit next to each other.</a:t>
              </a:r>
            </a:p>
            <a:p>
              <a:pPr algn="l" defTabSz="3514145" latinLnBrk="0">
                <a:buFontTx/>
                <a:buChar char="•"/>
              </a:pPr>
              <a:r>
                <a:rPr kumimoji="0" lang="en-US" altLang="ko-KR" sz="3300" dirty="0">
                  <a:solidFill>
                    <a:srgbClr val="C47500"/>
                  </a:solidFill>
                  <a:latin typeface="Helvetica" pitchFamily="34" charset="0"/>
                </a:rPr>
                <a:t> Each patch should not be used more than once </a:t>
              </a:r>
            </a:p>
            <a:p>
              <a:pPr algn="l" defTabSz="3514145" latinLnBrk="0"/>
              <a:r>
                <a:rPr kumimoji="0" lang="en-US" altLang="ko-KR" sz="3300" dirty="0">
                  <a:solidFill>
                    <a:srgbClr val="C47500"/>
                  </a:solidFill>
                  <a:latin typeface="Helvetica" pitchFamily="34" charset="0"/>
                </a:rPr>
                <a:t>    (we name it the </a:t>
              </a:r>
              <a:r>
                <a:rPr kumimoji="0" lang="en-US" altLang="ko-KR" sz="3300" b="1" dirty="0">
                  <a:solidFill>
                    <a:srgbClr val="C47500"/>
                  </a:solidFill>
                  <a:latin typeface="Helvetica" pitchFamily="34" charset="0"/>
                </a:rPr>
                <a:t>exclusivity term</a:t>
              </a:r>
              <a:r>
                <a:rPr kumimoji="0" lang="en-US" altLang="ko-KR" sz="3300" dirty="0">
                  <a:solidFill>
                    <a:srgbClr val="C47500"/>
                  </a:solidFill>
                  <a:latin typeface="Helvetica" pitchFamily="34" charset="0"/>
                </a:rPr>
                <a:t>.)</a:t>
              </a:r>
            </a:p>
            <a:p>
              <a:pPr algn="l" defTabSz="3514145" latinLnBrk="0">
                <a:buFontTx/>
                <a:buChar char="•"/>
              </a:pPr>
              <a:r>
                <a:rPr kumimoji="0" lang="en-US" altLang="ko-KR" sz="3300" dirty="0">
                  <a:solidFill>
                    <a:srgbClr val="C47500"/>
                  </a:solidFill>
                  <a:latin typeface="Helvetica" pitchFamily="34" charset="0"/>
                </a:rPr>
                <a:t> </a:t>
              </a:r>
              <a:r>
                <a:rPr kumimoji="0" lang="en-US" altLang="ko-KR" sz="3300" dirty="0" smtClean="0">
                  <a:solidFill>
                    <a:srgbClr val="C47500"/>
                  </a:solidFill>
                  <a:latin typeface="Helvetica" pitchFamily="34" charset="0"/>
                </a:rPr>
                <a:t>The local evidence and </a:t>
              </a:r>
              <a:r>
                <a:rPr kumimoji="0" lang="en-US" altLang="ko-KR" sz="3300" dirty="0">
                  <a:solidFill>
                    <a:srgbClr val="C47500"/>
                  </a:solidFill>
                  <a:latin typeface="Helvetica" pitchFamily="34" charset="0"/>
                </a:rPr>
                <a:t>user’s constraints should </a:t>
              </a:r>
              <a:r>
                <a:rPr kumimoji="0" lang="en-US" altLang="ko-KR" sz="3300" dirty="0" smtClean="0">
                  <a:solidFill>
                    <a:srgbClr val="C47500"/>
                  </a:solidFill>
                  <a:latin typeface="Helvetica" pitchFamily="34" charset="0"/>
                </a:rPr>
                <a:t>be satisfied.</a:t>
              </a:r>
              <a:endParaRPr kumimoji="0" lang="en-US" altLang="ko-KR" sz="3300" dirty="0">
                <a:solidFill>
                  <a:srgbClr val="C47500"/>
                </a:solidFill>
                <a:latin typeface="Helvetica" pitchFamily="34" charset="0"/>
              </a:endParaRPr>
            </a:p>
          </p:txBody>
        </p:sp>
        <p:sp>
          <p:nvSpPr>
            <p:cNvPr id="1096" name="Rectangle 1270"/>
            <p:cNvSpPr>
              <a:spLocks noChangeArrowheads="1"/>
            </p:cNvSpPr>
            <p:nvPr/>
          </p:nvSpPr>
          <p:spPr bwMode="auto">
            <a:xfrm>
              <a:off x="15986064" y="4979045"/>
              <a:ext cx="1505122" cy="7547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910" tIns="32955" rIns="65910" bIns="32955" anchor="ctr"/>
            <a:lstStyle/>
            <a:p>
              <a:endParaRPr lang="ko-KR" altLang="en-US">
                <a:latin typeface="Helvetica" pitchFamily="34" charset="0"/>
              </a:endParaRPr>
            </a:p>
          </p:txBody>
        </p:sp>
        <p:sp>
          <p:nvSpPr>
            <p:cNvPr id="1097" name="Freeform 1271"/>
            <p:cNvSpPr>
              <a:spLocks/>
            </p:cNvSpPr>
            <p:nvPr/>
          </p:nvSpPr>
          <p:spPr bwMode="auto">
            <a:xfrm>
              <a:off x="15621498" y="5792164"/>
              <a:ext cx="1141698" cy="673829"/>
            </a:xfrm>
            <a:custGeom>
              <a:avLst/>
              <a:gdLst>
                <a:gd name="T0" fmla="*/ 1315 w 1330"/>
                <a:gd name="T1" fmla="*/ 0 h 772"/>
                <a:gd name="T2" fmla="*/ 1111 w 1330"/>
                <a:gd name="T3" fmla="*/ 613 h 772"/>
                <a:gd name="T4" fmla="*/ 0 w 1330"/>
                <a:gd name="T5" fmla="*/ 772 h 772"/>
                <a:gd name="T6" fmla="*/ 0 60000 65536"/>
                <a:gd name="T7" fmla="*/ 0 60000 65536"/>
                <a:gd name="T8" fmla="*/ 0 60000 65536"/>
                <a:gd name="T9" fmla="*/ 0 w 1330"/>
                <a:gd name="T10" fmla="*/ 0 h 772"/>
                <a:gd name="T11" fmla="*/ 1330 w 1330"/>
                <a:gd name="T12" fmla="*/ 772 h 7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0" h="772">
                  <a:moveTo>
                    <a:pt x="1315" y="0"/>
                  </a:moveTo>
                  <a:cubicBezTo>
                    <a:pt x="1322" y="242"/>
                    <a:pt x="1330" y="484"/>
                    <a:pt x="1111" y="613"/>
                  </a:cubicBezTo>
                  <a:cubicBezTo>
                    <a:pt x="892" y="742"/>
                    <a:pt x="246" y="742"/>
                    <a:pt x="0" y="772"/>
                  </a:cubicBezTo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 type="arrow" w="med" len="med"/>
              <a:tailEnd/>
            </a:ln>
          </p:spPr>
          <p:txBody>
            <a:bodyPr lIns="65910" tIns="32955" rIns="65910" bIns="32955"/>
            <a:lstStyle/>
            <a:p>
              <a:endParaRPr lang="ko-KR" altLang="en-US">
                <a:latin typeface="Helvetica" pitchFamily="34" charset="0"/>
              </a:endParaRPr>
            </a:p>
          </p:txBody>
        </p:sp>
        <p:sp>
          <p:nvSpPr>
            <p:cNvPr id="1098" name="Text Box 1272"/>
            <p:cNvSpPr txBox="1">
              <a:spLocks noChangeArrowheads="1"/>
            </p:cNvSpPr>
            <p:nvPr/>
          </p:nvSpPr>
          <p:spPr bwMode="auto">
            <a:xfrm>
              <a:off x="13324419" y="6219557"/>
              <a:ext cx="2129639" cy="41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896" tIns="32948" rIns="65896" bIns="32948">
              <a:spAutoFit/>
            </a:bodyPr>
            <a:lstStyle/>
            <a:p>
              <a:pPr algn="l" defTabSz="3514145" latinLnBrk="0"/>
              <a:r>
                <a:rPr kumimoji="0" lang="en-US" altLang="ko-KR" sz="2600" b="1" dirty="0">
                  <a:solidFill>
                    <a:schemeClr val="accent2"/>
                  </a:solidFill>
                  <a:latin typeface="Helvetica" pitchFamily="34" charset="0"/>
                </a:rPr>
                <a:t>Local evidence</a:t>
              </a:r>
            </a:p>
          </p:txBody>
        </p:sp>
        <p:sp>
          <p:nvSpPr>
            <p:cNvPr id="1099" name="Rectangle 1273"/>
            <p:cNvSpPr>
              <a:spLocks noChangeArrowheads="1"/>
            </p:cNvSpPr>
            <p:nvPr/>
          </p:nvSpPr>
          <p:spPr bwMode="auto">
            <a:xfrm>
              <a:off x="17516329" y="4979045"/>
              <a:ext cx="1972544" cy="754784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lIns="65910" tIns="32955" rIns="65910" bIns="32955" anchor="ctr"/>
            <a:lstStyle/>
            <a:p>
              <a:endParaRPr lang="ko-KR" altLang="en-US">
                <a:latin typeface="Helvetica" pitchFamily="34" charset="0"/>
              </a:endParaRPr>
            </a:p>
          </p:txBody>
        </p:sp>
        <p:sp>
          <p:nvSpPr>
            <p:cNvPr id="1100" name="Freeform 1274"/>
            <p:cNvSpPr>
              <a:spLocks/>
            </p:cNvSpPr>
            <p:nvPr/>
          </p:nvSpPr>
          <p:spPr bwMode="auto">
            <a:xfrm rot="16058390">
              <a:off x="17817575" y="4321449"/>
              <a:ext cx="536920" cy="778275"/>
            </a:xfrm>
            <a:custGeom>
              <a:avLst/>
              <a:gdLst>
                <a:gd name="T0" fmla="*/ 1315 w 1330"/>
                <a:gd name="T1" fmla="*/ 0 h 772"/>
                <a:gd name="T2" fmla="*/ 1111 w 1330"/>
                <a:gd name="T3" fmla="*/ 613 h 772"/>
                <a:gd name="T4" fmla="*/ 0 w 1330"/>
                <a:gd name="T5" fmla="*/ 772 h 772"/>
                <a:gd name="T6" fmla="*/ 0 60000 65536"/>
                <a:gd name="T7" fmla="*/ 0 60000 65536"/>
                <a:gd name="T8" fmla="*/ 0 60000 65536"/>
                <a:gd name="T9" fmla="*/ 0 w 1330"/>
                <a:gd name="T10" fmla="*/ 0 h 772"/>
                <a:gd name="T11" fmla="*/ 1330 w 1330"/>
                <a:gd name="T12" fmla="*/ 772 h 7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0" h="772">
                  <a:moveTo>
                    <a:pt x="1315" y="0"/>
                  </a:moveTo>
                  <a:cubicBezTo>
                    <a:pt x="1322" y="242"/>
                    <a:pt x="1330" y="484"/>
                    <a:pt x="1111" y="613"/>
                  </a:cubicBezTo>
                  <a:cubicBezTo>
                    <a:pt x="892" y="742"/>
                    <a:pt x="246" y="742"/>
                    <a:pt x="0" y="7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vert="eaVert" lIns="65910" tIns="32955" rIns="65910" bIns="32955"/>
            <a:lstStyle/>
            <a:p>
              <a:endParaRPr lang="ko-KR" altLang="en-US">
                <a:latin typeface="Helvetica" pitchFamily="34" charset="0"/>
              </a:endParaRPr>
            </a:p>
          </p:txBody>
        </p:sp>
        <p:sp>
          <p:nvSpPr>
            <p:cNvPr id="1101" name="Text Box 1275"/>
            <p:cNvSpPr txBox="1">
              <a:spLocks noChangeArrowheads="1"/>
            </p:cNvSpPr>
            <p:nvPr/>
          </p:nvSpPr>
          <p:spPr bwMode="auto">
            <a:xfrm>
              <a:off x="14143468" y="4245692"/>
              <a:ext cx="3205925" cy="41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896" tIns="32948" rIns="65896" bIns="32948">
              <a:spAutoFit/>
            </a:bodyPr>
            <a:lstStyle/>
            <a:p>
              <a:pPr algn="l" defTabSz="3514145" latinLnBrk="0"/>
              <a:r>
                <a:rPr kumimoji="0" lang="en-US" altLang="ko-KR" sz="2600" b="1" dirty="0">
                  <a:solidFill>
                    <a:srgbClr val="FF0000"/>
                  </a:solidFill>
                  <a:latin typeface="Helvetica" pitchFamily="34" charset="0"/>
                </a:rPr>
                <a:t>Pair-wise Compatibility</a:t>
              </a:r>
            </a:p>
          </p:txBody>
        </p:sp>
        <p:sp>
          <p:nvSpPr>
            <p:cNvPr id="1102" name="Rectangle 1276"/>
            <p:cNvSpPr>
              <a:spLocks noChangeArrowheads="1"/>
            </p:cNvSpPr>
            <p:nvPr/>
          </p:nvSpPr>
          <p:spPr bwMode="auto">
            <a:xfrm>
              <a:off x="19514019" y="4979045"/>
              <a:ext cx="961129" cy="7547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910" tIns="32955" rIns="65910" bIns="32955" anchor="ctr"/>
            <a:lstStyle/>
            <a:p>
              <a:endParaRPr lang="ko-KR" altLang="en-US">
                <a:latin typeface="Helvetica" pitchFamily="34" charset="0"/>
              </a:endParaRPr>
            </a:p>
          </p:txBody>
        </p:sp>
        <p:sp>
          <p:nvSpPr>
            <p:cNvPr id="1103" name="Freeform 1277"/>
            <p:cNvSpPr>
              <a:spLocks/>
            </p:cNvSpPr>
            <p:nvPr/>
          </p:nvSpPr>
          <p:spPr bwMode="auto">
            <a:xfrm>
              <a:off x="19099166" y="5762403"/>
              <a:ext cx="900559" cy="675020"/>
            </a:xfrm>
            <a:custGeom>
              <a:avLst/>
              <a:gdLst>
                <a:gd name="T0" fmla="*/ 1315 w 1330"/>
                <a:gd name="T1" fmla="*/ 0 h 772"/>
                <a:gd name="T2" fmla="*/ 1111 w 1330"/>
                <a:gd name="T3" fmla="*/ 613 h 772"/>
                <a:gd name="T4" fmla="*/ 0 w 1330"/>
                <a:gd name="T5" fmla="*/ 772 h 772"/>
                <a:gd name="T6" fmla="*/ 0 60000 65536"/>
                <a:gd name="T7" fmla="*/ 0 60000 65536"/>
                <a:gd name="T8" fmla="*/ 0 60000 65536"/>
                <a:gd name="T9" fmla="*/ 0 w 1330"/>
                <a:gd name="T10" fmla="*/ 0 h 772"/>
                <a:gd name="T11" fmla="*/ 1330 w 1330"/>
                <a:gd name="T12" fmla="*/ 772 h 7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0" h="772">
                  <a:moveTo>
                    <a:pt x="1315" y="0"/>
                  </a:moveTo>
                  <a:cubicBezTo>
                    <a:pt x="1322" y="242"/>
                    <a:pt x="1330" y="484"/>
                    <a:pt x="1111" y="613"/>
                  </a:cubicBezTo>
                  <a:cubicBezTo>
                    <a:pt x="892" y="742"/>
                    <a:pt x="246" y="742"/>
                    <a:pt x="0" y="772"/>
                  </a:cubicBezTo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 type="arrow" w="med" len="med"/>
              <a:tailEnd/>
            </a:ln>
          </p:spPr>
          <p:txBody>
            <a:bodyPr lIns="65910" tIns="32955" rIns="65910" bIns="32955"/>
            <a:lstStyle/>
            <a:p>
              <a:endParaRPr lang="ko-KR" altLang="en-US">
                <a:latin typeface="Helvetica" pitchFamily="34" charset="0"/>
              </a:endParaRPr>
            </a:p>
          </p:txBody>
        </p:sp>
        <p:sp>
          <p:nvSpPr>
            <p:cNvPr id="1104" name="Text Box 1278"/>
            <p:cNvSpPr txBox="1">
              <a:spLocks noChangeArrowheads="1"/>
            </p:cNvSpPr>
            <p:nvPr/>
          </p:nvSpPr>
          <p:spPr bwMode="auto">
            <a:xfrm>
              <a:off x="17360906" y="6219557"/>
              <a:ext cx="1596224" cy="41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896" tIns="32948" rIns="65896" bIns="32948">
              <a:spAutoFit/>
            </a:bodyPr>
            <a:lstStyle/>
            <a:p>
              <a:pPr algn="l" defTabSz="3514145" latinLnBrk="0"/>
              <a:r>
                <a:rPr kumimoji="0" lang="en-US" altLang="ko-KR" sz="2600" b="1" dirty="0">
                  <a:solidFill>
                    <a:schemeClr val="accent2"/>
                  </a:solidFill>
                  <a:latin typeface="Helvetica" pitchFamily="34" charset="0"/>
                </a:rPr>
                <a:t>Patch prior</a:t>
              </a:r>
            </a:p>
          </p:txBody>
        </p:sp>
        <p:sp>
          <p:nvSpPr>
            <p:cNvPr id="1105" name="Rectangle 1279"/>
            <p:cNvSpPr>
              <a:spLocks noChangeArrowheads="1"/>
            </p:cNvSpPr>
            <p:nvPr/>
          </p:nvSpPr>
          <p:spPr bwMode="auto">
            <a:xfrm>
              <a:off x="20475147" y="4979045"/>
              <a:ext cx="1011415" cy="754784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lIns="65910" tIns="32955" rIns="65910" bIns="32955" anchor="ctr"/>
            <a:lstStyle/>
            <a:p>
              <a:endParaRPr lang="ko-KR" altLang="en-US">
                <a:latin typeface="Helvetica" pitchFamily="34" charset="0"/>
              </a:endParaRPr>
            </a:p>
          </p:txBody>
        </p:sp>
        <p:sp>
          <p:nvSpPr>
            <p:cNvPr id="1106" name="Text Box 1280"/>
            <p:cNvSpPr txBox="1">
              <a:spLocks noChangeArrowheads="1"/>
            </p:cNvSpPr>
            <p:nvPr/>
          </p:nvSpPr>
          <p:spPr bwMode="auto">
            <a:xfrm>
              <a:off x="19776872" y="4131403"/>
              <a:ext cx="2270083" cy="41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896" tIns="32948" rIns="65896" bIns="32948">
              <a:spAutoFit/>
            </a:bodyPr>
            <a:lstStyle/>
            <a:p>
              <a:pPr algn="l" defTabSz="3514145" latinLnBrk="0"/>
              <a:r>
                <a:rPr kumimoji="0" lang="en-US" altLang="ko-KR" sz="2600" b="1" dirty="0">
                  <a:solidFill>
                    <a:srgbClr val="FF0000"/>
                  </a:solidFill>
                  <a:latin typeface="Helvetica" pitchFamily="34" charset="0"/>
                </a:rPr>
                <a:t>Exclusivity term</a:t>
              </a:r>
            </a:p>
          </p:txBody>
        </p:sp>
        <p:sp>
          <p:nvSpPr>
            <p:cNvPr id="1107" name="Line 1281"/>
            <p:cNvSpPr>
              <a:spLocks noChangeShapeType="1"/>
            </p:cNvSpPr>
            <p:nvPr/>
          </p:nvSpPr>
          <p:spPr bwMode="auto">
            <a:xfrm>
              <a:off x="20992852" y="4543319"/>
              <a:ext cx="0" cy="4059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65910" tIns="32955" rIns="65910" bIns="32955"/>
            <a:lstStyle/>
            <a:p>
              <a:endParaRPr lang="en-US">
                <a:latin typeface="Helvetica" pitchFamily="34" charset="0"/>
              </a:endParaRPr>
            </a:p>
          </p:txBody>
        </p:sp>
      </p:grpSp>
      <p:cxnSp>
        <p:nvCxnSpPr>
          <p:cNvPr id="365" name="Straight Connector 364"/>
          <p:cNvCxnSpPr/>
          <p:nvPr/>
        </p:nvCxnSpPr>
        <p:spPr bwMode="auto">
          <a:xfrm>
            <a:off x="642814" y="11001356"/>
            <a:ext cx="35147496" cy="0"/>
          </a:xfrm>
          <a:prstGeom prst="line">
            <a:avLst/>
          </a:prstGeom>
          <a:noFill/>
          <a:ln w="88900" cap="flat" cmpd="sng" algn="ctr">
            <a:solidFill>
              <a:srgbClr val="C475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8" name="Straight Connector 367"/>
          <p:cNvCxnSpPr/>
          <p:nvPr/>
        </p:nvCxnSpPr>
        <p:spPr bwMode="auto">
          <a:xfrm rot="5400000" flipH="1" flipV="1">
            <a:off x="8250961" y="7536613"/>
            <a:ext cx="6929486" cy="0"/>
          </a:xfrm>
          <a:prstGeom prst="line">
            <a:avLst/>
          </a:prstGeom>
          <a:noFill/>
          <a:ln w="88900" cap="flat" cmpd="sng" algn="ctr">
            <a:solidFill>
              <a:srgbClr val="C475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9" name="TextBox 368"/>
          <p:cNvSpPr txBox="1"/>
          <p:nvPr/>
        </p:nvSpPr>
        <p:spPr>
          <a:xfrm>
            <a:off x="18145124" y="7715208"/>
            <a:ext cx="5931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accent2"/>
                </a:solidFill>
                <a:latin typeface="Helvetica" pitchFamily="34" charset="0"/>
              </a:rPr>
              <a:t>[Cho et. al. CVPR 2008]</a:t>
            </a:r>
            <a:endParaRPr lang="en-US" sz="3800" dirty="0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312" name="Rectangle 1224"/>
          <p:cNvSpPr>
            <a:spLocks noChangeArrowheads="1"/>
          </p:cNvSpPr>
          <p:nvPr/>
        </p:nvSpPr>
        <p:spPr bwMode="auto">
          <a:xfrm>
            <a:off x="24431668" y="4500498"/>
            <a:ext cx="11572956" cy="6205220"/>
          </a:xfrm>
          <a:prstGeom prst="rect">
            <a:avLst/>
          </a:prstGeom>
          <a:noFill/>
          <a:ln w="63500">
            <a:solidFill>
              <a:srgbClr val="C47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Helvetica" pitchFamily="34" charset="0"/>
            </a:endParaRPr>
          </a:p>
        </p:txBody>
      </p:sp>
      <p:sp>
        <p:nvSpPr>
          <p:cNvPr id="313" name="Text Box 1225"/>
          <p:cNvSpPr txBox="1">
            <a:spLocks noChangeArrowheads="1"/>
          </p:cNvSpPr>
          <p:nvPr/>
        </p:nvSpPr>
        <p:spPr bwMode="auto">
          <a:xfrm>
            <a:off x="25146048" y="3928994"/>
            <a:ext cx="4122064" cy="9511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21" tIns="45710" rIns="91421" bIns="45710">
            <a:spAutoFit/>
          </a:bodyPr>
          <a:lstStyle/>
          <a:p>
            <a:pPr algn="l" defTabSz="3514145" latinLnBrk="0"/>
            <a:r>
              <a:rPr kumimoji="0" lang="en-US" altLang="ko-KR" sz="4800" b="1" dirty="0" smtClean="0">
                <a:solidFill>
                  <a:srgbClr val="0033CC"/>
                </a:solidFill>
                <a:latin typeface="Helvetica" pitchFamily="34" charset="0"/>
              </a:rPr>
              <a:t>Compatibility</a:t>
            </a:r>
            <a:endParaRPr kumimoji="0" lang="en-US" altLang="ko-KR" sz="4800" b="1" dirty="0">
              <a:solidFill>
                <a:srgbClr val="0033CC"/>
              </a:solidFill>
              <a:latin typeface="Helvetica" pitchFamily="34" charset="0"/>
            </a:endParaRPr>
          </a:p>
        </p:txBody>
      </p:sp>
      <p:grpSp>
        <p:nvGrpSpPr>
          <p:cNvPr id="810" name="Group 809"/>
          <p:cNvGrpSpPr/>
          <p:nvPr/>
        </p:nvGrpSpPr>
        <p:grpSpPr>
          <a:xfrm>
            <a:off x="714252" y="11148994"/>
            <a:ext cx="22788722" cy="15640160"/>
            <a:chOff x="714252" y="11148994"/>
            <a:chExt cx="22788722" cy="156401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4912" y="11358546"/>
              <a:ext cx="17716624" cy="591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1" name="Rectangle 1224"/>
            <p:cNvSpPr>
              <a:spLocks noChangeArrowheads="1"/>
            </p:cNvSpPr>
            <p:nvPr/>
          </p:nvSpPr>
          <p:spPr bwMode="auto">
            <a:xfrm>
              <a:off x="714252" y="11580744"/>
              <a:ext cx="22788722" cy="15208410"/>
            </a:xfrm>
            <a:prstGeom prst="rect">
              <a:avLst/>
            </a:prstGeom>
            <a:noFill/>
            <a:ln w="63500">
              <a:solidFill>
                <a:srgbClr val="C47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Helvetica" pitchFamily="34" charset="0"/>
              </a:endParaRPr>
            </a:p>
          </p:txBody>
        </p:sp>
        <p:sp>
          <p:nvSpPr>
            <p:cNvPr id="552" name="Text Box 1225"/>
            <p:cNvSpPr txBox="1">
              <a:spLocks noChangeArrowheads="1"/>
            </p:cNvSpPr>
            <p:nvPr/>
          </p:nvSpPr>
          <p:spPr bwMode="auto">
            <a:xfrm>
              <a:off x="1205674" y="11148994"/>
              <a:ext cx="8613217" cy="8309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1" tIns="45710" rIns="91421" bIns="45710">
              <a:spAutoFit/>
            </a:bodyPr>
            <a:lstStyle/>
            <a:p>
              <a:pPr algn="l" defTabSz="3514145" latinLnBrk="0"/>
              <a:r>
                <a:rPr kumimoji="0" lang="en-US" altLang="ko-KR" sz="4800" b="1" dirty="0" smtClean="0">
                  <a:solidFill>
                    <a:srgbClr val="0033CC"/>
                  </a:solidFill>
                  <a:latin typeface="Helvetica" pitchFamily="34" charset="0"/>
                </a:rPr>
                <a:t>Local evidence &amp; patch prior</a:t>
              </a:r>
              <a:endParaRPr kumimoji="0" lang="en-US" altLang="ko-KR" sz="4800" b="1" dirty="0">
                <a:solidFill>
                  <a:srgbClr val="0033CC"/>
                </a:solidFill>
                <a:latin typeface="Helvetica" pitchFamily="34" charset="0"/>
              </a:endParaRPr>
            </a:p>
          </p:txBody>
        </p:sp>
        <p:sp>
          <p:nvSpPr>
            <p:cNvPr id="783" name="TextBox 782"/>
            <p:cNvSpPr txBox="1"/>
            <p:nvPr/>
          </p:nvSpPr>
          <p:spPr>
            <a:xfrm>
              <a:off x="1425783" y="12430116"/>
              <a:ext cx="40062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2"/>
                  </a:solidFill>
                  <a:latin typeface="Helvetica" pitchFamily="34" charset="0"/>
                  <a:cs typeface="Helvetica" pitchFamily="34" charset="0"/>
                </a:rPr>
                <a:t>Patch vocabulary</a:t>
              </a:r>
              <a:endParaRPr lang="en-US" sz="3600" b="1" dirty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4" name="TextBox 783"/>
            <p:cNvSpPr txBox="1"/>
            <p:nvPr/>
          </p:nvSpPr>
          <p:spPr>
            <a:xfrm>
              <a:off x="1321475" y="13028867"/>
              <a:ext cx="4214842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dirty="0" smtClean="0">
                  <a:latin typeface="Helvetica" pitchFamily="34" charset="0"/>
                  <a:cs typeface="Helvetica" pitchFamily="34" charset="0"/>
                </a:rPr>
                <a:t>Hierarchically cluster  8.5 million natural </a:t>
              </a:r>
            </a:p>
            <a:p>
              <a:r>
                <a:rPr lang="en-US" sz="3300" dirty="0" smtClean="0">
                  <a:latin typeface="Helvetica" pitchFamily="34" charset="0"/>
                  <a:cs typeface="Helvetica" pitchFamily="34" charset="0"/>
                </a:rPr>
                <a:t>image patches</a:t>
              </a:r>
              <a:endParaRPr lang="en-US" sz="3300" dirty="0"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785" name="Straight Connector 784"/>
            <p:cNvCxnSpPr/>
            <p:nvPr/>
          </p:nvCxnSpPr>
          <p:spPr bwMode="auto">
            <a:xfrm>
              <a:off x="1071442" y="17502214"/>
              <a:ext cx="22145908" cy="0"/>
            </a:xfrm>
            <a:prstGeom prst="line">
              <a:avLst/>
            </a:prstGeom>
            <a:noFill/>
            <a:ln w="88900" cap="flat" cmpd="sng" algn="ctr">
              <a:solidFill>
                <a:srgbClr val="C4750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8" name="Straight Connector 787"/>
            <p:cNvCxnSpPr/>
            <p:nvPr/>
          </p:nvCxnSpPr>
          <p:spPr bwMode="auto">
            <a:xfrm rot="5400000" flipH="1" flipV="1">
              <a:off x="10822729" y="22181403"/>
              <a:ext cx="8786874" cy="0"/>
            </a:xfrm>
            <a:prstGeom prst="line">
              <a:avLst/>
            </a:prstGeom>
            <a:noFill/>
            <a:ln w="88900" cap="flat" cmpd="sng" algn="ctr">
              <a:solidFill>
                <a:srgbClr val="C475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0" name="TextBox 789"/>
            <p:cNvSpPr txBox="1"/>
            <p:nvPr/>
          </p:nvSpPr>
          <p:spPr>
            <a:xfrm>
              <a:off x="862235" y="19216726"/>
              <a:ext cx="559640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2"/>
                  </a:solidFill>
                  <a:latin typeface="Helvetica" pitchFamily="34" charset="0"/>
                  <a:cs typeface="Helvetica" pitchFamily="34" charset="0"/>
                </a:rPr>
                <a:t>Estimating </a:t>
              </a:r>
            </a:p>
            <a:p>
              <a:r>
                <a:rPr lang="en-US" sz="3600" b="1" dirty="0" smtClean="0">
                  <a:solidFill>
                    <a:schemeClr val="accent2"/>
                  </a:solidFill>
                  <a:latin typeface="Helvetica" pitchFamily="34" charset="0"/>
                  <a:cs typeface="Helvetica" pitchFamily="34" charset="0"/>
                </a:rPr>
                <a:t>the low resolution image</a:t>
              </a:r>
              <a:endParaRPr lang="en-US" sz="3600" b="1" dirty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1" name="TextBox 790"/>
            <p:cNvSpPr txBox="1"/>
            <p:nvPr/>
          </p:nvSpPr>
          <p:spPr>
            <a:xfrm>
              <a:off x="990758" y="21002676"/>
              <a:ext cx="533935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dirty="0" smtClean="0">
                  <a:latin typeface="Helvetica" pitchFamily="34" charset="0"/>
                  <a:cs typeface="Helvetica" pitchFamily="34" charset="0"/>
                </a:rPr>
                <a:t>We  use a linear </a:t>
              </a:r>
            </a:p>
            <a:p>
              <a:r>
                <a:rPr lang="en-US" sz="3300" dirty="0" err="1" smtClean="0">
                  <a:latin typeface="Helvetica" pitchFamily="34" charset="0"/>
                  <a:cs typeface="Helvetica" pitchFamily="34" charset="0"/>
                </a:rPr>
                <a:t>regressor</a:t>
              </a:r>
              <a:r>
                <a:rPr lang="en-US" sz="3300" dirty="0" smtClean="0">
                  <a:latin typeface="Helvetica" pitchFamily="34" charset="0"/>
                  <a:cs typeface="Helvetica" pitchFamily="34" charset="0"/>
                </a:rPr>
                <a:t> to estimate a </a:t>
              </a:r>
            </a:p>
            <a:p>
              <a:r>
                <a:rPr lang="en-US" sz="3300" dirty="0" smtClean="0">
                  <a:latin typeface="Helvetica" pitchFamily="34" charset="0"/>
                  <a:cs typeface="Helvetica" pitchFamily="34" charset="0"/>
                </a:rPr>
                <a:t>low resolution image from </a:t>
              </a:r>
            </a:p>
            <a:p>
              <a:r>
                <a:rPr lang="en-US" sz="3300" dirty="0" smtClean="0">
                  <a:latin typeface="Helvetica" pitchFamily="34" charset="0"/>
                  <a:cs typeface="Helvetica" pitchFamily="34" charset="0"/>
                </a:rPr>
                <a:t>the patch histogram</a:t>
              </a:r>
              <a:endParaRPr lang="en-US" sz="3300" dirty="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2022" y="23874503"/>
              <a:ext cx="5616831" cy="9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57855" y="18909925"/>
              <a:ext cx="8710038" cy="7807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2" name="TextBox 791"/>
            <p:cNvSpPr txBox="1"/>
            <p:nvPr/>
          </p:nvSpPr>
          <p:spPr>
            <a:xfrm>
              <a:off x="857128" y="15501950"/>
              <a:ext cx="5143536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 smtClean="0">
                  <a:solidFill>
                    <a:srgbClr val="FF0000"/>
                  </a:solidFill>
                  <a:latin typeface="Helvetica" pitchFamily="34" charset="0"/>
                  <a:cs typeface="Helvetica" pitchFamily="34" charset="0"/>
                </a:rPr>
                <a:t>Patch cluster probability maps can be used as </a:t>
              </a:r>
            </a:p>
            <a:p>
              <a:r>
                <a:rPr lang="en-US" sz="3300" b="1" dirty="0" smtClean="0">
                  <a:solidFill>
                    <a:srgbClr val="FF0000"/>
                  </a:solidFill>
                  <a:latin typeface="Helvetica" pitchFamily="34" charset="0"/>
                  <a:cs typeface="Helvetica" pitchFamily="34" charset="0"/>
                </a:rPr>
                <a:t>patch priors</a:t>
              </a:r>
              <a:endParaRPr lang="en-US" sz="33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3" name="TextBox 792"/>
            <p:cNvSpPr txBox="1"/>
            <p:nvPr/>
          </p:nvSpPr>
          <p:spPr>
            <a:xfrm>
              <a:off x="1563549" y="17760293"/>
              <a:ext cx="419377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smtClean="0">
                  <a:solidFill>
                    <a:schemeClr val="accent2"/>
                  </a:solidFill>
                  <a:latin typeface="Helvetica" pitchFamily="34" charset="0"/>
                  <a:cs typeface="Helvetica" pitchFamily="34" charset="0"/>
                </a:rPr>
                <a:t>Local evidence </a:t>
              </a:r>
            </a:p>
            <a:p>
              <a:r>
                <a:rPr lang="en-US" sz="4200" b="1" dirty="0" smtClean="0">
                  <a:solidFill>
                    <a:schemeClr val="accent2"/>
                  </a:solidFill>
                  <a:latin typeface="Helvetica" pitchFamily="34" charset="0"/>
                  <a:cs typeface="Helvetica" pitchFamily="34" charset="0"/>
                </a:rPr>
                <a:t>Strategy I.</a:t>
              </a:r>
              <a:endParaRPr lang="en-US" sz="4200" b="1" dirty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4" name="TextBox 793"/>
            <p:cNvSpPr txBox="1"/>
            <p:nvPr/>
          </p:nvSpPr>
          <p:spPr>
            <a:xfrm>
              <a:off x="17216430" y="17760293"/>
              <a:ext cx="419377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smtClean="0">
                  <a:solidFill>
                    <a:schemeClr val="accent2"/>
                  </a:solidFill>
                  <a:latin typeface="Helvetica" pitchFamily="34" charset="0"/>
                  <a:cs typeface="Helvetica" pitchFamily="34" charset="0"/>
                </a:rPr>
                <a:t>Local evidence </a:t>
              </a:r>
            </a:p>
            <a:p>
              <a:r>
                <a:rPr lang="en-US" sz="4200" b="1" dirty="0" smtClean="0">
                  <a:solidFill>
                    <a:schemeClr val="accent2"/>
                  </a:solidFill>
                  <a:latin typeface="Helvetica" pitchFamily="34" charset="0"/>
                  <a:cs typeface="Helvetica" pitchFamily="34" charset="0"/>
                </a:rPr>
                <a:t>Strategy II.</a:t>
              </a:r>
              <a:endParaRPr lang="en-US" sz="4200" b="1" dirty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5" name="TextBox 794"/>
            <p:cNvSpPr txBox="1"/>
            <p:nvPr/>
          </p:nvSpPr>
          <p:spPr>
            <a:xfrm>
              <a:off x="16930678" y="19216726"/>
              <a:ext cx="44696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2"/>
                  </a:solidFill>
                  <a:latin typeface="Helvetica" pitchFamily="34" charset="0"/>
                  <a:cs typeface="Helvetica" pitchFamily="34" charset="0"/>
                </a:rPr>
                <a:t>Fix a few patches </a:t>
              </a:r>
            </a:p>
            <a:p>
              <a:r>
                <a:rPr lang="en-US" sz="3600" b="1" dirty="0" smtClean="0">
                  <a:solidFill>
                    <a:schemeClr val="accent2"/>
                  </a:solidFill>
                  <a:latin typeface="Helvetica" pitchFamily="34" charset="0"/>
                  <a:cs typeface="Helvetica" pitchFamily="34" charset="0"/>
                </a:rPr>
                <a:t>at correct locations</a:t>
              </a:r>
              <a:endParaRPr lang="en-US" sz="3600" b="1" dirty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30481" y="20645486"/>
              <a:ext cx="3857651" cy="5827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359571" y="20646880"/>
              <a:ext cx="3823071" cy="582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798" name="Straight Connector 797"/>
          <p:cNvCxnSpPr/>
          <p:nvPr/>
        </p:nvCxnSpPr>
        <p:spPr bwMode="auto">
          <a:xfrm rot="5400000" flipH="1" flipV="1">
            <a:off x="15716232" y="19002412"/>
            <a:ext cx="15859236" cy="0"/>
          </a:xfrm>
          <a:prstGeom prst="line">
            <a:avLst/>
          </a:prstGeom>
          <a:noFill/>
          <a:ln w="88900" cap="flat" cmpd="sng" algn="ctr">
            <a:solidFill>
              <a:srgbClr val="C475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02" name="TextBox 801"/>
          <p:cNvSpPr txBox="1"/>
          <p:nvPr/>
        </p:nvSpPr>
        <p:spPr>
          <a:xfrm>
            <a:off x="25074610" y="4714812"/>
            <a:ext cx="10572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The fraction of correct patch pairs that have the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highest compatibility among other candidates</a:t>
            </a:r>
            <a:endParaRPr lang="en-US" sz="3600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04" name="Rectangle 1224"/>
          <p:cNvSpPr>
            <a:spLocks noChangeArrowheads="1"/>
          </p:cNvSpPr>
          <p:nvPr/>
        </p:nvSpPr>
        <p:spPr bwMode="auto">
          <a:xfrm>
            <a:off x="23860164" y="11572860"/>
            <a:ext cx="12144460" cy="15144856"/>
          </a:xfrm>
          <a:prstGeom prst="rect">
            <a:avLst/>
          </a:prstGeom>
          <a:noFill/>
          <a:ln w="63500">
            <a:solidFill>
              <a:srgbClr val="C47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Helvetica" pitchFamily="34" charset="0"/>
            </a:endParaRPr>
          </a:p>
        </p:txBody>
      </p:sp>
      <p:sp>
        <p:nvSpPr>
          <p:cNvPr id="809" name="Text Box 1225"/>
          <p:cNvSpPr txBox="1">
            <a:spLocks noChangeArrowheads="1"/>
          </p:cNvSpPr>
          <p:nvPr/>
        </p:nvSpPr>
        <p:spPr bwMode="auto">
          <a:xfrm>
            <a:off x="24606026" y="11148994"/>
            <a:ext cx="6898004" cy="8309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21" tIns="45710" rIns="91421" bIns="45710">
            <a:spAutoFit/>
          </a:bodyPr>
          <a:lstStyle/>
          <a:p>
            <a:pPr algn="l" defTabSz="3514145" latinLnBrk="0"/>
            <a:r>
              <a:rPr kumimoji="0" lang="en-US" altLang="ko-KR" sz="4800" b="1" dirty="0" smtClean="0">
                <a:solidFill>
                  <a:srgbClr val="0033CC"/>
                </a:solidFill>
                <a:latin typeface="Helvetica" pitchFamily="34" charset="0"/>
              </a:rPr>
              <a:t>Reconstruction results</a:t>
            </a:r>
            <a:endParaRPr kumimoji="0" lang="en-US" altLang="ko-KR" sz="4800" b="1" dirty="0">
              <a:solidFill>
                <a:srgbClr val="0033CC"/>
              </a:solidFill>
              <a:latin typeface="Helvetica" pitchFamily="34" charset="0"/>
            </a:endParaRPr>
          </a:p>
        </p:txBody>
      </p:sp>
      <p:grpSp>
        <p:nvGrpSpPr>
          <p:cNvPr id="817" name="Group 816"/>
          <p:cNvGrpSpPr/>
          <p:nvPr/>
        </p:nvGrpSpPr>
        <p:grpSpPr>
          <a:xfrm>
            <a:off x="27217750" y="11972828"/>
            <a:ext cx="8715436" cy="14673450"/>
            <a:chOff x="27217750" y="11972828"/>
            <a:chExt cx="8715436" cy="14673450"/>
          </a:xfrm>
        </p:grpSpPr>
        <p:grpSp>
          <p:nvGrpSpPr>
            <p:cNvPr id="816" name="Group 815"/>
            <p:cNvGrpSpPr/>
            <p:nvPr/>
          </p:nvGrpSpPr>
          <p:grpSpPr>
            <a:xfrm>
              <a:off x="27341053" y="11972828"/>
              <a:ext cx="8592133" cy="14673450"/>
              <a:chOff x="27146312" y="11972828"/>
              <a:chExt cx="8592133" cy="14673450"/>
            </a:xfrm>
          </p:grpSpPr>
          <p:pic>
            <p:nvPicPr>
              <p:cNvPr id="9" name="Picture 1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7146312" y="12358678"/>
                <a:ext cx="8592133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7147743" y="19788278"/>
                <a:ext cx="858927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2" name="TextBox 811"/>
              <p:cNvSpPr txBox="1"/>
              <p:nvPr/>
            </p:nvSpPr>
            <p:spPr>
              <a:xfrm>
                <a:off x="30218146" y="11972828"/>
                <a:ext cx="292895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smtClean="0">
                    <a:latin typeface="Helvetica" pitchFamily="34" charset="0"/>
                    <a:cs typeface="Helvetica" pitchFamily="34" charset="0"/>
                  </a:rPr>
                  <a:t>432 patches</a:t>
                </a:r>
                <a:endParaRPr lang="en-US" sz="33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13" name="TextBox 812"/>
              <p:cNvSpPr txBox="1"/>
              <p:nvPr/>
            </p:nvSpPr>
            <p:spPr>
              <a:xfrm>
                <a:off x="30218146" y="19288164"/>
                <a:ext cx="292895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smtClean="0">
                    <a:latin typeface="Helvetica" pitchFamily="34" charset="0"/>
                    <a:cs typeface="Helvetica" pitchFamily="34" charset="0"/>
                  </a:rPr>
                  <a:t>221 patches</a:t>
                </a:r>
                <a:endParaRPr lang="en-US" sz="3300" b="1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815" name="Rectangle 814"/>
            <p:cNvSpPr/>
            <p:nvPr/>
          </p:nvSpPr>
          <p:spPr bwMode="auto">
            <a:xfrm>
              <a:off x="27217750" y="13358810"/>
              <a:ext cx="642942" cy="12215898"/>
            </a:xfrm>
            <a:prstGeom prst="rect">
              <a:avLst/>
            </a:prstGeom>
            <a:solidFill>
              <a:schemeClr val="bg1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65931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9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811" name="TextBox 810"/>
          <p:cNvSpPr txBox="1"/>
          <p:nvPr/>
        </p:nvSpPr>
        <p:spPr>
          <a:xfrm>
            <a:off x="23788726" y="12072926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Reconstruction rate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under three metrics</a:t>
            </a:r>
            <a:endParaRPr lang="en-US" sz="3000" b="1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079595" y="13716000"/>
            <a:ext cx="381419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080714" y="16997596"/>
            <a:ext cx="3811957" cy="286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090026" y="20143902"/>
            <a:ext cx="3793332" cy="286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074478" y="23360130"/>
            <a:ext cx="3824428" cy="286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0" name="Straight Connector 829"/>
          <p:cNvCxnSpPr/>
          <p:nvPr/>
        </p:nvCxnSpPr>
        <p:spPr bwMode="auto">
          <a:xfrm>
            <a:off x="24074478" y="16787834"/>
            <a:ext cx="3786214" cy="0"/>
          </a:xfrm>
          <a:prstGeom prst="line">
            <a:avLst/>
          </a:prstGeom>
          <a:noFill/>
          <a:ln w="63500" cap="flat" cmpd="sng" algn="ctr">
            <a:solidFill>
              <a:srgbClr val="C475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33" name="TextBox 832"/>
          <p:cNvSpPr txBox="1"/>
          <p:nvPr/>
        </p:nvSpPr>
        <p:spPr>
          <a:xfrm>
            <a:off x="24503106" y="13131225"/>
            <a:ext cx="2826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Original image</a:t>
            </a:r>
            <a:endParaRPr lang="en-US" sz="32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0" cap="flat" cmpd="sng" algn="ctr">
          <a:solidFill>
            <a:srgbClr val="C475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659313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0" cap="flat" cmpd="sng" algn="ctr">
          <a:solidFill>
            <a:srgbClr val="C475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659313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199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기본 디자인</vt:lpstr>
      <vt:lpstr>Slide 1</vt:lpstr>
    </vt:vector>
  </TitlesOfParts>
  <Company>MIT 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Taeg Sang Cho</dc:creator>
  <cp:lastModifiedBy>taegsang</cp:lastModifiedBy>
  <cp:revision>60</cp:revision>
  <dcterms:created xsi:type="dcterms:W3CDTF">2008-06-14T04:17:24Z</dcterms:created>
  <dcterms:modified xsi:type="dcterms:W3CDTF">2009-11-29T21:46:44Z</dcterms:modified>
</cp:coreProperties>
</file>