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87" r:id="rId2"/>
    <p:sldId id="1214" r:id="rId3"/>
    <p:sldId id="1299" r:id="rId4"/>
    <p:sldId id="1300" r:id="rId5"/>
    <p:sldId id="1301" r:id="rId6"/>
    <p:sldId id="1302" r:id="rId7"/>
    <p:sldId id="1303" r:id="rId8"/>
    <p:sldId id="1304" r:id="rId9"/>
    <p:sldId id="1306" r:id="rId10"/>
    <p:sldId id="1307" r:id="rId11"/>
    <p:sldId id="1309" r:id="rId12"/>
    <p:sldId id="1310" r:id="rId13"/>
    <p:sldId id="1311" r:id="rId14"/>
    <p:sldId id="1312" r:id="rId15"/>
    <p:sldId id="1317" r:id="rId16"/>
    <p:sldId id="1313" r:id="rId17"/>
    <p:sldId id="1314" r:id="rId18"/>
    <p:sldId id="1315" r:id="rId19"/>
    <p:sldId id="1316" r:id="rId20"/>
    <p:sldId id="1318" r:id="rId21"/>
    <p:sldId id="1319" r:id="rId22"/>
    <p:sldId id="1298" r:id="rId23"/>
  </p:sldIdLst>
  <p:sldSz cx="9144000" cy="6858000" type="screen4x3"/>
  <p:notesSz cx="7315200" cy="96012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hlink"/>
    </p:penClr>
  </p:showPr>
  <p:clrMru>
    <a:srgbClr val="FF0066"/>
    <a:srgbClr val="FF9933"/>
    <a:srgbClr val="F8F8F8"/>
    <a:srgbClr val="FFFF66"/>
    <a:srgbClr val="FFFF99"/>
    <a:srgbClr val="141414"/>
    <a:srgbClr val="131313"/>
    <a:srgbClr val="0F0F0F"/>
    <a:srgbClr val="111111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7" autoAdjust="0"/>
    <p:restoredTop sz="81596" autoAdjust="0"/>
  </p:normalViewPr>
  <p:slideViewPr>
    <p:cSldViewPr>
      <p:cViewPr>
        <p:scale>
          <a:sx n="75" d="100"/>
          <a:sy n="75" d="100"/>
        </p:scale>
        <p:origin x="-105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8B57CB92-A02F-4EA3-B601-CB745844F31D}" type="datetimeFigureOut">
              <a:rPr lang="en-US"/>
              <a:pPr>
                <a:defRPr/>
              </a:pPr>
              <a:t>3/21/2010</a:t>
            </a:fld>
            <a:endParaRPr lang="en-US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1BA7069D-012D-498B-90A7-B11BDA39E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520" tIns="49259" rIns="98520" bIns="49259" numCol="1" anchor="t" anchorCtr="0" compatLnSpc="1">
            <a:prstTxWarp prst="textNoShape">
              <a:avLst/>
            </a:prstTxWarp>
          </a:bodyPr>
          <a:lstStyle>
            <a:lvl1pPr defTabSz="985838"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520" tIns="49259" rIns="98520" bIns="49259" numCol="1" anchor="t" anchorCtr="0" compatLnSpc="1">
            <a:prstTxWarp prst="textNoShape">
              <a:avLst/>
            </a:prstTxWarp>
          </a:bodyPr>
          <a:lstStyle>
            <a:lvl1pPr algn="r" defTabSz="985838"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5975" y="641350"/>
            <a:ext cx="2987675" cy="223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3119438"/>
            <a:ext cx="5365750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520" tIns="49259" rIns="98520" bIns="49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520" tIns="49259" rIns="98520" bIns="49259" numCol="1" anchor="b" anchorCtr="0" compatLnSpc="1">
            <a:prstTxWarp prst="textNoShape">
              <a:avLst/>
            </a:prstTxWarp>
          </a:bodyPr>
          <a:lstStyle>
            <a:lvl1pPr defTabSz="985838"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520" tIns="49259" rIns="98520" bIns="49259" numCol="1" anchor="b" anchorCtr="0" compatLnSpc="1">
            <a:prstTxWarp prst="textNoShape">
              <a:avLst/>
            </a:prstTxWarp>
          </a:bodyPr>
          <a:lstStyle>
            <a:lvl1pPr algn="r" defTabSz="985838"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9E7A2CFE-C2A4-488A-8D83-4D3063533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137B-3D0D-4558-A479-354B4B9EA45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2800" y="639763"/>
            <a:ext cx="2989263" cy="22415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3119438"/>
            <a:ext cx="5365750" cy="5842000"/>
          </a:xfrm>
          <a:noFill/>
          <a:ln/>
        </p:spPr>
        <p:txBody>
          <a:bodyPr lIns="98032" tIns="49017" rIns="98032" bIns="49017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10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10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11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11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12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12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13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13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14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14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15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15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16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16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17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17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18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18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19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19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2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2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20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20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21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21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9137B-3D0D-4558-A479-354B4B9EA45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2800" y="639763"/>
            <a:ext cx="2989263" cy="22415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3119438"/>
            <a:ext cx="5365750" cy="5842000"/>
          </a:xfrm>
          <a:noFill/>
          <a:ln/>
        </p:spPr>
        <p:txBody>
          <a:bodyPr lIns="98032" tIns="49017" rIns="98032" bIns="49017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3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3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4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4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5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5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6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6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7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7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8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8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20" tIns="49259" rIns="98520" bIns="49259" anchor="b"/>
          <a:lstStyle/>
          <a:p>
            <a:pPr algn="r" defTabSz="985838" eaLnBrk="0" hangingPunct="0"/>
            <a:fld id="{60E0E6A8-57BA-40F3-A559-54DEEA21ACBA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 eaLnBrk="0" hangingPunct="0"/>
              <a:t>9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502" tIns="49250" rIns="98502" bIns="49250" anchor="b"/>
          <a:lstStyle/>
          <a:p>
            <a:pPr algn="r" defTabSz="985838"/>
            <a:fld id="{FD5CE7B1-A4BD-4B90-A086-22F577CEB507}" type="slidenum">
              <a:rPr 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defTabSz="985838"/>
              <a:t>9</a:t>
            </a:fld>
            <a:endParaRPr 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878138"/>
            <a:ext cx="5365750" cy="584358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 sz="4800" b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algn="ctr">
              <a:buNone/>
              <a:defRPr sz="3600"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9C56B7B5-B346-46BB-8E3A-BF99DA868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01613"/>
            <a:ext cx="8229600" cy="679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888"/>
            <a:ext cx="4038600" cy="5340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31888"/>
            <a:ext cx="4038600" cy="2593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78263"/>
            <a:ext cx="4038600" cy="2593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Tm="149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67617"/>
            <a:ext cx="7772400" cy="2096087"/>
          </a:xfrm>
        </p:spPr>
        <p:txBody>
          <a:bodyPr anchor="t"/>
          <a:lstStyle>
            <a:lvl1pPr algn="l">
              <a:defRPr sz="4400" b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5249" y="3940134"/>
            <a:ext cx="7814603" cy="2172286"/>
          </a:xfrm>
        </p:spPr>
        <p:txBody>
          <a:bodyPr/>
          <a:lstStyle>
            <a:lvl1pPr algn="l">
              <a:buNone/>
              <a:defRPr sz="3600"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49702" y="920878"/>
            <a:ext cx="8321504" cy="2103437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460" y="3978249"/>
            <a:ext cx="8321504" cy="2103437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  <a:lvl2pPr>
              <a:defRPr sz="2300">
                <a:latin typeface="Calibri" pitchFamily="34" charset="0"/>
              </a:defRPr>
            </a:lvl2pPr>
            <a:lvl3pPr>
              <a:defRPr sz="2300">
                <a:latin typeface="Calibri" pitchFamily="34" charset="0"/>
              </a:defRPr>
            </a:lvl3pPr>
            <a:lvl4pPr>
              <a:defRPr sz="2300">
                <a:latin typeface="Calibri" pitchFamily="34" charset="0"/>
              </a:defRPr>
            </a:lvl4pPr>
            <a:lvl5pPr>
              <a:defRPr sz="23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99538"/>
            <a:ext cx="8229600" cy="1567962"/>
          </a:xfrm>
        </p:spPr>
        <p:txBody>
          <a:bodyPr/>
          <a:lstStyle>
            <a:lvl1pPr>
              <a:buNone/>
              <a:defRPr>
                <a:latin typeface="Calibri" pitchFamily="34" charset="0"/>
              </a:defRPr>
            </a:lvl1pPr>
            <a:lvl2pPr>
              <a:defRPr sz="2300">
                <a:latin typeface="Calibri" pitchFamily="34" charset="0"/>
              </a:defRPr>
            </a:lvl2pPr>
            <a:lvl3pPr>
              <a:defRPr sz="2300">
                <a:latin typeface="Calibri" pitchFamily="34" charset="0"/>
              </a:defRPr>
            </a:lvl3pPr>
            <a:lvl4pPr>
              <a:defRPr sz="2300">
                <a:latin typeface="Calibri" pitchFamily="34" charset="0"/>
              </a:defRPr>
            </a:lvl4pPr>
            <a:lvl5pPr>
              <a:defRPr sz="23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4855" y="2313692"/>
            <a:ext cx="8229600" cy="1567962"/>
          </a:xfrm>
        </p:spPr>
        <p:txBody>
          <a:bodyPr/>
          <a:lstStyle>
            <a:lvl1pPr>
              <a:buNone/>
              <a:defRPr>
                <a:latin typeface="Calibri" pitchFamily="34" charset="0"/>
              </a:defRPr>
            </a:lvl1pPr>
            <a:lvl2pPr>
              <a:defRPr sz="2300">
                <a:latin typeface="Calibri" pitchFamily="34" charset="0"/>
              </a:defRPr>
            </a:lvl2pPr>
            <a:lvl3pPr>
              <a:defRPr sz="2300">
                <a:latin typeface="Calibri" pitchFamily="34" charset="0"/>
              </a:defRPr>
            </a:lvl3pPr>
            <a:lvl4pPr>
              <a:defRPr sz="2300">
                <a:latin typeface="Calibri" pitchFamily="34" charset="0"/>
              </a:defRPr>
            </a:lvl4pPr>
            <a:lvl5pPr>
              <a:defRPr sz="23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226"/>
            <a:ext cx="3263705" cy="1155944"/>
          </a:xfr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  <a:lvl2pPr marL="231775" indent="-231775">
              <a:buFont typeface="Arial" pitchFamily="34" charset="0"/>
              <a:buChar char="•"/>
              <a:defRPr sz="2300">
                <a:latin typeface="Calibri" pitchFamily="34" charset="0"/>
              </a:defRPr>
            </a:lvl2pPr>
            <a:lvl3pPr>
              <a:buNone/>
              <a:defRPr sz="2300">
                <a:latin typeface="Calibri" pitchFamily="34" charset="0"/>
              </a:defRPr>
            </a:lvl3pPr>
            <a:lvl4pPr>
              <a:buNone/>
              <a:defRPr sz="2300">
                <a:latin typeface="Calibri" pitchFamily="34" charset="0"/>
              </a:defRPr>
            </a:lvl4pPr>
            <a:lvl5pPr>
              <a:buNone/>
              <a:defRPr sz="23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54856" y="2520414"/>
            <a:ext cx="3263705" cy="1155944"/>
          </a:xfr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  <a:lvl2pPr marL="231775" indent="-231775">
              <a:buFont typeface="Arial" pitchFamily="34" charset="0"/>
              <a:buChar char="•"/>
              <a:defRPr sz="2300">
                <a:latin typeface="Calibri" pitchFamily="34" charset="0"/>
              </a:defRPr>
            </a:lvl2pPr>
            <a:lvl3pPr>
              <a:buNone/>
              <a:defRPr sz="2300">
                <a:latin typeface="Calibri" pitchFamily="34" charset="0"/>
              </a:defRPr>
            </a:lvl3pPr>
            <a:lvl4pPr>
              <a:buNone/>
              <a:defRPr sz="2300">
                <a:latin typeface="Calibri" pitchFamily="34" charset="0"/>
              </a:defRPr>
            </a:lvl4pPr>
            <a:lvl5pPr>
              <a:buNone/>
              <a:defRPr sz="23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2512" y="3875602"/>
            <a:ext cx="3263705" cy="1155944"/>
          </a:xfr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  <a:lvl2pPr marL="231775" indent="-231775">
              <a:buFont typeface="Arial" pitchFamily="34" charset="0"/>
              <a:buChar char="•"/>
              <a:defRPr sz="2300">
                <a:latin typeface="Calibri" pitchFamily="34" charset="0"/>
              </a:defRPr>
            </a:lvl2pPr>
            <a:lvl3pPr>
              <a:buNone/>
              <a:defRPr sz="2300">
                <a:latin typeface="Calibri" pitchFamily="34" charset="0"/>
              </a:defRPr>
            </a:lvl3pPr>
            <a:lvl4pPr>
              <a:buNone/>
              <a:defRPr sz="2300">
                <a:latin typeface="Calibri" pitchFamily="34" charset="0"/>
              </a:defRPr>
            </a:lvl4pPr>
            <a:lvl5pPr>
              <a:buNone/>
              <a:defRPr sz="23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0168" y="5230790"/>
            <a:ext cx="3263705" cy="1155944"/>
          </a:xfr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  <a:lvl2pPr marL="231775" indent="-231775">
              <a:buFont typeface="Arial" pitchFamily="34" charset="0"/>
              <a:buChar char="•"/>
              <a:defRPr sz="2300">
                <a:latin typeface="Calibri" pitchFamily="34" charset="0"/>
              </a:defRPr>
            </a:lvl2pPr>
            <a:lvl3pPr>
              <a:buNone/>
              <a:defRPr sz="2300">
                <a:latin typeface="Calibri" pitchFamily="34" charset="0"/>
              </a:defRPr>
            </a:lvl3pPr>
            <a:lvl4pPr>
              <a:buNone/>
              <a:defRPr sz="2300">
                <a:latin typeface="Calibri" pitchFamily="34" charset="0"/>
              </a:defRPr>
            </a:lvl4pPr>
            <a:lvl5pPr>
              <a:buNone/>
              <a:defRPr sz="23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912" y="1066749"/>
            <a:ext cx="4375053" cy="2070343"/>
          </a:xfr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  <a:lvl2pPr marL="231775" indent="-231775">
              <a:buFont typeface="Arial" pitchFamily="34" charset="0"/>
              <a:buChar char="•"/>
              <a:defRPr sz="2300">
                <a:latin typeface="Calibri" pitchFamily="34" charset="0"/>
              </a:defRPr>
            </a:lvl2pPr>
            <a:lvl3pPr>
              <a:buNone/>
              <a:defRPr sz="2300">
                <a:latin typeface="Calibri" pitchFamily="34" charset="0"/>
              </a:defRPr>
            </a:lvl3pPr>
            <a:lvl4pPr>
              <a:buNone/>
              <a:defRPr sz="2300">
                <a:latin typeface="Calibri" pitchFamily="34" charset="0"/>
              </a:defRPr>
            </a:lvl4pPr>
            <a:lvl5pPr>
              <a:buNone/>
              <a:defRPr sz="23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344568" y="3237861"/>
            <a:ext cx="4375053" cy="1756168"/>
          </a:xfr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  <a:lvl2pPr marL="231775" indent="-231775">
              <a:buFont typeface="Arial" pitchFamily="34" charset="0"/>
              <a:buChar char="•"/>
              <a:defRPr sz="2300">
                <a:latin typeface="Calibri" pitchFamily="34" charset="0"/>
              </a:defRPr>
            </a:lvl2pPr>
            <a:lvl3pPr>
              <a:buNone/>
              <a:defRPr sz="2300">
                <a:latin typeface="Calibri" pitchFamily="34" charset="0"/>
              </a:defRPr>
            </a:lvl3pPr>
            <a:lvl4pPr>
              <a:buNone/>
              <a:defRPr sz="2300">
                <a:latin typeface="Calibri" pitchFamily="34" charset="0"/>
              </a:defRPr>
            </a:lvl4pPr>
            <a:lvl5pPr>
              <a:buNone/>
              <a:defRPr sz="23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342224" y="5085467"/>
            <a:ext cx="4375053" cy="1655058"/>
          </a:xfr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  <a:lvl2pPr marL="231775" indent="-231775">
              <a:buFont typeface="Arial" pitchFamily="34" charset="0"/>
              <a:buChar char="•"/>
              <a:defRPr sz="2300">
                <a:latin typeface="Calibri" pitchFamily="34" charset="0"/>
              </a:defRPr>
            </a:lvl2pPr>
            <a:lvl3pPr>
              <a:buNone/>
              <a:defRPr sz="2300">
                <a:latin typeface="Calibri" pitchFamily="34" charset="0"/>
              </a:defRPr>
            </a:lvl3pPr>
            <a:lvl4pPr>
              <a:buNone/>
              <a:defRPr sz="2300">
                <a:latin typeface="Calibri" pitchFamily="34" charset="0"/>
              </a:defRPr>
            </a:lvl4pPr>
            <a:lvl5pPr>
              <a:buNone/>
              <a:defRPr sz="23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48" y="1003444"/>
            <a:ext cx="3263705" cy="87459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  <a:lvl2pPr marL="231775" indent="-231775">
              <a:buFont typeface="Arial" pitchFamily="34" charset="0"/>
              <a:buChar char="•"/>
              <a:defRPr sz="2300">
                <a:latin typeface="Calibri" pitchFamily="34" charset="0"/>
              </a:defRPr>
            </a:lvl2pPr>
            <a:lvl3pPr>
              <a:buNone/>
              <a:defRPr sz="2300">
                <a:latin typeface="Calibri" pitchFamily="34" charset="0"/>
              </a:defRPr>
            </a:lvl3pPr>
            <a:lvl4pPr>
              <a:buNone/>
              <a:defRPr sz="2300">
                <a:latin typeface="Calibri" pitchFamily="34" charset="0"/>
              </a:defRPr>
            </a:lvl4pPr>
            <a:lvl5pPr>
              <a:buNone/>
              <a:defRPr sz="23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57904" y="1950660"/>
            <a:ext cx="3263705" cy="1155944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  <a:lvl2pPr marL="231775" indent="-231775">
              <a:buFont typeface="Arial" pitchFamily="34" charset="0"/>
              <a:buChar char="•"/>
              <a:defRPr sz="2300">
                <a:latin typeface="Calibri" pitchFamily="34" charset="0"/>
              </a:defRPr>
            </a:lvl2pPr>
            <a:lvl3pPr>
              <a:buNone/>
              <a:defRPr sz="2300">
                <a:latin typeface="Calibri" pitchFamily="34" charset="0"/>
              </a:defRPr>
            </a:lvl3pPr>
            <a:lvl4pPr>
              <a:buNone/>
              <a:defRPr sz="2300">
                <a:latin typeface="Calibri" pitchFamily="34" charset="0"/>
              </a:defRPr>
            </a:lvl4pPr>
            <a:lvl5pPr>
              <a:buNone/>
              <a:defRPr sz="23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55560" y="3453562"/>
            <a:ext cx="3263705" cy="1155944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  <a:lvl2pPr marL="231775" indent="-231775">
              <a:buFont typeface="Arial" pitchFamily="34" charset="0"/>
              <a:buChar char="•"/>
              <a:defRPr sz="2300">
                <a:latin typeface="Calibri" pitchFamily="34" charset="0"/>
              </a:defRPr>
            </a:lvl2pPr>
            <a:lvl3pPr>
              <a:buNone/>
              <a:defRPr sz="2300">
                <a:latin typeface="Calibri" pitchFamily="34" charset="0"/>
              </a:defRPr>
            </a:lvl3pPr>
            <a:lvl4pPr>
              <a:buNone/>
              <a:defRPr sz="2300">
                <a:latin typeface="Calibri" pitchFamily="34" charset="0"/>
              </a:defRPr>
            </a:lvl4pPr>
            <a:lvl5pPr>
              <a:buNone/>
              <a:defRPr sz="23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253216" y="5561388"/>
            <a:ext cx="3263705" cy="1155944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  <a:lvl2pPr marL="231775" indent="-231775">
              <a:buFont typeface="Arial" pitchFamily="34" charset="0"/>
              <a:buChar char="•"/>
              <a:defRPr sz="2300">
                <a:latin typeface="Calibri" pitchFamily="34" charset="0"/>
              </a:defRPr>
            </a:lvl2pPr>
            <a:lvl3pPr>
              <a:buNone/>
              <a:defRPr sz="2300">
                <a:latin typeface="Calibri" pitchFamily="34" charset="0"/>
              </a:defRPr>
            </a:lvl3pPr>
            <a:lvl4pPr>
              <a:buNone/>
              <a:defRPr sz="2300">
                <a:latin typeface="Calibri" pitchFamily="34" charset="0"/>
              </a:defRPr>
            </a:lvl4pPr>
            <a:lvl5pPr>
              <a:buNone/>
              <a:defRPr sz="23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34938"/>
            <a:ext cx="82296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5225"/>
            <a:ext cx="82296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 this is a test this is a test this is a test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90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/>
          </p:cNvSpPr>
          <p:nvPr/>
        </p:nvSpPr>
        <p:spPr bwMode="auto">
          <a:xfrm>
            <a:off x="160338" y="1331913"/>
            <a:ext cx="88122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content-aware prior</a:t>
            </a:r>
            <a:endParaRPr lang="en-US" sz="48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ubtitle 4"/>
          <p:cNvSpPr>
            <a:spLocks/>
          </p:cNvSpPr>
          <p:nvPr/>
        </p:nvSpPr>
        <p:spPr bwMode="auto">
          <a:xfrm>
            <a:off x="57150" y="3355974"/>
            <a:ext cx="86296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defRPr/>
            </a:pPr>
            <a:r>
              <a:rPr lang="en-US" sz="36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Taeg</a:t>
            </a:r>
            <a:r>
              <a:rPr lang="en-US" sz="36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Sang Cho</a:t>
            </a:r>
            <a:r>
              <a:rPr lang="en-US" sz="3200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 </a:t>
            </a:r>
            <a:r>
              <a:rPr lang="en-US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Neel Joshi</a:t>
            </a:r>
            <a:r>
              <a:rPr lang="en-US" sz="3200" baseline="30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Lawrence Zitnick</a:t>
            </a:r>
            <a:r>
              <a:rPr lang="en-US" sz="3200" baseline="30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                  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defRPr/>
            </a:pP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 Bing Kang</a:t>
            </a:r>
            <a:r>
              <a:rPr lang="en-US" sz="3200" baseline="30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Richard Szeliski</a:t>
            </a:r>
            <a:r>
              <a:rPr lang="en-US" sz="3200" baseline="30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Bill 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Freeman</a:t>
            </a:r>
            <a:r>
              <a:rPr lang="en-US" sz="3200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defRPr/>
            </a:pPr>
            <a:endParaRPr lang="en-US" sz="16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defRPr/>
            </a:pPr>
            <a:endParaRPr lang="en-US" sz="16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defRPr/>
            </a:pPr>
            <a:r>
              <a:rPr lang="en-US" sz="2800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Massachusetts Institute of Technology</a:t>
            </a:r>
            <a:endParaRPr lang="en-US" sz="1400" baseline="300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defRPr/>
            </a:pPr>
            <a:r>
              <a:rPr lang="en-US" sz="2800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1800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Microsoft Research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defRPr/>
            </a:pPr>
            <a:endParaRPr lang="en-US" sz="2800" baseline="300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17501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Estimated parameters</a:t>
            </a:r>
            <a:endParaRPr lang="en-US" b="0" dirty="0" smtClean="0"/>
          </a:p>
        </p:txBody>
      </p:sp>
      <p:pic>
        <p:nvPicPr>
          <p:cNvPr id="172036" name="Picture 4" descr="Z:\paramEstIllust_New_slid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22" y="1347759"/>
            <a:ext cx="8077995" cy="387037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err="1" smtClean="0"/>
              <a:t>Denoising</a:t>
            </a:r>
            <a:r>
              <a:rPr lang="en-US" b="0" dirty="0" smtClean="0"/>
              <a:t> – 10% noise</a:t>
            </a:r>
            <a:endParaRPr lang="en-US" b="0" dirty="0" smtClean="0"/>
          </a:p>
        </p:txBody>
      </p:sp>
      <p:pic>
        <p:nvPicPr>
          <p:cNvPr id="174083" name="Picture 3" descr="Z:\noise_10_noisy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648" y="836577"/>
            <a:ext cx="7631217" cy="572341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err="1" smtClean="0"/>
              <a:t>Denoising</a:t>
            </a:r>
            <a:r>
              <a:rPr lang="en-US" b="0" dirty="0" smtClean="0"/>
              <a:t> – sparse prior</a:t>
            </a:r>
            <a:endParaRPr lang="en-US" b="0" dirty="0" smtClean="0"/>
          </a:p>
        </p:txBody>
      </p:sp>
      <p:pic>
        <p:nvPicPr>
          <p:cNvPr id="175108" name="Picture 4" descr="Z:\noise_10_unste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" y="841248"/>
            <a:ext cx="7615660" cy="572414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err="1" smtClean="0"/>
              <a:t>Denoising</a:t>
            </a:r>
            <a:r>
              <a:rPr lang="en-US" b="0" dirty="0" smtClean="0"/>
              <a:t> – steerable random field</a:t>
            </a:r>
            <a:endParaRPr lang="en-US" b="0" dirty="0" smtClean="0"/>
          </a:p>
        </p:txBody>
      </p:sp>
      <p:pic>
        <p:nvPicPr>
          <p:cNvPr id="176130" name="Picture 2" descr="Z:\noise_10_ste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" y="841248"/>
            <a:ext cx="7601495" cy="572414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err="1" smtClean="0"/>
              <a:t>Denoising</a:t>
            </a:r>
            <a:r>
              <a:rPr lang="en-US" b="0" dirty="0" smtClean="0"/>
              <a:t> – content-aware image prior</a:t>
            </a:r>
            <a:endParaRPr lang="en-US" b="0" dirty="0" smtClean="0"/>
          </a:p>
        </p:txBody>
      </p:sp>
      <p:pic>
        <p:nvPicPr>
          <p:cNvPr id="177154" name="Picture 2" descr="Z:\noise_10_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" y="841248"/>
            <a:ext cx="7615660" cy="572414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err="1" smtClean="0"/>
              <a:t>Denoising</a:t>
            </a:r>
            <a:r>
              <a:rPr lang="en-US" b="0" dirty="0" smtClean="0"/>
              <a:t> – performance comparisons</a:t>
            </a:r>
            <a:endParaRPr lang="en-US" b="0" dirty="0" smtClean="0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265" y="836577"/>
            <a:ext cx="6864444" cy="57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err="1" smtClean="0"/>
              <a:t>Deblurring</a:t>
            </a:r>
            <a:r>
              <a:rPr lang="en-US" b="0" dirty="0" smtClean="0"/>
              <a:t> – 5% noise</a:t>
            </a:r>
            <a:endParaRPr lang="en-US" b="0" dirty="0" smtClean="0"/>
          </a:p>
        </p:txBody>
      </p:sp>
      <p:pic>
        <p:nvPicPr>
          <p:cNvPr id="178178" name="Picture 2" descr="Z:\deblur_blurry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" y="841248"/>
            <a:ext cx="7632189" cy="572414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err="1" smtClean="0"/>
              <a:t>Deblurring</a:t>
            </a:r>
            <a:r>
              <a:rPr lang="en-US" b="0" dirty="0" smtClean="0"/>
              <a:t> – sparse prior</a:t>
            </a:r>
            <a:endParaRPr lang="en-US" b="0" dirty="0" smtClean="0"/>
          </a:p>
        </p:txBody>
      </p:sp>
      <p:pic>
        <p:nvPicPr>
          <p:cNvPr id="179202" name="Picture 2" descr="Z:\deblur_unste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" y="841248"/>
            <a:ext cx="7680974" cy="57744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err="1" smtClean="0"/>
              <a:t>Deblurring</a:t>
            </a:r>
            <a:r>
              <a:rPr lang="en-US" b="0" dirty="0" smtClean="0"/>
              <a:t> – steerable random field</a:t>
            </a:r>
            <a:endParaRPr lang="en-US" b="0" dirty="0" smtClean="0"/>
          </a:p>
        </p:txBody>
      </p:sp>
      <p:pic>
        <p:nvPicPr>
          <p:cNvPr id="180226" name="Picture 2" descr="Z:\deblur_ste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" y="841248"/>
            <a:ext cx="7680974" cy="57744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err="1" smtClean="0"/>
              <a:t>Deblurring</a:t>
            </a:r>
            <a:r>
              <a:rPr lang="en-US" b="0" dirty="0" smtClean="0"/>
              <a:t> – content-aware prior</a:t>
            </a:r>
            <a:endParaRPr lang="en-US" b="0" dirty="0" smtClean="0"/>
          </a:p>
        </p:txBody>
      </p:sp>
      <p:pic>
        <p:nvPicPr>
          <p:cNvPr id="181250" name="Picture 2" descr="Z:\deblur_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" y="841248"/>
            <a:ext cx="7680974" cy="57744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Spatially varyin</a:t>
            </a:r>
            <a:r>
              <a:rPr lang="en-US" b="0" dirty="0" smtClean="0"/>
              <a:t>g texture</a:t>
            </a:r>
            <a:endParaRPr lang="en-US" b="0" dirty="0" smtClean="0"/>
          </a:p>
        </p:txBody>
      </p:sp>
      <p:pic>
        <p:nvPicPr>
          <p:cNvPr id="38915" name="Picture 3" descr="Z:\spatVarGrad_sl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577" y="792859"/>
            <a:ext cx="5184846" cy="577625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err="1" smtClean="0"/>
              <a:t>Deblurring</a:t>
            </a:r>
            <a:r>
              <a:rPr lang="en-US" b="0" dirty="0" smtClean="0"/>
              <a:t> – performance comparisons</a:t>
            </a:r>
            <a:endParaRPr lang="en-US" b="0" dirty="0" smtClean="0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779" y="806284"/>
            <a:ext cx="6712905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User study result</a:t>
            </a:r>
            <a:endParaRPr lang="en-US" b="0" dirty="0" smtClean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7" y="1603349"/>
            <a:ext cx="9054605" cy="44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/>
          </p:cNvSpPr>
          <p:nvPr/>
        </p:nvSpPr>
        <p:spPr bwMode="auto">
          <a:xfrm>
            <a:off x="160338" y="1331913"/>
            <a:ext cx="88122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content-aware prior</a:t>
            </a:r>
            <a:endParaRPr lang="en-US" sz="48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ubtitle 4"/>
          <p:cNvSpPr>
            <a:spLocks/>
          </p:cNvSpPr>
          <p:nvPr/>
        </p:nvSpPr>
        <p:spPr bwMode="auto">
          <a:xfrm>
            <a:off x="57150" y="3355974"/>
            <a:ext cx="86296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defRPr/>
            </a:pPr>
            <a:r>
              <a:rPr lang="en-US" sz="36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Taeg</a:t>
            </a:r>
            <a:r>
              <a:rPr lang="en-US" sz="36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Sang Cho</a:t>
            </a:r>
            <a:r>
              <a:rPr lang="en-US" sz="3200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 </a:t>
            </a:r>
            <a:r>
              <a:rPr lang="en-US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Neel Joshi</a:t>
            </a:r>
            <a:r>
              <a:rPr lang="en-US" sz="3200" baseline="30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Lawrence Zitnick</a:t>
            </a:r>
            <a:r>
              <a:rPr lang="en-US" sz="3200" baseline="30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                  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defRPr/>
            </a:pP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 Bing Kang</a:t>
            </a:r>
            <a:r>
              <a:rPr lang="en-US" sz="3200" baseline="30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Richard Szeliski</a:t>
            </a:r>
            <a:r>
              <a:rPr lang="en-US" sz="3200" baseline="30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Bill 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Freeman</a:t>
            </a:r>
            <a:r>
              <a:rPr lang="en-US" sz="3200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defRPr/>
            </a:pPr>
            <a:endParaRPr lang="en-US" sz="16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defRPr/>
            </a:pPr>
            <a:endParaRPr lang="en-US" sz="16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defRPr/>
            </a:pPr>
            <a:r>
              <a:rPr lang="en-US" sz="2800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Massachusetts Institute of Technology</a:t>
            </a:r>
            <a:endParaRPr lang="en-US" sz="1400" baseline="300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defRPr/>
            </a:pPr>
            <a:r>
              <a:rPr lang="en-US" sz="2800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1800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Microsoft Research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defRPr/>
            </a:pPr>
            <a:endParaRPr lang="en-US" sz="2800" baseline="300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49317" y="2297097"/>
            <a:ext cx="6551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http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://people.csail.mit.edu/~taegsang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17501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Gradient profile </a:t>
            </a:r>
            <a:r>
              <a:rPr lang="en-US" b="0" dirty="0" err="1" smtClean="0"/>
              <a:t>parametrization</a:t>
            </a:r>
            <a:endParaRPr lang="en-US" b="0" dirty="0" smtClean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622499" y="982629"/>
            <a:ext cx="5761002" cy="14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Distribution of parameters</a:t>
            </a:r>
            <a:endParaRPr lang="en-US" b="0" dirty="0" smtClean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622499" y="982629"/>
            <a:ext cx="5761002" cy="14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0" name="Picture 4" descr="Z:\gamLamDistribution_slid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953" y="2806733"/>
            <a:ext cx="8644903" cy="357982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Pipeline</a:t>
            </a:r>
            <a:endParaRPr lang="en-US" b="0" dirty="0" smtClean="0"/>
          </a:p>
        </p:txBody>
      </p:sp>
      <p:pic>
        <p:nvPicPr>
          <p:cNvPr id="168963" name="Picture 3" descr="Z:\slidingWindow_slid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639" y="1530324"/>
            <a:ext cx="8840434" cy="299406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Texture descriptor</a:t>
            </a:r>
            <a:endParaRPr lang="en-US" b="0" dirty="0" smtClean="0"/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600200" y="1712889"/>
            <a:ext cx="5943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Texture descriptor</a:t>
            </a:r>
            <a:endParaRPr lang="en-US" b="0" dirty="0" smtClean="0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433638" y="3611565"/>
            <a:ext cx="42767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600200" y="1712889"/>
            <a:ext cx="5943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Learning a regression function</a:t>
            </a:r>
            <a:endParaRPr lang="en-US" b="0" dirty="0" smtClean="0"/>
          </a:p>
        </p:txBody>
      </p:sp>
      <p:pic>
        <p:nvPicPr>
          <p:cNvPr id="171010" name="Picture 2" descr="Z:\regression_slid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78" y="1639863"/>
            <a:ext cx="8032557" cy="357827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Learning a regression function</a:t>
            </a:r>
            <a:endParaRPr lang="en-US" b="0" dirty="0" smtClean="0"/>
          </a:p>
        </p:txBody>
      </p:sp>
      <p:pic>
        <p:nvPicPr>
          <p:cNvPr id="171010" name="Picture 2" descr="Z:\regression_slid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78" y="1639863"/>
            <a:ext cx="8032557" cy="3578274"/>
          </a:xfrm>
          <a:prstGeom prst="rect">
            <a:avLst/>
          </a:prstGeom>
          <a:noFill/>
        </p:spPr>
      </p:pic>
      <p:pic>
        <p:nvPicPr>
          <p:cNvPr id="171011" name="Picture 3" descr="Z:\regress_function_slid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2863" y="5729319"/>
            <a:ext cx="3898900" cy="57943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4703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">
  <a:themeElements>
    <a:clrScheme name="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969696"/>
    </a:dk2>
    <a:lt2>
      <a:srgbClr val="FFFF00"/>
    </a:lt2>
    <a:accent1>
      <a:srgbClr val="FF9900"/>
    </a:accent1>
    <a:accent2>
      <a:srgbClr val="00FFFF"/>
    </a:accent2>
    <a:accent3>
      <a:srgbClr val="C9C9C9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C:\WINDOWS\Desktop\My Briefcase\Interview Talk 1997\template.pot</Template>
  <TotalTime>16110</TotalTime>
  <Words>173</Words>
  <Application>Microsoft Office PowerPoint</Application>
  <PresentationFormat>On-screen Show (4:3)</PresentationFormat>
  <Paragraphs>77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template</vt:lpstr>
      <vt:lpstr>Slide 1</vt:lpstr>
      <vt:lpstr>Spatially varying texture</vt:lpstr>
      <vt:lpstr>Gradient profile parametrization</vt:lpstr>
      <vt:lpstr>Distribution of parameters</vt:lpstr>
      <vt:lpstr>Pipeline</vt:lpstr>
      <vt:lpstr>Texture descriptor</vt:lpstr>
      <vt:lpstr>Texture descriptor</vt:lpstr>
      <vt:lpstr>Learning a regression function</vt:lpstr>
      <vt:lpstr>Learning a regression function</vt:lpstr>
      <vt:lpstr>Estimated parameters</vt:lpstr>
      <vt:lpstr>Denoising – 10% noise</vt:lpstr>
      <vt:lpstr>Denoising – sparse prior</vt:lpstr>
      <vt:lpstr>Denoising – steerable random field</vt:lpstr>
      <vt:lpstr>Denoising – content-aware image prior</vt:lpstr>
      <vt:lpstr>Denoising – performance comparisons</vt:lpstr>
      <vt:lpstr>Deblurring – 5% noise</vt:lpstr>
      <vt:lpstr>Deblurring – sparse prior</vt:lpstr>
      <vt:lpstr>Deblurring – steerable random field</vt:lpstr>
      <vt:lpstr>Deblurring – content-aware prior</vt:lpstr>
      <vt:lpstr>Deblurring – performance comparisons</vt:lpstr>
      <vt:lpstr>User study result</vt:lpstr>
      <vt:lpstr>Slide 22</vt:lpstr>
    </vt:vector>
  </TitlesOfParts>
  <Company>University of Toronto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Theory of Refractive &amp; Specular 3D Shape by Light-Path Triangulation</dc:title>
  <dc:subject>ICCV 2005 talk</dc:subject>
  <dc:creator>Kyros Kutulakos</dc:creator>
  <cp:lastModifiedBy>taegsang</cp:lastModifiedBy>
  <cp:revision>5089</cp:revision>
  <dcterms:created xsi:type="dcterms:W3CDTF">2009-10-02T06:34:34Z</dcterms:created>
  <dcterms:modified xsi:type="dcterms:W3CDTF">2010-03-22T01:22:10Z</dcterms:modified>
</cp:coreProperties>
</file>